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88" r:id="rId3"/>
    <p:sldMasterId id="2147483700" r:id="rId4"/>
    <p:sldMasterId id="2147483702" r:id="rId5"/>
  </p:sldMasterIdLst>
  <p:notesMasterIdLst>
    <p:notesMasterId r:id="rId19"/>
  </p:notesMasterIdLst>
  <p:sldIdLst>
    <p:sldId id="256" r:id="rId6"/>
    <p:sldId id="283" r:id="rId7"/>
    <p:sldId id="284" r:id="rId8"/>
    <p:sldId id="285" r:id="rId9"/>
    <p:sldId id="286" r:id="rId10"/>
    <p:sldId id="261" r:id="rId11"/>
    <p:sldId id="264" r:id="rId12"/>
    <p:sldId id="265" r:id="rId13"/>
    <p:sldId id="282" r:id="rId14"/>
    <p:sldId id="287" r:id="rId15"/>
    <p:sldId id="288" r:id="rId16"/>
    <p:sldId id="292" r:id="rId17"/>
    <p:sldId id="29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42D"/>
    <a:srgbClr val="E35226"/>
    <a:srgbClr val="AA211F"/>
    <a:srgbClr val="002B9D"/>
    <a:srgbClr val="F7B149"/>
    <a:srgbClr val="00009D"/>
    <a:srgbClr val="F95A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2" autoAdjust="0"/>
    <p:restoredTop sz="94660"/>
  </p:normalViewPr>
  <p:slideViewPr>
    <p:cSldViewPr>
      <p:cViewPr varScale="1">
        <p:scale>
          <a:sx n="69" d="100"/>
          <a:sy n="69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EF7B-2522-4FA0-AE16-92FADF18FE58}" type="datetimeFigureOut">
              <a:rPr lang="en-GB" smtClean="0"/>
              <a:t>13/04/2016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38FE2-8D55-4023-AD12-2682C15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98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chemeClr val="tx2"/>
                </a:solidFill>
                <a:ea typeface="+mn-ea"/>
              </a:rPr>
              <a:t>B2FIND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  <a:ea typeface="+mn-ea"/>
              </a:rPr>
              <a:t>tores metadata as well through other EUDAT services such as B2SHARE to provide access to data </a:t>
            </a:r>
            <a:r>
              <a:rPr lang="en-US" dirty="0" smtClean="0">
                <a:solidFill>
                  <a:schemeClr val="tx2"/>
                </a:solidFill>
              </a:rPr>
              <a:t>object within the EUDAT CDI</a:t>
            </a:r>
            <a:endParaRPr lang="en-US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is used in inter-service use cases, e.g. to select links to data to be transferred to HPC platforms through B2STAGE</a:t>
            </a:r>
            <a:endParaRPr lang="en-GB" dirty="0" smtClean="0">
              <a:solidFill>
                <a:schemeClr val="tx2"/>
              </a:solidFill>
              <a:ea typeface="+mn-ea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7F8AD-33BB-4EDC-B921-541CE899FC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7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8CA47-8E74-40FC-AA52-960F958BA814}" type="slidenum">
              <a:rPr lang="de-DE" smtClean="0">
                <a:solidFill>
                  <a:prstClr val="black"/>
                </a:solidFill>
              </a:rPr>
              <a:pPr/>
              <a:t>7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30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8CA47-8E74-40FC-AA52-960F958BA814}" type="slidenum">
              <a:rPr lang="de-DE" smtClean="0">
                <a:solidFill>
                  <a:prstClr val="black"/>
                </a:solidFill>
              </a:rPr>
              <a:pPr/>
              <a:t>8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366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EA50-E399-46AE-B556-C92F28CDC5E9}" type="slidenum">
              <a:rPr lang="de-DE" smtClean="0">
                <a:solidFill>
                  <a:prstClr val="black"/>
                </a:solidFill>
              </a:rPr>
              <a:pPr/>
              <a:t>12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2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2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3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dat.eu/" TargetMode="Externa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Immagine 12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6" y="-119811"/>
            <a:ext cx="1164989" cy="909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_SERVICE_SU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6"/>
          <p:cNvSpPr txBox="1">
            <a:spLocks/>
          </p:cNvSpPr>
          <p:nvPr userDrawn="1"/>
        </p:nvSpPr>
        <p:spPr>
          <a:xfrm>
            <a:off x="1710267" y="418571"/>
            <a:ext cx="5884334" cy="631295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entury Gothic" pitchFamily="34" charset="0"/>
              </a:rPr>
              <a:t>B2 SERVICE SUITE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760163" y="6011996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b="1" kern="1200" dirty="0" smtClean="0">
                <a:solidFill>
                  <a:srgbClr val="2D4E77"/>
                </a:solidFill>
                <a:latin typeface="Century Gothic" panose="020B0502020202020204" pitchFamily="34" charset="0"/>
                <a:ea typeface="+mn-ea"/>
                <a:cs typeface="+mn-cs"/>
              </a:rPr>
              <a:t>http://www.eudat.eu/services</a:t>
            </a:r>
            <a:endParaRPr lang="en-US" altLang="en-US" sz="1800" b="1" kern="1200" dirty="0">
              <a:solidFill>
                <a:srgbClr val="2D4E77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1323115"/>
            <a:ext cx="4346448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3212976"/>
            <a:ext cx="4346448" cy="676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4149080"/>
            <a:ext cx="4346448" cy="676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5085184"/>
            <a:ext cx="4346448" cy="676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2276872"/>
            <a:ext cx="4346448" cy="676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31216"/>
            <a:ext cx="3846576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3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5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037" name="Group 1036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24" name="TextBox 23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24" name="Picture 1023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25" name="Picture 1024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27" name="Picture 102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28" name="Picture 102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29" name="Picture 102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030" name="Picture 102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031" name="Picture 103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032" name="Picture 103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033" name="Picture 103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034" name="Picture 103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035" name="Picture 103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036" name="Picture 103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437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45" name="TextBox 44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100" name="Picture 99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597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442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33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854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03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6" y="764704"/>
            <a:ext cx="812439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28700"/>
            <a:ext cx="8172399" cy="61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04856" cy="79216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5" name="Immagine 1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31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10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Rettangolo 2"/>
          <p:cNvSpPr/>
          <p:nvPr userDrawn="1"/>
        </p:nvSpPr>
        <p:spPr>
          <a:xfrm>
            <a:off x="3291932" y="6137094"/>
            <a:ext cx="2792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www.eudat.eu</a:t>
            </a:r>
            <a:endParaRPr lang="en-GB" sz="2800" b="0" kern="1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280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CMDI workshop</a:t>
            </a:r>
          </a:p>
          <a:p>
            <a:pPr>
              <a:defRPr/>
            </a:pPr>
            <a:r>
              <a:rPr lang="en-US" dirty="0" smtClean="0"/>
              <a:t>Utrecht</a:t>
            </a:r>
          </a:p>
          <a:p>
            <a:pPr>
              <a:defRPr/>
            </a:pPr>
            <a:r>
              <a:rPr lang="en-US" dirty="0" smtClean="0"/>
              <a:t>2013-10-14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B7AD4-9EE1-2046-ACC1-DAA2CCDF2B8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616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71E60-7580-744C-A4A2-D1878DF78F3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815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87F-5FAD-1A4D-8420-08685BABC9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118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1322A-0937-8C46-809D-F937EBA040C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5802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7CED2-AAAA-084B-BA6E-C5C5C999A77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00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3492-E7B6-8542-834E-7D99FA4244B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4205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62DD6-04AF-654C-A535-01FBEE72D8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7065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A8BEC-2F43-AC4A-B8F1-149FFAB2FBF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68554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6BCA6-2112-8B40-BF04-D94D1A456E0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6486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E3BC-74C8-F945-907E-D4015E66F8C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6288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FB5C-507D-4EEB-B645-0E2ACE00F161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13.04.2016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5970-61F8-42F3-805C-D8417C93494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76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FB5C-507D-4EEB-B645-0E2ACE00F161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13.04.2016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5970-61F8-42F3-805C-D8417C93494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0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2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53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0423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0"/>
          <p:cNvSpPr/>
          <p:nvPr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  <p:sldLayoutId id="2147483660" r:id="rId14"/>
    <p:sldLayoutId id="2147483681" r:id="rId15"/>
    <p:sldLayoutId id="2147483662" r:id="rId16"/>
    <p:sldLayoutId id="2147483683" r:id="rId17"/>
    <p:sldLayoutId id="2147483682" r:id="rId18"/>
    <p:sldLayoutId id="2147483661" r:id="rId19"/>
    <p:sldLayoutId id="2147483675" r:id="rId20"/>
    <p:sldLayoutId id="2147483684" r:id="rId21"/>
    <p:sldLayoutId id="2147483674" r:id="rId22"/>
    <p:sldLayoutId id="2147483685" r:id="rId23"/>
    <p:sldLayoutId id="2147483679" r:id="rId24"/>
    <p:sldLayoutId id="2147483680" r:id="rId25"/>
    <p:sldLayoutId id="2147483686" r:id="rId26"/>
    <p:sldLayoutId id="2147483687" r:id="rId2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</a:t>
            </a:r>
            <a:r>
              <a:rPr lang="en-US"/>
              <a:t> </a:t>
            </a:r>
            <a:r>
              <a:rPr lang="hr-HR"/>
              <a:t>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91400" y="152400"/>
            <a:ext cx="152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EUDAT conference</a:t>
            </a:r>
          </a:p>
          <a:p>
            <a:pPr>
              <a:defRPr/>
            </a:pPr>
            <a:r>
              <a:rPr lang="en-US" dirty="0" smtClean="0"/>
              <a:t>Amsterdam</a:t>
            </a:r>
          </a:p>
          <a:p>
            <a:pPr>
              <a:defRPr/>
            </a:pPr>
            <a:r>
              <a:rPr lang="en-US" dirty="0" smtClean="0"/>
              <a:t>2014-09-25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27CDE327-A5EB-5C43-AD6F-D90A0FEDCDF0}" type="slidenum">
              <a:rPr lang="hr-HR" smtClean="0"/>
              <a:pPr>
                <a:defRPr/>
              </a:pPr>
              <a:t>‹#›</a:t>
            </a:fld>
            <a:fld id="{8ADD55D7-5269-D340-BF5F-26836CE6BF54}" type="slidenum">
              <a:rPr lang="hr-HR" smtClean="0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020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4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FB5C-507D-4EEB-B645-0E2ACE00F161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13.04.2016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85970-61F8-42F3-805C-D8417C93494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5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FB5C-507D-4EEB-B645-0E2ACE00F161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13.04.2016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85970-61F8-42F3-805C-D8417C93494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5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83.jpg"/><Relationship Id="rId4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3.jpg"/><Relationship Id="rId4" Type="http://schemas.openxmlformats.org/officeDocument/2006/relationships/image" Target="../media/image8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erc.enes.org/" TargetMode="External"/><Relationship Id="rId2" Type="http://schemas.openxmlformats.org/officeDocument/2006/relationships/hyperlink" Target="http://www.eudat.eu/" TargetMode="Externa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92.pn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852936"/>
            <a:ext cx="7630616" cy="965969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ENES and EUDAT Collaboration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8064" y="3861048"/>
            <a:ext cx="2656384" cy="457944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https://verc.enes.org/</a:t>
            </a:r>
          </a:p>
        </p:txBody>
      </p:sp>
      <p:pic>
        <p:nvPicPr>
          <p:cNvPr id="5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53136"/>
            <a:ext cx="4016154" cy="149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charset="0"/>
              </a:rPr>
              <a:t>EUDAT: A truly pan-European Infrastructure</a:t>
            </a:r>
            <a:endParaRPr lang="en-GB" dirty="0"/>
          </a:p>
        </p:txBody>
      </p:sp>
      <p:sp>
        <p:nvSpPr>
          <p:cNvPr id="4" name="Rettangolo 59"/>
          <p:cNvSpPr>
            <a:spLocks noChangeArrowheads="1"/>
          </p:cNvSpPr>
          <p:nvPr/>
        </p:nvSpPr>
        <p:spPr bwMode="auto">
          <a:xfrm>
            <a:off x="78726" y="1574273"/>
            <a:ext cx="43071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offers </a:t>
            </a:r>
            <a:r>
              <a:rPr lang="en-GB" sz="2000" b="1" dirty="0">
                <a:latin typeface="Century Gothic" charset="0"/>
              </a:rPr>
              <a:t>common data </a:t>
            </a:r>
            <a:r>
              <a:rPr lang="en-GB" sz="2000" b="1" dirty="0" smtClean="0">
                <a:latin typeface="Century Gothic" charset="0"/>
              </a:rPr>
              <a:t>services </a:t>
            </a:r>
            <a:r>
              <a:rPr lang="en-GB" sz="2000" dirty="0" smtClean="0">
                <a:latin typeface="Century Gothic" charset="0"/>
              </a:rPr>
              <a:t>to both </a:t>
            </a:r>
            <a:r>
              <a:rPr lang="en-GB" sz="2000" b="1" dirty="0" smtClean="0">
                <a:latin typeface="Century Gothic" charset="0"/>
              </a:rPr>
              <a:t>research </a:t>
            </a:r>
            <a:r>
              <a:rPr lang="en-GB" sz="2000" b="1" dirty="0">
                <a:latin typeface="Century Gothic" charset="0"/>
              </a:rPr>
              <a:t>communities </a:t>
            </a:r>
            <a:r>
              <a:rPr lang="en-GB" sz="2000" b="1" dirty="0" smtClean="0">
                <a:latin typeface="Century Gothic" charset="0"/>
              </a:rPr>
              <a:t>and individuals </a:t>
            </a:r>
            <a:r>
              <a:rPr lang="en-GB" sz="2000" dirty="0" smtClean="0">
                <a:latin typeface="Century Gothic" charset="0"/>
              </a:rPr>
              <a:t>through a network </a:t>
            </a:r>
            <a:r>
              <a:rPr lang="en-GB" sz="2000" dirty="0">
                <a:latin typeface="Century Gothic" charset="0"/>
              </a:rPr>
              <a:t>of </a:t>
            </a:r>
            <a:r>
              <a:rPr lang="en-GB" sz="2000" b="1" dirty="0" smtClean="0">
                <a:latin typeface="Century Gothic" charset="0"/>
              </a:rPr>
              <a:t>35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organisations.</a:t>
            </a:r>
            <a:endParaRPr lang="en-GB" sz="2000" b="1" dirty="0">
              <a:latin typeface="Century Gothic" charset="0"/>
            </a:endParaRPr>
          </a:p>
        </p:txBody>
      </p:sp>
      <p:sp>
        <p:nvSpPr>
          <p:cNvPr id="5" name="Rettangolo 60"/>
          <p:cNvSpPr>
            <a:spLocks noChangeArrowheads="1"/>
          </p:cNvSpPr>
          <p:nvPr/>
        </p:nvSpPr>
        <p:spPr bwMode="auto">
          <a:xfrm>
            <a:off x="78726" y="3635714"/>
            <a:ext cx="38902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charset="0"/>
              </a:rPr>
              <a:t>EUDAT wants to enable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researchers from </a:t>
            </a:r>
            <a:r>
              <a:rPr lang="en-GB" sz="2000" b="1" dirty="0">
                <a:latin typeface="Century Gothic" charset="0"/>
              </a:rPr>
              <a:t>any </a:t>
            </a:r>
            <a:r>
              <a:rPr lang="en-GB" sz="2000" b="1" dirty="0" smtClean="0">
                <a:latin typeface="Century Gothic" charset="0"/>
              </a:rPr>
              <a:t>discipline </a:t>
            </a:r>
            <a:r>
              <a:rPr lang="en-GB" sz="2000" dirty="0">
                <a:latin typeface="Century Gothic" charset="0"/>
              </a:rPr>
              <a:t>to </a:t>
            </a:r>
            <a:r>
              <a:rPr lang="en-GB" sz="2000" b="1" dirty="0">
                <a:latin typeface="Century Gothic" charset="0"/>
              </a:rPr>
              <a:t>preserve, find, access, and process data</a:t>
            </a:r>
            <a:r>
              <a:rPr lang="en-GB" sz="2000" dirty="0">
                <a:latin typeface="Century Gothic" charset="0"/>
              </a:rPr>
              <a:t> in a trusted environment, as part of a </a:t>
            </a:r>
            <a:r>
              <a:rPr lang="en-GB" sz="2000" b="1" dirty="0">
                <a:latin typeface="Century Gothic" charset="0"/>
              </a:rPr>
              <a:t>Collaborative Data </a:t>
            </a:r>
            <a:r>
              <a:rPr lang="en-GB" sz="2000" b="1" dirty="0" smtClean="0">
                <a:latin typeface="Century Gothic" charset="0"/>
              </a:rPr>
              <a:t>Infrastructure</a:t>
            </a:r>
            <a:r>
              <a:rPr lang="en-GB" sz="2000" dirty="0" smtClean="0">
                <a:latin typeface="Century Gothic" charset="0"/>
              </a:rPr>
              <a:t>.</a:t>
            </a:r>
            <a:endParaRPr lang="en-GB" sz="2000" dirty="0">
              <a:latin typeface="Century Gothic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29" y="1728434"/>
            <a:ext cx="5177371" cy="447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5983294"/>
            <a:ext cx="134933" cy="156495"/>
          </a:xfrm>
          <a:prstGeom prst="rect">
            <a:avLst/>
          </a:prstGeom>
        </p:spPr>
      </p:pic>
      <p:sp>
        <p:nvSpPr>
          <p:cNvPr id="8" name="Rettangolo 60"/>
          <p:cNvSpPr>
            <a:spLocks noChangeArrowheads="1"/>
          </p:cNvSpPr>
          <p:nvPr/>
        </p:nvSpPr>
        <p:spPr bwMode="auto">
          <a:xfrm>
            <a:off x="5635490" y="589170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European infrastructures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6252418"/>
            <a:ext cx="134933" cy="156495"/>
          </a:xfrm>
          <a:prstGeom prst="rect">
            <a:avLst/>
          </a:prstGeom>
        </p:spPr>
      </p:pic>
      <p:sp>
        <p:nvSpPr>
          <p:cNvPr id="10" name="Rettangolo 60"/>
          <p:cNvSpPr>
            <a:spLocks noChangeArrowheads="1"/>
          </p:cNvSpPr>
          <p:nvPr/>
        </p:nvSpPr>
        <p:spPr bwMode="auto">
          <a:xfrm>
            <a:off x="5635490" y="614953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Technology Providers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712" y="6519351"/>
            <a:ext cx="134933" cy="156495"/>
          </a:xfrm>
          <a:prstGeom prst="rect">
            <a:avLst/>
          </a:prstGeom>
        </p:spPr>
      </p:pic>
      <p:sp>
        <p:nvSpPr>
          <p:cNvPr id="12" name="Rettangolo 60"/>
          <p:cNvSpPr>
            <a:spLocks noChangeArrowheads="1"/>
          </p:cNvSpPr>
          <p:nvPr/>
        </p:nvSpPr>
        <p:spPr bwMode="auto">
          <a:xfrm>
            <a:off x="5619312" y="6432260"/>
            <a:ext cx="2860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Research Communities</a:t>
            </a:r>
            <a:endParaRPr lang="en-GB" sz="14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40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76300" y="260648"/>
            <a:ext cx="7391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EUDAT Vision &amp; Mission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5194920" cy="515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3200" b="1" dirty="0" smtClean="0"/>
              <a:t>Vision</a:t>
            </a:r>
            <a:r>
              <a:rPr lang="en-GB" sz="3200" dirty="0" smtClean="0"/>
              <a:t>: </a:t>
            </a:r>
            <a:r>
              <a:rPr lang="en-GB" sz="3200" i="1" dirty="0" smtClean="0"/>
              <a:t>Data is shared and preserved across borders and disciplines thereby enhancing the value and quality of research at large.</a:t>
            </a:r>
          </a:p>
          <a:p>
            <a:pPr>
              <a:lnSpc>
                <a:spcPct val="110000"/>
              </a:lnSpc>
            </a:pP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sz="3200" b="1" smtClean="0"/>
              <a:t>Mission</a:t>
            </a:r>
            <a:r>
              <a:rPr lang="en-GB" sz="3200" dirty="0" smtClean="0"/>
              <a:t>: </a:t>
            </a:r>
            <a:r>
              <a:rPr lang="en-GB" sz="3200" i="1" dirty="0" smtClean="0"/>
              <a:t>To enable data stewardship within and between European Research Communities through a Collaborative Data Infrastructure, a common model and service infrastructure for managing data spanning all European research data centres and community data repositories.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GB" sz="3200" i="1" dirty="0" smtClean="0"/>
          </a:p>
          <a:p>
            <a:pPr>
              <a:lnSpc>
                <a:spcPct val="110000"/>
              </a:lnSpc>
            </a:pPr>
            <a:endParaRPr lang="en-US" sz="3100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573016"/>
            <a:ext cx="3019480" cy="260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92" y="1196752"/>
            <a:ext cx="2674367" cy="2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5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44624"/>
            <a:ext cx="7304856" cy="792162"/>
          </a:xfrm>
        </p:spPr>
        <p:txBody>
          <a:bodyPr/>
          <a:lstStyle/>
          <a:p>
            <a:r>
              <a:rPr lang="de-DE" dirty="0" smtClean="0"/>
              <a:t>B2 Service Suite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0199" y="6321305"/>
            <a:ext cx="3120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www.eudat.eu</a:t>
            </a:r>
            <a:r>
              <a:rPr lang="fr-FR" dirty="0"/>
              <a:t>/services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30318" y="980728"/>
            <a:ext cx="3672408" cy="3972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Covering both </a:t>
            </a:r>
            <a:r>
              <a:rPr lang="en-US" sz="2200" b="1" dirty="0"/>
              <a:t>access</a:t>
            </a:r>
            <a:r>
              <a:rPr lang="en-US" sz="2200" dirty="0"/>
              <a:t> and </a:t>
            </a:r>
            <a:r>
              <a:rPr lang="en-US" sz="2200" b="1" dirty="0"/>
              <a:t>deposit</a:t>
            </a:r>
            <a:r>
              <a:rPr lang="en-US" sz="2200" dirty="0"/>
              <a:t>, from </a:t>
            </a:r>
            <a:r>
              <a:rPr lang="en-US" sz="2200" b="1" dirty="0"/>
              <a:t>informal data sharing to long-term archiving</a:t>
            </a:r>
            <a:r>
              <a:rPr lang="en-US" sz="2200" dirty="0"/>
              <a:t>, and addressing </a:t>
            </a:r>
            <a:r>
              <a:rPr lang="en-US" sz="2200" b="1" dirty="0"/>
              <a:t>identification</a:t>
            </a:r>
            <a:r>
              <a:rPr lang="en-US" sz="2200" dirty="0"/>
              <a:t>, </a:t>
            </a:r>
            <a:r>
              <a:rPr lang="en-US" sz="2200" b="1" dirty="0"/>
              <a:t>discoverability</a:t>
            </a:r>
            <a:r>
              <a:rPr lang="en-US" sz="2200" dirty="0"/>
              <a:t> and </a:t>
            </a:r>
            <a:r>
              <a:rPr lang="en-US" sz="2200" b="1" dirty="0"/>
              <a:t>computability</a:t>
            </a:r>
            <a:r>
              <a:rPr lang="en-US" sz="2200" dirty="0"/>
              <a:t> of both </a:t>
            </a:r>
            <a:r>
              <a:rPr lang="en-US" sz="2200" b="1" dirty="0"/>
              <a:t>long-tail and big data</a:t>
            </a:r>
            <a:r>
              <a:rPr lang="en-US" sz="2200" dirty="0"/>
              <a:t>, EUDAT services </a:t>
            </a:r>
            <a:r>
              <a:rPr lang="en-US" sz="2200" dirty="0" smtClean="0"/>
              <a:t>seek to </a:t>
            </a:r>
            <a:r>
              <a:rPr lang="en-US" sz="2200" b="1" u="sng" dirty="0" smtClean="0"/>
              <a:t>address </a:t>
            </a:r>
            <a:r>
              <a:rPr lang="en-US" sz="2200" b="1" u="sng" dirty="0"/>
              <a:t>the full lifecycle of research data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861" y="980728"/>
            <a:ext cx="5427547" cy="4999264"/>
            <a:chOff x="19861" y="1255626"/>
            <a:chExt cx="5427547" cy="4999264"/>
          </a:xfrm>
        </p:grpSpPr>
        <p:pic>
          <p:nvPicPr>
            <p:cNvPr id="1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1" y="1255626"/>
              <a:ext cx="5427547" cy="499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 descr="C:\Users\jkr\projects\eudat\logos\B2SHAR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335" y="3708660"/>
              <a:ext cx="648072" cy="137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jkr\projects\eudat\logos\B2FIND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835" y="4514878"/>
              <a:ext cx="1014500" cy="155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C:\Users\jkr\projects\eudat\logos\B2DROP-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708660"/>
              <a:ext cx="649932" cy="144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 descr="C:\Users\jkr\projects\eudat\logos\B2SA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417" y="2722835"/>
              <a:ext cx="64993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C:\Users\jkr\projects\eudat\logos\B2STAGE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722835"/>
              <a:ext cx="64807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1143" y="1554721"/>
              <a:ext cx="974905" cy="216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jkr\projects\eudat\logos\B2HANDLE ORIGINAL NO PAYOFF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2176686"/>
              <a:ext cx="792088" cy="291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2" y="5358331"/>
            <a:ext cx="2093971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0" y="5729324"/>
            <a:ext cx="2093207" cy="31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9" y="6116381"/>
            <a:ext cx="2093207" cy="31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8" y="6496131"/>
            <a:ext cx="2093207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5570701"/>
            <a:ext cx="2093972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jkr\projects\eudat\logos\B2ACCES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6341946"/>
            <a:ext cx="2093972" cy="31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97" y="5885327"/>
            <a:ext cx="2093207" cy="4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0165" y="1757579"/>
            <a:ext cx="7088494" cy="816754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GB" sz="2000" dirty="0"/>
              <a:t>Common Language Resources and Technology Infrastructure (CLARIN)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6065" y="116632"/>
            <a:ext cx="7444885" cy="648072"/>
          </a:xfrm>
        </p:spPr>
        <p:txBody>
          <a:bodyPr>
            <a:noAutofit/>
          </a:bodyPr>
          <a:lstStyle/>
          <a:p>
            <a:r>
              <a:rPr lang="en-GB" sz="3600" dirty="0" smtClean="0"/>
              <a:t>Building solutions with the communities</a:t>
            </a:r>
            <a:endParaRPr lang="en-GB" sz="3600" dirty="0"/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" y="1584087"/>
            <a:ext cx="825628" cy="9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52" y="2659019"/>
            <a:ext cx="1493985" cy="5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32518" y="2665333"/>
            <a:ext cx="7088494" cy="54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European Network for Earth System Modelling (ENES)</a:t>
            </a:r>
            <a:endParaRPr lang="en-GB" sz="2000" dirty="0"/>
          </a:p>
        </p:txBody>
      </p:sp>
      <p:pic>
        <p:nvPicPr>
          <p:cNvPr id="7" name="Picture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" y="3497613"/>
            <a:ext cx="954709" cy="7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816561" y="3450762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Distributed </a:t>
            </a:r>
            <a:r>
              <a:rPr lang="en-GB" sz="2000" dirty="0"/>
              <a:t>infrastructure for life-science information </a:t>
            </a:r>
            <a:r>
              <a:rPr lang="en-GB" sz="2000" dirty="0" smtClean="0"/>
              <a:t>(ELIXIR)</a:t>
            </a:r>
            <a:endParaRPr lang="en-GB" sz="2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4" y="4549791"/>
            <a:ext cx="1208194" cy="5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1842457" y="4386866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European Plate Observing System (EPOS) </a:t>
            </a:r>
            <a:r>
              <a:rPr lang="en-GB" sz="2000" dirty="0" smtClean="0"/>
              <a:t>- Solid </a:t>
            </a:r>
            <a:r>
              <a:rPr lang="en-GB" sz="2000" dirty="0"/>
              <a:t>Earth </a:t>
            </a:r>
            <a:r>
              <a:rPr lang="en-GB" sz="2000" dirty="0" smtClean="0"/>
              <a:t>sciences Research Infrastructure</a:t>
            </a:r>
            <a:endParaRPr lang="en-GB" sz="2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6943"/>
            <a:ext cx="2489079" cy="697602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" y="6064545"/>
            <a:ext cx="1544474" cy="71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1816561" y="5271660"/>
            <a:ext cx="7088494" cy="83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Integrated Carbon Observation System (ICOS) to quantify &amp; understand greenhouse </a:t>
            </a:r>
            <a:r>
              <a:rPr lang="en-GB" sz="2000" dirty="0"/>
              <a:t>gas </a:t>
            </a:r>
            <a:r>
              <a:rPr lang="en-GB" sz="2000" dirty="0" smtClean="0"/>
              <a:t>balance</a:t>
            </a:r>
            <a:endParaRPr lang="en-GB" sz="2000" dirty="0"/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835696" y="6139055"/>
            <a:ext cx="7088494" cy="56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Long-Term Ecosystem Research (LTER</a:t>
            </a:r>
            <a:r>
              <a:rPr lang="en-GB" sz="2000" dirty="0" smtClean="0"/>
              <a:t>) in Europe</a:t>
            </a:r>
            <a:endParaRPr lang="en-GB" sz="2000" dirty="0"/>
          </a:p>
        </p:txBody>
      </p:sp>
      <p:sp>
        <p:nvSpPr>
          <p:cNvPr id="17" name="Rettangolo 60"/>
          <p:cNvSpPr>
            <a:spLocks noChangeArrowheads="1"/>
          </p:cNvSpPr>
          <p:nvPr/>
        </p:nvSpPr>
        <p:spPr bwMode="auto">
          <a:xfrm>
            <a:off x="251520" y="929336"/>
            <a:ext cx="853940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(</a:t>
            </a:r>
            <a:r>
              <a:rPr lang="en-GB" sz="2000" b="1" i="1" dirty="0" smtClean="0">
                <a:latin typeface="Century Gothic" charset="0"/>
              </a:rPr>
              <a:t>B2 </a:t>
            </a:r>
            <a:r>
              <a:rPr lang="de-DE" sz="2000" b="1" i="1" dirty="0">
                <a:latin typeface="Century Gothic" charset="0"/>
              </a:rPr>
              <a:t>Service Suite</a:t>
            </a:r>
            <a:r>
              <a:rPr lang="en-GB" sz="2000" dirty="0" smtClean="0">
                <a:latin typeface="Century Gothic" charset="0"/>
              </a:rPr>
              <a:t>) 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</a:t>
            </a:r>
            <a:r>
              <a:rPr lang="en-GB" sz="2000" b="1" dirty="0" smtClean="0">
                <a:latin typeface="Century Gothic" charset="0"/>
              </a:rPr>
              <a:t>together with </a:t>
            </a:r>
            <a:r>
              <a:rPr lang="en-GB" sz="2000" b="1" dirty="0">
                <a:latin typeface="Century Gothic" charset="0"/>
              </a:rPr>
              <a:t>user </a:t>
            </a:r>
            <a:r>
              <a:rPr lang="en-GB" sz="2000" b="1" dirty="0" err="1" smtClean="0">
                <a:latin typeface="Century Gothic" charset="0"/>
              </a:rPr>
              <a:t>communites</a:t>
            </a:r>
            <a:r>
              <a:rPr lang="en-GB" sz="2000" b="1" dirty="0" smtClean="0">
                <a:latin typeface="Century Gothic" charset="0"/>
              </a:rPr>
              <a:t>.</a:t>
            </a:r>
            <a:endParaRPr lang="en-GB" sz="2000" b="1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8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648268"/>
            <a:ext cx="5251524" cy="19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67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981" y="836712"/>
            <a:ext cx="8205019" cy="1152988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ENES: European Network for Earth System Modelling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560" y="1988840"/>
            <a:ext cx="8291264" cy="19529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Century Gothic" panose="020B0502020202020204" pitchFamily="34" charset="0"/>
              </a:rPr>
              <a:t>ENES is intended </a:t>
            </a:r>
          </a:p>
          <a:p>
            <a:r>
              <a:rPr lang="en-US" sz="1600" dirty="0" smtClean="0">
                <a:latin typeface="Century Gothic" panose="020B0502020202020204" pitchFamily="34" charset="0"/>
              </a:rPr>
              <a:t>to </a:t>
            </a:r>
            <a:r>
              <a:rPr lang="en-US" sz="1600" dirty="0">
                <a:latin typeface="Century Gothic" panose="020B0502020202020204" pitchFamily="34" charset="0"/>
              </a:rPr>
              <a:t>help in the </a:t>
            </a:r>
            <a:r>
              <a:rPr lang="en-US" sz="1600" b="1" dirty="0">
                <a:latin typeface="Century Gothic" panose="020B0502020202020204" pitchFamily="34" charset="0"/>
              </a:rPr>
              <a:t>development</a:t>
            </a:r>
            <a:r>
              <a:rPr lang="en-US" sz="1600" dirty="0">
                <a:latin typeface="Century Gothic" panose="020B0502020202020204" pitchFamily="34" charset="0"/>
              </a:rPr>
              <a:t> and evaluation of </a:t>
            </a:r>
            <a:r>
              <a:rPr lang="en-US" sz="1600" dirty="0" smtClean="0">
                <a:latin typeface="Century Gothic" panose="020B0502020202020204" pitchFamily="34" charset="0"/>
              </a:rPr>
              <a:t>state-of-the-art climate </a:t>
            </a:r>
            <a:r>
              <a:rPr lang="en-US" sz="1600" dirty="0">
                <a:latin typeface="Century Gothic" panose="020B0502020202020204" pitchFamily="34" charset="0"/>
              </a:rPr>
              <a:t>and </a:t>
            </a:r>
            <a:r>
              <a:rPr lang="en-US" sz="1600" dirty="0" smtClean="0">
                <a:latin typeface="Century Gothic" panose="020B0502020202020204" pitchFamily="34" charset="0"/>
              </a:rPr>
              <a:t>earth </a:t>
            </a:r>
            <a:r>
              <a:rPr lang="en-US" sz="1600" dirty="0">
                <a:latin typeface="Century Gothic" panose="020B0502020202020204" pitchFamily="34" charset="0"/>
              </a:rPr>
              <a:t>system </a:t>
            </a:r>
            <a:r>
              <a:rPr lang="en-US" sz="1600" dirty="0" smtClean="0">
                <a:latin typeface="Century Gothic" panose="020B0502020202020204" pitchFamily="34" charset="0"/>
              </a:rPr>
              <a:t>models</a:t>
            </a:r>
          </a:p>
          <a:p>
            <a:r>
              <a:rPr lang="en-US" sz="1600" dirty="0" smtClean="0">
                <a:latin typeface="Century Gothic" panose="020B0502020202020204" pitchFamily="34" charset="0"/>
              </a:rPr>
              <a:t>to </a:t>
            </a:r>
            <a:r>
              <a:rPr lang="en-US" sz="1600" dirty="0">
                <a:latin typeface="Century Gothic" panose="020B0502020202020204" pitchFamily="34" charset="0"/>
              </a:rPr>
              <a:t>facilitate focused model </a:t>
            </a:r>
            <a:r>
              <a:rPr lang="en-US" sz="1600" b="1" dirty="0" err="1">
                <a:latin typeface="Century Gothic" panose="020B0502020202020204" pitchFamily="34" charset="0"/>
              </a:rPr>
              <a:t>intercomparisons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smtClean="0">
                <a:latin typeface="Century Gothic" panose="020B0502020202020204" pitchFamily="34" charset="0"/>
              </a:rPr>
              <a:t>in order </a:t>
            </a:r>
            <a:r>
              <a:rPr lang="en-US" sz="1600" dirty="0">
                <a:latin typeface="Century Gothic" panose="020B0502020202020204" pitchFamily="34" charset="0"/>
              </a:rPr>
              <a:t>to assess and improve these </a:t>
            </a:r>
            <a:r>
              <a:rPr lang="en-US" sz="1600" dirty="0" smtClean="0">
                <a:latin typeface="Century Gothic" panose="020B0502020202020204" pitchFamily="34" charset="0"/>
              </a:rPr>
              <a:t>models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4560" y="3471560"/>
            <a:ext cx="4978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to encourage </a:t>
            </a:r>
            <a:r>
              <a:rPr lang="en-US" sz="16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exchanges</a:t>
            </a:r>
            <a:r>
              <a:rPr lang="en-US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of software and model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to help in the development of high performance computing </a:t>
            </a:r>
            <a:r>
              <a:rPr lang="en-US" sz="16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facilities</a:t>
            </a:r>
            <a:r>
              <a:rPr lang="en-US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dedicated to long high-resolution multi-model ensemble integrations.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endParaRPr lang="de-DE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10" y="3611453"/>
            <a:ext cx="368988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41168"/>
            <a:ext cx="387667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4930"/>
            <a:ext cx="1033377" cy="10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2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911" y="1146561"/>
            <a:ext cx="2247156" cy="213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0351"/>
            <a:ext cx="82296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entury Gothic" panose="020B0502020202020204" pitchFamily="34" charset="0"/>
              </a:rPr>
              <a:t>Status </a:t>
            </a:r>
            <a:r>
              <a:rPr lang="de-DE" sz="3600" dirty="0" err="1" smtClean="0">
                <a:latin typeface="Century Gothic" panose="020B0502020202020204" pitchFamily="34" charset="0"/>
              </a:rPr>
              <a:t>of</a:t>
            </a:r>
            <a:r>
              <a:rPr lang="de-DE" sz="3600" dirty="0" smtClean="0">
                <a:latin typeface="Century Gothic" panose="020B0502020202020204" pitchFamily="34" charset="0"/>
              </a:rPr>
              <a:t> ENES</a:t>
            </a:r>
            <a:endParaRPr lang="de-DE" sz="3600" dirty="0">
              <a:latin typeface="Century Gothic" panose="020B0502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entury Gothic" panose="020B0502020202020204" pitchFamily="34" charset="0"/>
              </a:rPr>
              <a:t>Approx. 50 partners</a:t>
            </a:r>
          </a:p>
          <a:p>
            <a:pPr lvl="1"/>
            <a:r>
              <a:rPr lang="en-US" sz="2000" dirty="0" smtClean="0">
                <a:latin typeface="Century Gothic" panose="020B0502020202020204" pitchFamily="34" charset="0"/>
              </a:rPr>
              <a:t>Universities</a:t>
            </a:r>
          </a:p>
          <a:p>
            <a:pPr lvl="1"/>
            <a:r>
              <a:rPr lang="en-US" sz="2000" dirty="0" smtClean="0">
                <a:latin typeface="Century Gothic" panose="020B0502020202020204" pitchFamily="34" charset="0"/>
              </a:rPr>
              <a:t>Research Organizations</a:t>
            </a:r>
          </a:p>
          <a:p>
            <a:pPr lvl="1"/>
            <a:r>
              <a:rPr lang="en-US" sz="2000" dirty="0" smtClean="0">
                <a:latin typeface="Century Gothic" panose="020B0502020202020204" pitchFamily="34" charset="0"/>
              </a:rPr>
              <a:t>Industry</a:t>
            </a:r>
          </a:p>
          <a:p>
            <a:r>
              <a:rPr lang="en-US" sz="2400" dirty="0" smtClean="0">
                <a:latin typeface="Century Gothic" panose="020B0502020202020204" pitchFamily="34" charset="0"/>
              </a:rPr>
              <a:t>In terms of IT ENES is a very mature community: HPC, Extreme Data, Network</a:t>
            </a:r>
          </a:p>
          <a:p>
            <a:r>
              <a:rPr lang="en-US" sz="2400" dirty="0" smtClean="0">
                <a:latin typeface="Century Gothic" panose="020B0502020202020204" pitchFamily="34" charset="0"/>
              </a:rPr>
              <a:t>international research and infrastructure projects. </a:t>
            </a:r>
          </a:p>
          <a:p>
            <a:r>
              <a:rPr lang="en-US" sz="2400" dirty="0" smtClean="0">
                <a:latin typeface="Century Gothic" panose="020B0502020202020204" pitchFamily="34" charset="0"/>
              </a:rPr>
              <a:t>Earth System Grid Federation (ESGF) is the proven and operational data infrastructure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9974"/>
            <a:ext cx="1033377" cy="10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>
                <a:latin typeface="Century Gothic" panose="020B0502020202020204" pitchFamily="34" charset="0"/>
              </a:rPr>
              <a:t>ENES &amp; EUDAT</a:t>
            </a:r>
            <a:endParaRPr lang="de-DE" sz="3600" dirty="0">
              <a:latin typeface="Century Gothic" panose="020B0502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2775" y="1765076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ENES is one of the core communities of EUDAT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ENES partners involved</a:t>
            </a:r>
          </a:p>
          <a:p>
            <a:pPr lvl="1"/>
            <a:r>
              <a:rPr lang="en-US" sz="2400" dirty="0" smtClean="0">
                <a:latin typeface="Century Gothic" panose="020B0502020202020204" pitchFamily="34" charset="0"/>
              </a:rPr>
              <a:t>Max-Planck-Institute for Meteorology</a:t>
            </a:r>
          </a:p>
          <a:p>
            <a:pPr lvl="1"/>
            <a:r>
              <a:rPr lang="fr-FR" sz="2400" dirty="0" smtClean="0">
                <a:latin typeface="Century Gothic" panose="020B0502020202020204" pitchFamily="34" charset="0"/>
              </a:rPr>
              <a:t>Centre Européen de Recherche et de Formation Avancée en Calcul Scientifique (</a:t>
            </a:r>
            <a:r>
              <a:rPr lang="en-US" sz="2400" dirty="0" smtClean="0">
                <a:latin typeface="Century Gothic" panose="020B0502020202020204" pitchFamily="34" charset="0"/>
              </a:rPr>
              <a:t>CERFACS)</a:t>
            </a:r>
          </a:p>
          <a:p>
            <a:pPr lvl="1"/>
            <a:r>
              <a:rPr lang="en-US" sz="2400" dirty="0" err="1" smtClean="0">
                <a:latin typeface="Century Gothic" panose="020B0502020202020204" pitchFamily="34" charset="0"/>
              </a:rPr>
              <a:t>Deutsches</a:t>
            </a:r>
            <a:r>
              <a:rPr lang="en-US" sz="2400" dirty="0" smtClean="0">
                <a:latin typeface="Century Gothic" panose="020B0502020202020204" pitchFamily="34" charset="0"/>
              </a:rPr>
              <a:t> </a:t>
            </a:r>
            <a:r>
              <a:rPr lang="en-US" sz="2400" dirty="0" err="1" smtClean="0">
                <a:latin typeface="Century Gothic" panose="020B0502020202020204" pitchFamily="34" charset="0"/>
              </a:rPr>
              <a:t>Klimarechenzentrum</a:t>
            </a:r>
            <a:r>
              <a:rPr lang="en-US" sz="2400" smtClean="0">
                <a:latin typeface="Century Gothic" panose="020B0502020202020204" pitchFamily="34" charset="0"/>
              </a:rPr>
              <a:t> GmbH </a:t>
            </a:r>
            <a:r>
              <a:rPr lang="en-US" sz="2400" dirty="0" smtClean="0">
                <a:latin typeface="Century Gothic" panose="020B0502020202020204" pitchFamily="34" charset="0"/>
              </a:rPr>
              <a:t>(DKRZ)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AutoShape 2" descr="http://www.mpimet.mpg.de/fileadmin/templates/mpimet2015/img/mpimet_logo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4" descr="http://www.mpimet.mpg.de/fileadmin/templates/mpimet2015/img/mpimet_logo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4" name="Picture 6" descr="https://verc.enes.org/community/about-enes/logos/copy_of_logo_mpimet_20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9" y="5805264"/>
            <a:ext cx="19240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verc.enes.org/community/about-enes/logos/cerfacs.tiff/@@images/b89d74a8-5edc-476c-b5c8-d5a7e2b88c3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451" y="5638575"/>
            <a:ext cx="6858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ogo of the DKR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743351"/>
            <a:ext cx="1905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08" y="308199"/>
            <a:ext cx="1033377" cy="10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0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 </a:t>
            </a:r>
            <a:r>
              <a:rPr lang="it-IT" dirty="0" smtClean="0"/>
              <a:t>     ENES &amp; EUDAT Service Uptake Plan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00" y="1916832"/>
            <a:ext cx="8266000" cy="4209331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smtClean="0">
                <a:latin typeface="Century Gothic" pitchFamily="34" charset="0"/>
              </a:rPr>
              <a:t>Policy-based </a:t>
            </a:r>
            <a:r>
              <a:rPr lang="en-GB" sz="2800" b="1" dirty="0">
                <a:latin typeface="Century Gothic" pitchFamily="34" charset="0"/>
              </a:rPr>
              <a:t>prefix &amp; PID management (B2HANDLE)</a:t>
            </a:r>
            <a:endParaRPr lang="en-US" sz="2800" b="1" dirty="0">
              <a:latin typeface="Century Gothic" pitchFamily="34" charset="0"/>
            </a:endParaRPr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33377" cy="1033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799" y="3257542"/>
            <a:ext cx="8327663" cy="14676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351088" lvl="4"/>
            <a:r>
              <a:rPr lang="en-GB" sz="2200" dirty="0"/>
              <a:t>Planned ENES data information tool with PID and versioning support using B2HANDLE library. </a:t>
            </a:r>
          </a:p>
          <a:p>
            <a:pPr marL="2351088" lvl="4"/>
            <a:r>
              <a:rPr lang="en-GB" sz="2200" dirty="0"/>
              <a:t>Dependency on standardized PID types and may also display provenance information</a:t>
            </a:r>
          </a:p>
        </p:txBody>
      </p:sp>
      <p:pic>
        <p:nvPicPr>
          <p:cNvPr id="10" name="Picture 2" descr="C:\Users\jkr\projects\eudat\logos\B2HANDLE ORIGINAL NO PAYOF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58" y="3649704"/>
            <a:ext cx="1864595" cy="45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797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 </a:t>
            </a:r>
            <a:r>
              <a:rPr lang="it-IT" dirty="0" smtClean="0"/>
              <a:t>     ENES &amp; EUDAT Service Uptake Plan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800" y="1916832"/>
            <a:ext cx="8266000" cy="4209331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 </a:t>
            </a:r>
            <a:r>
              <a:rPr lang="en-GB" sz="2800" b="1" dirty="0" smtClean="0">
                <a:latin typeface="Century Gothic" pitchFamily="34" charset="0"/>
              </a:rPr>
              <a:t>Sharing Research Data (B2SHARE)</a:t>
            </a:r>
            <a:endParaRPr lang="it-IT" sz="2800" b="1" dirty="0">
              <a:latin typeface="Century Gothic" pitchFamily="34" charset="0"/>
            </a:endParaRPr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33377" cy="1033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800" y="2650900"/>
            <a:ext cx="8327663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351088" lvl="4"/>
            <a:r>
              <a:rPr lang="en-US" sz="2000" dirty="0"/>
              <a:t>DKRZ is interested to run an EUDAT repository for shareable digital objects (B2SHARE) for ENES users</a:t>
            </a:r>
            <a:endParaRPr lang="en-GB" sz="2000" dirty="0"/>
          </a:p>
        </p:txBody>
      </p:sp>
      <p:pic>
        <p:nvPicPr>
          <p:cNvPr id="6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85042"/>
            <a:ext cx="1728192" cy="26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78013" y="3717032"/>
            <a:ext cx="6480720" cy="72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b="1" dirty="0">
                <a:latin typeface="Century Gothic" pitchFamily="34" charset="0"/>
                <a:ea typeface="+mn-ea"/>
                <a:cs typeface="+mn-cs"/>
              </a:rPr>
              <a:t>Data</a:t>
            </a:r>
            <a:r>
              <a:rPr lang="en-GB" sz="2800" b="1" dirty="0" smtClean="0">
                <a:latin typeface="Century Gothic" pitchFamily="34" charset="0"/>
              </a:rPr>
              <a:t> </a:t>
            </a:r>
            <a:r>
              <a:rPr lang="en-GB" sz="2800" b="1" dirty="0">
                <a:latin typeface="Century Gothic" pitchFamily="34" charset="0"/>
                <a:ea typeface="+mn-ea"/>
                <a:cs typeface="+mn-cs"/>
              </a:rPr>
              <a:t>staging</a:t>
            </a:r>
            <a:r>
              <a:rPr lang="en-GB" sz="2800" b="1" dirty="0" smtClean="0">
                <a:latin typeface="Century Gothic" pitchFamily="34" charset="0"/>
              </a:rPr>
              <a:t> (B2STAGE)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800" y="4584769"/>
            <a:ext cx="8327663" cy="1021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>
                <a:latin typeface="Century Gothic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122488" lvl="4" indent="0">
              <a:buNone/>
            </a:pPr>
            <a:endParaRPr lang="en-GB" sz="1600" dirty="0" smtClean="0"/>
          </a:p>
          <a:p>
            <a:pPr marL="2351088" lvl="4"/>
            <a:r>
              <a:rPr lang="en-GB" sz="2000" dirty="0" smtClean="0"/>
              <a:t>Using </a:t>
            </a:r>
            <a:r>
              <a:rPr lang="en-GB" sz="2000" dirty="0"/>
              <a:t>B2STAGE to bring data to HPC centres</a:t>
            </a:r>
          </a:p>
        </p:txBody>
      </p:sp>
      <p:pic>
        <p:nvPicPr>
          <p:cNvPr id="9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961059"/>
            <a:ext cx="1728192" cy="26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123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7391400" cy="868362"/>
          </a:xfrm>
        </p:spPr>
        <p:txBody>
          <a:bodyPr/>
          <a:lstStyle/>
          <a:p>
            <a:r>
              <a:rPr lang="de-DE" dirty="0" err="1" smtClean="0"/>
              <a:t>Certification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584" y="2636912"/>
            <a:ext cx="6480720" cy="3489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DKRZ aims at DSA certification of its long tail repository </a:t>
            </a:r>
            <a:r>
              <a:rPr lang="en-US" sz="2000" dirty="0"/>
              <a:t>for shareable digital </a:t>
            </a:r>
            <a:r>
              <a:rPr lang="en-US" sz="2000" dirty="0" smtClean="0"/>
              <a:t>objects (B2SHARE).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Vision </a:t>
            </a:r>
            <a:r>
              <a:rPr lang="en-US" sz="2000" dirty="0"/>
              <a:t>of EUDAT is to enable European researchers from any discipline to preserve, find, access and process data in a trusted environment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One important element to build trust is the certification of community repositories.</a:t>
            </a:r>
          </a:p>
          <a:p>
            <a:endParaRPr lang="en-US" sz="20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376">
            <a:off x="7533910" y="2567665"/>
            <a:ext cx="1143000" cy="1143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08" y="444680"/>
            <a:ext cx="889361" cy="88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9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340718" y="615761"/>
            <a:ext cx="7315200" cy="792162"/>
          </a:xfrm>
        </p:spPr>
        <p:txBody>
          <a:bodyPr/>
          <a:lstStyle/>
          <a:p>
            <a:r>
              <a:rPr lang="it-IT" dirty="0" smtClean="0"/>
              <a:t>For More Information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sz="half" idx="2"/>
          </p:nvPr>
        </p:nvSpPr>
        <p:spPr>
          <a:xfrm>
            <a:off x="457199" y="4581128"/>
            <a:ext cx="4187826" cy="15450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>
                <a:hlinkClick r:id="rId2"/>
              </a:rPr>
              <a:t>http://www.eudat.eu</a:t>
            </a:r>
            <a:r>
              <a:rPr lang="it-IT" dirty="0" smtClean="0">
                <a:hlinkClick r:id="rId2"/>
              </a:rPr>
              <a:t>/</a:t>
            </a:r>
            <a:endParaRPr lang="it-IT" dirty="0" smtClean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>
          <a:xfrm>
            <a:off x="4645025" y="4581128"/>
            <a:ext cx="4041775" cy="15450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>
                <a:solidFill>
                  <a:prstClr val="black"/>
                </a:solidFill>
                <a:hlinkClick r:id="rId3"/>
              </a:rPr>
              <a:t>https://verc.enes.org</a:t>
            </a:r>
            <a:r>
              <a:rPr lang="de-DE" dirty="0" smtClean="0">
                <a:solidFill>
                  <a:prstClr val="black"/>
                </a:solidFill>
                <a:hlinkClick r:id="rId3"/>
              </a:rPr>
              <a:t>/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endParaRPr lang="de-DE" dirty="0">
              <a:solidFill>
                <a:prstClr val="black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318" y="2643188"/>
            <a:ext cx="3454094" cy="1282414"/>
          </a:xfrm>
          <a:prstGeom prst="rect">
            <a:avLst/>
          </a:prstGeom>
        </p:spPr>
      </p:pic>
      <p:pic>
        <p:nvPicPr>
          <p:cNvPr id="9" name="Picture 2" descr="http://eudat.eu/sites/default/files/EUDAT-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293" y="2429256"/>
            <a:ext cx="2454001" cy="149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192599"/>
      </p:ext>
    </p:extLst>
  </p:cSld>
  <p:clrMapOvr>
    <a:masterClrMapping/>
  </p:clrMapOvr>
</p:sld>
</file>

<file path=ppt/theme/theme1.xml><?xml version="1.0" encoding="utf-8"?>
<a:theme xmlns:a="http://schemas.openxmlformats.org/drawingml/2006/main" name="EUDATpptTemplate_lowresolu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1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ppt/theme/theme5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EUDATpptTemplate_lowresolution</Template>
  <TotalTime>75</TotalTime>
  <Words>618</Words>
  <Application>Microsoft Office PowerPoint</Application>
  <PresentationFormat>On-screen Show (4:3)</PresentationFormat>
  <Paragraphs>74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EUDATpptTemplate_lowresolution</vt:lpstr>
      <vt:lpstr>Presentation1</vt:lpstr>
      <vt:lpstr>Project Overview</vt:lpstr>
      <vt:lpstr>Larissa</vt:lpstr>
      <vt:lpstr>1_Larissa</vt:lpstr>
      <vt:lpstr>ENES and EUDAT Collaboration</vt:lpstr>
      <vt:lpstr>EUDAT: A truly pan-European Infrastructure</vt:lpstr>
      <vt:lpstr>PowerPoint Presentation</vt:lpstr>
      <vt:lpstr>B2 Service Suite</vt:lpstr>
      <vt:lpstr>Building solutions with the communities</vt:lpstr>
      <vt:lpstr> </vt:lpstr>
      <vt:lpstr>ENES: European Network for Earth System Modelling</vt:lpstr>
      <vt:lpstr>Status of ENES</vt:lpstr>
      <vt:lpstr>ENES &amp; EUDAT</vt:lpstr>
      <vt:lpstr>      ENES &amp; EUDAT Service Uptake Plan</vt:lpstr>
      <vt:lpstr>      ENES &amp; EUDAT Service Uptake Plan</vt:lpstr>
      <vt:lpstr>Certification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CLARIN</dc:title>
  <dc:creator>Alex</dc:creator>
  <cp:lastModifiedBy>Luisa</cp:lastModifiedBy>
  <cp:revision>14</cp:revision>
  <dcterms:created xsi:type="dcterms:W3CDTF">2016-02-10T08:46:03Z</dcterms:created>
  <dcterms:modified xsi:type="dcterms:W3CDTF">2016-04-13T11:23:51Z</dcterms:modified>
</cp:coreProperties>
</file>