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  <p:sldMasterId id="2147483688" r:id="rId3"/>
  </p:sldMasterIdLst>
  <p:notesMasterIdLst>
    <p:notesMasterId r:id="rId18"/>
  </p:notesMasterIdLst>
  <p:sldIdLst>
    <p:sldId id="256" r:id="rId4"/>
    <p:sldId id="272" r:id="rId5"/>
    <p:sldId id="273" r:id="rId6"/>
    <p:sldId id="274" r:id="rId7"/>
    <p:sldId id="275" r:id="rId8"/>
    <p:sldId id="269" r:id="rId9"/>
    <p:sldId id="262" r:id="rId10"/>
    <p:sldId id="263" r:id="rId11"/>
    <p:sldId id="280" r:id="rId12"/>
    <p:sldId id="264" r:id="rId13"/>
    <p:sldId id="277" r:id="rId14"/>
    <p:sldId id="278" r:id="rId15"/>
    <p:sldId id="279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96F0"/>
    <a:srgbClr val="E63274"/>
    <a:srgbClr val="0066CC"/>
    <a:srgbClr val="FF3399"/>
    <a:srgbClr val="FAC42D"/>
    <a:srgbClr val="E35226"/>
    <a:srgbClr val="AA211F"/>
    <a:srgbClr val="002B9D"/>
    <a:srgbClr val="F7B149"/>
    <a:srgbClr val="0000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2" autoAdjust="0"/>
    <p:restoredTop sz="94660"/>
  </p:normalViewPr>
  <p:slideViewPr>
    <p:cSldViewPr>
      <p:cViewPr>
        <p:scale>
          <a:sx n="80" d="100"/>
          <a:sy n="80" d="100"/>
        </p:scale>
        <p:origin x="-123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3EF7B-2522-4FA0-AE16-92FADF18FE58}" type="datetimeFigureOut">
              <a:rPr lang="en-GB" smtClean="0"/>
              <a:t>13/04/2016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938FE2-8D55-4023-AD12-2682C1524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987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en-US" dirty="0" smtClean="0">
                <a:solidFill>
                  <a:schemeClr val="tx2"/>
                </a:solidFill>
                <a:ea typeface="+mn-ea"/>
              </a:rPr>
              <a:t>B2FIND 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chemeClr val="tx2"/>
                </a:solidFill>
              </a:rPr>
              <a:t>s</a:t>
            </a:r>
            <a:r>
              <a:rPr lang="en-US" dirty="0" smtClean="0">
                <a:solidFill>
                  <a:schemeClr val="tx2"/>
                </a:solidFill>
                <a:ea typeface="+mn-ea"/>
              </a:rPr>
              <a:t>tores metadata as well through other EUDAT services such as B2SHARE to provide access to data </a:t>
            </a:r>
            <a:r>
              <a:rPr lang="en-US" dirty="0" smtClean="0">
                <a:solidFill>
                  <a:schemeClr val="tx2"/>
                </a:solidFill>
              </a:rPr>
              <a:t>object within the EUDAT CDI</a:t>
            </a:r>
            <a:endParaRPr lang="en-US" dirty="0" smtClean="0">
              <a:solidFill>
                <a:schemeClr val="tx2"/>
              </a:solidFill>
              <a:ea typeface="+mn-ea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chemeClr val="tx2"/>
                </a:solidFill>
              </a:rPr>
              <a:t>is used in inter-service use cases, e.g. to select links to data to be transferred to HPC platforms through B2STAGE</a:t>
            </a:r>
            <a:endParaRPr lang="en-GB" dirty="0" smtClean="0">
              <a:solidFill>
                <a:schemeClr val="tx2"/>
              </a:solidFill>
              <a:ea typeface="+mn-ea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7F8AD-33BB-4EDC-B921-541CE899FC3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677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dat.eu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image" Target="../media/image23.jpg"/><Relationship Id="rId18" Type="http://schemas.openxmlformats.org/officeDocument/2006/relationships/image" Target="../media/image28.jpg"/><Relationship Id="rId26" Type="http://schemas.openxmlformats.org/officeDocument/2006/relationships/image" Target="../media/image36.jpg"/><Relationship Id="rId3" Type="http://schemas.openxmlformats.org/officeDocument/2006/relationships/image" Target="../media/image1.png"/><Relationship Id="rId21" Type="http://schemas.openxmlformats.org/officeDocument/2006/relationships/image" Target="../media/image31.jpg"/><Relationship Id="rId34" Type="http://schemas.openxmlformats.org/officeDocument/2006/relationships/image" Target="../media/image44.jpg"/><Relationship Id="rId7" Type="http://schemas.openxmlformats.org/officeDocument/2006/relationships/image" Target="../media/image17.jpg"/><Relationship Id="rId12" Type="http://schemas.openxmlformats.org/officeDocument/2006/relationships/image" Target="../media/image22.jpg"/><Relationship Id="rId17" Type="http://schemas.openxmlformats.org/officeDocument/2006/relationships/image" Target="../media/image27.jpg"/><Relationship Id="rId25" Type="http://schemas.openxmlformats.org/officeDocument/2006/relationships/image" Target="../media/image35.jpg"/><Relationship Id="rId33" Type="http://schemas.openxmlformats.org/officeDocument/2006/relationships/image" Target="../media/image43.jpg"/><Relationship Id="rId2" Type="http://schemas.openxmlformats.org/officeDocument/2006/relationships/image" Target="../media/image12.jpg"/><Relationship Id="rId16" Type="http://schemas.openxmlformats.org/officeDocument/2006/relationships/image" Target="../media/image26.jpg"/><Relationship Id="rId20" Type="http://schemas.openxmlformats.org/officeDocument/2006/relationships/image" Target="../media/image30.jpg"/><Relationship Id="rId29" Type="http://schemas.openxmlformats.org/officeDocument/2006/relationships/image" Target="../media/image3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jpg"/><Relationship Id="rId11" Type="http://schemas.openxmlformats.org/officeDocument/2006/relationships/image" Target="../media/image21.jpg"/><Relationship Id="rId24" Type="http://schemas.openxmlformats.org/officeDocument/2006/relationships/image" Target="../media/image34.jpg"/><Relationship Id="rId32" Type="http://schemas.openxmlformats.org/officeDocument/2006/relationships/image" Target="../media/image42.jpg"/><Relationship Id="rId37" Type="http://schemas.openxmlformats.org/officeDocument/2006/relationships/image" Target="../media/image47.jpg"/><Relationship Id="rId5" Type="http://schemas.openxmlformats.org/officeDocument/2006/relationships/image" Target="../media/image15.jpg"/><Relationship Id="rId15" Type="http://schemas.openxmlformats.org/officeDocument/2006/relationships/image" Target="../media/image25.jpg"/><Relationship Id="rId23" Type="http://schemas.openxmlformats.org/officeDocument/2006/relationships/image" Target="../media/image33.jpg"/><Relationship Id="rId28" Type="http://schemas.openxmlformats.org/officeDocument/2006/relationships/image" Target="../media/image38.jpg"/><Relationship Id="rId36" Type="http://schemas.openxmlformats.org/officeDocument/2006/relationships/image" Target="../media/image46.jpg"/><Relationship Id="rId10" Type="http://schemas.openxmlformats.org/officeDocument/2006/relationships/image" Target="../media/image20.jpg"/><Relationship Id="rId19" Type="http://schemas.openxmlformats.org/officeDocument/2006/relationships/image" Target="../media/image29.jpg"/><Relationship Id="rId31" Type="http://schemas.openxmlformats.org/officeDocument/2006/relationships/image" Target="../media/image41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Relationship Id="rId14" Type="http://schemas.openxmlformats.org/officeDocument/2006/relationships/image" Target="../media/image24.jpg"/><Relationship Id="rId22" Type="http://schemas.openxmlformats.org/officeDocument/2006/relationships/image" Target="../media/image32.jpg"/><Relationship Id="rId27" Type="http://schemas.openxmlformats.org/officeDocument/2006/relationships/image" Target="../media/image37.jpg"/><Relationship Id="rId30" Type="http://schemas.openxmlformats.org/officeDocument/2006/relationships/image" Target="../media/image40.jpg"/><Relationship Id="rId35" Type="http://schemas.openxmlformats.org/officeDocument/2006/relationships/image" Target="../media/image45.jp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image" Target="../media/image23.jpg"/><Relationship Id="rId18" Type="http://schemas.openxmlformats.org/officeDocument/2006/relationships/image" Target="../media/image28.jpg"/><Relationship Id="rId26" Type="http://schemas.openxmlformats.org/officeDocument/2006/relationships/image" Target="../media/image36.jpg"/><Relationship Id="rId3" Type="http://schemas.openxmlformats.org/officeDocument/2006/relationships/image" Target="../media/image1.png"/><Relationship Id="rId21" Type="http://schemas.openxmlformats.org/officeDocument/2006/relationships/image" Target="../media/image31.jpg"/><Relationship Id="rId34" Type="http://schemas.openxmlformats.org/officeDocument/2006/relationships/image" Target="../media/image44.jpg"/><Relationship Id="rId7" Type="http://schemas.openxmlformats.org/officeDocument/2006/relationships/image" Target="../media/image17.jpg"/><Relationship Id="rId12" Type="http://schemas.openxmlformats.org/officeDocument/2006/relationships/image" Target="../media/image22.jpg"/><Relationship Id="rId17" Type="http://schemas.openxmlformats.org/officeDocument/2006/relationships/image" Target="../media/image27.jpg"/><Relationship Id="rId25" Type="http://schemas.openxmlformats.org/officeDocument/2006/relationships/image" Target="../media/image35.jpg"/><Relationship Id="rId33" Type="http://schemas.openxmlformats.org/officeDocument/2006/relationships/image" Target="../media/image43.jpg"/><Relationship Id="rId2" Type="http://schemas.openxmlformats.org/officeDocument/2006/relationships/image" Target="../media/image13.jpg"/><Relationship Id="rId16" Type="http://schemas.openxmlformats.org/officeDocument/2006/relationships/image" Target="../media/image26.jpg"/><Relationship Id="rId20" Type="http://schemas.openxmlformats.org/officeDocument/2006/relationships/image" Target="../media/image30.jpg"/><Relationship Id="rId29" Type="http://schemas.openxmlformats.org/officeDocument/2006/relationships/image" Target="../media/image3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jpg"/><Relationship Id="rId11" Type="http://schemas.openxmlformats.org/officeDocument/2006/relationships/image" Target="../media/image21.jpg"/><Relationship Id="rId24" Type="http://schemas.openxmlformats.org/officeDocument/2006/relationships/image" Target="../media/image34.jpg"/><Relationship Id="rId32" Type="http://schemas.openxmlformats.org/officeDocument/2006/relationships/image" Target="../media/image42.jpg"/><Relationship Id="rId37" Type="http://schemas.openxmlformats.org/officeDocument/2006/relationships/image" Target="../media/image47.jpg"/><Relationship Id="rId5" Type="http://schemas.openxmlformats.org/officeDocument/2006/relationships/image" Target="../media/image15.jpg"/><Relationship Id="rId15" Type="http://schemas.openxmlformats.org/officeDocument/2006/relationships/image" Target="../media/image25.jpg"/><Relationship Id="rId23" Type="http://schemas.openxmlformats.org/officeDocument/2006/relationships/image" Target="../media/image33.jpg"/><Relationship Id="rId28" Type="http://schemas.openxmlformats.org/officeDocument/2006/relationships/image" Target="../media/image38.jpg"/><Relationship Id="rId36" Type="http://schemas.openxmlformats.org/officeDocument/2006/relationships/image" Target="../media/image46.jpg"/><Relationship Id="rId10" Type="http://schemas.openxmlformats.org/officeDocument/2006/relationships/image" Target="../media/image20.jpg"/><Relationship Id="rId19" Type="http://schemas.openxmlformats.org/officeDocument/2006/relationships/image" Target="../media/image29.jpg"/><Relationship Id="rId31" Type="http://schemas.openxmlformats.org/officeDocument/2006/relationships/image" Target="../media/image41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Relationship Id="rId14" Type="http://schemas.openxmlformats.org/officeDocument/2006/relationships/image" Target="../media/image24.jpg"/><Relationship Id="rId22" Type="http://schemas.openxmlformats.org/officeDocument/2006/relationships/image" Target="../media/image32.jpg"/><Relationship Id="rId27" Type="http://schemas.openxmlformats.org/officeDocument/2006/relationships/image" Target="../media/image37.jpg"/><Relationship Id="rId30" Type="http://schemas.openxmlformats.org/officeDocument/2006/relationships/image" Target="../media/image40.jpg"/><Relationship Id="rId35" Type="http://schemas.openxmlformats.org/officeDocument/2006/relationships/image" Target="../media/image45.jp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8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9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udat.eu/" TargetMode="Externa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20888"/>
            <a:ext cx="7772400" cy="1470025"/>
          </a:xfrm>
        </p:spPr>
        <p:txBody>
          <a:bodyPr>
            <a:normAutofit/>
          </a:bodyPr>
          <a:lstStyle>
            <a:lvl1pPr>
              <a:defRPr sz="4000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33056"/>
            <a:ext cx="6400800" cy="60196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ttangolo 8"/>
          <p:cNvSpPr/>
          <p:nvPr userDrawn="1"/>
        </p:nvSpPr>
        <p:spPr>
          <a:xfrm>
            <a:off x="7358189" y="6389792"/>
            <a:ext cx="1813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b="1" kern="1200" noProof="0" dirty="0" smtClean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  <a:hlinkClick r:id="rId3"/>
              </a:rPr>
              <a:t>www.eudat.eu</a:t>
            </a:r>
            <a:endParaRPr lang="en-GB" sz="1600" b="1" kern="1200" noProof="0" dirty="0" smtClean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CasellaDiTesto 10"/>
          <p:cNvSpPr txBox="1"/>
          <p:nvPr userDrawn="1"/>
        </p:nvSpPr>
        <p:spPr>
          <a:xfrm>
            <a:off x="-65318" y="6510536"/>
            <a:ext cx="7517638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900" noProof="0" dirty="0" smtClean="0">
                <a:latin typeface="Century Gothic"/>
                <a:cs typeface="Century Gothic"/>
              </a:rPr>
              <a:t>EUDAT receives funding from the European Union's Horizon 2020 programme - DG CONNECT e-Infrastructures. Contract No. 654065</a:t>
            </a:r>
            <a:endParaRPr lang="en-GB" sz="900" noProof="0" dirty="0">
              <a:latin typeface="Century Gothic"/>
              <a:cs typeface="Century Gothic"/>
            </a:endParaRPr>
          </a:p>
        </p:txBody>
      </p:sp>
      <p:pic>
        <p:nvPicPr>
          <p:cNvPr id="14" name="Immagine 7" descr="eudat-log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04800"/>
            <a:ext cx="2386076" cy="1421492"/>
          </a:xfrm>
          <a:prstGeom prst="rect">
            <a:avLst/>
          </a:prstGeom>
        </p:spPr>
      </p:pic>
      <p:sp>
        <p:nvSpPr>
          <p:cNvPr id="13" name="Rettangolo 10"/>
          <p:cNvSpPr/>
          <p:nvPr userDrawn="1"/>
        </p:nvSpPr>
        <p:spPr>
          <a:xfrm>
            <a:off x="0" y="6783755"/>
            <a:ext cx="2387600" cy="83123"/>
          </a:xfrm>
          <a:prstGeom prst="rect">
            <a:avLst/>
          </a:prstGeom>
          <a:solidFill>
            <a:srgbClr val="002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5" name="Rettangolo 15"/>
          <p:cNvSpPr/>
          <p:nvPr userDrawn="1"/>
        </p:nvSpPr>
        <p:spPr>
          <a:xfrm>
            <a:off x="2387599" y="6783755"/>
            <a:ext cx="2345268" cy="83123"/>
          </a:xfrm>
          <a:prstGeom prst="rect">
            <a:avLst/>
          </a:prstGeom>
          <a:solidFill>
            <a:srgbClr val="AA2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6" name="Rettangolo 16"/>
          <p:cNvSpPr/>
          <p:nvPr userDrawn="1"/>
        </p:nvSpPr>
        <p:spPr>
          <a:xfrm>
            <a:off x="4732867" y="6783755"/>
            <a:ext cx="2305367" cy="83123"/>
          </a:xfrm>
          <a:prstGeom prst="rect">
            <a:avLst/>
          </a:prstGeom>
          <a:solidFill>
            <a:srgbClr val="E35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7" name="Rettangolo 17"/>
          <p:cNvSpPr/>
          <p:nvPr userDrawn="1"/>
        </p:nvSpPr>
        <p:spPr>
          <a:xfrm>
            <a:off x="7038234" y="6783755"/>
            <a:ext cx="2105767" cy="83123"/>
          </a:xfrm>
          <a:prstGeom prst="rect">
            <a:avLst/>
          </a:prstGeom>
          <a:solidFill>
            <a:srgbClr val="FAC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932040" y="4797152"/>
            <a:ext cx="3778636" cy="151216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Name, Affiliation, Conference Title and location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</p:spPr>
        <p:txBody>
          <a:bodyPr>
            <a:normAutofit/>
          </a:bodyPr>
          <a:lstStyle>
            <a:lvl1pPr>
              <a:defRPr sz="2800" b="1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400">
                <a:latin typeface="Century Gothic" pitchFamily="34" charset="0"/>
              </a:defRPr>
            </a:lvl3pPr>
            <a:lvl4pPr>
              <a:defRPr sz="2400">
                <a:latin typeface="Century Gothic" pitchFamily="34" charset="0"/>
              </a:defRPr>
            </a:lvl4pPr>
            <a:lvl5pPr>
              <a:defRPr sz="2400">
                <a:latin typeface="Century Gothic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4235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04235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Black&amp;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</p:spPr>
        <p:txBody>
          <a:bodyPr>
            <a:normAutofit/>
          </a:bodyPr>
          <a:lstStyle>
            <a:lvl1pPr>
              <a:defRPr sz="2800" b="1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400">
                <a:latin typeface="Century Gothic" pitchFamily="34" charset="0"/>
              </a:defRPr>
            </a:lvl3pPr>
            <a:lvl4pPr>
              <a:defRPr sz="2400">
                <a:latin typeface="Century Gothic" pitchFamily="34" charset="0"/>
              </a:defRPr>
            </a:lvl4pPr>
            <a:lvl5pPr>
              <a:defRPr sz="2400">
                <a:latin typeface="Century Gothic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4235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04235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Immagine 12" descr="EUDAT-LogoGrigio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6" y="-119811"/>
            <a:ext cx="1164989" cy="9092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4235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04235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3008313" cy="9906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81200"/>
            <a:ext cx="3008313" cy="4144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24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2_SERVICE_SU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6"/>
          <p:cNvSpPr txBox="1">
            <a:spLocks/>
          </p:cNvSpPr>
          <p:nvPr userDrawn="1"/>
        </p:nvSpPr>
        <p:spPr>
          <a:xfrm>
            <a:off x="1710267" y="418571"/>
            <a:ext cx="5884334" cy="631295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Century Gothic" pitchFamily="34" charset="0"/>
              </a:rPr>
              <a:t>B2 SERVICE SUITE</a:t>
            </a:r>
            <a:endParaRPr lang="it-IT" dirty="0">
              <a:latin typeface="Century Gothic" pitchFamily="34" charset="0"/>
            </a:endParaRPr>
          </a:p>
        </p:txBody>
      </p:sp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2760163" y="6011996"/>
            <a:ext cx="3523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1800" b="1" kern="1200" dirty="0" smtClean="0">
                <a:solidFill>
                  <a:srgbClr val="2D4E77"/>
                </a:solidFill>
                <a:latin typeface="Century Gothic" panose="020B0502020202020204" pitchFamily="34" charset="0"/>
                <a:ea typeface="+mn-ea"/>
                <a:cs typeface="+mn-cs"/>
              </a:rPr>
              <a:t>http://www.eudat.eu/services</a:t>
            </a:r>
            <a:endParaRPr lang="en-US" altLang="en-US" sz="1800" b="1" kern="1200" dirty="0">
              <a:solidFill>
                <a:srgbClr val="2D4E77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7" y="1323115"/>
            <a:ext cx="4346448" cy="6766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89" y="3212976"/>
            <a:ext cx="4346448" cy="6766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89" y="4149080"/>
            <a:ext cx="4346448" cy="6766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7" y="5085184"/>
            <a:ext cx="4346448" cy="6766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7" y="2276872"/>
            <a:ext cx="4346448" cy="6766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31216"/>
            <a:ext cx="3846576" cy="35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105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with text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5672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194733" y="2058391"/>
            <a:ext cx="3496733" cy="3098801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A consortium of high performance computing (HPC) / data </a:t>
            </a:r>
            <a:r>
              <a:rPr lang="it-IT" sz="2400" noProof="0" dirty="0" smtClean="0">
                <a:solidFill>
                  <a:schemeClr val="tx1"/>
                </a:solidFill>
                <a:latin typeface="Century Gothic" pitchFamily="34" charset="0"/>
              </a:rPr>
              <a:t>centres</a:t>
            </a:r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, libraries, scientific communities, data scientists</a:t>
            </a:r>
            <a:endParaRPr lang="en-US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105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with text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2" y="548680"/>
            <a:ext cx="8302907" cy="6227180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194733" y="2058391"/>
            <a:ext cx="3496733" cy="3098801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A consortium of high performance computing (HPC) / data </a:t>
            </a:r>
            <a:r>
              <a:rPr lang="it-IT" sz="2400" noProof="0" dirty="0" smtClean="0">
                <a:solidFill>
                  <a:schemeClr val="tx1"/>
                </a:solidFill>
                <a:latin typeface="Century Gothic" pitchFamily="34" charset="0"/>
              </a:rPr>
              <a:t>centres</a:t>
            </a:r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, libraries, scientific communities, data scientists</a:t>
            </a:r>
            <a:endParaRPr lang="en-US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837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Colour_NOtext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5672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97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Colour_NOtext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2" y="548680"/>
            <a:ext cx="8302907" cy="6227180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181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Black&amp;White_NOtext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5672"/>
            <a:ext cx="8316416" cy="6237312"/>
          </a:xfrm>
          <a:prstGeom prst="rect">
            <a:avLst/>
          </a:prstGeom>
        </p:spPr>
      </p:pic>
      <p:pic>
        <p:nvPicPr>
          <p:cNvPr id="9" name="Immagine 8" descr="EUDAT-LogoGrigio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0" y="-109654"/>
            <a:ext cx="1143000" cy="89209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851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Black&amp;White_NOtext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2" y="548680"/>
            <a:ext cx="8302907" cy="6227180"/>
          </a:xfrm>
          <a:prstGeom prst="rect">
            <a:avLst/>
          </a:prstGeom>
        </p:spPr>
      </p:pic>
      <p:pic>
        <p:nvPicPr>
          <p:cNvPr id="9" name="Immagine 8" descr="EUDAT-LogoGrigio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0" y="-109654"/>
            <a:ext cx="1143000" cy="89209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978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Logos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5672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037" name="Group 1036"/>
          <p:cNvGrpSpPr/>
          <p:nvPr userDrawn="1"/>
        </p:nvGrpSpPr>
        <p:grpSpPr>
          <a:xfrm>
            <a:off x="86723" y="1352576"/>
            <a:ext cx="3405157" cy="5374874"/>
            <a:chOff x="2016" y="1352576"/>
            <a:chExt cx="3405157" cy="5374874"/>
          </a:xfrm>
        </p:grpSpPr>
        <p:sp>
          <p:nvSpPr>
            <p:cNvPr id="24" name="TextBox 23"/>
            <p:cNvSpPr txBox="1"/>
            <p:nvPr userDrawn="1"/>
          </p:nvSpPr>
          <p:spPr>
            <a:xfrm>
              <a:off x="1043948" y="4646330"/>
              <a:ext cx="15841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/>
                <a:t>e-Science Data Factory</a:t>
              </a:r>
              <a:endParaRPr lang="it-IT" sz="900" b="1" dirty="0"/>
            </a:p>
          </p:txBody>
        </p:sp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664" y="1352576"/>
              <a:ext cx="798576" cy="408432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94" y="1781576"/>
              <a:ext cx="1121664" cy="414528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012" y="2214892"/>
              <a:ext cx="548640" cy="475488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943" y="2755601"/>
              <a:ext cx="548640" cy="475488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76" y="3310862"/>
              <a:ext cx="1005840" cy="371856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06" y="3710086"/>
              <a:ext cx="1005840" cy="371856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53" y="4081942"/>
              <a:ext cx="1005840" cy="329184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6" y="4438355"/>
              <a:ext cx="1005840" cy="329184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5" y="4789915"/>
              <a:ext cx="1005840" cy="329184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955" y="5119791"/>
              <a:ext cx="548640" cy="475488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47" y="5593902"/>
              <a:ext cx="798576" cy="347472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525" y="5941374"/>
              <a:ext cx="798576" cy="347472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938" y="6319038"/>
              <a:ext cx="798576" cy="347472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 userDrawn="1"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6491" y="1556792"/>
              <a:ext cx="798576" cy="34747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916" y="1904264"/>
              <a:ext cx="1005840" cy="414528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4549" y="2348492"/>
              <a:ext cx="798576" cy="34747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1984" y="2700374"/>
              <a:ext cx="1005840" cy="371856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8018" y="3072230"/>
              <a:ext cx="798576" cy="34747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9517" y="3429000"/>
              <a:ext cx="548640" cy="286512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 userDrawn="1"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4544" y="3775359"/>
              <a:ext cx="548640" cy="475488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0548" y="4301792"/>
              <a:ext cx="798576" cy="34747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887" y="4906683"/>
              <a:ext cx="548640" cy="475488"/>
            </a:xfrm>
            <a:prstGeom prst="rect">
              <a:avLst/>
            </a:prstGeom>
          </p:spPr>
        </p:pic>
        <p:pic>
          <p:nvPicPr>
            <p:cNvPr id="1024" name="Picture 1023"/>
            <p:cNvPicPr>
              <a:picLocks noChangeAspect="1"/>
            </p:cNvPicPr>
            <p:nvPr userDrawn="1"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7856" y="5377711"/>
              <a:ext cx="1402080" cy="414528"/>
            </a:xfrm>
            <a:prstGeom prst="rect">
              <a:avLst/>
            </a:prstGeom>
          </p:spPr>
        </p:pic>
        <p:pic>
          <p:nvPicPr>
            <p:cNvPr id="1025" name="Picture 1024"/>
            <p:cNvPicPr>
              <a:picLocks noChangeAspect="1"/>
            </p:cNvPicPr>
            <p:nvPr userDrawn="1"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702" y="5890521"/>
              <a:ext cx="548640" cy="323088"/>
            </a:xfrm>
            <a:prstGeom prst="rect">
              <a:avLst/>
            </a:prstGeom>
          </p:spPr>
        </p:pic>
        <p:pic>
          <p:nvPicPr>
            <p:cNvPr id="1027" name="Picture 1026"/>
            <p:cNvPicPr>
              <a:picLocks noChangeAspect="1"/>
            </p:cNvPicPr>
            <p:nvPr userDrawn="1"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702" y="6251962"/>
              <a:ext cx="548640" cy="475488"/>
            </a:xfrm>
            <a:prstGeom prst="rect">
              <a:avLst/>
            </a:prstGeom>
          </p:spPr>
        </p:pic>
        <p:pic>
          <p:nvPicPr>
            <p:cNvPr id="1028" name="Picture 1027"/>
            <p:cNvPicPr>
              <a:picLocks noChangeAspect="1"/>
            </p:cNvPicPr>
            <p:nvPr userDrawn="1"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5356" y="2288600"/>
              <a:ext cx="548640" cy="359664"/>
            </a:xfrm>
            <a:prstGeom prst="rect">
              <a:avLst/>
            </a:prstGeom>
          </p:spPr>
        </p:pic>
        <p:pic>
          <p:nvPicPr>
            <p:cNvPr id="1029" name="Picture 1028"/>
            <p:cNvPicPr>
              <a:picLocks noChangeAspect="1"/>
            </p:cNvPicPr>
            <p:nvPr userDrawn="1"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8134" y="2690380"/>
              <a:ext cx="548640" cy="359664"/>
            </a:xfrm>
            <a:prstGeom prst="rect">
              <a:avLst/>
            </a:prstGeom>
          </p:spPr>
        </p:pic>
        <p:pic>
          <p:nvPicPr>
            <p:cNvPr id="1030" name="Picture 1029"/>
            <p:cNvPicPr>
              <a:picLocks noChangeAspect="1"/>
            </p:cNvPicPr>
            <p:nvPr userDrawn="1"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5137" y="3096768"/>
              <a:ext cx="548640" cy="475488"/>
            </a:xfrm>
            <a:prstGeom prst="rect">
              <a:avLst/>
            </a:prstGeom>
          </p:spPr>
        </p:pic>
        <p:pic>
          <p:nvPicPr>
            <p:cNvPr id="1031" name="Picture 1030"/>
            <p:cNvPicPr>
              <a:picLocks noChangeAspect="1"/>
            </p:cNvPicPr>
            <p:nvPr userDrawn="1"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4332" y="3666744"/>
              <a:ext cx="548640" cy="475488"/>
            </a:xfrm>
            <a:prstGeom prst="rect">
              <a:avLst/>
            </a:prstGeom>
          </p:spPr>
        </p:pic>
        <p:pic>
          <p:nvPicPr>
            <p:cNvPr id="1032" name="Picture 1031"/>
            <p:cNvPicPr>
              <a:picLocks noChangeAspect="1"/>
            </p:cNvPicPr>
            <p:nvPr userDrawn="1"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3421" y="4154500"/>
              <a:ext cx="1005840" cy="371856"/>
            </a:xfrm>
            <a:prstGeom prst="rect">
              <a:avLst/>
            </a:prstGeom>
          </p:spPr>
        </p:pic>
        <p:pic>
          <p:nvPicPr>
            <p:cNvPr id="1033" name="Picture 1032"/>
            <p:cNvPicPr>
              <a:picLocks noChangeAspect="1"/>
            </p:cNvPicPr>
            <p:nvPr userDrawn="1"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6756" y="4552861"/>
              <a:ext cx="1005840" cy="371856"/>
            </a:xfrm>
            <a:prstGeom prst="rect">
              <a:avLst/>
            </a:prstGeom>
          </p:spPr>
        </p:pic>
        <p:pic>
          <p:nvPicPr>
            <p:cNvPr id="1034" name="Picture 1033"/>
            <p:cNvPicPr>
              <a:picLocks noChangeAspect="1"/>
            </p:cNvPicPr>
            <p:nvPr userDrawn="1"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6756" y="4975843"/>
              <a:ext cx="1005840" cy="286512"/>
            </a:xfrm>
            <a:prstGeom prst="rect">
              <a:avLst/>
            </a:prstGeom>
          </p:spPr>
        </p:pic>
        <p:pic>
          <p:nvPicPr>
            <p:cNvPr id="1035" name="Picture 1034"/>
            <p:cNvPicPr>
              <a:picLocks noChangeAspect="1"/>
            </p:cNvPicPr>
            <p:nvPr userDrawn="1"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2021" y="5329019"/>
              <a:ext cx="548640" cy="475488"/>
            </a:xfrm>
            <a:prstGeom prst="rect">
              <a:avLst/>
            </a:prstGeom>
          </p:spPr>
        </p:pic>
        <p:pic>
          <p:nvPicPr>
            <p:cNvPr id="1036" name="Picture 1035"/>
            <p:cNvPicPr>
              <a:picLocks noChangeAspect="1"/>
            </p:cNvPicPr>
            <p:nvPr userDrawn="1"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5509" y="5844801"/>
              <a:ext cx="1121664" cy="4145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44370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Logos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2" y="548680"/>
            <a:ext cx="8302907" cy="6227180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44" name="Group 43"/>
          <p:cNvGrpSpPr/>
          <p:nvPr userDrawn="1"/>
        </p:nvGrpSpPr>
        <p:grpSpPr>
          <a:xfrm>
            <a:off x="86723" y="1352576"/>
            <a:ext cx="3405157" cy="5374874"/>
            <a:chOff x="2016" y="1352576"/>
            <a:chExt cx="3405157" cy="5374874"/>
          </a:xfrm>
        </p:grpSpPr>
        <p:sp>
          <p:nvSpPr>
            <p:cNvPr id="45" name="TextBox 44"/>
            <p:cNvSpPr txBox="1"/>
            <p:nvPr userDrawn="1"/>
          </p:nvSpPr>
          <p:spPr>
            <a:xfrm>
              <a:off x="1043948" y="4646330"/>
              <a:ext cx="15841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/>
                <a:t>e-Science Data Factory</a:t>
              </a:r>
              <a:endParaRPr lang="it-IT" sz="900" b="1" dirty="0"/>
            </a:p>
          </p:txBody>
        </p:sp>
        <p:pic>
          <p:nvPicPr>
            <p:cNvPr id="46" name="Picture 45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664" y="1352576"/>
              <a:ext cx="798576" cy="408432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94" y="1781576"/>
              <a:ext cx="1121664" cy="414528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012" y="2214892"/>
              <a:ext cx="548640" cy="475488"/>
            </a:xfrm>
            <a:prstGeom prst="rect">
              <a:avLst/>
            </a:prstGeom>
          </p:spPr>
        </p:pic>
        <p:pic>
          <p:nvPicPr>
            <p:cNvPr id="86" name="Picture 85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943" y="2755601"/>
              <a:ext cx="548640" cy="475488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76" y="3310862"/>
              <a:ext cx="1005840" cy="371856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06" y="3710086"/>
              <a:ext cx="1005840" cy="371856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53" y="4081942"/>
              <a:ext cx="1005840" cy="329184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6" y="4438355"/>
              <a:ext cx="1005840" cy="329184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5" y="4789915"/>
              <a:ext cx="1005840" cy="329184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955" y="5119791"/>
              <a:ext cx="548640" cy="475488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47" y="5593902"/>
              <a:ext cx="798576" cy="34747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525" y="5941374"/>
              <a:ext cx="798576" cy="34747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938" y="6319038"/>
              <a:ext cx="798576" cy="347472"/>
            </a:xfrm>
            <a:prstGeom prst="rect">
              <a:avLst/>
            </a:prstGeom>
          </p:spPr>
        </p:pic>
        <p:pic>
          <p:nvPicPr>
            <p:cNvPr id="96" name="Picture 95"/>
            <p:cNvPicPr>
              <a:picLocks noChangeAspect="1"/>
            </p:cNvPicPr>
            <p:nvPr userDrawn="1"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6491" y="1556792"/>
              <a:ext cx="798576" cy="34747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916" y="1904264"/>
              <a:ext cx="1005840" cy="414528"/>
            </a:xfrm>
            <a:prstGeom prst="rect">
              <a:avLst/>
            </a:prstGeom>
          </p:spPr>
        </p:pic>
        <p:pic>
          <p:nvPicPr>
            <p:cNvPr id="98" name="Picture 97"/>
            <p:cNvPicPr>
              <a:picLocks noChangeAspect="1"/>
            </p:cNvPicPr>
            <p:nvPr userDrawn="1"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4549" y="2348492"/>
              <a:ext cx="798576" cy="347472"/>
            </a:xfrm>
            <a:prstGeom prst="rect">
              <a:avLst/>
            </a:prstGeom>
          </p:spPr>
        </p:pic>
        <p:pic>
          <p:nvPicPr>
            <p:cNvPr id="99" name="Picture 98"/>
            <p:cNvPicPr>
              <a:picLocks noChangeAspect="1"/>
            </p:cNvPicPr>
            <p:nvPr userDrawn="1"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1984" y="2700374"/>
              <a:ext cx="1005840" cy="371856"/>
            </a:xfrm>
            <a:prstGeom prst="rect">
              <a:avLst/>
            </a:prstGeom>
          </p:spPr>
        </p:pic>
        <p:pic>
          <p:nvPicPr>
            <p:cNvPr id="100" name="Picture 99"/>
            <p:cNvPicPr>
              <a:picLocks noChangeAspect="1"/>
            </p:cNvPicPr>
            <p:nvPr userDrawn="1"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8018" y="3072230"/>
              <a:ext cx="798576" cy="347472"/>
            </a:xfrm>
            <a:prstGeom prst="rect">
              <a:avLst/>
            </a:prstGeom>
          </p:spPr>
        </p:pic>
        <p:pic>
          <p:nvPicPr>
            <p:cNvPr id="101" name="Picture 100"/>
            <p:cNvPicPr>
              <a:picLocks noChangeAspect="1"/>
            </p:cNvPicPr>
            <p:nvPr userDrawn="1"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9517" y="3429000"/>
              <a:ext cx="548640" cy="286512"/>
            </a:xfrm>
            <a:prstGeom prst="rect">
              <a:avLst/>
            </a:prstGeom>
          </p:spPr>
        </p:pic>
        <p:pic>
          <p:nvPicPr>
            <p:cNvPr id="102" name="Picture 101"/>
            <p:cNvPicPr>
              <a:picLocks noChangeAspect="1"/>
            </p:cNvPicPr>
            <p:nvPr userDrawn="1"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4544" y="3775359"/>
              <a:ext cx="548640" cy="475488"/>
            </a:xfrm>
            <a:prstGeom prst="rect">
              <a:avLst/>
            </a:prstGeom>
          </p:spPr>
        </p:pic>
        <p:pic>
          <p:nvPicPr>
            <p:cNvPr id="103" name="Picture 102"/>
            <p:cNvPicPr>
              <a:picLocks noChangeAspect="1"/>
            </p:cNvPicPr>
            <p:nvPr userDrawn="1"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0548" y="4301792"/>
              <a:ext cx="798576" cy="347472"/>
            </a:xfrm>
            <a:prstGeom prst="rect">
              <a:avLst/>
            </a:prstGeom>
          </p:spPr>
        </p:pic>
        <p:pic>
          <p:nvPicPr>
            <p:cNvPr id="104" name="Picture 103"/>
            <p:cNvPicPr>
              <a:picLocks noChangeAspect="1"/>
            </p:cNvPicPr>
            <p:nvPr userDrawn="1"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887" y="4906683"/>
              <a:ext cx="548640" cy="475488"/>
            </a:xfrm>
            <a:prstGeom prst="rect">
              <a:avLst/>
            </a:prstGeom>
          </p:spPr>
        </p:pic>
        <p:pic>
          <p:nvPicPr>
            <p:cNvPr id="105" name="Picture 104"/>
            <p:cNvPicPr>
              <a:picLocks noChangeAspect="1"/>
            </p:cNvPicPr>
            <p:nvPr userDrawn="1"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7856" y="5377711"/>
              <a:ext cx="1402080" cy="414528"/>
            </a:xfrm>
            <a:prstGeom prst="rect">
              <a:avLst/>
            </a:prstGeom>
          </p:spPr>
        </p:pic>
        <p:pic>
          <p:nvPicPr>
            <p:cNvPr id="106" name="Picture 105"/>
            <p:cNvPicPr>
              <a:picLocks noChangeAspect="1"/>
            </p:cNvPicPr>
            <p:nvPr userDrawn="1"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702" y="5890521"/>
              <a:ext cx="548640" cy="323088"/>
            </a:xfrm>
            <a:prstGeom prst="rect">
              <a:avLst/>
            </a:prstGeom>
          </p:spPr>
        </p:pic>
        <p:pic>
          <p:nvPicPr>
            <p:cNvPr id="107" name="Picture 106"/>
            <p:cNvPicPr>
              <a:picLocks noChangeAspect="1"/>
            </p:cNvPicPr>
            <p:nvPr userDrawn="1"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702" y="6251962"/>
              <a:ext cx="548640" cy="475488"/>
            </a:xfrm>
            <a:prstGeom prst="rect">
              <a:avLst/>
            </a:prstGeom>
          </p:spPr>
        </p:pic>
        <p:pic>
          <p:nvPicPr>
            <p:cNvPr id="108" name="Picture 107"/>
            <p:cNvPicPr>
              <a:picLocks noChangeAspect="1"/>
            </p:cNvPicPr>
            <p:nvPr userDrawn="1"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5356" y="2288600"/>
              <a:ext cx="548640" cy="359664"/>
            </a:xfrm>
            <a:prstGeom prst="rect">
              <a:avLst/>
            </a:prstGeom>
          </p:spPr>
        </p:pic>
        <p:pic>
          <p:nvPicPr>
            <p:cNvPr id="109" name="Picture 108"/>
            <p:cNvPicPr>
              <a:picLocks noChangeAspect="1"/>
            </p:cNvPicPr>
            <p:nvPr userDrawn="1"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8134" y="2690380"/>
              <a:ext cx="548640" cy="359664"/>
            </a:xfrm>
            <a:prstGeom prst="rect">
              <a:avLst/>
            </a:prstGeom>
          </p:spPr>
        </p:pic>
        <p:pic>
          <p:nvPicPr>
            <p:cNvPr id="110" name="Picture 109"/>
            <p:cNvPicPr>
              <a:picLocks noChangeAspect="1"/>
            </p:cNvPicPr>
            <p:nvPr userDrawn="1"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5137" y="3096768"/>
              <a:ext cx="548640" cy="475488"/>
            </a:xfrm>
            <a:prstGeom prst="rect">
              <a:avLst/>
            </a:prstGeom>
          </p:spPr>
        </p:pic>
        <p:pic>
          <p:nvPicPr>
            <p:cNvPr id="111" name="Picture 110"/>
            <p:cNvPicPr>
              <a:picLocks noChangeAspect="1"/>
            </p:cNvPicPr>
            <p:nvPr userDrawn="1"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4332" y="3666744"/>
              <a:ext cx="548640" cy="475488"/>
            </a:xfrm>
            <a:prstGeom prst="rect">
              <a:avLst/>
            </a:prstGeom>
          </p:spPr>
        </p:pic>
        <p:pic>
          <p:nvPicPr>
            <p:cNvPr id="112" name="Picture 111"/>
            <p:cNvPicPr>
              <a:picLocks noChangeAspect="1"/>
            </p:cNvPicPr>
            <p:nvPr userDrawn="1"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3421" y="4154500"/>
              <a:ext cx="1005840" cy="371856"/>
            </a:xfrm>
            <a:prstGeom prst="rect">
              <a:avLst/>
            </a:prstGeom>
          </p:spPr>
        </p:pic>
        <p:pic>
          <p:nvPicPr>
            <p:cNvPr id="113" name="Picture 112"/>
            <p:cNvPicPr>
              <a:picLocks noChangeAspect="1"/>
            </p:cNvPicPr>
            <p:nvPr userDrawn="1"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6756" y="4552861"/>
              <a:ext cx="1005840" cy="371856"/>
            </a:xfrm>
            <a:prstGeom prst="rect">
              <a:avLst/>
            </a:prstGeom>
          </p:spPr>
        </p:pic>
        <p:pic>
          <p:nvPicPr>
            <p:cNvPr id="114" name="Picture 113"/>
            <p:cNvPicPr>
              <a:picLocks noChangeAspect="1"/>
            </p:cNvPicPr>
            <p:nvPr userDrawn="1"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6756" y="4975843"/>
              <a:ext cx="1005840" cy="286512"/>
            </a:xfrm>
            <a:prstGeom prst="rect">
              <a:avLst/>
            </a:prstGeom>
          </p:spPr>
        </p:pic>
        <p:pic>
          <p:nvPicPr>
            <p:cNvPr id="115" name="Picture 114"/>
            <p:cNvPicPr>
              <a:picLocks noChangeAspect="1"/>
            </p:cNvPicPr>
            <p:nvPr userDrawn="1"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2021" y="5329019"/>
              <a:ext cx="548640" cy="475488"/>
            </a:xfrm>
            <a:prstGeom prst="rect">
              <a:avLst/>
            </a:prstGeom>
          </p:spPr>
        </p:pic>
        <p:pic>
          <p:nvPicPr>
            <p:cNvPr id="116" name="Picture 115"/>
            <p:cNvPicPr>
              <a:picLocks noChangeAspect="1"/>
            </p:cNvPicPr>
            <p:nvPr userDrawn="1"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5509" y="5844801"/>
              <a:ext cx="1121664" cy="4145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45971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With numbers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4428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50799" y="2348880"/>
            <a:ext cx="1136825" cy="424847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1.   CSC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2.   BSC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3.   CERFACS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4.   CINECA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5.   CINES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6.   DKRZ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7.   EAA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8.   EKUT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9.   UEDIN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10. INGV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11. JUELICH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12. PSNC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13. SURFsara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14. SIGMA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15. STFC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16. UCL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17. TRUST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18. GRNET </a:t>
            </a:r>
          </a:p>
          <a:p>
            <a:pPr algn="l"/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" name="Sottotitolo 2"/>
          <p:cNvSpPr txBox="1">
            <a:spLocks/>
          </p:cNvSpPr>
          <p:nvPr userDrawn="1"/>
        </p:nvSpPr>
        <p:spPr>
          <a:xfrm>
            <a:off x="1691680" y="2348881"/>
            <a:ext cx="1080120" cy="415747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19. KIT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20. LIBER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21. DANS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22. eSDF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23. ULUND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24.</a:t>
            </a:r>
            <a:r>
              <a:rPr lang="it-IT" sz="1200" b="0" baseline="0" dirty="0" smtClean="0">
                <a:solidFill>
                  <a:schemeClr val="tx1"/>
                </a:solidFill>
                <a:latin typeface="Century Gothic" pitchFamily="34" charset="0"/>
              </a:rPr>
              <a:t> KNMI</a:t>
            </a:r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25. GFZ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26. CLARIN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27. MPG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28. JISC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29. UNS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30. CERN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31. UHEL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32. EMBL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33. SNIC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34. KTH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35. MPI-MET</a:t>
            </a:r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0330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With numbers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8548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50799" y="2348880"/>
            <a:ext cx="1136825" cy="424847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1.   CSC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2.   BSC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3.   CERFACS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4.   CINECA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5.   CINES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6.   DKRZ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7.   EAA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8.   EKUT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9.   UEDIN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10. INGV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11. JUELICH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12. PSNC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13. SURFsara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14. SIGMA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15. STFC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16. UCL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17. TRUST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18. GRNET </a:t>
            </a:r>
          </a:p>
          <a:p>
            <a:pPr algn="l"/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" name="Sottotitolo 2"/>
          <p:cNvSpPr txBox="1">
            <a:spLocks/>
          </p:cNvSpPr>
          <p:nvPr userDrawn="1"/>
        </p:nvSpPr>
        <p:spPr>
          <a:xfrm>
            <a:off x="1691680" y="2348881"/>
            <a:ext cx="1080120" cy="415747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19. KIT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20. LIBER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21. DANS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22. eSDF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23. ULUND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24.</a:t>
            </a:r>
            <a:r>
              <a:rPr lang="it-IT" sz="1200" b="0" baseline="0" dirty="0" smtClean="0">
                <a:solidFill>
                  <a:schemeClr val="tx1"/>
                </a:solidFill>
                <a:latin typeface="Century Gothic" pitchFamily="34" charset="0"/>
              </a:rPr>
              <a:t> KNMI</a:t>
            </a:r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25. GFZ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26. CLARIN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27. MPG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28. JISC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29. UNS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30. CERN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31. UHEL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32. EMBL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33. SNIC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34. KTH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35. MPI-MET</a:t>
            </a:r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2037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 Communiti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06" y="764704"/>
            <a:ext cx="8124394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25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 Communities_emp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728700"/>
            <a:ext cx="8172399" cy="61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25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14" descr="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211138"/>
            <a:ext cx="1227138" cy="119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400">
                <a:latin typeface="Century Gothic" pitchFamily="34" charset="0"/>
              </a:defRPr>
            </a:lvl3pPr>
            <a:lvl4pPr>
              <a:defRPr sz="2400">
                <a:latin typeface="Century Gothic" pitchFamily="34" charset="0"/>
              </a:defRPr>
            </a:lvl4pPr>
            <a:lvl5pPr>
              <a:defRPr sz="2400">
                <a:latin typeface="Century Gothic" pitchFamily="34" charset="0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04856" cy="792162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pic>
        <p:nvPicPr>
          <p:cNvPr id="5" name="Immagine 14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211138"/>
            <a:ext cx="1227138" cy="119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319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1101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Slide">
    <p:bg>
      <p:bgPr>
        <a:solidFill>
          <a:srgbClr val="F7B1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5352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Rettangolo 2"/>
          <p:cNvSpPr/>
          <p:nvPr userDrawn="1"/>
        </p:nvSpPr>
        <p:spPr>
          <a:xfrm>
            <a:off x="3291932" y="6137094"/>
            <a:ext cx="27922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2"/>
              </a:rPr>
              <a:t>www.eudat.eu</a:t>
            </a:r>
            <a:endParaRPr lang="en-GB" sz="2800" b="0" kern="1200" noProof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Rettangolo 10"/>
          <p:cNvSpPr/>
          <p:nvPr userDrawn="1"/>
        </p:nvSpPr>
        <p:spPr>
          <a:xfrm>
            <a:off x="0" y="6783755"/>
            <a:ext cx="2387600" cy="83123"/>
          </a:xfrm>
          <a:prstGeom prst="rect">
            <a:avLst/>
          </a:prstGeom>
          <a:solidFill>
            <a:srgbClr val="002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5" name="Rettangolo 15"/>
          <p:cNvSpPr/>
          <p:nvPr userDrawn="1"/>
        </p:nvSpPr>
        <p:spPr>
          <a:xfrm>
            <a:off x="2387599" y="6783755"/>
            <a:ext cx="2345268" cy="83123"/>
          </a:xfrm>
          <a:prstGeom prst="rect">
            <a:avLst/>
          </a:prstGeom>
          <a:solidFill>
            <a:srgbClr val="AA2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6" name="Rettangolo 16"/>
          <p:cNvSpPr/>
          <p:nvPr userDrawn="1"/>
        </p:nvSpPr>
        <p:spPr>
          <a:xfrm>
            <a:off x="4732867" y="6783755"/>
            <a:ext cx="2305367" cy="83123"/>
          </a:xfrm>
          <a:prstGeom prst="rect">
            <a:avLst/>
          </a:prstGeom>
          <a:solidFill>
            <a:srgbClr val="E35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7" name="Rettangolo 17"/>
          <p:cNvSpPr/>
          <p:nvPr userDrawn="1"/>
        </p:nvSpPr>
        <p:spPr>
          <a:xfrm>
            <a:off x="7038234" y="6783755"/>
            <a:ext cx="2105767" cy="83123"/>
          </a:xfrm>
          <a:prstGeom prst="rect">
            <a:avLst/>
          </a:prstGeom>
          <a:solidFill>
            <a:srgbClr val="FAC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2994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3"/>
          <p:cNvSpPr>
            <a:spLocks noChangeShapeType="1"/>
          </p:cNvSpPr>
          <p:nvPr userDrawn="1"/>
        </p:nvSpPr>
        <p:spPr bwMode="auto">
          <a:xfrm>
            <a:off x="5715000" y="3733800"/>
            <a:ext cx="2895600" cy="0"/>
          </a:xfrm>
          <a:prstGeom prst="line">
            <a:avLst/>
          </a:prstGeom>
          <a:noFill/>
          <a:ln w="28575">
            <a:solidFill>
              <a:srgbClr val="2D4E6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62805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CMDI workshop</a:t>
            </a:r>
          </a:p>
          <a:p>
            <a:pPr>
              <a:defRPr/>
            </a:pPr>
            <a:r>
              <a:rPr lang="en-US" dirty="0" smtClean="0"/>
              <a:t>Utrecht</a:t>
            </a:r>
          </a:p>
          <a:p>
            <a:pPr>
              <a:defRPr/>
            </a:pPr>
            <a:r>
              <a:rPr lang="en-US" dirty="0" smtClean="0"/>
              <a:t>2013-10-14</a:t>
            </a:r>
            <a:endParaRPr lang="en-GB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err="1" smtClean="0"/>
              <a:t>www.clarin.eu</a:t>
            </a:r>
            <a:endParaRPr lang="hr-HR" dirty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B7AD4-9EE1-2046-ACC1-DAA2CCDF2B8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261685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71E60-7580-744C-A4A2-D1878DF78F3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948158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191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191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687F-5FAD-1A4D-8420-08685BABC9A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31182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1322A-0937-8C46-809D-F937EBA040C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358024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7CED2-AAAA-084B-BA6E-C5C5C999A77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6002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23492-E7B6-8542-834E-7D99FA4244B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942054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62DD6-04AF-654C-A535-01FBEE72D82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07065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A8BEC-2F43-AC4A-B8F1-149FFAB2FBF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468554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6BCA6-2112-8B40-BF04-D94D1A456E0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164869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190500"/>
            <a:ext cx="2133600" cy="6057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90500"/>
            <a:ext cx="6248400" cy="6057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7E3BC-74C8-F945-907E-D4015E66F8C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16288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53.jpe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042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0423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042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magine 14" descr="logo.png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5" name="Rettangolo 10"/>
          <p:cNvSpPr/>
          <p:nvPr/>
        </p:nvSpPr>
        <p:spPr>
          <a:xfrm>
            <a:off x="0" y="6783755"/>
            <a:ext cx="2387600" cy="83123"/>
          </a:xfrm>
          <a:prstGeom prst="rect">
            <a:avLst/>
          </a:prstGeom>
          <a:solidFill>
            <a:srgbClr val="002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2387599" y="6783755"/>
            <a:ext cx="2345268" cy="83123"/>
          </a:xfrm>
          <a:prstGeom prst="rect">
            <a:avLst/>
          </a:prstGeom>
          <a:solidFill>
            <a:srgbClr val="AA2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4732867" y="6783755"/>
            <a:ext cx="2305367" cy="83123"/>
          </a:xfrm>
          <a:prstGeom prst="rect">
            <a:avLst/>
          </a:prstGeom>
          <a:solidFill>
            <a:srgbClr val="E35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7038234" y="6783755"/>
            <a:ext cx="2105767" cy="83123"/>
          </a:xfrm>
          <a:prstGeom prst="rect">
            <a:avLst/>
          </a:prstGeom>
          <a:solidFill>
            <a:srgbClr val="FAC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2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73" r:id="rId13"/>
    <p:sldLayoutId id="2147483660" r:id="rId14"/>
    <p:sldLayoutId id="2147483681" r:id="rId15"/>
    <p:sldLayoutId id="2147483662" r:id="rId16"/>
    <p:sldLayoutId id="2147483683" r:id="rId17"/>
    <p:sldLayoutId id="2147483682" r:id="rId18"/>
    <p:sldLayoutId id="2147483661" r:id="rId19"/>
    <p:sldLayoutId id="2147483675" r:id="rId20"/>
    <p:sldLayoutId id="2147483684" r:id="rId21"/>
    <p:sldLayoutId id="2147483674" r:id="rId22"/>
    <p:sldLayoutId id="2147483685" r:id="rId23"/>
    <p:sldLayoutId id="2147483679" r:id="rId24"/>
    <p:sldLayoutId id="2147483680" r:id="rId25"/>
    <p:sldLayoutId id="2147483686" r:id="rId26"/>
    <p:sldLayoutId id="2147483687" r:id="rId2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00000"/>
        <a:buFontTx/>
        <a:buBlip>
          <a:blip r:embed="rId30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00000"/>
        <a:buFontTx/>
        <a:buBlip>
          <a:blip r:embed="rId30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00000"/>
        <a:buFontTx/>
        <a:buBlip>
          <a:blip r:embed="rId30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00000"/>
        <a:buFontTx/>
        <a:buBlip>
          <a:blip r:embed="rId30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00000"/>
        <a:buFontTx/>
        <a:buBlip>
          <a:blip r:embed="rId30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2183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90500"/>
            <a:ext cx="57912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46662" dir="2115817" algn="ctr" rotWithShape="0">
                    <a:srgbClr val="F3C579">
                      <a:alpha val="50000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</a:t>
            </a:r>
            <a:r>
              <a:rPr lang="en-US"/>
              <a:t> </a:t>
            </a:r>
            <a:r>
              <a:rPr lang="hr-HR"/>
              <a:t>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95400"/>
            <a:ext cx="8534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391400" y="152400"/>
            <a:ext cx="1524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EUDAT conference</a:t>
            </a:r>
          </a:p>
          <a:p>
            <a:pPr>
              <a:defRPr/>
            </a:pPr>
            <a:r>
              <a:rPr lang="en-US" dirty="0" smtClean="0"/>
              <a:t>Amsterdam</a:t>
            </a:r>
          </a:p>
          <a:p>
            <a:pPr>
              <a:defRPr/>
            </a:pPr>
            <a:r>
              <a:rPr lang="en-US" dirty="0" smtClean="0"/>
              <a:t>2014-09-25</a:t>
            </a:r>
            <a:endParaRPr lang="en-GB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err="1" smtClean="0"/>
              <a:t>www.clarin.eu</a:t>
            </a:r>
            <a:endParaRPr lang="hr-HR" dirty="0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04025" y="6400800"/>
            <a:ext cx="2133600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27CDE327-A5EB-5C43-AD6F-D90A0FEDCDF0}" type="slidenum">
              <a:rPr lang="hr-HR" smtClean="0"/>
              <a:pPr>
                <a:defRPr/>
              </a:pPr>
              <a:t>‹#›</a:t>
            </a:fld>
            <a:fld id="{8ADD55D7-5269-D340-BF5F-26836CE6BF54}" type="slidenum">
              <a:rPr lang="hr-HR" smtClean="0"/>
              <a:pPr>
                <a:defRPr/>
              </a:pPr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9020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2400">
          <a:solidFill>
            <a:srgbClr val="000000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2200">
          <a:solidFill>
            <a:srgbClr val="00000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>
          <a:solidFill>
            <a:srgbClr val="00000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cos-cp.eu/node/84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8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7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hyperlink" Target="https://www.icos-ri.eu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ICOS &amp; EUDAT Collaboration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16016" y="3717032"/>
            <a:ext cx="3128392" cy="457944"/>
          </a:xfrm>
        </p:spPr>
        <p:txBody>
          <a:bodyPr>
            <a:normAutofit fontScale="70000" lnSpcReduction="20000"/>
          </a:bodyPr>
          <a:lstStyle/>
          <a:p>
            <a:r>
              <a:rPr lang="it-IT" dirty="0"/>
              <a:t>https://www.icos-ri.eu/</a:t>
            </a:r>
          </a:p>
        </p:txBody>
      </p:sp>
      <p:pic>
        <p:nvPicPr>
          <p:cNvPr id="5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25144"/>
            <a:ext cx="5785786" cy="162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31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entury Gothic" charset="0"/>
              </a:rPr>
              <a:t>EUDAT: A truly pan-European Infrastructure</a:t>
            </a:r>
            <a:endParaRPr lang="en-GB" dirty="0"/>
          </a:p>
        </p:txBody>
      </p:sp>
      <p:sp>
        <p:nvSpPr>
          <p:cNvPr id="4" name="Rettangolo 59"/>
          <p:cNvSpPr>
            <a:spLocks noChangeArrowheads="1"/>
          </p:cNvSpPr>
          <p:nvPr/>
        </p:nvSpPr>
        <p:spPr bwMode="auto">
          <a:xfrm>
            <a:off x="78726" y="1574273"/>
            <a:ext cx="4307109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000" dirty="0">
                <a:latin typeface="Century Gothic" charset="0"/>
              </a:rPr>
              <a:t>EUDAT offers </a:t>
            </a:r>
            <a:r>
              <a:rPr lang="en-GB" sz="2000" b="1" dirty="0">
                <a:latin typeface="Century Gothic" charset="0"/>
              </a:rPr>
              <a:t>common data </a:t>
            </a:r>
            <a:r>
              <a:rPr lang="en-GB" sz="2000" b="1" dirty="0" smtClean="0">
                <a:latin typeface="Century Gothic" charset="0"/>
              </a:rPr>
              <a:t>services </a:t>
            </a:r>
            <a:r>
              <a:rPr lang="en-GB" sz="2000" dirty="0" smtClean="0">
                <a:latin typeface="Century Gothic" charset="0"/>
              </a:rPr>
              <a:t>to both </a:t>
            </a:r>
            <a:r>
              <a:rPr lang="en-GB" sz="2000" b="1" dirty="0" smtClean="0">
                <a:latin typeface="Century Gothic" charset="0"/>
              </a:rPr>
              <a:t>research </a:t>
            </a:r>
            <a:r>
              <a:rPr lang="en-GB" sz="2000" b="1" dirty="0">
                <a:latin typeface="Century Gothic" charset="0"/>
              </a:rPr>
              <a:t>communities </a:t>
            </a:r>
            <a:r>
              <a:rPr lang="en-GB" sz="2000" b="1" dirty="0" smtClean="0">
                <a:latin typeface="Century Gothic" charset="0"/>
              </a:rPr>
              <a:t>and individuals </a:t>
            </a:r>
            <a:r>
              <a:rPr lang="en-GB" sz="2000" dirty="0" smtClean="0">
                <a:latin typeface="Century Gothic" charset="0"/>
              </a:rPr>
              <a:t>through a network </a:t>
            </a:r>
            <a:r>
              <a:rPr lang="en-GB" sz="2000" dirty="0">
                <a:latin typeface="Century Gothic" charset="0"/>
              </a:rPr>
              <a:t>of </a:t>
            </a:r>
            <a:r>
              <a:rPr lang="en-GB" sz="2000" b="1" dirty="0" smtClean="0">
                <a:latin typeface="Century Gothic" charset="0"/>
              </a:rPr>
              <a:t>35 </a:t>
            </a:r>
            <a:r>
              <a:rPr lang="en-GB" sz="2000" b="1" dirty="0">
                <a:latin typeface="Century Gothic" charset="0"/>
              </a:rPr>
              <a:t>European </a:t>
            </a:r>
            <a:r>
              <a:rPr lang="en-GB" sz="2000" b="1" dirty="0" smtClean="0">
                <a:latin typeface="Century Gothic" charset="0"/>
              </a:rPr>
              <a:t>organisations.</a:t>
            </a:r>
            <a:endParaRPr lang="en-GB" sz="2000" b="1" dirty="0">
              <a:latin typeface="Century Gothic" charset="0"/>
            </a:endParaRPr>
          </a:p>
        </p:txBody>
      </p:sp>
      <p:sp>
        <p:nvSpPr>
          <p:cNvPr id="5" name="Rettangolo 60"/>
          <p:cNvSpPr>
            <a:spLocks noChangeArrowheads="1"/>
          </p:cNvSpPr>
          <p:nvPr/>
        </p:nvSpPr>
        <p:spPr bwMode="auto">
          <a:xfrm>
            <a:off x="78726" y="3635714"/>
            <a:ext cx="389021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Century Gothic" charset="0"/>
              </a:rPr>
              <a:t>EUDAT wants to enable </a:t>
            </a:r>
            <a:r>
              <a:rPr lang="en-GB" sz="2000" b="1" dirty="0">
                <a:latin typeface="Century Gothic" charset="0"/>
              </a:rPr>
              <a:t>European </a:t>
            </a:r>
            <a:r>
              <a:rPr lang="en-GB" sz="2000" b="1" dirty="0" smtClean="0">
                <a:latin typeface="Century Gothic" charset="0"/>
              </a:rPr>
              <a:t>researchers from </a:t>
            </a:r>
            <a:r>
              <a:rPr lang="en-GB" sz="2000" b="1" dirty="0">
                <a:latin typeface="Century Gothic" charset="0"/>
              </a:rPr>
              <a:t>any </a:t>
            </a:r>
            <a:r>
              <a:rPr lang="en-GB" sz="2000" b="1" dirty="0" smtClean="0">
                <a:latin typeface="Century Gothic" charset="0"/>
              </a:rPr>
              <a:t>discipline </a:t>
            </a:r>
            <a:r>
              <a:rPr lang="en-GB" sz="2000" dirty="0">
                <a:latin typeface="Century Gothic" charset="0"/>
              </a:rPr>
              <a:t>to </a:t>
            </a:r>
            <a:r>
              <a:rPr lang="en-GB" sz="2000" b="1" dirty="0">
                <a:latin typeface="Century Gothic" charset="0"/>
              </a:rPr>
              <a:t>preserve, find, access, and process data</a:t>
            </a:r>
            <a:r>
              <a:rPr lang="en-GB" sz="2000" dirty="0">
                <a:latin typeface="Century Gothic" charset="0"/>
              </a:rPr>
              <a:t> in a trusted environment, as part of a </a:t>
            </a:r>
            <a:r>
              <a:rPr lang="en-GB" sz="2000" b="1" dirty="0">
                <a:latin typeface="Century Gothic" charset="0"/>
              </a:rPr>
              <a:t>Collaborative Data </a:t>
            </a:r>
            <a:r>
              <a:rPr lang="en-GB" sz="2000" b="1" dirty="0" smtClean="0">
                <a:latin typeface="Century Gothic" charset="0"/>
              </a:rPr>
              <a:t>Infrastructure</a:t>
            </a:r>
            <a:r>
              <a:rPr lang="en-GB" sz="2000" dirty="0" smtClean="0">
                <a:latin typeface="Century Gothic" charset="0"/>
              </a:rPr>
              <a:t>.</a:t>
            </a:r>
            <a:endParaRPr lang="en-GB" sz="2000" dirty="0">
              <a:latin typeface="Century Gothic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629" y="1728434"/>
            <a:ext cx="5177371" cy="447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557" y="5983294"/>
            <a:ext cx="134933" cy="156495"/>
          </a:xfrm>
          <a:prstGeom prst="rect">
            <a:avLst/>
          </a:prstGeom>
        </p:spPr>
      </p:pic>
      <p:sp>
        <p:nvSpPr>
          <p:cNvPr id="8" name="Rettangolo 60"/>
          <p:cNvSpPr>
            <a:spLocks noChangeArrowheads="1"/>
          </p:cNvSpPr>
          <p:nvPr/>
        </p:nvSpPr>
        <p:spPr bwMode="auto">
          <a:xfrm>
            <a:off x="5635490" y="5891705"/>
            <a:ext cx="28446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charset="0"/>
              </a:rPr>
              <a:t>European infrastructures</a:t>
            </a:r>
            <a:endParaRPr lang="en-GB" sz="1400" dirty="0">
              <a:latin typeface="Century Gothic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557" y="6252418"/>
            <a:ext cx="134933" cy="156495"/>
          </a:xfrm>
          <a:prstGeom prst="rect">
            <a:avLst/>
          </a:prstGeom>
        </p:spPr>
      </p:pic>
      <p:sp>
        <p:nvSpPr>
          <p:cNvPr id="10" name="Rettangolo 60"/>
          <p:cNvSpPr>
            <a:spLocks noChangeArrowheads="1"/>
          </p:cNvSpPr>
          <p:nvPr/>
        </p:nvSpPr>
        <p:spPr bwMode="auto">
          <a:xfrm>
            <a:off x="5635490" y="6149535"/>
            <a:ext cx="28446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charset="0"/>
              </a:rPr>
              <a:t>Technology Providers</a:t>
            </a:r>
            <a:endParaRPr lang="en-GB" sz="1400" dirty="0">
              <a:latin typeface="Century Gothic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712" y="6519351"/>
            <a:ext cx="134933" cy="156495"/>
          </a:xfrm>
          <a:prstGeom prst="rect">
            <a:avLst/>
          </a:prstGeom>
        </p:spPr>
      </p:pic>
      <p:sp>
        <p:nvSpPr>
          <p:cNvPr id="12" name="Rettangolo 60"/>
          <p:cNvSpPr>
            <a:spLocks noChangeArrowheads="1"/>
          </p:cNvSpPr>
          <p:nvPr/>
        </p:nvSpPr>
        <p:spPr bwMode="auto">
          <a:xfrm>
            <a:off x="5619312" y="6432260"/>
            <a:ext cx="28608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charset="0"/>
              </a:rPr>
              <a:t>Research Communities</a:t>
            </a:r>
            <a:endParaRPr lang="en-GB" sz="1400" dirty="0">
              <a:latin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08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76300" y="260648"/>
            <a:ext cx="73914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EUDAT Vision &amp; Mission 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371600"/>
            <a:ext cx="5194920" cy="515374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GB" sz="3200" b="1" dirty="0" smtClean="0"/>
              <a:t>Vision</a:t>
            </a:r>
            <a:r>
              <a:rPr lang="en-GB" sz="3200" dirty="0" smtClean="0"/>
              <a:t>: </a:t>
            </a:r>
            <a:r>
              <a:rPr lang="en-GB" sz="3200" i="1" dirty="0" smtClean="0"/>
              <a:t>Data is shared and preserved across borders and disciplines thereby enhancing the value and quality of research at large.</a:t>
            </a:r>
          </a:p>
          <a:p>
            <a:pPr>
              <a:lnSpc>
                <a:spcPct val="110000"/>
              </a:lnSpc>
            </a:pPr>
            <a:endParaRPr lang="en-GB" sz="3200" dirty="0" smtClean="0"/>
          </a:p>
          <a:p>
            <a:pPr>
              <a:lnSpc>
                <a:spcPct val="110000"/>
              </a:lnSpc>
            </a:pPr>
            <a:r>
              <a:rPr lang="en-GB" sz="3200" b="1" smtClean="0"/>
              <a:t>Mission</a:t>
            </a:r>
            <a:r>
              <a:rPr lang="en-GB" sz="3200" dirty="0" smtClean="0"/>
              <a:t>: </a:t>
            </a:r>
            <a:r>
              <a:rPr lang="en-GB" sz="3200" i="1" dirty="0" smtClean="0"/>
              <a:t>To enable data stewardship within and between European Research Communities through a Collaborative Data Infrastructure, a common model and service infrastructure for managing data spanning all European research data centres and community data repositories. 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endParaRPr lang="en-GB" sz="3200" i="1" dirty="0" smtClean="0"/>
          </a:p>
          <a:p>
            <a:pPr>
              <a:lnSpc>
                <a:spcPct val="110000"/>
              </a:lnSpc>
            </a:pPr>
            <a:endParaRPr lang="en-US" sz="3100" dirty="0" smtClean="0"/>
          </a:p>
          <a:p>
            <a:pPr>
              <a:lnSpc>
                <a:spcPct val="110000"/>
              </a:lnSpc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3573016"/>
            <a:ext cx="3019480" cy="260333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692" y="1196752"/>
            <a:ext cx="2674367" cy="200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54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44624"/>
            <a:ext cx="7304856" cy="792162"/>
          </a:xfrm>
        </p:spPr>
        <p:txBody>
          <a:bodyPr/>
          <a:lstStyle/>
          <a:p>
            <a:r>
              <a:rPr lang="de-DE" dirty="0" smtClean="0"/>
              <a:t>B2 Service Suite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50199" y="6321305"/>
            <a:ext cx="3120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https://</a:t>
            </a:r>
            <a:r>
              <a:rPr lang="fr-FR" dirty="0" err="1"/>
              <a:t>www.eudat.eu</a:t>
            </a:r>
            <a:r>
              <a:rPr lang="fr-FR" dirty="0"/>
              <a:t>/services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430318" y="980728"/>
            <a:ext cx="3672408" cy="39726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/>
              <a:t>Covering both </a:t>
            </a:r>
            <a:r>
              <a:rPr lang="en-US" sz="2200" b="1" dirty="0"/>
              <a:t>access</a:t>
            </a:r>
            <a:r>
              <a:rPr lang="en-US" sz="2200" dirty="0"/>
              <a:t> and </a:t>
            </a:r>
            <a:r>
              <a:rPr lang="en-US" sz="2200" b="1" dirty="0"/>
              <a:t>deposit</a:t>
            </a:r>
            <a:r>
              <a:rPr lang="en-US" sz="2200" dirty="0"/>
              <a:t>, from </a:t>
            </a:r>
            <a:r>
              <a:rPr lang="en-US" sz="2200" b="1" dirty="0"/>
              <a:t>informal data sharing to long-term archiving</a:t>
            </a:r>
            <a:r>
              <a:rPr lang="en-US" sz="2200" dirty="0"/>
              <a:t>, and addressing </a:t>
            </a:r>
            <a:r>
              <a:rPr lang="en-US" sz="2200" b="1" dirty="0"/>
              <a:t>identification</a:t>
            </a:r>
            <a:r>
              <a:rPr lang="en-US" sz="2200" dirty="0"/>
              <a:t>, </a:t>
            </a:r>
            <a:r>
              <a:rPr lang="en-US" sz="2200" b="1" dirty="0"/>
              <a:t>discoverability</a:t>
            </a:r>
            <a:r>
              <a:rPr lang="en-US" sz="2200" dirty="0"/>
              <a:t> and </a:t>
            </a:r>
            <a:r>
              <a:rPr lang="en-US" sz="2200" b="1" dirty="0"/>
              <a:t>computability</a:t>
            </a:r>
            <a:r>
              <a:rPr lang="en-US" sz="2200" dirty="0"/>
              <a:t> of both </a:t>
            </a:r>
            <a:r>
              <a:rPr lang="en-US" sz="2200" b="1" dirty="0"/>
              <a:t>long-tail and big data</a:t>
            </a:r>
            <a:r>
              <a:rPr lang="en-US" sz="2200" dirty="0"/>
              <a:t>, EUDAT services </a:t>
            </a:r>
            <a:r>
              <a:rPr lang="en-US" sz="2200" dirty="0" smtClean="0"/>
              <a:t>seek to </a:t>
            </a:r>
            <a:r>
              <a:rPr lang="en-US" sz="2200" b="1" u="sng" dirty="0" smtClean="0"/>
              <a:t>address </a:t>
            </a:r>
            <a:r>
              <a:rPr lang="en-US" sz="2200" b="1" u="sng" dirty="0"/>
              <a:t>the full lifecycle of research data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9861" y="980728"/>
            <a:ext cx="5427547" cy="4999264"/>
            <a:chOff x="19861" y="1255626"/>
            <a:chExt cx="5427547" cy="4999264"/>
          </a:xfrm>
        </p:grpSpPr>
        <p:pic>
          <p:nvPicPr>
            <p:cNvPr id="1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61" y="1255626"/>
              <a:ext cx="5427547" cy="4999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 descr="C:\Users\jkr\projects\eudat\logos\B2SHARE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0335" y="3708660"/>
              <a:ext cx="648072" cy="137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C:\Users\jkr\projects\eudat\logos\B2FIND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5835" y="4514878"/>
              <a:ext cx="1014500" cy="155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C:\Users\jkr\projects\eudat\logos\B2DROP-O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3708660"/>
              <a:ext cx="649932" cy="144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7" descr="C:\Users\jkr\projects\eudat\logos\B2SAFE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0417" y="2722835"/>
              <a:ext cx="649932" cy="144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8" descr="C:\Users\jkr\projects\eudat\logos\B2STAGE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2722835"/>
              <a:ext cx="648072" cy="144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1143" y="1554721"/>
              <a:ext cx="974905" cy="216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C:\Users\jkr\projects\eudat\logos\B2HANDLE ORIGINAL NO PAYOFF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2176686"/>
              <a:ext cx="792088" cy="2911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7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292" y="5358331"/>
            <a:ext cx="2093971" cy="31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290" y="5729324"/>
            <a:ext cx="2093207" cy="31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289" y="6116381"/>
            <a:ext cx="2093207" cy="317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6" descr="C:\Users\lbermude\Documents\Laura\eudat\conference\3rd-conference\poster-services\b2stage\presentacion\B2STAGE_payoff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288" y="6496131"/>
            <a:ext cx="2093207" cy="31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532" y="5570701"/>
            <a:ext cx="2093972" cy="31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C:\Users\jkr\projects\eudat\logos\B2ACCESS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532" y="6341946"/>
            <a:ext cx="2093972" cy="31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297" y="5885327"/>
            <a:ext cx="2093207" cy="49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85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50165" y="1757579"/>
            <a:ext cx="7088494" cy="816754"/>
          </a:xfrm>
        </p:spPr>
        <p:txBody>
          <a:bodyPr>
            <a:normAutofit/>
          </a:bodyPr>
          <a:lstStyle/>
          <a:p>
            <a:pPr>
              <a:buSzPct val="100000"/>
              <a:buBlip>
                <a:blip r:embed="rId2"/>
              </a:buBlip>
            </a:pPr>
            <a:r>
              <a:rPr lang="en-GB" sz="2000" dirty="0"/>
              <a:t>Common Language Resources and Technology Infrastructure (CLARIN)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44539" y="0"/>
            <a:ext cx="7686411" cy="764704"/>
          </a:xfrm>
        </p:spPr>
        <p:txBody>
          <a:bodyPr>
            <a:noAutofit/>
          </a:bodyPr>
          <a:lstStyle/>
          <a:p>
            <a:r>
              <a:rPr lang="en-GB" dirty="0" smtClean="0"/>
              <a:t>Building solutions with the communities</a:t>
            </a:r>
            <a:endParaRPr lang="en-GB" dirty="0"/>
          </a:p>
        </p:txBody>
      </p:sp>
      <p:pic>
        <p:nvPicPr>
          <p:cNvPr id="4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31" y="1584087"/>
            <a:ext cx="825628" cy="922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52" y="2659019"/>
            <a:ext cx="1493985" cy="55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1832518" y="2665333"/>
            <a:ext cx="7088494" cy="542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/>
              <a:t>European Network for Earth System Modelling (ENES)</a:t>
            </a:r>
            <a:endParaRPr lang="en-GB" sz="2000" dirty="0"/>
          </a:p>
        </p:txBody>
      </p:sp>
      <p:pic>
        <p:nvPicPr>
          <p:cNvPr id="7" name="Picture 4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91" y="3497613"/>
            <a:ext cx="954709" cy="712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1"/>
          <p:cNvSpPr txBox="1">
            <a:spLocks/>
          </p:cNvSpPr>
          <p:nvPr/>
        </p:nvSpPr>
        <p:spPr>
          <a:xfrm>
            <a:off x="1816561" y="3450762"/>
            <a:ext cx="7088494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/>
              <a:t>Distributed </a:t>
            </a:r>
            <a:r>
              <a:rPr lang="en-GB" sz="2000" dirty="0"/>
              <a:t>infrastructure for life-science information </a:t>
            </a:r>
            <a:r>
              <a:rPr lang="en-GB" sz="2000" dirty="0" smtClean="0"/>
              <a:t>(ELIXIR)</a:t>
            </a:r>
            <a:endParaRPr lang="en-GB" sz="2000" dirty="0"/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74" y="4549791"/>
            <a:ext cx="1208194" cy="513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1"/>
          <p:cNvSpPr txBox="1">
            <a:spLocks/>
          </p:cNvSpPr>
          <p:nvPr/>
        </p:nvSpPr>
        <p:spPr>
          <a:xfrm>
            <a:off x="1842457" y="4386866"/>
            <a:ext cx="7088494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European Plate Observing System (EPOS) </a:t>
            </a:r>
            <a:r>
              <a:rPr lang="en-GB" sz="2000" dirty="0" smtClean="0"/>
              <a:t>- Solid </a:t>
            </a:r>
            <a:r>
              <a:rPr lang="en-GB" sz="2000" dirty="0"/>
              <a:t>Earth </a:t>
            </a:r>
            <a:r>
              <a:rPr lang="en-GB" sz="2000" dirty="0" smtClean="0"/>
              <a:t>sciences Research Infrastructure</a:t>
            </a:r>
            <a:endParaRPr lang="en-GB" sz="2000" dirty="0"/>
          </a:p>
        </p:txBody>
      </p:sp>
      <p:pic>
        <p:nvPicPr>
          <p:cNvPr id="12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66943"/>
            <a:ext cx="2489079" cy="697602"/>
          </a:xfrm>
          <a:prstGeom prst="rect">
            <a:avLst/>
          </a:prstGeom>
        </p:spPr>
      </p:pic>
      <p:pic>
        <p:nvPicPr>
          <p:cNvPr id="14" name="Picture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21" y="6064545"/>
            <a:ext cx="1544474" cy="71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1"/>
          <p:cNvSpPr txBox="1">
            <a:spLocks/>
          </p:cNvSpPr>
          <p:nvPr/>
        </p:nvSpPr>
        <p:spPr>
          <a:xfrm>
            <a:off x="1816561" y="5271660"/>
            <a:ext cx="7088494" cy="830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/>
              <a:t>Integrated Carbon Observation System (ICOS) to quantify &amp; understand greenhouse </a:t>
            </a:r>
            <a:r>
              <a:rPr lang="en-GB" sz="2000" dirty="0"/>
              <a:t>gas </a:t>
            </a:r>
            <a:r>
              <a:rPr lang="en-GB" sz="2000" dirty="0" smtClean="0"/>
              <a:t>balance</a:t>
            </a:r>
            <a:endParaRPr lang="en-GB" sz="2000" dirty="0"/>
          </a:p>
        </p:txBody>
      </p:sp>
      <p:sp>
        <p:nvSpPr>
          <p:cNvPr id="16" name="Content Placeholder 1"/>
          <p:cNvSpPr txBox="1">
            <a:spLocks/>
          </p:cNvSpPr>
          <p:nvPr/>
        </p:nvSpPr>
        <p:spPr>
          <a:xfrm>
            <a:off x="1835696" y="6139055"/>
            <a:ext cx="7088494" cy="562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Long-Term Ecosystem Research (LTER</a:t>
            </a:r>
            <a:r>
              <a:rPr lang="en-GB" sz="2000" dirty="0" smtClean="0"/>
              <a:t>) in Europe</a:t>
            </a:r>
            <a:endParaRPr lang="en-GB" sz="2000" dirty="0"/>
          </a:p>
        </p:txBody>
      </p:sp>
      <p:sp>
        <p:nvSpPr>
          <p:cNvPr id="17" name="Rettangolo 60"/>
          <p:cNvSpPr>
            <a:spLocks noChangeArrowheads="1"/>
          </p:cNvSpPr>
          <p:nvPr/>
        </p:nvSpPr>
        <p:spPr bwMode="auto">
          <a:xfrm>
            <a:off x="251520" y="929336"/>
            <a:ext cx="8539402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r>
              <a:rPr lang="en-GB" sz="2000" dirty="0">
                <a:latin typeface="Century Gothic" charset="0"/>
              </a:rPr>
              <a:t>EUDAT services </a:t>
            </a:r>
            <a:r>
              <a:rPr lang="en-GB" sz="2000" dirty="0" smtClean="0">
                <a:latin typeface="Century Gothic" charset="0"/>
              </a:rPr>
              <a:t>(</a:t>
            </a:r>
            <a:r>
              <a:rPr lang="en-GB" sz="2000" b="1" i="1" dirty="0" smtClean="0">
                <a:latin typeface="Century Gothic" charset="0"/>
              </a:rPr>
              <a:t>B2 </a:t>
            </a:r>
            <a:r>
              <a:rPr lang="de-DE" sz="2000" b="1" i="1" dirty="0">
                <a:latin typeface="Century Gothic" charset="0"/>
              </a:rPr>
              <a:t>Service Suite</a:t>
            </a:r>
            <a:r>
              <a:rPr lang="en-GB" sz="2000" dirty="0" smtClean="0">
                <a:latin typeface="Century Gothic" charset="0"/>
              </a:rPr>
              <a:t>) are </a:t>
            </a:r>
            <a:r>
              <a:rPr lang="en-GB" sz="2000" b="1" dirty="0">
                <a:latin typeface="Century Gothic" charset="0"/>
              </a:rPr>
              <a:t>designed, built and implemented</a:t>
            </a:r>
            <a:r>
              <a:rPr lang="en-GB" sz="2000" dirty="0">
                <a:latin typeface="Century Gothic" charset="0"/>
              </a:rPr>
              <a:t> </a:t>
            </a:r>
            <a:r>
              <a:rPr lang="en-GB" sz="2000" b="1" dirty="0" smtClean="0">
                <a:latin typeface="Century Gothic" charset="0"/>
              </a:rPr>
              <a:t>together with </a:t>
            </a:r>
            <a:r>
              <a:rPr lang="en-GB" sz="2000" b="1" dirty="0">
                <a:latin typeface="Century Gothic" charset="0"/>
              </a:rPr>
              <a:t>user </a:t>
            </a:r>
            <a:r>
              <a:rPr lang="en-GB" sz="2000" b="1" dirty="0" smtClean="0">
                <a:latin typeface="Century Gothic" charset="0"/>
              </a:rPr>
              <a:t>communities.</a:t>
            </a:r>
            <a:endParaRPr lang="en-GB" sz="2000" b="1" dirty="0">
              <a:latin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07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564904"/>
            <a:ext cx="6556570" cy="183757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0"/>
            <a:ext cx="1349592" cy="6778800"/>
            <a:chOff x="0" y="0"/>
            <a:chExt cx="1349592" cy="6778800"/>
          </a:xfrm>
        </p:grpSpPr>
        <p:sp>
          <p:nvSpPr>
            <p:cNvPr id="18" name="Rectangle 17"/>
            <p:cNvSpPr/>
            <p:nvPr/>
          </p:nvSpPr>
          <p:spPr>
            <a:xfrm>
              <a:off x="0" y="0"/>
              <a:ext cx="450000" cy="6778800"/>
            </a:xfrm>
            <a:prstGeom prst="rect">
              <a:avLst/>
            </a:prstGeom>
            <a:gradFill>
              <a:gsLst>
                <a:gs pos="25000">
                  <a:schemeClr val="bg1">
                    <a:lumMod val="95000"/>
                  </a:schemeClr>
                </a:gs>
                <a:gs pos="2000">
                  <a:srgbClr val="E63274"/>
                </a:gs>
                <a:gs pos="100000">
                  <a:srgbClr val="0A96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50000" y="0"/>
              <a:ext cx="450000" cy="6778800"/>
            </a:xfrm>
            <a:prstGeom prst="rect">
              <a:avLst/>
            </a:prstGeom>
            <a:gradFill>
              <a:gsLst>
                <a:gs pos="50000">
                  <a:schemeClr val="bg1">
                    <a:lumMod val="95000"/>
                  </a:schemeClr>
                </a:gs>
                <a:gs pos="2000">
                  <a:srgbClr val="0A96F0"/>
                </a:gs>
                <a:gs pos="100000">
                  <a:srgbClr val="E63274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99592" y="0"/>
              <a:ext cx="450000" cy="6778800"/>
            </a:xfrm>
            <a:prstGeom prst="rect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2000">
                  <a:srgbClr val="E63274"/>
                </a:gs>
                <a:gs pos="100000">
                  <a:srgbClr val="0A96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70255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9527" y="274638"/>
            <a:ext cx="6996546" cy="861435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408F9D"/>
                </a:solidFill>
                <a:ea typeface="Droid Serif" panose="02020600060500020200" pitchFamily="18" charset="0"/>
                <a:cs typeface="Droid Serif" panose="02020600060500020200" pitchFamily="18" charset="0"/>
              </a:rPr>
              <a:t>What is ICOS?</a:t>
            </a:r>
            <a:endParaRPr lang="en-US" sz="3600" b="1" dirty="0">
              <a:solidFill>
                <a:srgbClr val="408F9D"/>
              </a:solidFill>
              <a:ea typeface="Droid Serif" panose="02020600060500020200" pitchFamily="18" charset="0"/>
              <a:cs typeface="Droid Serif" panose="02020600060500020200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1611" y="1136073"/>
            <a:ext cx="714446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>
                <a:latin typeface="Century Gothic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Integrated Carbon Observation System</a:t>
            </a:r>
          </a:p>
          <a:p>
            <a:pPr marL="0" lvl="1">
              <a:spcAft>
                <a:spcPts val="1200"/>
              </a:spcAft>
            </a:pPr>
            <a:r>
              <a:rPr lang="en-US" sz="2000" dirty="0" smtClean="0">
                <a:solidFill>
                  <a:srgbClr val="005A9D"/>
                </a:solidFill>
                <a:latin typeface="Century Gothic" pitchFamily="34" charset="0"/>
                <a:ea typeface="Droid Serif" panose="02020600060500020200" pitchFamily="18" charset="0"/>
                <a:cs typeface="Droid Serif" panose="02020600060500020200" pitchFamily="18" charset="0"/>
              </a:rPr>
              <a:t>“</a:t>
            </a:r>
            <a:r>
              <a:rPr lang="en-US" sz="2000" b="1" dirty="0" smtClean="0">
                <a:solidFill>
                  <a:srgbClr val="005A9D"/>
                </a:solidFill>
                <a:latin typeface="Century Gothic" pitchFamily="34" charset="0"/>
                <a:ea typeface="Droid Serif" panose="02020600060500020200" pitchFamily="18" charset="0"/>
                <a:cs typeface="Droid Serif" panose="02020600060500020200" pitchFamily="18" charset="0"/>
              </a:rPr>
              <a:t>A pan-European research infrastructure for quantifying and understanding the greenhouse gas balance of the European continent and adjacent regions”</a:t>
            </a:r>
            <a:endParaRPr lang="en-US" sz="2400" b="1" dirty="0">
              <a:latin typeface="Century Gothic" pitchFamily="34" charset="0"/>
              <a:ea typeface="Droid Serif" panose="02020600060500020200" pitchFamily="18" charset="0"/>
              <a:cs typeface="Droid Serif" panose="02020600060500020200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smtClean="0">
                <a:latin typeface="Century Gothic" pitchFamily="34" charset="0"/>
              </a:rPr>
              <a:t>ICOS brings </a:t>
            </a:r>
            <a:r>
              <a:rPr lang="en-GB" sz="2000" dirty="0" smtClean="0">
                <a:latin typeface="Century Gothic" pitchFamily="34" charset="0"/>
              </a:rPr>
              <a:t>together 3 greenhouse gas research communities:  Atmospheric, Ecosystem and Oceanic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smtClean="0">
                <a:latin typeface="Century Gothic" pitchFamily="34" charset="0"/>
              </a:rPr>
              <a:t>In </a:t>
            </a:r>
            <a:r>
              <a:rPr lang="en-GB" sz="2000" dirty="0" smtClean="0">
                <a:latin typeface="Century Gothic" pitchFamily="34" charset="0"/>
              </a:rPr>
              <a:t>November 2015</a:t>
            </a:r>
            <a:r>
              <a:rPr lang="en-GB" sz="2000" smtClean="0">
                <a:latin typeface="Century Gothic" pitchFamily="34" charset="0"/>
              </a:rPr>
              <a:t>, ICOS is an </a:t>
            </a:r>
            <a:r>
              <a:rPr lang="en-GB" sz="2000" dirty="0" smtClean="0">
                <a:latin typeface="Century Gothic" pitchFamily="34" charset="0"/>
              </a:rPr>
              <a:t>ERIC (European Research Infrastructure Consortium)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smtClean="0">
                <a:latin typeface="Century Gothic" pitchFamily="34" charset="0"/>
              </a:rPr>
              <a:t>11 </a:t>
            </a:r>
            <a:r>
              <a:rPr lang="en-GB" sz="2000" dirty="0" smtClean="0">
                <a:latin typeface="Century Gothic" pitchFamily="34" charset="0"/>
              </a:rPr>
              <a:t>European countries </a:t>
            </a:r>
            <a:r>
              <a:rPr lang="en-GB" sz="2000" smtClean="0">
                <a:latin typeface="Century Gothic" pitchFamily="34" charset="0"/>
              </a:rPr>
              <a:t>have signed (as of April 2016), </a:t>
            </a:r>
            <a:r>
              <a:rPr lang="en-GB" sz="2000" dirty="0" smtClean="0">
                <a:latin typeface="Century Gothic" pitchFamily="34" charset="0"/>
              </a:rPr>
              <a:t>several more “in the pipeline”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smtClean="0">
                <a:latin typeface="Century Gothic" pitchFamily="34" charset="0"/>
              </a:rPr>
              <a:t>Now in the implementation phase 2015-2016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smtClean="0">
                <a:latin typeface="Century Gothic" pitchFamily="34" charset="0"/>
              </a:rPr>
              <a:t>High-quality &amp; high-precision measurements using standardized protocols</a:t>
            </a:r>
            <a:endParaRPr lang="en-GB" sz="2000" dirty="0" smtClean="0">
              <a:latin typeface="Century Gothic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smtClean="0">
                <a:latin typeface="Century Gothic" pitchFamily="34" charset="0"/>
              </a:rPr>
              <a:t>Strong commitment to ensure long-term monitoring</a:t>
            </a:r>
            <a:endParaRPr lang="en-US" sz="2000" dirty="0" smtClean="0">
              <a:latin typeface="Century Gothic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-1" y="0"/>
            <a:ext cx="2160000" cy="6778800"/>
            <a:chOff x="-1" y="0"/>
            <a:chExt cx="2160000" cy="6778800"/>
          </a:xfrm>
        </p:grpSpPr>
        <p:sp>
          <p:nvSpPr>
            <p:cNvPr id="14" name="Rectangle 13"/>
            <p:cNvSpPr/>
            <p:nvPr/>
          </p:nvSpPr>
          <p:spPr>
            <a:xfrm>
              <a:off x="0" y="692696"/>
              <a:ext cx="450000" cy="6086104"/>
            </a:xfrm>
            <a:prstGeom prst="rect">
              <a:avLst/>
            </a:prstGeom>
            <a:gradFill>
              <a:gsLst>
                <a:gs pos="25000">
                  <a:schemeClr val="bg1">
                    <a:lumMod val="95000"/>
                  </a:schemeClr>
                </a:gs>
                <a:gs pos="2000">
                  <a:srgbClr val="E63274"/>
                </a:gs>
                <a:gs pos="100000">
                  <a:srgbClr val="0A96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50000" y="692696"/>
              <a:ext cx="450000" cy="6086104"/>
            </a:xfrm>
            <a:prstGeom prst="rect">
              <a:avLst/>
            </a:prstGeom>
            <a:gradFill>
              <a:gsLst>
                <a:gs pos="50000">
                  <a:schemeClr val="bg1">
                    <a:lumMod val="95000"/>
                  </a:schemeClr>
                </a:gs>
                <a:gs pos="2000">
                  <a:srgbClr val="0A96F0"/>
                </a:gs>
                <a:gs pos="100000">
                  <a:srgbClr val="E63274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99592" y="692696"/>
              <a:ext cx="450000" cy="6086104"/>
            </a:xfrm>
            <a:prstGeom prst="rect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2000">
                  <a:srgbClr val="E63274"/>
                </a:gs>
                <a:gs pos="100000">
                  <a:srgbClr val="0A96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81" t="8685" r="23039" b="7953"/>
            <a:stretch/>
          </p:blipFill>
          <p:spPr>
            <a:xfrm>
              <a:off x="-1" y="0"/>
              <a:ext cx="2160000" cy="697214"/>
            </a:xfrm>
            <a:prstGeom prst="rect">
              <a:avLst/>
            </a:prstGeom>
            <a:solidFill>
              <a:schemeClr val="bg1"/>
            </a:solidFill>
          </p:spPr>
        </p:pic>
      </p:grpSp>
    </p:spTree>
    <p:extLst>
      <p:ext uri="{BB962C8B-B14F-4D97-AF65-F5344CB8AC3E}">
        <p14:creationId xmlns:p14="http://schemas.microsoft.com/office/powerpoint/2010/main" val="2825950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9527" y="274638"/>
            <a:ext cx="6996546" cy="861435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408F9D"/>
                </a:solidFill>
                <a:ea typeface="Droid Serif" panose="02020600060500020200" pitchFamily="18" charset="0"/>
                <a:cs typeface="Droid Serif" panose="02020600060500020200" pitchFamily="18" charset="0"/>
              </a:rPr>
              <a:t>What is ICOS about?</a:t>
            </a:r>
            <a:endParaRPr lang="en-US" sz="3600" b="1" dirty="0">
              <a:solidFill>
                <a:srgbClr val="408F9D"/>
              </a:solidFill>
              <a:ea typeface="Droid Serif" panose="02020600060500020200" pitchFamily="18" charset="0"/>
              <a:cs typeface="Droid Serif" panose="02020600060500020200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1610" y="1136073"/>
            <a:ext cx="734640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>
                <a:latin typeface="Century Gothic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primary missions of ICOS are:</a:t>
            </a:r>
            <a:endParaRPr lang="en-US" sz="2400" dirty="0">
              <a:latin typeface="Century Gothic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itchFamily="34" charset="0"/>
              </a:rPr>
              <a:t>To collect high-quality </a:t>
            </a:r>
            <a:r>
              <a:rPr lang="en-US" sz="2400" u="sng" dirty="0" smtClean="0">
                <a:solidFill>
                  <a:srgbClr val="005A9D"/>
                </a:solidFill>
                <a:latin typeface="Century Gothic" pitchFamily="34" charset="0"/>
              </a:rPr>
              <a:t>observational</a:t>
            </a:r>
            <a:r>
              <a:rPr lang="en-US" sz="2400" dirty="0" smtClean="0">
                <a:latin typeface="Century Gothic" pitchFamily="34" charset="0"/>
              </a:rPr>
              <a:t> data relevant to the greenhouse gas budget of Europe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itchFamily="34" charset="0"/>
              </a:rPr>
              <a:t>To make the ICOS data </a:t>
            </a:r>
            <a:r>
              <a:rPr lang="en-US" sz="2400" u="sng" dirty="0" smtClean="0">
                <a:solidFill>
                  <a:srgbClr val="005A9D"/>
                </a:solidFill>
                <a:latin typeface="Century Gothic" pitchFamily="34" charset="0"/>
              </a:rPr>
              <a:t>freely available</a:t>
            </a:r>
            <a:r>
              <a:rPr lang="en-US" sz="2400" dirty="0" smtClean="0">
                <a:solidFill>
                  <a:srgbClr val="005A9D"/>
                </a:solidFill>
                <a:latin typeface="Century Gothic" pitchFamily="34" charset="0"/>
              </a:rPr>
              <a:t> </a:t>
            </a:r>
            <a:r>
              <a:rPr lang="en-US" sz="2400" dirty="0" smtClean="0">
                <a:latin typeface="Century Gothic" pitchFamily="34" charset="0"/>
              </a:rPr>
              <a:t>to all interested parties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itchFamily="34" charset="0"/>
              </a:rPr>
              <a:t>To </a:t>
            </a:r>
            <a:r>
              <a:rPr lang="en-US" sz="2400" u="sng" dirty="0" smtClean="0">
                <a:solidFill>
                  <a:srgbClr val="005A9D"/>
                </a:solidFill>
                <a:latin typeface="Century Gothic" pitchFamily="34" charset="0"/>
              </a:rPr>
              <a:t>promote the use</a:t>
            </a:r>
            <a:r>
              <a:rPr lang="en-US" sz="2400" dirty="0" smtClean="0">
                <a:solidFill>
                  <a:srgbClr val="005A9D"/>
                </a:solidFill>
                <a:latin typeface="Century Gothic" pitchFamily="34" charset="0"/>
              </a:rPr>
              <a:t> </a:t>
            </a:r>
            <a:r>
              <a:rPr lang="en-US" sz="2400" dirty="0" smtClean="0">
                <a:latin typeface="Century Gothic" pitchFamily="34" charset="0"/>
              </a:rPr>
              <a:t>of the ICOS data for further scientific study, e.g. by supporting greenhouse gas &amp; climate </a:t>
            </a:r>
            <a:r>
              <a:rPr lang="en-US" sz="2400" dirty="0" err="1" smtClean="0">
                <a:latin typeface="Century Gothic" pitchFamily="34" charset="0"/>
              </a:rPr>
              <a:t>modelling</a:t>
            </a:r>
            <a:r>
              <a:rPr lang="en-US" sz="2400" dirty="0" smtClean="0">
                <a:latin typeface="Century Gothic" pitchFamily="34" charset="0"/>
              </a:rPr>
              <a:t> activities </a:t>
            </a:r>
            <a:endParaRPr lang="en-US" sz="2400" dirty="0">
              <a:latin typeface="Century Gothic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-1" y="0"/>
            <a:ext cx="2160000" cy="6778800"/>
            <a:chOff x="-1" y="0"/>
            <a:chExt cx="2160000" cy="6778800"/>
          </a:xfrm>
        </p:grpSpPr>
        <p:sp>
          <p:nvSpPr>
            <p:cNvPr id="11" name="Rectangle 10"/>
            <p:cNvSpPr/>
            <p:nvPr/>
          </p:nvSpPr>
          <p:spPr>
            <a:xfrm>
              <a:off x="0" y="692696"/>
              <a:ext cx="450000" cy="6086104"/>
            </a:xfrm>
            <a:prstGeom prst="rect">
              <a:avLst/>
            </a:prstGeom>
            <a:gradFill>
              <a:gsLst>
                <a:gs pos="25000">
                  <a:schemeClr val="bg1">
                    <a:lumMod val="95000"/>
                  </a:schemeClr>
                </a:gs>
                <a:gs pos="2000">
                  <a:srgbClr val="E63274"/>
                </a:gs>
                <a:gs pos="100000">
                  <a:srgbClr val="0A96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50000" y="692696"/>
              <a:ext cx="450000" cy="6086104"/>
            </a:xfrm>
            <a:prstGeom prst="rect">
              <a:avLst/>
            </a:prstGeom>
            <a:gradFill>
              <a:gsLst>
                <a:gs pos="50000">
                  <a:schemeClr val="bg1">
                    <a:lumMod val="95000"/>
                  </a:schemeClr>
                </a:gs>
                <a:gs pos="2000">
                  <a:srgbClr val="0A96F0"/>
                </a:gs>
                <a:gs pos="100000">
                  <a:srgbClr val="E63274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99592" y="692696"/>
              <a:ext cx="450000" cy="6086104"/>
            </a:xfrm>
            <a:prstGeom prst="rect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2000">
                  <a:srgbClr val="E63274"/>
                </a:gs>
                <a:gs pos="100000">
                  <a:srgbClr val="0A96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81" t="8685" r="23039" b="7953"/>
            <a:stretch/>
          </p:blipFill>
          <p:spPr>
            <a:xfrm>
              <a:off x="-1" y="0"/>
              <a:ext cx="2160000" cy="697214"/>
            </a:xfrm>
            <a:prstGeom prst="rect">
              <a:avLst/>
            </a:prstGeom>
            <a:solidFill>
              <a:schemeClr val="bg1"/>
            </a:solidFill>
          </p:spPr>
        </p:pic>
      </p:grpSp>
    </p:spTree>
    <p:extLst>
      <p:ext uri="{BB962C8B-B14F-4D97-AF65-F5344CB8AC3E}">
        <p14:creationId xmlns:p14="http://schemas.microsoft.com/office/powerpoint/2010/main" val="2825950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9527" y="274638"/>
            <a:ext cx="6996546" cy="861435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rgbClr val="408F9D"/>
                </a:solidFill>
                <a:ea typeface="Droid Serif" panose="02020600060500020200" pitchFamily="18" charset="0"/>
                <a:cs typeface="Droid Serif" panose="02020600060500020200" pitchFamily="18" charset="0"/>
              </a:rPr>
              <a:t>Data flow in ICOS</a:t>
            </a:r>
            <a:endParaRPr lang="en-US" sz="3600" b="1" dirty="0">
              <a:solidFill>
                <a:srgbClr val="408F9D"/>
              </a:solidFill>
              <a:ea typeface="Droid Serif" panose="02020600060500020200" pitchFamily="18" charset="0"/>
              <a:cs typeface="Droid Serif" panose="02020600060500020200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1610" y="1136073"/>
            <a:ext cx="742488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smtClean="0">
                <a:latin typeface="Century Gothic" pitchFamily="34" charset="0"/>
              </a:rPr>
              <a:t>Data </a:t>
            </a:r>
            <a:r>
              <a:rPr lang="en-US" sz="2000">
                <a:latin typeface="Century Gothic" pitchFamily="34" charset="0"/>
              </a:rPr>
              <a:t>is collected at </a:t>
            </a:r>
            <a:r>
              <a:rPr lang="en-US" sz="2000" smtClean="0">
                <a:latin typeface="Century Gothic" pitchFamily="34" charset="0"/>
              </a:rPr>
              <a:t>the ICOS </a:t>
            </a:r>
            <a:r>
              <a:rPr lang="en-US" sz="2000">
                <a:latin typeface="Century Gothic" pitchFamily="34" charset="0"/>
              </a:rPr>
              <a:t>measurement </a:t>
            </a:r>
            <a:r>
              <a:rPr lang="en-US" sz="2000" smtClean="0">
                <a:latin typeface="Century Gothic" pitchFamily="34" charset="0"/>
              </a:rPr>
              <a:t>stations - ca 120 </a:t>
            </a:r>
            <a:r>
              <a:rPr lang="en-US" sz="2000">
                <a:latin typeface="Century Gothic" pitchFamily="34" charset="0"/>
              </a:rPr>
              <a:t>sites </a:t>
            </a:r>
            <a:r>
              <a:rPr lang="en-US" sz="2000" smtClean="0">
                <a:latin typeface="Century Gothic" pitchFamily="34" charset="0"/>
              </a:rPr>
              <a:t>in 11 countries...</a:t>
            </a:r>
            <a:endParaRPr lang="en-US" sz="2000" dirty="0" smtClean="0">
              <a:latin typeface="Century Gothic" pitchFamily="34" charset="0"/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Century Gothic" pitchFamily="34" charset="0"/>
              </a:rPr>
              <a:t>The “raw” data are stored in a safe repository as soon as </a:t>
            </a:r>
            <a:r>
              <a:rPr lang="en-US" sz="2000" smtClean="0">
                <a:latin typeface="Century Gothic" pitchFamily="34" charset="0"/>
              </a:rPr>
              <a:t>possible, before being sent to a Thematic Center (TC). EUDAT PID services are used to register all files.</a:t>
            </a:r>
            <a:endParaRPr lang="en-US" sz="2000">
              <a:latin typeface="Century Gothic" pitchFamily="34" charset="0"/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smtClean="0">
                <a:latin typeface="Century Gothic" pitchFamily="34" charset="0"/>
              </a:rPr>
              <a:t>The TCs take care of &amp; process the observation data following standardized procedures. Quality-controlled data are then delivered to the Carbon Portal (CP).</a:t>
            </a:r>
            <a:endParaRPr lang="en-US" sz="2000">
              <a:latin typeface="Century Gothic" pitchFamily="34" charset="0"/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smtClean="0">
                <a:latin typeface="Century Gothic" pitchFamily="34" charset="0"/>
              </a:rPr>
              <a:t>The CP is the “one-stop shop” for all ICOS data products, and offers services for advanced search, visualization and data download. It also operates the ICOS Repository, which stores all data &amp; metadata. 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smtClean="0">
                <a:latin typeface="Century Gothic" pitchFamily="34" charset="0"/>
              </a:rPr>
              <a:t>The Repository is based on B2SAFE. The ICOS data catalogue will be searchable via B2FIND, and all ICOS data sets can be replicated &amp; staged using B2STAGE. </a:t>
            </a:r>
            <a:endParaRPr lang="en-US" sz="2000">
              <a:latin typeface="Century Gothic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-1" y="0"/>
            <a:ext cx="2160000" cy="6778800"/>
            <a:chOff x="-1" y="0"/>
            <a:chExt cx="2160000" cy="6778800"/>
          </a:xfrm>
        </p:grpSpPr>
        <p:sp>
          <p:nvSpPr>
            <p:cNvPr id="11" name="Rectangle 10"/>
            <p:cNvSpPr/>
            <p:nvPr/>
          </p:nvSpPr>
          <p:spPr>
            <a:xfrm>
              <a:off x="0" y="692696"/>
              <a:ext cx="450000" cy="6086104"/>
            </a:xfrm>
            <a:prstGeom prst="rect">
              <a:avLst/>
            </a:prstGeom>
            <a:gradFill>
              <a:gsLst>
                <a:gs pos="25000">
                  <a:schemeClr val="bg1">
                    <a:lumMod val="95000"/>
                  </a:schemeClr>
                </a:gs>
                <a:gs pos="2000">
                  <a:srgbClr val="E63274"/>
                </a:gs>
                <a:gs pos="100000">
                  <a:srgbClr val="0A96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50000" y="692696"/>
              <a:ext cx="450000" cy="6086104"/>
            </a:xfrm>
            <a:prstGeom prst="rect">
              <a:avLst/>
            </a:prstGeom>
            <a:gradFill>
              <a:gsLst>
                <a:gs pos="50000">
                  <a:schemeClr val="bg1">
                    <a:lumMod val="95000"/>
                  </a:schemeClr>
                </a:gs>
                <a:gs pos="2000">
                  <a:srgbClr val="0A96F0"/>
                </a:gs>
                <a:gs pos="100000">
                  <a:srgbClr val="E63274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99592" y="692696"/>
              <a:ext cx="450000" cy="6086104"/>
            </a:xfrm>
            <a:prstGeom prst="rect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2000">
                  <a:srgbClr val="E63274"/>
                </a:gs>
                <a:gs pos="100000">
                  <a:srgbClr val="0A96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81" t="8685" r="23039" b="7953"/>
            <a:stretch/>
          </p:blipFill>
          <p:spPr>
            <a:xfrm>
              <a:off x="-1" y="0"/>
              <a:ext cx="2160000" cy="697214"/>
            </a:xfrm>
            <a:prstGeom prst="rect">
              <a:avLst/>
            </a:prstGeom>
            <a:solidFill>
              <a:schemeClr val="bg1"/>
            </a:solidFill>
          </p:spPr>
        </p:pic>
      </p:grpSp>
    </p:spTree>
    <p:extLst>
      <p:ext uri="{BB962C8B-B14F-4D97-AF65-F5344CB8AC3E}">
        <p14:creationId xmlns:p14="http://schemas.microsoft.com/office/powerpoint/2010/main" val="2373174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9527" y="274638"/>
            <a:ext cx="6996546" cy="861435"/>
          </a:xfrm>
        </p:spPr>
        <p:txBody>
          <a:bodyPr>
            <a:normAutofit/>
          </a:bodyPr>
          <a:lstStyle/>
          <a:p>
            <a:r>
              <a:rPr lang="en-US" sz="3600" b="1" smtClean="0">
                <a:solidFill>
                  <a:srgbClr val="408F9D"/>
                </a:solidFill>
                <a:ea typeface="Droid Serif" panose="02020600060500020200" pitchFamily="18" charset="0"/>
                <a:cs typeface="Droid Serif" panose="02020600060500020200" pitchFamily="18" charset="0"/>
              </a:rPr>
              <a:t>ICOS Data flowchart</a:t>
            </a:r>
            <a:endParaRPr lang="en-US" sz="3600" b="1" dirty="0">
              <a:solidFill>
                <a:srgbClr val="408F9D"/>
              </a:solidFill>
              <a:ea typeface="Droid Serif" panose="02020600060500020200" pitchFamily="18" charset="0"/>
              <a:cs typeface="Droid Serif" panose="02020600060500020200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" t="21849" r="5064" b="7421"/>
          <a:stretch/>
        </p:blipFill>
        <p:spPr bwMode="auto">
          <a:xfrm>
            <a:off x="1425845" y="1131394"/>
            <a:ext cx="7580902" cy="43650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-1" y="0"/>
            <a:ext cx="2160000" cy="6778800"/>
            <a:chOff x="-1" y="0"/>
            <a:chExt cx="2160000" cy="6778800"/>
          </a:xfrm>
        </p:grpSpPr>
        <p:sp>
          <p:nvSpPr>
            <p:cNvPr id="11" name="Rectangle 10"/>
            <p:cNvSpPr/>
            <p:nvPr/>
          </p:nvSpPr>
          <p:spPr>
            <a:xfrm>
              <a:off x="0" y="692696"/>
              <a:ext cx="450000" cy="6086104"/>
            </a:xfrm>
            <a:prstGeom prst="rect">
              <a:avLst/>
            </a:prstGeom>
            <a:gradFill>
              <a:gsLst>
                <a:gs pos="25000">
                  <a:schemeClr val="bg1">
                    <a:lumMod val="95000"/>
                  </a:schemeClr>
                </a:gs>
                <a:gs pos="2000">
                  <a:srgbClr val="E63274"/>
                </a:gs>
                <a:gs pos="100000">
                  <a:srgbClr val="0A96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50000" y="692696"/>
              <a:ext cx="450000" cy="6086104"/>
            </a:xfrm>
            <a:prstGeom prst="rect">
              <a:avLst/>
            </a:prstGeom>
            <a:gradFill>
              <a:gsLst>
                <a:gs pos="50000">
                  <a:schemeClr val="bg1">
                    <a:lumMod val="95000"/>
                  </a:schemeClr>
                </a:gs>
                <a:gs pos="2000">
                  <a:srgbClr val="0A96F0"/>
                </a:gs>
                <a:gs pos="100000">
                  <a:srgbClr val="E63274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99592" y="692696"/>
              <a:ext cx="450000" cy="6086104"/>
            </a:xfrm>
            <a:prstGeom prst="rect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2000">
                  <a:srgbClr val="E63274"/>
                </a:gs>
                <a:gs pos="100000">
                  <a:srgbClr val="0A96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81" t="8685" r="23039" b="7953"/>
            <a:stretch/>
          </p:blipFill>
          <p:spPr>
            <a:xfrm>
              <a:off x="-1" y="0"/>
              <a:ext cx="2160000" cy="697214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3" name="TextBox 2"/>
          <p:cNvSpPr txBox="1"/>
          <p:nvPr/>
        </p:nvSpPr>
        <p:spPr>
          <a:xfrm>
            <a:off x="1763688" y="5733256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For more info, see </a:t>
            </a:r>
            <a:r>
              <a:rPr lang="en-US">
                <a:latin typeface="Century Gothic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https://www.icos-cp.eu/node/84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950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charset="0"/>
              </a:rPr>
              <a:t>EUDAT Service Uptake by ICOS</a:t>
            </a:r>
            <a:endParaRPr lang="it-IT" dirty="0"/>
          </a:p>
        </p:txBody>
      </p:sp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1357313" y="1341438"/>
            <a:ext cx="7329487" cy="5183906"/>
          </a:xfrm>
        </p:spPr>
        <p:txBody>
          <a:bodyPr>
            <a:normAutofit fontScale="97500"/>
          </a:bodyPr>
          <a:lstStyle/>
          <a:p>
            <a:pPr marL="0" indent="0">
              <a:buNone/>
            </a:pPr>
            <a:r>
              <a:rPr lang="en-GB" b="1" dirty="0" smtClean="0"/>
              <a:t>Data </a:t>
            </a:r>
            <a:r>
              <a:rPr lang="en-GB" b="1" dirty="0"/>
              <a:t>replication and long term </a:t>
            </a:r>
            <a:r>
              <a:rPr lang="en-GB" b="1" dirty="0" smtClean="0"/>
              <a:t>preservation (B2SAFE)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sz="1400" b="1" dirty="0" smtClean="0"/>
          </a:p>
          <a:p>
            <a:pPr marL="0" indent="0">
              <a:buNone/>
            </a:pPr>
            <a:r>
              <a:rPr lang="en-GB" b="1" dirty="0" smtClean="0"/>
              <a:t>Data Staging (B2STAGE)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501762" y="2204863"/>
            <a:ext cx="7462726" cy="214188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893888" lvl="3"/>
            <a:r>
              <a:rPr lang="en-US" sz="2000" dirty="0"/>
              <a:t>S</a:t>
            </a:r>
            <a:r>
              <a:rPr lang="en-US" sz="2000" dirty="0" smtClean="0"/>
              <a:t>et </a:t>
            </a:r>
            <a:r>
              <a:rPr lang="en-US" sz="2000" dirty="0"/>
              <a:t>up automated migration of daily sensor data streams of “unique, non-reproducible” observational data</a:t>
            </a:r>
          </a:p>
          <a:p>
            <a:pPr marL="1893888" lvl="3"/>
            <a:r>
              <a:rPr lang="en-US" sz="2000" dirty="0"/>
              <a:t>U</a:t>
            </a:r>
            <a:r>
              <a:rPr lang="en-US" sz="2000" dirty="0" smtClean="0"/>
              <a:t>se </a:t>
            </a:r>
            <a:r>
              <a:rPr lang="en-US" sz="2000" dirty="0"/>
              <a:t>for long-term storage of higher-level (processed) ICOS data products, including data sets from modelling </a:t>
            </a:r>
            <a:r>
              <a:rPr lang="en-US" sz="2000" dirty="0" smtClean="0"/>
              <a:t>activities</a:t>
            </a:r>
          </a:p>
          <a:p>
            <a:pPr marL="1893888" lvl="3"/>
            <a:r>
              <a:rPr lang="en-US" sz="2000" dirty="0"/>
              <a:t>K</a:t>
            </a:r>
            <a:r>
              <a:rPr lang="en-US" sz="2000" dirty="0" smtClean="0"/>
              <a:t>now </a:t>
            </a:r>
            <a:r>
              <a:rPr lang="en-US" sz="2000" dirty="0"/>
              <a:t>location of all replica’s for access </a:t>
            </a:r>
            <a:r>
              <a:rPr lang="en-US" sz="2000" dirty="0" smtClean="0"/>
              <a:t>optimization</a:t>
            </a:r>
          </a:p>
        </p:txBody>
      </p:sp>
      <p:pic>
        <p:nvPicPr>
          <p:cNvPr id="7" name="Picture 7" descr="C:\Users\jkr\projects\eudat\logos\B2SAFE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762" y="2743504"/>
            <a:ext cx="1728192" cy="26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01762" y="5013176"/>
            <a:ext cx="7462726" cy="11521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893888" lvl="3"/>
            <a:r>
              <a:rPr lang="en-GB" sz="1900" dirty="0"/>
              <a:t>Set up pathways to allow fast and efficient data transfer to and from high-performance computing platforms such as EGI cloud</a:t>
            </a:r>
          </a:p>
        </p:txBody>
      </p:sp>
      <p:pic>
        <p:nvPicPr>
          <p:cNvPr id="9" name="Picture 6" descr="C:\Users\lbermude\Documents\Laura\eudat\conference\3rd-conference\poster-services\b2stage\presentacion\B2STAGE_payoff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451" y="5278420"/>
            <a:ext cx="1724503" cy="2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12"/>
          <p:cNvGrpSpPr/>
          <p:nvPr/>
        </p:nvGrpSpPr>
        <p:grpSpPr>
          <a:xfrm>
            <a:off x="-1" y="0"/>
            <a:ext cx="2160000" cy="6778800"/>
            <a:chOff x="-1" y="0"/>
            <a:chExt cx="2160000" cy="6778800"/>
          </a:xfrm>
        </p:grpSpPr>
        <p:sp>
          <p:nvSpPr>
            <p:cNvPr id="14" name="Rectangle 13"/>
            <p:cNvSpPr/>
            <p:nvPr/>
          </p:nvSpPr>
          <p:spPr>
            <a:xfrm>
              <a:off x="0" y="692696"/>
              <a:ext cx="450000" cy="6086104"/>
            </a:xfrm>
            <a:prstGeom prst="rect">
              <a:avLst/>
            </a:prstGeom>
            <a:gradFill>
              <a:gsLst>
                <a:gs pos="25000">
                  <a:schemeClr val="bg1">
                    <a:lumMod val="95000"/>
                  </a:schemeClr>
                </a:gs>
                <a:gs pos="2000">
                  <a:srgbClr val="E63274"/>
                </a:gs>
                <a:gs pos="100000">
                  <a:srgbClr val="0A96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50000" y="692696"/>
              <a:ext cx="450000" cy="6086104"/>
            </a:xfrm>
            <a:prstGeom prst="rect">
              <a:avLst/>
            </a:prstGeom>
            <a:gradFill>
              <a:gsLst>
                <a:gs pos="50000">
                  <a:schemeClr val="bg1">
                    <a:lumMod val="95000"/>
                  </a:schemeClr>
                </a:gs>
                <a:gs pos="2000">
                  <a:srgbClr val="0A96F0"/>
                </a:gs>
                <a:gs pos="100000">
                  <a:srgbClr val="E63274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99592" y="692696"/>
              <a:ext cx="450000" cy="6086104"/>
            </a:xfrm>
            <a:prstGeom prst="rect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2000">
                  <a:srgbClr val="E63274"/>
                </a:gs>
                <a:gs pos="100000">
                  <a:srgbClr val="0A96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81" t="8685" r="23039" b="7953"/>
            <a:stretch/>
          </p:blipFill>
          <p:spPr>
            <a:xfrm>
              <a:off x="-1" y="0"/>
              <a:ext cx="2160000" cy="697214"/>
            </a:xfrm>
            <a:prstGeom prst="rect">
              <a:avLst/>
            </a:prstGeom>
            <a:solidFill>
              <a:schemeClr val="bg1"/>
            </a:solidFill>
          </p:spPr>
        </p:pic>
      </p:grpSp>
    </p:spTree>
    <p:extLst>
      <p:ext uri="{BB962C8B-B14F-4D97-AF65-F5344CB8AC3E}">
        <p14:creationId xmlns:p14="http://schemas.microsoft.com/office/powerpoint/2010/main" val="22632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charset="0"/>
              </a:rPr>
              <a:t>EUDAT Service Uptake by ICOS</a:t>
            </a:r>
            <a:endParaRPr lang="it-IT" dirty="0"/>
          </a:p>
        </p:txBody>
      </p:sp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1357313" y="1341438"/>
            <a:ext cx="7329487" cy="5183906"/>
          </a:xfrm>
        </p:spPr>
        <p:txBody>
          <a:bodyPr>
            <a:normAutofit fontScale="97500"/>
          </a:bodyPr>
          <a:lstStyle/>
          <a:p>
            <a:pPr marL="0" indent="0">
              <a:buNone/>
            </a:pPr>
            <a:r>
              <a:rPr lang="en-GB" b="1" dirty="0"/>
              <a:t>Multi-disciplinary joint metadata catalogue (B2FIND)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sz="1400" b="1" dirty="0" smtClean="0"/>
          </a:p>
          <a:p>
            <a:pPr marL="0" indent="0">
              <a:buNone/>
            </a:pPr>
            <a:r>
              <a:rPr lang="en-GB" b="1" dirty="0" smtClean="0"/>
              <a:t>Policy-based </a:t>
            </a:r>
            <a:r>
              <a:rPr lang="en-GB" b="1" dirty="0"/>
              <a:t>prefix &amp; PID management (B2HANDLE)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507588" y="2223381"/>
            <a:ext cx="7481985" cy="140954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893888" lvl="3"/>
            <a:r>
              <a:rPr lang="en-GB" sz="1900" dirty="0"/>
              <a:t>I</a:t>
            </a:r>
            <a:r>
              <a:rPr lang="en-GB" sz="1900" dirty="0" smtClean="0"/>
              <a:t>mplement </a:t>
            </a:r>
            <a:r>
              <a:rPr lang="en-GB" sz="1900" dirty="0"/>
              <a:t>automated metadata upload for all ICOS data objects (not just those stored into the data replication and long term preservation service-B2SAFE).</a:t>
            </a:r>
          </a:p>
        </p:txBody>
      </p:sp>
      <p:pic>
        <p:nvPicPr>
          <p:cNvPr id="11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588" y="2659800"/>
            <a:ext cx="1728191" cy="2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507586" y="4542902"/>
            <a:ext cx="7469763" cy="113862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893888" lvl="3"/>
            <a:r>
              <a:rPr lang="en-GB" sz="1900" dirty="0"/>
              <a:t>U</a:t>
            </a:r>
            <a:r>
              <a:rPr lang="en-GB" sz="1900" dirty="0" smtClean="0"/>
              <a:t>ses </a:t>
            </a:r>
            <a:r>
              <a:rPr lang="en-GB" sz="1900" dirty="0"/>
              <a:t>EUDAT brokered PIDs and is looking for special PID policies allowing explicit data </a:t>
            </a:r>
            <a:r>
              <a:rPr lang="en-GB" sz="1900" dirty="0" smtClean="0"/>
              <a:t>verifiability.</a:t>
            </a:r>
            <a:endParaRPr lang="en-GB" sz="1900" dirty="0"/>
          </a:p>
        </p:txBody>
      </p:sp>
      <p:pic>
        <p:nvPicPr>
          <p:cNvPr id="1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699" y="4902644"/>
            <a:ext cx="1719032" cy="419138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-1" y="0"/>
            <a:ext cx="2160000" cy="6778800"/>
            <a:chOff x="-1" y="0"/>
            <a:chExt cx="2160000" cy="6778800"/>
          </a:xfrm>
        </p:grpSpPr>
        <p:sp>
          <p:nvSpPr>
            <p:cNvPr id="25" name="Rectangle 24"/>
            <p:cNvSpPr/>
            <p:nvPr/>
          </p:nvSpPr>
          <p:spPr>
            <a:xfrm>
              <a:off x="0" y="692696"/>
              <a:ext cx="450000" cy="6086104"/>
            </a:xfrm>
            <a:prstGeom prst="rect">
              <a:avLst/>
            </a:prstGeom>
            <a:gradFill>
              <a:gsLst>
                <a:gs pos="25000">
                  <a:schemeClr val="bg1">
                    <a:lumMod val="95000"/>
                  </a:schemeClr>
                </a:gs>
                <a:gs pos="2000">
                  <a:srgbClr val="E63274"/>
                </a:gs>
                <a:gs pos="100000">
                  <a:srgbClr val="0A96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50000" y="692696"/>
              <a:ext cx="450000" cy="6086104"/>
            </a:xfrm>
            <a:prstGeom prst="rect">
              <a:avLst/>
            </a:prstGeom>
            <a:gradFill>
              <a:gsLst>
                <a:gs pos="50000">
                  <a:schemeClr val="bg1">
                    <a:lumMod val="95000"/>
                  </a:schemeClr>
                </a:gs>
                <a:gs pos="2000">
                  <a:srgbClr val="0A96F0"/>
                </a:gs>
                <a:gs pos="100000">
                  <a:srgbClr val="E63274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99592" y="692696"/>
              <a:ext cx="450000" cy="6086104"/>
            </a:xfrm>
            <a:prstGeom prst="rect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2000">
                  <a:srgbClr val="E63274"/>
                </a:gs>
                <a:gs pos="100000">
                  <a:srgbClr val="0A96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81" t="8685" r="23039" b="7953"/>
            <a:stretch/>
          </p:blipFill>
          <p:spPr>
            <a:xfrm>
              <a:off x="-1" y="0"/>
              <a:ext cx="2160000" cy="697214"/>
            </a:xfrm>
            <a:prstGeom prst="rect">
              <a:avLst/>
            </a:prstGeom>
            <a:solidFill>
              <a:schemeClr val="bg1"/>
            </a:solidFill>
          </p:spPr>
        </p:pic>
      </p:grpSp>
    </p:spTree>
    <p:extLst>
      <p:ext uri="{BB962C8B-B14F-4D97-AF65-F5344CB8AC3E}">
        <p14:creationId xmlns:p14="http://schemas.microsoft.com/office/powerpoint/2010/main" val="3124527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charset="0"/>
              </a:rPr>
              <a:t>EUDAT Service Uptake by ICOS</a:t>
            </a:r>
            <a:endParaRPr lang="it-IT" dirty="0"/>
          </a:p>
        </p:txBody>
      </p:sp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1357313" y="1341438"/>
            <a:ext cx="7329487" cy="5183906"/>
          </a:xfrm>
        </p:spPr>
        <p:txBody>
          <a:bodyPr>
            <a:normAutofit fontScale="97500"/>
          </a:bodyPr>
          <a:lstStyle/>
          <a:p>
            <a:pPr marL="0" indent="0">
              <a:buNone/>
            </a:pPr>
            <a:r>
              <a:rPr lang="en-GB" b="1" dirty="0" smtClean="0"/>
              <a:t>Authentication </a:t>
            </a:r>
            <a:r>
              <a:rPr lang="en-GB" b="1" dirty="0"/>
              <a:t>&amp; Authorisation (B2ACCESS)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sz="1400" b="1" dirty="0" smtClean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/>
              <a:t>Data </a:t>
            </a:r>
            <a:r>
              <a:rPr lang="en-GB" b="1" dirty="0"/>
              <a:t>Type Registry (DTR)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507586" y="4542902"/>
            <a:ext cx="7469763" cy="68629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893888" lvl="3"/>
            <a:r>
              <a:rPr lang="en-GB" sz="1900" dirty="0"/>
              <a:t>Using a Data Type </a:t>
            </a:r>
            <a:r>
              <a:rPr lang="en-GB" sz="1900" dirty="0" smtClean="0"/>
              <a:t>Registry.</a:t>
            </a:r>
            <a:endParaRPr lang="en-GB" sz="1900" dirty="0"/>
          </a:p>
        </p:txBody>
      </p:sp>
      <p:sp>
        <p:nvSpPr>
          <p:cNvPr id="9" name="TextBox 8"/>
          <p:cNvSpPr txBox="1"/>
          <p:nvPr/>
        </p:nvSpPr>
        <p:spPr>
          <a:xfrm>
            <a:off x="1507586" y="1988840"/>
            <a:ext cx="7469763" cy="120582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>
            <a:lvl1pPr marL="342900" indent="-3429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>
                <a:latin typeface="Century Gothic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893888" lvl="3"/>
            <a:r>
              <a:rPr lang="en-GB" sz="1900" dirty="0"/>
              <a:t>Federated and multi </a:t>
            </a:r>
            <a:r>
              <a:rPr lang="en-GB" sz="1900" dirty="0" smtClean="0"/>
              <a:t>protocol: </a:t>
            </a:r>
            <a:r>
              <a:rPr lang="en-GB" sz="1900" dirty="0"/>
              <a:t>Development of an AAI service t</a:t>
            </a:r>
            <a:r>
              <a:rPr lang="en-GB" sz="1900" dirty="0" smtClean="0"/>
              <a:t>o </a:t>
            </a:r>
            <a:r>
              <a:rPr lang="en-GB" sz="1900" dirty="0"/>
              <a:t>be used also outside of EUDAT data </a:t>
            </a:r>
            <a:r>
              <a:rPr lang="en-GB" sz="1900" dirty="0" err="1"/>
              <a:t>centers</a:t>
            </a:r>
            <a:r>
              <a:rPr lang="en-GB" sz="1900" dirty="0"/>
              <a:t>, to manage user authentication, authorization and identification </a:t>
            </a:r>
            <a:r>
              <a:rPr lang="en-GB" sz="1900" dirty="0" smtClean="0"/>
              <a:t>needs</a:t>
            </a:r>
            <a:endParaRPr lang="en-GB" sz="1900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7586" y="2462636"/>
            <a:ext cx="1662888" cy="25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0"/>
            <a:ext cx="1728192" cy="1124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-1" y="0"/>
            <a:ext cx="2160000" cy="6778800"/>
            <a:chOff x="-1" y="0"/>
            <a:chExt cx="2160000" cy="6778800"/>
          </a:xfrm>
        </p:grpSpPr>
        <p:sp>
          <p:nvSpPr>
            <p:cNvPr id="18" name="Rectangle 17"/>
            <p:cNvSpPr/>
            <p:nvPr/>
          </p:nvSpPr>
          <p:spPr>
            <a:xfrm>
              <a:off x="0" y="692696"/>
              <a:ext cx="450000" cy="6086104"/>
            </a:xfrm>
            <a:prstGeom prst="rect">
              <a:avLst/>
            </a:prstGeom>
            <a:gradFill>
              <a:gsLst>
                <a:gs pos="25000">
                  <a:schemeClr val="bg1">
                    <a:lumMod val="95000"/>
                  </a:schemeClr>
                </a:gs>
                <a:gs pos="2000">
                  <a:srgbClr val="E63274"/>
                </a:gs>
                <a:gs pos="100000">
                  <a:srgbClr val="0A96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50000" y="692696"/>
              <a:ext cx="450000" cy="6086104"/>
            </a:xfrm>
            <a:prstGeom prst="rect">
              <a:avLst/>
            </a:prstGeom>
            <a:gradFill>
              <a:gsLst>
                <a:gs pos="50000">
                  <a:schemeClr val="bg1">
                    <a:lumMod val="95000"/>
                  </a:schemeClr>
                </a:gs>
                <a:gs pos="2000">
                  <a:srgbClr val="0A96F0"/>
                </a:gs>
                <a:gs pos="100000">
                  <a:srgbClr val="E63274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99592" y="692696"/>
              <a:ext cx="450000" cy="6086104"/>
            </a:xfrm>
            <a:prstGeom prst="rect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2000">
                  <a:srgbClr val="E63274"/>
                </a:gs>
                <a:gs pos="100000">
                  <a:srgbClr val="0A96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81" t="8685" r="23039" b="7953"/>
            <a:stretch/>
          </p:blipFill>
          <p:spPr>
            <a:xfrm>
              <a:off x="-1" y="0"/>
              <a:ext cx="2160000" cy="697214"/>
            </a:xfrm>
            <a:prstGeom prst="rect">
              <a:avLst/>
            </a:prstGeom>
            <a:solidFill>
              <a:schemeClr val="bg1"/>
            </a:solidFill>
          </p:spPr>
        </p:pic>
      </p:grpSp>
    </p:spTree>
    <p:extLst>
      <p:ext uri="{BB962C8B-B14F-4D97-AF65-F5344CB8AC3E}">
        <p14:creationId xmlns:p14="http://schemas.microsoft.com/office/powerpoint/2010/main" val="1368561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90464" y="1124744"/>
            <a:ext cx="7315200" cy="792162"/>
          </a:xfrm>
        </p:spPr>
        <p:txBody>
          <a:bodyPr/>
          <a:lstStyle/>
          <a:p>
            <a:r>
              <a:rPr lang="it-IT" dirty="0" smtClean="0"/>
              <a:t>For More Information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1614500" y="4653136"/>
            <a:ext cx="3101516" cy="1329010"/>
          </a:xfrm>
        </p:spPr>
        <p:txBody>
          <a:bodyPr>
            <a:normAutofit/>
          </a:bodyPr>
          <a:lstStyle/>
          <a:p>
            <a:r>
              <a:rPr lang="it-IT" sz="1800" dirty="0">
                <a:hlinkClick r:id="rId2"/>
              </a:rPr>
              <a:t>http://www.eudat.eu</a:t>
            </a:r>
            <a:r>
              <a:rPr lang="it-IT" sz="1800" dirty="0" smtClean="0">
                <a:hlinkClick r:id="rId2"/>
              </a:rPr>
              <a:t>/</a:t>
            </a:r>
          </a:p>
          <a:p>
            <a:pPr marL="0" indent="0">
              <a:buNone/>
            </a:pPr>
            <a:endParaRPr lang="it-IT" sz="1800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sz="quarter" idx="4"/>
          </p:nvPr>
        </p:nvSpPr>
        <p:spPr>
          <a:xfrm>
            <a:off x="5700616" y="4653136"/>
            <a:ext cx="3600400" cy="864096"/>
          </a:xfrm>
        </p:spPr>
        <p:txBody>
          <a:bodyPr>
            <a:normAutofit/>
          </a:bodyPr>
          <a:lstStyle/>
          <a:p>
            <a:r>
              <a:rPr lang="it-IT" sz="1800" dirty="0">
                <a:hlinkClick r:id="rId2"/>
              </a:rPr>
              <a:t>https://www.icos-ri.eu/</a:t>
            </a:r>
            <a:r>
              <a:rPr lang="it-IT" sz="1800" dirty="0"/>
              <a:t> </a:t>
            </a:r>
          </a:p>
        </p:txBody>
      </p:sp>
      <p:pic>
        <p:nvPicPr>
          <p:cNvPr id="8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808610"/>
            <a:ext cx="4705504" cy="1318788"/>
          </a:xfrm>
          <a:prstGeom prst="rect">
            <a:avLst/>
          </a:prstGeom>
        </p:spPr>
      </p:pic>
      <p:pic>
        <p:nvPicPr>
          <p:cNvPr id="9" name="Picture 2" descr="http://eudat.eu/sites/default/files/EUDAT-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704527"/>
            <a:ext cx="2376264" cy="1448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0" y="0"/>
            <a:ext cx="1349592" cy="6778800"/>
            <a:chOff x="0" y="0"/>
            <a:chExt cx="1349592" cy="67788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450000" cy="6778800"/>
            </a:xfrm>
            <a:prstGeom prst="rect">
              <a:avLst/>
            </a:prstGeom>
            <a:gradFill>
              <a:gsLst>
                <a:gs pos="25000">
                  <a:schemeClr val="bg1">
                    <a:lumMod val="95000"/>
                  </a:schemeClr>
                </a:gs>
                <a:gs pos="2000">
                  <a:srgbClr val="E63274"/>
                </a:gs>
                <a:gs pos="100000">
                  <a:srgbClr val="0A96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50000" y="0"/>
              <a:ext cx="450000" cy="6778800"/>
            </a:xfrm>
            <a:prstGeom prst="rect">
              <a:avLst/>
            </a:prstGeom>
            <a:gradFill>
              <a:gsLst>
                <a:gs pos="50000">
                  <a:schemeClr val="bg1">
                    <a:lumMod val="95000"/>
                  </a:schemeClr>
                </a:gs>
                <a:gs pos="2000">
                  <a:srgbClr val="0A96F0"/>
                </a:gs>
                <a:gs pos="100000">
                  <a:srgbClr val="E63274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99592" y="0"/>
              <a:ext cx="450000" cy="6778800"/>
            </a:xfrm>
            <a:prstGeom prst="rect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2000">
                  <a:srgbClr val="E63274"/>
                </a:gs>
                <a:gs pos="100000">
                  <a:srgbClr val="0A96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8543004"/>
      </p:ext>
    </p:extLst>
  </p:cSld>
  <p:clrMapOvr>
    <a:masterClrMapping/>
  </p:clrMapOvr>
</p:sld>
</file>

<file path=ppt/theme/theme1.xml><?xml version="1.0" encoding="utf-8"?>
<a:theme xmlns:a="http://schemas.openxmlformats.org/drawingml/2006/main" name="EUDATpptTemplate_lowresolu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esentation1">
  <a:themeElements>
    <a:clrScheme name="Eudat-Color">
      <a:dk1>
        <a:srgbClr val="515151"/>
      </a:dk1>
      <a:lt1>
        <a:sysClr val="window" lastClr="FFFFFF"/>
      </a:lt1>
      <a:dk2>
        <a:srgbClr val="1F497D"/>
      </a:dk2>
      <a:lt2>
        <a:srgbClr val="EEECE1"/>
      </a:lt2>
      <a:accent1>
        <a:srgbClr val="1B216E"/>
      </a:accent1>
      <a:accent2>
        <a:srgbClr val="B01813"/>
      </a:accent2>
      <a:accent3>
        <a:srgbClr val="DF3A10"/>
      </a:accent3>
      <a:accent4>
        <a:srgbClr val="F39605"/>
      </a:accent4>
      <a:accent5>
        <a:srgbClr val="FBBE09"/>
      </a:accent5>
      <a:accent6>
        <a:srgbClr val="FFF3E6"/>
      </a:accent6>
      <a:hlink>
        <a:srgbClr val="B11913"/>
      </a:hlink>
      <a:folHlink>
        <a:srgbClr val="DF3B13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roject Overview">
  <a:themeElements>
    <a:clrScheme name="Project Overview 2">
      <a:dk1>
        <a:srgbClr val="000000"/>
      </a:dk1>
      <a:lt1>
        <a:srgbClr val="FFFFFF"/>
      </a:lt1>
      <a:dk2>
        <a:srgbClr val="000000"/>
      </a:dk2>
      <a:lt2>
        <a:srgbClr val="868686"/>
      </a:lt2>
      <a:accent1>
        <a:srgbClr val="3366FF"/>
      </a:accent1>
      <a:accent2>
        <a:srgbClr val="009900"/>
      </a:accent2>
      <a:accent3>
        <a:srgbClr val="FFFFFF"/>
      </a:accent3>
      <a:accent4>
        <a:srgbClr val="000000"/>
      </a:accent4>
      <a:accent5>
        <a:srgbClr val="ADB8FF"/>
      </a:accent5>
      <a:accent6>
        <a:srgbClr val="008A00"/>
      </a:accent6>
      <a:hlink>
        <a:srgbClr val="FF0033"/>
      </a:hlink>
      <a:folHlink>
        <a:srgbClr val="CCCCCC"/>
      </a:folHlink>
    </a:clrScheme>
    <a:fontScheme name="Project Overview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45791" dir="2021404" algn="ctr" rotWithShape="0">
                  <a:srgbClr val="F3C579">
                    <a:alpha val="50000"/>
                  </a:srgbClr>
                </a:outerShdw>
              </a:effectLst>
            </a14:hiddenEffects>
          </a:ext>
        </a:extLst>
      </a:spPr>
      <a:bodyPr vert="horz" wrap="square" lIns="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45791" dir="2021404" algn="ctr" rotWithShape="0">
                  <a:srgbClr val="F3C579">
                    <a:alpha val="50000"/>
                  </a:srgbClr>
                </a:outerShdw>
              </a:effectLst>
            </a14:hiddenEffects>
          </a:ext>
        </a:extLst>
      </a:spPr>
      <a:bodyPr vert="horz" wrap="square" lIns="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Project Overview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Overview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ct Overview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EUDATpptTemplate_lowresolution</Template>
  <TotalTime>2514</TotalTime>
  <Words>835</Words>
  <Application>Microsoft Office PowerPoint</Application>
  <PresentationFormat>On-screen Show (4:3)</PresentationFormat>
  <Paragraphs>89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EUDATpptTemplate_lowresolution</vt:lpstr>
      <vt:lpstr>Presentation1</vt:lpstr>
      <vt:lpstr>Project Overview</vt:lpstr>
      <vt:lpstr>ICOS &amp; EUDAT Collaboration</vt:lpstr>
      <vt:lpstr>EUDAT: A truly pan-European Infrastructure</vt:lpstr>
      <vt:lpstr>PowerPoint Presentation</vt:lpstr>
      <vt:lpstr>B2 Service Suite</vt:lpstr>
      <vt:lpstr>Building solutions with the communities</vt:lpstr>
      <vt:lpstr> </vt:lpstr>
      <vt:lpstr>What is ICOS?</vt:lpstr>
      <vt:lpstr>What is ICOS about?</vt:lpstr>
      <vt:lpstr>Data flow in ICOS</vt:lpstr>
      <vt:lpstr>ICOS Data flowchart</vt:lpstr>
      <vt:lpstr>EUDAT Service Uptake by ICOS</vt:lpstr>
      <vt:lpstr>EUDAT Service Uptake by ICOS</vt:lpstr>
      <vt:lpstr>EUDAT Service Uptake by ICOS</vt:lpstr>
      <vt:lpstr>For More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CLARIN</dc:title>
  <dc:creator>Alex</dc:creator>
  <cp:lastModifiedBy>Luisa</cp:lastModifiedBy>
  <cp:revision>21</cp:revision>
  <dcterms:created xsi:type="dcterms:W3CDTF">2016-02-10T08:46:03Z</dcterms:created>
  <dcterms:modified xsi:type="dcterms:W3CDTF">2016-04-13T07:24:45Z</dcterms:modified>
</cp:coreProperties>
</file>