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41"/>
  </p:notesMasterIdLst>
  <p:sldIdLst>
    <p:sldId id="256" r:id="rId5"/>
    <p:sldId id="319" r:id="rId6"/>
    <p:sldId id="328" r:id="rId7"/>
    <p:sldId id="260" r:id="rId8"/>
    <p:sldId id="261" r:id="rId9"/>
    <p:sldId id="259" r:id="rId10"/>
    <p:sldId id="320" r:id="rId11"/>
    <p:sldId id="263" r:id="rId12"/>
    <p:sldId id="264" r:id="rId13"/>
    <p:sldId id="266" r:id="rId14"/>
    <p:sldId id="268" r:id="rId15"/>
    <p:sldId id="269" r:id="rId16"/>
    <p:sldId id="270" r:id="rId17"/>
    <p:sldId id="271" r:id="rId18"/>
    <p:sldId id="273" r:id="rId19"/>
    <p:sldId id="275" r:id="rId20"/>
    <p:sldId id="321" r:id="rId21"/>
    <p:sldId id="276" r:id="rId22"/>
    <p:sldId id="281" r:id="rId23"/>
    <p:sldId id="285" r:id="rId24"/>
    <p:sldId id="327" r:id="rId25"/>
    <p:sldId id="289" r:id="rId26"/>
    <p:sldId id="290" r:id="rId27"/>
    <p:sldId id="291" r:id="rId28"/>
    <p:sldId id="326" r:id="rId29"/>
    <p:sldId id="325" r:id="rId30"/>
    <p:sldId id="293" r:id="rId31"/>
    <p:sldId id="294" r:id="rId32"/>
    <p:sldId id="296" r:id="rId33"/>
    <p:sldId id="323" r:id="rId34"/>
    <p:sldId id="329" r:id="rId35"/>
    <p:sldId id="330" r:id="rId36"/>
    <p:sldId id="331" r:id="rId37"/>
    <p:sldId id="332" r:id="rId38"/>
    <p:sldId id="333" r:id="rId39"/>
    <p:sldId id="322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238" autoAdjust="0"/>
  </p:normalViewPr>
  <p:slideViewPr>
    <p:cSldViewPr snapToGrid="0" snapToObjects="1">
      <p:cViewPr varScale="1">
        <p:scale>
          <a:sx n="125" d="100"/>
          <a:sy n="125" d="100"/>
        </p:scale>
        <p:origin x="-120" y="-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en-US"/>
              <a:t>Click to edit the notes format</a:t>
            </a:r>
            <a:endParaRPr/>
          </a:p>
        </p:txBody>
      </p:sp>
      <p:sp>
        <p:nvSpPr>
          <p:cNvPr id="154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en-US" sz="1400"/>
              <a:t>&lt;header&gt;</a:t>
            </a:r>
            <a:endParaRPr/>
          </a:p>
        </p:txBody>
      </p:sp>
      <p:sp>
        <p:nvSpPr>
          <p:cNvPr id="155" name="PlaceHolder 3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r>
              <a:rPr lang="en-US" sz="1400"/>
              <a:t>&lt;date/time&gt;</a:t>
            </a:r>
            <a:endParaRPr/>
          </a:p>
        </p:txBody>
      </p:sp>
      <p:sp>
        <p:nvSpPr>
          <p:cNvPr id="156" name="PlaceHolder 4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r>
              <a:rPr lang="en-US" sz="1400"/>
              <a:t>&lt;footer&gt;</a:t>
            </a:r>
            <a:endParaRPr/>
          </a:p>
        </p:txBody>
      </p:sp>
      <p:sp>
        <p:nvSpPr>
          <p:cNvPr id="157" name="PlaceHolder 5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pPr algn="r"/>
            <a:fld id="{C10191F1-E1B1-41B1-8161-619191418171}" type="slidenum">
              <a:rPr lang="en-US" sz="140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5611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/>
          </a:p>
          <a:p>
            <a:r>
              <a:rPr lang="en-US"/>
              <a:t>----- Meeting Notes (6/25/12 17:46) -----</a:t>
            </a:r>
            <a:endParaRPr/>
          </a:p>
          <a:p>
            <a:r>
              <a:rPr lang="en-US"/>
              <a:t>- add federation info</a:t>
            </a:r>
            <a:endParaRPr/>
          </a:p>
        </p:txBody>
      </p:sp>
      <p:sp>
        <p:nvSpPr>
          <p:cNvPr id="654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0191D111-6141-41E1-8131-51C15131D13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5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/>
          </a:p>
        </p:txBody>
      </p:sp>
      <p:sp>
        <p:nvSpPr>
          <p:cNvPr id="658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91611111-C181-41E1-91C1-61013151E15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16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/>
          </a:p>
        </p:txBody>
      </p:sp>
      <p:sp>
        <p:nvSpPr>
          <p:cNvPr id="658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91611111-C181-41E1-91C1-61013151E15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17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/>
          </a:p>
        </p:txBody>
      </p:sp>
      <p:sp>
        <p:nvSpPr>
          <p:cNvPr id="660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1151C181-E131-4101-91B1-C1B13181A12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18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/>
          </a:p>
        </p:txBody>
      </p:sp>
      <p:sp>
        <p:nvSpPr>
          <p:cNvPr id="664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C1A11171-D101-4141-B191-2121E1D1D13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19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TextShape 1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81919111-A111-41F1-A131-F1B1619181E1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t>27</a:t>
            </a:fld>
            <a:endParaRPr/>
          </a:p>
        </p:txBody>
      </p:sp>
      <p:sp>
        <p:nvSpPr>
          <p:cNvPr id="674" name="CustomShape 2"/>
          <p:cNvSpPr/>
          <p:nvPr/>
        </p:nvSpPr>
        <p:spPr>
          <a:xfrm>
            <a:off x="3883680" y="8683920"/>
            <a:ext cx="2959560" cy="4464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91A1A1E1-D1A1-4131-9151-C13171917111}" type="slidenum">
              <a:rPr lang="en-US" sz="1200">
                <a:solidFill>
                  <a:srgbClr val="000000"/>
                </a:solidFill>
                <a:latin typeface="Times New Roman"/>
                <a:ea typeface="ＭＳ Ｐゴシック"/>
              </a:rPr>
              <a:t>27</a:t>
            </a:fld>
            <a:endParaRPr/>
          </a:p>
        </p:txBody>
      </p:sp>
      <p:sp>
        <p:nvSpPr>
          <p:cNvPr id="675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5240" cy="4105080"/>
          </a:xfrm>
          <a:prstGeom prst="rect">
            <a:avLst/>
          </a:prstGeom>
        </p:spPr>
        <p:txBody>
          <a:bodyPr wrap="none" lIns="90000" tIns="45000" rIns="90000" bIns="45000" anchor="ctr"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628640"/>
            <a:ext cx="8229240" cy="4497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82292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764640"/>
            <a:ext cx="8229240" cy="5361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57200" y="3977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3520" y="3977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3977640"/>
            <a:ext cx="822852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82292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3977640"/>
            <a:ext cx="82292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673520" y="3977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977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457200" y="1628640"/>
            <a:ext cx="8229240" cy="4497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82292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457200" y="764640"/>
            <a:ext cx="8229240" cy="5361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57200" y="3977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673520" y="3977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57200" y="3977640"/>
            <a:ext cx="822852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82292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57200" y="3977640"/>
            <a:ext cx="82292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673520" y="3977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977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628640"/>
            <a:ext cx="8229240" cy="4497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82292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764640"/>
            <a:ext cx="8229240" cy="5361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57200" y="3977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3520" y="3977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3977640"/>
            <a:ext cx="822852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82292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3977640"/>
            <a:ext cx="82292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673520" y="3977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3977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22" name="PlaceHolder 2"/>
          <p:cNvSpPr>
            <a:spLocks noGrp="1"/>
          </p:cNvSpPr>
          <p:nvPr>
            <p:ph type="subTitle"/>
          </p:nvPr>
        </p:nvSpPr>
        <p:spPr>
          <a:xfrm>
            <a:off x="457200" y="1628640"/>
            <a:ext cx="8229240" cy="4497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82292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subTitle"/>
          </p:nvPr>
        </p:nvSpPr>
        <p:spPr>
          <a:xfrm>
            <a:off x="457200" y="764640"/>
            <a:ext cx="8229240" cy="5361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57200" y="3977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44971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4673520" y="3977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457200" y="3977640"/>
            <a:ext cx="822852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82292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457200" y="3977640"/>
            <a:ext cx="82292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4673520" y="3977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9" name="PlaceHolder 5"/>
          <p:cNvSpPr>
            <a:spLocks noGrp="1"/>
          </p:cNvSpPr>
          <p:nvPr>
            <p:ph type="body"/>
          </p:nvPr>
        </p:nvSpPr>
        <p:spPr>
          <a:xfrm>
            <a:off x="457200" y="3977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20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4673520" y="1628640"/>
            <a:ext cx="4015440" cy="2144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5" Type="http://schemas.openxmlformats.org/officeDocument/2006/relationships/image" Target="../media/image2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4" Type="http://schemas.openxmlformats.org/officeDocument/2006/relationships/image" Target="../media/image1.jpe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14" Type="http://schemas.openxmlformats.org/officeDocument/2006/relationships/image" Target="../media/image1.jpe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48.xml"/><Relationship Id="rId13" Type="http://schemas.openxmlformats.org/officeDocument/2006/relationships/theme" Target="../theme/theme4.xml"/><Relationship Id="rId14" Type="http://schemas.openxmlformats.org/officeDocument/2006/relationships/image" Target="../media/image1.jpe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/>
          <p:cNvPicPr/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3640" cy="672840"/>
          </a:xfrm>
          <a:prstGeom prst="rect">
            <a:avLst/>
          </a:prstGeom>
        </p:spPr>
      </p:pic>
      <p:pic>
        <p:nvPicPr>
          <p:cNvPr id="8" name="Picture 11"/>
          <p:cNvPicPr/>
          <p:nvPr/>
        </p:nvPicPr>
        <p:blipFill>
          <a:blip r:embed="rId15"/>
          <a:stretch>
            <a:fillRect/>
          </a:stretch>
        </p:blipFill>
        <p:spPr>
          <a:xfrm>
            <a:off x="179640" y="6237360"/>
            <a:ext cx="894600" cy="538200"/>
          </a:xfrm>
          <a:prstGeom prst="rect">
            <a:avLst/>
          </a:prstGeom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08216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>
                <a:solidFill>
                  <a:srgbClr val="25408F"/>
                </a:solidFill>
                <a:latin typeface="Arial"/>
              </a:rPr>
              <a:t>Click to edit the title text formatClick to edit Master title style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ftr"/>
          </p:nvPr>
        </p:nvSpPr>
        <p:spPr>
          <a:xfrm>
            <a:off x="1331640" y="6356520"/>
            <a:ext cx="4896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F1E17151-2131-4171-81F1-1161E1617191}" type="slidenum">
              <a:rPr lang="en-US">
                <a:solidFill>
                  <a:srgbClr val="000000"/>
                </a:solidFill>
                <a:latin typeface="Calibri"/>
              </a:rPr>
              <a:t>‹#›</a:t>
            </a:fld>
            <a:endParaRPr/>
          </a:p>
        </p:txBody>
      </p:sp>
      <p:pic>
        <p:nvPicPr>
          <p:cNvPr id="5" name="Picture 14"/>
          <p:cNvPicPr/>
          <p:nvPr/>
        </p:nvPicPr>
        <p:blipFill>
          <a:blip r:embed="rId16"/>
          <a:stretch>
            <a:fillRect/>
          </a:stretch>
        </p:blipFill>
        <p:spPr>
          <a:xfrm>
            <a:off x="4068000" y="5445360"/>
            <a:ext cx="928440" cy="756720"/>
          </a:xfrm>
          <a:prstGeom prst="rect">
            <a:avLst/>
          </a:prstGeom>
        </p:spPr>
      </p:pic>
      <p:sp>
        <p:nvSpPr>
          <p:cNvPr id="6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64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S"/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S"/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S"/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S"/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S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S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S"/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10"/>
          <p:cNvPicPr/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3640" cy="672840"/>
          </a:xfrm>
          <a:prstGeom prst="rect">
            <a:avLst/>
          </a:prstGeom>
        </p:spPr>
      </p:pic>
      <p:pic>
        <p:nvPicPr>
          <p:cNvPr id="40" name="Picture 11"/>
          <p:cNvPicPr/>
          <p:nvPr/>
        </p:nvPicPr>
        <p:blipFill>
          <a:blip r:embed="rId15"/>
          <a:stretch>
            <a:fillRect/>
          </a:stretch>
        </p:blipFill>
        <p:spPr>
          <a:xfrm>
            <a:off x="179640" y="6237360"/>
            <a:ext cx="894600" cy="538200"/>
          </a:xfrm>
          <a:prstGeom prst="rect">
            <a:avLst/>
          </a:prstGeom>
        </p:spPr>
      </p:pic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>
                <a:solidFill>
                  <a:srgbClr val="C13424"/>
                </a:solidFill>
                <a:latin typeface="Arial"/>
              </a:rPr>
              <a:t>Click to edit the title text formatClick to edit Master title style</a:t>
            </a:r>
            <a:endParaRPr/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/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1171C1B1-A131-4141-A1A1-81D171E131D1}" type="slidenum">
              <a:rPr lang="en-US">
                <a:solidFill>
                  <a:srgbClr val="000000"/>
                </a:solidFill>
                <a:latin typeface="Calibri"/>
              </a:rPr>
              <a:t>‹#›</a:t>
            </a:fld>
            <a:endParaRPr/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468360" y="1628640"/>
            <a:ext cx="8206920" cy="460800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buSzPct val="45000"/>
              <a:buFont typeface="StarSymbol"/>
              <a:buChar char=""/>
            </a:pPr>
            <a:r>
              <a:rPr lang="es-ES" sz="2000">
                <a:solidFill>
                  <a:srgbClr val="404040"/>
                </a:solidFill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S" sz="2000">
                <a:solidFill>
                  <a:srgbClr val="404040"/>
                </a:solidFill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S" sz="2000">
                <a:solidFill>
                  <a:srgbClr val="404040"/>
                </a:solidFill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S" sz="2000">
                <a:solidFill>
                  <a:srgbClr val="404040"/>
                </a:solidFill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S" sz="2000">
                <a:solidFill>
                  <a:srgbClr val="404040"/>
                </a:solidFill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S" sz="2000">
                <a:solidFill>
                  <a:srgbClr val="404040"/>
                </a:solidFill>
                <a:latin typeface="Arial"/>
              </a:rPr>
              <a:t>Sixth Outline Level</a:t>
            </a:r>
            <a:endParaRPr/>
          </a:p>
          <a:p>
            <a:pPr>
              <a:lnSpc>
                <a:spcPct val="100000"/>
              </a:lnSpc>
            </a:pPr>
            <a:r>
              <a:rPr lang="es-ES" sz="2000">
                <a:solidFill>
                  <a:srgbClr val="404040"/>
                </a:solidFill>
                <a:latin typeface="Arial"/>
              </a:rPr>
              <a:t>Seventh Outline LevelClick to edit text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10"/>
          <p:cNvPicPr/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3640" cy="672840"/>
          </a:xfrm>
          <a:prstGeom prst="rect">
            <a:avLst/>
          </a:prstGeom>
        </p:spPr>
      </p:pic>
      <p:pic>
        <p:nvPicPr>
          <p:cNvPr id="78" name="Picture 11"/>
          <p:cNvPicPr/>
          <p:nvPr/>
        </p:nvPicPr>
        <p:blipFill>
          <a:blip r:embed="rId15"/>
          <a:stretch>
            <a:fillRect/>
          </a:stretch>
        </p:blipFill>
        <p:spPr>
          <a:xfrm>
            <a:off x="179640" y="6237360"/>
            <a:ext cx="894600" cy="538200"/>
          </a:xfrm>
          <a:prstGeom prst="rect">
            <a:avLst/>
          </a:prstGeom>
        </p:spPr>
      </p:pic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764640"/>
            <a:ext cx="82292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>
                <a:solidFill>
                  <a:srgbClr val="C13424"/>
                </a:solidFill>
                <a:latin typeface="Arial"/>
              </a:rPr>
              <a:t>Click to edit the title text formatClick to edit Master title style</a:t>
            </a:r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628640"/>
            <a:ext cx="8229240" cy="4497120"/>
          </a:xfrm>
          <a:prstGeom prst="rect">
            <a:avLst/>
          </a:prstGeom>
        </p:spPr>
        <p:txBody>
          <a:bodyPr/>
          <a:lstStyle/>
          <a:p>
            <a:pPr>
              <a:buSzPct val="45000"/>
              <a:buFont typeface="StarSymbol"/>
              <a:buChar char=""/>
            </a:pPr>
            <a:r>
              <a:rPr lang="es-ES" sz="2800">
                <a:solidFill>
                  <a:srgbClr val="25408F"/>
                </a:solidFill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S" sz="2800">
                <a:solidFill>
                  <a:srgbClr val="25408F"/>
                </a:solidFill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S" sz="2800">
                <a:solidFill>
                  <a:srgbClr val="25408F"/>
                </a:solidFill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S" sz="2800">
                <a:solidFill>
                  <a:srgbClr val="25408F"/>
                </a:solidFill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S" sz="2800">
                <a:solidFill>
                  <a:srgbClr val="25408F"/>
                </a:solidFill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S" sz="2800">
                <a:solidFill>
                  <a:srgbClr val="25408F"/>
                </a:solidFill>
                <a:latin typeface="Arial"/>
              </a:rPr>
              <a:t>Sixth Outline Level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800">
                <a:solidFill>
                  <a:srgbClr val="25408F"/>
                </a:solidFill>
                <a:latin typeface="Arial"/>
              </a:rPr>
              <a:t>Seventh Outline LevelClick to edit Master text styles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s-ES" sz="2400">
                <a:solidFill>
                  <a:srgbClr val="25408F"/>
                </a:solidFill>
                <a:latin typeface="Arial"/>
              </a:rPr>
              <a:t>Second level</a:t>
            </a:r>
            <a:endParaRPr/>
          </a:p>
          <a:p>
            <a:pPr lvl="1">
              <a:buFont typeface="Arial"/>
              <a:buChar char="–"/>
            </a:pPr>
            <a:r>
              <a:rPr lang="es-ES" sz="2000">
                <a:solidFill>
                  <a:srgbClr val="25408F"/>
                </a:solidFill>
                <a:latin typeface="Arial"/>
              </a:rPr>
              <a:t>Third level</a:t>
            </a:r>
            <a:endParaRPr/>
          </a:p>
          <a:p>
            <a:pPr lvl="2">
              <a:buFont typeface="Arial"/>
              <a:buChar char="•"/>
            </a:pPr>
            <a:r>
              <a:rPr lang="es-ES" sz="2000">
                <a:solidFill>
                  <a:srgbClr val="25408F"/>
                </a:solidFill>
                <a:latin typeface="Arial"/>
              </a:rPr>
              <a:t>Fourth level</a:t>
            </a:r>
            <a:endParaRPr/>
          </a:p>
          <a:p>
            <a:pPr lvl="3">
              <a:buFont typeface="Arial"/>
              <a:buChar char="–"/>
            </a:pPr>
            <a:r>
              <a:rPr lang="es-ES" sz="2000">
                <a:solidFill>
                  <a:srgbClr val="25408F"/>
                </a:solidFill>
                <a:latin typeface="Arial"/>
              </a:rPr>
              <a:t>Fifth level</a:t>
            </a:r>
            <a:endParaRPr/>
          </a:p>
        </p:txBody>
      </p:sp>
      <p:sp>
        <p:nvSpPr>
          <p:cNvPr id="81" name="PlaceHolder 3"/>
          <p:cNvSpPr>
            <a:spLocks noGrp="1"/>
          </p:cNvSpPr>
          <p:nvPr>
            <p:ph type="ftr"/>
          </p:nvPr>
        </p:nvSpPr>
        <p:spPr>
          <a:xfrm>
            <a:off x="1547640" y="6309360"/>
            <a:ext cx="4608000" cy="43164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/>
          </a:p>
        </p:txBody>
      </p:sp>
      <p:sp>
        <p:nvSpPr>
          <p:cNvPr id="82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11F16171-41D1-41A1-8181-515111B141D1}" type="slidenum">
              <a:rPr lang="en-US">
                <a:solidFill>
                  <a:srgbClr val="000000"/>
                </a:solidFill>
                <a:latin typeface="Calibri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10"/>
          <p:cNvPicPr/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3640" cy="672840"/>
          </a:xfrm>
          <a:prstGeom prst="rect">
            <a:avLst/>
          </a:prstGeom>
        </p:spPr>
      </p:pic>
      <p:pic>
        <p:nvPicPr>
          <p:cNvPr id="116" name="Picture 11"/>
          <p:cNvPicPr/>
          <p:nvPr/>
        </p:nvPicPr>
        <p:blipFill>
          <a:blip r:embed="rId15"/>
          <a:stretch>
            <a:fillRect/>
          </a:stretch>
        </p:blipFill>
        <p:spPr>
          <a:xfrm>
            <a:off x="179640" y="6237360"/>
            <a:ext cx="894600" cy="538200"/>
          </a:xfrm>
          <a:prstGeom prst="rect">
            <a:avLst/>
          </a:prstGeom>
        </p:spPr>
      </p:pic>
      <p:sp>
        <p:nvSpPr>
          <p:cNvPr id="117" name="PlaceHolder 1"/>
          <p:cNvSpPr>
            <a:spLocks noGrp="1"/>
          </p:cNvSpPr>
          <p:nvPr>
            <p:ph type="ftr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/>
          </a:p>
        </p:txBody>
      </p:sp>
      <p:sp>
        <p:nvSpPr>
          <p:cNvPr id="118" name="PlaceHolder 2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D171B141-B1D1-41A1-B1C1-F1F141119131}" type="slidenum">
              <a:rPr lang="en-US">
                <a:solidFill>
                  <a:srgbClr val="000000"/>
                </a:solidFill>
                <a:latin typeface="Calibri"/>
              </a:rPr>
              <a:t>‹#›</a:t>
            </a:fld>
            <a:endParaRPr/>
          </a:p>
        </p:txBody>
      </p:sp>
      <p:sp>
        <p:nvSpPr>
          <p:cNvPr id="119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r>
              <a:rPr lang="es-ES"/>
              <a:t>Click to edit the title text format</a:t>
            </a:r>
            <a:endParaRPr/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64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S"/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S"/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S"/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S"/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S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S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S"/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hyperlink" Target="https://wiki.irods.org/index.php/icommands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hyperlink" Target="https://www.irods.org/index.php/Federation_Administration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irods.org/index.php/iRODS_Micro-services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 txBox="1"/>
          <p:nvPr/>
        </p:nvSpPr>
        <p:spPr>
          <a:xfrm>
            <a:off x="685800" y="2130480"/>
            <a:ext cx="7772040" cy="108216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 dirty="0" err="1">
                <a:solidFill>
                  <a:schemeClr val="tx2"/>
                </a:solidFill>
                <a:latin typeface="Arial"/>
              </a:rPr>
              <a:t>iRODS</a:t>
            </a:r>
            <a:r>
              <a:rPr lang="es-ES" sz="3600" dirty="0">
                <a:solidFill>
                  <a:srgbClr val="25408F"/>
                </a:solidFill>
                <a:latin typeface="Arial"/>
              </a:rPr>
              <a:t> </a:t>
            </a:r>
            <a:r>
              <a:rPr lang="es-ES" sz="3600" dirty="0" err="1">
                <a:solidFill>
                  <a:srgbClr val="1F497D"/>
                </a:solidFill>
                <a:latin typeface="Arial"/>
              </a:rPr>
              <a:t>h</a:t>
            </a:r>
            <a:r>
              <a:rPr lang="es-ES" sz="3600" dirty="0" err="1" smtClean="0">
                <a:solidFill>
                  <a:srgbClr val="1F497D"/>
                </a:solidFill>
                <a:latin typeface="Arial"/>
              </a:rPr>
              <a:t>ands-</a:t>
            </a:r>
            <a:r>
              <a:rPr lang="es-ES" sz="3600" dirty="0" err="1">
                <a:solidFill>
                  <a:srgbClr val="1F497D"/>
                </a:solidFill>
                <a:latin typeface="Arial"/>
              </a:rPr>
              <a:t>o</a:t>
            </a:r>
            <a:r>
              <a:rPr lang="es-ES" sz="3600" dirty="0" err="1" smtClean="0">
                <a:solidFill>
                  <a:srgbClr val="1F497D"/>
                </a:solidFill>
                <a:latin typeface="Arial"/>
              </a:rPr>
              <a:t>n</a:t>
            </a:r>
            <a:r>
              <a:rPr lang="es-ES" sz="3600" dirty="0" smtClean="0">
                <a:solidFill>
                  <a:srgbClr val="1F497D"/>
                </a:solidFill>
                <a:latin typeface="Arial"/>
              </a:rPr>
              <a:t> tutorial</a:t>
            </a:r>
          </a:p>
        </p:txBody>
      </p:sp>
      <p:sp>
        <p:nvSpPr>
          <p:cNvPr id="159" name="TextShape 2"/>
          <p:cNvSpPr txBox="1"/>
          <p:nvPr/>
        </p:nvSpPr>
        <p:spPr>
          <a:xfrm>
            <a:off x="1371600" y="3213000"/>
            <a:ext cx="6400440" cy="647640"/>
          </a:xfrm>
          <a:prstGeom prst="rect">
            <a:avLst/>
          </a:prstGeom>
        </p:spPr>
        <p:txBody>
          <a:bodyPr/>
          <a:lstStyle/>
          <a:p>
            <a:pPr algn="ctr"/>
            <a:endParaRPr/>
          </a:p>
        </p:txBody>
      </p:sp>
      <p:sp>
        <p:nvSpPr>
          <p:cNvPr id="160" name="CustomShape 3"/>
          <p:cNvSpPr/>
          <p:nvPr/>
        </p:nvSpPr>
        <p:spPr>
          <a:xfrm>
            <a:off x="2171880" y="4299120"/>
            <a:ext cx="6400440" cy="7858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en-US" dirty="0" smtClean="0">
                <a:solidFill>
                  <a:srgbClr val="000000"/>
                </a:solidFill>
                <a:latin typeface="Arial"/>
              </a:rPr>
              <a:t>Christine </a:t>
            </a:r>
            <a:r>
              <a:rPr lang="en-US" dirty="0" err="1" smtClean="0">
                <a:solidFill>
                  <a:srgbClr val="000000"/>
                </a:solidFill>
                <a:latin typeface="Arial"/>
              </a:rPr>
              <a:t>Staiger</a:t>
            </a:r>
            <a:endParaRPr dirty="0"/>
          </a:p>
          <a:p>
            <a:pPr algn="r">
              <a:lnSpc>
                <a:spcPct val="100000"/>
              </a:lnSpc>
            </a:pPr>
            <a:r>
              <a:rPr lang="en-US" dirty="0" err="1" smtClean="0">
                <a:solidFill>
                  <a:srgbClr val="000000"/>
                </a:solidFill>
                <a:latin typeface="Arial"/>
              </a:rPr>
              <a:t>SURFsara</a:t>
            </a:r>
            <a:endParaRPr dirty="0"/>
          </a:p>
        </p:txBody>
      </p:sp>
      <p:sp>
        <p:nvSpPr>
          <p:cNvPr id="161" name="CustomShape 4"/>
          <p:cNvSpPr/>
          <p:nvPr/>
        </p:nvSpPr>
        <p:spPr>
          <a:xfrm>
            <a:off x="6804360" y="6453360"/>
            <a:ext cx="2088000" cy="2728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200" dirty="0" smtClean="0">
                <a:solidFill>
                  <a:srgbClr val="000000"/>
                </a:solidFill>
                <a:latin typeface="Calibri"/>
              </a:rPr>
              <a:t>Amsterdam, 8</a:t>
            </a:r>
            <a:r>
              <a:rPr lang="en-US" sz="1200" baseline="30000" dirty="0" smtClean="0">
                <a:solidFill>
                  <a:srgbClr val="000000"/>
                </a:solidFill>
                <a:latin typeface="Calibri"/>
              </a:rPr>
              <a:t>th</a:t>
            </a:r>
            <a:r>
              <a:rPr lang="en-US" sz="1200" dirty="0" smtClean="0">
                <a:solidFill>
                  <a:srgbClr val="000000"/>
                </a:solidFill>
                <a:latin typeface="Calibri"/>
              </a:rPr>
              <a:t> May 2014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741530" y="3635625"/>
            <a:ext cx="1519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 May 2014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 txBox="1">
            <a:spLocks noGrp="1"/>
          </p:cNvSpPr>
          <p:nvPr>
            <p:ph type="subTitle"/>
          </p:nvPr>
        </p:nvSpPr>
        <p:spPr>
          <a:xfrm>
            <a:off x="1055605" y="1588625"/>
            <a:ext cx="4578176" cy="43088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</a:rPr>
              <a:t>The Basics</a:t>
            </a:r>
          </a:p>
          <a:p>
            <a:pPr marL="342900" indent="-342900">
              <a:buFont typeface="+mj-ea"/>
              <a:buAutoNum type="circleNumDbPlain"/>
            </a:pPr>
            <a:endParaRPr lang="en-US" sz="2000" dirty="0">
              <a:solidFill>
                <a:schemeClr val="tx2"/>
              </a:solidFill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sz="2000" dirty="0" smtClean="0">
                <a:solidFill>
                  <a:schemeClr val="tx2"/>
                </a:solidFill>
              </a:rPr>
              <a:t>Installation</a:t>
            </a:r>
            <a:endParaRPr lang="en-US" sz="2000" dirty="0">
              <a:solidFill>
                <a:schemeClr val="tx2"/>
              </a:solidFill>
            </a:endParaRPr>
          </a:p>
          <a:p>
            <a:pPr marL="342900" indent="-342900">
              <a:buFont typeface="+mj-ea"/>
              <a:buAutoNum type="circleNumDbPlain"/>
            </a:pPr>
            <a:endParaRPr lang="en-US" sz="2000" dirty="0" smtClean="0">
              <a:solidFill>
                <a:schemeClr val="tx2"/>
              </a:solidFill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sz="2000" dirty="0" smtClean="0">
                <a:solidFill>
                  <a:schemeClr val="tx2"/>
                </a:solidFill>
              </a:rPr>
              <a:t>Tools for administration</a:t>
            </a:r>
            <a:endParaRPr lang="en-US" sz="2000" dirty="0">
              <a:solidFill>
                <a:schemeClr val="tx2"/>
              </a:solidFill>
            </a:endParaRPr>
          </a:p>
          <a:p>
            <a:pPr marL="342900" indent="-342900">
              <a:buFont typeface="+mj-ea"/>
              <a:buAutoNum type="circleNumDbPlain"/>
            </a:pPr>
            <a:endParaRPr lang="en-US" sz="2000" dirty="0" smtClean="0">
              <a:solidFill>
                <a:schemeClr val="tx2"/>
              </a:solidFill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sz="2000" dirty="0" smtClean="0">
                <a:solidFill>
                  <a:schemeClr val="tx2"/>
                </a:solidFill>
              </a:rPr>
              <a:t>Adding data and metadata</a:t>
            </a:r>
          </a:p>
          <a:p>
            <a:endParaRPr lang="en-US" sz="2000" dirty="0" smtClean="0">
              <a:solidFill>
                <a:schemeClr val="tx2"/>
              </a:solidFill>
            </a:endParaRPr>
          </a:p>
          <a:p>
            <a:r>
              <a:rPr lang="en-US" sz="2000" b="1" dirty="0" smtClean="0">
                <a:solidFill>
                  <a:schemeClr val="tx2"/>
                </a:solidFill>
              </a:rPr>
              <a:t>Complex storage systems</a:t>
            </a:r>
          </a:p>
          <a:p>
            <a:endParaRPr lang="en-US" sz="2000" b="1" dirty="0" smtClean="0">
              <a:solidFill>
                <a:schemeClr val="tx2"/>
              </a:solidFill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sz="2000" dirty="0" smtClean="0">
                <a:solidFill>
                  <a:schemeClr val="tx2"/>
                </a:solidFill>
              </a:rPr>
              <a:t>Federations between data grids</a:t>
            </a:r>
          </a:p>
          <a:p>
            <a:endParaRPr lang="en-US" sz="2000" dirty="0">
              <a:solidFill>
                <a:schemeClr val="tx2"/>
              </a:solidFill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sz="2000" dirty="0" smtClean="0">
                <a:solidFill>
                  <a:schemeClr val="tx2"/>
                </a:solidFill>
              </a:rPr>
              <a:t>Resources and Compound resources</a:t>
            </a:r>
            <a:endParaRPr lang="en-US" sz="2000" dirty="0">
              <a:solidFill>
                <a:schemeClr val="tx2"/>
              </a:solidFill>
            </a:endParaRPr>
          </a:p>
          <a:p>
            <a:pPr marL="342900" indent="-342900">
              <a:buFont typeface="+mj-ea"/>
              <a:buAutoNum type="circleNumDbPlain"/>
            </a:pP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5" name="TextShape 1"/>
          <p:cNvSpPr txBox="1"/>
          <p:nvPr/>
        </p:nvSpPr>
        <p:spPr>
          <a:xfrm>
            <a:off x="0" y="548640"/>
            <a:ext cx="91436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Contents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0899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57200" y="3069000"/>
            <a:ext cx="8229240" cy="72000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1F497D"/>
                </a:solidFill>
              </a:rPr>
              <a:t>The Basics</a:t>
            </a:r>
            <a:endParaRPr lang="en-US" sz="3600" b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423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0" y="548640"/>
            <a:ext cx="91436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 dirty="0">
                <a:solidFill>
                  <a:srgbClr val="C13424"/>
                </a:solidFill>
                <a:latin typeface="Arial"/>
              </a:rPr>
              <a:t>Demo Data </a:t>
            </a:r>
            <a:r>
              <a:rPr lang="es-ES" sz="3600" dirty="0" err="1">
                <a:solidFill>
                  <a:srgbClr val="C13424"/>
                </a:solidFill>
                <a:latin typeface="Arial"/>
              </a:rPr>
              <a:t>Grids</a:t>
            </a:r>
            <a:endParaRPr dirty="0"/>
          </a:p>
        </p:txBody>
      </p:sp>
      <p:sp>
        <p:nvSpPr>
          <p:cNvPr id="174" name="TextShape 2"/>
          <p:cNvSpPr txBox="1"/>
          <p:nvPr/>
        </p:nvSpPr>
        <p:spPr>
          <a:xfrm>
            <a:off x="216360" y="1196640"/>
            <a:ext cx="8675280" cy="5395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es-ES" sz="2400" dirty="0" smtClean="0">
                <a:solidFill>
                  <a:srgbClr val="1F497D"/>
                </a:solidFill>
                <a:latin typeface="Arial"/>
              </a:rPr>
              <a:t>10 </a:t>
            </a:r>
            <a:r>
              <a:rPr lang="es-ES" sz="2400" dirty="0">
                <a:solidFill>
                  <a:srgbClr val="1F497D"/>
                </a:solidFill>
                <a:latin typeface="Arial"/>
              </a:rPr>
              <a:t>Virtual </a:t>
            </a:r>
            <a:r>
              <a:rPr lang="es-ES" sz="2400" dirty="0" smtClean="0">
                <a:solidFill>
                  <a:srgbClr val="1F497D"/>
                </a:solidFill>
                <a:latin typeface="Arial"/>
              </a:rPr>
              <a:t>machines:</a:t>
            </a:r>
            <a:r>
              <a:rPr lang="es-ES" sz="24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FF6600"/>
                </a:solidFill>
                <a:latin typeface="Arial"/>
              </a:rPr>
              <a:t>ssh</a:t>
            </a:r>
            <a:r>
              <a:rPr lang="es-ES" sz="2000" i="1" dirty="0" smtClean="0">
                <a:solidFill>
                  <a:srgbClr val="FF6600"/>
                </a:solidFill>
                <a:latin typeface="Arial"/>
              </a:rPr>
              <a:t> </a:t>
            </a:r>
            <a:r>
              <a:rPr lang="es-ES" sz="2000" i="1" dirty="0" err="1">
                <a:solidFill>
                  <a:srgbClr val="FF6600"/>
                </a:solidFill>
                <a:latin typeface="Arial"/>
              </a:rPr>
              <a:t>user@</a:t>
            </a:r>
            <a:r>
              <a:rPr lang="es-ES" sz="2000" i="1" dirty="0" err="1" smtClean="0">
                <a:solidFill>
                  <a:srgbClr val="FF6600"/>
                </a:solidFill>
                <a:latin typeface="Arial"/>
              </a:rPr>
              <a:t>IP</a:t>
            </a:r>
            <a:endParaRPr dirty="0"/>
          </a:p>
        </p:txBody>
      </p:sp>
      <p:sp>
        <p:nvSpPr>
          <p:cNvPr id="175" name="TextShape 3"/>
          <p:cNvSpPr txBox="1"/>
          <p:nvPr/>
        </p:nvSpPr>
        <p:spPr>
          <a:xfrm>
            <a:off x="6758280" y="6390045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91B18121-8131-4171-A101-01E16121D1D1}" type="slidenum">
              <a:rPr lang="en-US">
                <a:solidFill>
                  <a:srgbClr val="000000"/>
                </a:solidFill>
                <a:latin typeface="Calibri"/>
              </a:rPr>
              <a:t>4</a:t>
            </a:fld>
            <a:endParaRPr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233676"/>
              </p:ext>
            </p:extLst>
          </p:nvPr>
        </p:nvGraphicFramePr>
        <p:xfrm>
          <a:off x="1997690" y="1777817"/>
          <a:ext cx="6096000" cy="37084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IP </a:t>
                      </a:r>
                      <a:r>
                        <a:rPr lang="en-US" dirty="0" err="1" smtClean="0"/>
                        <a:t>adress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Password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8430114"/>
              </p:ext>
            </p:extLst>
          </p:nvPr>
        </p:nvGraphicFramePr>
        <p:xfrm>
          <a:off x="1997690" y="2179642"/>
          <a:ext cx="6096000" cy="1112520"/>
        </p:xfrm>
        <a:graphic>
          <a:graphicData uri="http://schemas.openxmlformats.org/drawingml/2006/table">
            <a:tbl>
              <a:tblPr bandRow="1">
                <a:tableStyleId>{10A1B5D5-9B99-4C35-A422-299274C87663}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145.100.58.65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irods01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irods0104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145.100.57.78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irods2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irods204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145.100.57.82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irods3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irods304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809155"/>
              </p:ext>
            </p:extLst>
          </p:nvPr>
        </p:nvGraphicFramePr>
        <p:xfrm>
          <a:off x="1997690" y="3323147"/>
          <a:ext cx="6096000" cy="1308243"/>
        </p:xfrm>
        <a:graphic>
          <a:graphicData uri="http://schemas.openxmlformats.org/drawingml/2006/table">
            <a:tbl>
              <a:tblPr bandRow="1">
                <a:tableStyleId>{10A1B5D5-9B99-4C35-A422-299274C87663}</a:tableStyleId>
              </a:tblPr>
              <a:tblGrid>
                <a:gridCol w="2032000"/>
                <a:gridCol w="2032000"/>
                <a:gridCol w="2032000"/>
              </a:tblGrid>
              <a:tr h="436081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145.100.57.83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irods4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irods404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</a:tr>
              <a:tr h="436081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rgbClr val="254061"/>
                          </a:solidFill>
                        </a:rPr>
                        <a:t>145.100.58.67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irods5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irods504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</a:tr>
              <a:tr h="436081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145.100.57.86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irods6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irods604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981741"/>
              </p:ext>
            </p:extLst>
          </p:nvPr>
        </p:nvGraphicFramePr>
        <p:xfrm>
          <a:off x="1997690" y="4662375"/>
          <a:ext cx="6096000" cy="1112520"/>
        </p:xfrm>
        <a:graphic>
          <a:graphicData uri="http://schemas.openxmlformats.org/drawingml/2006/table">
            <a:tbl>
              <a:tblPr bandRow="1">
                <a:tableStyleId>{10A1B5D5-9B99-4C35-A422-299274C87663}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145.100.57.87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irods7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irods704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145.100.57.91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irods8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irods804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145.100.57.107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irods9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irods904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376241"/>
              </p:ext>
            </p:extLst>
          </p:nvPr>
        </p:nvGraphicFramePr>
        <p:xfrm>
          <a:off x="1997690" y="5805880"/>
          <a:ext cx="6096000" cy="370840"/>
        </p:xfrm>
        <a:graphic>
          <a:graphicData uri="http://schemas.openxmlformats.org/drawingml/2006/table">
            <a:tbl>
              <a:tblPr bandRow="1">
                <a:tableStyleId>{10A1B5D5-9B99-4C35-A422-299274C87663}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145.100.57.110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irods10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4061"/>
                          </a:solidFill>
                        </a:rPr>
                        <a:t>irods1004</a:t>
                      </a:r>
                      <a:endParaRPr lang="en-US" dirty="0">
                        <a:solidFill>
                          <a:srgbClr val="25406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Shape 1"/>
          <p:cNvSpPr txBox="1"/>
          <p:nvPr/>
        </p:nvSpPr>
        <p:spPr>
          <a:xfrm>
            <a:off x="0" y="572207"/>
            <a:ext cx="91436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Installation</a:t>
            </a:r>
            <a:endParaRPr dirty="0"/>
          </a:p>
        </p:txBody>
      </p:sp>
      <p:sp>
        <p:nvSpPr>
          <p:cNvPr id="179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91812181-0181-41C1-9171-A1C141C1E1A1}" type="slidenum">
              <a:rPr lang="en-US">
                <a:solidFill>
                  <a:srgbClr val="000000"/>
                </a:solidFill>
                <a:latin typeface="Calibri"/>
              </a:rPr>
              <a:t>5</a:t>
            </a:fld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969388" y="1514163"/>
            <a:ext cx="711403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1F497D"/>
                </a:solidFill>
              </a:rPr>
              <a:t>Execute ./</a:t>
            </a:r>
            <a:r>
              <a:rPr lang="en-US" dirty="0" err="1" smtClean="0">
                <a:solidFill>
                  <a:srgbClr val="1F497D"/>
                </a:solidFill>
              </a:rPr>
              <a:t>irodssetup</a:t>
            </a:r>
            <a:r>
              <a:rPr lang="en-US" dirty="0" smtClean="0">
                <a:solidFill>
                  <a:srgbClr val="1F497D"/>
                </a:solidFill>
              </a:rPr>
              <a:t> in the folder </a:t>
            </a:r>
            <a:r>
              <a:rPr lang="en-US" dirty="0" err="1" smtClean="0">
                <a:solidFill>
                  <a:srgbClr val="1F497D"/>
                </a:solidFill>
              </a:rPr>
              <a:t>iRODS</a:t>
            </a:r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1F497D"/>
                </a:solidFill>
              </a:rPr>
              <a:t>Export the </a:t>
            </a:r>
            <a:r>
              <a:rPr lang="en-US" dirty="0" err="1" smtClean="0">
                <a:solidFill>
                  <a:srgbClr val="1F497D"/>
                </a:solidFill>
              </a:rPr>
              <a:t>icommands</a:t>
            </a:r>
            <a:endParaRPr lang="en-US" dirty="0">
              <a:solidFill>
                <a:srgbClr val="1F497D"/>
              </a:solidFill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	export PATH=$PATH:/home/user/</a:t>
            </a:r>
            <a:r>
              <a:rPr lang="en-US" dirty="0" err="1" smtClean="0">
                <a:solidFill>
                  <a:srgbClr val="1F497D"/>
                </a:solidFill>
              </a:rPr>
              <a:t>iRODS</a:t>
            </a:r>
            <a:r>
              <a:rPr lang="en-US" dirty="0" smtClean="0">
                <a:solidFill>
                  <a:srgbClr val="1F497D"/>
                </a:solidFill>
              </a:rPr>
              <a:t>/clients/</a:t>
            </a:r>
            <a:r>
              <a:rPr lang="en-US" dirty="0" err="1" smtClean="0">
                <a:solidFill>
                  <a:srgbClr val="1F497D"/>
                </a:solidFill>
              </a:rPr>
              <a:t>icommands</a:t>
            </a:r>
            <a:r>
              <a:rPr lang="en-US" dirty="0" smtClean="0">
                <a:solidFill>
                  <a:srgbClr val="1F497D"/>
                </a:solidFill>
              </a:rPr>
              <a:t>/bin</a:t>
            </a:r>
          </a:p>
          <a:p>
            <a:endParaRPr lang="en-US" dirty="0">
              <a:solidFill>
                <a:srgbClr val="1F497D"/>
              </a:solidFill>
            </a:endParaRPr>
          </a:p>
          <a:p>
            <a:endParaRPr lang="en-US" dirty="0" smtClean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1F497D"/>
                </a:solidFill>
              </a:rPr>
              <a:t>~/</a:t>
            </a:r>
            <a:r>
              <a:rPr lang="en-US" dirty="0" err="1" smtClean="0">
                <a:solidFill>
                  <a:srgbClr val="1F497D"/>
                </a:solidFill>
              </a:rPr>
              <a:t>iRODS</a:t>
            </a:r>
            <a:r>
              <a:rPr lang="en-US" dirty="0" smtClean="0">
                <a:solidFill>
                  <a:srgbClr val="1F497D"/>
                </a:solidFill>
              </a:rPr>
              <a:t>/</a:t>
            </a:r>
            <a:r>
              <a:rPr lang="en-US" dirty="0" err="1" smtClean="0">
                <a:solidFill>
                  <a:srgbClr val="1F497D"/>
                </a:solidFill>
              </a:rPr>
              <a:t>config</a:t>
            </a:r>
            <a:r>
              <a:rPr lang="en-US" dirty="0" smtClean="0">
                <a:solidFill>
                  <a:srgbClr val="1F497D"/>
                </a:solidFill>
              </a:rPr>
              <a:t>/</a:t>
            </a:r>
            <a:r>
              <a:rPr lang="en-US" dirty="0" err="1" smtClean="0">
                <a:solidFill>
                  <a:srgbClr val="1F497D"/>
                </a:solidFill>
              </a:rPr>
              <a:t>irods.config</a:t>
            </a:r>
            <a:endParaRPr lang="en-US" dirty="0" smtClean="0">
              <a:solidFill>
                <a:srgbClr val="1F497D"/>
              </a:solidFill>
            </a:endParaRPr>
          </a:p>
          <a:p>
            <a:r>
              <a:rPr lang="en-US" dirty="0">
                <a:solidFill>
                  <a:srgbClr val="1F497D"/>
                </a:solidFill>
              </a:rPr>
              <a:t>	</a:t>
            </a:r>
            <a:endParaRPr lang="en-US" dirty="0" smtClean="0">
              <a:solidFill>
                <a:srgbClr val="1F497D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66370" y="3936789"/>
            <a:ext cx="8320070" cy="2308324"/>
            <a:chOff x="366370" y="3582121"/>
            <a:chExt cx="8320070" cy="2308324"/>
          </a:xfrm>
        </p:grpSpPr>
        <p:sp>
          <p:nvSpPr>
            <p:cNvPr id="3" name="TextBox 2"/>
            <p:cNvSpPr txBox="1"/>
            <p:nvPr/>
          </p:nvSpPr>
          <p:spPr>
            <a:xfrm>
              <a:off x="366370" y="3582121"/>
              <a:ext cx="4206902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558ED5"/>
                  </a:solidFill>
                </a:rPr>
                <a:t># Database configuration</a:t>
              </a:r>
            </a:p>
            <a:p>
              <a:r>
                <a:rPr lang="en-US" sz="1600" dirty="0" smtClean="0"/>
                <a:t>$DATABASE_TYPE = '</a:t>
              </a:r>
              <a:r>
                <a:rPr lang="en-US" sz="1600" dirty="0" err="1" smtClean="0"/>
                <a:t>postgres</a:t>
              </a:r>
              <a:r>
                <a:rPr lang="en-US" sz="1600" dirty="0" smtClean="0"/>
                <a:t>';</a:t>
              </a:r>
            </a:p>
            <a:p>
              <a:r>
                <a:rPr lang="en-US" sz="1600" dirty="0" smtClean="0"/>
                <a:t>…</a:t>
              </a:r>
            </a:p>
            <a:p>
              <a:r>
                <a:rPr lang="en-US" sz="1600" dirty="0" smtClean="0"/>
                <a:t>$DATABASE_HOST = '</a:t>
              </a:r>
              <a:r>
                <a:rPr lang="en-US" sz="1600" dirty="0" err="1" smtClean="0"/>
                <a:t>localhost</a:t>
              </a:r>
              <a:r>
                <a:rPr lang="en-US" sz="1600" dirty="0" smtClean="0"/>
                <a:t>';</a:t>
              </a:r>
            </a:p>
            <a:p>
              <a:r>
                <a:rPr lang="en-US" sz="1600" dirty="0" smtClean="0"/>
                <a:t>$DATABASE_PORT = '5432';</a:t>
              </a:r>
            </a:p>
            <a:p>
              <a:r>
                <a:rPr lang="en-US" sz="1600" dirty="0" smtClean="0"/>
                <a:t>$DATABASE_ADMIN_PASSWORD = 'irods2';</a:t>
              </a:r>
            </a:p>
            <a:p>
              <a:r>
                <a:rPr lang="en-US" sz="1600" dirty="0" smtClean="0"/>
                <a:t>$DATABASE_ADMIN_NAME = ’</a:t>
              </a:r>
              <a:r>
                <a:rPr lang="en-US" sz="1600" dirty="0" err="1" smtClean="0"/>
                <a:t>alice</a:t>
              </a:r>
              <a:r>
                <a:rPr lang="en-US" sz="1600" dirty="0" smtClean="0"/>
                <a:t>';</a:t>
              </a:r>
            </a:p>
            <a:p>
              <a:endParaRPr lang="en-US" sz="16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73272" y="3582121"/>
              <a:ext cx="4113168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558ED5"/>
                  </a:solidFill>
                </a:rPr>
                <a:t># </a:t>
              </a:r>
              <a:r>
                <a:rPr lang="en-US" sz="1600" dirty="0" err="1" smtClean="0">
                  <a:solidFill>
                    <a:srgbClr val="558ED5"/>
                  </a:solidFill>
                </a:rPr>
                <a:t>iRODS</a:t>
              </a:r>
              <a:r>
                <a:rPr lang="en-US" sz="1600" dirty="0" smtClean="0">
                  <a:solidFill>
                    <a:srgbClr val="558ED5"/>
                  </a:solidFill>
                </a:rPr>
                <a:t> configuration</a:t>
              </a:r>
            </a:p>
            <a:p>
              <a:r>
                <a:rPr lang="en-US" sz="1600" dirty="0" smtClean="0">
                  <a:solidFill>
                    <a:srgbClr val="000000"/>
                  </a:solidFill>
                </a:rPr>
                <a:t>IRODS_HOME = '/home/</a:t>
              </a:r>
              <a:r>
                <a:rPr lang="en-US" sz="1600" dirty="0" err="1" smtClean="0">
                  <a:solidFill>
                    <a:srgbClr val="000000"/>
                  </a:solidFill>
                </a:rPr>
                <a:t>alice</a:t>
              </a:r>
              <a:r>
                <a:rPr lang="en-US" sz="1600" dirty="0" smtClean="0">
                  <a:solidFill>
                    <a:srgbClr val="000000"/>
                  </a:solidFill>
                </a:rPr>
                <a:t>/</a:t>
              </a:r>
              <a:r>
                <a:rPr lang="en-US" sz="1600" dirty="0" err="1" smtClean="0">
                  <a:solidFill>
                    <a:srgbClr val="000000"/>
                  </a:solidFill>
                </a:rPr>
                <a:t>iRODS</a:t>
              </a:r>
              <a:r>
                <a:rPr lang="en-US" sz="1600" dirty="0" smtClean="0">
                  <a:solidFill>
                    <a:srgbClr val="000000"/>
                  </a:solidFill>
                </a:rPr>
                <a:t>';</a:t>
              </a:r>
            </a:p>
            <a:p>
              <a:r>
                <a:rPr lang="en-US" sz="1600" dirty="0" smtClean="0">
                  <a:solidFill>
                    <a:srgbClr val="000000"/>
                  </a:solidFill>
                </a:rPr>
                <a:t>$IRODS_PORT = '1247’;</a:t>
              </a:r>
            </a:p>
            <a:p>
              <a:r>
                <a:rPr lang="en-US" sz="1600" dirty="0" smtClean="0">
                  <a:solidFill>
                    <a:srgbClr val="000000"/>
                  </a:solidFill>
                </a:rPr>
                <a:t>…</a:t>
              </a:r>
              <a:endParaRPr lang="en-US" sz="1600" dirty="0">
                <a:solidFill>
                  <a:srgbClr val="000000"/>
                </a:solidFill>
              </a:endParaRPr>
            </a:p>
            <a:p>
              <a:r>
                <a:rPr lang="en-US" sz="1600" dirty="0" smtClean="0">
                  <a:solidFill>
                    <a:srgbClr val="000000"/>
                  </a:solidFill>
                </a:rPr>
                <a:t>$IRODS_ADMIN_PASSWORD = ’</a:t>
              </a:r>
              <a:r>
                <a:rPr lang="en-US" sz="1600" dirty="0" err="1" smtClean="0">
                  <a:solidFill>
                    <a:srgbClr val="000000"/>
                  </a:solidFill>
                </a:rPr>
                <a:t>alice</a:t>
              </a:r>
              <a:r>
                <a:rPr lang="en-US" sz="1600" dirty="0" smtClean="0">
                  <a:solidFill>
                    <a:srgbClr val="000000"/>
                  </a:solidFill>
                </a:rPr>
                <a:t>';</a:t>
              </a:r>
            </a:p>
            <a:p>
              <a:r>
                <a:rPr lang="en-US" sz="1600" dirty="0" smtClean="0">
                  <a:solidFill>
                    <a:srgbClr val="000000"/>
                  </a:solidFill>
                </a:rPr>
                <a:t>$IRODS_ICAT_HOST = '';</a:t>
              </a:r>
            </a:p>
            <a:p>
              <a:endParaRPr lang="en-US" sz="1600" dirty="0" smtClean="0">
                <a:solidFill>
                  <a:srgbClr val="3366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1113840" y="965880"/>
            <a:ext cx="7064640" cy="4344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endParaRPr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endParaRPr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endParaRPr dirty="0">
              <a:solidFill>
                <a:schemeClr val="tx2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s-ES" sz="2800" dirty="0" err="1">
                <a:solidFill>
                  <a:schemeClr val="tx2"/>
                </a:solidFill>
                <a:latin typeface="Arial"/>
              </a:rPr>
              <a:t>iRODS</a:t>
            </a:r>
            <a:r>
              <a:rPr lang="es-ES" sz="2800" dirty="0">
                <a:solidFill>
                  <a:schemeClr val="tx2"/>
                </a:solidFill>
                <a:latin typeface="Arial"/>
              </a:rPr>
              <a:t> i-</a:t>
            </a:r>
            <a:r>
              <a:rPr lang="es-ES" sz="2800" dirty="0" err="1">
                <a:solidFill>
                  <a:schemeClr val="tx2"/>
                </a:solidFill>
                <a:latin typeface="Arial"/>
              </a:rPr>
              <a:t>commands</a:t>
            </a:r>
            <a:endParaRPr dirty="0">
              <a:solidFill>
                <a:schemeClr val="tx2"/>
              </a:solidFill>
            </a:endParaRPr>
          </a:p>
          <a:p>
            <a:pPr algn="ctr">
              <a:lnSpc>
                <a:spcPct val="100000"/>
              </a:lnSpc>
            </a:pPr>
            <a:endParaRPr dirty="0">
              <a:solidFill>
                <a:schemeClr val="tx2"/>
              </a:solidFill>
            </a:endParaRPr>
          </a:p>
          <a:p>
            <a:r>
              <a:rPr lang="es-ES" sz="2000" dirty="0" err="1">
                <a:solidFill>
                  <a:schemeClr val="tx2"/>
                </a:solidFill>
                <a:latin typeface="Arial"/>
              </a:rPr>
              <a:t>Documentation</a:t>
            </a:r>
            <a:r>
              <a:rPr lang="es-ES" sz="2000" dirty="0">
                <a:solidFill>
                  <a:schemeClr val="tx2"/>
                </a:solidFill>
                <a:latin typeface="Arial"/>
              </a:rPr>
              <a:t>: </a:t>
            </a:r>
            <a:endParaRPr dirty="0">
              <a:solidFill>
                <a:schemeClr val="tx2"/>
              </a:solidFill>
            </a:endParaRPr>
          </a:p>
          <a:p>
            <a:r>
              <a:rPr lang="en-US" sz="2000" u="sng" dirty="0">
                <a:solidFill>
                  <a:schemeClr val="tx2"/>
                </a:solidFill>
                <a:hlinkClick r:id="rId2"/>
              </a:rPr>
              <a:t>https://wiki.irods.org/index.php/</a:t>
            </a:r>
            <a:r>
              <a:rPr lang="en-US" sz="2000" u="sng" dirty="0" smtClean="0">
                <a:solidFill>
                  <a:schemeClr val="tx2"/>
                </a:solidFill>
                <a:hlinkClick r:id="rId2"/>
              </a:rPr>
              <a:t>icommands</a:t>
            </a:r>
            <a:endParaRPr lang="en-US" sz="2000" u="sng" dirty="0" smtClean="0">
              <a:solidFill>
                <a:schemeClr val="tx2"/>
              </a:solidFill>
            </a:endParaRPr>
          </a:p>
          <a:p>
            <a:endParaRPr dirty="0" smtClean="0">
              <a:solidFill>
                <a:schemeClr val="tx2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s-ES" sz="2000" dirty="0" smtClean="0">
                <a:solidFill>
                  <a:schemeClr val="tx2"/>
                </a:solidFill>
                <a:latin typeface="Arial"/>
              </a:rPr>
              <a:t>(</a:t>
            </a:r>
            <a:r>
              <a:rPr lang="es-ES" sz="2000" dirty="0" err="1">
                <a:solidFill>
                  <a:schemeClr val="tx2"/>
                </a:solidFill>
                <a:latin typeface="Arial"/>
              </a:rPr>
              <a:t>we</a:t>
            </a:r>
            <a:r>
              <a:rPr lang="es-ES" sz="2000" dirty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chemeClr val="tx2"/>
                </a:solidFill>
                <a:latin typeface="Arial"/>
              </a:rPr>
              <a:t>don’t</a:t>
            </a:r>
            <a:r>
              <a:rPr lang="es-ES" sz="2000" dirty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chemeClr val="tx2"/>
                </a:solidFill>
                <a:latin typeface="Arial"/>
              </a:rPr>
              <a:t>provide</a:t>
            </a:r>
            <a:r>
              <a:rPr lang="es-ES" sz="2000" dirty="0">
                <a:solidFill>
                  <a:schemeClr val="tx2"/>
                </a:solidFill>
                <a:latin typeface="Arial"/>
              </a:rPr>
              <a:t> a </a:t>
            </a:r>
            <a:r>
              <a:rPr lang="es-ES" sz="2000" dirty="0" err="1">
                <a:solidFill>
                  <a:schemeClr val="tx2"/>
                </a:solidFill>
                <a:latin typeface="Arial"/>
              </a:rPr>
              <a:t>exhaustive</a:t>
            </a:r>
            <a:r>
              <a:rPr lang="es-ES" sz="2000" dirty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chemeClr val="tx2"/>
                </a:solidFill>
                <a:latin typeface="Arial"/>
              </a:rPr>
              <a:t>list</a:t>
            </a:r>
            <a:r>
              <a:rPr lang="es-ES" sz="2000" dirty="0">
                <a:solidFill>
                  <a:schemeClr val="tx2"/>
                </a:solidFill>
                <a:latin typeface="Arial"/>
              </a:rPr>
              <a:t> of i-</a:t>
            </a:r>
            <a:r>
              <a:rPr lang="es-ES" sz="2000" dirty="0" err="1">
                <a:solidFill>
                  <a:schemeClr val="tx2"/>
                </a:solidFill>
                <a:latin typeface="Arial"/>
              </a:rPr>
              <a:t>commands</a:t>
            </a:r>
            <a:r>
              <a:rPr lang="es-ES" sz="2000" dirty="0">
                <a:solidFill>
                  <a:schemeClr val="tx2"/>
                </a:solidFill>
                <a:latin typeface="Arial"/>
              </a:rPr>
              <a:t>)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172" name="TextShape 2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D141B151-F1F1-4111-9171-5111E101E1E1}" type="slidenum">
              <a:rPr lang="en-US">
                <a:solidFill>
                  <a:srgbClr val="000000"/>
                </a:solidFill>
                <a:latin typeface="Calibri"/>
              </a:rPr>
              <a:t>6</a:t>
            </a:fld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iRODS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Control</a:t>
            </a:r>
            <a:r>
              <a:rPr lang="es-ES" dirty="0" smtClean="0"/>
              <a:t/>
            </a:r>
            <a:br>
              <a:rPr lang="es-E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1F497D"/>
                </a:solidFill>
              </a:rPr>
              <a:t>Execute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./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irodsctl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arg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rgbClr val="1F497D"/>
                </a:solidFill>
              </a:rPr>
              <a:t>in the folder </a:t>
            </a:r>
            <a:r>
              <a:rPr lang="en-US" dirty="0" err="1" smtClean="0">
                <a:solidFill>
                  <a:srgbClr val="1F497D"/>
                </a:solidFill>
              </a:rPr>
              <a:t>iRODS</a:t>
            </a:r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1F497D"/>
              </a:solidFill>
            </a:endParaRPr>
          </a:p>
          <a:p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1F497D"/>
                </a:solidFill>
              </a:rPr>
              <a:t>Restarting, starting and stopping </a:t>
            </a:r>
            <a:r>
              <a:rPr lang="en-US" b="1" i="1" dirty="0" smtClean="0">
                <a:solidFill>
                  <a:srgbClr val="1F497D"/>
                </a:solidFill>
              </a:rPr>
              <a:t>the </a:t>
            </a:r>
            <a:r>
              <a:rPr lang="en-US" b="1" i="1" dirty="0" err="1" smtClean="0">
                <a:solidFill>
                  <a:srgbClr val="1F497D"/>
                </a:solidFill>
              </a:rPr>
              <a:t>iRODS</a:t>
            </a:r>
            <a:r>
              <a:rPr lang="en-US" b="1" i="1" dirty="0" smtClean="0">
                <a:solidFill>
                  <a:srgbClr val="1F497D"/>
                </a:solidFill>
              </a:rPr>
              <a:t> and </a:t>
            </a:r>
            <a:r>
              <a:rPr lang="en-US" b="1" i="1" dirty="0" err="1" smtClean="0">
                <a:solidFill>
                  <a:srgbClr val="1F497D"/>
                </a:solidFill>
              </a:rPr>
              <a:t>iCAT</a:t>
            </a:r>
            <a:r>
              <a:rPr lang="en-US" b="1" i="1" dirty="0" smtClean="0">
                <a:solidFill>
                  <a:srgbClr val="1F497D"/>
                </a:solidFill>
              </a:rPr>
              <a:t> </a:t>
            </a:r>
            <a:r>
              <a:rPr lang="en-US" dirty="0" smtClean="0">
                <a:solidFill>
                  <a:srgbClr val="1F497D"/>
                </a:solidFill>
              </a:rPr>
              <a:t>server with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	</a:t>
            </a:r>
            <a:r>
              <a:rPr lang="en-US" dirty="0" err="1" smtClean="0">
                <a:solidFill>
                  <a:srgbClr val="1F497D"/>
                </a:solidFill>
              </a:rPr>
              <a:t>arg</a:t>
            </a:r>
            <a:r>
              <a:rPr lang="en-US" dirty="0" smtClean="0">
                <a:solidFill>
                  <a:srgbClr val="1F497D"/>
                </a:solidFill>
              </a:rPr>
              <a:t> = </a:t>
            </a:r>
            <a:r>
              <a:rPr lang="en-US" dirty="0" smtClean="0">
                <a:solidFill>
                  <a:srgbClr val="E46C0A"/>
                </a:solidFill>
              </a:rPr>
              <a:t>restart, start, stop</a:t>
            </a:r>
          </a:p>
          <a:p>
            <a:endParaRPr lang="en-US" dirty="0">
              <a:solidFill>
                <a:srgbClr val="1F497D"/>
              </a:solidFill>
            </a:endParaRPr>
          </a:p>
          <a:p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1F497D"/>
                </a:solidFill>
              </a:rPr>
              <a:t>Restarting, starting and stopping </a:t>
            </a:r>
            <a:r>
              <a:rPr lang="en-US" b="1" i="1" dirty="0" smtClean="0">
                <a:solidFill>
                  <a:srgbClr val="1F497D"/>
                </a:solidFill>
              </a:rPr>
              <a:t>only the </a:t>
            </a:r>
            <a:r>
              <a:rPr lang="en-US" b="1" i="1" dirty="0" err="1" smtClean="0">
                <a:solidFill>
                  <a:srgbClr val="1F497D"/>
                </a:solidFill>
              </a:rPr>
              <a:t>iRODS</a:t>
            </a:r>
            <a:r>
              <a:rPr lang="en-US" b="1" i="1" dirty="0" smtClean="0">
                <a:solidFill>
                  <a:srgbClr val="1F497D"/>
                </a:solidFill>
              </a:rPr>
              <a:t> </a:t>
            </a:r>
            <a:r>
              <a:rPr lang="en-US" dirty="0" smtClean="0">
                <a:solidFill>
                  <a:srgbClr val="1F497D"/>
                </a:solidFill>
              </a:rPr>
              <a:t>server with</a:t>
            </a:r>
          </a:p>
          <a:p>
            <a:r>
              <a:rPr lang="en-US" dirty="0">
                <a:solidFill>
                  <a:srgbClr val="1F497D"/>
                </a:solidFill>
              </a:rPr>
              <a:t>	</a:t>
            </a:r>
            <a:r>
              <a:rPr lang="en-US" dirty="0" err="1" smtClean="0">
                <a:solidFill>
                  <a:srgbClr val="1F497D"/>
                </a:solidFill>
              </a:rPr>
              <a:t>arg</a:t>
            </a:r>
            <a:r>
              <a:rPr lang="en-US" dirty="0" smtClean="0">
                <a:solidFill>
                  <a:srgbClr val="1F497D"/>
                </a:solidFill>
              </a:rPr>
              <a:t> = </a:t>
            </a:r>
            <a:r>
              <a:rPr lang="en-US" dirty="0" err="1" smtClean="0">
                <a:solidFill>
                  <a:srgbClr val="E46C0A"/>
                </a:solidFill>
              </a:rPr>
              <a:t>irestart</a:t>
            </a:r>
            <a:r>
              <a:rPr lang="en-US" dirty="0" smtClean="0">
                <a:solidFill>
                  <a:srgbClr val="E46C0A"/>
                </a:solidFill>
              </a:rPr>
              <a:t>, </a:t>
            </a:r>
            <a:r>
              <a:rPr lang="en-US" dirty="0" err="1">
                <a:solidFill>
                  <a:srgbClr val="E46C0A"/>
                </a:solidFill>
              </a:rPr>
              <a:t>i</a:t>
            </a:r>
            <a:r>
              <a:rPr lang="en-US" dirty="0" err="1" smtClean="0">
                <a:solidFill>
                  <a:srgbClr val="E46C0A"/>
                </a:solidFill>
              </a:rPr>
              <a:t>start</a:t>
            </a:r>
            <a:r>
              <a:rPr lang="en-US" dirty="0" smtClean="0">
                <a:solidFill>
                  <a:srgbClr val="E46C0A"/>
                </a:solidFill>
              </a:rPr>
              <a:t>, </a:t>
            </a:r>
            <a:r>
              <a:rPr lang="en-US" dirty="0" err="1" smtClean="0">
                <a:solidFill>
                  <a:srgbClr val="E46C0A"/>
                </a:solidFill>
              </a:rPr>
              <a:t>istop</a:t>
            </a:r>
            <a:endParaRPr lang="en-US" dirty="0" smtClean="0">
              <a:solidFill>
                <a:srgbClr val="E46C0A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1F497D"/>
                </a:solidFill>
              </a:rPr>
              <a:t> </a:t>
            </a:r>
            <a:r>
              <a:rPr lang="en-US" dirty="0" err="1" smtClean="0">
                <a:solidFill>
                  <a:srgbClr val="1F497D"/>
                </a:solidFill>
              </a:rPr>
              <a:t>Initialise</a:t>
            </a:r>
            <a:r>
              <a:rPr lang="en-US" dirty="0" smtClean="0">
                <a:solidFill>
                  <a:srgbClr val="1F497D"/>
                </a:solidFill>
              </a:rPr>
              <a:t> an account and log in with </a:t>
            </a:r>
            <a:r>
              <a:rPr lang="en-US" dirty="0" err="1" smtClean="0">
                <a:solidFill>
                  <a:srgbClr val="E46C0A"/>
                </a:solidFill>
              </a:rPr>
              <a:t>iinit</a:t>
            </a:r>
            <a:r>
              <a:rPr lang="en-US" dirty="0" smtClean="0">
                <a:solidFill>
                  <a:srgbClr val="E46C0A"/>
                </a:solidFill>
              </a:rPr>
              <a:t>	</a:t>
            </a:r>
            <a:endParaRPr lang="en-US" dirty="0">
              <a:solidFill>
                <a:srgbClr val="E46C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669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Shape 1"/>
          <p:cNvSpPr txBox="1"/>
          <p:nvPr/>
        </p:nvSpPr>
        <p:spPr>
          <a:xfrm>
            <a:off x="0" y="593686"/>
            <a:ext cx="9143640" cy="791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 dirty="0">
                <a:solidFill>
                  <a:srgbClr val="C13424"/>
                </a:solidFill>
                <a:latin typeface="Arial"/>
              </a:rPr>
              <a:t>.</a:t>
            </a:r>
            <a:r>
              <a:rPr lang="es-ES" sz="3600" dirty="0" err="1">
                <a:solidFill>
                  <a:srgbClr val="C13424"/>
                </a:solidFill>
                <a:latin typeface="Arial"/>
              </a:rPr>
              <a:t>irodsEnv</a:t>
            </a:r>
            <a:r>
              <a:rPr lang="es-ES" sz="3600" dirty="0">
                <a:solidFill>
                  <a:srgbClr val="C13424"/>
                </a:solidFill>
                <a:latin typeface="Arial"/>
              </a:rPr>
              <a:t> file </a:t>
            </a:r>
            <a:endParaRPr dirty="0"/>
          </a:p>
        </p:txBody>
      </p:sp>
      <p:sp>
        <p:nvSpPr>
          <p:cNvPr id="189" name="TextShape 2"/>
          <p:cNvSpPr txBox="1"/>
          <p:nvPr/>
        </p:nvSpPr>
        <p:spPr>
          <a:xfrm>
            <a:off x="547680" y="1324515"/>
            <a:ext cx="7926406" cy="47293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#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iRODS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 personal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configuration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 file.</a:t>
            </a:r>
            <a:endParaRPr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#</a:t>
            </a:r>
            <a:endParaRPr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#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This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 file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was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automatically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created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during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iRODS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installation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.</a:t>
            </a:r>
            <a:endParaRPr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#  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Created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Mon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 Jun 18 13:13:27 2012</a:t>
            </a:r>
            <a:endParaRPr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#</a:t>
            </a:r>
            <a:endParaRPr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#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iRODS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 server host </a:t>
            </a:r>
            <a:r>
              <a:rPr lang="es-E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name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:</a:t>
            </a:r>
            <a:endParaRPr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s-ES" dirty="0" err="1" smtClean="0">
                <a:solidFill>
                  <a:srgbClr val="000000"/>
                </a:solidFill>
                <a:latin typeface="Arial"/>
              </a:rPr>
              <a:t>irodsHost</a:t>
            </a:r>
            <a:r>
              <a:rPr lang="es-ES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s-ES" dirty="0" smtClean="0">
                <a:solidFill>
                  <a:schemeClr val="accent2"/>
                </a:solidFill>
                <a:latin typeface="Arial"/>
              </a:rPr>
              <a:t>’</a:t>
            </a:r>
            <a:r>
              <a:rPr lang="es-ES" dirty="0" err="1" smtClean="0">
                <a:solidFill>
                  <a:schemeClr val="accent2"/>
                </a:solidFill>
                <a:latin typeface="Arial"/>
              </a:rPr>
              <a:t>surfsara-cloud</a:t>
            </a:r>
            <a:r>
              <a:rPr lang="es-ES" dirty="0" smtClean="0">
                <a:solidFill>
                  <a:schemeClr val="accent2"/>
                </a:solidFill>
                <a:latin typeface="Arial"/>
              </a:rPr>
              <a:t>'</a:t>
            </a:r>
            <a:endParaRPr dirty="0" smtClean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es-ES" dirty="0" smtClean="0">
                <a:solidFill>
                  <a:srgbClr val="558ED5"/>
                </a:solidFill>
                <a:latin typeface="Arial"/>
              </a:rPr>
              <a:t># </a:t>
            </a:r>
            <a:r>
              <a:rPr lang="es-ES" dirty="0" err="1" smtClean="0">
                <a:solidFill>
                  <a:srgbClr val="558ED5"/>
                </a:solidFill>
                <a:latin typeface="Arial"/>
              </a:rPr>
              <a:t>iRODS</a:t>
            </a:r>
            <a:r>
              <a:rPr lang="es-ES" dirty="0" smtClean="0">
                <a:solidFill>
                  <a:srgbClr val="558ED5"/>
                </a:solidFill>
                <a:latin typeface="Arial"/>
              </a:rPr>
              <a:t> server </a:t>
            </a:r>
            <a:r>
              <a:rPr lang="es-ES" dirty="0" err="1" smtClean="0">
                <a:solidFill>
                  <a:srgbClr val="558ED5"/>
                </a:solidFill>
                <a:latin typeface="Arial"/>
              </a:rPr>
              <a:t>port</a:t>
            </a:r>
            <a:r>
              <a:rPr lang="es-ES" dirty="0" smtClean="0">
                <a:solidFill>
                  <a:srgbClr val="558ED5"/>
                </a:solidFill>
                <a:latin typeface="Arial"/>
              </a:rPr>
              <a:t> </a:t>
            </a:r>
            <a:r>
              <a:rPr lang="es-ES" dirty="0" err="1" smtClean="0">
                <a:solidFill>
                  <a:srgbClr val="558ED5"/>
                </a:solidFill>
                <a:latin typeface="Arial"/>
              </a:rPr>
              <a:t>number</a:t>
            </a:r>
            <a:r>
              <a:rPr lang="es-ES" dirty="0" smtClean="0">
                <a:solidFill>
                  <a:srgbClr val="558ED5"/>
                </a:solidFill>
                <a:latin typeface="Arial"/>
              </a:rPr>
              <a:t>:</a:t>
            </a:r>
            <a:endParaRPr dirty="0" smtClean="0">
              <a:solidFill>
                <a:srgbClr val="558ED5"/>
              </a:solidFill>
            </a:endParaRPr>
          </a:p>
          <a:p>
            <a:pPr>
              <a:lnSpc>
                <a:spcPct val="90000"/>
              </a:lnSpc>
            </a:pPr>
            <a:r>
              <a:rPr lang="es-ES" dirty="0" err="1" smtClean="0">
                <a:solidFill>
                  <a:srgbClr val="000000"/>
                </a:solidFill>
                <a:latin typeface="Arial"/>
              </a:rPr>
              <a:t>irodsPort</a:t>
            </a:r>
            <a:r>
              <a:rPr lang="es-ES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s-ES" dirty="0">
                <a:solidFill>
                  <a:srgbClr val="000000"/>
                </a:solidFill>
                <a:latin typeface="Arial"/>
              </a:rPr>
              <a:t>1247</a:t>
            </a:r>
            <a:endParaRPr dirty="0"/>
          </a:p>
          <a:p>
            <a:pPr>
              <a:lnSpc>
                <a:spcPct val="90000"/>
              </a:lnSpc>
            </a:pPr>
            <a:r>
              <a:rPr lang="es-ES" dirty="0">
                <a:solidFill>
                  <a:srgbClr val="558ED5"/>
                </a:solidFill>
                <a:latin typeface="Arial"/>
              </a:rPr>
              <a:t># Default </a:t>
            </a:r>
            <a:r>
              <a:rPr lang="es-ES" dirty="0" err="1">
                <a:solidFill>
                  <a:srgbClr val="558ED5"/>
                </a:solidFill>
                <a:latin typeface="Arial"/>
              </a:rPr>
              <a:t>storage</a:t>
            </a:r>
            <a:r>
              <a:rPr lang="es-ES" dirty="0">
                <a:solidFill>
                  <a:srgbClr val="558ED5"/>
                </a:solidFill>
                <a:latin typeface="Arial"/>
              </a:rPr>
              <a:t> </a:t>
            </a:r>
            <a:r>
              <a:rPr lang="es-ES" dirty="0" err="1">
                <a:solidFill>
                  <a:srgbClr val="558ED5"/>
                </a:solidFill>
                <a:latin typeface="Arial"/>
              </a:rPr>
              <a:t>resource</a:t>
            </a:r>
            <a:r>
              <a:rPr lang="es-ES" dirty="0">
                <a:solidFill>
                  <a:srgbClr val="558ED5"/>
                </a:solidFill>
                <a:latin typeface="Arial"/>
              </a:rPr>
              <a:t> </a:t>
            </a:r>
            <a:r>
              <a:rPr lang="es-ES" dirty="0" err="1">
                <a:solidFill>
                  <a:srgbClr val="558ED5"/>
                </a:solidFill>
                <a:latin typeface="Arial"/>
              </a:rPr>
              <a:t>name</a:t>
            </a:r>
            <a:r>
              <a:rPr lang="es-ES" dirty="0">
                <a:solidFill>
                  <a:srgbClr val="558ED5"/>
                </a:solidFill>
                <a:latin typeface="Arial"/>
              </a:rPr>
              <a:t>:</a:t>
            </a:r>
            <a:endParaRPr dirty="0">
              <a:solidFill>
                <a:srgbClr val="558ED5"/>
              </a:solidFill>
            </a:endParaRPr>
          </a:p>
          <a:p>
            <a:pPr>
              <a:lnSpc>
                <a:spcPct val="90000"/>
              </a:lnSpc>
            </a:pPr>
            <a:r>
              <a:rPr lang="es-ES" dirty="0" err="1">
                <a:solidFill>
                  <a:srgbClr val="000000"/>
                </a:solidFill>
                <a:latin typeface="Arial"/>
              </a:rPr>
              <a:t>irodsDefResource</a:t>
            </a:r>
            <a:r>
              <a:rPr lang="es-ES" dirty="0">
                <a:solidFill>
                  <a:srgbClr val="000000"/>
                </a:solidFill>
                <a:latin typeface="Arial"/>
              </a:rPr>
              <a:t> </a:t>
            </a:r>
            <a:r>
              <a:rPr lang="es-ES" dirty="0">
                <a:solidFill>
                  <a:srgbClr val="C0504D"/>
                </a:solidFill>
                <a:latin typeface="Arial"/>
              </a:rPr>
              <a:t>'</a:t>
            </a:r>
            <a:r>
              <a:rPr lang="es-ES" dirty="0" err="1">
                <a:solidFill>
                  <a:srgbClr val="C0504D"/>
                </a:solidFill>
                <a:latin typeface="Arial"/>
              </a:rPr>
              <a:t>demoResc</a:t>
            </a:r>
            <a:r>
              <a:rPr lang="es-ES" dirty="0">
                <a:solidFill>
                  <a:srgbClr val="C0504D"/>
                </a:solidFill>
                <a:latin typeface="Arial"/>
              </a:rPr>
              <a:t>'</a:t>
            </a:r>
            <a:endParaRPr dirty="0">
              <a:solidFill>
                <a:srgbClr val="C0504D"/>
              </a:solidFill>
            </a:endParaRPr>
          </a:p>
          <a:p>
            <a:pPr>
              <a:lnSpc>
                <a:spcPct val="90000"/>
              </a:lnSpc>
            </a:pPr>
            <a:r>
              <a:rPr lang="es-ES" dirty="0">
                <a:solidFill>
                  <a:srgbClr val="558ED5"/>
                </a:solidFill>
                <a:latin typeface="Arial"/>
              </a:rPr>
              <a:t># Home </a:t>
            </a:r>
            <a:r>
              <a:rPr lang="es-ES" dirty="0" err="1">
                <a:solidFill>
                  <a:srgbClr val="558ED5"/>
                </a:solidFill>
                <a:latin typeface="Arial"/>
              </a:rPr>
              <a:t>directory</a:t>
            </a:r>
            <a:r>
              <a:rPr lang="es-ES" dirty="0">
                <a:solidFill>
                  <a:srgbClr val="558ED5"/>
                </a:solidFill>
                <a:latin typeface="Arial"/>
              </a:rPr>
              <a:t> in </a:t>
            </a:r>
            <a:r>
              <a:rPr lang="es-ES" dirty="0" err="1">
                <a:solidFill>
                  <a:srgbClr val="558ED5"/>
                </a:solidFill>
                <a:latin typeface="Arial"/>
              </a:rPr>
              <a:t>iRODS</a:t>
            </a:r>
            <a:r>
              <a:rPr lang="es-ES" dirty="0">
                <a:solidFill>
                  <a:srgbClr val="558ED5"/>
                </a:solidFill>
                <a:latin typeface="Arial"/>
              </a:rPr>
              <a:t>:</a:t>
            </a:r>
            <a:endParaRPr dirty="0">
              <a:solidFill>
                <a:srgbClr val="558ED5"/>
              </a:solidFill>
            </a:endParaRPr>
          </a:p>
          <a:p>
            <a:pPr>
              <a:lnSpc>
                <a:spcPct val="90000"/>
              </a:lnSpc>
            </a:pPr>
            <a:r>
              <a:rPr lang="es-ES" dirty="0" err="1">
                <a:solidFill>
                  <a:srgbClr val="000000"/>
                </a:solidFill>
                <a:latin typeface="Arial"/>
              </a:rPr>
              <a:t>irodsHome</a:t>
            </a:r>
            <a:r>
              <a:rPr lang="es-ES" dirty="0">
                <a:solidFill>
                  <a:srgbClr val="000000"/>
                </a:solidFill>
                <a:latin typeface="Arial"/>
              </a:rPr>
              <a:t> </a:t>
            </a:r>
            <a:r>
              <a:rPr lang="es-ES" dirty="0">
                <a:solidFill>
                  <a:srgbClr val="C0504D"/>
                </a:solidFill>
                <a:latin typeface="Arial"/>
              </a:rPr>
              <a:t>'</a:t>
            </a:r>
            <a:r>
              <a:rPr lang="es-ES" dirty="0" smtClean="0">
                <a:solidFill>
                  <a:srgbClr val="C0504D"/>
                </a:solidFill>
                <a:latin typeface="Arial"/>
              </a:rPr>
              <a:t>/</a:t>
            </a:r>
            <a:r>
              <a:rPr lang="es-ES" dirty="0" err="1" smtClean="0">
                <a:solidFill>
                  <a:srgbClr val="C0504D"/>
                </a:solidFill>
                <a:latin typeface="Arial"/>
              </a:rPr>
              <a:t>alicesZone</a:t>
            </a:r>
            <a:r>
              <a:rPr lang="es-ES" dirty="0" smtClean="0">
                <a:solidFill>
                  <a:srgbClr val="C0504D"/>
                </a:solidFill>
                <a:latin typeface="Arial"/>
              </a:rPr>
              <a:t>/</a:t>
            </a:r>
            <a:r>
              <a:rPr lang="es-ES" dirty="0">
                <a:solidFill>
                  <a:srgbClr val="C0504D"/>
                </a:solidFill>
                <a:latin typeface="Arial"/>
              </a:rPr>
              <a:t>home</a:t>
            </a:r>
            <a:r>
              <a:rPr lang="es-ES" dirty="0" smtClean="0">
                <a:solidFill>
                  <a:srgbClr val="C0504D"/>
                </a:solidFill>
                <a:latin typeface="Arial"/>
              </a:rPr>
              <a:t>/</a:t>
            </a:r>
            <a:r>
              <a:rPr lang="es-ES" dirty="0" err="1" smtClean="0">
                <a:solidFill>
                  <a:srgbClr val="C0504D"/>
                </a:solidFill>
                <a:latin typeface="Arial"/>
              </a:rPr>
              <a:t>alice</a:t>
            </a:r>
            <a:r>
              <a:rPr lang="es-ES" dirty="0" smtClean="0">
                <a:solidFill>
                  <a:srgbClr val="C0504D"/>
                </a:solidFill>
                <a:latin typeface="Arial"/>
              </a:rPr>
              <a:t>'</a:t>
            </a:r>
            <a:endParaRPr dirty="0">
              <a:solidFill>
                <a:srgbClr val="C0504D"/>
              </a:solidFill>
            </a:endParaRPr>
          </a:p>
          <a:p>
            <a:pPr>
              <a:lnSpc>
                <a:spcPct val="90000"/>
              </a:lnSpc>
            </a:pPr>
            <a:r>
              <a:rPr lang="es-ES" dirty="0">
                <a:solidFill>
                  <a:srgbClr val="558ED5"/>
                </a:solidFill>
                <a:latin typeface="Arial"/>
              </a:rPr>
              <a:t># </a:t>
            </a:r>
            <a:r>
              <a:rPr lang="es-ES" dirty="0" err="1">
                <a:solidFill>
                  <a:srgbClr val="558ED5"/>
                </a:solidFill>
                <a:latin typeface="Arial"/>
              </a:rPr>
              <a:t>Current</a:t>
            </a:r>
            <a:r>
              <a:rPr lang="es-ES" dirty="0">
                <a:solidFill>
                  <a:srgbClr val="558ED5"/>
                </a:solidFill>
                <a:latin typeface="Arial"/>
              </a:rPr>
              <a:t> </a:t>
            </a:r>
            <a:r>
              <a:rPr lang="es-ES" dirty="0" err="1">
                <a:solidFill>
                  <a:srgbClr val="558ED5"/>
                </a:solidFill>
                <a:latin typeface="Arial"/>
              </a:rPr>
              <a:t>directory</a:t>
            </a:r>
            <a:r>
              <a:rPr lang="es-ES" dirty="0">
                <a:solidFill>
                  <a:srgbClr val="558ED5"/>
                </a:solidFill>
                <a:latin typeface="Arial"/>
              </a:rPr>
              <a:t> in </a:t>
            </a:r>
            <a:r>
              <a:rPr lang="es-ES" dirty="0" err="1">
                <a:solidFill>
                  <a:srgbClr val="558ED5"/>
                </a:solidFill>
                <a:latin typeface="Arial"/>
              </a:rPr>
              <a:t>iRODS</a:t>
            </a:r>
            <a:r>
              <a:rPr lang="es-ES" dirty="0">
                <a:solidFill>
                  <a:srgbClr val="558ED5"/>
                </a:solidFill>
                <a:latin typeface="Arial"/>
              </a:rPr>
              <a:t>:</a:t>
            </a:r>
            <a:endParaRPr dirty="0">
              <a:solidFill>
                <a:srgbClr val="558ED5"/>
              </a:solidFill>
            </a:endParaRPr>
          </a:p>
          <a:p>
            <a:pPr>
              <a:lnSpc>
                <a:spcPct val="90000"/>
              </a:lnSpc>
            </a:pPr>
            <a:r>
              <a:rPr lang="es-ES" dirty="0" err="1">
                <a:solidFill>
                  <a:srgbClr val="000000"/>
                </a:solidFill>
                <a:latin typeface="Arial"/>
              </a:rPr>
              <a:t>irodsCwd</a:t>
            </a:r>
            <a:r>
              <a:rPr lang="es-ES" dirty="0">
                <a:solidFill>
                  <a:srgbClr val="000000"/>
                </a:solidFill>
                <a:latin typeface="Arial"/>
              </a:rPr>
              <a:t> </a:t>
            </a:r>
            <a:r>
              <a:rPr lang="es-ES" dirty="0">
                <a:solidFill>
                  <a:srgbClr val="C0504D"/>
                </a:solidFill>
              </a:rPr>
              <a:t>'/</a:t>
            </a:r>
            <a:r>
              <a:rPr lang="es-ES" dirty="0" err="1">
                <a:solidFill>
                  <a:srgbClr val="C0504D"/>
                </a:solidFill>
              </a:rPr>
              <a:t>alicesZone</a:t>
            </a:r>
            <a:r>
              <a:rPr lang="es-ES" dirty="0">
                <a:solidFill>
                  <a:srgbClr val="C0504D"/>
                </a:solidFill>
              </a:rPr>
              <a:t>/home/</a:t>
            </a:r>
            <a:r>
              <a:rPr lang="es-ES" dirty="0" err="1">
                <a:solidFill>
                  <a:srgbClr val="C0504D"/>
                </a:solidFill>
              </a:rPr>
              <a:t>alice</a:t>
            </a:r>
            <a:r>
              <a:rPr lang="es-ES" dirty="0">
                <a:solidFill>
                  <a:srgbClr val="C0504D"/>
                </a:solidFill>
              </a:rPr>
              <a:t>'</a:t>
            </a:r>
            <a:endParaRPr lang="es-ES" dirty="0" smtClean="0">
              <a:solidFill>
                <a:srgbClr val="C0504D"/>
              </a:solidFill>
            </a:endParaRPr>
          </a:p>
          <a:p>
            <a:pPr>
              <a:lnSpc>
                <a:spcPct val="90000"/>
              </a:lnSpc>
            </a:pPr>
            <a:r>
              <a:rPr lang="es-ES" dirty="0" smtClean="0">
                <a:solidFill>
                  <a:srgbClr val="558ED5"/>
                </a:solidFill>
                <a:latin typeface="Arial"/>
              </a:rPr>
              <a:t># </a:t>
            </a:r>
            <a:r>
              <a:rPr lang="es-ES" dirty="0" err="1">
                <a:solidFill>
                  <a:srgbClr val="558ED5"/>
                </a:solidFill>
                <a:latin typeface="Arial"/>
              </a:rPr>
              <a:t>Account</a:t>
            </a:r>
            <a:r>
              <a:rPr lang="es-ES" dirty="0">
                <a:solidFill>
                  <a:srgbClr val="558ED5"/>
                </a:solidFill>
                <a:latin typeface="Arial"/>
              </a:rPr>
              <a:t> </a:t>
            </a:r>
            <a:r>
              <a:rPr lang="es-ES" dirty="0" err="1">
                <a:solidFill>
                  <a:srgbClr val="558ED5"/>
                </a:solidFill>
                <a:latin typeface="Arial"/>
              </a:rPr>
              <a:t>name</a:t>
            </a:r>
            <a:r>
              <a:rPr lang="es-ES" dirty="0">
                <a:solidFill>
                  <a:srgbClr val="558ED5"/>
                </a:solidFill>
                <a:latin typeface="Arial"/>
              </a:rPr>
              <a:t>:</a:t>
            </a:r>
            <a:endParaRPr dirty="0">
              <a:solidFill>
                <a:srgbClr val="558ED5"/>
              </a:solidFill>
            </a:endParaRPr>
          </a:p>
          <a:p>
            <a:pPr>
              <a:lnSpc>
                <a:spcPct val="90000"/>
              </a:lnSpc>
            </a:pPr>
            <a:r>
              <a:rPr lang="es-ES" dirty="0" err="1">
                <a:solidFill>
                  <a:srgbClr val="000000"/>
                </a:solidFill>
                <a:latin typeface="Arial"/>
              </a:rPr>
              <a:t>irodsUserName</a:t>
            </a:r>
            <a:r>
              <a:rPr lang="es-ES" dirty="0">
                <a:solidFill>
                  <a:srgbClr val="000000"/>
                </a:solidFill>
                <a:latin typeface="Arial"/>
              </a:rPr>
              <a:t> </a:t>
            </a:r>
            <a:r>
              <a:rPr lang="es-ES" dirty="0" smtClean="0">
                <a:solidFill>
                  <a:srgbClr val="C0504D"/>
                </a:solidFill>
                <a:latin typeface="Arial"/>
              </a:rPr>
              <a:t>’</a:t>
            </a:r>
            <a:r>
              <a:rPr lang="es-ES" dirty="0" err="1" smtClean="0">
                <a:solidFill>
                  <a:srgbClr val="C0504D"/>
                </a:solidFill>
                <a:latin typeface="Arial"/>
              </a:rPr>
              <a:t>alice</a:t>
            </a:r>
            <a:r>
              <a:rPr lang="es-ES" dirty="0" smtClean="0">
                <a:solidFill>
                  <a:srgbClr val="C0504D"/>
                </a:solidFill>
                <a:latin typeface="Arial"/>
              </a:rPr>
              <a:t>'</a:t>
            </a:r>
            <a:endParaRPr dirty="0">
              <a:solidFill>
                <a:srgbClr val="C0504D"/>
              </a:solidFill>
            </a:endParaRPr>
          </a:p>
          <a:p>
            <a:pPr>
              <a:lnSpc>
                <a:spcPct val="90000"/>
              </a:lnSpc>
            </a:pPr>
            <a:r>
              <a:rPr lang="es-ES" dirty="0">
                <a:solidFill>
                  <a:srgbClr val="558ED5"/>
                </a:solidFill>
                <a:latin typeface="Arial"/>
              </a:rPr>
              <a:t># </a:t>
            </a:r>
            <a:r>
              <a:rPr lang="es-ES" dirty="0" err="1">
                <a:solidFill>
                  <a:srgbClr val="558ED5"/>
                </a:solidFill>
                <a:latin typeface="Arial"/>
              </a:rPr>
              <a:t>Zone</a:t>
            </a:r>
            <a:r>
              <a:rPr lang="es-ES" dirty="0">
                <a:solidFill>
                  <a:srgbClr val="558ED5"/>
                </a:solidFill>
                <a:latin typeface="Arial"/>
              </a:rPr>
              <a:t>:</a:t>
            </a:r>
            <a:endParaRPr dirty="0">
              <a:solidFill>
                <a:srgbClr val="558ED5"/>
              </a:solidFill>
            </a:endParaRPr>
          </a:p>
          <a:p>
            <a:pPr>
              <a:lnSpc>
                <a:spcPct val="90000"/>
              </a:lnSpc>
            </a:pPr>
            <a:r>
              <a:rPr lang="es-ES" dirty="0" err="1">
                <a:solidFill>
                  <a:srgbClr val="000000"/>
                </a:solidFill>
                <a:latin typeface="Arial"/>
              </a:rPr>
              <a:t>irodsZone</a:t>
            </a:r>
            <a:r>
              <a:rPr lang="es-ES" dirty="0">
                <a:solidFill>
                  <a:srgbClr val="6B0094"/>
                </a:solidFill>
                <a:latin typeface="Arial"/>
              </a:rPr>
              <a:t> </a:t>
            </a:r>
            <a:r>
              <a:rPr lang="es-ES" dirty="0" smtClean="0">
                <a:solidFill>
                  <a:srgbClr val="C0504D"/>
                </a:solidFill>
                <a:latin typeface="Arial"/>
              </a:rPr>
              <a:t>‘</a:t>
            </a:r>
            <a:r>
              <a:rPr lang="es-ES" dirty="0" err="1" smtClean="0">
                <a:solidFill>
                  <a:srgbClr val="C0504D"/>
                </a:solidFill>
                <a:latin typeface="Arial"/>
              </a:rPr>
              <a:t>alicesZone</a:t>
            </a:r>
            <a:r>
              <a:rPr lang="es-ES" dirty="0" smtClean="0">
                <a:solidFill>
                  <a:srgbClr val="C0504D"/>
                </a:solidFill>
                <a:latin typeface="Arial"/>
              </a:rPr>
              <a:t>'</a:t>
            </a:r>
            <a:endParaRPr dirty="0">
              <a:solidFill>
                <a:srgbClr val="C0504D"/>
              </a:solidFill>
            </a:endParaRPr>
          </a:p>
          <a:p>
            <a:pPr>
              <a:lnSpc>
                <a:spcPct val="90000"/>
              </a:lnSpc>
            </a:pPr>
            <a:endParaRPr dirty="0"/>
          </a:p>
          <a:p>
            <a:pPr>
              <a:lnSpc>
                <a:spcPct val="9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190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E1F1A151-5191-4141-81D1-915111B161D1}" type="slidenum">
              <a:rPr lang="en-US">
                <a:solidFill>
                  <a:srgbClr val="000000"/>
                </a:solidFill>
                <a:latin typeface="Calibri"/>
              </a:rPr>
              <a:t>8</a:t>
            </a:fld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784945" y="4299508"/>
            <a:ext cx="2537286" cy="17543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The .</a:t>
            </a:r>
            <a:r>
              <a:rPr lang="en-US" dirty="0" err="1" smtClean="0">
                <a:solidFill>
                  <a:schemeClr val="tx2"/>
                </a:solidFill>
              </a:rPr>
              <a:t>irodsEnv</a:t>
            </a:r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d</a:t>
            </a:r>
            <a:r>
              <a:rPr lang="en-US" dirty="0" smtClean="0">
                <a:solidFill>
                  <a:schemeClr val="tx2"/>
                </a:solidFill>
              </a:rPr>
              <a:t>etermines the zone 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and the user for the </a:t>
            </a:r>
          </a:p>
          <a:p>
            <a:r>
              <a:rPr lang="en-US" dirty="0" err="1" smtClean="0">
                <a:solidFill>
                  <a:schemeClr val="tx2"/>
                </a:solidFill>
              </a:rPr>
              <a:t>icommands</a:t>
            </a:r>
            <a:r>
              <a:rPr lang="en-US" dirty="0" smtClean="0">
                <a:solidFill>
                  <a:schemeClr val="tx2"/>
                </a:solidFill>
              </a:rPr>
              <a:t>-client.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You can only have </a:t>
            </a:r>
            <a:r>
              <a:rPr lang="en-US" b="1" dirty="0" smtClean="0">
                <a:solidFill>
                  <a:schemeClr val="tx2"/>
                </a:solidFill>
              </a:rPr>
              <a:t>one</a:t>
            </a:r>
          </a:p>
          <a:p>
            <a:r>
              <a:rPr lang="en-US" dirty="0">
                <a:solidFill>
                  <a:schemeClr val="tx2"/>
                </a:solidFill>
              </a:rPr>
              <a:t>s</a:t>
            </a:r>
            <a:r>
              <a:rPr lang="en-US" dirty="0" smtClean="0">
                <a:solidFill>
                  <a:schemeClr val="tx2"/>
                </a:solidFill>
              </a:rPr>
              <a:t>uch file at a time.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Shape 1"/>
          <p:cNvSpPr txBox="1"/>
          <p:nvPr/>
        </p:nvSpPr>
        <p:spPr>
          <a:xfrm>
            <a:off x="457200" y="764640"/>
            <a:ext cx="82292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The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</a:t>
            </a: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icommands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</a:t>
            </a: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client</a:t>
            </a:r>
            <a:endParaRPr dirty="0"/>
          </a:p>
        </p:txBody>
      </p:sp>
      <p:sp>
        <p:nvSpPr>
          <p:cNvPr id="193" name="TextShape 2"/>
          <p:cNvSpPr txBox="1"/>
          <p:nvPr/>
        </p:nvSpPr>
        <p:spPr>
          <a:xfrm>
            <a:off x="457200" y="1628640"/>
            <a:ext cx="8229240" cy="449712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icommands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are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automatically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installed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when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you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install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the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iRODS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server</a:t>
            </a: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endParaRPr lang="es-ES" sz="2000" dirty="0">
              <a:solidFill>
                <a:schemeClr val="tx2"/>
              </a:solidFill>
              <a:latin typeface="Arial"/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Users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will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have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to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install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them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seperately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to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connect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to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an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iRODS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server</a:t>
            </a:r>
          </a:p>
          <a:p>
            <a:pPr>
              <a:lnSpc>
                <a:spcPct val="100000"/>
              </a:lnSpc>
            </a:pPr>
            <a:endParaRPr lang="es-ES" sz="2000" dirty="0">
              <a:solidFill>
                <a:schemeClr val="tx2"/>
              </a:solidFill>
              <a:latin typeface="Arial"/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Categories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:</a:t>
            </a:r>
          </a:p>
          <a:p>
            <a:pPr marL="1257300" lvl="2" indent="-342900">
              <a:buFont typeface="Arial"/>
              <a:buChar char="•"/>
            </a:pP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Informational</a:t>
            </a:r>
            <a:endParaRPr lang="es-ES" sz="2000" dirty="0" smtClean="0">
              <a:solidFill>
                <a:schemeClr val="tx2"/>
              </a:solidFill>
              <a:latin typeface="Arial"/>
            </a:endParaRPr>
          </a:p>
          <a:p>
            <a:pPr marL="1257300" lvl="2" indent="-342900">
              <a:buFont typeface="Arial"/>
              <a:buChar char="•"/>
            </a:pPr>
            <a:r>
              <a:rPr lang="es-ES" sz="2000" dirty="0" smtClean="0">
                <a:solidFill>
                  <a:schemeClr val="tx2"/>
                </a:solidFill>
                <a:latin typeface="Arial"/>
              </a:rPr>
              <a:t>UNIX and FTP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like</a:t>
            </a:r>
            <a:endParaRPr lang="es-ES" sz="2000" dirty="0" smtClean="0">
              <a:solidFill>
                <a:schemeClr val="tx2"/>
              </a:solidFill>
              <a:latin typeface="Arial"/>
            </a:endParaRPr>
          </a:p>
          <a:p>
            <a:pPr marL="1257300" lvl="2" indent="-342900">
              <a:buFont typeface="Arial"/>
              <a:buChar char="•"/>
            </a:pP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Metadata</a:t>
            </a:r>
            <a:endParaRPr lang="es-ES" sz="2000" dirty="0">
              <a:solidFill>
                <a:schemeClr val="tx2"/>
              </a:solidFill>
              <a:latin typeface="Arial"/>
            </a:endParaRPr>
          </a:p>
          <a:p>
            <a:pPr marL="1257300" lvl="2" indent="-342900">
              <a:buFont typeface="Arial"/>
              <a:buChar char="•"/>
            </a:pP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Functional</a:t>
            </a:r>
            <a:endParaRPr lang="es-ES" sz="2000" dirty="0" smtClean="0">
              <a:solidFill>
                <a:schemeClr val="tx2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dirty="0">
                <a:solidFill>
                  <a:schemeClr val="tx2"/>
                </a:solidFill>
                <a:latin typeface="Arial"/>
              </a:rPr>
              <a:t>	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	</a:t>
            </a:r>
          </a:p>
          <a:p>
            <a:pPr marL="342900" indent="-342900">
              <a:lnSpc>
                <a:spcPct val="100000"/>
              </a:lnSpc>
              <a:buFont typeface="Wingdings" charset="2"/>
              <a:buChar char="Ø"/>
            </a:pPr>
            <a:endParaRPr lang="es-ES" sz="2000" dirty="0" smtClean="0">
              <a:solidFill>
                <a:schemeClr val="tx2"/>
              </a:solidFill>
              <a:latin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lang="es-ES" sz="2000" dirty="0">
              <a:solidFill>
                <a:schemeClr val="tx2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sz="2000" dirty="0">
              <a:solidFill>
                <a:schemeClr val="tx2"/>
              </a:solidFill>
            </a:endParaRPr>
          </a:p>
        </p:txBody>
      </p:sp>
      <p:sp>
        <p:nvSpPr>
          <p:cNvPr id="194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C1E14161-6171-41B1-B191-11C151616141}" type="slidenum">
              <a:rPr lang="en-US">
                <a:solidFill>
                  <a:srgbClr val="000000"/>
                </a:solidFill>
                <a:latin typeface="Calibri"/>
              </a:rPr>
              <a:t>9</a:t>
            </a:fld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extShape 1"/>
          <p:cNvSpPr txBox="1"/>
          <p:nvPr/>
        </p:nvSpPr>
        <p:spPr>
          <a:xfrm>
            <a:off x="457200" y="764640"/>
            <a:ext cx="82292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ihelp</a:t>
            </a:r>
            <a:endParaRPr dirty="0"/>
          </a:p>
        </p:txBody>
      </p:sp>
      <p:sp>
        <p:nvSpPr>
          <p:cNvPr id="199" name="TextShape 2"/>
          <p:cNvSpPr txBox="1"/>
          <p:nvPr/>
        </p:nvSpPr>
        <p:spPr>
          <a:xfrm>
            <a:off x="457200" y="1628640"/>
            <a:ext cx="8229240" cy="44971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00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21A1F191-B1D1-4191-B1A1-2151410111E1}" type="slidenum">
              <a:rPr lang="en-US">
                <a:solidFill>
                  <a:srgbClr val="000000"/>
                </a:solidFill>
                <a:latin typeface="Calibri"/>
              </a:rPr>
              <a:t>10</a:t>
            </a:fld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621218" y="1642880"/>
            <a:ext cx="8044315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 smtClean="0">
                <a:solidFill>
                  <a:srgbClr val="E46C0A"/>
                </a:solidFill>
              </a:rPr>
              <a:t>ihelp</a:t>
            </a:r>
            <a:endParaRPr lang="en-US" sz="2000" dirty="0" smtClean="0">
              <a:solidFill>
                <a:srgbClr val="E46C0A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      Lists all commands</a:t>
            </a:r>
            <a:r>
              <a:rPr lang="en-US" sz="2000" dirty="0">
                <a:solidFill>
                  <a:schemeClr val="tx2"/>
                </a:solidFill>
              </a:rPr>
              <a:t>	</a:t>
            </a:r>
            <a:endParaRPr lang="en-US" sz="2000" dirty="0" smtClean="0">
              <a:solidFill>
                <a:schemeClr val="tx2"/>
              </a:solidFill>
            </a:endParaRPr>
          </a:p>
          <a:p>
            <a:endParaRPr lang="en-US" sz="2000" dirty="0" smtClean="0">
              <a:solidFill>
                <a:schemeClr val="tx2"/>
              </a:solidFill>
            </a:endParaRPr>
          </a:p>
          <a:p>
            <a:endParaRPr lang="en-US" sz="2000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 smtClean="0">
                <a:solidFill>
                  <a:srgbClr val="E46C0A"/>
                </a:solidFill>
              </a:rPr>
              <a:t>ihelp</a:t>
            </a:r>
            <a:r>
              <a:rPr lang="en-US" sz="2000" dirty="0" smtClean="0">
                <a:solidFill>
                  <a:srgbClr val="E46C0A"/>
                </a:solidFill>
              </a:rPr>
              <a:t> -h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     	</a:t>
            </a:r>
            <a:r>
              <a:rPr lang="en-US" sz="2000" u="sng" dirty="0" smtClean="0">
                <a:solidFill>
                  <a:schemeClr val="tx2"/>
                </a:solidFill>
              </a:rPr>
              <a:t>Usage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en-US" sz="2000" dirty="0">
                <a:solidFill>
                  <a:schemeClr val="tx2"/>
                </a:solidFill>
              </a:rPr>
              <a:t>: </a:t>
            </a:r>
            <a:r>
              <a:rPr lang="en-US" sz="2000" dirty="0" err="1">
                <a:solidFill>
                  <a:schemeClr val="tx2"/>
                </a:solidFill>
              </a:rPr>
              <a:t>ihelp</a:t>
            </a:r>
            <a:r>
              <a:rPr lang="en-US" sz="2000" dirty="0">
                <a:solidFill>
                  <a:schemeClr val="tx2"/>
                </a:solidFill>
              </a:rPr>
              <a:t> [-ah] [</a:t>
            </a:r>
            <a:r>
              <a:rPr lang="en-US" sz="2000" dirty="0" err="1">
                <a:solidFill>
                  <a:schemeClr val="tx2"/>
                </a:solidFill>
              </a:rPr>
              <a:t>icommand</a:t>
            </a:r>
            <a:r>
              <a:rPr lang="en-US" sz="2000" dirty="0">
                <a:solidFill>
                  <a:schemeClr val="tx2"/>
                </a:solidFill>
              </a:rPr>
              <a:t>]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 smtClean="0">
                <a:solidFill>
                  <a:schemeClr val="tx2"/>
                </a:solidFill>
              </a:rPr>
              <a:t>     	Display </a:t>
            </a:r>
            <a:r>
              <a:rPr lang="en-US" sz="2000" dirty="0" err="1" smtClean="0">
                <a:solidFill>
                  <a:schemeClr val="tx2"/>
                </a:solidFill>
              </a:rPr>
              <a:t>i</a:t>
            </a:r>
            <a:r>
              <a:rPr lang="en-US" sz="2000" dirty="0" smtClean="0">
                <a:solidFill>
                  <a:schemeClr val="tx2"/>
                </a:solidFill>
              </a:rPr>
              <a:t>-commands synopsis or a particular </a:t>
            </a:r>
            <a:r>
              <a:rPr lang="en-US" sz="2000" dirty="0" err="1" smtClean="0">
                <a:solidFill>
                  <a:schemeClr val="tx2"/>
                </a:solidFill>
              </a:rPr>
              <a:t>i</a:t>
            </a:r>
            <a:r>
              <a:rPr lang="en-US" sz="2000" dirty="0" smtClean="0">
                <a:solidFill>
                  <a:schemeClr val="tx2"/>
                </a:solidFill>
              </a:rPr>
              <a:t>-command help text</a:t>
            </a:r>
          </a:p>
          <a:p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smtClean="0">
                <a:solidFill>
                  <a:schemeClr val="tx2"/>
                </a:solidFill>
              </a:rPr>
              <a:t>    	Options are: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 	-h  this help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 	-a  print the help text for all the </a:t>
            </a:r>
            <a:r>
              <a:rPr lang="en-US" sz="2000" dirty="0" err="1" smtClean="0">
                <a:solidFill>
                  <a:schemeClr val="tx2"/>
                </a:solidFill>
              </a:rPr>
              <a:t>i</a:t>
            </a:r>
            <a:r>
              <a:rPr lang="en-US" sz="2000" dirty="0" smtClean="0">
                <a:solidFill>
                  <a:schemeClr val="tx2"/>
                </a:solidFill>
              </a:rPr>
              <a:t>-commands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 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	Run with no options to display a synopsis of the </a:t>
            </a:r>
            <a:r>
              <a:rPr lang="en-US" sz="2000" dirty="0" err="1" smtClean="0">
                <a:solidFill>
                  <a:schemeClr val="tx2"/>
                </a:solidFill>
              </a:rPr>
              <a:t>i</a:t>
            </a:r>
            <a:r>
              <a:rPr lang="en-US" sz="2000" dirty="0" smtClean="0">
                <a:solidFill>
                  <a:schemeClr val="tx2"/>
                </a:solidFill>
              </a:rPr>
              <a:t>-commands</a:t>
            </a:r>
          </a:p>
          <a:p>
            <a:endParaRPr lang="en-US" sz="20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	</a:t>
            </a:r>
            <a:r>
              <a:rPr lang="en-US" sz="2000" dirty="0" err="1" smtClean="0">
                <a:solidFill>
                  <a:schemeClr val="tx2"/>
                </a:solidFill>
              </a:rPr>
              <a:t>iRODS</a:t>
            </a:r>
            <a:r>
              <a:rPr lang="en-US" sz="2000" dirty="0" smtClean="0">
                <a:solidFill>
                  <a:schemeClr val="tx2"/>
                </a:solidFill>
              </a:rPr>
              <a:t> Version 3.3.1                  February 2014                  </a:t>
            </a:r>
            <a:r>
              <a:rPr lang="en-US" sz="2000" dirty="0" err="1" smtClean="0">
                <a:solidFill>
                  <a:schemeClr val="tx2"/>
                </a:solidFill>
              </a:rPr>
              <a:t>ihelp</a:t>
            </a:r>
            <a:endParaRPr lang="en-US" sz="2000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Shape 1"/>
          <p:cNvSpPr txBox="1"/>
          <p:nvPr/>
        </p:nvSpPr>
        <p:spPr>
          <a:xfrm>
            <a:off x="457200" y="764640"/>
            <a:ext cx="82292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>
                <a:solidFill>
                  <a:srgbClr val="C13424"/>
                </a:solidFill>
                <a:latin typeface="Arial"/>
              </a:rPr>
              <a:t>ienv</a:t>
            </a:r>
            <a:endParaRPr/>
          </a:p>
        </p:txBody>
      </p:sp>
      <p:sp>
        <p:nvSpPr>
          <p:cNvPr id="206" name="TextShape 2"/>
          <p:cNvSpPr txBox="1"/>
          <p:nvPr/>
        </p:nvSpPr>
        <p:spPr>
          <a:xfrm>
            <a:off x="457200" y="1628640"/>
            <a:ext cx="8229240" cy="187200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dirty="0" err="1">
                <a:solidFill>
                  <a:srgbClr val="1F497D"/>
                </a:solidFill>
                <a:latin typeface="Arial"/>
              </a:rPr>
              <a:t>Lists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the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iRODS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environment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variables</a:t>
            </a:r>
            <a:r>
              <a:rPr lang="es-ES" sz="2000" dirty="0" smtClean="0">
                <a:solidFill>
                  <a:srgbClr val="1F497D"/>
                </a:solidFill>
                <a:latin typeface="Arial"/>
              </a:rPr>
              <a:t>.</a:t>
            </a:r>
          </a:p>
          <a:p>
            <a:pPr>
              <a:lnSpc>
                <a:spcPct val="100000"/>
              </a:lnSpc>
            </a:pPr>
            <a:endParaRPr sz="2000" dirty="0">
              <a:solidFill>
                <a:srgbClr val="1F497D"/>
              </a:solidFill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dirty="0" err="1">
                <a:solidFill>
                  <a:srgbClr val="1F497D"/>
                </a:solidFill>
                <a:latin typeface="Arial"/>
              </a:rPr>
              <a:t>Equivalent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to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“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iinit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-l</a:t>
            </a:r>
            <a:r>
              <a:rPr lang="es-ES" sz="2000" dirty="0" smtClean="0">
                <a:solidFill>
                  <a:srgbClr val="1F497D"/>
                </a:solidFill>
                <a:latin typeface="Arial"/>
              </a:rPr>
              <a:t>”</a:t>
            </a: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endParaRPr sz="2000" dirty="0">
              <a:solidFill>
                <a:srgbClr val="1F497D"/>
              </a:solidFill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u="sng" dirty="0" err="1">
                <a:solidFill>
                  <a:srgbClr val="1F497D"/>
                </a:solidFill>
                <a:latin typeface="Arial"/>
              </a:rPr>
              <a:t>Usage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</a:t>
            </a:r>
            <a:r>
              <a:rPr lang="es-ES" sz="2000" dirty="0">
                <a:solidFill>
                  <a:schemeClr val="accent6"/>
                </a:solidFill>
                <a:latin typeface="Arial"/>
              </a:rPr>
              <a:t>: </a:t>
            </a:r>
            <a:r>
              <a:rPr lang="es-ES" sz="2000" dirty="0" err="1">
                <a:solidFill>
                  <a:srgbClr val="E46C0A"/>
                </a:solidFill>
                <a:latin typeface="Arial"/>
              </a:rPr>
              <a:t>ienv</a:t>
            </a:r>
            <a:r>
              <a:rPr lang="es-ES" sz="2000" dirty="0">
                <a:solidFill>
                  <a:srgbClr val="E46C0A"/>
                </a:solidFill>
                <a:latin typeface="Arial"/>
              </a:rPr>
              <a:t> [-h]</a:t>
            </a:r>
            <a:endParaRPr sz="2000" dirty="0">
              <a:solidFill>
                <a:srgbClr val="E46C0A"/>
              </a:solidFill>
            </a:endParaRPr>
          </a:p>
        </p:txBody>
      </p:sp>
      <p:sp>
        <p:nvSpPr>
          <p:cNvPr id="207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7151A121-8131-4121-A131-31A1717191A1}" type="slidenum">
              <a:rPr lang="en-US">
                <a:solidFill>
                  <a:srgbClr val="000000"/>
                </a:solidFill>
                <a:latin typeface="Calibri"/>
              </a:rPr>
              <a:t>11</a:t>
            </a:fld>
            <a:endParaRPr/>
          </a:p>
        </p:txBody>
      </p:sp>
      <p:sp>
        <p:nvSpPr>
          <p:cNvPr id="208" name="CustomShape 4"/>
          <p:cNvSpPr/>
          <p:nvPr/>
        </p:nvSpPr>
        <p:spPr>
          <a:xfrm>
            <a:off x="1115640" y="3603296"/>
            <a:ext cx="7581240" cy="263370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NOTICE: Release Version = rods3.3.1, API Version = d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NOTICE: 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irodsHost</a:t>
            </a:r>
            <a:r>
              <a:rPr lang="en-US" dirty="0" smtClean="0">
                <a:solidFill>
                  <a:schemeClr val="tx2"/>
                </a:solidFill>
                <a:latin typeface="Consolas"/>
              </a:rPr>
              <a:t>=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surfsara</a:t>
            </a:r>
            <a:r>
              <a:rPr lang="en-US" dirty="0" smtClean="0">
                <a:solidFill>
                  <a:schemeClr val="tx2"/>
                </a:solidFill>
                <a:latin typeface="Consolas"/>
              </a:rPr>
              <a:t>-cloud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NOTICE: 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irodsPort</a:t>
            </a:r>
            <a:r>
              <a:rPr lang="en-US" dirty="0" smtClean="0">
                <a:solidFill>
                  <a:schemeClr val="tx2"/>
                </a:solidFill>
                <a:latin typeface="Consolas"/>
              </a:rPr>
              <a:t>=1247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NOTICE: 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irodsDefResource</a:t>
            </a:r>
            <a:r>
              <a:rPr lang="en-US" dirty="0" smtClean="0">
                <a:solidFill>
                  <a:schemeClr val="tx2"/>
                </a:solidFill>
                <a:latin typeface="Consolas"/>
              </a:rPr>
              <a:t>=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demoResc</a:t>
            </a:r>
            <a:endParaRPr lang="en-US" dirty="0" smtClean="0">
              <a:solidFill>
                <a:schemeClr val="tx2"/>
              </a:solidFill>
              <a:latin typeface="Consolas"/>
            </a:endParaRP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NOTICE: 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irodsHome</a:t>
            </a:r>
            <a:r>
              <a:rPr lang="en-US" dirty="0" smtClean="0">
                <a:solidFill>
                  <a:schemeClr val="tx2"/>
                </a:solidFill>
                <a:latin typeface="Consolas"/>
              </a:rPr>
              <a:t>=/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alicesZone</a:t>
            </a:r>
            <a:r>
              <a:rPr lang="en-US" dirty="0" smtClean="0">
                <a:solidFill>
                  <a:schemeClr val="tx2"/>
                </a:solidFill>
                <a:latin typeface="Consolas"/>
              </a:rPr>
              <a:t>/home/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alice</a:t>
            </a:r>
            <a:endParaRPr lang="en-US" dirty="0" smtClean="0">
              <a:solidFill>
                <a:schemeClr val="tx2"/>
              </a:solidFill>
              <a:latin typeface="Consolas"/>
            </a:endParaRP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NOTICE: 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irodsCwd</a:t>
            </a:r>
            <a:r>
              <a:rPr lang="en-US" dirty="0" smtClean="0">
                <a:solidFill>
                  <a:schemeClr val="tx2"/>
                </a:solidFill>
                <a:latin typeface="Consolas"/>
              </a:rPr>
              <a:t>=/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alicesZone</a:t>
            </a:r>
            <a:r>
              <a:rPr lang="en-US" dirty="0" smtClean="0">
                <a:solidFill>
                  <a:schemeClr val="tx2"/>
                </a:solidFill>
                <a:latin typeface="Consolas"/>
              </a:rPr>
              <a:t>/home/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alice</a:t>
            </a:r>
            <a:endParaRPr lang="en-US" dirty="0" smtClean="0">
              <a:solidFill>
                <a:schemeClr val="tx2"/>
              </a:solidFill>
              <a:latin typeface="Consolas"/>
            </a:endParaRP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NOTICE: 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irodsUserName</a:t>
            </a:r>
            <a:r>
              <a:rPr lang="en-US" dirty="0" smtClean="0">
                <a:solidFill>
                  <a:schemeClr val="tx2"/>
                </a:solidFill>
                <a:latin typeface="Consolas"/>
              </a:rPr>
              <a:t>=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alice</a:t>
            </a:r>
            <a:endParaRPr lang="en-US" dirty="0" smtClean="0">
              <a:solidFill>
                <a:schemeClr val="tx2"/>
              </a:solidFill>
              <a:latin typeface="Consolas"/>
            </a:endParaRP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NOTICE: 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irodsZone</a:t>
            </a:r>
            <a:r>
              <a:rPr lang="en-US" dirty="0" smtClean="0">
                <a:solidFill>
                  <a:schemeClr val="tx2"/>
                </a:solidFill>
                <a:latin typeface="Consolas"/>
              </a:rPr>
              <a:t>=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alicesZone</a:t>
            </a:r>
            <a:endParaRPr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Shape 1"/>
          <p:cNvSpPr txBox="1"/>
          <p:nvPr/>
        </p:nvSpPr>
        <p:spPr>
          <a:xfrm>
            <a:off x="457200" y="764640"/>
            <a:ext cx="82292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>
                <a:solidFill>
                  <a:srgbClr val="C13424"/>
                </a:solidFill>
                <a:latin typeface="Arial"/>
              </a:rPr>
              <a:t>iuserinfo</a:t>
            </a:r>
            <a:endParaRPr/>
          </a:p>
        </p:txBody>
      </p:sp>
      <p:sp>
        <p:nvSpPr>
          <p:cNvPr id="210" name="TextShape 2"/>
          <p:cNvSpPr txBox="1"/>
          <p:nvPr/>
        </p:nvSpPr>
        <p:spPr>
          <a:xfrm>
            <a:off x="457200" y="1556640"/>
            <a:ext cx="8229240" cy="143964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dirty="0">
                <a:solidFill>
                  <a:schemeClr val="tx2"/>
                </a:solidFill>
                <a:latin typeface="Arial"/>
              </a:rPr>
              <a:t>Show </a:t>
            </a:r>
            <a:r>
              <a:rPr lang="es-ES" sz="2000" dirty="0" err="1">
                <a:solidFill>
                  <a:schemeClr val="tx2"/>
                </a:solidFill>
                <a:latin typeface="Arial"/>
              </a:rPr>
              <a:t>information</a:t>
            </a:r>
            <a:r>
              <a:rPr lang="es-ES" sz="2000" dirty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chemeClr val="tx2"/>
                </a:solidFill>
                <a:latin typeface="Arial"/>
              </a:rPr>
              <a:t>about</a:t>
            </a:r>
            <a:r>
              <a:rPr lang="es-ES" sz="2000" dirty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chemeClr val="tx2"/>
                </a:solidFill>
                <a:latin typeface="Arial"/>
              </a:rPr>
              <a:t>your</a:t>
            </a:r>
            <a:r>
              <a:rPr lang="es-ES" sz="2000" dirty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chemeClr val="tx2"/>
                </a:solidFill>
                <a:latin typeface="Arial"/>
              </a:rPr>
              <a:t>iRODS</a:t>
            </a:r>
            <a:r>
              <a:rPr lang="es-ES" sz="2000" dirty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chemeClr val="tx2"/>
                </a:solidFill>
                <a:latin typeface="Arial"/>
              </a:rPr>
              <a:t>user</a:t>
            </a:r>
            <a:r>
              <a:rPr lang="es-ES" sz="2000" dirty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chemeClr val="tx2"/>
                </a:solidFill>
                <a:latin typeface="Arial"/>
              </a:rPr>
              <a:t>account</a:t>
            </a:r>
            <a:r>
              <a:rPr lang="es-ES" sz="2000" dirty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chemeClr val="tx2"/>
                </a:solidFill>
                <a:latin typeface="Arial"/>
              </a:rPr>
              <a:t>or</a:t>
            </a:r>
            <a:r>
              <a:rPr lang="es-ES" sz="2000" dirty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chemeClr val="tx2"/>
                </a:solidFill>
                <a:latin typeface="Arial"/>
              </a:rPr>
              <a:t>the</a:t>
            </a:r>
            <a:r>
              <a:rPr lang="es-ES" sz="2000" dirty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chemeClr val="tx2"/>
                </a:solidFill>
                <a:latin typeface="Arial"/>
              </a:rPr>
              <a:t>entered</a:t>
            </a:r>
            <a:r>
              <a:rPr lang="es-ES" sz="2000" dirty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user</a:t>
            </a:r>
            <a:endParaRPr lang="es-ES" sz="2000" dirty="0">
              <a:solidFill>
                <a:schemeClr val="tx2"/>
              </a:solidFill>
              <a:latin typeface="Arial"/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endParaRPr lang="es-ES" sz="2000" u="sng" dirty="0" smtClean="0">
              <a:solidFill>
                <a:schemeClr val="tx2"/>
              </a:solidFill>
              <a:latin typeface="Arial"/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u="sng" dirty="0" err="1" smtClean="0">
                <a:solidFill>
                  <a:schemeClr val="tx2"/>
                </a:solidFill>
                <a:latin typeface="Arial"/>
              </a:rPr>
              <a:t>Usage</a:t>
            </a:r>
            <a:r>
              <a:rPr lang="es-ES" sz="2000" dirty="0">
                <a:solidFill>
                  <a:schemeClr val="tx2"/>
                </a:solidFill>
                <a:latin typeface="Arial"/>
              </a:rPr>
              <a:t>: </a:t>
            </a:r>
            <a:r>
              <a:rPr lang="es-ES" sz="2000" dirty="0" err="1">
                <a:solidFill>
                  <a:srgbClr val="E46C0A"/>
                </a:solidFill>
                <a:latin typeface="Arial"/>
              </a:rPr>
              <a:t>iuserinfo</a:t>
            </a:r>
            <a:r>
              <a:rPr lang="es-ES" sz="2000" dirty="0">
                <a:solidFill>
                  <a:srgbClr val="E46C0A"/>
                </a:solidFill>
                <a:latin typeface="Arial"/>
              </a:rPr>
              <a:t> [-</a:t>
            </a:r>
            <a:r>
              <a:rPr lang="es-ES" sz="2000" dirty="0" err="1">
                <a:solidFill>
                  <a:srgbClr val="E46C0A"/>
                </a:solidFill>
                <a:latin typeface="Arial"/>
              </a:rPr>
              <a:t>vVh</a:t>
            </a:r>
            <a:r>
              <a:rPr lang="es-ES" sz="2000" dirty="0">
                <a:solidFill>
                  <a:srgbClr val="E46C0A"/>
                </a:solidFill>
                <a:latin typeface="Arial"/>
              </a:rPr>
              <a:t>] [</a:t>
            </a:r>
            <a:r>
              <a:rPr lang="es-ES" sz="2000" dirty="0" err="1">
                <a:solidFill>
                  <a:srgbClr val="E46C0A"/>
                </a:solidFill>
                <a:latin typeface="Arial"/>
              </a:rPr>
              <a:t>user</a:t>
            </a:r>
            <a:r>
              <a:rPr lang="es-ES" sz="2000" dirty="0">
                <a:solidFill>
                  <a:srgbClr val="E46C0A"/>
                </a:solidFill>
                <a:latin typeface="Arial"/>
              </a:rPr>
              <a:t>]</a:t>
            </a:r>
            <a:endParaRPr sz="2000" dirty="0">
              <a:solidFill>
                <a:srgbClr val="E46C0A"/>
              </a:solidFill>
            </a:endParaRPr>
          </a:p>
          <a:p>
            <a:pPr>
              <a:lnSpc>
                <a:spcPct val="100000"/>
              </a:lnSpc>
            </a:pPr>
            <a:endParaRPr sz="20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endParaRPr dirty="0">
              <a:solidFill>
                <a:schemeClr val="tx2"/>
              </a:solidFill>
            </a:endParaRPr>
          </a:p>
        </p:txBody>
      </p:sp>
      <p:sp>
        <p:nvSpPr>
          <p:cNvPr id="211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31C1C151-E131-4171-8101-A1D121B10101}" type="slidenum">
              <a:rPr lang="en-US">
                <a:solidFill>
                  <a:srgbClr val="000000"/>
                </a:solidFill>
                <a:latin typeface="Calibri"/>
              </a:rPr>
              <a:t>12</a:t>
            </a:fld>
            <a:endParaRPr/>
          </a:p>
        </p:txBody>
      </p:sp>
      <p:sp>
        <p:nvSpPr>
          <p:cNvPr id="212" name="CustomShape 4"/>
          <p:cNvSpPr/>
          <p:nvPr/>
        </p:nvSpPr>
        <p:spPr>
          <a:xfrm>
            <a:off x="1115640" y="2997000"/>
            <a:ext cx="7581240" cy="3240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name: 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alice</a:t>
            </a:r>
            <a:endParaRPr lang="en-US" dirty="0" smtClean="0">
              <a:solidFill>
                <a:schemeClr val="tx2"/>
              </a:solidFill>
              <a:latin typeface="Consolas"/>
            </a:endParaRP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id: 10007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type: 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rodsadmin</a:t>
            </a:r>
            <a:endParaRPr lang="en-US" dirty="0" smtClean="0">
              <a:solidFill>
                <a:schemeClr val="tx2"/>
              </a:solidFill>
              <a:latin typeface="Consolas"/>
            </a:endParaRP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zone: 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alicesZone</a:t>
            </a:r>
            <a:endParaRPr lang="en-US" dirty="0" smtClean="0">
              <a:solidFill>
                <a:schemeClr val="tx2"/>
              </a:solidFill>
              <a:latin typeface="Consolas"/>
            </a:endParaRP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info: 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comment: 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create time: 01396887567: 2014-04-07.18:19:27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modify time: 01396887567: 2014-04-07.18:19:27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member of group: 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alice</a:t>
            </a:r>
            <a:endParaRPr lang="en-US" dirty="0" smtClean="0">
              <a:solidFill>
                <a:schemeClr val="tx2"/>
              </a:solidFill>
              <a:latin typeface="Consolas"/>
            </a:endParaRP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member of group: public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Shape 1"/>
          <p:cNvSpPr txBox="1"/>
          <p:nvPr/>
        </p:nvSpPr>
        <p:spPr>
          <a:xfrm>
            <a:off x="457200" y="764640"/>
            <a:ext cx="82292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>
                <a:solidFill>
                  <a:srgbClr val="C13424"/>
                </a:solidFill>
                <a:latin typeface="Arial"/>
              </a:rPr>
              <a:t>imiscsvrinfo</a:t>
            </a:r>
            <a:endParaRPr/>
          </a:p>
        </p:txBody>
      </p:sp>
      <p:sp>
        <p:nvSpPr>
          <p:cNvPr id="214" name="TextShape 2"/>
          <p:cNvSpPr txBox="1"/>
          <p:nvPr/>
        </p:nvSpPr>
        <p:spPr>
          <a:xfrm>
            <a:off x="457200" y="1556640"/>
            <a:ext cx="8229240" cy="180000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/>
              <a:buChar char="•"/>
            </a:pPr>
            <a:endParaRPr lang="es-ES" sz="2000" dirty="0" smtClean="0">
              <a:solidFill>
                <a:srgbClr val="1F497D"/>
              </a:solidFill>
              <a:latin typeface="Arial"/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Arial"/>
              </a:rPr>
              <a:t>Connect</a:t>
            </a:r>
            <a:r>
              <a:rPr lang="es-ES" sz="2000" dirty="0" smtClean="0">
                <a:solidFill>
                  <a:srgbClr val="1F497D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to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the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server and 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retrieve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some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basic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server </a:t>
            </a:r>
            <a:r>
              <a:rPr lang="es-ES" sz="2000" dirty="0" err="1" smtClean="0">
                <a:solidFill>
                  <a:srgbClr val="1F497D"/>
                </a:solidFill>
                <a:latin typeface="Arial"/>
              </a:rPr>
              <a:t>information</a:t>
            </a:r>
            <a:endParaRPr lang="es-ES" sz="2000" dirty="0" smtClean="0">
              <a:solidFill>
                <a:srgbClr val="1F497D"/>
              </a:solidFill>
              <a:latin typeface="Arial"/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endParaRPr lang="es-ES" sz="2000" dirty="0">
              <a:solidFill>
                <a:srgbClr val="1F497D"/>
              </a:solidFill>
              <a:latin typeface="Arial"/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dirty="0" smtClean="0">
                <a:solidFill>
                  <a:srgbClr val="1F497D"/>
                </a:solidFill>
                <a:latin typeface="Arial"/>
              </a:rPr>
              <a:t>Can 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be 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used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as a simple test 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for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connecting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to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the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server</a:t>
            </a:r>
            <a:r>
              <a:rPr lang="es-ES" sz="2000" dirty="0" smtClean="0">
                <a:solidFill>
                  <a:srgbClr val="1F497D"/>
                </a:solidFill>
                <a:latin typeface="Arial"/>
              </a:rPr>
              <a:t>.</a:t>
            </a: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sz="2000" dirty="0">
              <a:solidFill>
                <a:srgbClr val="1F497D"/>
              </a:solidFill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u="sng" dirty="0" err="1">
                <a:solidFill>
                  <a:srgbClr val="1F497D"/>
                </a:solidFill>
                <a:latin typeface="Arial"/>
              </a:rPr>
              <a:t>Usage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: </a:t>
            </a:r>
            <a:r>
              <a:rPr lang="es-ES" sz="2000" dirty="0" err="1">
                <a:solidFill>
                  <a:srgbClr val="E46C0A"/>
                </a:solidFill>
                <a:latin typeface="Arial"/>
              </a:rPr>
              <a:t>imiscsrvinfo</a:t>
            </a:r>
            <a:r>
              <a:rPr lang="es-ES" sz="2000" dirty="0">
                <a:solidFill>
                  <a:srgbClr val="E46C0A"/>
                </a:solidFill>
                <a:latin typeface="Arial"/>
              </a:rPr>
              <a:t> [-</a:t>
            </a:r>
            <a:r>
              <a:rPr lang="es-ES" sz="2000" dirty="0" err="1">
                <a:solidFill>
                  <a:srgbClr val="E46C0A"/>
                </a:solidFill>
                <a:latin typeface="Arial"/>
              </a:rPr>
              <a:t>hvV</a:t>
            </a:r>
            <a:r>
              <a:rPr lang="es-ES" sz="2000" dirty="0">
                <a:solidFill>
                  <a:srgbClr val="E46C0A"/>
                </a:solidFill>
                <a:latin typeface="Arial"/>
              </a:rPr>
              <a:t>]</a:t>
            </a:r>
            <a:endParaRPr sz="2000" dirty="0">
              <a:solidFill>
                <a:srgbClr val="E46C0A"/>
              </a:solidFill>
            </a:endParaRPr>
          </a:p>
          <a:p>
            <a:pPr>
              <a:lnSpc>
                <a:spcPct val="100000"/>
              </a:lnSpc>
            </a:pPr>
            <a:endParaRPr sz="2000" dirty="0">
              <a:solidFill>
                <a:srgbClr val="1F497D"/>
              </a:solidFill>
            </a:endParaRPr>
          </a:p>
        </p:txBody>
      </p:sp>
      <p:sp>
        <p:nvSpPr>
          <p:cNvPr id="215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B17141B1-C161-4131-9151-21A161A19191}" type="slidenum">
              <a:rPr lang="en-US">
                <a:solidFill>
                  <a:srgbClr val="000000"/>
                </a:solidFill>
                <a:latin typeface="Calibri"/>
              </a:rPr>
              <a:t>13</a:t>
            </a:fld>
            <a:endParaRPr/>
          </a:p>
        </p:txBody>
      </p:sp>
      <p:sp>
        <p:nvSpPr>
          <p:cNvPr id="216" name="CustomShape 4"/>
          <p:cNvSpPr/>
          <p:nvPr/>
        </p:nvSpPr>
        <p:spPr>
          <a:xfrm>
            <a:off x="1115640" y="3691417"/>
            <a:ext cx="7581240" cy="242853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RCAT_ENABLED</a:t>
            </a:r>
          </a:p>
          <a:p>
            <a:pPr>
              <a:lnSpc>
                <a:spcPct val="100000"/>
              </a:lnSpc>
            </a:pP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relVersion</a:t>
            </a:r>
            <a:r>
              <a:rPr lang="en-US" dirty="0" smtClean="0">
                <a:solidFill>
                  <a:schemeClr val="tx2"/>
                </a:solidFill>
                <a:latin typeface="Consolas"/>
              </a:rPr>
              <a:t>=rods3.3.1</a:t>
            </a:r>
          </a:p>
          <a:p>
            <a:pPr>
              <a:lnSpc>
                <a:spcPct val="100000"/>
              </a:lnSpc>
            </a:pP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apiVersion</a:t>
            </a:r>
            <a:r>
              <a:rPr lang="en-US" dirty="0" smtClean="0">
                <a:solidFill>
                  <a:schemeClr val="tx2"/>
                </a:solidFill>
                <a:latin typeface="Consolas"/>
              </a:rPr>
              <a:t>=d</a:t>
            </a:r>
          </a:p>
          <a:p>
            <a:pPr>
              <a:lnSpc>
                <a:spcPct val="100000"/>
              </a:lnSpc>
            </a:pP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rodsZone</a:t>
            </a:r>
            <a:r>
              <a:rPr lang="en-US" dirty="0" smtClean="0">
                <a:solidFill>
                  <a:schemeClr val="tx2"/>
                </a:solidFill>
                <a:latin typeface="Consolas"/>
              </a:rPr>
              <a:t>=</a:t>
            </a:r>
            <a:r>
              <a:rPr lang="en-US" dirty="0" err="1" smtClean="0">
                <a:solidFill>
                  <a:schemeClr val="tx2"/>
                </a:solidFill>
                <a:latin typeface="Consolas"/>
              </a:rPr>
              <a:t>alicesZone</a:t>
            </a:r>
            <a:endParaRPr lang="en-US" dirty="0" smtClean="0">
              <a:solidFill>
                <a:schemeClr val="tx2"/>
              </a:solidFill>
              <a:latin typeface="Consolas"/>
            </a:endParaRP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2"/>
                </a:solidFill>
                <a:latin typeface="Consolas"/>
              </a:rPr>
              <a:t>up 0 days, 5:54</a:t>
            </a:r>
            <a:endParaRPr lang="en-US" dirty="0">
              <a:solidFill>
                <a:schemeClr val="tx2"/>
              </a:solidFill>
              <a:latin typeface="Consola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Shape 1"/>
          <p:cNvSpPr txBox="1"/>
          <p:nvPr/>
        </p:nvSpPr>
        <p:spPr>
          <a:xfrm>
            <a:off x="457200" y="764640"/>
            <a:ext cx="82292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>
                <a:solidFill>
                  <a:srgbClr val="C13424"/>
                </a:solidFill>
                <a:latin typeface="Arial"/>
              </a:rPr>
              <a:t>ilsresc</a:t>
            </a:r>
            <a:endParaRPr/>
          </a:p>
        </p:txBody>
      </p:sp>
      <p:sp>
        <p:nvSpPr>
          <p:cNvPr id="218" name="TextShape 2"/>
          <p:cNvSpPr txBox="1"/>
          <p:nvPr/>
        </p:nvSpPr>
        <p:spPr>
          <a:xfrm>
            <a:off x="467640" y="1556640"/>
            <a:ext cx="8229240" cy="129564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dirty="0" err="1">
                <a:solidFill>
                  <a:srgbClr val="1F497D"/>
                </a:solidFill>
                <a:latin typeface="Arial"/>
              </a:rPr>
              <a:t>ilsresc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lists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iRODS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resources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 and </a:t>
            </a:r>
            <a:r>
              <a:rPr lang="es-ES" sz="2000" dirty="0" err="1">
                <a:solidFill>
                  <a:srgbClr val="1F497D"/>
                </a:solidFill>
                <a:latin typeface="Arial"/>
              </a:rPr>
              <a:t>resource-</a:t>
            </a:r>
            <a:r>
              <a:rPr lang="es-ES" sz="2000" dirty="0" err="1" smtClean="0">
                <a:solidFill>
                  <a:srgbClr val="1F497D"/>
                </a:solidFill>
                <a:latin typeface="Arial"/>
              </a:rPr>
              <a:t>groups</a:t>
            </a:r>
            <a:endParaRPr lang="es-ES" sz="2000" dirty="0" smtClean="0">
              <a:solidFill>
                <a:srgbClr val="1F497D"/>
              </a:solidFill>
              <a:latin typeface="Arial"/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endParaRPr sz="2000" dirty="0">
              <a:solidFill>
                <a:srgbClr val="1F497D"/>
              </a:solidFill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u="sng" dirty="0" err="1">
                <a:solidFill>
                  <a:srgbClr val="1F497D"/>
                </a:solidFill>
                <a:latin typeface="Arial"/>
              </a:rPr>
              <a:t>Usage</a:t>
            </a:r>
            <a:r>
              <a:rPr lang="es-ES" sz="2000" dirty="0">
                <a:solidFill>
                  <a:srgbClr val="1F497D"/>
                </a:solidFill>
                <a:latin typeface="Arial"/>
              </a:rPr>
              <a:t>: </a:t>
            </a:r>
            <a:r>
              <a:rPr lang="es-ES" sz="2000" dirty="0" err="1">
                <a:solidFill>
                  <a:srgbClr val="E46C0A"/>
                </a:solidFill>
                <a:latin typeface="Arial"/>
              </a:rPr>
              <a:t>ilsresc</a:t>
            </a:r>
            <a:r>
              <a:rPr lang="es-ES" sz="2000" dirty="0">
                <a:solidFill>
                  <a:srgbClr val="E46C0A"/>
                </a:solidFill>
                <a:latin typeface="Arial"/>
              </a:rPr>
              <a:t> [-</a:t>
            </a:r>
            <a:r>
              <a:rPr lang="es-ES" sz="2000" dirty="0" err="1">
                <a:solidFill>
                  <a:srgbClr val="E46C0A"/>
                </a:solidFill>
                <a:latin typeface="Arial"/>
              </a:rPr>
              <a:t>lvVhA</a:t>
            </a:r>
            <a:r>
              <a:rPr lang="es-ES" sz="2000" dirty="0">
                <a:solidFill>
                  <a:srgbClr val="E46C0A"/>
                </a:solidFill>
                <a:latin typeface="Arial"/>
              </a:rPr>
              <a:t>] [</a:t>
            </a:r>
            <a:r>
              <a:rPr lang="es-ES" sz="2000" dirty="0" err="1">
                <a:solidFill>
                  <a:srgbClr val="E46C0A"/>
                </a:solidFill>
                <a:latin typeface="Arial"/>
              </a:rPr>
              <a:t>Name</a:t>
            </a:r>
            <a:r>
              <a:rPr lang="es-ES" sz="2000" dirty="0">
                <a:solidFill>
                  <a:srgbClr val="E46C0A"/>
                </a:solidFill>
                <a:latin typeface="Arial"/>
              </a:rPr>
              <a:t>]</a:t>
            </a:r>
            <a:endParaRPr sz="2000" dirty="0">
              <a:solidFill>
                <a:srgbClr val="E46C0A"/>
              </a:solidFill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endParaRPr sz="2000" dirty="0">
              <a:solidFill>
                <a:schemeClr val="accent6"/>
              </a:solidFill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endParaRPr sz="2000" dirty="0"/>
          </a:p>
        </p:txBody>
      </p:sp>
      <p:sp>
        <p:nvSpPr>
          <p:cNvPr id="219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019171C1-4161-4161-91B1-711171C1A181}" type="slidenum">
              <a:rPr lang="en-US">
                <a:solidFill>
                  <a:srgbClr val="F79646"/>
                </a:solidFill>
                <a:latin typeface="Calibri"/>
              </a:rPr>
              <a:t>14</a:t>
            </a:fld>
            <a:endParaRPr>
              <a:solidFill>
                <a:srgbClr val="F79646"/>
              </a:solidFill>
            </a:endParaRPr>
          </a:p>
        </p:txBody>
      </p:sp>
      <p:sp>
        <p:nvSpPr>
          <p:cNvPr id="220" name="CustomShape 4"/>
          <p:cNvSpPr/>
          <p:nvPr/>
        </p:nvSpPr>
        <p:spPr>
          <a:xfrm>
            <a:off x="1573761" y="2852280"/>
            <a:ext cx="5163021" cy="35042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err="1" smtClean="0">
                <a:solidFill>
                  <a:srgbClr val="E46C0A"/>
                </a:solidFill>
                <a:latin typeface="Consolas"/>
              </a:rPr>
              <a:t>alice@sara-cloud</a:t>
            </a:r>
            <a:r>
              <a:rPr lang="en-US" dirty="0" smtClean="0">
                <a:solidFill>
                  <a:srgbClr val="E46C0A"/>
                </a:solidFill>
                <a:latin typeface="Consolas"/>
              </a:rPr>
              <a:t>:</a:t>
            </a:r>
            <a:r>
              <a:rPr lang="en-US" dirty="0">
                <a:solidFill>
                  <a:srgbClr val="E46C0A"/>
                </a:solidFill>
                <a:latin typeface="Consolas"/>
              </a:rPr>
              <a:t>~$ </a:t>
            </a:r>
            <a:r>
              <a:rPr lang="en-US" dirty="0" err="1" smtClean="0">
                <a:solidFill>
                  <a:srgbClr val="E46C0A"/>
                </a:solidFill>
                <a:latin typeface="Consolas"/>
              </a:rPr>
              <a:t>ilsresc</a:t>
            </a:r>
            <a:endParaRPr dirty="0">
              <a:solidFill>
                <a:srgbClr val="E46C0A"/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 err="1" smtClean="0">
                <a:solidFill>
                  <a:srgbClr val="1F497D"/>
                </a:solidFill>
                <a:latin typeface="Consolas"/>
              </a:rPr>
              <a:t>demoResc</a:t>
            </a:r>
            <a:endParaRPr lang="en-US" dirty="0" smtClean="0">
              <a:solidFill>
                <a:srgbClr val="1F497D"/>
              </a:solidFill>
              <a:latin typeface="Consolas"/>
            </a:endParaRPr>
          </a:p>
          <a:p>
            <a:pPr>
              <a:lnSpc>
                <a:spcPct val="100000"/>
              </a:lnSpc>
            </a:pPr>
            <a:endParaRPr lang="en-US" dirty="0">
              <a:solidFill>
                <a:srgbClr val="F79646"/>
              </a:solidFill>
              <a:latin typeface="Consolas"/>
            </a:endParaRPr>
          </a:p>
          <a:p>
            <a:r>
              <a:rPr lang="en-US" dirty="0" err="1" smtClean="0">
                <a:solidFill>
                  <a:srgbClr val="E46C0A"/>
                </a:solidFill>
                <a:latin typeface="Consolas"/>
              </a:rPr>
              <a:t>alice@sara-cloud</a:t>
            </a:r>
            <a:r>
              <a:rPr lang="en-US" dirty="0" smtClean="0">
                <a:solidFill>
                  <a:srgbClr val="E46C0A"/>
                </a:solidFill>
                <a:latin typeface="Consolas"/>
              </a:rPr>
              <a:t>:~$ </a:t>
            </a:r>
            <a:r>
              <a:rPr lang="en-US" dirty="0" err="1" smtClean="0">
                <a:solidFill>
                  <a:srgbClr val="E46C0A"/>
                </a:solidFill>
                <a:latin typeface="Consolas"/>
              </a:rPr>
              <a:t>ilsresc</a:t>
            </a:r>
            <a:r>
              <a:rPr lang="en-US" dirty="0" smtClean="0">
                <a:solidFill>
                  <a:srgbClr val="E46C0A"/>
                </a:solidFill>
                <a:latin typeface="Consolas"/>
              </a:rPr>
              <a:t> –l </a:t>
            </a:r>
            <a:r>
              <a:rPr lang="en-US" dirty="0" err="1" smtClean="0">
                <a:solidFill>
                  <a:srgbClr val="E46C0A"/>
                </a:solidFill>
                <a:latin typeface="Consolas"/>
              </a:rPr>
              <a:t>demoResc</a:t>
            </a:r>
            <a:endParaRPr lang="en-US" dirty="0" smtClean="0">
              <a:solidFill>
                <a:srgbClr val="E46C0A"/>
              </a:solidFill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resource name: </a:t>
            </a:r>
            <a:r>
              <a:rPr lang="en-US" dirty="0" err="1" smtClean="0">
                <a:solidFill>
                  <a:srgbClr val="1F497D"/>
                </a:solidFill>
              </a:rPr>
              <a:t>demoResc</a:t>
            </a:r>
            <a:r>
              <a:rPr lang="en-US" dirty="0" smtClean="0">
                <a:solidFill>
                  <a:srgbClr val="1F497D"/>
                </a:solidFill>
              </a:rPr>
              <a:t> </a:t>
            </a:r>
          </a:p>
          <a:p>
            <a:r>
              <a:rPr lang="en-US" dirty="0" err="1" smtClean="0">
                <a:solidFill>
                  <a:srgbClr val="1F497D"/>
                </a:solidFill>
              </a:rPr>
              <a:t>resc</a:t>
            </a:r>
            <a:r>
              <a:rPr lang="en-US" dirty="0" smtClean="0">
                <a:solidFill>
                  <a:srgbClr val="1F497D"/>
                </a:solidFill>
              </a:rPr>
              <a:t> id: 10010 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zone: </a:t>
            </a:r>
            <a:r>
              <a:rPr lang="en-US" dirty="0" err="1" smtClean="0">
                <a:solidFill>
                  <a:srgbClr val="1F497D"/>
                </a:solidFill>
              </a:rPr>
              <a:t>alicesZone</a:t>
            </a:r>
            <a:endParaRPr lang="en-US" dirty="0" smtClean="0">
              <a:solidFill>
                <a:srgbClr val="1F497D"/>
              </a:solidFill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type: </a:t>
            </a:r>
            <a:r>
              <a:rPr lang="en-US" dirty="0" err="1" smtClean="0">
                <a:solidFill>
                  <a:srgbClr val="1F497D"/>
                </a:solidFill>
              </a:rPr>
              <a:t>unix</a:t>
            </a:r>
            <a:r>
              <a:rPr lang="en-US" dirty="0" smtClean="0">
                <a:solidFill>
                  <a:srgbClr val="1F497D"/>
                </a:solidFill>
              </a:rPr>
              <a:t> file system 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class: archive 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location: </a:t>
            </a:r>
            <a:r>
              <a:rPr lang="en-US" dirty="0" err="1" smtClean="0">
                <a:solidFill>
                  <a:srgbClr val="1F497D"/>
                </a:solidFill>
              </a:rPr>
              <a:t>surfsara</a:t>
            </a:r>
            <a:r>
              <a:rPr lang="en-US" dirty="0" smtClean="0">
                <a:solidFill>
                  <a:srgbClr val="1F497D"/>
                </a:solidFill>
              </a:rPr>
              <a:t>-cloud 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vault: /home/</a:t>
            </a:r>
            <a:r>
              <a:rPr lang="en-US" dirty="0" err="1" smtClean="0">
                <a:solidFill>
                  <a:srgbClr val="1F497D"/>
                </a:solidFill>
              </a:rPr>
              <a:t>alice</a:t>
            </a:r>
            <a:r>
              <a:rPr lang="en-US" dirty="0" smtClean="0">
                <a:solidFill>
                  <a:srgbClr val="1F497D"/>
                </a:solidFill>
              </a:rPr>
              <a:t>/</a:t>
            </a:r>
            <a:r>
              <a:rPr lang="en-US" dirty="0" err="1" smtClean="0">
                <a:solidFill>
                  <a:srgbClr val="1F497D"/>
                </a:solidFill>
              </a:rPr>
              <a:t>iRODS</a:t>
            </a:r>
            <a:r>
              <a:rPr lang="en-US" dirty="0" smtClean="0">
                <a:solidFill>
                  <a:srgbClr val="1F497D"/>
                </a:solidFill>
              </a:rPr>
              <a:t>/Vault </a:t>
            </a:r>
          </a:p>
          <a:p>
            <a:r>
              <a:rPr lang="en-US" dirty="0" smtClean="0">
                <a:solidFill>
                  <a:srgbClr val="1F497D"/>
                </a:solidFill>
                <a:effectLst/>
              </a:rPr>
              <a:t>…</a:t>
            </a:r>
          </a:p>
          <a:p>
            <a:endParaRPr lang="en-US" dirty="0" smtClean="0">
              <a:solidFill>
                <a:srgbClr val="1F497D"/>
              </a:solidFill>
              <a:effectLst/>
            </a:endParaRPr>
          </a:p>
          <a:p>
            <a:endParaRPr lang="en-US" dirty="0" smtClean="0">
              <a:solidFill>
                <a:srgbClr val="1F497D"/>
              </a:solidFill>
              <a:latin typeface="Consolas"/>
            </a:endParaRPr>
          </a:p>
          <a:p>
            <a:endParaRPr lang="en-US" dirty="0" smtClean="0">
              <a:solidFill>
                <a:srgbClr val="FF6600"/>
              </a:solidFill>
              <a:latin typeface="Consolas"/>
            </a:endParaRPr>
          </a:p>
          <a:p>
            <a:endParaRPr lang="en-US" dirty="0" smtClean="0"/>
          </a:p>
          <a:p>
            <a:pPr>
              <a:lnSpc>
                <a:spcPct val="100000"/>
              </a:lnSpc>
            </a:pPr>
            <a:endParaRPr dirty="0">
              <a:solidFill>
                <a:srgbClr val="1F497D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extShape 1"/>
          <p:cNvSpPr txBox="1"/>
          <p:nvPr/>
        </p:nvSpPr>
        <p:spPr>
          <a:xfrm>
            <a:off x="457200" y="764640"/>
            <a:ext cx="82292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Some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</a:t>
            </a: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commands</a:t>
            </a:r>
            <a:endParaRPr dirty="0"/>
          </a:p>
        </p:txBody>
      </p:sp>
      <p:sp>
        <p:nvSpPr>
          <p:cNvPr id="227" name="TextShape 2"/>
          <p:cNvSpPr txBox="1"/>
          <p:nvPr/>
        </p:nvSpPr>
        <p:spPr>
          <a:xfrm>
            <a:off x="457200" y="1539504"/>
            <a:ext cx="8229240" cy="4641480"/>
          </a:xfrm>
          <a:prstGeom prst="rect">
            <a:avLst/>
          </a:prstGeo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/>
              <a:buChar char="•"/>
            </a:pPr>
            <a:r>
              <a:rPr lang="es-ES" sz="2000" u="sng" dirty="0" smtClean="0">
                <a:solidFill>
                  <a:srgbClr val="25408F"/>
                </a:solidFill>
                <a:latin typeface="Arial"/>
              </a:rPr>
              <a:t>Unix</a:t>
            </a:r>
            <a:r>
              <a:rPr lang="es-ES" sz="2000" u="sng" dirty="0">
                <a:solidFill>
                  <a:srgbClr val="25408F"/>
                </a:solidFill>
                <a:latin typeface="Arial"/>
              </a:rPr>
              <a:t>-</a:t>
            </a:r>
            <a:r>
              <a:rPr lang="es-ES" sz="2000" u="sng" dirty="0" err="1" smtClean="0">
                <a:solidFill>
                  <a:srgbClr val="25408F"/>
                </a:solidFill>
                <a:latin typeface="Arial"/>
              </a:rPr>
              <a:t>like</a:t>
            </a:r>
            <a:r>
              <a:rPr lang="es-ES" sz="2000" u="sng" dirty="0" smtClean="0">
                <a:solidFill>
                  <a:srgbClr val="25408F"/>
                </a:solidFill>
                <a:latin typeface="Arial"/>
              </a:rPr>
              <a:t>:</a:t>
            </a:r>
            <a:endParaRPr lang="es-ES" sz="2000" dirty="0" smtClean="0">
              <a:solidFill>
                <a:srgbClr val="25408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dirty="0">
                <a:solidFill>
                  <a:srgbClr val="25408F"/>
                </a:solidFill>
                <a:latin typeface="Arial"/>
              </a:rPr>
              <a:t>	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ils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,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ipwd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,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icd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, </a:t>
            </a:r>
          </a:p>
          <a:p>
            <a:pPr>
              <a:lnSpc>
                <a:spcPct val="100000"/>
              </a:lnSpc>
            </a:pPr>
            <a:r>
              <a:rPr lang="es-ES" sz="2000" dirty="0">
                <a:solidFill>
                  <a:srgbClr val="25408F"/>
                </a:solidFill>
                <a:latin typeface="Arial"/>
              </a:rPr>
              <a:t>	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imkdir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,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irm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,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icp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s-ES" sz="2000" dirty="0">
                <a:solidFill>
                  <a:srgbClr val="25408F"/>
                </a:solidFill>
                <a:latin typeface="Arial"/>
              </a:rPr>
              <a:t>	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ichmod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,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ipasswd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, 	</a:t>
            </a:r>
          </a:p>
          <a:p>
            <a:pPr>
              <a:lnSpc>
                <a:spcPct val="100000"/>
              </a:lnSpc>
            </a:pPr>
            <a:r>
              <a:rPr lang="es-ES" sz="2000" dirty="0">
                <a:solidFill>
                  <a:srgbClr val="25408F"/>
                </a:solidFill>
                <a:latin typeface="Arial"/>
              </a:rPr>
              <a:t>	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irsync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,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ichksum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,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imv</a:t>
            </a:r>
            <a:endParaRPr lang="es-ES" sz="2000" dirty="0" smtClean="0">
              <a:solidFill>
                <a:srgbClr val="25408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dirty="0">
                <a:solidFill>
                  <a:srgbClr val="25408F"/>
                </a:solidFill>
                <a:latin typeface="Arial"/>
              </a:rPr>
              <a:t>					</a:t>
            </a:r>
            <a:endParaRPr lang="es-ES" sz="2000" dirty="0" smtClean="0">
              <a:solidFill>
                <a:srgbClr val="25408F"/>
              </a:solidFill>
              <a:latin typeface="Arial"/>
            </a:endParaRPr>
          </a:p>
          <a:p>
            <a:pPr marL="457200" indent="-457200">
              <a:lnSpc>
                <a:spcPct val="100000"/>
              </a:lnSpc>
              <a:buFont typeface="Arial"/>
              <a:buChar char="•"/>
            </a:pPr>
            <a:r>
              <a:rPr lang="es-ES" sz="2000" u="sng" dirty="0" smtClean="0">
                <a:solidFill>
                  <a:srgbClr val="25408F"/>
                </a:solidFill>
                <a:latin typeface="Arial"/>
              </a:rPr>
              <a:t>FTP</a:t>
            </a:r>
            <a:r>
              <a:rPr lang="es-ES" sz="2000" u="sng" dirty="0">
                <a:solidFill>
                  <a:srgbClr val="25408F"/>
                </a:solidFill>
                <a:latin typeface="Arial"/>
              </a:rPr>
              <a:t>-</a:t>
            </a:r>
            <a:r>
              <a:rPr lang="es-ES" sz="2000" u="sng" dirty="0" err="1" smtClean="0">
                <a:solidFill>
                  <a:srgbClr val="25408F"/>
                </a:solidFill>
                <a:latin typeface="Arial"/>
              </a:rPr>
              <a:t>like</a:t>
            </a:r>
            <a:r>
              <a:rPr lang="es-ES" sz="2000" u="sng" dirty="0" smtClean="0">
                <a:solidFill>
                  <a:srgbClr val="25408F"/>
                </a:solidFill>
                <a:latin typeface="Arial"/>
              </a:rPr>
              <a:t>:</a:t>
            </a:r>
            <a:endParaRPr sz="2000" dirty="0"/>
          </a:p>
          <a:p>
            <a:pPr>
              <a:lnSpc>
                <a:spcPct val="100000"/>
              </a:lnSpc>
            </a:pPr>
            <a:r>
              <a:rPr lang="es-ES" sz="2000" dirty="0">
                <a:solidFill>
                  <a:srgbClr val="25408F"/>
                </a:solidFill>
                <a:latin typeface="Arial"/>
              </a:rPr>
              <a:t>	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iinit</a:t>
            </a:r>
            <a:r>
              <a:rPr lang="es-ES" sz="2000" dirty="0" smtClean="0"/>
              <a:t>,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iput</a:t>
            </a:r>
            <a:r>
              <a:rPr lang="es-ES" sz="2000" dirty="0" smtClean="0"/>
              <a:t>,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iget</a:t>
            </a:r>
            <a:r>
              <a:rPr lang="es-ES" sz="2000" dirty="0" smtClean="0"/>
              <a:t>,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iexit</a:t>
            </a:r>
            <a:endParaRPr lang="es-ES" sz="2000" dirty="0" smtClean="0">
              <a:solidFill>
                <a:srgbClr val="25408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dirty="0">
              <a:solidFill>
                <a:srgbClr val="25408F"/>
              </a:solidFill>
              <a:latin typeface="Arial"/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 Test: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Create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 folder in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the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logical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name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space</a:t>
            </a:r>
            <a:endParaRPr lang="es-ES" sz="2000" dirty="0" smtClean="0">
              <a:solidFill>
                <a:srgbClr val="25408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      </a:t>
            </a:r>
            <a:r>
              <a:rPr lang="es-ES" sz="2000" dirty="0" err="1" smtClean="0">
                <a:solidFill>
                  <a:srgbClr val="E46C0A"/>
                </a:solidFill>
                <a:latin typeface="Arial"/>
              </a:rPr>
              <a:t>ipwd</a:t>
            </a:r>
            <a:r>
              <a:rPr lang="es-ES" sz="2000" dirty="0" smtClean="0">
                <a:solidFill>
                  <a:srgbClr val="E46C0A"/>
                </a:solidFill>
                <a:latin typeface="Arial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s-ES" sz="2000" dirty="0">
                <a:solidFill>
                  <a:srgbClr val="25408F"/>
                </a:solidFill>
                <a:latin typeface="Arial"/>
              </a:rPr>
              <a:t>	</a:t>
            </a:r>
            <a:r>
              <a:rPr lang="es-ES" sz="2000" dirty="0" err="1" smtClean="0">
                <a:solidFill>
                  <a:srgbClr val="E46C0A"/>
                </a:solidFill>
                <a:latin typeface="Arial"/>
              </a:rPr>
              <a:t>imkdir</a:t>
            </a:r>
            <a:r>
              <a:rPr lang="es-ES" sz="2000" dirty="0" smtClean="0">
                <a:solidFill>
                  <a:srgbClr val="E46C0A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NewFolder</a:t>
            </a:r>
            <a:endParaRPr lang="es-ES" sz="2000" dirty="0">
              <a:solidFill>
                <a:srgbClr val="25408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	</a:t>
            </a:r>
            <a:r>
              <a:rPr lang="es-ES" sz="2000" dirty="0" err="1" smtClean="0">
                <a:solidFill>
                  <a:srgbClr val="E46C0A"/>
                </a:solidFill>
                <a:latin typeface="Arial"/>
              </a:rPr>
              <a:t>ils</a:t>
            </a:r>
            <a:r>
              <a:rPr lang="es-ES" sz="2000" dirty="0" smtClean="0">
                <a:solidFill>
                  <a:srgbClr val="E46C0A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NewFolder</a:t>
            </a:r>
            <a:endParaRPr lang="es-ES" sz="2000" dirty="0" smtClean="0">
              <a:solidFill>
                <a:srgbClr val="25408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dirty="0">
                <a:solidFill>
                  <a:srgbClr val="25408F"/>
                </a:solidFill>
                <a:latin typeface="Arial"/>
              </a:rPr>
              <a:t>	</a:t>
            </a:r>
            <a:r>
              <a:rPr lang="es-ES" sz="2000" dirty="0" err="1" smtClean="0">
                <a:solidFill>
                  <a:srgbClr val="E46C0A"/>
                </a:solidFill>
                <a:latin typeface="Arial"/>
              </a:rPr>
              <a:t>irm</a:t>
            </a:r>
            <a:r>
              <a:rPr lang="es-ES" sz="2000" dirty="0" smtClean="0">
                <a:solidFill>
                  <a:srgbClr val="E46C0A"/>
                </a:solidFill>
                <a:latin typeface="Arial"/>
              </a:rPr>
              <a:t> 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–r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NewFolder</a:t>
            </a:r>
            <a:endParaRPr lang="es-ES" sz="2000" dirty="0" smtClean="0">
              <a:solidFill>
                <a:srgbClr val="25408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dirty="0" smtClean="0">
              <a:solidFill>
                <a:srgbClr val="25408F"/>
              </a:solidFill>
              <a:latin typeface="Arial"/>
            </a:endParaRPr>
          </a:p>
        </p:txBody>
      </p:sp>
      <p:sp>
        <p:nvSpPr>
          <p:cNvPr id="228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E1D111B1-B111-4131-81F1-81D131F1A131}" type="slidenum">
              <a:rPr lang="en-US">
                <a:solidFill>
                  <a:srgbClr val="000000"/>
                </a:solidFill>
                <a:latin typeface="Calibri"/>
              </a:rPr>
              <a:t>15</a:t>
            </a:fld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Shape 1"/>
          <p:cNvSpPr txBox="1"/>
          <p:nvPr/>
        </p:nvSpPr>
        <p:spPr>
          <a:xfrm>
            <a:off x="0" y="764640"/>
            <a:ext cx="91436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>
                <a:solidFill>
                  <a:srgbClr val="C13424"/>
                </a:solidFill>
                <a:latin typeface="Arial"/>
              </a:rPr>
              <a:t>icommands - ACLs</a:t>
            </a:r>
            <a:endParaRPr/>
          </a:p>
        </p:txBody>
      </p:sp>
      <p:sp>
        <p:nvSpPr>
          <p:cNvPr id="237" name="TextShape 2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51E1F111-71E1-4141-A1A1-D101B1D131A1}" type="slidenum">
              <a:rPr lang="en-US">
                <a:solidFill>
                  <a:srgbClr val="000000"/>
                </a:solidFill>
                <a:latin typeface="Calibri"/>
              </a:rPr>
              <a:t>16</a:t>
            </a:fld>
            <a:endParaRPr/>
          </a:p>
        </p:txBody>
      </p:sp>
      <p:sp>
        <p:nvSpPr>
          <p:cNvPr id="238" name="TextShape 3"/>
          <p:cNvSpPr txBox="1"/>
          <p:nvPr/>
        </p:nvSpPr>
        <p:spPr>
          <a:xfrm>
            <a:off x="457200" y="1739088"/>
            <a:ext cx="8229240" cy="44971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es-ES" sz="2400" dirty="0" err="1" smtClean="0">
                <a:solidFill>
                  <a:schemeClr val="tx2"/>
                </a:solidFill>
                <a:latin typeface="Arial"/>
              </a:rPr>
              <a:t>List</a:t>
            </a:r>
            <a:r>
              <a:rPr lang="es-ES" sz="24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400" dirty="0" err="1" smtClean="0">
                <a:solidFill>
                  <a:schemeClr val="tx2"/>
                </a:solidFill>
                <a:latin typeface="Arial"/>
              </a:rPr>
              <a:t>ACLs</a:t>
            </a:r>
            <a:r>
              <a:rPr lang="es-ES" sz="2400" dirty="0" smtClean="0">
                <a:solidFill>
                  <a:schemeClr val="tx2"/>
                </a:solidFill>
                <a:latin typeface="Arial"/>
              </a:rPr>
              <a:t> (Access Control </a:t>
            </a:r>
            <a:r>
              <a:rPr lang="es-ES" sz="2400" dirty="0" err="1" smtClean="0">
                <a:solidFill>
                  <a:schemeClr val="tx2"/>
                </a:solidFill>
                <a:latin typeface="Arial"/>
              </a:rPr>
              <a:t>Lists</a:t>
            </a:r>
            <a:r>
              <a:rPr lang="es-ES" sz="2400" dirty="0" smtClean="0">
                <a:solidFill>
                  <a:schemeClr val="tx2"/>
                </a:solidFill>
                <a:latin typeface="Arial"/>
              </a:rPr>
              <a:t>) </a:t>
            </a:r>
            <a:r>
              <a:rPr lang="es-ES" sz="2400" dirty="0">
                <a:solidFill>
                  <a:schemeClr val="tx2"/>
                </a:solidFill>
                <a:latin typeface="Arial"/>
              </a:rPr>
              <a:t>in a </a:t>
            </a:r>
            <a:r>
              <a:rPr lang="es-ES" sz="2400" dirty="0" err="1">
                <a:solidFill>
                  <a:schemeClr val="tx2"/>
                </a:solidFill>
                <a:latin typeface="Arial"/>
              </a:rPr>
              <a:t>collection</a:t>
            </a:r>
            <a:r>
              <a:rPr lang="es-ES" sz="2400" dirty="0">
                <a:solidFill>
                  <a:schemeClr val="tx2"/>
                </a:solidFill>
                <a:latin typeface="Arial"/>
              </a:rPr>
              <a:t>: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239" name="CustomShape 4"/>
          <p:cNvSpPr/>
          <p:nvPr/>
        </p:nvSpPr>
        <p:spPr>
          <a:xfrm>
            <a:off x="755640" y="2398284"/>
            <a:ext cx="8280720" cy="2952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600" dirty="0" err="1" smtClean="0">
                <a:solidFill>
                  <a:srgbClr val="E46C0A"/>
                </a:solidFill>
                <a:latin typeface="Consolas"/>
              </a:rPr>
              <a:t>alice@sara-cloud</a:t>
            </a:r>
            <a:r>
              <a:rPr lang="en-US" sz="1600" dirty="0" smtClean="0">
                <a:solidFill>
                  <a:srgbClr val="E46C0A"/>
                </a:solidFill>
                <a:latin typeface="Consolas"/>
              </a:rPr>
              <a:t>:</a:t>
            </a:r>
            <a:r>
              <a:rPr lang="en-US" sz="1600" dirty="0">
                <a:solidFill>
                  <a:srgbClr val="E46C0A"/>
                </a:solidFill>
                <a:latin typeface="Consolas"/>
              </a:rPr>
              <a:t>~$ </a:t>
            </a:r>
            <a:r>
              <a:rPr lang="en-US" sz="1600" dirty="0" err="1">
                <a:solidFill>
                  <a:srgbClr val="E46C0A"/>
                </a:solidFill>
                <a:latin typeface="Consolas"/>
              </a:rPr>
              <a:t>ils</a:t>
            </a:r>
            <a:r>
              <a:rPr lang="en-US" sz="1600" dirty="0">
                <a:solidFill>
                  <a:srgbClr val="E46C0A"/>
                </a:solidFill>
                <a:latin typeface="Consolas"/>
              </a:rPr>
              <a:t> -A</a:t>
            </a:r>
            <a:endParaRPr dirty="0">
              <a:solidFill>
                <a:srgbClr val="E46C0A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600" dirty="0" smtClean="0">
                <a:solidFill>
                  <a:srgbClr val="1F497D"/>
                </a:solidFill>
                <a:latin typeface="Consolas"/>
              </a:rPr>
              <a:t>/</a:t>
            </a:r>
            <a:r>
              <a:rPr lang="en-US" sz="1600" dirty="0" err="1" smtClean="0">
                <a:solidFill>
                  <a:srgbClr val="1F497D"/>
                </a:solidFill>
                <a:latin typeface="Consolas"/>
              </a:rPr>
              <a:t>alice</a:t>
            </a:r>
            <a:r>
              <a:rPr lang="en-US" sz="1600" dirty="0" smtClean="0">
                <a:solidFill>
                  <a:srgbClr val="1F497D"/>
                </a:solidFill>
                <a:latin typeface="Consolas"/>
              </a:rPr>
              <a:t>/</a:t>
            </a:r>
            <a:r>
              <a:rPr lang="en-US" sz="1600" dirty="0">
                <a:solidFill>
                  <a:srgbClr val="1F497D"/>
                </a:solidFill>
                <a:latin typeface="Consolas"/>
              </a:rPr>
              <a:t>home</a:t>
            </a:r>
            <a:r>
              <a:rPr lang="en-US" sz="1600" dirty="0" smtClean="0">
                <a:solidFill>
                  <a:srgbClr val="1F497D"/>
                </a:solidFill>
                <a:latin typeface="Consolas"/>
              </a:rPr>
              <a:t>/</a:t>
            </a:r>
            <a:r>
              <a:rPr lang="en-US" sz="1600" dirty="0" err="1" smtClean="0">
                <a:solidFill>
                  <a:srgbClr val="1F497D"/>
                </a:solidFill>
                <a:latin typeface="Consolas"/>
              </a:rPr>
              <a:t>alice</a:t>
            </a:r>
            <a:r>
              <a:rPr lang="en-US" sz="1600" dirty="0" smtClean="0">
                <a:solidFill>
                  <a:srgbClr val="1F497D"/>
                </a:solidFill>
                <a:latin typeface="Consolas"/>
              </a:rPr>
              <a:t>:</a:t>
            </a:r>
            <a:endParaRPr dirty="0">
              <a:solidFill>
                <a:srgbClr val="1F497D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1F497D"/>
                </a:solidFill>
                <a:latin typeface="Consolas"/>
              </a:rPr>
              <a:t>        ACL - </a:t>
            </a:r>
            <a:r>
              <a:rPr lang="en-US" sz="1600" dirty="0" err="1" smtClean="0">
                <a:solidFill>
                  <a:srgbClr val="1F497D"/>
                </a:solidFill>
                <a:latin typeface="Consolas"/>
              </a:rPr>
              <a:t>alice#alicesZone:own</a:t>
            </a:r>
            <a:r>
              <a:rPr lang="en-US" sz="1600" dirty="0" smtClean="0">
                <a:solidFill>
                  <a:srgbClr val="1F497D"/>
                </a:solidFill>
                <a:latin typeface="Consolas"/>
              </a:rPr>
              <a:t>   </a:t>
            </a:r>
            <a:endParaRPr dirty="0">
              <a:solidFill>
                <a:srgbClr val="1F497D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1F497D"/>
                </a:solidFill>
                <a:latin typeface="Consolas"/>
              </a:rPr>
              <a:t>        Inheritance - Disabled</a:t>
            </a:r>
            <a:endParaRPr dirty="0">
              <a:solidFill>
                <a:srgbClr val="1F497D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Shape 1"/>
          <p:cNvSpPr txBox="1"/>
          <p:nvPr/>
        </p:nvSpPr>
        <p:spPr>
          <a:xfrm>
            <a:off x="0" y="764640"/>
            <a:ext cx="91436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Administration</a:t>
            </a:r>
            <a:endParaRPr dirty="0"/>
          </a:p>
        </p:txBody>
      </p:sp>
      <p:sp>
        <p:nvSpPr>
          <p:cNvPr id="237" name="TextShape 2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51E1F111-71E1-4141-A1A1-D101B1D131A1}" type="slidenum">
              <a:rPr lang="en-US">
                <a:solidFill>
                  <a:srgbClr val="000000"/>
                </a:solidFill>
                <a:latin typeface="Calibri"/>
              </a:rPr>
              <a:t>17</a:t>
            </a:fld>
            <a:endParaRPr/>
          </a:p>
        </p:txBody>
      </p:sp>
      <p:sp>
        <p:nvSpPr>
          <p:cNvPr id="238" name="TextShape 3"/>
          <p:cNvSpPr txBox="1"/>
          <p:nvPr/>
        </p:nvSpPr>
        <p:spPr>
          <a:xfrm>
            <a:off x="457200" y="1628640"/>
            <a:ext cx="8229240" cy="44971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endParaRPr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8386" y="1629070"/>
            <a:ext cx="6468437" cy="5078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1F497D"/>
                </a:solidFill>
              </a:rPr>
              <a:t> Change to admin mode: </a:t>
            </a:r>
            <a:r>
              <a:rPr lang="en-US" dirty="0" err="1" smtClean="0">
                <a:solidFill>
                  <a:srgbClr val="E46C0A"/>
                </a:solidFill>
              </a:rPr>
              <a:t>iadmin</a:t>
            </a:r>
            <a:endParaRPr lang="en-US" dirty="0" smtClean="0">
              <a:solidFill>
                <a:srgbClr val="E46C0A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1F497D"/>
                </a:solidFill>
              </a:rPr>
              <a:t> Quit admin mode: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smtClean="0">
                <a:solidFill>
                  <a:srgbClr val="E46C0A"/>
                </a:solidFill>
              </a:rPr>
              <a:t>q</a:t>
            </a:r>
          </a:p>
          <a:p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1F497D"/>
                </a:solidFill>
              </a:rPr>
              <a:t> Make/delete a user: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    </a:t>
            </a:r>
            <a:r>
              <a:rPr lang="en-US" dirty="0" smtClean="0">
                <a:solidFill>
                  <a:srgbClr val="F79646"/>
                </a:solidFill>
              </a:rPr>
              <a:t>  </a:t>
            </a:r>
            <a:r>
              <a:rPr lang="en-US" dirty="0" err="1" smtClean="0">
                <a:solidFill>
                  <a:srgbClr val="E46C0A"/>
                </a:solidFill>
              </a:rPr>
              <a:t>mkuser</a:t>
            </a:r>
            <a:r>
              <a:rPr lang="en-US" dirty="0" smtClean="0">
                <a:solidFill>
                  <a:srgbClr val="E46C0A"/>
                </a:solidFill>
              </a:rPr>
              <a:t>, </a:t>
            </a:r>
            <a:r>
              <a:rPr lang="en-US" dirty="0" err="1" smtClean="0">
                <a:solidFill>
                  <a:srgbClr val="E46C0A"/>
                </a:solidFill>
              </a:rPr>
              <a:t>rmuser</a:t>
            </a:r>
            <a:r>
              <a:rPr lang="en-US" dirty="0" smtClean="0">
                <a:solidFill>
                  <a:srgbClr val="E46C0A"/>
                </a:solidFill>
              </a:rPr>
              <a:t>, </a:t>
            </a:r>
            <a:r>
              <a:rPr lang="en-US" dirty="0" err="1" smtClean="0">
                <a:solidFill>
                  <a:srgbClr val="E46C0A"/>
                </a:solidFill>
              </a:rPr>
              <a:t>moduser</a:t>
            </a:r>
            <a:endParaRPr lang="en-US" dirty="0" smtClean="0">
              <a:solidFill>
                <a:srgbClr val="E46C0A"/>
              </a:solidFill>
            </a:endParaRPr>
          </a:p>
          <a:p>
            <a:r>
              <a:rPr lang="en-US" dirty="0" smtClean="0">
                <a:solidFill>
                  <a:srgbClr val="E46C0A"/>
                </a:solidFill>
              </a:rPr>
              <a:t>      (</a:t>
            </a:r>
            <a:r>
              <a:rPr lang="en-US" dirty="0" err="1" smtClean="0">
                <a:solidFill>
                  <a:srgbClr val="E46C0A"/>
                </a:solidFill>
              </a:rPr>
              <a:t>iadmin</a:t>
            </a:r>
            <a:r>
              <a:rPr lang="en-US" dirty="0" smtClean="0">
                <a:solidFill>
                  <a:srgbClr val="E46C0A"/>
                </a:solidFill>
              </a:rPr>
              <a:t>) </a:t>
            </a:r>
            <a:r>
              <a:rPr lang="en-US" dirty="0" err="1" smtClean="0">
                <a:solidFill>
                  <a:srgbClr val="E46C0A"/>
                </a:solidFill>
              </a:rPr>
              <a:t>mkuser</a:t>
            </a:r>
            <a:r>
              <a:rPr lang="en-US" dirty="0" smtClean="0">
                <a:solidFill>
                  <a:srgbClr val="E46C0A"/>
                </a:solidFill>
              </a:rPr>
              <a:t> user1 </a:t>
            </a:r>
            <a:r>
              <a:rPr lang="en-US" dirty="0" err="1" smtClean="0">
                <a:solidFill>
                  <a:srgbClr val="E46C0A"/>
                </a:solidFill>
              </a:rPr>
              <a:t>rodsuser</a:t>
            </a:r>
            <a:endParaRPr lang="en-US" dirty="0" smtClean="0">
              <a:solidFill>
                <a:srgbClr val="E46C0A"/>
              </a:solidFill>
            </a:endParaRPr>
          </a:p>
          <a:p>
            <a:r>
              <a:rPr lang="en-US" dirty="0" smtClean="0">
                <a:solidFill>
                  <a:srgbClr val="E46C0A"/>
                </a:solidFill>
              </a:rPr>
              <a:t>      (</a:t>
            </a:r>
            <a:r>
              <a:rPr lang="en-US" dirty="0" err="1" smtClean="0">
                <a:solidFill>
                  <a:srgbClr val="E46C0A"/>
                </a:solidFill>
              </a:rPr>
              <a:t>iadmin</a:t>
            </a:r>
            <a:r>
              <a:rPr lang="en-US" dirty="0" smtClean="0">
                <a:solidFill>
                  <a:srgbClr val="E46C0A"/>
                </a:solidFill>
              </a:rPr>
              <a:t>) </a:t>
            </a:r>
            <a:r>
              <a:rPr lang="en-US" dirty="0" err="1" smtClean="0">
                <a:solidFill>
                  <a:srgbClr val="E46C0A"/>
                </a:solidFill>
              </a:rPr>
              <a:t>moduser</a:t>
            </a:r>
            <a:r>
              <a:rPr lang="en-US" dirty="0" smtClean="0">
                <a:solidFill>
                  <a:srgbClr val="E46C0A"/>
                </a:solidFill>
              </a:rPr>
              <a:t> user1 password *****</a:t>
            </a:r>
          </a:p>
          <a:p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1F497D"/>
                </a:solidFill>
              </a:rPr>
              <a:t> Parameters and their values: </a:t>
            </a:r>
            <a:r>
              <a:rPr lang="en-US" dirty="0" err="1" smtClean="0">
                <a:solidFill>
                  <a:srgbClr val="E46C0A"/>
                </a:solidFill>
              </a:rPr>
              <a:t>iadmin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E46C0A"/>
                </a:solidFill>
              </a:rPr>
              <a:t>lt</a:t>
            </a:r>
            <a:r>
              <a:rPr lang="en-US" dirty="0" smtClean="0">
                <a:solidFill>
                  <a:srgbClr val="E46C0A"/>
                </a:solidFill>
              </a:rPr>
              <a:t>, </a:t>
            </a:r>
            <a:r>
              <a:rPr lang="en-US" dirty="0" err="1" smtClean="0">
                <a:solidFill>
                  <a:srgbClr val="E46C0A"/>
                </a:solidFill>
              </a:rPr>
              <a:t>iadmin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E46C0A"/>
                </a:solidFill>
              </a:rPr>
              <a:t>lt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E46C0A"/>
                </a:solidFill>
              </a:rPr>
              <a:t>user_type</a:t>
            </a:r>
            <a:endParaRPr lang="en-US" dirty="0" smtClean="0">
              <a:solidFill>
                <a:srgbClr val="E46C0A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1F497D"/>
                </a:solidFill>
              </a:rPr>
              <a:t> </a:t>
            </a:r>
            <a:r>
              <a:rPr lang="en-US" dirty="0" err="1" smtClean="0">
                <a:solidFill>
                  <a:srgbClr val="E46C0A"/>
                </a:solidFill>
              </a:rPr>
              <a:t>iadmin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E46C0A"/>
                </a:solidFill>
              </a:rPr>
              <a:t>mkresc</a:t>
            </a:r>
            <a:r>
              <a:rPr lang="en-US" dirty="0" smtClean="0">
                <a:solidFill>
                  <a:srgbClr val="E46C0A"/>
                </a:solidFill>
              </a:rPr>
              <a:t>, </a:t>
            </a:r>
            <a:r>
              <a:rPr lang="en-US" dirty="0" err="1" smtClean="0">
                <a:solidFill>
                  <a:srgbClr val="E46C0A"/>
                </a:solidFill>
              </a:rPr>
              <a:t>iadmin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E46C0A"/>
                </a:solidFill>
              </a:rPr>
              <a:t>rmresc</a:t>
            </a:r>
            <a:endParaRPr lang="en-US" dirty="0" smtClean="0">
              <a:solidFill>
                <a:srgbClr val="E46C0A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F79646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 Create new resource: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     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E46C0A"/>
                </a:solidFill>
              </a:rPr>
              <a:t>mkdir</a:t>
            </a:r>
            <a:r>
              <a:rPr lang="en-US" dirty="0" smtClean="0">
                <a:solidFill>
                  <a:srgbClr val="E46C0A"/>
                </a:solidFill>
              </a:rPr>
              <a:t> Data </a:t>
            </a:r>
            <a:r>
              <a:rPr lang="en-US" dirty="0" smtClean="0">
                <a:solidFill>
                  <a:schemeClr val="tx2"/>
                </a:solidFill>
              </a:rPr>
              <a:t>(in your home, not in the </a:t>
            </a:r>
            <a:r>
              <a:rPr lang="en-US" dirty="0" err="1" smtClean="0">
                <a:solidFill>
                  <a:schemeClr val="tx2"/>
                </a:solidFill>
              </a:rPr>
              <a:t>iRODS</a:t>
            </a:r>
            <a:r>
              <a:rPr lang="en-US" dirty="0" smtClean="0">
                <a:solidFill>
                  <a:schemeClr val="tx2"/>
                </a:solidFill>
              </a:rPr>
              <a:t> environment)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      </a:t>
            </a:r>
            <a:r>
              <a:rPr lang="en-US" dirty="0" err="1" smtClean="0">
                <a:solidFill>
                  <a:srgbClr val="E46C0A"/>
                </a:solidFill>
              </a:rPr>
              <a:t>iadmin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E46C0A"/>
                </a:solidFill>
              </a:rPr>
              <a:t>mkresc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E46C0A"/>
                </a:solidFill>
              </a:rPr>
              <a:t>NewDataResc</a:t>
            </a:r>
            <a:r>
              <a:rPr lang="en-US" dirty="0" smtClean="0">
                <a:solidFill>
                  <a:srgbClr val="E46C0A"/>
                </a:solidFill>
              </a:rPr>
              <a:t> “</a:t>
            </a:r>
            <a:r>
              <a:rPr lang="en-US" dirty="0" err="1" smtClean="0">
                <a:solidFill>
                  <a:srgbClr val="E46C0A"/>
                </a:solidFill>
              </a:rPr>
              <a:t>unix</a:t>
            </a:r>
            <a:r>
              <a:rPr lang="en-US" dirty="0" smtClean="0">
                <a:solidFill>
                  <a:srgbClr val="E46C0A"/>
                </a:solidFill>
              </a:rPr>
              <a:t> file system” cache </a:t>
            </a:r>
          </a:p>
          <a:p>
            <a:r>
              <a:rPr lang="en-US" dirty="0" smtClean="0">
                <a:solidFill>
                  <a:srgbClr val="E46C0A"/>
                </a:solidFill>
              </a:rPr>
              <a:t>       145.100.57.139 “/home/</a:t>
            </a:r>
            <a:r>
              <a:rPr lang="en-US" dirty="0" err="1" smtClean="0">
                <a:solidFill>
                  <a:srgbClr val="E46C0A"/>
                </a:solidFill>
              </a:rPr>
              <a:t>alice</a:t>
            </a:r>
            <a:r>
              <a:rPr lang="en-US" dirty="0" smtClean="0">
                <a:solidFill>
                  <a:srgbClr val="E46C0A"/>
                </a:solidFill>
              </a:rPr>
              <a:t>/Data”</a:t>
            </a:r>
          </a:p>
          <a:p>
            <a:endParaRPr lang="en-US" dirty="0" smtClean="0">
              <a:solidFill>
                <a:schemeClr val="accent6"/>
              </a:solidFill>
            </a:endParaRPr>
          </a:p>
          <a:p>
            <a:endParaRPr lang="en-US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995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TextShape 1"/>
          <p:cNvSpPr txBox="1"/>
          <p:nvPr/>
        </p:nvSpPr>
        <p:spPr>
          <a:xfrm>
            <a:off x="0" y="764640"/>
            <a:ext cx="91436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Put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and </a:t>
            </a: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replicate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dat</a:t>
            </a:r>
            <a:r>
              <a:rPr lang="es-ES" sz="3600" dirty="0" smtClean="0">
                <a:solidFill>
                  <a:schemeClr val="accent2"/>
                </a:solidFill>
                <a:latin typeface="Arial"/>
              </a:rPr>
              <a:t>a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241" name="TextShape 2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6111B191-81A1-41D1-A141-F1F12111A141}" type="slidenum">
              <a:rPr lang="en-US">
                <a:solidFill>
                  <a:srgbClr val="000000"/>
                </a:solidFill>
                <a:latin typeface="Calibri"/>
              </a:rPr>
              <a:t>18</a:t>
            </a:fld>
            <a:endParaRPr/>
          </a:p>
        </p:txBody>
      </p:sp>
      <p:sp>
        <p:nvSpPr>
          <p:cNvPr id="242" name="TextShape 3"/>
          <p:cNvSpPr txBox="1"/>
          <p:nvPr/>
        </p:nvSpPr>
        <p:spPr>
          <a:xfrm>
            <a:off x="457200" y="1733806"/>
            <a:ext cx="8229240" cy="3712298"/>
          </a:xfrm>
          <a:prstGeom prst="rect">
            <a:avLst/>
          </a:prstGeo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en-US" dirty="0" smtClean="0">
                <a:solidFill>
                  <a:srgbClr val="1F497D"/>
                </a:solidFill>
              </a:rPr>
              <a:t> Add the file /home/login/put1.txt to resource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1F497D"/>
                </a:solidFill>
              </a:rPr>
              <a:t> </a:t>
            </a:r>
            <a:r>
              <a:rPr lang="en-US" dirty="0" smtClean="0">
                <a:solidFill>
                  <a:srgbClr val="1F497D"/>
                </a:solidFill>
              </a:rPr>
              <a:t>   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iput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–v put1.txt</a:t>
            </a:r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   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iput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-h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ichksum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put1.txt </a:t>
            </a:r>
            <a:r>
              <a:rPr lang="en-US" dirty="0" smtClean="0">
                <a:solidFill>
                  <a:schemeClr val="tx2"/>
                </a:solidFill>
              </a:rPr>
              <a:t>(check sum of copy in Vault)</a:t>
            </a:r>
          </a:p>
          <a:p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     md5sum put1.txt (check sum of file in /home/login)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iput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-R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NewDataResc</a:t>
            </a:r>
            <a:r>
              <a:rPr lang="en-US" dirty="0" smtClean="0">
                <a:solidFill>
                  <a:schemeClr val="tx2"/>
                </a:solidFill>
              </a:rPr>
              <a:t> put2.txt 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 Replicate data: </a:t>
            </a:r>
            <a:r>
              <a:rPr lang="en-US" dirty="0" err="1" smtClean="0">
                <a:solidFill>
                  <a:srgbClr val="E46C0A"/>
                </a:solidFill>
              </a:rPr>
              <a:t>irepl</a:t>
            </a:r>
            <a:r>
              <a:rPr lang="en-US" dirty="0" smtClean="0">
                <a:solidFill>
                  <a:srgbClr val="E46C0A"/>
                </a:solidFill>
              </a:rPr>
              <a:t> -R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NewDataResc</a:t>
            </a:r>
            <a:r>
              <a:rPr lang="en-US" dirty="0" smtClean="0">
                <a:solidFill>
                  <a:schemeClr val="tx2"/>
                </a:solidFill>
              </a:rPr>
              <a:t> put1.txt</a:t>
            </a:r>
          </a:p>
          <a:p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Trim number of copies: </a:t>
            </a:r>
            <a:r>
              <a:rPr lang="en-US" dirty="0" err="1" smtClean="0">
                <a:solidFill>
                  <a:srgbClr val="E46C0A"/>
                </a:solidFill>
              </a:rPr>
              <a:t>itrim</a:t>
            </a:r>
            <a:r>
              <a:rPr lang="en-US" dirty="0" smtClean="0">
                <a:solidFill>
                  <a:srgbClr val="E46C0A"/>
                </a:solidFill>
              </a:rPr>
              <a:t> -S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demoResc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smtClean="0">
                <a:solidFill>
                  <a:srgbClr val="E46C0A"/>
                </a:solidFill>
              </a:rPr>
              <a:t>-N</a:t>
            </a:r>
            <a:r>
              <a:rPr lang="en-US" dirty="0" smtClean="0">
                <a:solidFill>
                  <a:schemeClr val="tx2"/>
                </a:solidFill>
              </a:rPr>
              <a:t> 1 put1.txt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extShape 1"/>
          <p:cNvSpPr txBox="1"/>
          <p:nvPr/>
        </p:nvSpPr>
        <p:spPr>
          <a:xfrm>
            <a:off x="0" y="764640"/>
            <a:ext cx="91436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Access Control </a:t>
            </a: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Lists</a:t>
            </a:r>
            <a:endParaRPr dirty="0"/>
          </a:p>
        </p:txBody>
      </p:sp>
      <p:sp>
        <p:nvSpPr>
          <p:cNvPr id="260" name="TextShape 2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11018100-5171-4181-8131-D131A15141D1}" type="slidenum">
              <a:rPr lang="en-US">
                <a:solidFill>
                  <a:srgbClr val="000000"/>
                </a:solidFill>
                <a:latin typeface="Calibri"/>
              </a:rPr>
              <a:t>19</a:t>
            </a:fld>
            <a:endParaRPr/>
          </a:p>
        </p:txBody>
      </p:sp>
      <p:sp>
        <p:nvSpPr>
          <p:cNvPr id="261" name="TextShape 3"/>
          <p:cNvSpPr txBox="1"/>
          <p:nvPr/>
        </p:nvSpPr>
        <p:spPr>
          <a:xfrm>
            <a:off x="457200" y="1628640"/>
            <a:ext cx="8229240" cy="449712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Change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permission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for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a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user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es-ES" sz="2000" dirty="0">
                <a:solidFill>
                  <a:srgbClr val="25408F"/>
                </a:solidFill>
                <a:latin typeface="Arial"/>
              </a:rPr>
              <a:t> 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    </a:t>
            </a:r>
            <a:r>
              <a:rPr lang="en-US" sz="2000" dirty="0" err="1" smtClean="0">
                <a:solidFill>
                  <a:srgbClr val="E46C0A"/>
                </a:solidFill>
              </a:rPr>
              <a:t>ichmod</a:t>
            </a:r>
            <a:r>
              <a:rPr lang="en-US" sz="2000" dirty="0" smtClean="0">
                <a:solidFill>
                  <a:srgbClr val="E46C0A"/>
                </a:solidFill>
              </a:rPr>
              <a:t> </a:t>
            </a:r>
            <a:r>
              <a:rPr lang="en-US" sz="2000" dirty="0">
                <a:solidFill>
                  <a:srgbClr val="E46C0A"/>
                </a:solidFill>
              </a:rPr>
              <a:t>read user1 put1.txt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</a:rPr>
              <a:t>    </a:t>
            </a:r>
            <a:r>
              <a:rPr lang="en-US" sz="2000" dirty="0" smtClean="0">
                <a:solidFill>
                  <a:schemeClr val="tx2"/>
                </a:solidFill>
              </a:rPr>
              <a:t> List </a:t>
            </a:r>
            <a:r>
              <a:rPr lang="en-US" sz="2000" dirty="0">
                <a:solidFill>
                  <a:schemeClr val="tx2"/>
                </a:solidFill>
              </a:rPr>
              <a:t>access: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ils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-A </a:t>
            </a: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endParaRPr lang="en-US" sz="2000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Change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25408F"/>
                </a:solidFill>
                <a:latin typeface="Arial"/>
              </a:rPr>
              <a:t>permissions</a:t>
            </a:r>
            <a:r>
              <a:rPr lang="es-ES" sz="2000" dirty="0">
                <a:solidFill>
                  <a:srgbClr val="25408F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25408F"/>
                </a:solidFill>
                <a:latin typeface="Arial"/>
              </a:rPr>
              <a:t>for</a:t>
            </a:r>
            <a:r>
              <a:rPr lang="es-ES" sz="2000" dirty="0">
                <a:solidFill>
                  <a:srgbClr val="25408F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25408F"/>
                </a:solidFill>
                <a:latin typeface="Arial"/>
              </a:rPr>
              <a:t>group</a:t>
            </a:r>
            <a:r>
              <a:rPr lang="es-ES" sz="2000" dirty="0">
                <a:solidFill>
                  <a:srgbClr val="25408F"/>
                </a:solidFill>
                <a:latin typeface="Arial"/>
              </a:rPr>
              <a:t> “</a:t>
            </a:r>
            <a:r>
              <a:rPr lang="es-ES" sz="2000" dirty="0" err="1">
                <a:solidFill>
                  <a:srgbClr val="25408F"/>
                </a:solidFill>
                <a:latin typeface="Arial"/>
              </a:rPr>
              <a:t>public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”:</a:t>
            </a:r>
          </a:p>
          <a:p>
            <a:pPr>
              <a:lnSpc>
                <a:spcPct val="100000"/>
              </a:lnSpc>
            </a:pP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    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Make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 a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directory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 in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the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iRODS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8F"/>
                </a:solidFill>
                <a:latin typeface="Arial"/>
              </a:rPr>
              <a:t>environment</a:t>
            </a:r>
            <a:r>
              <a:rPr lang="es-ES" sz="2000" dirty="0" smtClean="0">
                <a:solidFill>
                  <a:srgbClr val="25408F"/>
                </a:solidFill>
                <a:latin typeface="Arial"/>
              </a:rPr>
              <a:t>: </a:t>
            </a:r>
            <a:r>
              <a:rPr lang="es-ES" sz="2000" dirty="0" err="1" smtClean="0">
                <a:solidFill>
                  <a:srgbClr val="E46C0A"/>
                </a:solidFill>
                <a:latin typeface="Arial"/>
              </a:rPr>
              <a:t>imkdir</a:t>
            </a:r>
            <a:r>
              <a:rPr lang="es-ES" sz="2000" dirty="0" smtClean="0">
                <a:solidFill>
                  <a:srgbClr val="E46C0A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E46C0A"/>
                </a:solidFill>
                <a:latin typeface="Arial"/>
              </a:rPr>
              <a:t>temp</a:t>
            </a:r>
            <a:endParaRPr lang="es-ES" sz="2000" dirty="0" smtClean="0">
              <a:solidFill>
                <a:srgbClr val="E46C0A"/>
              </a:solidFill>
              <a:latin typeface="Arial"/>
            </a:endParaRPr>
          </a:p>
          <a:p>
            <a:r>
              <a:rPr lang="es-ES" sz="2000" dirty="0">
                <a:solidFill>
                  <a:srgbClr val="E46C0A"/>
                </a:solidFill>
                <a:latin typeface="Arial"/>
              </a:rPr>
              <a:t> </a:t>
            </a:r>
            <a:r>
              <a:rPr lang="es-ES" sz="2000" dirty="0" smtClean="0">
                <a:solidFill>
                  <a:srgbClr val="E46C0A"/>
                </a:solidFill>
                <a:latin typeface="Arial"/>
              </a:rPr>
              <a:t>   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Make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directory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readable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for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“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public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”:</a:t>
            </a:r>
            <a:r>
              <a:rPr lang="es-ES" sz="2000" dirty="0" smtClean="0">
                <a:solidFill>
                  <a:srgbClr val="E46C0A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ichmod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-r </a:t>
            </a:r>
            <a:r>
              <a:rPr lang="es-ES" sz="2000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read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000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public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000" dirty="0" err="1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temp</a:t>
            </a:r>
            <a:endParaRPr lang="es-ES" sz="2000" dirty="0" smtClean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  <a:p>
            <a:endParaRPr lang="es-ES" sz="2000" dirty="0" smtClean="0">
              <a:solidFill>
                <a:srgbClr val="FF6600"/>
              </a:solidFill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s-ES" sz="2000" dirty="0" smtClean="0">
                <a:solidFill>
                  <a:srgbClr val="1F497D"/>
                </a:solidFill>
                <a:latin typeface="Arial"/>
                <a:cs typeface="Arial"/>
              </a:rPr>
              <a:t> </a:t>
            </a:r>
            <a:r>
              <a:rPr lang="es-ES" sz="2000" dirty="0" err="1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ils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–A</a:t>
            </a:r>
          </a:p>
          <a:p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  <a:cs typeface="Arial"/>
              </a:rPr>
              <a:t>     </a:t>
            </a:r>
            <a:r>
              <a:rPr lang="es-ES" sz="2000" dirty="0">
                <a:solidFill>
                  <a:srgbClr val="1F497D"/>
                </a:solidFill>
                <a:cs typeface="Arial"/>
              </a:rPr>
              <a:t>/</a:t>
            </a:r>
            <a:r>
              <a:rPr lang="es-ES" sz="2000" dirty="0" err="1">
                <a:solidFill>
                  <a:srgbClr val="1F497D"/>
                </a:solidFill>
                <a:cs typeface="Arial"/>
              </a:rPr>
              <a:t>bobsZone</a:t>
            </a:r>
            <a:r>
              <a:rPr lang="es-ES" sz="2000" dirty="0">
                <a:solidFill>
                  <a:srgbClr val="1F497D"/>
                </a:solidFill>
                <a:cs typeface="Arial"/>
              </a:rPr>
              <a:t>/home/</a:t>
            </a:r>
            <a:r>
              <a:rPr lang="es-ES" sz="2000" dirty="0" err="1">
                <a:solidFill>
                  <a:srgbClr val="1F497D"/>
                </a:solidFill>
                <a:cs typeface="Arial"/>
              </a:rPr>
              <a:t>bob</a:t>
            </a:r>
            <a:r>
              <a:rPr lang="es-ES" sz="2000" dirty="0">
                <a:solidFill>
                  <a:srgbClr val="1F497D"/>
                </a:solidFill>
                <a:cs typeface="Arial"/>
              </a:rPr>
              <a:t>/</a:t>
            </a:r>
            <a:r>
              <a:rPr lang="es-ES" sz="2000" dirty="0" err="1">
                <a:solidFill>
                  <a:srgbClr val="1F497D"/>
                </a:solidFill>
                <a:cs typeface="Arial"/>
              </a:rPr>
              <a:t>temp</a:t>
            </a:r>
            <a:r>
              <a:rPr lang="es-ES" sz="2000" dirty="0">
                <a:solidFill>
                  <a:srgbClr val="1F497D"/>
                </a:solidFill>
                <a:cs typeface="Arial"/>
              </a:rPr>
              <a:t>:</a:t>
            </a:r>
          </a:p>
          <a:p>
            <a:r>
              <a:rPr lang="es-ES" sz="2000" dirty="0">
                <a:solidFill>
                  <a:schemeClr val="accent6">
                    <a:lumMod val="75000"/>
                  </a:schemeClr>
                </a:solidFill>
                <a:cs typeface="Arial"/>
              </a:rPr>
              <a:t>        </a:t>
            </a:r>
            <a:r>
              <a:rPr lang="es-ES" sz="2000" dirty="0">
                <a:solidFill>
                  <a:schemeClr val="tx2"/>
                </a:solidFill>
                <a:cs typeface="Arial"/>
              </a:rPr>
              <a:t>ACL - </a:t>
            </a:r>
            <a:r>
              <a:rPr lang="es-ES" sz="2000" dirty="0" err="1">
                <a:solidFill>
                  <a:schemeClr val="tx2"/>
                </a:solidFill>
                <a:cs typeface="Arial"/>
              </a:rPr>
              <a:t>bob#bobsZone:own</a:t>
            </a:r>
            <a:r>
              <a:rPr lang="es-ES" sz="2000" dirty="0">
                <a:solidFill>
                  <a:schemeClr val="tx2"/>
                </a:solidFill>
                <a:cs typeface="Arial"/>
              </a:rPr>
              <a:t>   </a:t>
            </a:r>
            <a:r>
              <a:rPr lang="es-ES" sz="2000" dirty="0" err="1">
                <a:solidFill>
                  <a:schemeClr val="tx2"/>
                </a:solidFill>
                <a:cs typeface="Arial"/>
              </a:rPr>
              <a:t>g:public#bobsZone:read</a:t>
            </a:r>
            <a:r>
              <a:rPr lang="es-ES" sz="2000" dirty="0">
                <a:solidFill>
                  <a:schemeClr val="tx2"/>
                </a:solidFill>
                <a:cs typeface="Arial"/>
              </a:rPr>
              <a:t> </a:t>
            </a:r>
            <a:r>
              <a:rPr lang="es-ES" sz="2000" dirty="0" err="1">
                <a:solidFill>
                  <a:schemeClr val="tx2"/>
                </a:solidFill>
                <a:cs typeface="Arial"/>
              </a:rPr>
              <a:t>object</a:t>
            </a:r>
            <a:r>
              <a:rPr lang="es-ES" sz="2000" dirty="0">
                <a:solidFill>
                  <a:schemeClr val="tx2"/>
                </a:solidFill>
                <a:cs typeface="Arial"/>
              </a:rPr>
              <a:t>   </a:t>
            </a:r>
          </a:p>
          <a:p>
            <a:r>
              <a:rPr lang="es-ES" sz="2000" dirty="0">
                <a:solidFill>
                  <a:schemeClr val="tx2"/>
                </a:solidFill>
                <a:cs typeface="Arial"/>
              </a:rPr>
              <a:t>        </a:t>
            </a:r>
            <a:r>
              <a:rPr lang="es-ES" sz="2000" dirty="0" err="1">
                <a:solidFill>
                  <a:schemeClr val="tx2"/>
                </a:solidFill>
                <a:cs typeface="Arial"/>
              </a:rPr>
              <a:t>Inheritance</a:t>
            </a:r>
            <a:r>
              <a:rPr lang="es-ES" sz="2000" dirty="0">
                <a:solidFill>
                  <a:schemeClr val="tx2"/>
                </a:solidFill>
                <a:cs typeface="Arial"/>
              </a:rPr>
              <a:t> -</a:t>
            </a:r>
            <a:r>
              <a:rPr lang="es-ES" sz="2000" dirty="0" smtClean="0">
                <a:solidFill>
                  <a:schemeClr val="tx2"/>
                </a:solidFill>
                <a:cs typeface="Arial"/>
              </a:rPr>
              <a:t> </a:t>
            </a:r>
            <a:r>
              <a:rPr lang="es-ES" sz="2000" dirty="0" err="1">
                <a:solidFill>
                  <a:schemeClr val="tx2"/>
                </a:solidFill>
                <a:cs typeface="Arial"/>
              </a:rPr>
              <a:t>Disabled</a:t>
            </a:r>
            <a:endParaRPr lang="es-ES" sz="2000" dirty="0">
              <a:solidFill>
                <a:schemeClr val="tx2"/>
              </a:solidFill>
              <a:cs typeface="Arial"/>
            </a:endParaRPr>
          </a:p>
          <a:p>
            <a:endParaRPr lang="es-ES" sz="2000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TextShape 1"/>
          <p:cNvSpPr txBox="1"/>
          <p:nvPr/>
        </p:nvSpPr>
        <p:spPr>
          <a:xfrm>
            <a:off x="457200" y="764640"/>
            <a:ext cx="82292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>
                <a:solidFill>
                  <a:srgbClr val="C13424"/>
                </a:solidFill>
                <a:latin typeface="Arial"/>
              </a:rPr>
              <a:t>iRODS Metadata</a:t>
            </a:r>
            <a:endParaRPr/>
          </a:p>
        </p:txBody>
      </p:sp>
      <p:sp>
        <p:nvSpPr>
          <p:cNvPr id="276" name="TextShape 2"/>
          <p:cNvSpPr txBox="1"/>
          <p:nvPr/>
        </p:nvSpPr>
        <p:spPr>
          <a:xfrm>
            <a:off x="457200" y="1628640"/>
            <a:ext cx="8229240" cy="4497120"/>
          </a:xfrm>
          <a:prstGeom prst="rect">
            <a:avLst/>
          </a:prstGeom>
        </p:spPr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s-ES" dirty="0" err="1" smtClean="0">
                <a:solidFill>
                  <a:srgbClr val="25408F"/>
                </a:solidFill>
                <a:latin typeface="Arial"/>
              </a:rPr>
              <a:t>Commands</a:t>
            </a:r>
            <a:r>
              <a:rPr lang="es-ES" dirty="0" smtClean="0">
                <a:solidFill>
                  <a:srgbClr val="25408F"/>
                </a:solidFill>
                <a:latin typeface="Arial"/>
              </a:rPr>
              <a:t>: </a:t>
            </a:r>
            <a:r>
              <a:rPr lang="es-ES" dirty="0" err="1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imeta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, </a:t>
            </a:r>
            <a:r>
              <a:rPr lang="es-ES" dirty="0" err="1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iquest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, </a:t>
            </a:r>
            <a:r>
              <a:rPr lang="es-ES" dirty="0" err="1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idbo</a:t>
            </a:r>
            <a:endParaRPr lang="es-ES" dirty="0" smtClean="0">
              <a:solidFill>
                <a:schemeClr val="accent6">
                  <a:lumMod val="75000"/>
                </a:schemeClr>
              </a:solidFill>
              <a:latin typeface="Arial"/>
            </a:endParaRPr>
          </a:p>
          <a:p>
            <a:pPr marL="342900" indent="-342900">
              <a:buFont typeface="Arial"/>
              <a:buChar char="•"/>
            </a:pPr>
            <a:endParaRPr lang="es-ES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  <a:p>
            <a:pPr marL="342900" indent="-342900">
              <a:buFont typeface="Arial"/>
              <a:buChar char="•"/>
            </a:pPr>
            <a:r>
              <a:rPr lang="es-ES" dirty="0" err="1" smtClean="0">
                <a:solidFill>
                  <a:srgbClr val="1F497D"/>
                </a:solidFill>
                <a:latin typeface="Arial"/>
              </a:rPr>
              <a:t>Add</a:t>
            </a:r>
            <a:r>
              <a:rPr lang="es-ES" dirty="0" smtClean="0">
                <a:solidFill>
                  <a:srgbClr val="1F497D"/>
                </a:solidFill>
                <a:latin typeface="Arial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Arial"/>
              </a:rPr>
              <a:t>metadata</a:t>
            </a:r>
            <a:r>
              <a:rPr lang="es-ES" dirty="0" smtClean="0">
                <a:solidFill>
                  <a:srgbClr val="1F497D"/>
                </a:solidFill>
                <a:latin typeface="Arial"/>
              </a:rPr>
              <a:t>:</a:t>
            </a:r>
          </a:p>
          <a:p>
            <a:r>
              <a:rPr lang="es-ES" dirty="0">
                <a:solidFill>
                  <a:srgbClr val="1F497D"/>
                </a:solidFill>
                <a:latin typeface="Arial"/>
              </a:rPr>
              <a:t> </a:t>
            </a:r>
            <a:r>
              <a:rPr lang="es-ES" dirty="0" smtClean="0">
                <a:solidFill>
                  <a:srgbClr val="1F497D"/>
                </a:solidFill>
                <a:latin typeface="Arial"/>
              </a:rPr>
              <a:t>    </a:t>
            </a:r>
            <a:r>
              <a:rPr lang="es-ES" dirty="0" err="1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imeta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 </a:t>
            </a:r>
            <a:r>
              <a:rPr lang="es-ES" dirty="0" err="1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add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 -d</a:t>
            </a:r>
            <a:r>
              <a:rPr lang="es-ES" dirty="0" smtClean="0">
                <a:solidFill>
                  <a:srgbClr val="1F497D"/>
                </a:solidFill>
                <a:latin typeface="Arial"/>
              </a:rPr>
              <a:t> put1.txt “Date” “08.10.2013”</a:t>
            </a:r>
          </a:p>
          <a:p>
            <a:r>
              <a:rPr lang="es-ES" dirty="0">
                <a:solidFill>
                  <a:srgbClr val="1F497D"/>
                </a:solidFill>
                <a:latin typeface="Arial"/>
              </a:rPr>
              <a:t> </a:t>
            </a:r>
            <a:r>
              <a:rPr lang="es-ES" dirty="0" smtClean="0">
                <a:solidFill>
                  <a:srgbClr val="1F497D"/>
                </a:solidFill>
                <a:latin typeface="Arial"/>
              </a:rPr>
              <a:t>    </a:t>
            </a:r>
            <a:r>
              <a:rPr lang="es-ES" dirty="0" err="1">
                <a:solidFill>
                  <a:schemeClr val="accent6">
                    <a:lumMod val="75000"/>
                  </a:schemeClr>
                </a:solidFill>
              </a:rPr>
              <a:t>imeta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dirty="0" err="1">
                <a:solidFill>
                  <a:schemeClr val="accent6">
                    <a:lumMod val="75000"/>
                  </a:schemeClr>
                </a:solidFill>
              </a:rPr>
              <a:t>add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-d</a:t>
            </a:r>
            <a:r>
              <a:rPr lang="es-ES" dirty="0" smtClean="0">
                <a:solidFill>
                  <a:srgbClr val="1F497D"/>
                </a:solidFill>
              </a:rPr>
              <a:t> </a:t>
            </a:r>
            <a:r>
              <a:rPr lang="es-ES" dirty="0">
                <a:solidFill>
                  <a:srgbClr val="1F497D"/>
                </a:solidFill>
              </a:rPr>
              <a:t>put1.txt </a:t>
            </a:r>
            <a:r>
              <a:rPr lang="es-ES" dirty="0" smtClean="0">
                <a:solidFill>
                  <a:srgbClr val="1F497D"/>
                </a:solidFill>
              </a:rPr>
              <a:t>“</a:t>
            </a:r>
            <a:r>
              <a:rPr lang="es-ES" dirty="0" err="1" smtClean="0">
                <a:solidFill>
                  <a:srgbClr val="1F497D"/>
                </a:solidFill>
              </a:rPr>
              <a:t>AnotherDate</a:t>
            </a:r>
            <a:r>
              <a:rPr lang="es-ES" dirty="0">
                <a:solidFill>
                  <a:srgbClr val="1F497D"/>
                </a:solidFill>
              </a:rPr>
              <a:t>” “</a:t>
            </a:r>
            <a:r>
              <a:rPr lang="es-ES" dirty="0" smtClean="0">
                <a:solidFill>
                  <a:srgbClr val="1F497D"/>
                </a:solidFill>
              </a:rPr>
              <a:t>04.04.2014”</a:t>
            </a:r>
          </a:p>
          <a:p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smtClean="0">
                <a:solidFill>
                  <a:srgbClr val="1F497D"/>
                </a:solidFill>
              </a:rPr>
              <a:t>    </a:t>
            </a:r>
            <a:r>
              <a:rPr lang="es-ES" dirty="0" err="1" smtClean="0">
                <a:solidFill>
                  <a:schemeClr val="accent6">
                    <a:lumMod val="75000"/>
                  </a:schemeClr>
                </a:solidFill>
              </a:rPr>
              <a:t>imeta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dirty="0" err="1" smtClean="0">
                <a:solidFill>
                  <a:schemeClr val="accent6">
                    <a:lumMod val="75000"/>
                  </a:schemeClr>
                </a:solidFill>
              </a:rPr>
              <a:t>ls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 -d </a:t>
            </a:r>
            <a:r>
              <a:rPr lang="es-ES" dirty="0" smtClean="0">
                <a:solidFill>
                  <a:schemeClr val="tx2"/>
                </a:solidFill>
              </a:rPr>
              <a:t>put1.txt</a:t>
            </a:r>
          </a:p>
          <a:p>
            <a:endParaRPr lang="es-ES" dirty="0">
              <a:solidFill>
                <a:schemeClr val="tx2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s-ES" dirty="0" err="1" smtClean="0">
                <a:solidFill>
                  <a:schemeClr val="tx2"/>
                </a:solidFill>
              </a:rPr>
              <a:t>Remove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metadata</a:t>
            </a:r>
            <a:r>
              <a:rPr lang="es-ES" dirty="0" smtClean="0">
                <a:solidFill>
                  <a:schemeClr val="tx2"/>
                </a:solidFill>
              </a:rPr>
              <a:t>:</a:t>
            </a:r>
          </a:p>
          <a:p>
            <a:r>
              <a:rPr lang="es-ES" dirty="0">
                <a:solidFill>
                  <a:schemeClr val="tx2"/>
                </a:solidFill>
              </a:rPr>
              <a:t> </a:t>
            </a:r>
            <a:r>
              <a:rPr lang="es-ES" dirty="0" smtClean="0">
                <a:solidFill>
                  <a:schemeClr val="tx2"/>
                </a:solidFill>
              </a:rPr>
              <a:t>    </a:t>
            </a:r>
            <a:r>
              <a:rPr lang="es-ES" dirty="0" err="1" smtClean="0">
                <a:solidFill>
                  <a:schemeClr val="accent6">
                    <a:lumMod val="75000"/>
                  </a:schemeClr>
                </a:solidFill>
              </a:rPr>
              <a:t>imeta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dirty="0" err="1" smtClean="0">
                <a:solidFill>
                  <a:schemeClr val="accent6">
                    <a:lumMod val="75000"/>
                  </a:schemeClr>
                </a:solidFill>
              </a:rPr>
              <a:t>rm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 -d</a:t>
            </a:r>
            <a:r>
              <a:rPr lang="es-ES" dirty="0" smtClean="0">
                <a:solidFill>
                  <a:schemeClr val="tx2"/>
                </a:solidFill>
              </a:rPr>
              <a:t> put1.txt “Date” “08.10.2013”</a:t>
            </a:r>
          </a:p>
          <a:p>
            <a:endParaRPr lang="es-ES" dirty="0" smtClean="0">
              <a:solidFill>
                <a:schemeClr val="tx2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s-ES" dirty="0" err="1" smtClean="0">
                <a:solidFill>
                  <a:schemeClr val="tx2"/>
                </a:solidFill>
              </a:rPr>
              <a:t>Querying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the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iCAT</a:t>
            </a:r>
            <a:r>
              <a:rPr lang="es-ES" dirty="0" smtClean="0">
                <a:solidFill>
                  <a:schemeClr val="tx2"/>
                </a:solidFill>
              </a:rPr>
              <a:t>:</a:t>
            </a:r>
          </a:p>
          <a:p>
            <a:r>
              <a:rPr lang="es-ES" dirty="0">
                <a:solidFill>
                  <a:schemeClr val="tx2"/>
                </a:solidFill>
              </a:rPr>
              <a:t> </a:t>
            </a:r>
            <a:r>
              <a:rPr lang="es-ES" dirty="0" smtClean="0">
                <a:solidFill>
                  <a:schemeClr val="tx2"/>
                </a:solidFill>
              </a:rPr>
              <a:t>   </a:t>
            </a:r>
            <a:r>
              <a:rPr lang="es-ES" dirty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iquest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>
                <a:solidFill>
                  <a:srgbClr val="FF6600"/>
                </a:solidFill>
              </a:rPr>
              <a:t>"SELECT DATA_NAME,DATA_CHECKSUM </a:t>
            </a:r>
            <a:r>
              <a:rPr lang="en-US" dirty="0" smtClean="0">
                <a:solidFill>
                  <a:srgbClr val="FF6600"/>
                </a:solidFill>
              </a:rPr>
              <a:t>WHERE    			DATA_RESC_NAME </a:t>
            </a:r>
            <a:r>
              <a:rPr lang="en-US" dirty="0">
                <a:solidFill>
                  <a:srgbClr val="FF6600"/>
                </a:solidFill>
              </a:rPr>
              <a:t>like </a:t>
            </a:r>
            <a:r>
              <a:rPr lang="en-US" dirty="0" smtClean="0">
                <a:solidFill>
                  <a:srgbClr val="FF6600"/>
                </a:solidFill>
              </a:rPr>
              <a:t>’%</a:t>
            </a:r>
            <a:r>
              <a:rPr lang="en-US" dirty="0" err="1" smtClean="0">
                <a:solidFill>
                  <a:srgbClr val="FF6600"/>
                </a:solidFill>
              </a:rPr>
              <a:t>Resc</a:t>
            </a:r>
            <a:r>
              <a:rPr lang="en-US" dirty="0" smtClean="0">
                <a:solidFill>
                  <a:srgbClr val="FF6600"/>
                </a:solidFill>
              </a:rPr>
              <a:t>%’”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rgbClr val="FF6600"/>
                </a:solidFill>
              </a:rPr>
              <a:t>      </a:t>
            </a:r>
            <a:r>
              <a:rPr lang="ro-RO" dirty="0" smtClean="0">
                <a:solidFill>
                  <a:srgbClr val="25408F"/>
                </a:solidFill>
                <a:latin typeface="Consolas"/>
              </a:rPr>
              <a:t>DATA_NAME </a:t>
            </a:r>
            <a:r>
              <a:rPr lang="ro-RO" dirty="0">
                <a:solidFill>
                  <a:srgbClr val="25408F"/>
                </a:solidFill>
                <a:latin typeface="Consolas"/>
              </a:rPr>
              <a:t>= put1.txt</a:t>
            </a:r>
            <a:endParaRPr lang="ro-RO" dirty="0"/>
          </a:p>
          <a:p>
            <a:pPr>
              <a:lnSpc>
                <a:spcPct val="100000"/>
              </a:lnSpc>
            </a:pPr>
            <a:r>
              <a:rPr lang="ro-RO" dirty="0" smtClean="0">
                <a:solidFill>
                  <a:srgbClr val="25408F"/>
                </a:solidFill>
                <a:latin typeface="Consolas"/>
              </a:rPr>
              <a:t>   DATA_CHECKSUM </a:t>
            </a:r>
            <a:r>
              <a:rPr lang="ro-RO" dirty="0">
                <a:solidFill>
                  <a:srgbClr val="25408F"/>
                </a:solidFill>
                <a:latin typeface="Consolas"/>
              </a:rPr>
              <a:t>= </a:t>
            </a:r>
            <a:r>
              <a:rPr lang="ro-RO" dirty="0" smtClean="0">
                <a:solidFill>
                  <a:srgbClr val="25408F"/>
                </a:solidFill>
                <a:latin typeface="Consolas"/>
              </a:rPr>
              <a:t>c16d7d3488677a3348b12eb82795d28c</a:t>
            </a:r>
            <a:endParaRPr lang="es-ES" dirty="0">
              <a:solidFill>
                <a:schemeClr val="tx2"/>
              </a:solidFill>
            </a:endParaRPr>
          </a:p>
          <a:p>
            <a:pPr marL="342900" indent="-342900">
              <a:buFont typeface="Arial"/>
              <a:buChar char="•"/>
            </a:pPr>
            <a:endParaRPr lang="es-ES" dirty="0" smtClean="0">
              <a:solidFill>
                <a:schemeClr val="tx2"/>
              </a:solidFill>
            </a:endParaRPr>
          </a:p>
          <a:p>
            <a:endParaRPr lang="es-ES" dirty="0">
              <a:solidFill>
                <a:schemeClr val="tx2"/>
              </a:solidFill>
            </a:endParaRPr>
          </a:p>
          <a:p>
            <a:endParaRPr dirty="0">
              <a:solidFill>
                <a:srgbClr val="1F497D"/>
              </a:solidFill>
            </a:endParaRPr>
          </a:p>
        </p:txBody>
      </p:sp>
      <p:sp>
        <p:nvSpPr>
          <p:cNvPr id="277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91F1A151-A1B1-41C1-91C1-9111E1E161D1}" type="slidenum">
              <a:rPr lang="en-US">
                <a:solidFill>
                  <a:srgbClr val="000000"/>
                </a:solidFill>
                <a:latin typeface="Calibri"/>
              </a:rPr>
              <a:t>20</a:t>
            </a:fld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57380" y="3069000"/>
            <a:ext cx="8229240" cy="72000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chemeClr val="tx2"/>
                </a:solidFill>
              </a:rPr>
              <a:t>Complex storage systems</a:t>
            </a: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261706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TextShape 1"/>
          <p:cNvSpPr txBox="1"/>
          <p:nvPr/>
        </p:nvSpPr>
        <p:spPr>
          <a:xfrm>
            <a:off x="457200" y="764640"/>
            <a:ext cx="82292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>
                <a:solidFill>
                  <a:srgbClr val="C13424"/>
                </a:solidFill>
                <a:latin typeface="Arial"/>
              </a:rPr>
              <a:t>Federation between data grids</a:t>
            </a:r>
            <a:endParaRPr/>
          </a:p>
        </p:txBody>
      </p:sp>
      <p:sp>
        <p:nvSpPr>
          <p:cNvPr id="291" name="TextShape 2"/>
          <p:cNvSpPr txBox="1"/>
          <p:nvPr/>
        </p:nvSpPr>
        <p:spPr>
          <a:xfrm>
            <a:off x="302949" y="1491120"/>
            <a:ext cx="8675280" cy="4865400"/>
          </a:xfrm>
          <a:prstGeom prst="rect">
            <a:avLst/>
          </a:prstGeo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2"/>
                </a:solidFill>
              </a:rPr>
              <a:t>List all existing zones: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</a:rPr>
              <a:t>ils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 /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1F497D"/>
                </a:solidFill>
              </a:rPr>
              <a:t>Zone A acknowledges Zone B and vice-</a:t>
            </a:r>
            <a:r>
              <a:rPr lang="en-US" sz="2000" dirty="0" err="1" smtClean="0">
                <a:solidFill>
                  <a:srgbClr val="1F497D"/>
                </a:solidFill>
              </a:rPr>
              <a:t>cersa</a:t>
            </a:r>
            <a:endParaRPr lang="en-US" sz="2000" dirty="0" smtClean="0">
              <a:solidFill>
                <a:srgbClr val="1F497D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</a:rPr>
              <a:t>iadmin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</a:rPr>
              <a:t>mkzone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 B remote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</a:rPr>
              <a:t>Host:Port</a:t>
            </a:r>
            <a:endParaRPr lang="en-US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1F497D"/>
                </a:solidFill>
              </a:rPr>
              <a:t>Zone A adds remote user from Zone B: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</a:rPr>
              <a:t>iadmin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</a:rPr>
              <a:t>mkuser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</a:rPr>
              <a:t>user#B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</a:rPr>
              <a:t>rodsuser</a:t>
            </a:r>
            <a:endParaRPr lang="en-US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1F497D"/>
                </a:solidFill>
              </a:rPr>
              <a:t>Example: Alice and Bob: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1F497D"/>
                </a:solidFill>
              </a:rPr>
              <a:t>	</a:t>
            </a:r>
            <a:r>
              <a:rPr lang="en-US" sz="2000" dirty="0" smtClean="0">
                <a:solidFill>
                  <a:srgbClr val="1F497D"/>
                </a:solidFill>
              </a:rPr>
              <a:t>Alice acknowledges Bob’s zone:</a:t>
            </a:r>
          </a:p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iadmin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mkzone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bobsZone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remote </a:t>
            </a:r>
            <a:r>
              <a:rPr lang="en-US" sz="2000" dirty="0">
                <a:solidFill>
                  <a:srgbClr val="1F497D"/>
                </a:solidFill>
              </a:rPr>
              <a:t>145.100.57.74:1247 </a:t>
            </a:r>
            <a:endParaRPr lang="en-US" sz="2000" dirty="0" smtClean="0">
              <a:solidFill>
                <a:srgbClr val="1F497D"/>
              </a:solidFill>
            </a:endParaRPr>
          </a:p>
          <a:p>
            <a:r>
              <a:rPr lang="en-US" sz="2000" dirty="0">
                <a:solidFill>
                  <a:srgbClr val="1F497D"/>
                </a:solidFill>
              </a:rPr>
              <a:t> </a:t>
            </a:r>
            <a:r>
              <a:rPr lang="en-US" sz="2000" dirty="0" smtClean="0">
                <a:solidFill>
                  <a:srgbClr val="1F497D"/>
                </a:solidFill>
              </a:rPr>
              <a:t>     Bob acknowledges Alice’s zone:</a:t>
            </a:r>
          </a:p>
          <a:p>
            <a:r>
              <a:rPr lang="en-US" sz="2000" dirty="0">
                <a:solidFill>
                  <a:srgbClr val="1F497D"/>
                </a:solidFill>
              </a:rPr>
              <a:t>	</a:t>
            </a:r>
            <a:r>
              <a:rPr lang="en-US" sz="2000" dirty="0" smtClean="0">
                <a:solidFill>
                  <a:srgbClr val="1F497D"/>
                </a:solidFill>
              </a:rPr>
              <a:t>	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admin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mkzone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rgbClr val="1F497D"/>
                </a:solidFill>
              </a:rPr>
              <a:t>alicesZone</a:t>
            </a:r>
            <a:r>
              <a:rPr lang="en-US" sz="2000" dirty="0">
                <a:solidFill>
                  <a:srgbClr val="1F497D"/>
                </a:solidFill>
              </a:rPr>
              <a:t> </a:t>
            </a:r>
            <a:r>
              <a:rPr lang="en-US" sz="2000" dirty="0">
                <a:solidFill>
                  <a:srgbClr val="E46C0A"/>
                </a:solidFill>
              </a:rPr>
              <a:t>remote</a:t>
            </a:r>
            <a:r>
              <a:rPr lang="en-US" sz="2000" dirty="0">
                <a:solidFill>
                  <a:srgbClr val="1F497D"/>
                </a:solidFill>
              </a:rPr>
              <a:t> 145.100.57.66:1247 </a:t>
            </a:r>
            <a:endParaRPr lang="en-US" sz="2000" dirty="0" smtClean="0">
              <a:solidFill>
                <a:srgbClr val="1F497D"/>
              </a:solidFill>
            </a:endParaRPr>
          </a:p>
          <a:p>
            <a:r>
              <a:rPr lang="en-US" sz="2000" dirty="0" smtClean="0">
                <a:solidFill>
                  <a:srgbClr val="1F497D"/>
                </a:solidFill>
              </a:rPr>
              <a:t>	Alice creates remote user Bob:</a:t>
            </a:r>
          </a:p>
          <a:p>
            <a:r>
              <a:rPr lang="en-US" sz="2000" dirty="0">
                <a:solidFill>
                  <a:srgbClr val="E46C0A"/>
                </a:solidFill>
              </a:rPr>
              <a:t> </a:t>
            </a:r>
            <a:r>
              <a:rPr lang="en-US" sz="2000" dirty="0" smtClean="0">
                <a:solidFill>
                  <a:srgbClr val="E46C0A"/>
                </a:solidFill>
              </a:rPr>
              <a:t>            </a:t>
            </a:r>
            <a:r>
              <a:rPr lang="en-US" sz="2000" dirty="0" err="1">
                <a:solidFill>
                  <a:srgbClr val="E46C0A"/>
                </a:solidFill>
              </a:rPr>
              <a:t>iadmin</a:t>
            </a:r>
            <a:r>
              <a:rPr lang="en-US" sz="2000" dirty="0">
                <a:solidFill>
                  <a:srgbClr val="E46C0A"/>
                </a:solidFill>
              </a:rPr>
              <a:t> </a:t>
            </a:r>
            <a:r>
              <a:rPr lang="en-US" sz="2000" dirty="0" err="1">
                <a:solidFill>
                  <a:srgbClr val="E46C0A"/>
                </a:solidFill>
              </a:rPr>
              <a:t>mkuser</a:t>
            </a:r>
            <a:r>
              <a:rPr lang="en-US" sz="2000" dirty="0">
                <a:solidFill>
                  <a:srgbClr val="E46C0A"/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bob#bobsZone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>
                <a:solidFill>
                  <a:srgbClr val="E46C0A"/>
                </a:solidFill>
              </a:rPr>
              <a:t>rodsuser</a:t>
            </a:r>
            <a:r>
              <a:rPr lang="en-US" sz="2000" dirty="0">
                <a:solidFill>
                  <a:srgbClr val="E46C0A"/>
                </a:solidFill>
              </a:rPr>
              <a:t> </a:t>
            </a:r>
            <a:endParaRPr lang="en-US" sz="2000" dirty="0" smtClean="0">
              <a:solidFill>
                <a:srgbClr val="E46C0A"/>
              </a:solidFill>
            </a:endParaRPr>
          </a:p>
          <a:p>
            <a:r>
              <a:rPr lang="en-US" sz="2000" dirty="0" smtClean="0">
                <a:solidFill>
                  <a:srgbClr val="1F497D"/>
                </a:solidFill>
              </a:rPr>
              <a:t>	Now Bob can list and alter files in Alice’s zone: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</a:rPr>
              <a:t>ils</a:t>
            </a:r>
            <a:r>
              <a:rPr lang="en-US" sz="2000" dirty="0" smtClean="0">
                <a:solidFill>
                  <a:srgbClr val="1F497D"/>
                </a:solidFill>
              </a:rPr>
              <a:t> /</a:t>
            </a:r>
            <a:r>
              <a:rPr lang="en-US" sz="2000" dirty="0" err="1" smtClean="0">
                <a:solidFill>
                  <a:srgbClr val="1F497D"/>
                </a:solidFill>
              </a:rPr>
              <a:t>alicesZone</a:t>
            </a:r>
            <a:endParaRPr lang="en-US" sz="2000" dirty="0">
              <a:solidFill>
                <a:srgbClr val="1F497D"/>
              </a:solidFill>
            </a:endParaRPr>
          </a:p>
          <a:p>
            <a:endParaRPr lang="en-US" sz="2000" dirty="0" smtClean="0">
              <a:solidFill>
                <a:srgbClr val="1F497D"/>
              </a:solidFill>
            </a:endParaRPr>
          </a:p>
          <a:p>
            <a:r>
              <a:rPr lang="en-US" sz="2000" dirty="0">
                <a:solidFill>
                  <a:srgbClr val="1F497D"/>
                </a:solidFill>
              </a:rPr>
              <a:t>	</a:t>
            </a:r>
            <a:r>
              <a:rPr lang="en-US" sz="2000" dirty="0" smtClean="0">
                <a:solidFill>
                  <a:srgbClr val="1F497D"/>
                </a:solidFill>
              </a:rPr>
              <a:t>	</a:t>
            </a:r>
            <a:endParaRPr lang="en-US" sz="2000" dirty="0">
              <a:solidFill>
                <a:srgbClr val="1F497D"/>
              </a:solidFill>
            </a:endParaRPr>
          </a:p>
          <a:p>
            <a:pPr>
              <a:lnSpc>
                <a:spcPct val="100000"/>
              </a:lnSpc>
            </a:pPr>
            <a:endParaRPr lang="en-US" sz="2000" dirty="0" smtClean="0">
              <a:solidFill>
                <a:srgbClr val="1F497D"/>
              </a:solidFill>
            </a:endParaRPr>
          </a:p>
          <a:p>
            <a:pPr>
              <a:lnSpc>
                <a:spcPct val="100000"/>
              </a:lnSpc>
            </a:pP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sz="20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sz="2000" dirty="0"/>
          </a:p>
        </p:txBody>
      </p:sp>
      <p:sp>
        <p:nvSpPr>
          <p:cNvPr id="292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F1515181-F1C1-4111-B1F1-A1E1F1217121}" type="slidenum">
              <a:rPr lang="en-US">
                <a:solidFill>
                  <a:srgbClr val="000000"/>
                </a:solidFill>
                <a:latin typeface="Calibri"/>
              </a:rPr>
              <a:t>22</a:t>
            </a:fld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TextShape 1"/>
          <p:cNvSpPr txBox="1"/>
          <p:nvPr/>
        </p:nvSpPr>
        <p:spPr>
          <a:xfrm>
            <a:off x="457200" y="764640"/>
            <a:ext cx="82292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Trouble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</a:t>
            </a: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shooting</a:t>
            </a:r>
            <a:endParaRPr dirty="0"/>
          </a:p>
        </p:txBody>
      </p:sp>
      <p:sp>
        <p:nvSpPr>
          <p:cNvPr id="296" name="TextShape 2"/>
          <p:cNvSpPr txBox="1"/>
          <p:nvPr/>
        </p:nvSpPr>
        <p:spPr>
          <a:xfrm>
            <a:off x="216360" y="1767240"/>
            <a:ext cx="8675280" cy="3893112"/>
          </a:xfrm>
          <a:prstGeom prst="rect">
            <a:avLst/>
          </a:prstGeo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ERROR: </a:t>
            </a:r>
            <a:r>
              <a:rPr lang="en-US" sz="2000" dirty="0" err="1">
                <a:solidFill>
                  <a:srgbClr val="FF0000"/>
                </a:solidFill>
              </a:rPr>
              <a:t>putUtil</a:t>
            </a:r>
            <a:r>
              <a:rPr lang="en-US" sz="2000" dirty="0">
                <a:solidFill>
                  <a:srgbClr val="FF0000"/>
                </a:solidFill>
              </a:rPr>
              <a:t>: put error for </a:t>
            </a:r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>
                <a:solidFill>
                  <a:srgbClr val="FF0000"/>
                </a:solidFill>
              </a:rPr>
              <a:t>/</a:t>
            </a:r>
            <a:r>
              <a:rPr lang="en-US" sz="2000" dirty="0" err="1">
                <a:solidFill>
                  <a:srgbClr val="FF0000"/>
                </a:solidFill>
              </a:rPr>
              <a:t>alicesZone</a:t>
            </a:r>
            <a:r>
              <a:rPr lang="en-US" sz="2000" dirty="0">
                <a:solidFill>
                  <a:srgbClr val="FF0000"/>
                </a:solidFill>
              </a:rPr>
              <a:t>/home/</a:t>
            </a:r>
            <a:r>
              <a:rPr lang="en-US" sz="2000" dirty="0" err="1">
                <a:solidFill>
                  <a:srgbClr val="FF0000"/>
                </a:solidFill>
              </a:rPr>
              <a:t>bob#bobsZone</a:t>
            </a:r>
            <a:r>
              <a:rPr lang="en-US" sz="2000" dirty="0">
                <a:solidFill>
                  <a:srgbClr val="FF0000"/>
                </a:solidFill>
              </a:rPr>
              <a:t>/put1.txt, status = -9000 </a:t>
            </a:r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>
                <a:solidFill>
                  <a:srgbClr val="FF0000"/>
                </a:solidFill>
              </a:rPr>
              <a:t>status </a:t>
            </a:r>
            <a:r>
              <a:rPr lang="en-US" sz="2000" dirty="0">
                <a:solidFill>
                  <a:srgbClr val="FF0000"/>
                </a:solidFill>
              </a:rPr>
              <a:t>= -9000 SYS EXCEED CONNECT CNT </a:t>
            </a:r>
            <a:endParaRPr lang="en-US" sz="2000" dirty="0" smtClean="0">
              <a:solidFill>
                <a:srgbClr val="FF0000"/>
              </a:solidFill>
            </a:endParaRPr>
          </a:p>
          <a:p>
            <a:endParaRPr lang="en-US" sz="2000" dirty="0">
              <a:solidFill>
                <a:srgbClr val="1F497D"/>
              </a:solidFill>
            </a:endParaRPr>
          </a:p>
          <a:p>
            <a:r>
              <a:rPr lang="en-US" sz="2000" dirty="0" smtClean="0">
                <a:solidFill>
                  <a:srgbClr val="1F497D"/>
                </a:solidFill>
              </a:rPr>
              <a:t>Host configuration problem on the server.</a:t>
            </a:r>
          </a:p>
          <a:p>
            <a:r>
              <a:rPr lang="en-US" sz="2000" b="1" dirty="0" smtClean="0">
                <a:solidFill>
                  <a:srgbClr val="1F497D"/>
                </a:solidFill>
              </a:rPr>
              <a:t>Solution</a:t>
            </a:r>
            <a:r>
              <a:rPr lang="en-US" sz="2000" dirty="0" smtClean="0">
                <a:solidFill>
                  <a:srgbClr val="1F497D"/>
                </a:solidFill>
              </a:rPr>
              <a:t>: Edit </a:t>
            </a:r>
            <a:r>
              <a:rPr lang="en-US" sz="2000" dirty="0" err="1" smtClean="0">
                <a:solidFill>
                  <a:srgbClr val="1F497D"/>
                </a:solidFill>
              </a:rPr>
              <a:t>iRODS</a:t>
            </a:r>
            <a:r>
              <a:rPr lang="en-US" sz="2000" dirty="0" smtClean="0">
                <a:solidFill>
                  <a:srgbClr val="1F497D"/>
                </a:solidFill>
              </a:rPr>
              <a:t>/server/</a:t>
            </a:r>
            <a:r>
              <a:rPr lang="en-US" sz="2000" dirty="0" err="1" smtClean="0">
                <a:solidFill>
                  <a:srgbClr val="1F497D"/>
                </a:solidFill>
              </a:rPr>
              <a:t>config</a:t>
            </a:r>
            <a:r>
              <a:rPr lang="en-US" sz="2000" dirty="0" smtClean="0">
                <a:solidFill>
                  <a:srgbClr val="1F497D"/>
                </a:solidFill>
              </a:rPr>
              <a:t>/</a:t>
            </a:r>
            <a:r>
              <a:rPr lang="en-US" sz="2000" dirty="0" err="1" smtClean="0">
                <a:solidFill>
                  <a:srgbClr val="1F497D"/>
                </a:solidFill>
              </a:rPr>
              <a:t>irodsHost</a:t>
            </a:r>
            <a:endParaRPr lang="en-US" sz="2000" dirty="0" smtClean="0">
              <a:solidFill>
                <a:srgbClr val="1F497D"/>
              </a:solidFill>
            </a:endParaRPr>
          </a:p>
          <a:p>
            <a:endParaRPr lang="en-US" sz="2000" dirty="0">
              <a:solidFill>
                <a:schemeClr val="accent3"/>
              </a:solidFill>
            </a:endParaRPr>
          </a:p>
          <a:p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en-US" sz="2000" dirty="0" err="1" smtClean="0">
                <a:solidFill>
                  <a:schemeClr val="accent3">
                    <a:lumMod val="50000"/>
                  </a:schemeClr>
                </a:solidFill>
              </a:rPr>
              <a:t>localhost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3">
                    <a:lumMod val="50000"/>
                  </a:schemeClr>
                </a:solidFill>
              </a:rPr>
              <a:t>you.rIP.XX.XX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3">
                    <a:lumMod val="50000"/>
                  </a:schemeClr>
                </a:solidFill>
              </a:rPr>
              <a:t>surfsara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-cloud</a:t>
            </a:r>
          </a:p>
          <a:p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en-US" sz="2000" dirty="0" err="1" smtClean="0">
                <a:solidFill>
                  <a:schemeClr val="accent3">
                    <a:lumMod val="50000"/>
                  </a:schemeClr>
                </a:solidFill>
              </a:rPr>
              <a:t>localhost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 12.0.0.1 </a:t>
            </a:r>
          </a:p>
          <a:p>
            <a:endParaRPr lang="en-US" sz="20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./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</a:rPr>
              <a:t>irodsctl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 restart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es-ES" sz="2000" u="sng" dirty="0" smtClean="0">
              <a:solidFill>
                <a:schemeClr val="accent2"/>
              </a:solidFill>
              <a:latin typeface="Arial"/>
              <a:hlinkClick r:id="rId2"/>
            </a:endParaRPr>
          </a:p>
          <a:p>
            <a:pPr>
              <a:lnSpc>
                <a:spcPct val="100000"/>
              </a:lnSpc>
            </a:pPr>
            <a:endParaRPr lang="es-ES" sz="2000" u="sng" dirty="0">
              <a:solidFill>
                <a:srgbClr val="0000FF"/>
              </a:solidFill>
              <a:latin typeface="Arial"/>
              <a:hlinkClick r:id="rId2"/>
            </a:endParaRPr>
          </a:p>
        </p:txBody>
      </p:sp>
      <p:sp>
        <p:nvSpPr>
          <p:cNvPr id="298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619131F1-4131-4121-A181-F101212101C1}" type="slidenum">
              <a:rPr lang="en-US">
                <a:solidFill>
                  <a:srgbClr val="000000"/>
                </a:solidFill>
                <a:latin typeface="Calibri"/>
              </a:rPr>
              <a:t>23</a:t>
            </a:fld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TextShape 1"/>
          <p:cNvSpPr txBox="1"/>
          <p:nvPr/>
        </p:nvSpPr>
        <p:spPr>
          <a:xfrm>
            <a:off x="457200" y="585162"/>
            <a:ext cx="82292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 dirty="0">
                <a:solidFill>
                  <a:srgbClr val="C13424"/>
                </a:solidFill>
                <a:latin typeface="Arial"/>
              </a:rPr>
              <a:t>Data </a:t>
            </a: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Replication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</a:t>
            </a: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between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</a:t>
            </a: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grids</a:t>
            </a:r>
            <a:endParaRPr dirty="0"/>
          </a:p>
        </p:txBody>
      </p:sp>
      <p:sp>
        <p:nvSpPr>
          <p:cNvPr id="300" name="TextShape 2"/>
          <p:cNvSpPr txBox="1"/>
          <p:nvPr/>
        </p:nvSpPr>
        <p:spPr>
          <a:xfrm>
            <a:off x="472824" y="1304802"/>
            <a:ext cx="8675280" cy="4818240"/>
          </a:xfrm>
          <a:prstGeom prst="rect">
            <a:avLst/>
          </a:prstGeo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Bob copies a file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from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his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zone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to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his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account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in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Alice’s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zone</a:t>
            </a:r>
            <a:endParaRPr lang="es-ES" sz="2000" dirty="0">
              <a:solidFill>
                <a:srgbClr val="25406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   </a:t>
            </a:r>
            <a:r>
              <a:rPr lang="es-ES" sz="2000" dirty="0" err="1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irsync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 –R </a:t>
            </a:r>
            <a:r>
              <a:rPr lang="es-ES" sz="2000" dirty="0" err="1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demoResc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 i:/</a:t>
            </a:r>
            <a:r>
              <a:rPr lang="es-ES" sz="2000" dirty="0" err="1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bobsZone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/home/</a:t>
            </a:r>
            <a:r>
              <a:rPr lang="es-ES" sz="2000" dirty="0" err="1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bob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/put1.txt</a:t>
            </a:r>
          </a:p>
          <a:p>
            <a:pPr>
              <a:lnSpc>
                <a:spcPct val="100000"/>
              </a:lnSpc>
            </a:pP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        i:/</a:t>
            </a:r>
            <a:r>
              <a:rPr lang="es-ES" sz="2000" dirty="0" err="1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alicesZone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/home/</a:t>
            </a:r>
            <a:r>
              <a:rPr lang="es-ES" sz="2000" dirty="0" err="1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bob#bobsZone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/put1.txt</a:t>
            </a:r>
          </a:p>
          <a:p>
            <a:pPr>
              <a:lnSpc>
                <a:spcPct val="100000"/>
              </a:lnSpc>
            </a:pP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   -R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specifies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the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target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resource</a:t>
            </a:r>
            <a:endParaRPr lang="es-ES" sz="2000" dirty="0" smtClean="0">
              <a:solidFill>
                <a:schemeClr val="tx2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dirty="0">
              <a:solidFill>
                <a:srgbClr val="254061"/>
              </a:solidFill>
              <a:latin typeface="Arial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Bob copies a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frile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from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his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home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directory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to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Alice’s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zone</a:t>
            </a:r>
            <a:endParaRPr lang="es-ES" sz="2000" dirty="0" smtClean="0">
              <a:solidFill>
                <a:srgbClr val="254061"/>
              </a:solidFill>
              <a:latin typeface="Arial"/>
            </a:endParaRPr>
          </a:p>
          <a:p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    </a:t>
            </a:r>
            <a:r>
              <a:rPr lang="es-ES" sz="2000" dirty="0" err="1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irsync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 –R </a:t>
            </a:r>
            <a:r>
              <a:rPr lang="es-ES" sz="2000" dirty="0" err="1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demoResc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 put3.txt </a:t>
            </a:r>
          </a:p>
          <a:p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 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       i: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s-ES" sz="2000" dirty="0" err="1">
                <a:solidFill>
                  <a:schemeClr val="accent6">
                    <a:lumMod val="75000"/>
                  </a:schemeClr>
                </a:solidFill>
              </a:rPr>
              <a:t>alicesZone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</a:rPr>
              <a:t>/home/</a:t>
            </a:r>
            <a:r>
              <a:rPr lang="es-ES" sz="2000" dirty="0" err="1">
                <a:solidFill>
                  <a:schemeClr val="accent6">
                    <a:lumMod val="75000"/>
                  </a:schemeClr>
                </a:solidFill>
              </a:rPr>
              <a:t>bob#bobsZone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</a:rPr>
              <a:t>put3.txt</a:t>
            </a:r>
            <a:endParaRPr lang="es-ES" sz="2000" dirty="0">
              <a:solidFill>
                <a:srgbClr val="254061"/>
              </a:solidFill>
              <a:latin typeface="Arial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es-ES" sz="2000" dirty="0" smtClean="0">
              <a:solidFill>
                <a:srgbClr val="254061"/>
              </a:solidFill>
              <a:latin typeface="Arial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Bob copies a file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from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Alice’s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zone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to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his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home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directory</a:t>
            </a:r>
            <a:endParaRPr lang="es-ES" sz="2000" dirty="0" smtClean="0">
              <a:solidFill>
                <a:srgbClr val="25406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dirty="0">
                <a:solidFill>
                  <a:srgbClr val="254061"/>
                </a:solidFill>
                <a:latin typeface="Arial"/>
              </a:rPr>
              <a:t> 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 </a:t>
            </a:r>
            <a:r>
              <a:rPr lang="es-ES" sz="2000" dirty="0" smtClean="0">
                <a:solidFill>
                  <a:srgbClr val="E46C0A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E46C0A"/>
                </a:solidFill>
                <a:latin typeface="Arial"/>
              </a:rPr>
              <a:t>mkdir</a:t>
            </a:r>
            <a:r>
              <a:rPr lang="es-ES" sz="2000" dirty="0" smtClean="0">
                <a:solidFill>
                  <a:srgbClr val="E46C0A"/>
                </a:solidFill>
                <a:latin typeface="Arial"/>
              </a:rPr>
              <a:t> test</a:t>
            </a:r>
          </a:p>
          <a:p>
            <a:r>
              <a:rPr lang="es-ES" sz="2000" dirty="0" smtClean="0">
                <a:solidFill>
                  <a:srgbClr val="E46C0A"/>
                </a:solidFill>
                <a:latin typeface="Arial"/>
              </a:rPr>
              <a:t>    </a:t>
            </a:r>
            <a:r>
              <a:rPr lang="es-ES" sz="2000" dirty="0" err="1">
                <a:solidFill>
                  <a:srgbClr val="E46C0A"/>
                </a:solidFill>
              </a:rPr>
              <a:t>irsync</a:t>
            </a:r>
            <a:r>
              <a:rPr lang="es-ES" sz="2000" dirty="0">
                <a:solidFill>
                  <a:srgbClr val="E46C0A"/>
                </a:solidFill>
              </a:rPr>
              <a:t> i:/</a:t>
            </a:r>
            <a:r>
              <a:rPr lang="es-ES" sz="2000" dirty="0" err="1">
                <a:solidFill>
                  <a:srgbClr val="E46C0A"/>
                </a:solidFill>
              </a:rPr>
              <a:t>alicesZone</a:t>
            </a:r>
            <a:r>
              <a:rPr lang="es-ES" sz="2000" dirty="0">
                <a:solidFill>
                  <a:srgbClr val="E46C0A"/>
                </a:solidFill>
              </a:rPr>
              <a:t>/home/</a:t>
            </a:r>
            <a:r>
              <a:rPr lang="es-ES" sz="2000" dirty="0" err="1">
                <a:solidFill>
                  <a:srgbClr val="E46C0A"/>
                </a:solidFill>
              </a:rPr>
              <a:t>bob#bobsZone</a:t>
            </a:r>
            <a:r>
              <a:rPr lang="es-ES" sz="2000" dirty="0">
                <a:solidFill>
                  <a:srgbClr val="E46C0A"/>
                </a:solidFill>
              </a:rPr>
              <a:t>/put3.txt </a:t>
            </a:r>
          </a:p>
          <a:p>
            <a:r>
              <a:rPr lang="es-ES" sz="2000" dirty="0" smtClean="0">
                <a:solidFill>
                  <a:srgbClr val="E46C0A"/>
                </a:solidFill>
              </a:rPr>
              <a:t>      test</a:t>
            </a:r>
            <a:r>
              <a:rPr lang="es-ES" sz="2000" dirty="0">
                <a:solidFill>
                  <a:srgbClr val="E46C0A"/>
                </a:solidFill>
              </a:rPr>
              <a:t>/put3.txt </a:t>
            </a:r>
            <a:endParaRPr lang="es-ES" sz="2000" dirty="0">
              <a:solidFill>
                <a:srgbClr val="254061"/>
              </a:solidFill>
              <a:latin typeface="Arial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es-ES" sz="2000" dirty="0" smtClean="0">
              <a:solidFill>
                <a:srgbClr val="254061"/>
              </a:solidFill>
              <a:latin typeface="Arial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Bob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deletes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a file in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Alice’s</a:t>
            </a:r>
            <a:r>
              <a:rPr lang="es-ES" sz="2000" dirty="0" smtClean="0">
                <a:solidFill>
                  <a:srgbClr val="254061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rgbClr val="254061"/>
                </a:solidFill>
                <a:latin typeface="Arial"/>
              </a:rPr>
              <a:t>zone</a:t>
            </a:r>
            <a:endParaRPr dirty="0"/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rgbClr val="E46C0A"/>
                </a:solidFill>
              </a:rPr>
              <a:t>     </a:t>
            </a:r>
            <a:r>
              <a:rPr lang="en-US" dirty="0" err="1" smtClean="0">
                <a:solidFill>
                  <a:srgbClr val="E46C0A"/>
                </a:solidFill>
              </a:rPr>
              <a:t>irm</a:t>
            </a:r>
            <a:r>
              <a:rPr lang="en-US" dirty="0" smtClean="0">
                <a:solidFill>
                  <a:srgbClr val="E46C0A"/>
                </a:solidFill>
              </a:rPr>
              <a:t> /</a:t>
            </a:r>
            <a:r>
              <a:rPr lang="en-US" dirty="0" err="1" smtClean="0">
                <a:solidFill>
                  <a:srgbClr val="E46C0A"/>
                </a:solidFill>
              </a:rPr>
              <a:t>alicesZone</a:t>
            </a:r>
            <a:r>
              <a:rPr lang="en-US" dirty="0" smtClean="0">
                <a:solidFill>
                  <a:srgbClr val="E46C0A"/>
                </a:solidFill>
              </a:rPr>
              <a:t>/home/</a:t>
            </a:r>
            <a:r>
              <a:rPr lang="en-US" dirty="0" err="1" smtClean="0">
                <a:solidFill>
                  <a:srgbClr val="E46C0A"/>
                </a:solidFill>
              </a:rPr>
              <a:t>bob#bobsZone</a:t>
            </a:r>
            <a:r>
              <a:rPr lang="en-US" dirty="0" smtClean="0">
                <a:solidFill>
                  <a:srgbClr val="E46C0A"/>
                </a:solidFill>
              </a:rPr>
              <a:t>/put3.txt</a:t>
            </a:r>
            <a:endParaRPr dirty="0">
              <a:solidFill>
                <a:srgbClr val="E46C0A"/>
              </a:solidFill>
            </a:endParaRPr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301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71D11181-8121-41F1-8161-A10171D14191}" type="slidenum">
              <a:rPr lang="en-US">
                <a:solidFill>
                  <a:srgbClr val="000000"/>
                </a:solidFill>
                <a:latin typeface="Calibri"/>
              </a:rPr>
              <a:t>24</a:t>
            </a:fld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Remote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</a:t>
            </a: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Resources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57200" y="1638300"/>
            <a:ext cx="8229240" cy="4394200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es-ES" dirty="0" smtClean="0">
              <a:solidFill>
                <a:srgbClr val="1F497D"/>
              </a:solidFill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es-ES" dirty="0">
              <a:solidFill>
                <a:srgbClr val="1F497D"/>
              </a:solidFill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es-ES" dirty="0" smtClean="0">
              <a:solidFill>
                <a:srgbClr val="1F497D"/>
              </a:solidFill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es-ES" dirty="0">
              <a:solidFill>
                <a:srgbClr val="1F497D"/>
              </a:solidFill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es-ES" dirty="0" smtClean="0">
              <a:solidFill>
                <a:srgbClr val="1F497D"/>
              </a:solidFill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es-ES" dirty="0">
              <a:solidFill>
                <a:srgbClr val="1F497D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lang="es-ES" dirty="0" err="1" smtClean="0">
                <a:solidFill>
                  <a:srgbClr val="1F497D"/>
                </a:solidFill>
                <a:latin typeface="Arial"/>
                <a:cs typeface="Arial"/>
              </a:rPr>
              <a:t>Install</a:t>
            </a:r>
            <a:r>
              <a:rPr lang="es-ES" dirty="0" smtClean="0">
                <a:solidFill>
                  <a:srgbClr val="1F497D"/>
                </a:solidFill>
                <a:latin typeface="Arial"/>
                <a:cs typeface="Arial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Arial"/>
                <a:cs typeface="Arial"/>
              </a:rPr>
              <a:t>iRODS</a:t>
            </a:r>
            <a:r>
              <a:rPr lang="es-ES" dirty="0" smtClean="0">
                <a:solidFill>
                  <a:srgbClr val="1F497D"/>
                </a:solidFill>
                <a:latin typeface="Arial"/>
                <a:cs typeface="Arial"/>
              </a:rPr>
              <a:t>, </a:t>
            </a:r>
            <a:r>
              <a:rPr lang="es-ES" dirty="0" err="1" smtClean="0">
                <a:solidFill>
                  <a:srgbClr val="1F497D"/>
                </a:solidFill>
                <a:latin typeface="Arial"/>
                <a:cs typeface="Arial"/>
              </a:rPr>
              <a:t>iCAT</a:t>
            </a:r>
            <a:r>
              <a:rPr lang="es-ES" dirty="0" smtClean="0">
                <a:solidFill>
                  <a:srgbClr val="1F497D"/>
                </a:solidFill>
                <a:latin typeface="Arial"/>
                <a:cs typeface="Arial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Arial"/>
                <a:cs typeface="Arial"/>
              </a:rPr>
              <a:t>disabled</a:t>
            </a:r>
            <a:endParaRPr lang="es-ES" dirty="0" smtClean="0">
              <a:solidFill>
                <a:srgbClr val="1F497D"/>
              </a:solidFill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es-ES" dirty="0" smtClean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lang="es-ES" sz="1600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	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Build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an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iRODS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server [yes]? </a:t>
            </a:r>
          </a:p>
          <a:p>
            <a:pPr>
              <a:lnSpc>
                <a:spcPct val="100000"/>
              </a:lnSpc>
            </a:pP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   	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Make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this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Server ICAT-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Enabled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[yes]? </a:t>
            </a:r>
            <a:r>
              <a:rPr lang="es-ES" sz="1600" dirty="0" smtClean="0">
                <a:solidFill>
                  <a:srgbClr val="1F497D"/>
                </a:solidFill>
                <a:latin typeface="Arial"/>
                <a:cs typeface="Arial"/>
              </a:rPr>
              <a:t>no</a:t>
            </a:r>
          </a:p>
          <a:p>
            <a:pPr>
              <a:lnSpc>
                <a:spcPct val="100000"/>
              </a:lnSpc>
            </a:pP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	Host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running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iCAT-enabled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iRODS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server? </a:t>
            </a:r>
            <a:r>
              <a:rPr lang="es-ES" sz="1600" dirty="0" smtClean="0">
                <a:solidFill>
                  <a:srgbClr val="FF0000"/>
                </a:solidFill>
                <a:latin typeface="Arial"/>
                <a:cs typeface="Arial"/>
              </a:rPr>
              <a:t>145.100.58.11</a:t>
            </a:r>
          </a:p>
          <a:p>
            <a:pPr>
              <a:lnSpc>
                <a:spcPct val="100000"/>
              </a:lnSpc>
            </a:pPr>
            <a:r>
              <a:rPr lang="es-ES" sz="1600" dirty="0">
                <a:solidFill>
                  <a:schemeClr val="tx2"/>
                </a:solidFill>
                <a:latin typeface="Arial"/>
                <a:cs typeface="Arial"/>
              </a:rPr>
              <a:t>	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…</a:t>
            </a:r>
          </a:p>
          <a:p>
            <a:pPr>
              <a:lnSpc>
                <a:spcPct val="100000"/>
              </a:lnSpc>
            </a:pP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	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Resource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name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[demoResc2]? myResc2</a:t>
            </a:r>
          </a:p>
          <a:p>
            <a:pPr>
              <a:lnSpc>
                <a:spcPct val="100000"/>
              </a:lnSpc>
            </a:pP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   	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Resource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storage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area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directory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[/home/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irodsadmin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/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iRODS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/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Vault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]? </a:t>
            </a:r>
          </a:p>
          <a:p>
            <a:pPr>
              <a:lnSpc>
                <a:spcPct val="100000"/>
              </a:lnSpc>
            </a:pPr>
            <a:r>
              <a:rPr lang="es-ES" sz="1600" dirty="0">
                <a:solidFill>
                  <a:schemeClr val="tx2"/>
                </a:solidFill>
                <a:latin typeface="Arial"/>
                <a:cs typeface="Arial"/>
              </a:rPr>
              <a:t>	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	/home/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irodsadmin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/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iRODS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/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alicesVault</a:t>
            </a:r>
            <a:endParaRPr lang="es-ES" sz="1600" dirty="0" smtClean="0">
              <a:solidFill>
                <a:schemeClr val="tx2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lang="es-ES" sz="1600" dirty="0">
                <a:solidFill>
                  <a:schemeClr val="tx2"/>
                </a:solidFill>
                <a:latin typeface="Arial"/>
                <a:cs typeface="Arial"/>
              </a:rPr>
              <a:t>	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…</a:t>
            </a:r>
          </a:p>
          <a:p>
            <a:pPr>
              <a:lnSpc>
                <a:spcPct val="100000"/>
              </a:lnSpc>
            </a:pP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	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The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irodsServer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will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authenticate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to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the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other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servers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via</a:t>
            </a:r>
            <a:endParaRPr lang="es-ES" sz="1600" dirty="0" smtClean="0">
              <a:solidFill>
                <a:schemeClr val="tx2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	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an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existing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iRODS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administrator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account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s-ES" sz="1600" dirty="0">
                <a:solidFill>
                  <a:schemeClr val="accent2"/>
                </a:solidFill>
                <a:latin typeface="Arial"/>
                <a:cs typeface="Arial"/>
              </a:rPr>
              <a:t>	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Existing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iRODS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admin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login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name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[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rods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]? </a:t>
            </a:r>
            <a:r>
              <a:rPr lang="es-ES" sz="1600" dirty="0" err="1" smtClean="0">
                <a:solidFill>
                  <a:srgbClr val="FF0000"/>
                </a:solidFill>
                <a:latin typeface="Arial"/>
                <a:cs typeface="Arial"/>
              </a:rPr>
              <a:t>alice</a:t>
            </a:r>
            <a:endParaRPr lang="es-ES" sz="16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   	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Password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[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rods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]? ********</a:t>
            </a:r>
          </a:p>
          <a:p>
            <a:pPr>
              <a:lnSpc>
                <a:spcPct val="100000"/>
              </a:lnSpc>
            </a:pPr>
            <a:endParaRPr lang="es-ES" sz="1600" dirty="0" smtClean="0">
              <a:solidFill>
                <a:schemeClr val="tx2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	</a:t>
            </a:r>
            <a:r>
              <a:rPr lang="es-ES" sz="1600" dirty="0" err="1" smtClean="0">
                <a:solidFill>
                  <a:srgbClr val="1F497D"/>
                </a:solidFill>
                <a:latin typeface="Arial"/>
                <a:cs typeface="Arial"/>
              </a:rPr>
              <a:t>Enter</a:t>
            </a:r>
            <a:r>
              <a:rPr lang="es-ES" sz="1600" dirty="0" smtClean="0">
                <a:solidFill>
                  <a:srgbClr val="1F497D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rgbClr val="1F497D"/>
                </a:solidFill>
                <a:latin typeface="Arial"/>
                <a:cs typeface="Arial"/>
              </a:rPr>
              <a:t>the</a:t>
            </a:r>
            <a:r>
              <a:rPr lang="es-ES" sz="1600" dirty="0" smtClean="0">
                <a:solidFill>
                  <a:srgbClr val="1F497D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rgbClr val="1F497D"/>
                </a:solidFill>
                <a:latin typeface="Arial"/>
                <a:cs typeface="Arial"/>
              </a:rPr>
              <a:t>zone</a:t>
            </a:r>
            <a:r>
              <a:rPr lang="es-ES" sz="1600" dirty="0" smtClean="0">
                <a:solidFill>
                  <a:srgbClr val="1F497D"/>
                </a:solidFill>
                <a:latin typeface="Arial"/>
                <a:cs typeface="Arial"/>
              </a:rPr>
              <a:t> as </a:t>
            </a:r>
            <a:r>
              <a:rPr lang="es-ES" sz="1600" dirty="0" err="1" smtClean="0">
                <a:solidFill>
                  <a:srgbClr val="1F497D"/>
                </a:solidFill>
                <a:latin typeface="Arial"/>
                <a:cs typeface="Arial"/>
              </a:rPr>
              <a:t>defined</a:t>
            </a:r>
            <a:r>
              <a:rPr lang="es-ES" sz="1600" dirty="0" smtClean="0">
                <a:solidFill>
                  <a:srgbClr val="1F497D"/>
                </a:solidFill>
                <a:latin typeface="Arial"/>
                <a:cs typeface="Arial"/>
              </a:rPr>
              <a:t> in </a:t>
            </a:r>
            <a:r>
              <a:rPr lang="es-ES" sz="1600" dirty="0" err="1" smtClean="0">
                <a:solidFill>
                  <a:srgbClr val="1F497D"/>
                </a:solidFill>
                <a:latin typeface="Arial"/>
                <a:cs typeface="Arial"/>
              </a:rPr>
              <a:t>your</a:t>
            </a:r>
            <a:r>
              <a:rPr lang="es-ES" sz="1600" dirty="0" smtClean="0">
                <a:solidFill>
                  <a:srgbClr val="1F497D"/>
                </a:solidFill>
                <a:latin typeface="Arial"/>
                <a:cs typeface="Arial"/>
              </a:rPr>
              <a:t> ICAT</a:t>
            </a:r>
          </a:p>
          <a:p>
            <a:pPr>
              <a:lnSpc>
                <a:spcPct val="100000"/>
              </a:lnSpc>
            </a:pPr>
            <a:r>
              <a:rPr lang="es-ES" sz="1600" dirty="0">
                <a:solidFill>
                  <a:schemeClr val="tx2"/>
                </a:solidFill>
                <a:latin typeface="Arial"/>
                <a:cs typeface="Arial"/>
              </a:rPr>
              <a:t>	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iRODS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zone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name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 [</a:t>
            </a:r>
            <a:r>
              <a:rPr lang="es-ES" sz="1600" dirty="0" err="1" smtClean="0">
                <a:solidFill>
                  <a:schemeClr val="tx2"/>
                </a:solidFill>
                <a:latin typeface="Arial"/>
                <a:cs typeface="Arial"/>
              </a:rPr>
              <a:t>tempZone</a:t>
            </a:r>
            <a:r>
              <a:rPr lang="es-ES" sz="1600" dirty="0" smtClean="0">
                <a:solidFill>
                  <a:schemeClr val="tx2"/>
                </a:solidFill>
                <a:latin typeface="Arial"/>
                <a:cs typeface="Arial"/>
              </a:rPr>
              <a:t>]? </a:t>
            </a:r>
            <a:r>
              <a:rPr lang="es-ES" sz="1600" dirty="0" err="1" smtClean="0">
                <a:solidFill>
                  <a:srgbClr val="FF0000"/>
                </a:solidFill>
                <a:latin typeface="Arial"/>
                <a:cs typeface="Arial"/>
              </a:rPr>
              <a:t>alicesZone</a:t>
            </a:r>
            <a:endParaRPr lang="es-ES" sz="1600" dirty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s-ES" sz="1600" dirty="0" smtClean="0">
              <a:solidFill>
                <a:schemeClr val="tx2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s-ES" sz="1600" dirty="0">
              <a:solidFill>
                <a:schemeClr val="tx2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s-ES" sz="1600" dirty="0" smtClean="0">
              <a:solidFill>
                <a:schemeClr val="tx2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s-ES" sz="1600" dirty="0">
              <a:solidFill>
                <a:schemeClr val="tx2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s-ES" sz="1600" dirty="0" smtClean="0">
              <a:solidFill>
                <a:schemeClr val="tx2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s-ES" sz="1600" dirty="0">
              <a:solidFill>
                <a:schemeClr val="tx2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s-ES" sz="1600" dirty="0" smtClean="0">
              <a:solidFill>
                <a:schemeClr val="tx2"/>
              </a:solidFill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2314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695" y="764640"/>
            <a:ext cx="8229240" cy="7200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Resource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</a:t>
            </a: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Groups</a:t>
            </a:r>
            <a:endParaRPr lang="es-ES" sz="3600" dirty="0"/>
          </a:p>
        </p:txBody>
      </p:sp>
      <p:sp>
        <p:nvSpPr>
          <p:cNvPr id="4" name="TextShape 2"/>
          <p:cNvSpPr txBox="1"/>
          <p:nvPr/>
        </p:nvSpPr>
        <p:spPr>
          <a:xfrm>
            <a:off x="360675" y="2136925"/>
            <a:ext cx="8675280" cy="2381144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es-ES" sz="2000" b="1" dirty="0" err="1" smtClean="0">
                <a:solidFill>
                  <a:schemeClr val="tx2"/>
                </a:solidFill>
                <a:latin typeface="Arial"/>
              </a:rPr>
              <a:t>Exercise</a:t>
            </a:r>
            <a:r>
              <a:rPr lang="es-ES" sz="2000" b="1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b="1" dirty="0" err="1" smtClean="0">
                <a:solidFill>
                  <a:schemeClr val="tx2"/>
                </a:solidFill>
                <a:latin typeface="Arial"/>
              </a:rPr>
              <a:t>Resource</a:t>
            </a:r>
            <a:r>
              <a:rPr lang="es-ES" sz="2000" b="1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b="1" dirty="0" err="1" smtClean="0">
                <a:solidFill>
                  <a:schemeClr val="tx2"/>
                </a:solidFill>
                <a:latin typeface="Arial"/>
              </a:rPr>
              <a:t>Groups</a:t>
            </a:r>
            <a:endParaRPr lang="es-ES" sz="2000" b="1" dirty="0" smtClean="0">
              <a:solidFill>
                <a:schemeClr val="tx2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1" dirty="0">
              <a:solidFill>
                <a:schemeClr val="tx2"/>
              </a:solidFill>
              <a:latin typeface="Arial"/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Create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two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data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resources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of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type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cache</a:t>
            </a: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Group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them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: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iadmin</a:t>
            </a:r>
            <a:r>
              <a:rPr lang="es-ES" sz="2000" dirty="0">
                <a:solidFill>
                  <a:schemeClr val="tx2"/>
                </a:solidFill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</a:rPr>
              <a:t>atrg</a:t>
            </a:r>
            <a:r>
              <a:rPr lang="es-ES" sz="2000" dirty="0" smtClean="0">
                <a:solidFill>
                  <a:schemeClr val="tx2"/>
                </a:solidFill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</a:rPr>
              <a:t>groupName</a:t>
            </a:r>
            <a:r>
              <a:rPr lang="es-ES" sz="2000" dirty="0" smtClean="0">
                <a:solidFill>
                  <a:schemeClr val="tx2"/>
                </a:solidFill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</a:rPr>
              <a:t>resourceName</a:t>
            </a:r>
            <a:endParaRPr lang="es-ES" sz="2000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dirty="0" err="1" smtClean="0">
                <a:solidFill>
                  <a:schemeClr val="tx2"/>
                </a:solidFill>
              </a:rPr>
              <a:t>Deposit</a:t>
            </a:r>
            <a:r>
              <a:rPr lang="es-ES" sz="2000" dirty="0" smtClean="0">
                <a:solidFill>
                  <a:schemeClr val="tx2"/>
                </a:solidFill>
              </a:rPr>
              <a:t> data in </a:t>
            </a:r>
            <a:r>
              <a:rPr lang="es-ES" sz="2000" dirty="0" err="1" smtClean="0">
                <a:solidFill>
                  <a:schemeClr val="tx2"/>
                </a:solidFill>
              </a:rPr>
              <a:t>resource</a:t>
            </a:r>
            <a:r>
              <a:rPr lang="es-ES" sz="2000" dirty="0" smtClean="0">
                <a:solidFill>
                  <a:schemeClr val="tx2"/>
                </a:solidFill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</a:rPr>
              <a:t>group</a:t>
            </a:r>
            <a:r>
              <a:rPr lang="es-ES" sz="2000" dirty="0" smtClean="0">
                <a:solidFill>
                  <a:schemeClr val="tx2"/>
                </a:solidFill>
              </a:rPr>
              <a:t>: </a:t>
            </a:r>
            <a:r>
              <a:rPr lang="es-ES" sz="2000" dirty="0" err="1" smtClean="0">
                <a:solidFill>
                  <a:schemeClr val="tx2"/>
                </a:solidFill>
              </a:rPr>
              <a:t>iput</a:t>
            </a:r>
            <a:r>
              <a:rPr lang="es-ES" sz="2000" dirty="0">
                <a:solidFill>
                  <a:schemeClr val="tx2"/>
                </a:solidFill>
              </a:rPr>
              <a:t> file </a:t>
            </a:r>
            <a:r>
              <a:rPr lang="es-ES" sz="2000" dirty="0" err="1">
                <a:solidFill>
                  <a:schemeClr val="tx2"/>
                </a:solidFill>
              </a:rPr>
              <a:t>groupName</a:t>
            </a:r>
            <a:r>
              <a:rPr lang="es-ES" sz="2000" dirty="0">
                <a:solidFill>
                  <a:schemeClr val="tx2"/>
                </a:solidFill>
              </a:rPr>
              <a:t> </a:t>
            </a:r>
            <a:endParaRPr lang="es-ES" sz="2000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dirty="0" err="1" smtClean="0">
                <a:solidFill>
                  <a:schemeClr val="tx2"/>
                </a:solidFill>
              </a:rPr>
              <a:t>Add</a:t>
            </a:r>
            <a:r>
              <a:rPr lang="es-ES" sz="2000" dirty="0" smtClean="0">
                <a:solidFill>
                  <a:schemeClr val="tx2"/>
                </a:solidFill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</a:rPr>
              <a:t>some</a:t>
            </a:r>
            <a:r>
              <a:rPr lang="es-ES" sz="2000" dirty="0" smtClean="0">
                <a:solidFill>
                  <a:schemeClr val="tx2"/>
                </a:solidFill>
              </a:rPr>
              <a:t> data </a:t>
            </a:r>
            <a:r>
              <a:rPr lang="es-ES" sz="2000" dirty="0" err="1" smtClean="0">
                <a:solidFill>
                  <a:schemeClr val="tx2"/>
                </a:solidFill>
              </a:rPr>
              <a:t>to</a:t>
            </a:r>
            <a:r>
              <a:rPr lang="es-ES" sz="2000" dirty="0" smtClean="0">
                <a:solidFill>
                  <a:schemeClr val="tx2"/>
                </a:solidFill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</a:rPr>
              <a:t>the</a:t>
            </a:r>
            <a:r>
              <a:rPr lang="es-ES" sz="2000" dirty="0" smtClean="0">
                <a:solidFill>
                  <a:schemeClr val="tx2"/>
                </a:solidFill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</a:rPr>
              <a:t>resource</a:t>
            </a:r>
            <a:r>
              <a:rPr lang="es-ES" sz="2000" dirty="0" smtClean="0">
                <a:solidFill>
                  <a:schemeClr val="tx2"/>
                </a:solidFill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</a:rPr>
              <a:t>group</a:t>
            </a:r>
            <a:endParaRPr lang="es-ES" sz="2000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dirty="0" err="1" smtClean="0">
                <a:solidFill>
                  <a:schemeClr val="tx2"/>
                </a:solidFill>
              </a:rPr>
              <a:t>Check</a:t>
            </a:r>
            <a:r>
              <a:rPr lang="es-ES" sz="2000" dirty="0" smtClean="0">
                <a:solidFill>
                  <a:schemeClr val="tx2"/>
                </a:solidFill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</a:rPr>
              <a:t>with</a:t>
            </a:r>
            <a:r>
              <a:rPr lang="es-ES" sz="2000" dirty="0" smtClean="0">
                <a:solidFill>
                  <a:schemeClr val="tx2"/>
                </a:solidFill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</a:rPr>
              <a:t>ils</a:t>
            </a:r>
            <a:r>
              <a:rPr lang="es-ES" sz="2000" dirty="0" smtClean="0">
                <a:solidFill>
                  <a:schemeClr val="tx2"/>
                </a:solidFill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</a:rPr>
              <a:t>where</a:t>
            </a:r>
            <a:r>
              <a:rPr lang="es-ES" sz="2000" dirty="0" smtClean="0">
                <a:solidFill>
                  <a:schemeClr val="tx2"/>
                </a:solidFill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</a:rPr>
              <a:t>the</a:t>
            </a:r>
            <a:r>
              <a:rPr lang="es-ES" sz="2000" dirty="0" smtClean="0">
                <a:solidFill>
                  <a:schemeClr val="tx2"/>
                </a:solidFill>
              </a:rPr>
              <a:t> file </a:t>
            </a:r>
            <a:r>
              <a:rPr lang="es-ES" sz="2000" dirty="0" err="1" smtClean="0">
                <a:solidFill>
                  <a:schemeClr val="tx2"/>
                </a:solidFill>
              </a:rPr>
              <a:t>is</a:t>
            </a:r>
            <a:r>
              <a:rPr lang="es-ES" sz="2000" dirty="0" smtClean="0">
                <a:solidFill>
                  <a:schemeClr val="tx2"/>
                </a:solidFill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</a:rPr>
              <a:t>located</a:t>
            </a:r>
            <a:r>
              <a:rPr lang="es-ES" sz="2000" dirty="0" smtClean="0">
                <a:solidFill>
                  <a:schemeClr val="tx2"/>
                </a:solidFill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</a:rPr>
              <a:t>virtually</a:t>
            </a:r>
            <a:r>
              <a:rPr lang="es-ES" sz="2000" dirty="0" smtClean="0">
                <a:solidFill>
                  <a:schemeClr val="tx2"/>
                </a:solidFill>
              </a:rPr>
              <a:t> and </a:t>
            </a:r>
            <a:r>
              <a:rPr lang="es-ES" sz="2000" dirty="0" err="1" smtClean="0">
                <a:solidFill>
                  <a:schemeClr val="tx2"/>
                </a:solidFill>
              </a:rPr>
              <a:t>physically</a:t>
            </a:r>
            <a:endParaRPr lang="es-ES" sz="2000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endParaRPr lang="es-ES" sz="20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endParaRPr lang="es-ES" sz="2000" dirty="0" smtClean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675" y="4957664"/>
            <a:ext cx="8379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dirty="0" err="1">
                <a:solidFill>
                  <a:schemeClr val="tx2"/>
                </a:solidFill>
              </a:rPr>
              <a:t>How</a:t>
            </a:r>
            <a:r>
              <a:rPr lang="es-ES" dirty="0">
                <a:solidFill>
                  <a:schemeClr val="tx2"/>
                </a:solidFill>
              </a:rPr>
              <a:t> </a:t>
            </a:r>
            <a:r>
              <a:rPr lang="es-ES" dirty="0" err="1">
                <a:solidFill>
                  <a:schemeClr val="tx2"/>
                </a:solidFill>
              </a:rPr>
              <a:t>to</a:t>
            </a:r>
            <a:r>
              <a:rPr lang="es-ES" dirty="0">
                <a:solidFill>
                  <a:schemeClr val="tx2"/>
                </a:solidFill>
              </a:rPr>
              <a:t> </a:t>
            </a:r>
            <a:r>
              <a:rPr lang="es-ES" dirty="0" err="1">
                <a:solidFill>
                  <a:schemeClr val="tx2"/>
                </a:solidFill>
              </a:rPr>
              <a:t>automatically</a:t>
            </a:r>
            <a:r>
              <a:rPr lang="es-ES" dirty="0">
                <a:solidFill>
                  <a:schemeClr val="tx2"/>
                </a:solidFill>
              </a:rPr>
              <a:t> </a:t>
            </a:r>
            <a:r>
              <a:rPr lang="es-ES" dirty="0" err="1">
                <a:solidFill>
                  <a:schemeClr val="tx2"/>
                </a:solidFill>
              </a:rPr>
              <a:t>replicate</a:t>
            </a:r>
            <a:r>
              <a:rPr lang="es-ES" dirty="0">
                <a:solidFill>
                  <a:schemeClr val="tx2"/>
                </a:solidFill>
              </a:rPr>
              <a:t> data </a:t>
            </a:r>
            <a:r>
              <a:rPr lang="es-ES" dirty="0" err="1">
                <a:solidFill>
                  <a:schemeClr val="tx2"/>
                </a:solidFill>
              </a:rPr>
              <a:t>to</a:t>
            </a:r>
            <a:r>
              <a:rPr lang="es-ES" dirty="0">
                <a:solidFill>
                  <a:schemeClr val="tx2"/>
                </a:solidFill>
              </a:rPr>
              <a:t> </a:t>
            </a:r>
            <a:r>
              <a:rPr lang="es-ES" dirty="0" err="1">
                <a:solidFill>
                  <a:schemeClr val="tx2"/>
                </a:solidFill>
              </a:rPr>
              <a:t>resources</a:t>
            </a:r>
            <a:r>
              <a:rPr lang="es-ES" dirty="0">
                <a:solidFill>
                  <a:schemeClr val="tx2"/>
                </a:solidFill>
              </a:rPr>
              <a:t> in </a:t>
            </a:r>
            <a:r>
              <a:rPr lang="es-ES" dirty="0" err="1">
                <a:solidFill>
                  <a:schemeClr val="tx2"/>
                </a:solidFill>
              </a:rPr>
              <a:t>the</a:t>
            </a:r>
            <a:r>
              <a:rPr lang="es-ES" dirty="0">
                <a:solidFill>
                  <a:schemeClr val="tx2"/>
                </a:solidFill>
              </a:rPr>
              <a:t> </a:t>
            </a:r>
            <a:r>
              <a:rPr lang="es-ES" dirty="0" err="1">
                <a:solidFill>
                  <a:schemeClr val="tx2"/>
                </a:solidFill>
              </a:rPr>
              <a:t>same</a:t>
            </a:r>
            <a:r>
              <a:rPr lang="es-ES" dirty="0">
                <a:solidFill>
                  <a:schemeClr val="tx2"/>
                </a:solidFill>
              </a:rPr>
              <a:t> </a:t>
            </a:r>
            <a:r>
              <a:rPr lang="es-ES" dirty="0" err="1">
                <a:solidFill>
                  <a:schemeClr val="tx2"/>
                </a:solidFill>
              </a:rPr>
              <a:t>resource</a:t>
            </a:r>
            <a:r>
              <a:rPr lang="es-ES" dirty="0">
                <a:solidFill>
                  <a:schemeClr val="tx2"/>
                </a:solidFill>
              </a:rPr>
              <a:t> </a:t>
            </a:r>
            <a:r>
              <a:rPr lang="es-ES" dirty="0" err="1">
                <a:solidFill>
                  <a:schemeClr val="tx2"/>
                </a:solidFill>
              </a:rPr>
              <a:t>group</a:t>
            </a:r>
            <a:r>
              <a:rPr lang="es-ES" dirty="0">
                <a:solidFill>
                  <a:schemeClr val="tx2"/>
                </a:solidFill>
              </a:rPr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911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CustomShape 1"/>
          <p:cNvSpPr/>
          <p:nvPr/>
        </p:nvSpPr>
        <p:spPr>
          <a:xfrm>
            <a:off x="230040" y="621000"/>
            <a:ext cx="8229240" cy="431280"/>
          </a:xfrm>
          <a:prstGeom prst="rect">
            <a:avLst/>
          </a:prstGeom>
          <a:solidFill>
            <a:srgbClr val="FFFFFF"/>
          </a:solidFill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en-US" sz="3600">
                <a:solidFill>
                  <a:srgbClr val="C13424"/>
                </a:solidFill>
                <a:latin typeface="Arial"/>
              </a:rPr>
              <a:t>iRODS</a:t>
            </a:r>
            <a:r>
              <a:rPr lang="en-US" sz="2800" b="1">
                <a:solidFill>
                  <a:srgbClr val="7030A0"/>
                </a:solidFill>
                <a:latin typeface="Calibri"/>
                <a:ea typeface="ＭＳ Ｐゴシック"/>
              </a:rPr>
              <a:t> </a:t>
            </a:r>
            <a:r>
              <a:rPr lang="en-US" sz="3600">
                <a:solidFill>
                  <a:srgbClr val="C13424"/>
                </a:solidFill>
                <a:latin typeface="Arial"/>
                <a:ea typeface="ＭＳ Ｐゴシック"/>
              </a:rPr>
              <a:t>Microservices</a:t>
            </a:r>
            <a:endParaRPr/>
          </a:p>
        </p:txBody>
      </p:sp>
      <p:sp>
        <p:nvSpPr>
          <p:cNvPr id="306" name="CustomShape 2"/>
          <p:cNvSpPr/>
          <p:nvPr/>
        </p:nvSpPr>
        <p:spPr>
          <a:xfrm>
            <a:off x="457560" y="1586178"/>
            <a:ext cx="8229240" cy="3780000"/>
          </a:xfrm>
          <a:prstGeom prst="rect">
            <a:avLst/>
          </a:prstGeom>
        </p:spPr>
        <p:txBody>
          <a:bodyPr lIns="90000" tIns="46800" rIns="90000" bIns="46800"/>
          <a:lstStyle/>
          <a:p>
            <a:pPr>
              <a:lnSpc>
                <a:spcPct val="100000"/>
              </a:lnSpc>
            </a:pPr>
            <a:r>
              <a:rPr lang="en-US" sz="2000" dirty="0" smtClean="0">
                <a:solidFill>
                  <a:srgbClr val="1F497D"/>
                </a:solidFill>
                <a:latin typeface="Arial"/>
              </a:rPr>
              <a:t>Micro</a:t>
            </a:r>
            <a:r>
              <a:rPr lang="en-US" sz="2000" dirty="0">
                <a:solidFill>
                  <a:srgbClr val="1F497D"/>
                </a:solidFill>
                <a:latin typeface="Arial"/>
              </a:rPr>
              <a:t>-services are small, well-defined procedures/functions that perform a simple task (</a:t>
            </a:r>
            <a:r>
              <a:rPr lang="en-US" sz="2000" u="sng" dirty="0">
                <a:solidFill>
                  <a:srgbClr val="1F497D"/>
                </a:solidFill>
                <a:latin typeface="Arial"/>
                <a:hlinkClick r:id="rId3"/>
              </a:rPr>
              <a:t>https://www.irods.org/index.php/iRODS_Micro-services</a:t>
            </a:r>
            <a:r>
              <a:rPr lang="en-US" sz="2000" dirty="0">
                <a:solidFill>
                  <a:srgbClr val="1F497D"/>
                </a:solidFill>
                <a:latin typeface="Arial"/>
              </a:rPr>
              <a:t>)</a:t>
            </a:r>
            <a:endParaRPr sz="2000" dirty="0"/>
          </a:p>
          <a:p>
            <a:pPr>
              <a:lnSpc>
                <a:spcPct val="100000"/>
              </a:lnSpc>
            </a:pPr>
            <a:endParaRPr sz="2000" dirty="0"/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1F497D"/>
                </a:solidFill>
                <a:latin typeface="Arial"/>
              </a:rPr>
              <a:t>Examples: “</a:t>
            </a:r>
            <a:r>
              <a:rPr lang="en-US" sz="2000" dirty="0" err="1">
                <a:solidFill>
                  <a:srgbClr val="1F497D"/>
                </a:solidFill>
                <a:latin typeface="Arial"/>
              </a:rPr>
              <a:t>msiCollCreate</a:t>
            </a:r>
            <a:r>
              <a:rPr lang="en-US" sz="2000" dirty="0">
                <a:solidFill>
                  <a:srgbClr val="1F497D"/>
                </a:solidFill>
                <a:latin typeface="Arial"/>
              </a:rPr>
              <a:t>”, “</a:t>
            </a:r>
            <a:r>
              <a:rPr lang="en-US" sz="2000" dirty="0" err="1">
                <a:solidFill>
                  <a:srgbClr val="1F497D"/>
                </a:solidFill>
                <a:latin typeface="Arial"/>
              </a:rPr>
              <a:t>msiDataObjRepl</a:t>
            </a:r>
            <a:r>
              <a:rPr lang="en-US" sz="2000" dirty="0">
                <a:solidFill>
                  <a:srgbClr val="1F497D"/>
                </a:solidFill>
                <a:latin typeface="Arial"/>
              </a:rPr>
              <a:t>”, “</a:t>
            </a:r>
            <a:r>
              <a:rPr lang="en-US" sz="2000" dirty="0" err="1">
                <a:solidFill>
                  <a:srgbClr val="1F497D"/>
                </a:solidFill>
                <a:latin typeface="Arial"/>
              </a:rPr>
              <a:t>msiDataObjChksum</a:t>
            </a:r>
            <a:r>
              <a:rPr lang="en-US" sz="2000" dirty="0">
                <a:solidFill>
                  <a:srgbClr val="1F497D"/>
                </a:solidFill>
                <a:latin typeface="Arial"/>
              </a:rPr>
              <a:t>”, …</a:t>
            </a:r>
            <a:endParaRPr sz="2000" dirty="0"/>
          </a:p>
          <a:p>
            <a:pPr>
              <a:lnSpc>
                <a:spcPct val="100000"/>
              </a:lnSpc>
            </a:pPr>
            <a:endParaRPr sz="2000" dirty="0"/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1F497D"/>
                </a:solidFill>
                <a:latin typeface="Arial"/>
              </a:rPr>
              <a:t>To convert any C procedure (</a:t>
            </a:r>
            <a:r>
              <a:rPr lang="en-US" sz="2000" dirty="0" err="1">
                <a:solidFill>
                  <a:srgbClr val="1F497D"/>
                </a:solidFill>
                <a:latin typeface="Arial"/>
              </a:rPr>
              <a:t>createCollection</a:t>
            </a:r>
            <a:r>
              <a:rPr lang="en-US" sz="2000" dirty="0">
                <a:solidFill>
                  <a:srgbClr val="1F497D"/>
                </a:solidFill>
                <a:latin typeface="Arial"/>
              </a:rPr>
              <a:t>) into a </a:t>
            </a:r>
            <a:r>
              <a:rPr lang="en-US" sz="2000" dirty="0" err="1">
                <a:solidFill>
                  <a:srgbClr val="1F497D"/>
                </a:solidFill>
                <a:latin typeface="Arial"/>
              </a:rPr>
              <a:t>microservice</a:t>
            </a:r>
            <a:r>
              <a:rPr lang="en-US" sz="2000" dirty="0">
                <a:solidFill>
                  <a:srgbClr val="1F497D"/>
                </a:solidFill>
                <a:latin typeface="Arial"/>
              </a:rPr>
              <a:t> create an interface routine (</a:t>
            </a:r>
            <a:r>
              <a:rPr lang="en-US" sz="2000" dirty="0" err="1">
                <a:solidFill>
                  <a:srgbClr val="1F497D"/>
                </a:solidFill>
                <a:latin typeface="Arial"/>
              </a:rPr>
              <a:t>msiCreateCollection</a:t>
            </a:r>
            <a:r>
              <a:rPr lang="en-US" sz="2000" dirty="0">
                <a:solidFill>
                  <a:srgbClr val="1F497D"/>
                </a:solidFill>
                <a:latin typeface="Arial"/>
              </a:rPr>
              <a:t>)</a:t>
            </a:r>
            <a:r>
              <a:rPr lang="en-US" sz="2000" dirty="0">
                <a:solidFill>
                  <a:srgbClr val="000000"/>
                </a:solidFill>
                <a:latin typeface="Arial"/>
              </a:rPr>
              <a:t>		</a:t>
            </a:r>
            <a:endParaRPr sz="2000" dirty="0"/>
          </a:p>
          <a:p>
            <a:pPr>
              <a:lnSpc>
                <a:spcPct val="100000"/>
              </a:lnSpc>
            </a:pPr>
            <a:endParaRPr sz="2000" dirty="0"/>
          </a:p>
        </p:txBody>
      </p:sp>
      <p:sp>
        <p:nvSpPr>
          <p:cNvPr id="307" name="TextShape 3"/>
          <p:cNvSpPr txBox="1"/>
          <p:nvPr/>
        </p:nvSpPr>
        <p:spPr>
          <a:xfrm>
            <a:off x="6553080" y="635688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81F1B191-81F1-41E1-A1D1-41E1A101D1F1}" type="slidenum">
              <a:rPr lang="en-US">
                <a:solidFill>
                  <a:srgbClr val="000000"/>
                </a:solidFill>
                <a:latin typeface="Calibri"/>
              </a:rPr>
              <a:t>27</a:t>
            </a:fld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extShape 1"/>
          <p:cNvSpPr txBox="1"/>
          <p:nvPr/>
        </p:nvSpPr>
        <p:spPr>
          <a:xfrm>
            <a:off x="457200" y="764640"/>
            <a:ext cx="8229240" cy="719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 dirty="0" err="1">
                <a:solidFill>
                  <a:srgbClr val="C13424"/>
                </a:solidFill>
                <a:latin typeface="Arial"/>
              </a:rPr>
              <a:t>i</a:t>
            </a: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RODS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</a:t>
            </a:r>
            <a:r>
              <a:rPr lang="es-ES" sz="3600" dirty="0">
                <a:solidFill>
                  <a:srgbClr val="C13424"/>
                </a:solidFill>
                <a:latin typeface="Arial"/>
              </a:rPr>
              <a:t>Rules</a:t>
            </a:r>
            <a:endParaRPr dirty="0"/>
          </a:p>
        </p:txBody>
      </p:sp>
      <p:sp>
        <p:nvSpPr>
          <p:cNvPr id="309" name="TextShape 2"/>
          <p:cNvSpPr txBox="1"/>
          <p:nvPr/>
        </p:nvSpPr>
        <p:spPr>
          <a:xfrm>
            <a:off x="216360" y="1491120"/>
            <a:ext cx="8675280" cy="4818240"/>
          </a:xfrm>
          <a:prstGeom prst="rect">
            <a:avLst/>
          </a:prstGeom>
        </p:spPr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s-ES" sz="2000" b="1" dirty="0" err="1" smtClean="0">
                <a:solidFill>
                  <a:schemeClr val="tx2"/>
                </a:solidFill>
                <a:latin typeface="Concolas"/>
                <a:ea typeface="Droid Sans Fallback"/>
              </a:rPr>
              <a:t>Example</a:t>
            </a:r>
            <a:r>
              <a:rPr lang="es-ES" sz="2000" b="1" dirty="0" smtClean="0">
                <a:solidFill>
                  <a:schemeClr val="tx2"/>
                </a:solidFill>
                <a:latin typeface="Concolas"/>
                <a:ea typeface="Droid Sans Fallback"/>
              </a:rPr>
              <a:t>: </a:t>
            </a:r>
            <a:r>
              <a:rPr lang="es-ES" sz="2000" dirty="0" err="1" smtClean="0">
                <a:solidFill>
                  <a:schemeClr val="tx2"/>
                </a:solidFill>
                <a:latin typeface="Concolas"/>
                <a:ea typeface="Droid Sans Fallback"/>
              </a:rPr>
              <a:t>replicate.r</a:t>
            </a:r>
            <a:endParaRPr lang="es-ES" sz="2000" dirty="0" smtClean="0">
              <a:solidFill>
                <a:schemeClr val="tx2"/>
              </a:solidFill>
              <a:latin typeface="Concolas"/>
              <a:ea typeface="Droid Sans Fallback"/>
            </a:endParaRPr>
          </a:p>
          <a:p>
            <a:endParaRPr lang="es-ES" sz="2000" dirty="0">
              <a:solidFill>
                <a:schemeClr val="tx2"/>
              </a:solidFill>
              <a:latin typeface="Concolas"/>
              <a:ea typeface="Droid Sans Fallback"/>
            </a:endParaRPr>
          </a:p>
          <a:p>
            <a:r>
              <a:rPr lang="es-ES" sz="2000" dirty="0" smtClean="0">
                <a:solidFill>
                  <a:schemeClr val="tx2"/>
                </a:solidFill>
                <a:latin typeface="Concolas"/>
                <a:ea typeface="Droid Sans Fallback"/>
              </a:rPr>
              <a:t>     </a:t>
            </a:r>
            <a:r>
              <a:rPr lang="es-ES" sz="2000" dirty="0" err="1" smtClean="0">
                <a:solidFill>
                  <a:schemeClr val="tx2"/>
                </a:solidFill>
                <a:latin typeface="Concolas"/>
                <a:ea typeface="Droid Sans Fallback"/>
              </a:rPr>
              <a:t>replicate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{</a:t>
            </a:r>
          </a:p>
          <a:p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        </a:t>
            </a:r>
            <a:r>
              <a:rPr lang="es-ES" sz="2000" dirty="0" err="1">
                <a:solidFill>
                  <a:schemeClr val="tx2"/>
                </a:solidFill>
                <a:latin typeface="Concolas"/>
                <a:ea typeface="Droid Sans Fallback"/>
              </a:rPr>
              <a:t>msiWriteRodsLog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("</a:t>
            </a:r>
            <a:r>
              <a:rPr lang="es-ES" sz="2000" dirty="0" err="1">
                <a:solidFill>
                  <a:schemeClr val="tx2"/>
                </a:solidFill>
                <a:latin typeface="Concolas"/>
                <a:ea typeface="Droid Sans Fallback"/>
              </a:rPr>
              <a:t>starting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 </a:t>
            </a:r>
            <a:r>
              <a:rPr lang="es-ES" sz="2000" dirty="0" err="1">
                <a:solidFill>
                  <a:schemeClr val="tx2"/>
                </a:solidFill>
                <a:latin typeface="Concolas"/>
                <a:ea typeface="Droid Sans Fallback"/>
              </a:rPr>
              <a:t>replication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", *status);</a:t>
            </a:r>
          </a:p>
          <a:p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        </a:t>
            </a:r>
            <a:r>
              <a:rPr lang="es-ES" sz="2000" dirty="0" err="1">
                <a:solidFill>
                  <a:schemeClr val="tx2"/>
                </a:solidFill>
                <a:latin typeface="Concolas"/>
                <a:ea typeface="Droid Sans Fallback"/>
              </a:rPr>
              <a:t>msiWriteRodsLog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("</a:t>
            </a:r>
            <a:r>
              <a:rPr lang="es-ES" sz="2000" dirty="0" err="1">
                <a:solidFill>
                  <a:schemeClr val="tx2"/>
                </a:solidFill>
                <a:latin typeface="Concolas"/>
                <a:ea typeface="Droid Sans Fallback"/>
              </a:rPr>
              <a:t>source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 = *</a:t>
            </a:r>
            <a:r>
              <a:rPr lang="es-ES" sz="2000" dirty="0" err="1">
                <a:solidFill>
                  <a:schemeClr val="tx2"/>
                </a:solidFill>
                <a:latin typeface="Concolas"/>
                <a:ea typeface="Droid Sans Fallback"/>
              </a:rPr>
              <a:t>source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", *status);</a:t>
            </a:r>
          </a:p>
          <a:p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        </a:t>
            </a:r>
            <a:r>
              <a:rPr lang="es-ES" sz="2000" dirty="0" err="1">
                <a:solidFill>
                  <a:schemeClr val="tx2"/>
                </a:solidFill>
                <a:latin typeface="Concolas"/>
                <a:ea typeface="Droid Sans Fallback"/>
              </a:rPr>
              <a:t>msiDataObjRsync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(*</a:t>
            </a:r>
            <a:r>
              <a:rPr lang="es-ES" sz="2000" dirty="0" err="1">
                <a:solidFill>
                  <a:schemeClr val="tx2"/>
                </a:solidFill>
                <a:latin typeface="Concolas"/>
                <a:ea typeface="Droid Sans Fallback"/>
              </a:rPr>
              <a:t>source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, "IRODS_TO_IRODS", "</a:t>
            </a:r>
            <a:r>
              <a:rPr lang="es-ES" sz="2000" dirty="0" err="1">
                <a:solidFill>
                  <a:schemeClr val="tx2"/>
                </a:solidFill>
                <a:latin typeface="Concolas"/>
                <a:ea typeface="Droid Sans Fallback"/>
              </a:rPr>
              <a:t>null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", *</a:t>
            </a:r>
            <a:r>
              <a:rPr lang="es-ES" sz="2000" dirty="0" err="1">
                <a:solidFill>
                  <a:schemeClr val="tx2"/>
                </a:solidFill>
                <a:latin typeface="Concolas"/>
                <a:ea typeface="Droid Sans Fallback"/>
              </a:rPr>
              <a:t>destination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, </a:t>
            </a:r>
            <a:r>
              <a:rPr lang="es-ES" sz="2000" dirty="0" smtClean="0">
                <a:solidFill>
                  <a:schemeClr val="tx2"/>
                </a:solidFill>
                <a:latin typeface="Concolas"/>
                <a:ea typeface="Droid Sans Fallback"/>
              </a:rPr>
              <a:t>     		*</a:t>
            </a:r>
            <a:r>
              <a:rPr lang="es-ES" sz="2000" dirty="0" err="1">
                <a:solidFill>
                  <a:schemeClr val="tx2"/>
                </a:solidFill>
                <a:latin typeface="Concolas"/>
                <a:ea typeface="Droid Sans Fallback"/>
              </a:rPr>
              <a:t>rsyncStatus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);</a:t>
            </a:r>
          </a:p>
          <a:p>
            <a:r>
              <a:rPr lang="es-ES" sz="2000" dirty="0" smtClean="0">
                <a:solidFill>
                  <a:schemeClr val="tx2"/>
                </a:solidFill>
                <a:latin typeface="Concolas"/>
                <a:ea typeface="Droid Sans Fallback"/>
              </a:rPr>
              <a:t>     }</a:t>
            </a:r>
            <a:endParaRPr lang="es-ES" sz="2000" dirty="0">
              <a:solidFill>
                <a:schemeClr val="tx2"/>
              </a:solidFill>
              <a:latin typeface="Concolas"/>
              <a:ea typeface="Droid Sans Fallback"/>
            </a:endParaRPr>
          </a:p>
          <a:p>
            <a:r>
              <a:rPr lang="es-ES" sz="2000" dirty="0" smtClean="0">
                <a:solidFill>
                  <a:schemeClr val="tx2"/>
                </a:solidFill>
                <a:latin typeface="Concolas"/>
                <a:ea typeface="Droid Sans Fallback"/>
              </a:rPr>
              <a:t>     INPUT 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*</a:t>
            </a:r>
            <a:r>
              <a:rPr lang="es-ES" sz="2000" dirty="0" err="1">
                <a:solidFill>
                  <a:schemeClr val="tx2"/>
                </a:solidFill>
                <a:latin typeface="Concolas"/>
                <a:ea typeface="Droid Sans Fallback"/>
              </a:rPr>
              <a:t>source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="/</a:t>
            </a:r>
            <a:r>
              <a:rPr lang="es-ES" sz="2000" dirty="0" err="1">
                <a:solidFill>
                  <a:schemeClr val="tx2"/>
                </a:solidFill>
                <a:latin typeface="Concolas"/>
                <a:ea typeface="Droid Sans Fallback"/>
              </a:rPr>
              <a:t>bobsZone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/home/</a:t>
            </a:r>
            <a:r>
              <a:rPr lang="es-ES" sz="2000" dirty="0" err="1">
                <a:solidFill>
                  <a:schemeClr val="tx2"/>
                </a:solidFill>
                <a:latin typeface="Concolas"/>
                <a:ea typeface="Droid Sans Fallback"/>
              </a:rPr>
              <a:t>bob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/put3.txt",</a:t>
            </a:r>
          </a:p>
          <a:p>
            <a:r>
              <a:rPr lang="es-ES" sz="2000" dirty="0" smtClean="0">
                <a:solidFill>
                  <a:schemeClr val="tx2"/>
                </a:solidFill>
                <a:latin typeface="Concolas"/>
                <a:ea typeface="Droid Sans Fallback"/>
              </a:rPr>
              <a:t>                 *</a:t>
            </a:r>
            <a:r>
              <a:rPr lang="es-ES" sz="2000" dirty="0" err="1">
                <a:solidFill>
                  <a:schemeClr val="tx2"/>
                </a:solidFill>
                <a:latin typeface="Concolas"/>
                <a:ea typeface="Droid Sans Fallback"/>
              </a:rPr>
              <a:t>destination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="/</a:t>
            </a:r>
            <a:r>
              <a:rPr lang="es-ES" sz="2000" dirty="0" err="1">
                <a:solidFill>
                  <a:schemeClr val="tx2"/>
                </a:solidFill>
                <a:latin typeface="Concolas"/>
                <a:ea typeface="Droid Sans Fallback"/>
              </a:rPr>
              <a:t>alicesZone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/home/</a:t>
            </a:r>
            <a:r>
              <a:rPr lang="es-ES" sz="2000" dirty="0" err="1">
                <a:solidFill>
                  <a:schemeClr val="tx2"/>
                </a:solidFill>
                <a:latin typeface="Concolas"/>
                <a:ea typeface="Droid Sans Fallback"/>
              </a:rPr>
              <a:t>bob#bobsZone</a:t>
            </a:r>
            <a:r>
              <a:rPr lang="es-ES" sz="2000" dirty="0">
                <a:solidFill>
                  <a:schemeClr val="tx2"/>
                </a:solidFill>
                <a:latin typeface="Concolas"/>
                <a:ea typeface="Droid Sans Fallback"/>
              </a:rPr>
              <a:t>/put3.txt"</a:t>
            </a:r>
          </a:p>
          <a:p>
            <a:r>
              <a:rPr lang="es-ES" sz="2000" dirty="0" smtClean="0">
                <a:solidFill>
                  <a:schemeClr val="tx2"/>
                </a:solidFill>
                <a:latin typeface="Concolas"/>
                <a:ea typeface="Droid Sans Fallback"/>
              </a:rPr>
              <a:t>     OUTPUT </a:t>
            </a:r>
            <a:r>
              <a:rPr lang="es-ES" sz="2000" dirty="0" err="1">
                <a:solidFill>
                  <a:schemeClr val="tx2"/>
                </a:solidFill>
                <a:latin typeface="Concolas"/>
                <a:ea typeface="Droid Sans Fallback"/>
              </a:rPr>
              <a:t>ruleExecOut</a:t>
            </a:r>
            <a:endParaRPr lang="es-ES" sz="2000" dirty="0">
              <a:solidFill>
                <a:schemeClr val="tx2"/>
              </a:solidFill>
              <a:latin typeface="Concolas"/>
              <a:ea typeface="Droid Sans Fallback"/>
            </a:endParaRPr>
          </a:p>
          <a:p>
            <a:pPr>
              <a:lnSpc>
                <a:spcPct val="100000"/>
              </a:lnSpc>
            </a:pPr>
            <a:endParaRPr lang="en-US" dirty="0">
              <a:sym typeface="Wingdings"/>
            </a:endParaRPr>
          </a:p>
          <a:p>
            <a:pPr marL="285750" indent="-285750">
              <a:lnSpc>
                <a:spcPct val="100000"/>
              </a:lnSpc>
              <a:buFont typeface="Wingdings" charset="0"/>
              <a:buChar char="à"/>
            </a:pPr>
            <a:r>
              <a:rPr lang="en-US" dirty="0" smtClean="0">
                <a:solidFill>
                  <a:schemeClr val="tx2"/>
                </a:solidFill>
                <a:sym typeface="Wingdings"/>
              </a:rPr>
              <a:t>Execute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irule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 -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vF</a:t>
            </a:r>
            <a:r>
              <a:rPr lang="en-US" dirty="0" smtClean="0">
                <a:solidFill>
                  <a:schemeClr val="tx2"/>
                </a:solidFill>
                <a:sym typeface="Wingdings"/>
              </a:rPr>
              <a:t> ~/rules/</a:t>
            </a:r>
            <a:r>
              <a:rPr lang="en-US" dirty="0" err="1" smtClean="0">
                <a:solidFill>
                  <a:schemeClr val="tx2"/>
                </a:solidFill>
                <a:sym typeface="Wingdings"/>
              </a:rPr>
              <a:t>replicate.r</a:t>
            </a:r>
            <a:endParaRPr lang="en-US" dirty="0" smtClean="0">
              <a:solidFill>
                <a:schemeClr val="tx2"/>
              </a:solidFill>
              <a:sym typeface="Wingdings"/>
            </a:endParaRPr>
          </a:p>
          <a:p>
            <a:pPr marL="285750" indent="-285750">
              <a:lnSpc>
                <a:spcPct val="100000"/>
              </a:lnSpc>
              <a:buFont typeface="Wingdings" charset="0"/>
              <a:buChar char="à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lnSpc>
                <a:spcPct val="100000"/>
              </a:lnSpc>
              <a:buFont typeface="Wingdings" charset="0"/>
              <a:buChar char="à"/>
            </a:pPr>
            <a:r>
              <a:rPr lang="en-US" dirty="0" smtClean="0">
                <a:solidFill>
                  <a:schemeClr val="tx2"/>
                </a:solidFill>
              </a:rPr>
              <a:t>Check with </a:t>
            </a:r>
            <a:r>
              <a:rPr lang="en-US" dirty="0" err="1" smtClean="0">
                <a:solidFill>
                  <a:srgbClr val="E46C0A"/>
                </a:solidFill>
              </a:rPr>
              <a:t>ils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/</a:t>
            </a:r>
            <a:r>
              <a:rPr lang="en-US" dirty="0" err="1" smtClean="0">
                <a:solidFill>
                  <a:schemeClr val="tx2"/>
                </a:solidFill>
              </a:rPr>
              <a:t>alicesZone</a:t>
            </a:r>
            <a:r>
              <a:rPr lang="en-US" dirty="0" smtClean="0">
                <a:solidFill>
                  <a:schemeClr val="tx2"/>
                </a:solidFill>
              </a:rPr>
              <a:t>/home/</a:t>
            </a:r>
            <a:r>
              <a:rPr lang="en-US" dirty="0" err="1" smtClean="0">
                <a:solidFill>
                  <a:schemeClr val="tx2"/>
                </a:solidFill>
              </a:rPr>
              <a:t>bob#bobsZone</a:t>
            </a:r>
            <a:endParaRPr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310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21915151-4131-41C1-B111-81516171B1C1}" type="slidenum">
              <a:rPr lang="en-US">
                <a:solidFill>
                  <a:srgbClr val="000000"/>
                </a:solidFill>
                <a:latin typeface="Calibri"/>
              </a:rPr>
              <a:t>28</a:t>
            </a:fld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TextShape 1"/>
          <p:cNvSpPr txBox="1"/>
          <p:nvPr/>
        </p:nvSpPr>
        <p:spPr>
          <a:xfrm>
            <a:off x="131760" y="341640"/>
            <a:ext cx="867528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Time </a:t>
            </a: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delayed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and </a:t>
            </a: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periodic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</a:t>
            </a: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jobs</a:t>
            </a:r>
            <a:endParaRPr dirty="0"/>
          </a:p>
        </p:txBody>
      </p:sp>
      <p:sp>
        <p:nvSpPr>
          <p:cNvPr id="315" name="TextShape 2"/>
          <p:cNvSpPr txBox="1"/>
          <p:nvPr/>
        </p:nvSpPr>
        <p:spPr>
          <a:xfrm>
            <a:off x="360675" y="1203120"/>
            <a:ext cx="8675280" cy="498185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s-ES" sz="2000" b="1" dirty="0" err="1" smtClean="0">
                <a:solidFill>
                  <a:schemeClr val="tx2"/>
                </a:solidFill>
                <a:latin typeface="Arial"/>
              </a:rPr>
              <a:t>Example</a:t>
            </a:r>
            <a:r>
              <a:rPr lang="es-ES" sz="2000" dirty="0" smtClean="0">
                <a:solidFill>
                  <a:schemeClr val="tx2"/>
                </a:solidFill>
                <a:latin typeface="Arial"/>
              </a:rPr>
              <a:t> </a:t>
            </a:r>
            <a:r>
              <a:rPr lang="es-ES" sz="2000" dirty="0" err="1" smtClean="0">
                <a:solidFill>
                  <a:schemeClr val="tx2"/>
                </a:solidFill>
                <a:latin typeface="Arial"/>
              </a:rPr>
              <a:t>test.r</a:t>
            </a:r>
            <a:endParaRPr lang="es-ES" sz="2000" dirty="0" smtClean="0">
              <a:solidFill>
                <a:schemeClr val="tx2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dirty="0" smtClean="0">
              <a:solidFill>
                <a:schemeClr val="tx2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dirty="0" smtClean="0">
                <a:solidFill>
                  <a:schemeClr val="tx2"/>
                </a:solidFill>
              </a:rPr>
              <a:t>     </a:t>
            </a:r>
            <a:r>
              <a:rPr lang="es-ES" sz="2000" dirty="0" err="1" smtClean="0">
                <a:solidFill>
                  <a:schemeClr val="tx2"/>
                </a:solidFill>
              </a:rPr>
              <a:t>myTestRule</a:t>
            </a:r>
            <a:r>
              <a:rPr lang="es-ES" sz="2000" dirty="0">
                <a:solidFill>
                  <a:schemeClr val="tx2"/>
                </a:solidFill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s-ES" sz="2000" dirty="0" smtClean="0">
                <a:solidFill>
                  <a:schemeClr val="tx2"/>
                </a:solidFill>
              </a:rPr>
              <a:t>         </a:t>
            </a:r>
            <a:r>
              <a:rPr lang="es-ES" sz="2000" dirty="0" err="1" smtClean="0">
                <a:solidFill>
                  <a:schemeClr val="tx2"/>
                </a:solidFill>
              </a:rPr>
              <a:t>delay</a:t>
            </a:r>
            <a:r>
              <a:rPr lang="es-ES" sz="2000" dirty="0">
                <a:solidFill>
                  <a:schemeClr val="tx2"/>
                </a:solidFill>
              </a:rPr>
              <a:t>("&lt;PLUSET&gt;60s&lt;/PLUSET&gt;"){</a:t>
            </a:r>
          </a:p>
          <a:p>
            <a:pPr>
              <a:lnSpc>
                <a:spcPct val="100000"/>
              </a:lnSpc>
            </a:pPr>
            <a:r>
              <a:rPr lang="es-ES" sz="2000" dirty="0" smtClean="0">
                <a:solidFill>
                  <a:schemeClr val="tx2"/>
                </a:solidFill>
              </a:rPr>
              <a:t>         </a:t>
            </a:r>
            <a:r>
              <a:rPr lang="es-ES" sz="2000" dirty="0" err="1" smtClean="0">
                <a:solidFill>
                  <a:schemeClr val="tx2"/>
                </a:solidFill>
              </a:rPr>
              <a:t>msiWriteRodsLog</a:t>
            </a:r>
            <a:r>
              <a:rPr lang="es-ES" sz="2000" dirty="0">
                <a:solidFill>
                  <a:schemeClr val="tx2"/>
                </a:solidFill>
              </a:rPr>
              <a:t>("</a:t>
            </a:r>
            <a:r>
              <a:rPr lang="es-ES" sz="2000" dirty="0" err="1">
                <a:solidFill>
                  <a:schemeClr val="tx2"/>
                </a:solidFill>
              </a:rPr>
              <a:t>Hello</a:t>
            </a:r>
            <a:r>
              <a:rPr lang="es-ES" sz="2000" dirty="0">
                <a:solidFill>
                  <a:schemeClr val="tx2"/>
                </a:solidFill>
              </a:rPr>
              <a:t> </a:t>
            </a:r>
            <a:r>
              <a:rPr lang="es-ES" sz="2000" dirty="0" err="1">
                <a:solidFill>
                  <a:schemeClr val="tx2"/>
                </a:solidFill>
              </a:rPr>
              <a:t>World</a:t>
            </a:r>
            <a:r>
              <a:rPr lang="es-ES" sz="2000" dirty="0">
                <a:solidFill>
                  <a:schemeClr val="tx2"/>
                </a:solidFill>
              </a:rPr>
              <a:t>.", *status);</a:t>
            </a:r>
          </a:p>
          <a:p>
            <a:pPr>
              <a:lnSpc>
                <a:spcPct val="100000"/>
              </a:lnSpc>
            </a:pPr>
            <a:r>
              <a:rPr lang="es-ES" sz="2000" dirty="0" smtClean="0">
                <a:solidFill>
                  <a:schemeClr val="tx2"/>
                </a:solidFill>
              </a:rPr>
              <a:t>         }</a:t>
            </a:r>
            <a:endParaRPr lang="es-ES" sz="20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r>
              <a:rPr lang="es-ES" sz="2000" dirty="0" smtClean="0">
                <a:solidFill>
                  <a:schemeClr val="tx2"/>
                </a:solidFill>
              </a:rPr>
              <a:t>      }</a:t>
            </a:r>
            <a:endParaRPr lang="es-ES" sz="20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r>
              <a:rPr lang="es-ES" sz="2000" dirty="0" smtClean="0">
                <a:solidFill>
                  <a:schemeClr val="tx2"/>
                </a:solidFill>
              </a:rPr>
              <a:t>      INPUT </a:t>
            </a:r>
            <a:r>
              <a:rPr lang="es-ES" sz="2000" dirty="0">
                <a:solidFill>
                  <a:schemeClr val="tx2"/>
                </a:solidFill>
              </a:rPr>
              <a:t>*A="1"</a:t>
            </a:r>
          </a:p>
          <a:p>
            <a:pPr>
              <a:lnSpc>
                <a:spcPct val="100000"/>
              </a:lnSpc>
            </a:pPr>
            <a:r>
              <a:rPr lang="es-ES" sz="2000" dirty="0" smtClean="0">
                <a:solidFill>
                  <a:schemeClr val="tx2"/>
                </a:solidFill>
              </a:rPr>
              <a:t>     OUTPUT </a:t>
            </a:r>
            <a:r>
              <a:rPr lang="es-ES" sz="2000" dirty="0" err="1" smtClean="0">
                <a:solidFill>
                  <a:schemeClr val="tx2"/>
                </a:solidFill>
              </a:rPr>
              <a:t>ruleExecOut</a:t>
            </a:r>
            <a:endParaRPr lang="es-ES" sz="2000" dirty="0" smtClean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endParaRPr lang="es-ES" sz="2000" dirty="0">
              <a:solidFill>
                <a:schemeClr val="tx2"/>
              </a:solidFill>
              <a:latin typeface="Arial"/>
            </a:endParaRPr>
          </a:p>
          <a:p>
            <a:pPr marL="342900" indent="-342900">
              <a:buFont typeface="Arial"/>
              <a:buChar char="•"/>
            </a:pPr>
            <a:r>
              <a:rPr lang="es-ES" sz="2000" dirty="0" err="1">
                <a:solidFill>
                  <a:srgbClr val="1F497D"/>
                </a:solidFill>
              </a:rPr>
              <a:t>Writes</a:t>
            </a:r>
            <a:r>
              <a:rPr lang="es-ES" sz="2000" dirty="0">
                <a:solidFill>
                  <a:srgbClr val="1F497D"/>
                </a:solidFill>
              </a:rPr>
              <a:t> </a:t>
            </a:r>
            <a:r>
              <a:rPr lang="es-ES" sz="2000" dirty="0" err="1">
                <a:solidFill>
                  <a:srgbClr val="1F497D"/>
                </a:solidFill>
              </a:rPr>
              <a:t>the</a:t>
            </a:r>
            <a:r>
              <a:rPr lang="es-ES" sz="2000" dirty="0">
                <a:solidFill>
                  <a:srgbClr val="1F497D"/>
                </a:solidFill>
              </a:rPr>
              <a:t> output </a:t>
            </a:r>
            <a:r>
              <a:rPr lang="es-ES" sz="2000" dirty="0" err="1">
                <a:solidFill>
                  <a:srgbClr val="1F497D"/>
                </a:solidFill>
              </a:rPr>
              <a:t>to</a:t>
            </a:r>
            <a:r>
              <a:rPr lang="es-ES" sz="2000" dirty="0">
                <a:solidFill>
                  <a:srgbClr val="1F497D"/>
                </a:solidFill>
              </a:rPr>
              <a:t> </a:t>
            </a:r>
            <a:r>
              <a:rPr lang="es-ES" sz="2000" dirty="0" err="1">
                <a:solidFill>
                  <a:srgbClr val="1F497D"/>
                </a:solidFill>
              </a:rPr>
              <a:t>iRODS</a:t>
            </a:r>
            <a:r>
              <a:rPr lang="es-ES" sz="2000" dirty="0">
                <a:solidFill>
                  <a:srgbClr val="1F497D"/>
                </a:solidFill>
              </a:rPr>
              <a:t>/server/log/</a:t>
            </a:r>
            <a:r>
              <a:rPr lang="es-ES" sz="2000" dirty="0" err="1">
                <a:solidFill>
                  <a:srgbClr val="1F497D"/>
                </a:solidFill>
              </a:rPr>
              <a:t>reLog</a:t>
            </a:r>
            <a:r>
              <a:rPr lang="es-ES" sz="2000" dirty="0" smtClean="0">
                <a:solidFill>
                  <a:srgbClr val="1F497D"/>
                </a:solidFill>
              </a:rPr>
              <a:t>*, </a:t>
            </a:r>
            <a:r>
              <a:rPr lang="es-ES" sz="2000" dirty="0" err="1" smtClean="0">
                <a:solidFill>
                  <a:srgbClr val="1F497D"/>
                </a:solidFill>
              </a:rPr>
              <a:t>also</a:t>
            </a:r>
            <a:r>
              <a:rPr lang="es-ES" sz="2000" dirty="0" smtClean="0">
                <a:solidFill>
                  <a:srgbClr val="1F497D"/>
                </a:solidFill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</a:rPr>
              <a:t>check</a:t>
            </a:r>
            <a:r>
              <a:rPr lang="es-ES" sz="2000" dirty="0" smtClean="0">
                <a:solidFill>
                  <a:srgbClr val="1F497D"/>
                </a:solidFill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</a:rPr>
              <a:t>rodsLog</a:t>
            </a:r>
            <a:r>
              <a:rPr lang="es-ES" sz="2000" dirty="0" smtClean="0">
                <a:solidFill>
                  <a:srgbClr val="1F497D"/>
                </a:solidFill>
              </a:rPr>
              <a:t>*</a:t>
            </a:r>
            <a:endParaRPr lang="es-ES" sz="2000" dirty="0"/>
          </a:p>
          <a:p>
            <a:pPr marL="342900" indent="-342900">
              <a:buFont typeface="Arial"/>
              <a:buChar char="•"/>
            </a:pPr>
            <a:r>
              <a:rPr lang="es-ES" sz="2000" dirty="0" smtClean="0">
                <a:solidFill>
                  <a:srgbClr val="1F497D"/>
                </a:solidFill>
              </a:rPr>
              <a:t>Use </a:t>
            </a:r>
            <a:r>
              <a:rPr lang="es-ES" sz="2000" dirty="0" err="1">
                <a:solidFill>
                  <a:schemeClr val="accent6">
                    <a:lumMod val="75000"/>
                  </a:schemeClr>
                </a:solidFill>
              </a:rPr>
              <a:t>iqstat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s-ES" sz="2000" dirty="0" err="1">
                <a:solidFill>
                  <a:schemeClr val="accent6">
                    <a:lumMod val="75000"/>
                  </a:schemeClr>
                </a:solidFill>
              </a:rPr>
              <a:t>iqdel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000" dirty="0">
                <a:solidFill>
                  <a:srgbClr val="1F497D"/>
                </a:solidFill>
              </a:rPr>
              <a:t>and </a:t>
            </a:r>
            <a:r>
              <a:rPr lang="es-ES" sz="2000" dirty="0" err="1">
                <a:solidFill>
                  <a:srgbClr val="E46C0A"/>
                </a:solidFill>
              </a:rPr>
              <a:t>iqmod</a:t>
            </a:r>
            <a:r>
              <a:rPr lang="es-ES" sz="2000" dirty="0">
                <a:solidFill>
                  <a:srgbClr val="E46C0A"/>
                </a:solidFill>
              </a:rPr>
              <a:t> </a:t>
            </a:r>
            <a:r>
              <a:rPr lang="es-ES" sz="2000" dirty="0" err="1">
                <a:solidFill>
                  <a:srgbClr val="1F497D"/>
                </a:solidFill>
              </a:rPr>
              <a:t>to</a:t>
            </a:r>
            <a:r>
              <a:rPr lang="es-ES" sz="2000" dirty="0">
                <a:solidFill>
                  <a:srgbClr val="1F497D"/>
                </a:solidFill>
              </a:rPr>
              <a:t> </a:t>
            </a:r>
            <a:r>
              <a:rPr lang="es-ES" sz="2000" dirty="0" err="1">
                <a:solidFill>
                  <a:srgbClr val="1F497D"/>
                </a:solidFill>
              </a:rPr>
              <a:t>list</a:t>
            </a:r>
            <a:r>
              <a:rPr lang="es-ES" sz="2000" dirty="0">
                <a:solidFill>
                  <a:srgbClr val="1F497D"/>
                </a:solidFill>
              </a:rPr>
              <a:t>, </a:t>
            </a:r>
            <a:r>
              <a:rPr lang="es-ES" sz="2000" dirty="0" err="1">
                <a:solidFill>
                  <a:srgbClr val="1F497D"/>
                </a:solidFill>
              </a:rPr>
              <a:t>delete</a:t>
            </a:r>
            <a:r>
              <a:rPr lang="es-ES" sz="2000" dirty="0">
                <a:solidFill>
                  <a:srgbClr val="1F497D"/>
                </a:solidFill>
              </a:rPr>
              <a:t> and </a:t>
            </a:r>
            <a:r>
              <a:rPr lang="es-ES" sz="2000" dirty="0" err="1">
                <a:solidFill>
                  <a:srgbClr val="1F497D"/>
                </a:solidFill>
              </a:rPr>
              <a:t>modify</a:t>
            </a:r>
            <a:r>
              <a:rPr lang="es-ES" sz="2000" dirty="0">
                <a:solidFill>
                  <a:srgbClr val="1F497D"/>
                </a:solidFill>
              </a:rPr>
              <a:t> </a:t>
            </a:r>
            <a:r>
              <a:rPr lang="es-ES" sz="2000" dirty="0" err="1">
                <a:solidFill>
                  <a:srgbClr val="1F497D"/>
                </a:solidFill>
              </a:rPr>
              <a:t>delayed</a:t>
            </a:r>
            <a:r>
              <a:rPr lang="es-ES" sz="2000" dirty="0">
                <a:solidFill>
                  <a:srgbClr val="1F497D"/>
                </a:solidFill>
              </a:rPr>
              <a:t> rules. </a:t>
            </a:r>
          </a:p>
          <a:p>
            <a:pPr marL="342900" indent="-342900">
              <a:buFont typeface="Arial"/>
              <a:buChar char="•"/>
            </a:pPr>
            <a:r>
              <a:rPr lang="es-ES" sz="2000" dirty="0" err="1" smtClean="0">
                <a:solidFill>
                  <a:srgbClr val="1F497D"/>
                </a:solidFill>
              </a:rPr>
              <a:t>d</a:t>
            </a:r>
            <a:r>
              <a:rPr lang="es-ES" sz="2000" dirty="0" err="1">
                <a:solidFill>
                  <a:srgbClr val="1F497D"/>
                </a:solidFill>
              </a:rPr>
              <a:t>elay</a:t>
            </a:r>
            <a:r>
              <a:rPr lang="es-ES" sz="2000" dirty="0">
                <a:solidFill>
                  <a:srgbClr val="1F497D"/>
                </a:solidFill>
              </a:rPr>
              <a:t>(”&lt;PLUSET&gt;5m&lt;/PLUSET&gt;EF&gt;1h&lt;/EF&gt;”) </a:t>
            </a:r>
            <a:endParaRPr lang="es-ES" sz="2000" dirty="0" smtClean="0">
              <a:solidFill>
                <a:srgbClr val="1F497D"/>
              </a:solidFill>
            </a:endParaRPr>
          </a:p>
          <a:p>
            <a:r>
              <a:rPr lang="es-ES" sz="2000" dirty="0">
                <a:solidFill>
                  <a:srgbClr val="1F497D"/>
                </a:solidFill>
              </a:rPr>
              <a:t> </a:t>
            </a:r>
            <a:r>
              <a:rPr lang="es-ES" sz="2000" dirty="0" smtClean="0">
                <a:solidFill>
                  <a:srgbClr val="1F497D"/>
                </a:solidFill>
              </a:rPr>
              <a:t>    </a:t>
            </a:r>
            <a:r>
              <a:rPr lang="es-ES" sz="2000" dirty="0" err="1" smtClean="0">
                <a:solidFill>
                  <a:srgbClr val="1F497D"/>
                </a:solidFill>
              </a:rPr>
              <a:t>Start</a:t>
            </a:r>
            <a:r>
              <a:rPr lang="es-ES" sz="2000" dirty="0" smtClean="0">
                <a:solidFill>
                  <a:srgbClr val="1F497D"/>
                </a:solidFill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</a:rPr>
              <a:t>job</a:t>
            </a:r>
            <a:r>
              <a:rPr lang="es-ES" sz="2000" dirty="0" smtClean="0">
                <a:solidFill>
                  <a:srgbClr val="1F497D"/>
                </a:solidFill>
              </a:rPr>
              <a:t> in </a:t>
            </a:r>
            <a:r>
              <a:rPr lang="es-ES" sz="2000" dirty="0">
                <a:solidFill>
                  <a:srgbClr val="1F497D"/>
                </a:solidFill>
              </a:rPr>
              <a:t>5 minutes </a:t>
            </a:r>
            <a:r>
              <a:rPr lang="es-ES" sz="2000" dirty="0" smtClean="0">
                <a:solidFill>
                  <a:srgbClr val="1F497D"/>
                </a:solidFill>
              </a:rPr>
              <a:t>and </a:t>
            </a:r>
            <a:r>
              <a:rPr lang="es-ES" sz="2000" dirty="0" err="1" smtClean="0">
                <a:solidFill>
                  <a:srgbClr val="1F497D"/>
                </a:solidFill>
              </a:rPr>
              <a:t>restart</a:t>
            </a:r>
            <a:r>
              <a:rPr lang="es-ES" sz="2000" dirty="0" smtClean="0">
                <a:solidFill>
                  <a:srgbClr val="1F497D"/>
                </a:solidFill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</a:rPr>
              <a:t>it</a:t>
            </a:r>
            <a:r>
              <a:rPr lang="es-ES" sz="2000" dirty="0" smtClean="0">
                <a:solidFill>
                  <a:srgbClr val="1F497D"/>
                </a:solidFill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</a:rPr>
              <a:t>every</a:t>
            </a:r>
            <a:r>
              <a:rPr lang="es-ES" sz="2000" dirty="0" smtClean="0">
                <a:solidFill>
                  <a:srgbClr val="1F497D"/>
                </a:solidFill>
              </a:rPr>
              <a:t> 1 </a:t>
            </a:r>
            <a:r>
              <a:rPr lang="es-ES" sz="2000" dirty="0" err="1">
                <a:solidFill>
                  <a:srgbClr val="1F497D"/>
                </a:solidFill>
              </a:rPr>
              <a:t>hour</a:t>
            </a:r>
            <a:r>
              <a:rPr lang="es-ES" sz="2000" dirty="0">
                <a:solidFill>
                  <a:srgbClr val="1F497D"/>
                </a:solidFill>
              </a:rPr>
              <a:t> </a:t>
            </a:r>
            <a:endParaRPr lang="es-ES" sz="2000" dirty="0" smtClean="0">
              <a:solidFill>
                <a:srgbClr val="1F497D"/>
              </a:solidFill>
            </a:endParaRPr>
          </a:p>
          <a:p>
            <a:pPr marL="342900" indent="-342900">
              <a:buFont typeface="Arial"/>
              <a:buChar char="•"/>
            </a:pPr>
            <a:endParaRPr lang="es-ES" sz="2000" dirty="0">
              <a:solidFill>
                <a:srgbClr val="1F497D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s-ES" sz="2000" dirty="0" err="1" smtClean="0">
                <a:solidFill>
                  <a:srgbClr val="1F497D"/>
                </a:solidFill>
              </a:rPr>
              <a:t>Predefined</a:t>
            </a:r>
            <a:r>
              <a:rPr lang="es-ES" sz="2000" dirty="0">
                <a:solidFill>
                  <a:srgbClr val="1F497D"/>
                </a:solidFill>
              </a:rPr>
              <a:t> rules: </a:t>
            </a:r>
            <a:r>
              <a:rPr lang="es-ES" sz="2000" dirty="0" err="1">
                <a:solidFill>
                  <a:srgbClr val="1F497D"/>
                </a:solidFill>
              </a:rPr>
              <a:t>iRODS</a:t>
            </a:r>
            <a:r>
              <a:rPr lang="es-ES" sz="2000" dirty="0">
                <a:solidFill>
                  <a:srgbClr val="1F497D"/>
                </a:solidFill>
              </a:rPr>
              <a:t>/server/</a:t>
            </a:r>
            <a:r>
              <a:rPr lang="es-ES" sz="2000" dirty="0" err="1">
                <a:solidFill>
                  <a:srgbClr val="1F497D"/>
                </a:solidFill>
              </a:rPr>
              <a:t>config</a:t>
            </a:r>
            <a:r>
              <a:rPr lang="es-ES" sz="2000" dirty="0">
                <a:solidFill>
                  <a:srgbClr val="1F497D"/>
                </a:solidFill>
              </a:rPr>
              <a:t>/</a:t>
            </a:r>
            <a:r>
              <a:rPr lang="es-ES" sz="2000" dirty="0" err="1">
                <a:solidFill>
                  <a:srgbClr val="1F497D"/>
                </a:solidFill>
              </a:rPr>
              <a:t>reConfigs</a:t>
            </a:r>
            <a:r>
              <a:rPr lang="es-ES" sz="2000" dirty="0">
                <a:solidFill>
                  <a:srgbClr val="1F497D"/>
                </a:solidFill>
              </a:rPr>
              <a:t>/</a:t>
            </a:r>
            <a:r>
              <a:rPr lang="es-ES" sz="2000" dirty="0" err="1">
                <a:solidFill>
                  <a:srgbClr val="1F497D"/>
                </a:solidFill>
              </a:rPr>
              <a:t>core.re</a:t>
            </a:r>
            <a:endParaRPr lang="es-ES" sz="2000" dirty="0">
              <a:solidFill>
                <a:srgbClr val="1F497D"/>
              </a:solidFill>
            </a:endParaRPr>
          </a:p>
          <a:p>
            <a:pPr marL="342900" indent="-342900">
              <a:buFont typeface="Arial"/>
              <a:buChar char="•"/>
            </a:pPr>
            <a:endParaRPr lang="es-ES" sz="2000" dirty="0">
              <a:solidFill>
                <a:srgbClr val="1F497D"/>
              </a:solidFill>
            </a:endParaRPr>
          </a:p>
        </p:txBody>
      </p:sp>
      <p:sp>
        <p:nvSpPr>
          <p:cNvPr id="316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fld id="{B1814151-D121-4151-B121-0191A19171A1}" type="slidenum">
              <a:rPr lang="en-US">
                <a:solidFill>
                  <a:srgbClr val="000000"/>
                </a:solidFill>
                <a:latin typeface="Calibri"/>
              </a:rPr>
              <a:t>29</a:t>
            </a:fld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Compound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</a:t>
            </a: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resources</a:t>
            </a:r>
            <a:endParaRPr lang="es-E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57200" y="1619407"/>
            <a:ext cx="8229240" cy="4461668"/>
          </a:xfrm>
        </p:spPr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List resource types: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iadmin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lt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resc_type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1F497D"/>
                </a:solidFill>
              </a:rPr>
              <a:t>A compound resource consists of cache and a 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	storage resource (s3, MSS universal driver)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1F497D"/>
                </a:solidFill>
              </a:rPr>
              <a:t>Storage resource can be located on several different severs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1F497D"/>
                </a:solidFill>
              </a:rPr>
              <a:t>Example: Universal Mass Storage</a:t>
            </a:r>
          </a:p>
          <a:p>
            <a:r>
              <a:rPr lang="en-US" dirty="0">
                <a:solidFill>
                  <a:srgbClr val="1F497D"/>
                </a:solidFill>
              </a:rPr>
              <a:t>	</a:t>
            </a:r>
            <a:r>
              <a:rPr lang="en-US" dirty="0" smtClean="0">
                <a:solidFill>
                  <a:srgbClr val="1F497D"/>
                </a:solidFill>
              </a:rPr>
              <a:t>User writes data to cache, system replicates data to </a:t>
            </a:r>
          </a:p>
          <a:p>
            <a:r>
              <a:rPr lang="en-US" dirty="0">
                <a:solidFill>
                  <a:srgbClr val="1F497D"/>
                </a:solidFill>
              </a:rPr>
              <a:t>	</a:t>
            </a:r>
            <a:r>
              <a:rPr lang="en-US" dirty="0" smtClean="0">
                <a:solidFill>
                  <a:srgbClr val="1F497D"/>
                </a:solidFill>
              </a:rPr>
              <a:t>storage and deletes it from cache</a:t>
            </a:r>
          </a:p>
          <a:p>
            <a:r>
              <a:rPr lang="en-US" dirty="0">
                <a:solidFill>
                  <a:srgbClr val="1F497D"/>
                </a:solidFill>
              </a:rPr>
              <a:t> </a:t>
            </a:r>
            <a:r>
              <a:rPr lang="en-US" dirty="0" smtClean="0">
                <a:solidFill>
                  <a:srgbClr val="1F497D"/>
                </a:solidFill>
              </a:rPr>
              <a:t>    </a:t>
            </a:r>
          </a:p>
          <a:p>
            <a:r>
              <a:rPr lang="en-US" dirty="0">
                <a:solidFill>
                  <a:srgbClr val="1F497D"/>
                </a:solidFill>
              </a:rPr>
              <a:t> </a:t>
            </a:r>
            <a:r>
              <a:rPr lang="en-US" dirty="0" smtClean="0">
                <a:solidFill>
                  <a:srgbClr val="1F497D"/>
                </a:solidFill>
              </a:rPr>
              <a:t>   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admin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mkresc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rgbClr val="1F497D"/>
                </a:solidFill>
              </a:rPr>
              <a:t>Cache "</a:t>
            </a:r>
            <a:r>
              <a:rPr lang="en-US" dirty="0" err="1" smtClean="0">
                <a:solidFill>
                  <a:srgbClr val="1F497D"/>
                </a:solidFill>
              </a:rPr>
              <a:t>unix</a:t>
            </a:r>
            <a:r>
              <a:rPr lang="en-US" dirty="0" smtClean="0">
                <a:solidFill>
                  <a:srgbClr val="1F497D"/>
                </a:solidFill>
              </a:rPr>
              <a:t> file system" cache 145.100.57.197 </a:t>
            </a:r>
          </a:p>
          <a:p>
            <a:r>
              <a:rPr lang="en-US" dirty="0">
                <a:solidFill>
                  <a:srgbClr val="1F497D"/>
                </a:solidFill>
              </a:rPr>
              <a:t>	</a:t>
            </a:r>
            <a:r>
              <a:rPr lang="en-US" dirty="0" smtClean="0">
                <a:solidFill>
                  <a:srgbClr val="1F497D"/>
                </a:solidFill>
              </a:rPr>
              <a:t>/home</a:t>
            </a:r>
            <a:r>
              <a:rPr lang="en-US" dirty="0" smtClean="0">
                <a:solidFill>
                  <a:srgbClr val="1F497D"/>
                </a:solidFill>
              </a:rPr>
              <a:t>/</a:t>
            </a:r>
            <a:r>
              <a:rPr lang="en-US" dirty="0" err="1" smtClean="0">
                <a:solidFill>
                  <a:srgbClr val="1F497D"/>
                </a:solidFill>
              </a:rPr>
              <a:t>alice</a:t>
            </a:r>
            <a:r>
              <a:rPr lang="en-US" dirty="0" smtClean="0">
                <a:solidFill>
                  <a:srgbClr val="1F497D"/>
                </a:solidFill>
              </a:rPr>
              <a:t>/</a:t>
            </a:r>
            <a:r>
              <a:rPr lang="en-US" dirty="0" smtClean="0">
                <a:solidFill>
                  <a:srgbClr val="1F497D"/>
                </a:solidFill>
              </a:rPr>
              <a:t>Cache</a:t>
            </a:r>
          </a:p>
          <a:p>
            <a:r>
              <a:rPr lang="en-US" dirty="0">
                <a:solidFill>
                  <a:srgbClr val="1F497D"/>
                </a:solidFill>
              </a:rPr>
              <a:t> </a:t>
            </a:r>
            <a:r>
              <a:rPr lang="en-US" dirty="0" smtClean="0">
                <a:solidFill>
                  <a:srgbClr val="1F497D"/>
                </a:solidFill>
              </a:rPr>
              <a:t>    </a:t>
            </a:r>
            <a:r>
              <a:rPr lang="en-US" dirty="0" err="1" smtClean="0">
                <a:solidFill>
                  <a:srgbClr val="E46C0A"/>
                </a:solidFill>
              </a:rPr>
              <a:t>iadmin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E46C0A"/>
                </a:solidFill>
              </a:rPr>
              <a:t>mkresc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1F497D"/>
                </a:solidFill>
              </a:rPr>
              <a:t>mssStore</a:t>
            </a:r>
            <a:r>
              <a:rPr lang="en-US" dirty="0" smtClean="0">
                <a:solidFill>
                  <a:srgbClr val="1F497D"/>
                </a:solidFill>
              </a:rPr>
              <a:t> 'MSS universal driver' compound 145.100.57.197 </a:t>
            </a:r>
          </a:p>
          <a:p>
            <a:r>
              <a:rPr lang="en-US" dirty="0">
                <a:solidFill>
                  <a:srgbClr val="1F497D"/>
                </a:solidFill>
              </a:rPr>
              <a:t>	</a:t>
            </a:r>
            <a:r>
              <a:rPr lang="en-US" dirty="0" smtClean="0">
                <a:solidFill>
                  <a:srgbClr val="1F497D"/>
                </a:solidFill>
              </a:rPr>
              <a:t>/home</a:t>
            </a:r>
            <a:r>
              <a:rPr lang="en-US" dirty="0" smtClean="0">
                <a:solidFill>
                  <a:srgbClr val="1F497D"/>
                </a:solidFill>
              </a:rPr>
              <a:t>/</a:t>
            </a:r>
            <a:r>
              <a:rPr lang="en-US" dirty="0" err="1" smtClean="0">
                <a:solidFill>
                  <a:srgbClr val="1F497D"/>
                </a:solidFill>
              </a:rPr>
              <a:t>alice</a:t>
            </a:r>
            <a:r>
              <a:rPr lang="en-US" dirty="0" smtClean="0">
                <a:solidFill>
                  <a:srgbClr val="1F497D"/>
                </a:solidFill>
              </a:rPr>
              <a:t>/</a:t>
            </a:r>
            <a:r>
              <a:rPr lang="en-US" dirty="0" smtClean="0">
                <a:solidFill>
                  <a:srgbClr val="1F497D"/>
                </a:solidFill>
              </a:rPr>
              <a:t>MSS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     </a:t>
            </a:r>
            <a:r>
              <a:rPr lang="en-US" dirty="0" err="1" smtClean="0">
                <a:solidFill>
                  <a:srgbClr val="E46C0A"/>
                </a:solidFill>
              </a:rPr>
              <a:t>iadmin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E46C0A"/>
                </a:solidFill>
              </a:rPr>
              <a:t>atrg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1F497D"/>
                </a:solidFill>
              </a:rPr>
              <a:t>mssGroup</a:t>
            </a:r>
            <a:r>
              <a:rPr lang="en-US" dirty="0" smtClean="0">
                <a:solidFill>
                  <a:srgbClr val="1F497D"/>
                </a:solidFill>
              </a:rPr>
              <a:t> Cache</a:t>
            </a:r>
          </a:p>
          <a:p>
            <a:r>
              <a:rPr lang="en-US" dirty="0" smtClean="0">
                <a:solidFill>
                  <a:srgbClr val="E46C0A"/>
                </a:solidFill>
              </a:rPr>
              <a:t>     </a:t>
            </a:r>
            <a:r>
              <a:rPr lang="en-US" dirty="0" err="1" smtClean="0">
                <a:solidFill>
                  <a:srgbClr val="E46C0A"/>
                </a:solidFill>
              </a:rPr>
              <a:t>iadmin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E46C0A"/>
                </a:solidFill>
              </a:rPr>
              <a:t>atrg</a:t>
            </a:r>
            <a:r>
              <a:rPr lang="en-US" dirty="0" smtClean="0">
                <a:solidFill>
                  <a:srgbClr val="E46C0A"/>
                </a:solidFill>
              </a:rPr>
              <a:t> </a:t>
            </a:r>
            <a:r>
              <a:rPr lang="en-US" dirty="0" err="1" smtClean="0">
                <a:solidFill>
                  <a:srgbClr val="1F497D"/>
                </a:solidFill>
              </a:rPr>
              <a:t>mssGroup</a:t>
            </a:r>
            <a:r>
              <a:rPr lang="en-US" dirty="0" smtClean="0">
                <a:solidFill>
                  <a:srgbClr val="1F497D"/>
                </a:solidFill>
              </a:rPr>
              <a:t> </a:t>
            </a:r>
            <a:r>
              <a:rPr lang="en-US" dirty="0" err="1" smtClean="0">
                <a:solidFill>
                  <a:srgbClr val="1F497D"/>
                </a:solidFill>
              </a:rPr>
              <a:t>mssStore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382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Compound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</a:t>
            </a: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resources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The </a:t>
            </a:r>
            <a:r>
              <a:rPr lang="en-US" dirty="0" err="1" smtClean="0">
                <a:solidFill>
                  <a:schemeClr val="tx2"/>
                </a:solidFill>
              </a:rPr>
              <a:t>mssStore</a:t>
            </a:r>
            <a:r>
              <a:rPr lang="en-US" dirty="0" smtClean="0">
                <a:solidFill>
                  <a:schemeClr val="tx2"/>
                </a:solidFill>
              </a:rPr>
              <a:t> can be of any hardware type which might require 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      certain protocols to put and get data, e.g. </a:t>
            </a:r>
            <a:r>
              <a:rPr lang="en-US" dirty="0" err="1" smtClean="0">
                <a:solidFill>
                  <a:schemeClr val="tx2"/>
                </a:solidFill>
              </a:rPr>
              <a:t>gridFTP</a:t>
            </a: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The resource type 'MSS universal driver’ triggers </a:t>
            </a:r>
            <a:r>
              <a:rPr lang="en-US" dirty="0" err="1" smtClean="0">
                <a:solidFill>
                  <a:schemeClr val="tx2"/>
                </a:solidFill>
              </a:rPr>
              <a:t>iRODS</a:t>
            </a:r>
            <a:r>
              <a:rPr lang="en-US" dirty="0" smtClean="0">
                <a:solidFill>
                  <a:schemeClr val="tx2"/>
                </a:solidFill>
              </a:rPr>
              <a:t> to look for a file</a:t>
            </a:r>
          </a:p>
          <a:p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     </a:t>
            </a:r>
            <a:r>
              <a:rPr lang="en-US" dirty="0" err="1" smtClean="0">
                <a:solidFill>
                  <a:schemeClr val="tx2"/>
                </a:solidFill>
              </a:rPr>
              <a:t>iRODS</a:t>
            </a:r>
            <a:r>
              <a:rPr lang="en-US" dirty="0" smtClean="0">
                <a:solidFill>
                  <a:schemeClr val="tx2"/>
                </a:solidFill>
              </a:rPr>
              <a:t>/server/bin/</a:t>
            </a:r>
            <a:r>
              <a:rPr lang="en-US" dirty="0" err="1" smtClean="0">
                <a:solidFill>
                  <a:schemeClr val="tx2"/>
                </a:solidFill>
              </a:rPr>
              <a:t>cmd</a:t>
            </a:r>
            <a:r>
              <a:rPr lang="en-US" dirty="0" smtClean="0">
                <a:solidFill>
                  <a:schemeClr val="tx2"/>
                </a:solidFill>
              </a:rPr>
              <a:t>/</a:t>
            </a:r>
            <a:r>
              <a:rPr lang="en-US" dirty="0" err="1" smtClean="0">
                <a:solidFill>
                  <a:schemeClr val="tx2"/>
                </a:solidFill>
              </a:rPr>
              <a:t>univMSSInterface.sh</a:t>
            </a:r>
            <a:r>
              <a:rPr lang="en-US" dirty="0" smtClean="0">
                <a:solidFill>
                  <a:schemeClr val="tx2"/>
                </a:solidFill>
              </a:rPr>
              <a:t> to overwrite the put and 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      get functions</a:t>
            </a:r>
          </a:p>
          <a:p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Template in </a:t>
            </a:r>
            <a:r>
              <a:rPr lang="en-US" dirty="0" err="1" smtClean="0">
                <a:solidFill>
                  <a:schemeClr val="tx2"/>
                </a:solidFill>
              </a:rPr>
              <a:t>iRODS</a:t>
            </a:r>
            <a:r>
              <a:rPr lang="en-US" dirty="0" smtClean="0">
                <a:solidFill>
                  <a:schemeClr val="tx2"/>
                </a:solidFill>
              </a:rPr>
              <a:t>/server/bin/</a:t>
            </a:r>
            <a:r>
              <a:rPr lang="en-US" dirty="0" err="1" smtClean="0">
                <a:solidFill>
                  <a:schemeClr val="tx2"/>
                </a:solidFill>
              </a:rPr>
              <a:t>cmd</a:t>
            </a:r>
            <a:r>
              <a:rPr lang="en-US" dirty="0" smtClean="0">
                <a:solidFill>
                  <a:schemeClr val="tx2"/>
                </a:solidFill>
              </a:rPr>
              <a:t>/examples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Example file in </a:t>
            </a:r>
            <a:r>
              <a:rPr lang="en-US" b="1" dirty="0" smtClean="0">
                <a:solidFill>
                  <a:srgbClr val="FF0000"/>
                </a:solidFill>
              </a:rPr>
              <a:t>TODO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1245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The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Universal </a:t>
            </a:r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Mass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Storage Interface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628173" y="1379842"/>
            <a:ext cx="8229240" cy="5075975"/>
          </a:xfrm>
        </p:spPr>
        <p:txBody>
          <a:bodyPr/>
          <a:lstStyle/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Logging: </a:t>
            </a:r>
            <a:r>
              <a:rPr lang="en-US" sz="1600" dirty="0" smtClean="0">
                <a:solidFill>
                  <a:schemeClr val="tx2"/>
                </a:solidFill>
              </a:rPr>
              <a:t> _log()</a:t>
            </a:r>
          </a:p>
          <a:p>
            <a:r>
              <a:rPr lang="en-US" sz="1600" dirty="0" smtClean="0">
                <a:solidFill>
                  <a:schemeClr val="tx2"/>
                </a:solidFill>
              </a:rPr>
              <a:t>       LOGFILE=/home/</a:t>
            </a:r>
            <a:r>
              <a:rPr lang="en-US" sz="1600" dirty="0" err="1" smtClean="0">
                <a:solidFill>
                  <a:schemeClr val="tx2"/>
                </a:solidFill>
              </a:rPr>
              <a:t>irodsadmin</a:t>
            </a:r>
            <a:r>
              <a:rPr lang="en-US" sz="1600" dirty="0" smtClean="0">
                <a:solidFill>
                  <a:schemeClr val="tx2"/>
                </a:solidFill>
              </a:rPr>
              <a:t>/</a:t>
            </a:r>
            <a:r>
              <a:rPr lang="en-US" sz="1600" dirty="0" err="1" smtClean="0">
                <a:solidFill>
                  <a:schemeClr val="tx2"/>
                </a:solidFill>
              </a:rPr>
              <a:t>univMSSInterface.log</a:t>
            </a:r>
            <a:r>
              <a:rPr lang="en-US" sz="1600" dirty="0" smtClean="0">
                <a:solidFill>
                  <a:schemeClr val="tx2"/>
                </a:solidFill>
              </a:rPr>
              <a:t> </a:t>
            </a:r>
            <a:r>
              <a:rPr lang="en-US" sz="1600" dirty="0" smtClean="0">
                <a:solidFill>
                  <a:schemeClr val="tx2"/>
                </a:solidFill>
                <a:sym typeface="Wingdings"/>
              </a:rPr>
              <a:t></a:t>
            </a:r>
            <a:r>
              <a:rPr lang="en-US" sz="1600" dirty="0" smtClean="0">
                <a:solidFill>
                  <a:schemeClr val="tx2"/>
                </a:solidFill>
              </a:rPr>
              <a:t> </a:t>
            </a:r>
            <a:r>
              <a:rPr lang="en-US" sz="1600" dirty="0" smtClean="0">
                <a:solidFill>
                  <a:srgbClr val="1F497D"/>
                </a:solidFill>
              </a:rPr>
              <a:t>Change the path</a:t>
            </a:r>
          </a:p>
          <a:p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1F497D"/>
                </a:solidFill>
              </a:rPr>
              <a:t>Copy between cache and storage: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syncToArch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), </a:t>
            </a:r>
            <a:r>
              <a:rPr lang="en-US" smtClean="0">
                <a:solidFill>
                  <a:schemeClr val="accent6">
                    <a:lumMod val="75000"/>
                  </a:schemeClr>
                </a:solidFill>
              </a:rPr>
              <a:t>stageToCache(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rgbClr val="1F497D"/>
                </a:solidFill>
              </a:rPr>
              <a:t> </a:t>
            </a:r>
            <a:r>
              <a:rPr lang="en-US" dirty="0" smtClean="0">
                <a:solidFill>
                  <a:srgbClr val="1F497D"/>
                </a:solidFill>
              </a:rPr>
              <a:t>      </a:t>
            </a:r>
            <a:r>
              <a:rPr lang="en-US" sz="1600" dirty="0" smtClean="0">
                <a:solidFill>
                  <a:srgbClr val="1F497D"/>
                </a:solidFill>
              </a:rPr>
              <a:t>_log 2 </a:t>
            </a:r>
            <a:r>
              <a:rPr lang="en-US" sz="1600" dirty="0" err="1" smtClean="0">
                <a:solidFill>
                  <a:srgbClr val="1F497D"/>
                </a:solidFill>
              </a:rPr>
              <a:t>syncToArch</a:t>
            </a:r>
            <a:r>
              <a:rPr lang="en-US" sz="1600" dirty="0" smtClean="0">
                <a:solidFill>
                  <a:srgbClr val="1F497D"/>
                </a:solidFill>
              </a:rPr>
              <a:t> "entering </a:t>
            </a:r>
            <a:r>
              <a:rPr lang="en-US" sz="1600" dirty="0" err="1" smtClean="0">
                <a:solidFill>
                  <a:srgbClr val="1F497D"/>
                </a:solidFill>
              </a:rPr>
              <a:t>syncToArch</a:t>
            </a:r>
            <a:r>
              <a:rPr lang="en-US" sz="1600" dirty="0" smtClean="0">
                <a:solidFill>
                  <a:srgbClr val="1F497D"/>
                </a:solidFill>
              </a:rPr>
              <a:t>()=$*"</a:t>
            </a:r>
          </a:p>
          <a:p>
            <a:r>
              <a:rPr lang="en-US" sz="1600" dirty="0" smtClean="0">
                <a:solidFill>
                  <a:srgbClr val="1F497D"/>
                </a:solidFill>
              </a:rPr>
              <a:t>        _log 2 </a:t>
            </a:r>
            <a:r>
              <a:rPr lang="en-US" sz="1600" dirty="0" err="1" smtClean="0">
                <a:solidFill>
                  <a:srgbClr val="1F497D"/>
                </a:solidFill>
              </a:rPr>
              <a:t>syncToArch</a:t>
            </a:r>
            <a:r>
              <a:rPr lang="en-US" sz="1600" dirty="0" smtClean="0">
                <a:solidFill>
                  <a:srgbClr val="1F497D"/>
                </a:solidFill>
              </a:rPr>
              <a:t> "executing: /bin/</a:t>
            </a:r>
            <a:r>
              <a:rPr lang="en-US" sz="1600" dirty="0" err="1" smtClean="0">
                <a:solidFill>
                  <a:srgbClr val="1F497D"/>
                </a:solidFill>
              </a:rPr>
              <a:t>cp</a:t>
            </a:r>
            <a:r>
              <a:rPr lang="en-US" sz="1600" dirty="0" smtClean="0">
                <a:solidFill>
                  <a:srgbClr val="1F497D"/>
                </a:solidFill>
              </a:rPr>
              <a:t> -f \"$1\" \"$2\""</a:t>
            </a:r>
          </a:p>
          <a:p>
            <a:endParaRPr lang="en-US" sz="1600" dirty="0" smtClean="0">
              <a:solidFill>
                <a:srgbClr val="1F497D"/>
              </a:solidFill>
            </a:endParaRPr>
          </a:p>
          <a:p>
            <a:r>
              <a:rPr lang="en-US" sz="1600" dirty="0" smtClean="0">
                <a:solidFill>
                  <a:srgbClr val="1F497D"/>
                </a:solidFill>
              </a:rPr>
              <a:t>        /bin/</a:t>
            </a:r>
            <a:r>
              <a:rPr lang="en-US" sz="1600" dirty="0" err="1" smtClean="0">
                <a:solidFill>
                  <a:srgbClr val="1F497D"/>
                </a:solidFill>
              </a:rPr>
              <a:t>cp</a:t>
            </a:r>
            <a:r>
              <a:rPr lang="en-US" sz="1600" dirty="0" smtClean="0">
                <a:solidFill>
                  <a:srgbClr val="1F497D"/>
                </a:solidFill>
              </a:rPr>
              <a:t> -f "$1" "$2”</a:t>
            </a:r>
          </a:p>
          <a:p>
            <a:r>
              <a:rPr lang="en-US" sz="1600" dirty="0" smtClean="0">
                <a:solidFill>
                  <a:srgbClr val="1F497D"/>
                </a:solidFill>
              </a:rPr>
              <a:t>        error=$?</a:t>
            </a:r>
          </a:p>
          <a:p>
            <a:r>
              <a:rPr lang="en-US" sz="1600" dirty="0" smtClean="0">
                <a:solidFill>
                  <a:srgbClr val="1F497D"/>
                </a:solidFill>
              </a:rPr>
              <a:t>        if [ $error != 0 ] # copy failure </a:t>
            </a:r>
          </a:p>
          <a:p>
            <a:r>
              <a:rPr lang="en-US" sz="1600" dirty="0" smtClean="0">
                <a:solidFill>
                  <a:srgbClr val="1F497D"/>
                </a:solidFill>
              </a:rPr>
              <a:t>        then</a:t>
            </a:r>
          </a:p>
          <a:p>
            <a:r>
              <a:rPr lang="en-US" sz="1600" dirty="0" smtClean="0">
                <a:solidFill>
                  <a:srgbClr val="1F497D"/>
                </a:solidFill>
              </a:rPr>
              <a:t>                STATUS="FAILURE"</a:t>
            </a:r>
          </a:p>
          <a:p>
            <a:r>
              <a:rPr lang="en-US" sz="1600" dirty="0" smtClean="0">
                <a:solidFill>
                  <a:srgbClr val="1F497D"/>
                </a:solidFill>
              </a:rPr>
              <a:t>        fi</a:t>
            </a:r>
          </a:p>
          <a:p>
            <a:r>
              <a:rPr lang="en-US" sz="1600" dirty="0" smtClean="0">
                <a:solidFill>
                  <a:srgbClr val="1F497D"/>
                </a:solidFill>
              </a:rPr>
              <a:t>        _log 2 </a:t>
            </a:r>
            <a:r>
              <a:rPr lang="en-US" sz="1600" dirty="0" err="1" smtClean="0">
                <a:solidFill>
                  <a:srgbClr val="1F497D"/>
                </a:solidFill>
              </a:rPr>
              <a:t>syncToArch</a:t>
            </a:r>
            <a:r>
              <a:rPr lang="en-US" sz="1600" dirty="0" smtClean="0">
                <a:solidFill>
                  <a:srgbClr val="1F497D"/>
                </a:solidFill>
              </a:rPr>
              <a:t> "The status is $error ($STATUS)"</a:t>
            </a:r>
          </a:p>
          <a:p>
            <a:r>
              <a:rPr lang="en-US" sz="1600" dirty="0" smtClean="0">
                <a:solidFill>
                  <a:srgbClr val="1F497D"/>
                </a:solidFill>
              </a:rPr>
              <a:t>        return $error</a:t>
            </a:r>
            <a:endParaRPr lang="en-US" sz="1600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7619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Replicate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data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457200" y="1501428"/>
            <a:ext cx="8229240" cy="4909343"/>
          </a:xfrm>
        </p:spPr>
        <p:txBody>
          <a:bodyPr/>
          <a:lstStyle/>
          <a:p>
            <a:r>
              <a:rPr lang="en-US" sz="1600" dirty="0" err="1" smtClean="0"/>
              <a:t>replicateDiskCache</a:t>
            </a:r>
            <a:r>
              <a:rPr lang="en-US" sz="1600" dirty="0" smtClean="0"/>
              <a:t> {</a:t>
            </a:r>
          </a:p>
          <a:p>
            <a:r>
              <a:rPr lang="en-US" sz="1600" dirty="0" smtClean="0"/>
              <a:t>        delay("&lt;PLUSET&gt;30s&lt;/PLUSET&gt;&lt;EF&gt;15m&lt;/EF&gt;") {</a:t>
            </a:r>
          </a:p>
          <a:p>
            <a:r>
              <a:rPr lang="en-US" sz="1600" dirty="0"/>
              <a:t>	</a:t>
            </a:r>
            <a:r>
              <a:rPr lang="en-US" sz="1600" dirty="0" smtClean="0"/>
              <a:t>…</a:t>
            </a:r>
          </a:p>
          <a:p>
            <a:r>
              <a:rPr lang="en-US" sz="1600" dirty="0" smtClean="0"/>
              <a:t>	*Condition = "DATA_RESC_NAME = '*</a:t>
            </a:r>
            <a:r>
              <a:rPr lang="en-US" sz="1600" dirty="0" err="1" smtClean="0"/>
              <a:t>CacheRescName</a:t>
            </a:r>
            <a:r>
              <a:rPr lang="en-US" sz="1600" dirty="0" smtClean="0"/>
              <a:t>' AND COLL_NAME </a:t>
            </a:r>
          </a:p>
          <a:p>
            <a:r>
              <a:rPr lang="en-US" sz="1600" dirty="0"/>
              <a:t>	</a:t>
            </a:r>
            <a:r>
              <a:rPr lang="en-US" sz="1600" dirty="0" smtClean="0"/>
              <a:t>	like '*Collection%'";</a:t>
            </a:r>
          </a:p>
          <a:p>
            <a:r>
              <a:rPr lang="en-US" sz="1600" dirty="0" smtClean="0"/>
              <a:t>                </a:t>
            </a:r>
            <a:r>
              <a:rPr lang="en-US" sz="1600" dirty="0" err="1" smtClean="0"/>
              <a:t>msiMakeGenQuery</a:t>
            </a:r>
            <a:r>
              <a:rPr lang="en-US" sz="1600" dirty="0" smtClean="0"/>
              <a:t>("DATA_NAME, COLL_NAME, DATA_SIZE, </a:t>
            </a:r>
          </a:p>
          <a:p>
            <a:r>
              <a:rPr lang="en-US" sz="1600" dirty="0"/>
              <a:t>	</a:t>
            </a:r>
            <a:r>
              <a:rPr lang="en-US" sz="1600" dirty="0" smtClean="0"/>
              <a:t>	order(DATA_CREATE_TIME)",*Condition,*Query2);</a:t>
            </a:r>
          </a:p>
          <a:p>
            <a:r>
              <a:rPr lang="en-US" sz="1600" dirty="0" smtClean="0"/>
              <a:t>                </a:t>
            </a:r>
            <a:r>
              <a:rPr lang="en-US" sz="1600" dirty="0" err="1" smtClean="0"/>
              <a:t>msiExecGenQuery</a:t>
            </a:r>
            <a:r>
              <a:rPr lang="en-US" sz="1600" dirty="0" smtClean="0"/>
              <a:t>(*Query2,*List);</a:t>
            </a:r>
          </a:p>
          <a:p>
            <a:r>
              <a:rPr lang="en-US" sz="1600" dirty="0"/>
              <a:t>	</a:t>
            </a:r>
            <a:r>
              <a:rPr lang="en-US" sz="1600" dirty="0" smtClean="0"/>
              <a:t>while ( *</a:t>
            </a:r>
            <a:r>
              <a:rPr lang="en-US" sz="1600" dirty="0" err="1" smtClean="0"/>
              <a:t>ContInxOld</a:t>
            </a:r>
            <a:r>
              <a:rPr lang="en-US" sz="1600" dirty="0" smtClean="0"/>
              <a:t> &gt; 0 ) {</a:t>
            </a:r>
          </a:p>
          <a:p>
            <a:r>
              <a:rPr lang="en-US" sz="1600" dirty="0" smtClean="0"/>
              <a:t>                        </a:t>
            </a:r>
            <a:r>
              <a:rPr lang="en-US" sz="1600" dirty="0" err="1" smtClean="0"/>
              <a:t>foreach</a:t>
            </a:r>
            <a:r>
              <a:rPr lang="en-US" sz="1600" dirty="0" smtClean="0"/>
              <a:t> ( *List ) {</a:t>
            </a:r>
          </a:p>
          <a:p>
            <a:r>
              <a:rPr lang="en-US" sz="1600" dirty="0" smtClean="0"/>
              <a:t>                                </a:t>
            </a:r>
            <a:r>
              <a:rPr lang="en-US" sz="1600" dirty="0" err="1" smtClean="0"/>
              <a:t>msiGetValByKey</a:t>
            </a:r>
            <a:r>
              <a:rPr lang="en-US" sz="1600" dirty="0" smtClean="0"/>
              <a:t>(*</a:t>
            </a:r>
            <a:r>
              <a:rPr lang="en-US" sz="1600" dirty="0" err="1" smtClean="0"/>
              <a:t>List,"DATA_NAME</a:t>
            </a:r>
            <a:r>
              <a:rPr lang="en-US" sz="1600" dirty="0" smtClean="0"/>
              <a:t>",*D);</a:t>
            </a:r>
          </a:p>
          <a:p>
            <a:r>
              <a:rPr lang="en-US" sz="1600" dirty="0" smtClean="0"/>
              <a:t>                                </a:t>
            </a:r>
            <a:r>
              <a:rPr lang="en-US" sz="1600" dirty="0" err="1" smtClean="0"/>
              <a:t>msiGetValByKey</a:t>
            </a:r>
            <a:r>
              <a:rPr lang="en-US" sz="1600" dirty="0" smtClean="0"/>
              <a:t>(*</a:t>
            </a:r>
            <a:r>
              <a:rPr lang="en-US" sz="1600" dirty="0" err="1" smtClean="0"/>
              <a:t>List,"COLL_NAME</a:t>
            </a:r>
            <a:r>
              <a:rPr lang="en-US" sz="1600" dirty="0" smtClean="0"/>
              <a:t>",*C);</a:t>
            </a:r>
          </a:p>
          <a:p>
            <a:r>
              <a:rPr lang="en-US" sz="1600" dirty="0" smtClean="0"/>
              <a:t>		</a:t>
            </a:r>
            <a:r>
              <a:rPr lang="en-US" sz="1600" dirty="0" err="1" smtClean="0"/>
              <a:t>msiDataObjRepl</a:t>
            </a:r>
            <a:r>
              <a:rPr lang="en-US" sz="1600" dirty="0" smtClean="0"/>
              <a:t>("*C/*D","</a:t>
            </a:r>
            <a:r>
              <a:rPr lang="en-US" sz="1600" dirty="0" err="1" smtClean="0"/>
              <a:t>backupRescName</a:t>
            </a:r>
            <a:r>
              <a:rPr lang="en-US" sz="1600" dirty="0" smtClean="0"/>
              <a:t>=*</a:t>
            </a:r>
            <a:r>
              <a:rPr lang="en-US" sz="1600" dirty="0" err="1" smtClean="0"/>
              <a:t>PnfsRescName</a:t>
            </a:r>
            <a:r>
              <a:rPr lang="en-US" sz="1600" dirty="0" smtClean="0"/>
              <a:t>++++</a:t>
            </a:r>
          </a:p>
          <a:p>
            <a:r>
              <a:rPr lang="en-US" sz="1600" dirty="0"/>
              <a:t>	</a:t>
            </a:r>
            <a:r>
              <a:rPr lang="en-US" sz="1600" dirty="0" smtClean="0"/>
              <a:t>		</a:t>
            </a:r>
            <a:r>
              <a:rPr lang="en-US" sz="1600" dirty="0" err="1" smtClean="0"/>
              <a:t>rescName</a:t>
            </a:r>
            <a:r>
              <a:rPr lang="en-US" sz="1600" dirty="0" smtClean="0"/>
              <a:t>=*</a:t>
            </a:r>
            <a:r>
              <a:rPr lang="en-US" sz="1600" dirty="0" err="1" smtClean="0"/>
              <a:t>CacheRescName</a:t>
            </a:r>
            <a:r>
              <a:rPr lang="en-US" sz="1600" dirty="0" smtClean="0"/>
              <a:t>++++</a:t>
            </a:r>
            <a:r>
              <a:rPr lang="en-US" sz="1600" dirty="0" err="1" smtClean="0"/>
              <a:t>irodsAdmin</a:t>
            </a:r>
            <a:r>
              <a:rPr lang="en-US" sz="1600" dirty="0" smtClean="0"/>
              <a:t>=",*status)}</a:t>
            </a:r>
          </a:p>
          <a:p>
            <a:r>
              <a:rPr lang="en-US" sz="1600" dirty="0" smtClean="0"/>
              <a:t>		}</a:t>
            </a:r>
          </a:p>
          <a:p>
            <a:r>
              <a:rPr lang="en-US" sz="1600" dirty="0" smtClean="0"/>
              <a:t>       }}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679991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Replicate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data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Save </a:t>
            </a:r>
            <a:r>
              <a:rPr lang="en-US" dirty="0" smtClean="0">
                <a:solidFill>
                  <a:schemeClr val="tx2"/>
                </a:solidFill>
              </a:rPr>
              <a:t>as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YourFilename.re</a:t>
            </a:r>
            <a:r>
              <a:rPr lang="en-US" dirty="0" smtClean="0">
                <a:solidFill>
                  <a:schemeClr val="tx2"/>
                </a:solidFill>
              </a:rPr>
              <a:t> in </a:t>
            </a:r>
            <a:r>
              <a:rPr lang="en-US" dirty="0" err="1" smtClean="0">
                <a:solidFill>
                  <a:schemeClr val="tx2"/>
                </a:solidFill>
              </a:rPr>
              <a:t>iRODS</a:t>
            </a:r>
            <a:r>
              <a:rPr lang="en-US" dirty="0" smtClean="0">
                <a:solidFill>
                  <a:schemeClr val="tx2"/>
                </a:solidFill>
              </a:rPr>
              <a:t>/server/</a:t>
            </a:r>
            <a:r>
              <a:rPr lang="en-US" dirty="0" err="1" smtClean="0">
                <a:solidFill>
                  <a:schemeClr val="tx2"/>
                </a:solidFill>
              </a:rPr>
              <a:t>config</a:t>
            </a:r>
            <a:r>
              <a:rPr lang="en-US" dirty="0" smtClean="0">
                <a:solidFill>
                  <a:schemeClr val="tx2"/>
                </a:solidFill>
              </a:rPr>
              <a:t>/</a:t>
            </a:r>
            <a:r>
              <a:rPr lang="en-US" dirty="0" err="1" smtClean="0">
                <a:solidFill>
                  <a:schemeClr val="tx2"/>
                </a:solidFill>
              </a:rPr>
              <a:t>reConfigs</a:t>
            </a:r>
            <a:r>
              <a:rPr lang="en-US" dirty="0" smtClean="0">
                <a:solidFill>
                  <a:schemeClr val="tx2"/>
                </a:solidFill>
              </a:rPr>
              <a:t>/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     Edit server/</a:t>
            </a:r>
            <a:r>
              <a:rPr lang="en-US" dirty="0" err="1" smtClean="0">
                <a:solidFill>
                  <a:schemeClr val="tx2"/>
                </a:solidFill>
              </a:rPr>
              <a:t>config</a:t>
            </a:r>
            <a:r>
              <a:rPr lang="en-US" dirty="0" smtClean="0">
                <a:solidFill>
                  <a:schemeClr val="tx2"/>
                </a:solidFill>
              </a:rPr>
              <a:t>/</a:t>
            </a:r>
            <a:r>
              <a:rPr lang="en-US" dirty="0" err="1" smtClean="0">
                <a:solidFill>
                  <a:schemeClr val="tx2"/>
                </a:solidFill>
              </a:rPr>
              <a:t>server.config</a:t>
            </a:r>
            <a:endParaRPr lang="en-US" dirty="0" smtClean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	</a:t>
            </a:r>
            <a:r>
              <a:rPr lang="en-US" dirty="0" err="1" smtClean="0">
                <a:solidFill>
                  <a:srgbClr val="FF0000"/>
                </a:solidFill>
              </a:rPr>
              <a:t>reRuleSet</a:t>
            </a:r>
            <a:r>
              <a:rPr lang="en-US" dirty="0" smtClean="0">
                <a:solidFill>
                  <a:srgbClr val="FF0000"/>
                </a:solidFill>
              </a:rPr>
              <a:t>   </a:t>
            </a:r>
            <a:r>
              <a:rPr lang="en-US" dirty="0" err="1" smtClean="0">
                <a:solidFill>
                  <a:srgbClr val="FF0000"/>
                </a:solidFill>
              </a:rPr>
              <a:t>core,YourFilename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irule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replicateDiskCache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/>
              <a:t>"*Collection=/</a:t>
            </a:r>
            <a:r>
              <a:rPr lang="en-US" dirty="0" err="1" smtClean="0">
                <a:solidFill>
                  <a:srgbClr val="FF0000"/>
                </a:solidFill>
              </a:rPr>
              <a:t>yourZone</a:t>
            </a:r>
            <a:r>
              <a:rPr lang="en-US" dirty="0" smtClean="0"/>
              <a:t>%*</a:t>
            </a:r>
            <a:r>
              <a:rPr lang="en-US" dirty="0" err="1" smtClean="0"/>
              <a:t>PnfsRescName</a:t>
            </a:r>
            <a:r>
              <a:rPr lang="en-US" dirty="0" smtClean="0"/>
              <a:t>=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dirty="0" err="1" smtClean="0">
                <a:solidFill>
                  <a:srgbClr val="FF0000"/>
                </a:solidFill>
              </a:rPr>
              <a:t>yourMssStore</a:t>
            </a:r>
            <a:r>
              <a:rPr lang="en-US" dirty="0" smtClean="0"/>
              <a:t>%*</a:t>
            </a:r>
            <a:r>
              <a:rPr lang="en-US" dirty="0" err="1" smtClean="0"/>
              <a:t>CacheRescName</a:t>
            </a:r>
            <a:r>
              <a:rPr lang="en-US" dirty="0" smtClean="0"/>
              <a:t>=</a:t>
            </a:r>
            <a:r>
              <a:rPr lang="en-US" dirty="0" err="1" smtClean="0">
                <a:solidFill>
                  <a:srgbClr val="FF0000"/>
                </a:solidFill>
              </a:rPr>
              <a:t>yourCache</a:t>
            </a:r>
            <a:r>
              <a:rPr lang="en-US" dirty="0" smtClean="0"/>
              <a:t>" </a:t>
            </a:r>
            <a:r>
              <a:rPr lang="en-US" dirty="0" err="1" smtClean="0"/>
              <a:t>ruleExecOut</a:t>
            </a:r>
            <a:endParaRPr lang="en-US" dirty="0" smtClean="0">
              <a:solidFill>
                <a:srgbClr val="1F497D"/>
              </a:solidFill>
            </a:endParaRPr>
          </a:p>
          <a:p>
            <a:endParaRPr lang="en-US" sz="1600" dirty="0" smtClean="0"/>
          </a:p>
          <a:p>
            <a:pPr marL="285750" lvl="1" indent="-285750">
              <a:buFont typeface="Arial"/>
              <a:buChar char="•"/>
            </a:pPr>
            <a:r>
              <a:rPr lang="fr-FR" sz="1600" dirty="0" err="1" smtClean="0">
                <a:solidFill>
                  <a:srgbClr val="1F497D"/>
                </a:solidFill>
              </a:rPr>
              <a:t>alice@surfsara-cloud</a:t>
            </a:r>
            <a:r>
              <a:rPr lang="fr-FR" sz="1600" dirty="0" smtClean="0">
                <a:solidFill>
                  <a:srgbClr val="1F497D"/>
                </a:solidFill>
              </a:rPr>
              <a:t>:~/</a:t>
            </a:r>
            <a:r>
              <a:rPr lang="fr-FR" sz="1600" dirty="0" err="1" smtClean="0">
                <a:solidFill>
                  <a:srgbClr val="1F497D"/>
                </a:solidFill>
              </a:rPr>
              <a:t>iRODS</a:t>
            </a:r>
            <a:r>
              <a:rPr lang="fr-FR" sz="1600" dirty="0" smtClean="0">
                <a:solidFill>
                  <a:srgbClr val="1F497D"/>
                </a:solidFill>
              </a:rPr>
              <a:t>$</a:t>
            </a:r>
            <a:r>
              <a:rPr lang="fr-FR" sz="1600" dirty="0" smtClean="0"/>
              <a:t> </a:t>
            </a:r>
            <a:r>
              <a:rPr lang="fr-FR" sz="1600" dirty="0" err="1" smtClean="0">
                <a:solidFill>
                  <a:schemeClr val="accent6">
                    <a:lumMod val="75000"/>
                  </a:schemeClr>
                </a:solidFill>
              </a:rPr>
              <a:t>iput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</a:rPr>
              <a:t> -R </a:t>
            </a:r>
            <a:r>
              <a:rPr lang="fr-FR" sz="1600" dirty="0" err="1" smtClean="0"/>
              <a:t>mssGroup</a:t>
            </a:r>
            <a:r>
              <a:rPr lang="fr-FR" sz="1600" dirty="0" smtClean="0"/>
              <a:t> ../put1.txt </a:t>
            </a:r>
          </a:p>
          <a:p>
            <a:pPr lvl="1"/>
            <a:r>
              <a:rPr lang="fr-FR" sz="1600" dirty="0"/>
              <a:t> </a:t>
            </a:r>
            <a:r>
              <a:rPr lang="fr-FR" sz="1600" dirty="0" smtClean="0"/>
              <a:t>    </a:t>
            </a:r>
            <a:r>
              <a:rPr lang="fr-FR" sz="1600" dirty="0" err="1" smtClean="0">
                <a:solidFill>
                  <a:srgbClr val="1F497D"/>
                </a:solidFill>
              </a:rPr>
              <a:t>alice@surfsara-cloud</a:t>
            </a:r>
            <a:r>
              <a:rPr lang="fr-FR" sz="1600" dirty="0" smtClean="0">
                <a:solidFill>
                  <a:srgbClr val="1F497D"/>
                </a:solidFill>
              </a:rPr>
              <a:t>:~/</a:t>
            </a:r>
            <a:r>
              <a:rPr lang="fr-FR" sz="1600" dirty="0" err="1" smtClean="0">
                <a:solidFill>
                  <a:srgbClr val="1F497D"/>
                </a:solidFill>
              </a:rPr>
              <a:t>iRODS</a:t>
            </a:r>
            <a:r>
              <a:rPr lang="fr-FR" sz="1600" dirty="0" smtClean="0">
                <a:solidFill>
                  <a:srgbClr val="1F497D"/>
                </a:solidFill>
              </a:rPr>
              <a:t>$ </a:t>
            </a:r>
            <a:r>
              <a:rPr lang="fr-FR" sz="1600" dirty="0" smtClean="0">
                <a:solidFill>
                  <a:srgbClr val="E46C0A"/>
                </a:solidFill>
              </a:rPr>
              <a:t>ils -l</a:t>
            </a:r>
            <a:endParaRPr lang="fr-FR" sz="1600" dirty="0" smtClean="0">
              <a:solidFill>
                <a:srgbClr val="1F497D"/>
              </a:solidFill>
            </a:endParaRPr>
          </a:p>
          <a:p>
            <a:pPr lvl="1"/>
            <a:r>
              <a:rPr lang="fr-FR" sz="1600" dirty="0" smtClean="0">
                <a:solidFill>
                  <a:srgbClr val="1F497D"/>
                </a:solidFill>
              </a:rPr>
              <a:t>	/</a:t>
            </a:r>
            <a:r>
              <a:rPr lang="fr-FR" sz="1600" dirty="0" err="1" smtClean="0">
                <a:solidFill>
                  <a:srgbClr val="1F497D"/>
                </a:solidFill>
              </a:rPr>
              <a:t>alicesZone</a:t>
            </a:r>
            <a:r>
              <a:rPr lang="fr-FR" sz="1600" dirty="0" smtClean="0">
                <a:solidFill>
                  <a:srgbClr val="1F497D"/>
                </a:solidFill>
              </a:rPr>
              <a:t>/home/</a:t>
            </a:r>
            <a:r>
              <a:rPr lang="fr-FR" sz="1600" dirty="0" err="1" smtClean="0">
                <a:solidFill>
                  <a:srgbClr val="1F497D"/>
                </a:solidFill>
              </a:rPr>
              <a:t>alice</a:t>
            </a:r>
            <a:r>
              <a:rPr lang="fr-FR" sz="1600" dirty="0" smtClean="0">
                <a:solidFill>
                  <a:srgbClr val="1F497D"/>
                </a:solidFill>
              </a:rPr>
              <a:t>:</a:t>
            </a:r>
          </a:p>
          <a:p>
            <a:pPr lvl="1"/>
            <a:r>
              <a:rPr lang="fr-FR" sz="1600" dirty="0" smtClean="0">
                <a:solidFill>
                  <a:srgbClr val="1F497D"/>
                </a:solidFill>
              </a:rPr>
              <a:t>	  </a:t>
            </a:r>
            <a:r>
              <a:rPr lang="fr-FR" sz="1600" dirty="0" err="1" smtClean="0">
                <a:solidFill>
                  <a:srgbClr val="1F497D"/>
                </a:solidFill>
              </a:rPr>
              <a:t>alice</a:t>
            </a:r>
            <a:r>
              <a:rPr lang="fr-FR" sz="1600" dirty="0" smtClean="0">
                <a:solidFill>
                  <a:srgbClr val="1F497D"/>
                </a:solidFill>
              </a:rPr>
              <a:t>        0 Cache                           7 2014-04-24.09:26 &amp; put1.txt</a:t>
            </a:r>
          </a:p>
          <a:p>
            <a:pPr marL="285750" lvl="1" indent="-285750">
              <a:buFont typeface="Arial"/>
              <a:buChar char="•"/>
            </a:pPr>
            <a:r>
              <a:rPr lang="en-US" sz="1600" dirty="0" smtClean="0">
                <a:solidFill>
                  <a:srgbClr val="1F497D"/>
                </a:solidFill>
              </a:rPr>
              <a:t>Check with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iqstat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-l</a:t>
            </a:r>
            <a:r>
              <a:rPr lang="en-US" sz="1600" dirty="0" smtClean="0">
                <a:solidFill>
                  <a:srgbClr val="1F497D"/>
                </a:solidFill>
              </a:rPr>
              <a:t> when the rule will be executed</a:t>
            </a:r>
          </a:p>
          <a:p>
            <a:pPr lvl="1"/>
            <a:endParaRPr lang="fr-FR" sz="1600" dirty="0" smtClean="0">
              <a:solidFill>
                <a:srgbClr val="1F497D"/>
              </a:solidFill>
            </a:endParaRPr>
          </a:p>
          <a:p>
            <a:pPr lvl="1"/>
            <a:r>
              <a:rPr lang="fr-FR" sz="1600" dirty="0" err="1" smtClean="0">
                <a:solidFill>
                  <a:schemeClr val="tx2"/>
                </a:solidFill>
              </a:rPr>
              <a:t>Some</a:t>
            </a:r>
            <a:r>
              <a:rPr lang="fr-FR" sz="1600" dirty="0" smtClean="0">
                <a:solidFill>
                  <a:schemeClr val="tx2"/>
                </a:solidFill>
              </a:rPr>
              <a:t> time </a:t>
            </a:r>
            <a:r>
              <a:rPr lang="fr-FR" sz="1600" dirty="0" err="1" smtClean="0">
                <a:solidFill>
                  <a:schemeClr val="tx2"/>
                </a:solidFill>
              </a:rPr>
              <a:t>later</a:t>
            </a:r>
            <a:r>
              <a:rPr lang="fr-FR" sz="1600" dirty="0" smtClean="0">
                <a:solidFill>
                  <a:schemeClr val="tx2"/>
                </a:solidFill>
              </a:rPr>
              <a:t>:</a:t>
            </a:r>
            <a:endParaRPr lang="fr-FR" sz="16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lvl="1" indent="-285750">
              <a:buFont typeface="Arial"/>
              <a:buChar char="•"/>
            </a:pPr>
            <a:r>
              <a:rPr lang="fr-FR" sz="1600" dirty="0" err="1" smtClean="0">
                <a:solidFill>
                  <a:schemeClr val="tx2"/>
                </a:solidFill>
              </a:rPr>
              <a:t>alice@surfsara-cloud</a:t>
            </a:r>
            <a:r>
              <a:rPr lang="fr-FR" sz="1600" dirty="0" smtClean="0">
                <a:solidFill>
                  <a:schemeClr val="tx2"/>
                </a:solidFill>
              </a:rPr>
              <a:t>:~/</a:t>
            </a:r>
            <a:r>
              <a:rPr lang="fr-FR" sz="1600" dirty="0" err="1" smtClean="0">
                <a:solidFill>
                  <a:schemeClr val="tx2"/>
                </a:solidFill>
              </a:rPr>
              <a:t>iRODS</a:t>
            </a:r>
            <a:r>
              <a:rPr lang="fr-FR" sz="1600" dirty="0" smtClean="0">
                <a:solidFill>
                  <a:schemeClr val="tx2"/>
                </a:solidFill>
              </a:rPr>
              <a:t>$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</a:rPr>
              <a:t>ils -l</a:t>
            </a:r>
            <a:endParaRPr lang="fr-FR" sz="1600" dirty="0" smtClean="0">
              <a:solidFill>
                <a:srgbClr val="1F497D"/>
              </a:solidFill>
            </a:endParaRPr>
          </a:p>
          <a:p>
            <a:pPr lvl="1"/>
            <a:r>
              <a:rPr lang="fr-FR" sz="1600" dirty="0" smtClean="0">
                <a:solidFill>
                  <a:srgbClr val="1F497D"/>
                </a:solidFill>
              </a:rPr>
              <a:t>	/</a:t>
            </a:r>
            <a:r>
              <a:rPr lang="fr-FR" sz="1600" dirty="0" err="1" smtClean="0">
                <a:solidFill>
                  <a:srgbClr val="1F497D"/>
                </a:solidFill>
              </a:rPr>
              <a:t>alicesZone</a:t>
            </a:r>
            <a:r>
              <a:rPr lang="fr-FR" sz="1600" dirty="0" smtClean="0">
                <a:solidFill>
                  <a:srgbClr val="1F497D"/>
                </a:solidFill>
              </a:rPr>
              <a:t>/home/</a:t>
            </a:r>
            <a:r>
              <a:rPr lang="fr-FR" sz="1600" dirty="0" err="1" smtClean="0">
                <a:solidFill>
                  <a:srgbClr val="1F497D"/>
                </a:solidFill>
              </a:rPr>
              <a:t>alice</a:t>
            </a:r>
            <a:r>
              <a:rPr lang="fr-FR" sz="1600" dirty="0" smtClean="0">
                <a:solidFill>
                  <a:srgbClr val="1F497D"/>
                </a:solidFill>
              </a:rPr>
              <a:t>:</a:t>
            </a:r>
          </a:p>
          <a:p>
            <a:pPr lvl="1"/>
            <a:r>
              <a:rPr lang="fr-FR" sz="1600" dirty="0" smtClean="0">
                <a:solidFill>
                  <a:srgbClr val="1F497D"/>
                </a:solidFill>
              </a:rPr>
              <a:t>	  </a:t>
            </a:r>
            <a:r>
              <a:rPr lang="fr-FR" sz="1600" dirty="0" err="1" smtClean="0">
                <a:solidFill>
                  <a:srgbClr val="1F497D"/>
                </a:solidFill>
              </a:rPr>
              <a:t>alice</a:t>
            </a:r>
            <a:r>
              <a:rPr lang="fr-FR" sz="1600" dirty="0" smtClean="0">
                <a:solidFill>
                  <a:srgbClr val="1F497D"/>
                </a:solidFill>
              </a:rPr>
              <a:t>        0 Cache                           7 2014-04-24.09:26 &amp; put1.txt</a:t>
            </a:r>
          </a:p>
          <a:p>
            <a:pPr lvl="1"/>
            <a:r>
              <a:rPr lang="fr-FR" sz="1600" dirty="0" smtClean="0">
                <a:solidFill>
                  <a:srgbClr val="1F497D"/>
                </a:solidFill>
              </a:rPr>
              <a:t>	  </a:t>
            </a:r>
            <a:r>
              <a:rPr lang="fr-FR" sz="1600" dirty="0" err="1" smtClean="0">
                <a:solidFill>
                  <a:srgbClr val="1F497D"/>
                </a:solidFill>
              </a:rPr>
              <a:t>alice</a:t>
            </a:r>
            <a:r>
              <a:rPr lang="fr-FR" sz="1600" dirty="0" smtClean="0">
                <a:solidFill>
                  <a:srgbClr val="1F497D"/>
                </a:solidFill>
              </a:rPr>
              <a:t>        1 </a:t>
            </a:r>
            <a:r>
              <a:rPr lang="fr-FR" sz="1600" dirty="0" err="1" smtClean="0">
                <a:solidFill>
                  <a:srgbClr val="1F497D"/>
                </a:solidFill>
              </a:rPr>
              <a:t>mssStore</a:t>
            </a:r>
            <a:r>
              <a:rPr lang="fr-FR" sz="1600" dirty="0" smtClean="0">
                <a:solidFill>
                  <a:srgbClr val="1F497D"/>
                </a:solidFill>
              </a:rPr>
              <a:t>                       7 2014-04-24.09:36 &amp; put1.txt</a:t>
            </a:r>
            <a:endParaRPr lang="en-US" sz="1600" dirty="0">
              <a:solidFill>
                <a:srgbClr val="1F497D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54741" y="2304812"/>
            <a:ext cx="1223975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No space!</a:t>
            </a:r>
            <a:endParaRPr lang="en-US" dirty="0"/>
          </a:p>
        </p:txBody>
      </p:sp>
      <p:cxnSp>
        <p:nvCxnSpPr>
          <p:cNvPr id="6" name="Straight Arrow Connector 5"/>
          <p:cNvCxnSpPr>
            <a:stCxn id="4" idx="1"/>
          </p:cNvCxnSpPr>
          <p:nvPr/>
        </p:nvCxnSpPr>
        <p:spPr>
          <a:xfrm flipH="1" flipV="1">
            <a:off x="3068321" y="2411492"/>
            <a:ext cx="1786420" cy="7798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94536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600" dirty="0" err="1" smtClean="0">
                <a:solidFill>
                  <a:srgbClr val="C13424"/>
                </a:solidFill>
                <a:latin typeface="Arial"/>
              </a:rPr>
              <a:t>Purge</a:t>
            </a:r>
            <a:r>
              <a:rPr lang="es-ES" sz="3600" dirty="0" smtClean="0">
                <a:solidFill>
                  <a:srgbClr val="C13424"/>
                </a:solidFill>
                <a:latin typeface="Arial"/>
              </a:rPr>
              <a:t> Cache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en-US" b="1" dirty="0" smtClean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 smtClean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 smtClean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 smtClean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 smtClean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 smtClean="0">
              <a:solidFill>
                <a:schemeClr val="tx2"/>
              </a:solidFill>
            </a:endParaRPr>
          </a:p>
          <a:p>
            <a:endParaRPr lang="en-US" b="1" dirty="0" smtClean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 smtClean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Write </a:t>
            </a:r>
            <a:r>
              <a:rPr lang="en-US" b="1" dirty="0" smtClean="0">
                <a:solidFill>
                  <a:schemeClr val="tx2"/>
                </a:solidFill>
              </a:rPr>
              <a:t>a rule to purge the </a:t>
            </a:r>
            <a:r>
              <a:rPr lang="en-US" b="1" dirty="0" smtClean="0">
                <a:solidFill>
                  <a:schemeClr val="tx2"/>
                </a:solidFill>
              </a:rPr>
              <a:t>cache</a:t>
            </a:r>
          </a:p>
          <a:p>
            <a:endParaRPr lang="en-US" b="1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Purge cache when data is replicated and if not enough space left in cache</a:t>
            </a:r>
          </a:p>
          <a:p>
            <a:endParaRPr lang="en-US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Call by: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irule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purgeDiskCache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2"/>
                </a:solidFill>
              </a:rPr>
              <a:t>"*Collection=/</a:t>
            </a:r>
            <a:r>
              <a:rPr lang="en-US" sz="1600" dirty="0" err="1" smtClean="0">
                <a:solidFill>
                  <a:schemeClr val="tx2"/>
                </a:solidFill>
              </a:rPr>
              <a:t>testZone</a:t>
            </a:r>
            <a:r>
              <a:rPr lang="en-US" sz="1600" dirty="0" smtClean="0">
                <a:solidFill>
                  <a:schemeClr val="tx2"/>
                </a:solidFill>
              </a:rPr>
              <a:t>%*</a:t>
            </a:r>
            <a:r>
              <a:rPr lang="en-US" sz="1600" dirty="0" err="1" smtClean="0">
                <a:solidFill>
                  <a:schemeClr val="tx2"/>
                </a:solidFill>
              </a:rPr>
              <a:t>PnfsRescName</a:t>
            </a:r>
            <a:r>
              <a:rPr lang="en-US" sz="1600" dirty="0" smtClean="0">
                <a:solidFill>
                  <a:schemeClr val="tx2"/>
                </a:solidFill>
              </a:rPr>
              <a:t>=</a:t>
            </a:r>
            <a:r>
              <a:rPr lang="en-US" sz="1600" dirty="0" err="1" smtClean="0">
                <a:solidFill>
                  <a:schemeClr val="tx2"/>
                </a:solidFill>
              </a:rPr>
              <a:t>mssStore</a:t>
            </a:r>
            <a:endParaRPr lang="en-US" sz="1600" dirty="0" smtClean="0">
              <a:solidFill>
                <a:schemeClr val="tx2"/>
              </a:solidFill>
            </a:endParaRPr>
          </a:p>
          <a:p>
            <a:pPr lvl="1"/>
            <a:r>
              <a:rPr lang="en-US" sz="1600" dirty="0" smtClean="0">
                <a:solidFill>
                  <a:schemeClr val="tx2"/>
                </a:solidFill>
              </a:rPr>
              <a:t>	%*</a:t>
            </a:r>
            <a:r>
              <a:rPr lang="en-US" sz="1600" dirty="0" err="1" smtClean="0">
                <a:solidFill>
                  <a:schemeClr val="tx2"/>
                </a:solidFill>
              </a:rPr>
              <a:t>CacheRescName</a:t>
            </a:r>
            <a:r>
              <a:rPr lang="en-US" sz="1600" dirty="0" smtClean="0">
                <a:solidFill>
                  <a:schemeClr val="tx2"/>
                </a:solidFill>
              </a:rPr>
              <a:t>=Cache%*</a:t>
            </a:r>
            <a:r>
              <a:rPr lang="en-US" sz="1600" dirty="0" err="1" smtClean="0">
                <a:solidFill>
                  <a:schemeClr val="tx2"/>
                </a:solidFill>
              </a:rPr>
              <a:t>MaxSpAlwdTBstring</a:t>
            </a:r>
            <a:r>
              <a:rPr lang="en-US" sz="1600" dirty="0" smtClean="0">
                <a:solidFill>
                  <a:schemeClr val="tx2"/>
                </a:solidFill>
              </a:rPr>
              <a:t>=2" </a:t>
            </a:r>
            <a:r>
              <a:rPr lang="en-US" sz="1600" dirty="0" err="1" smtClean="0">
                <a:solidFill>
                  <a:schemeClr val="tx2"/>
                </a:solidFill>
              </a:rPr>
              <a:t>ruleExecOut</a:t>
            </a:r>
            <a:endParaRPr lang="en-US" sz="1600" dirty="0" smtClean="0">
              <a:solidFill>
                <a:schemeClr val="tx2"/>
              </a:solidFill>
            </a:endParaRPr>
          </a:p>
          <a:p>
            <a:pPr lvl="1"/>
            <a:endParaRPr lang="en-US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solidFill>
                  <a:schemeClr val="tx2"/>
                </a:solidFill>
              </a:rPr>
              <a:t>MaxSpAlwdTBstring</a:t>
            </a:r>
            <a:r>
              <a:rPr lang="en-US" dirty="0" smtClean="0">
                <a:solidFill>
                  <a:schemeClr val="tx2"/>
                </a:solidFill>
              </a:rPr>
              <a:t>: the size when to purge, string</a:t>
            </a:r>
          </a:p>
        </p:txBody>
      </p:sp>
    </p:spTree>
    <p:extLst>
      <p:ext uri="{BB962C8B-B14F-4D97-AF65-F5344CB8AC3E}">
        <p14:creationId xmlns:p14="http://schemas.microsoft.com/office/powerpoint/2010/main" val="33192633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3545" y="3105835"/>
            <a:ext cx="2596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Thank you !</a:t>
            </a:r>
            <a:endParaRPr lang="en-U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550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2054</TotalTime>
  <Words>1986</Words>
  <Application>Microsoft Macintosh PowerPoint</Application>
  <PresentationFormat>On-screen Show (4:3)</PresentationFormat>
  <Paragraphs>617</Paragraphs>
  <Slides>36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iRODS Control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Remote Resources</vt:lpstr>
      <vt:lpstr>Resource Groups</vt:lpstr>
      <vt:lpstr>PowerPoint Presentation</vt:lpstr>
      <vt:lpstr>PowerPoint Presentation</vt:lpstr>
      <vt:lpstr>PowerPoint Presentation</vt:lpstr>
      <vt:lpstr>Compound resources</vt:lpstr>
      <vt:lpstr>Compound resources</vt:lpstr>
      <vt:lpstr>The Universal Mass Storage Interface</vt:lpstr>
      <vt:lpstr>Replicate data</vt:lpstr>
      <vt:lpstr>Replicate data</vt:lpstr>
      <vt:lpstr>Purge Cache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Christine</cp:lastModifiedBy>
  <cp:revision>150</cp:revision>
  <cp:lastPrinted>2014-04-09T08:34:14Z</cp:lastPrinted>
  <dcterms:modified xsi:type="dcterms:W3CDTF">2014-04-28T06:05:27Z</dcterms:modified>
</cp:coreProperties>
</file>