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9" r:id="rId3"/>
  </p:sldMasterIdLst>
  <p:notesMasterIdLst>
    <p:notesMasterId r:id="rId29"/>
  </p:notesMasterIdLst>
  <p:sldIdLst>
    <p:sldId id="308" r:id="rId4"/>
    <p:sldId id="314" r:id="rId5"/>
    <p:sldId id="315" r:id="rId6"/>
    <p:sldId id="312" r:id="rId7"/>
    <p:sldId id="313" r:id="rId8"/>
    <p:sldId id="311" r:id="rId9"/>
    <p:sldId id="316" r:id="rId10"/>
    <p:sldId id="290" r:id="rId11"/>
    <p:sldId id="282" r:id="rId12"/>
    <p:sldId id="273" r:id="rId13"/>
    <p:sldId id="283" r:id="rId14"/>
    <p:sldId id="287" r:id="rId15"/>
    <p:sldId id="303" r:id="rId16"/>
    <p:sldId id="300" r:id="rId17"/>
    <p:sldId id="266" r:id="rId18"/>
    <p:sldId id="305" r:id="rId19"/>
    <p:sldId id="306" r:id="rId20"/>
    <p:sldId id="280" r:id="rId21"/>
    <p:sldId id="299" r:id="rId22"/>
    <p:sldId id="296" r:id="rId23"/>
    <p:sldId id="307" r:id="rId24"/>
    <p:sldId id="298" r:id="rId25"/>
    <p:sldId id="297" r:id="rId26"/>
    <p:sldId id="301" r:id="rId27"/>
    <p:sldId id="27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37" autoAdjust="0"/>
    <p:restoredTop sz="89643" autoAdjust="0"/>
  </p:normalViewPr>
  <p:slideViewPr>
    <p:cSldViewPr>
      <p:cViewPr>
        <p:scale>
          <a:sx n="72" d="100"/>
          <a:sy n="72" d="100"/>
        </p:scale>
        <p:origin x="-1092" y="-66"/>
      </p:cViewPr>
      <p:guideLst>
        <p:guide orient="horz" pos="2160"/>
        <p:guide pos="2880"/>
      </p:guideLst>
    </p:cSldViewPr>
  </p:slideViewPr>
  <p:outlineViewPr>
    <p:cViewPr>
      <p:scale>
        <a:sx n="33" d="100"/>
        <a:sy n="33" d="100"/>
      </p:scale>
      <p:origin x="0" y="-829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3FE7D5-D108-45E2-BBC7-9B514CF03582}" type="datetimeFigureOut">
              <a:rPr lang="en-GB" smtClean="0"/>
              <a:t>11/02/2016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3266C4-1B93-474E-A661-05B4AA2FF5E1}" type="slidenum">
              <a:rPr lang="en-GB" smtClean="0"/>
              <a:t>‹#›</a:t>
            </a:fld>
            <a:endParaRPr lang="en-GB"/>
          </a:p>
        </p:txBody>
      </p:sp>
    </p:spTree>
    <p:extLst>
      <p:ext uri="{BB962C8B-B14F-4D97-AF65-F5344CB8AC3E}">
        <p14:creationId xmlns:p14="http://schemas.microsoft.com/office/powerpoint/2010/main" val="287462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udat.eu/services/b2saf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This presentation will give an introduction to one of the core EUDAT Services, B2SAFE by explaining apart of its necessity, how you may actually replicate your Data. There are some main topics that we will discuss:</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B2SAFE: What, Who, How .. </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B2SAFE:  Safe Replication in EUDAT Step by Step</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B2SAFE: B2SAFE Example: The EPOS Community</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Β</a:t>
            </a:r>
            <a:r>
              <a:rPr lang="en-US" sz="1200" kern="1200" dirty="0" smtClean="0">
                <a:solidFill>
                  <a:schemeClr val="tx1"/>
                </a:solidFill>
                <a:effectLst/>
                <a:latin typeface="+mn-lt"/>
                <a:ea typeface="+mn-ea"/>
                <a:cs typeface="+mn-cs"/>
              </a:rPr>
              <a:t>2SAFE: What’s next?</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1</a:t>
            </a:fld>
            <a:endParaRPr lang="en-GB"/>
          </a:p>
        </p:txBody>
      </p:sp>
    </p:spTree>
    <p:extLst>
      <p:ext uri="{BB962C8B-B14F-4D97-AF65-F5344CB8AC3E}">
        <p14:creationId xmlns:p14="http://schemas.microsoft.com/office/powerpoint/2010/main" val="193006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B2SAFE Features (2/2)</a:t>
            </a:r>
            <a:endParaRPr lang="it-IT"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Uses site rule-engines to implement and enforce policy rules.</a:t>
            </a:r>
            <a:endParaRPr lang="it-IT"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Aggregates data from different disciplines into a storage system of trustworthy and capable data service providers.</a:t>
            </a:r>
            <a:endParaRPr lang="it-IT"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Supports repository packages (e.g. DSPACE, FEDORA) and a lightweight HTTP-based solution.</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3266C4-1B93-474E-A661-05B4AA2FF5E1}" type="slidenum">
              <a:rPr lang="en-GB" smtClean="0"/>
              <a:t>10</a:t>
            </a:fld>
            <a:endParaRPr lang="en-GB"/>
          </a:p>
        </p:txBody>
      </p:sp>
    </p:spTree>
    <p:extLst>
      <p:ext uri="{BB962C8B-B14F-4D97-AF65-F5344CB8AC3E}">
        <p14:creationId xmlns:p14="http://schemas.microsoft.com/office/powerpoint/2010/main" val="1304811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Who can benefit? : </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Repositories. </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Data producers and consumers. </a:t>
            </a:r>
            <a:endParaRPr lang="it-IT"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3266C4-1B93-474E-A661-05B4AA2FF5E1}" type="slidenum">
              <a:rPr lang="en-GB" smtClean="0"/>
              <a:t>11</a:t>
            </a:fld>
            <a:endParaRPr lang="en-GB"/>
          </a:p>
        </p:txBody>
      </p:sp>
    </p:spTree>
    <p:extLst>
      <p:ext uri="{BB962C8B-B14F-4D97-AF65-F5344CB8AC3E}">
        <p14:creationId xmlns:p14="http://schemas.microsoft.com/office/powerpoint/2010/main" val="546638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What makes B2SAFE unique: </a:t>
            </a:r>
            <a:r>
              <a:rPr lang="en-GB" sz="1200" kern="1200" dirty="0" smtClean="0">
                <a:solidFill>
                  <a:schemeClr val="tx1"/>
                </a:solidFill>
                <a:effectLst/>
                <a:latin typeface="+mn-lt"/>
                <a:ea typeface="+mn-ea"/>
                <a:cs typeface="+mn-cs"/>
              </a:rPr>
              <a:t>Slide data.</a:t>
            </a:r>
            <a:r>
              <a:rPr lang="en-GB" sz="1200" b="1"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12</a:t>
            </a:fld>
            <a:endParaRPr lang="en-GB"/>
          </a:p>
        </p:txBody>
      </p:sp>
    </p:spTree>
    <p:extLst>
      <p:ext uri="{BB962C8B-B14F-4D97-AF65-F5344CB8AC3E}">
        <p14:creationId xmlns:p14="http://schemas.microsoft.com/office/powerpoint/2010/main" val="3714146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How can you use B2SAFE?: </a:t>
            </a:r>
            <a:r>
              <a:rPr lang="en-US" sz="1200" kern="1200" dirty="0" smtClean="0">
                <a:solidFill>
                  <a:schemeClr val="tx1"/>
                </a:solidFill>
                <a:effectLst/>
                <a:latin typeface="+mn-lt"/>
                <a:ea typeface="+mn-ea"/>
                <a:cs typeface="+mn-cs"/>
              </a:rPr>
              <a:t>You want to use B2SAFE? There are some prerequisites, </a:t>
            </a:r>
            <a:r>
              <a:rPr lang="en-GB" sz="1200" kern="1200" dirty="0" smtClean="0">
                <a:solidFill>
                  <a:schemeClr val="tx1"/>
                </a:solidFill>
                <a:effectLst/>
                <a:latin typeface="+mn-lt"/>
                <a:ea typeface="+mn-ea"/>
                <a:cs typeface="+mn-cs"/>
              </a:rPr>
              <a:t>the followed required technologies</a:t>
            </a:r>
            <a:r>
              <a:rPr lang="en-US" sz="1200" kern="1200" dirty="0" smtClean="0">
                <a:solidFill>
                  <a:schemeClr val="tx1"/>
                </a:solidFill>
                <a:effectLst/>
                <a:latin typeface="+mn-lt"/>
                <a:ea typeface="+mn-ea"/>
                <a:cs typeface="+mn-cs"/>
              </a:rPr>
              <a:t>:</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Persistent Identifiers (PIDs). </a:t>
            </a:r>
            <a:endParaRPr lang="it-IT"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Metadata describing the properties and context of the data being replicated. </a:t>
            </a:r>
            <a:endParaRPr lang="it-IT"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iRODS</a:t>
            </a:r>
            <a:r>
              <a:rPr lang="en-US" sz="1200" kern="1200" dirty="0" smtClean="0">
                <a:solidFill>
                  <a:schemeClr val="tx1"/>
                </a:solidFill>
                <a:effectLst/>
                <a:latin typeface="+mn-lt"/>
                <a:ea typeface="+mn-ea"/>
                <a:cs typeface="+mn-cs"/>
              </a:rPr>
              <a:t> (recommended) or similar data management technology for federation.</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have questions or you need help installing or even using these technologies, </a:t>
            </a:r>
            <a:r>
              <a:rPr lang="en-GB" sz="1200" kern="1200" dirty="0" smtClean="0">
                <a:solidFill>
                  <a:schemeClr val="tx1"/>
                </a:solidFill>
                <a:effectLst/>
                <a:latin typeface="+mn-lt"/>
                <a:ea typeface="+mn-ea"/>
                <a:cs typeface="+mn-cs"/>
              </a:rPr>
              <a:t>EUDAT offers documentation, training material and a service helpdesk. Any community and departmental data repositories can use B2SAFE. EUDAT experts can help setup the B2SAFE module and its prerequisites. </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13</a:t>
            </a:fld>
            <a:endParaRPr lang="en-GB"/>
          </a:p>
        </p:txBody>
      </p:sp>
    </p:spTree>
    <p:extLst>
      <p:ext uri="{BB962C8B-B14F-4D97-AF65-F5344CB8AC3E}">
        <p14:creationId xmlns:p14="http://schemas.microsoft.com/office/powerpoint/2010/main" val="2356298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Safe Replication with B2SAFE</a:t>
            </a:r>
            <a:r>
              <a:rPr lang="en-GB" sz="1200" kern="1200" dirty="0" smtClean="0">
                <a:solidFill>
                  <a:schemeClr val="tx1"/>
                </a:solidFill>
                <a:effectLst/>
                <a:latin typeface="+mn-lt"/>
                <a:ea typeface="+mn-ea"/>
                <a:cs typeface="+mn-cs"/>
              </a:rPr>
              <a:t>: Lets take a look at a simple example. We are within the EUDAT infrastructure and a Community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wants to replicate a DO at 3 EUDAT Data </a:t>
            </a:r>
            <a:r>
              <a:rPr lang="en-GB" sz="1200" kern="1200" dirty="0" err="1" smtClean="0">
                <a:solidFill>
                  <a:schemeClr val="tx1"/>
                </a:solidFill>
                <a:effectLst/>
                <a:latin typeface="+mn-lt"/>
                <a:ea typeface="+mn-ea"/>
                <a:cs typeface="+mn-cs"/>
              </a:rPr>
              <a:t>Centers</a:t>
            </a:r>
            <a:r>
              <a:rPr lang="en-GB" sz="120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14</a:t>
            </a:fld>
            <a:endParaRPr lang="en-GB"/>
          </a:p>
        </p:txBody>
      </p:sp>
    </p:spTree>
    <p:extLst>
      <p:ext uri="{BB962C8B-B14F-4D97-AF65-F5344CB8AC3E}">
        <p14:creationId xmlns:p14="http://schemas.microsoft.com/office/powerpoint/2010/main" val="669889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What happens?: </a:t>
            </a:r>
            <a:r>
              <a:rPr lang="en-GB" sz="1200" kern="1200" dirty="0" smtClean="0">
                <a:solidFill>
                  <a:schemeClr val="tx1"/>
                </a:solidFill>
                <a:effectLst/>
                <a:latin typeface="+mn-lt"/>
                <a:ea typeface="+mn-ea"/>
                <a:cs typeface="+mn-cs"/>
              </a:rPr>
              <a:t>This is actually so simple that Data from the Community repository is replicated in other data centres…..across Europe. BUT lets see the process step by step.</a:t>
            </a:r>
            <a:r>
              <a:rPr lang="en-GB" sz="1200" b="1"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15</a:t>
            </a:fld>
            <a:endParaRPr lang="en-GB"/>
          </a:p>
        </p:txBody>
      </p:sp>
    </p:spTree>
    <p:extLst>
      <p:ext uri="{BB962C8B-B14F-4D97-AF65-F5344CB8AC3E}">
        <p14:creationId xmlns:p14="http://schemas.microsoft.com/office/powerpoint/2010/main" val="2251690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What happens step by step?: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B2SAFE module is a set of </a:t>
            </a:r>
            <a:r>
              <a:rPr lang="en-GB" sz="1200" kern="1200" dirty="0" err="1" smtClean="0">
                <a:solidFill>
                  <a:schemeClr val="tx1"/>
                </a:solidFill>
                <a:effectLst/>
                <a:latin typeface="+mn-lt"/>
                <a:ea typeface="+mn-ea"/>
                <a:cs typeface="+mn-cs"/>
              </a:rPr>
              <a:t>iRODS</a:t>
            </a:r>
            <a:r>
              <a:rPr lang="en-GB" sz="1200" kern="1200" dirty="0" smtClean="0">
                <a:solidFill>
                  <a:schemeClr val="tx1"/>
                </a:solidFill>
                <a:effectLst/>
                <a:latin typeface="+mn-lt"/>
                <a:ea typeface="+mn-ea"/>
                <a:cs typeface="+mn-cs"/>
              </a:rPr>
              <a:t> rules which can be put together in workflows enabling data replication and PID management.</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1"/>
            <a:r>
              <a:rPr lang="en-GB" sz="1200" b="1" kern="1200" dirty="0" smtClean="0">
                <a:solidFill>
                  <a:schemeClr val="tx1"/>
                </a:solidFill>
                <a:effectLst/>
                <a:latin typeface="+mn-lt"/>
                <a:ea typeface="+mn-ea"/>
                <a:cs typeface="+mn-cs"/>
              </a:rPr>
              <a:t>Prerequisites for a Community </a:t>
            </a:r>
            <a:r>
              <a:rPr lang="en-GB" sz="1200" b="1" kern="1200" dirty="0" err="1" smtClean="0">
                <a:solidFill>
                  <a:schemeClr val="tx1"/>
                </a:solidFill>
                <a:effectLst/>
                <a:latin typeface="+mn-lt"/>
                <a:ea typeface="+mn-ea"/>
                <a:cs typeface="+mn-cs"/>
              </a:rPr>
              <a:t>center</a:t>
            </a:r>
            <a:endParaRPr lang="it-IT"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Persistent Identifiers (PIDs): The community center is </a:t>
            </a:r>
            <a:r>
              <a:rPr lang="en-GB" sz="1200" kern="1200" dirty="0" smtClean="0">
                <a:solidFill>
                  <a:schemeClr val="tx1"/>
                </a:solidFill>
                <a:effectLst/>
                <a:latin typeface="+mn-lt"/>
                <a:ea typeface="+mn-ea"/>
                <a:cs typeface="+mn-cs"/>
              </a:rPr>
              <a:t>responsible for assigning a unique identifier (PID) to the Digital Object.</a:t>
            </a:r>
            <a:endParaRPr lang="it-IT" sz="1200" kern="1200" dirty="0" smtClean="0">
              <a:solidFill>
                <a:schemeClr val="tx1"/>
              </a:solidFill>
              <a:effectLst/>
              <a:latin typeface="+mn-lt"/>
              <a:ea typeface="+mn-ea"/>
              <a:cs typeface="+mn-cs"/>
            </a:endParaRPr>
          </a:p>
          <a:p>
            <a:pPr lvl="2"/>
            <a:r>
              <a:rPr lang="en-US" sz="1200" kern="1200" dirty="0" err="1" smtClean="0">
                <a:solidFill>
                  <a:schemeClr val="tx1"/>
                </a:solidFill>
                <a:effectLst/>
                <a:latin typeface="+mn-lt"/>
                <a:ea typeface="+mn-ea"/>
                <a:cs typeface="+mn-cs"/>
              </a:rPr>
              <a:t>iRODS</a:t>
            </a:r>
            <a:r>
              <a:rPr lang="en-US" sz="1200" kern="1200" dirty="0" smtClean="0">
                <a:solidFill>
                  <a:schemeClr val="tx1"/>
                </a:solidFill>
                <a:effectLst/>
                <a:latin typeface="+mn-lt"/>
                <a:ea typeface="+mn-ea"/>
                <a:cs typeface="+mn-cs"/>
              </a:rPr>
              <a:t> (recommended) or similar data management technology for federation</a:t>
            </a:r>
            <a:endParaRPr lang="it-IT"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B2SAFE module enabled</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Steps </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Community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assigns a PID to DO</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Based on Community Policy and with </a:t>
            </a:r>
            <a:r>
              <a:rPr lang="en-GB" sz="1200" kern="1200" dirty="0" err="1" smtClean="0">
                <a:solidFill>
                  <a:schemeClr val="tx1"/>
                </a:solidFill>
                <a:effectLst/>
                <a:latin typeface="+mn-lt"/>
                <a:ea typeface="+mn-ea"/>
                <a:cs typeface="+mn-cs"/>
              </a:rPr>
              <a:t>iRods</a:t>
            </a:r>
            <a:r>
              <a:rPr lang="en-GB" sz="1200" kern="1200" dirty="0" smtClean="0">
                <a:solidFill>
                  <a:schemeClr val="tx1"/>
                </a:solidFill>
                <a:effectLst/>
                <a:latin typeface="+mn-lt"/>
                <a:ea typeface="+mn-ea"/>
                <a:cs typeface="+mn-cs"/>
              </a:rPr>
              <a:t> Rules the replication starts</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We want to replicate the DO to EUDAT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1. A predefined B2SAFE rule is called which sends a PID creation request to the PID service in use. The replication process is triggered by invoking the B2SAFE replication rule at the client-side. The B2SAFE module ensure that the replica from EUDAT DC1 is assigned a unique PID (handle) . The EUDAT DC1 replica is ready. </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We want to replicate the DO to EUDAT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2. We follow the same process. The B2SAFE module ensure that the replica from EUDAT DC1 is assigned a unique PID (handle) . The EUDAT DC2 replica is ready.</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But let’s discuss about the actual DO and its replica. </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16</a:t>
            </a:fld>
            <a:endParaRPr lang="en-GB"/>
          </a:p>
        </p:txBody>
      </p:sp>
    </p:spTree>
    <p:extLst>
      <p:ext uri="{BB962C8B-B14F-4D97-AF65-F5344CB8AC3E}">
        <p14:creationId xmlns:p14="http://schemas.microsoft.com/office/powerpoint/2010/main" val="861240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Original DO and replicas (PID, ROR,PPID):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1"/>
            <a:r>
              <a:rPr lang="en-GB" sz="1200" b="1" kern="1200" dirty="0" smtClean="0">
                <a:solidFill>
                  <a:schemeClr val="tx1"/>
                </a:solidFill>
                <a:effectLst/>
                <a:latin typeface="+mn-lt"/>
                <a:ea typeface="+mn-ea"/>
                <a:cs typeface="+mn-cs"/>
              </a:rPr>
              <a:t>Main Acronyms: </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ROR: Repository of Records, the repository where data was stored first.( controls replication process)</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PID: Persistent identifier associated to a digital object or to a whole collection.</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PPID: Parent PID, the persistent identifier associated to the source object in a replication chain. If the chain has only two elements, the master copy and the first replica, then the PPID = ROR.</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Procedure (First Picture with CC and DC1 and DC2): </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The Community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owns a DO that wants to replicate across different data centres. (EUDAT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1 ,  EUDAT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2 as shown in the picture) </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Before performing the 'safe replication' procedure the Community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will be responsible for assigning a unique identifier (PID) to the Digital Object. This PID of the original digital object will be used as value for the ROR (Repository Of Record) for the handle record of the first replica and as a parent PID for the handle records of all other replica. So the community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assigns the PID1x to the DO. </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Now we want to replicate the DO to EUDAT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1. The B2SAFE module ensure that the replica from EUDAT DC1 is assigned a unique PID (handle) . The PID is </a:t>
            </a:r>
            <a:r>
              <a:rPr lang="en-GB" sz="1200" b="1" kern="1200" dirty="0" smtClean="0">
                <a:solidFill>
                  <a:schemeClr val="tx1"/>
                </a:solidFill>
                <a:effectLst/>
                <a:latin typeface="+mn-lt"/>
                <a:ea typeface="+mn-ea"/>
                <a:cs typeface="+mn-cs"/>
              </a:rPr>
              <a:t>PID1y</a:t>
            </a:r>
            <a:r>
              <a:rPr lang="en-GB" sz="1200" kern="1200" dirty="0" smtClean="0">
                <a:solidFill>
                  <a:schemeClr val="tx1"/>
                </a:solidFill>
                <a:effectLst/>
                <a:latin typeface="+mn-lt"/>
                <a:ea typeface="+mn-ea"/>
                <a:cs typeface="+mn-cs"/>
              </a:rPr>
              <a:t> and the handle record contains </a:t>
            </a:r>
            <a:endParaRPr lang="it-IT" sz="1200" kern="1200" dirty="0" smtClean="0">
              <a:solidFill>
                <a:schemeClr val="tx1"/>
              </a:solidFill>
              <a:effectLst/>
              <a:latin typeface="+mn-lt"/>
              <a:ea typeface="+mn-ea"/>
              <a:cs typeface="+mn-cs"/>
            </a:endParaRPr>
          </a:p>
          <a:p>
            <a:pPr lvl="3"/>
            <a:r>
              <a:rPr lang="en-GB" sz="1200" b="1" kern="1200" dirty="0" err="1" smtClean="0">
                <a:solidFill>
                  <a:schemeClr val="tx1"/>
                </a:solidFill>
                <a:effectLst/>
                <a:latin typeface="+mn-lt"/>
                <a:ea typeface="+mn-ea"/>
                <a:cs typeface="+mn-cs"/>
              </a:rPr>
              <a:t>RoR</a:t>
            </a:r>
            <a:r>
              <a:rPr lang="en-GB" sz="1200" kern="1200" dirty="0" smtClean="0">
                <a:solidFill>
                  <a:schemeClr val="tx1"/>
                </a:solidFill>
                <a:effectLst/>
                <a:latin typeface="+mn-lt"/>
                <a:ea typeface="+mn-ea"/>
                <a:cs typeface="+mn-cs"/>
              </a:rPr>
              <a:t>: a reference to the original source of the replica (typically the community centre) </a:t>
            </a:r>
            <a:r>
              <a:rPr lang="en-GB" sz="1200" b="1" kern="1200" dirty="0" err="1" smtClean="0">
                <a:solidFill>
                  <a:schemeClr val="tx1"/>
                </a:solidFill>
                <a:effectLst/>
                <a:latin typeface="+mn-lt"/>
                <a:ea typeface="+mn-ea"/>
                <a:cs typeface="+mn-cs"/>
              </a:rPr>
              <a:t>RoR</a:t>
            </a:r>
            <a:r>
              <a:rPr lang="en-GB" sz="1200" b="1" kern="1200" dirty="0" smtClean="0">
                <a:solidFill>
                  <a:schemeClr val="tx1"/>
                </a:solidFill>
                <a:effectLst/>
                <a:latin typeface="+mn-lt"/>
                <a:ea typeface="+mn-ea"/>
                <a:cs typeface="+mn-cs"/>
              </a:rPr>
              <a:t> =  PID1x</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Now we want to replicate the DO to EUDAT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2. The B2SAFE module ensure that the replica from EUDAT DC2 is assigned a unique PID (handle) . The PID is </a:t>
            </a:r>
            <a:r>
              <a:rPr lang="en-GB" sz="1200" b="1" kern="1200" dirty="0" smtClean="0">
                <a:solidFill>
                  <a:schemeClr val="tx1"/>
                </a:solidFill>
                <a:effectLst/>
                <a:latin typeface="+mn-lt"/>
                <a:ea typeface="+mn-ea"/>
                <a:cs typeface="+mn-cs"/>
              </a:rPr>
              <a:t>PID1z</a:t>
            </a:r>
            <a:r>
              <a:rPr lang="en-GB" sz="1200" kern="1200" dirty="0" smtClean="0">
                <a:solidFill>
                  <a:schemeClr val="tx1"/>
                </a:solidFill>
                <a:effectLst/>
                <a:latin typeface="+mn-lt"/>
                <a:ea typeface="+mn-ea"/>
                <a:cs typeface="+mn-cs"/>
              </a:rPr>
              <a:t> the handle record contains </a:t>
            </a:r>
            <a:endParaRPr lang="it-IT" sz="1200" kern="1200" dirty="0" smtClean="0">
              <a:solidFill>
                <a:schemeClr val="tx1"/>
              </a:solidFill>
              <a:effectLst/>
              <a:latin typeface="+mn-lt"/>
              <a:ea typeface="+mn-ea"/>
              <a:cs typeface="+mn-cs"/>
            </a:endParaRPr>
          </a:p>
          <a:p>
            <a:pPr lvl="3"/>
            <a:r>
              <a:rPr lang="en-GB" sz="1200" b="1" kern="1200" dirty="0" err="1" smtClean="0">
                <a:solidFill>
                  <a:schemeClr val="tx1"/>
                </a:solidFill>
                <a:effectLst/>
                <a:latin typeface="+mn-lt"/>
                <a:ea typeface="+mn-ea"/>
                <a:cs typeface="+mn-cs"/>
              </a:rPr>
              <a:t>RoR</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a reference to the original source of the replica (typically the community centre). </a:t>
            </a:r>
            <a:r>
              <a:rPr lang="en-GB" sz="1200" b="1" kern="1200" dirty="0" err="1" smtClean="0">
                <a:solidFill>
                  <a:schemeClr val="tx1"/>
                </a:solidFill>
                <a:effectLst/>
                <a:latin typeface="+mn-lt"/>
                <a:ea typeface="+mn-ea"/>
                <a:cs typeface="+mn-cs"/>
              </a:rPr>
              <a:t>RoR</a:t>
            </a:r>
            <a:r>
              <a:rPr lang="en-GB" sz="1200" b="1" kern="1200" dirty="0" smtClean="0">
                <a:solidFill>
                  <a:schemeClr val="tx1"/>
                </a:solidFill>
                <a:effectLst/>
                <a:latin typeface="+mn-lt"/>
                <a:ea typeface="+mn-ea"/>
                <a:cs typeface="+mn-cs"/>
              </a:rPr>
              <a:t> =  PID1x</a:t>
            </a:r>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3"/>
            <a:r>
              <a:rPr lang="en-GB" sz="1200" b="1" kern="1200" dirty="0" smtClean="0">
                <a:solidFill>
                  <a:schemeClr val="tx1"/>
                </a:solidFill>
                <a:effectLst/>
                <a:latin typeface="+mn-lt"/>
                <a:ea typeface="+mn-ea"/>
                <a:cs typeface="+mn-cs"/>
              </a:rPr>
              <a:t>PPID</a:t>
            </a:r>
            <a:r>
              <a:rPr lang="en-GB" sz="1200" kern="1200" dirty="0" smtClean="0">
                <a:solidFill>
                  <a:schemeClr val="tx1"/>
                </a:solidFill>
                <a:effectLst/>
                <a:latin typeface="+mn-lt"/>
                <a:ea typeface="+mn-ea"/>
                <a:cs typeface="+mn-cs"/>
              </a:rPr>
              <a:t>: and a reference to the replica created by B2SAFE from this Community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to another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(in our example EUDAT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1). </a:t>
            </a:r>
            <a:r>
              <a:rPr lang="en-GB" sz="1200" b="1" kern="1200" dirty="0" smtClean="0">
                <a:solidFill>
                  <a:schemeClr val="tx1"/>
                </a:solidFill>
                <a:effectLst/>
                <a:latin typeface="+mn-lt"/>
                <a:ea typeface="+mn-ea"/>
                <a:cs typeface="+mn-cs"/>
              </a:rPr>
              <a:t>PPID =  PID1y.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fontAlgn="auto"/>
            <a:r>
              <a:rPr lang="en-GB" sz="1200" kern="1200" dirty="0" smtClean="0">
                <a:solidFill>
                  <a:schemeClr val="tx1"/>
                </a:solidFill>
                <a:effectLst/>
                <a:latin typeface="+mn-lt"/>
                <a:ea typeface="+mn-ea"/>
                <a:cs typeface="+mn-cs"/>
              </a:rPr>
              <a:t>This results in a tree structure of PID records identifying all replicas and the "flow" of replication.</a:t>
            </a:r>
            <a:endParaRPr lang="it-IT" sz="1200" kern="1200" dirty="0" smtClean="0">
              <a:solidFill>
                <a:schemeClr val="tx1"/>
              </a:solidFill>
              <a:effectLst/>
              <a:latin typeface="+mn-lt"/>
              <a:ea typeface="+mn-ea"/>
              <a:cs typeface="+mn-cs"/>
            </a:endParaRPr>
          </a:p>
          <a:p>
            <a:pPr lvl="1"/>
            <a:r>
              <a:rPr lang="en-GB" sz="1200" b="1" kern="1200" dirty="0" smtClean="0">
                <a:solidFill>
                  <a:schemeClr val="tx1"/>
                </a:solidFill>
                <a:effectLst/>
                <a:latin typeface="+mn-lt"/>
                <a:ea typeface="+mn-ea"/>
                <a:cs typeface="+mn-cs"/>
              </a:rPr>
              <a:t>PID handle records: </a:t>
            </a:r>
            <a:r>
              <a:rPr lang="en-GB" sz="1200" kern="1200" dirty="0" smtClean="0">
                <a:solidFill>
                  <a:schemeClr val="tx1"/>
                </a:solidFill>
                <a:effectLst/>
                <a:latin typeface="+mn-lt"/>
                <a:ea typeface="+mn-ea"/>
                <a:cs typeface="+mn-cs"/>
              </a:rPr>
              <a:t>For each replica, links are stored in the instance at a data centre via one or more protocols, e.g. a URL to access the object via the </a:t>
            </a:r>
            <a:r>
              <a:rPr lang="en-GB" sz="1200" kern="1200" dirty="0" err="1" smtClean="0">
                <a:solidFill>
                  <a:schemeClr val="tx1"/>
                </a:solidFill>
                <a:effectLst/>
                <a:latin typeface="+mn-lt"/>
                <a:ea typeface="+mn-ea"/>
                <a:cs typeface="+mn-cs"/>
              </a:rPr>
              <a:t>iRODS</a:t>
            </a:r>
            <a:r>
              <a:rPr lang="en-GB" sz="1200" kern="1200" dirty="0" smtClean="0">
                <a:solidFill>
                  <a:schemeClr val="tx1"/>
                </a:solidFill>
                <a:effectLst/>
                <a:latin typeface="+mn-lt"/>
                <a:ea typeface="+mn-ea"/>
                <a:cs typeface="+mn-cs"/>
              </a:rPr>
              <a:t> protocol and via HTTP. In addition to the link, the B2SAFE service stores a checksum for that specific replica. This information is intended to be used to perform integrity checks.</a:t>
            </a:r>
            <a:endParaRPr lang="it-IT" sz="1200" kern="1200" dirty="0" smtClean="0">
              <a:solidFill>
                <a:schemeClr val="tx1"/>
              </a:solidFill>
              <a:effectLst/>
              <a:latin typeface="+mn-lt"/>
              <a:ea typeface="+mn-ea"/>
              <a:cs typeface="+mn-cs"/>
            </a:endParaRPr>
          </a:p>
          <a:p>
            <a:pPr lvl="2"/>
            <a:r>
              <a:rPr lang="en-GB" sz="1200" b="1" kern="1200" dirty="0" err="1" smtClean="0">
                <a:solidFill>
                  <a:schemeClr val="tx1"/>
                </a:solidFill>
                <a:effectLst/>
                <a:latin typeface="+mn-lt"/>
                <a:ea typeface="+mn-ea"/>
                <a:cs typeface="+mn-cs"/>
              </a:rPr>
              <a:t>abc</a:t>
            </a:r>
            <a:r>
              <a:rPr lang="en-GB" sz="1200" b="1" kern="1200" dirty="0" smtClean="0">
                <a:solidFill>
                  <a:schemeClr val="tx1"/>
                </a:solidFill>
                <a:effectLst/>
                <a:latin typeface="+mn-lt"/>
                <a:ea typeface="+mn-ea"/>
                <a:cs typeface="+mn-cs"/>
              </a:rPr>
              <a:t>/xyz: </a:t>
            </a:r>
            <a:r>
              <a:rPr lang="en-GB" sz="1200" kern="1200" dirty="0" smtClean="0">
                <a:solidFill>
                  <a:schemeClr val="tx1"/>
                </a:solidFill>
                <a:effectLst/>
                <a:latin typeface="+mn-lt"/>
                <a:ea typeface="+mn-ea"/>
                <a:cs typeface="+mn-cs"/>
              </a:rPr>
              <a:t>The PID of the DO a) </a:t>
            </a:r>
            <a:r>
              <a:rPr lang="en-GB" sz="1200" kern="1200" dirty="0" err="1" smtClean="0">
                <a:solidFill>
                  <a:schemeClr val="tx1"/>
                </a:solidFill>
                <a:effectLst/>
                <a:latin typeface="+mn-lt"/>
                <a:ea typeface="+mn-ea"/>
                <a:cs typeface="+mn-cs"/>
              </a:rPr>
              <a:t>loc</a:t>
            </a:r>
            <a:r>
              <a:rPr lang="en-GB" sz="1200" kern="1200" dirty="0" smtClean="0">
                <a:solidFill>
                  <a:schemeClr val="tx1"/>
                </a:solidFill>
                <a:effectLst/>
                <a:latin typeface="+mn-lt"/>
                <a:ea typeface="+mn-ea"/>
                <a:cs typeface="+mn-cs"/>
              </a:rPr>
              <a:t>: various links, locations .(one location is the PID of the EUDAT DATA CENTER 1 ) b) checksum for integrity </a:t>
            </a:r>
            <a:endParaRPr lang="it-IT" sz="1200" kern="1200" dirty="0" smtClean="0">
              <a:solidFill>
                <a:schemeClr val="tx1"/>
              </a:solidFill>
              <a:effectLst/>
              <a:latin typeface="+mn-lt"/>
              <a:ea typeface="+mn-ea"/>
              <a:cs typeface="+mn-cs"/>
            </a:endParaRPr>
          </a:p>
          <a:p>
            <a:pPr lvl="2"/>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def</a:t>
            </a:r>
            <a:r>
              <a:rPr lang="en-GB" sz="1200" b="1" kern="1200" dirty="0" smtClean="0">
                <a:solidFill>
                  <a:schemeClr val="tx1"/>
                </a:solidFill>
                <a:effectLst/>
                <a:latin typeface="+mn-lt"/>
                <a:ea typeface="+mn-ea"/>
                <a:cs typeface="+mn-cs"/>
              </a:rPr>
              <a:t>/</a:t>
            </a:r>
            <a:r>
              <a:rPr lang="en-GB" sz="1200" b="1" kern="1200" dirty="0" err="1" smtClean="0">
                <a:solidFill>
                  <a:schemeClr val="tx1"/>
                </a:solidFill>
                <a:effectLst/>
                <a:latin typeface="+mn-lt"/>
                <a:ea typeface="+mn-ea"/>
                <a:cs typeface="+mn-cs"/>
              </a:rPr>
              <a:t>uvw</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PID of the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1 a) </a:t>
            </a:r>
            <a:r>
              <a:rPr lang="en-GB" sz="1200" kern="1200" dirty="0" err="1" smtClean="0">
                <a:solidFill>
                  <a:schemeClr val="tx1"/>
                </a:solidFill>
                <a:effectLst/>
                <a:latin typeface="+mn-lt"/>
                <a:ea typeface="+mn-ea"/>
                <a:cs typeface="+mn-cs"/>
              </a:rPr>
              <a:t>loc</a:t>
            </a:r>
            <a:r>
              <a:rPr lang="en-GB" sz="1200" kern="1200" dirty="0" smtClean="0">
                <a:solidFill>
                  <a:schemeClr val="tx1"/>
                </a:solidFill>
                <a:effectLst/>
                <a:latin typeface="+mn-lt"/>
                <a:ea typeface="+mn-ea"/>
                <a:cs typeface="+mn-cs"/>
              </a:rPr>
              <a:t>: various links, locations (one location is the PID of the EUDAT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2 ). b) checksum for integrity, c) </a:t>
            </a:r>
            <a:r>
              <a:rPr lang="en-GB" sz="1200" kern="1200" dirty="0" err="1" smtClean="0">
                <a:solidFill>
                  <a:schemeClr val="tx1"/>
                </a:solidFill>
                <a:effectLst/>
                <a:latin typeface="+mn-lt"/>
                <a:ea typeface="+mn-ea"/>
                <a:cs typeface="+mn-cs"/>
              </a:rPr>
              <a:t>RoR</a:t>
            </a:r>
            <a:r>
              <a:rPr lang="en-GB" sz="1200" kern="1200" dirty="0" smtClean="0">
                <a:solidFill>
                  <a:schemeClr val="tx1"/>
                </a:solidFill>
                <a:effectLst/>
                <a:latin typeface="+mn-lt"/>
                <a:ea typeface="+mn-ea"/>
                <a:cs typeface="+mn-cs"/>
              </a:rPr>
              <a:t>: reference to the original source of the replica</a:t>
            </a:r>
            <a:endParaRPr lang="it-IT" sz="1200" kern="1200" dirty="0" smtClean="0">
              <a:solidFill>
                <a:schemeClr val="tx1"/>
              </a:solidFill>
              <a:effectLst/>
              <a:latin typeface="+mn-lt"/>
              <a:ea typeface="+mn-ea"/>
              <a:cs typeface="+mn-cs"/>
            </a:endParaRPr>
          </a:p>
          <a:p>
            <a:pPr lvl="2"/>
            <a:r>
              <a:rPr lang="en-GB" sz="1200" b="1" kern="1200" dirty="0" err="1" smtClean="0">
                <a:solidFill>
                  <a:schemeClr val="tx1"/>
                </a:solidFill>
                <a:effectLst/>
                <a:latin typeface="+mn-lt"/>
                <a:ea typeface="+mn-ea"/>
                <a:cs typeface="+mn-cs"/>
              </a:rPr>
              <a:t>ghi</a:t>
            </a:r>
            <a:r>
              <a:rPr lang="en-GB" sz="1200" b="1" kern="1200" dirty="0" smtClean="0">
                <a:solidFill>
                  <a:schemeClr val="tx1"/>
                </a:solidFill>
                <a:effectLst/>
                <a:latin typeface="+mn-lt"/>
                <a:ea typeface="+mn-ea"/>
                <a:cs typeface="+mn-cs"/>
              </a:rPr>
              <a:t>/</a:t>
            </a:r>
            <a:r>
              <a:rPr lang="en-GB" sz="1200" b="1" kern="1200" dirty="0" err="1" smtClean="0">
                <a:solidFill>
                  <a:schemeClr val="tx1"/>
                </a:solidFill>
                <a:effectLst/>
                <a:latin typeface="+mn-lt"/>
                <a:ea typeface="+mn-ea"/>
                <a:cs typeface="+mn-cs"/>
              </a:rPr>
              <a:t>rst</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PID of the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1 a) </a:t>
            </a:r>
            <a:r>
              <a:rPr lang="en-GB" sz="1200" kern="1200" dirty="0" err="1" smtClean="0">
                <a:solidFill>
                  <a:schemeClr val="tx1"/>
                </a:solidFill>
                <a:effectLst/>
                <a:latin typeface="+mn-lt"/>
                <a:ea typeface="+mn-ea"/>
                <a:cs typeface="+mn-cs"/>
              </a:rPr>
              <a:t>loc</a:t>
            </a:r>
            <a:r>
              <a:rPr lang="en-GB" sz="1200" kern="1200" dirty="0" smtClean="0">
                <a:solidFill>
                  <a:schemeClr val="tx1"/>
                </a:solidFill>
                <a:effectLst/>
                <a:latin typeface="+mn-lt"/>
                <a:ea typeface="+mn-ea"/>
                <a:cs typeface="+mn-cs"/>
              </a:rPr>
              <a:t>: various links, locations . b) checksum for integrity, c) </a:t>
            </a:r>
            <a:r>
              <a:rPr lang="en-GB" sz="1200" kern="1200" dirty="0" err="1" smtClean="0">
                <a:solidFill>
                  <a:schemeClr val="tx1"/>
                </a:solidFill>
                <a:effectLst/>
                <a:latin typeface="+mn-lt"/>
                <a:ea typeface="+mn-ea"/>
                <a:cs typeface="+mn-cs"/>
              </a:rPr>
              <a:t>RoR</a:t>
            </a:r>
            <a:r>
              <a:rPr lang="en-GB" sz="1200" kern="1200" dirty="0" smtClean="0">
                <a:solidFill>
                  <a:schemeClr val="tx1"/>
                </a:solidFill>
                <a:effectLst/>
                <a:latin typeface="+mn-lt"/>
                <a:ea typeface="+mn-ea"/>
                <a:cs typeface="+mn-cs"/>
              </a:rPr>
              <a:t>: reference to the original source of the replica, d) PPID: reference to the replica created by B2SAFE from this Community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to another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(in our example EUDAT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1.</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17</a:t>
            </a:fld>
            <a:endParaRPr lang="en-GB"/>
          </a:p>
        </p:txBody>
      </p:sp>
    </p:spTree>
    <p:extLst>
      <p:ext uri="{BB962C8B-B14F-4D97-AF65-F5344CB8AC3E}">
        <p14:creationId xmlns:p14="http://schemas.microsoft.com/office/powerpoint/2010/main" val="3466411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EUDAT partners are already using B</a:t>
            </a:r>
            <a:r>
              <a:rPr lang="en-GB" sz="1200" b="1" i="1" kern="1200" dirty="0" smtClean="0">
                <a:solidFill>
                  <a:schemeClr val="tx1"/>
                </a:solidFill>
                <a:effectLst/>
                <a:latin typeface="+mn-lt"/>
                <a:ea typeface="+mn-ea"/>
                <a:cs typeface="+mn-cs"/>
              </a:rPr>
              <a:t>2</a:t>
            </a:r>
            <a:r>
              <a:rPr lang="en-GB" sz="1200" b="1" kern="1200" dirty="0" smtClean="0">
                <a:solidFill>
                  <a:schemeClr val="tx1"/>
                </a:solidFill>
                <a:effectLst/>
                <a:latin typeface="+mn-lt"/>
                <a:ea typeface="+mn-ea"/>
                <a:cs typeface="+mn-cs"/>
              </a:rPr>
              <a:t>SAFE: </a:t>
            </a:r>
            <a:r>
              <a:rPr lang="en-GB" sz="1200" kern="1200" dirty="0" smtClean="0">
                <a:solidFill>
                  <a:schemeClr val="tx1"/>
                </a:solidFill>
                <a:effectLst/>
                <a:latin typeface="+mn-lt"/>
                <a:ea typeface="+mn-ea"/>
                <a:cs typeface="+mn-cs"/>
              </a:rPr>
              <a:t>A number of communities are already using the EUDAT B2 Suite. </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18</a:t>
            </a:fld>
            <a:endParaRPr lang="en-GB"/>
          </a:p>
        </p:txBody>
      </p:sp>
    </p:spTree>
    <p:extLst>
      <p:ext uri="{BB962C8B-B14F-4D97-AF65-F5344CB8AC3E}">
        <p14:creationId xmlns:p14="http://schemas.microsoft.com/office/powerpoint/2010/main" val="2103645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Replicate my collection X to three data centres: </a:t>
            </a:r>
            <a:r>
              <a:rPr lang="en-GB" sz="1200" kern="1200" dirty="0" err="1" smtClean="0">
                <a:solidFill>
                  <a:schemeClr val="tx1"/>
                </a:solidFill>
                <a:effectLst/>
                <a:latin typeface="+mn-lt"/>
                <a:ea typeface="+mn-ea"/>
                <a:cs typeface="+mn-cs"/>
              </a:rPr>
              <a:t>Clarin</a:t>
            </a:r>
            <a:r>
              <a:rPr lang="en-GB" sz="1200" kern="1200" dirty="0" smtClean="0">
                <a:solidFill>
                  <a:schemeClr val="tx1"/>
                </a:solidFill>
                <a:effectLst/>
                <a:latin typeface="+mn-lt"/>
                <a:ea typeface="+mn-ea"/>
                <a:cs typeface="+mn-cs"/>
              </a:rPr>
              <a:t>, EPOS, </a:t>
            </a:r>
            <a:r>
              <a:rPr lang="en-GB" sz="1200" kern="1200" dirty="0" err="1" smtClean="0">
                <a:solidFill>
                  <a:schemeClr val="tx1"/>
                </a:solidFill>
                <a:effectLst/>
                <a:latin typeface="+mn-lt"/>
                <a:ea typeface="+mn-ea"/>
                <a:cs typeface="+mn-cs"/>
              </a:rPr>
              <a:t>LifeWatch</a:t>
            </a:r>
            <a:r>
              <a:rPr lang="en-GB" sz="1200" kern="1200" dirty="0" smtClean="0">
                <a:solidFill>
                  <a:schemeClr val="tx1"/>
                </a:solidFill>
                <a:effectLst/>
                <a:latin typeface="+mn-lt"/>
                <a:ea typeface="+mn-ea"/>
                <a:cs typeface="+mn-cs"/>
              </a:rPr>
              <a:t> are using B2SAFE and are replicating data on behalf of their community to EUDAT Data </a:t>
            </a:r>
            <a:r>
              <a:rPr lang="en-GB" sz="1200" kern="1200" dirty="0" err="1" smtClean="0">
                <a:solidFill>
                  <a:schemeClr val="tx1"/>
                </a:solidFill>
                <a:effectLst/>
                <a:latin typeface="+mn-lt"/>
                <a:ea typeface="+mn-ea"/>
                <a:cs typeface="+mn-cs"/>
              </a:rPr>
              <a:t>Centers</a:t>
            </a:r>
            <a:r>
              <a:rPr lang="en-GB" sz="1200" kern="1200" dirty="0" smtClean="0">
                <a:solidFill>
                  <a:schemeClr val="tx1"/>
                </a:solidFill>
                <a:effectLst/>
                <a:latin typeface="+mn-lt"/>
                <a:ea typeface="+mn-ea"/>
                <a:cs typeface="+mn-cs"/>
              </a:rPr>
              <a:t>. Let’s have a look at the EPOS Community. </a:t>
            </a:r>
            <a:endParaRPr lang="it-IT"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3266C4-1B93-474E-A661-05B4AA2FF5E1}" type="slidenum">
              <a:rPr lang="en-GB" smtClean="0"/>
              <a:t>19</a:t>
            </a:fld>
            <a:endParaRPr lang="en-GB"/>
          </a:p>
        </p:txBody>
      </p:sp>
    </p:spTree>
    <p:extLst>
      <p:ext uri="{BB962C8B-B14F-4D97-AF65-F5344CB8AC3E}">
        <p14:creationId xmlns:p14="http://schemas.microsoft.com/office/powerpoint/2010/main" val="181575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B2SAFE: </a:t>
            </a:r>
            <a:r>
              <a:rPr lang="en-US" sz="1200" kern="1200" dirty="0" smtClean="0">
                <a:solidFill>
                  <a:schemeClr val="tx1"/>
                </a:solidFill>
                <a:effectLst/>
                <a:latin typeface="+mn-lt"/>
                <a:ea typeface="+mn-ea"/>
                <a:cs typeface="+mn-cs"/>
              </a:rPr>
              <a:t>B2SAFE is a </a:t>
            </a:r>
            <a:r>
              <a:rPr lang="en-US" sz="1200" b="1" kern="1200" dirty="0" smtClean="0">
                <a:solidFill>
                  <a:schemeClr val="tx1"/>
                </a:solidFill>
                <a:effectLst/>
                <a:latin typeface="+mn-lt"/>
                <a:ea typeface="+mn-ea"/>
                <a:cs typeface="+mn-cs"/>
              </a:rPr>
              <a:t>robust, safe and highly available service </a:t>
            </a:r>
            <a:r>
              <a:rPr lang="en-US" sz="1200" kern="1200" dirty="0" smtClean="0">
                <a:solidFill>
                  <a:schemeClr val="tx1"/>
                </a:solidFill>
                <a:effectLst/>
                <a:latin typeface="+mn-lt"/>
                <a:ea typeface="+mn-ea"/>
                <a:cs typeface="+mn-cs"/>
              </a:rPr>
              <a:t>which allows community and departmental repositories to </a:t>
            </a:r>
            <a:r>
              <a:rPr lang="en-US" sz="1200" b="1" kern="1200" dirty="0" smtClean="0">
                <a:solidFill>
                  <a:schemeClr val="tx1"/>
                </a:solidFill>
                <a:effectLst/>
                <a:latin typeface="+mn-lt"/>
                <a:ea typeface="+mn-ea"/>
                <a:cs typeface="+mn-cs"/>
              </a:rPr>
              <a:t>implement data management policies on research data </a:t>
            </a:r>
            <a:r>
              <a:rPr lang="en-US" sz="1200" kern="1200" dirty="0" smtClean="0">
                <a:solidFill>
                  <a:schemeClr val="tx1"/>
                </a:solidFill>
                <a:effectLst/>
                <a:latin typeface="+mn-lt"/>
                <a:ea typeface="+mn-ea"/>
                <a:cs typeface="+mn-cs"/>
              </a:rPr>
              <a:t>across multiple administrative domains in a trustworthy manner.</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2</a:t>
            </a:fld>
            <a:endParaRPr lang="en-GB"/>
          </a:p>
        </p:txBody>
      </p:sp>
    </p:spTree>
    <p:extLst>
      <p:ext uri="{BB962C8B-B14F-4D97-AF65-F5344CB8AC3E}">
        <p14:creationId xmlns:p14="http://schemas.microsoft.com/office/powerpoint/2010/main" val="2978596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EPOS: Community example: </a:t>
            </a:r>
            <a:r>
              <a:rPr lang="en-GB" sz="1200" kern="1200" dirty="0" smtClean="0">
                <a:solidFill>
                  <a:schemeClr val="tx1"/>
                </a:solidFill>
                <a:effectLst/>
                <a:latin typeface="+mn-lt"/>
                <a:ea typeface="+mn-ea"/>
                <a:cs typeface="+mn-cs"/>
              </a:rPr>
              <a:t>European Plate Observing System (EPOS) is the integrated solid-Earth sciences research infrastructure. The EPOS community currently utilise (or are planning to use) services like B2SAFE, B2DROP, B2STAGE, B2ACCESS, and B2HANDLE. About B2SAFE. This service is currently being used to facilitate long-term preservation of seismological datasets that are enriched with persistent identifiers (PIDs) and replicated onto external data facilities. In order to achieve that the basic setup is:</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EPOS joined the EUDAT CDI</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EUDAT defined a specific policy with EPOS (of when, how and what to do with data)</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iRODS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irsync</a:t>
            </a:r>
            <a:r>
              <a:rPr lang="en-GB" sz="1200" kern="1200" dirty="0" smtClean="0">
                <a:solidFill>
                  <a:schemeClr val="tx1"/>
                </a:solidFill>
                <a:effectLst/>
                <a:latin typeface="+mn-lt"/>
                <a:ea typeface="+mn-ea"/>
                <a:cs typeface="+mn-cs"/>
              </a:rPr>
              <a:t> protocol was chosen to achieve the best performance.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But lets discuss about the actual process. </a:t>
            </a:r>
            <a:endParaRPr lang="it-IT"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3266C4-1B93-474E-A661-05B4AA2FF5E1}" type="slidenum">
              <a:rPr lang="en-GB" smtClean="0"/>
              <a:t>20</a:t>
            </a:fld>
            <a:endParaRPr lang="en-GB"/>
          </a:p>
        </p:txBody>
      </p:sp>
    </p:spTree>
    <p:extLst>
      <p:ext uri="{BB962C8B-B14F-4D97-AF65-F5344CB8AC3E}">
        <p14:creationId xmlns:p14="http://schemas.microsoft.com/office/powerpoint/2010/main" val="43969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EPOS: How to replicate the INGV data to B2SAFE - The process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All this stations transmits data via satellite links, internet, wire lines, radio modems, optical </a:t>
            </a:r>
            <a:r>
              <a:rPr lang="en-GB" sz="1200" kern="1200" dirty="0" err="1" smtClean="0">
                <a:solidFill>
                  <a:schemeClr val="tx1"/>
                </a:solidFill>
                <a:effectLst/>
                <a:latin typeface="+mn-lt"/>
                <a:ea typeface="+mn-ea"/>
                <a:cs typeface="+mn-cs"/>
              </a:rPr>
              <a:t>fibers</a:t>
            </a:r>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Facts </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chosen door for the EUDAT CDI is the CINECA node, placed in Bologna, Italy</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INGV receives around 15 GB/day - 5 TB/year</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connection between INGV and CINECA is via internet and has a theoretical bandwidth of 100 </a:t>
            </a:r>
            <a:r>
              <a:rPr lang="en-GB" sz="1200" kern="1200" dirty="0" err="1" smtClean="0">
                <a:solidFill>
                  <a:schemeClr val="tx1"/>
                </a:solidFill>
                <a:effectLst/>
                <a:latin typeface="+mn-lt"/>
                <a:ea typeface="+mn-ea"/>
                <a:cs typeface="+mn-cs"/>
              </a:rPr>
              <a:t>Mbits</a:t>
            </a:r>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INGV receives the data at its data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in Rome</a:t>
            </a:r>
            <a:endParaRPr lang="it-IT"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Process</a:t>
            </a:r>
            <a:endParaRPr lang="it-IT" sz="1200" kern="1200" dirty="0" smtClean="0">
              <a:solidFill>
                <a:schemeClr val="tx1"/>
              </a:solidFill>
              <a:effectLst/>
              <a:latin typeface="+mn-lt"/>
              <a:ea typeface="+mn-ea"/>
              <a:cs typeface="+mn-cs"/>
            </a:endParaRPr>
          </a:p>
          <a:p>
            <a:pPr lvl="1"/>
            <a:r>
              <a:rPr lang="en-GB" sz="1200" kern="1200" dirty="0" err="1" smtClean="0">
                <a:solidFill>
                  <a:schemeClr val="tx1"/>
                </a:solidFill>
                <a:effectLst/>
                <a:latin typeface="+mn-lt"/>
                <a:ea typeface="+mn-ea"/>
                <a:cs typeface="+mn-cs"/>
              </a:rPr>
              <a:t>iRODS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irsync</a:t>
            </a:r>
            <a:r>
              <a:rPr lang="en-GB" sz="1200" kern="1200" dirty="0" smtClean="0">
                <a:solidFill>
                  <a:schemeClr val="tx1"/>
                </a:solidFill>
                <a:effectLst/>
                <a:latin typeface="+mn-lt"/>
                <a:ea typeface="+mn-ea"/>
                <a:cs typeface="+mn-cs"/>
              </a:rPr>
              <a:t> tool is used, running multiple </a:t>
            </a:r>
            <a:r>
              <a:rPr lang="en-GB" sz="1200" kern="1200" dirty="0" err="1" smtClean="0">
                <a:solidFill>
                  <a:schemeClr val="tx1"/>
                </a:solidFill>
                <a:effectLst/>
                <a:latin typeface="+mn-lt"/>
                <a:ea typeface="+mn-ea"/>
                <a:cs typeface="+mn-cs"/>
              </a:rPr>
              <a:t>irsync</a:t>
            </a:r>
            <a:r>
              <a:rPr lang="en-GB" sz="1200" kern="1200" dirty="0" smtClean="0">
                <a:solidFill>
                  <a:schemeClr val="tx1"/>
                </a:solidFill>
                <a:effectLst/>
                <a:latin typeface="+mn-lt"/>
                <a:ea typeface="+mn-ea"/>
                <a:cs typeface="+mn-cs"/>
              </a:rPr>
              <a:t> processes to aggregate bandwidth, since each process reaches an average of 16 </a:t>
            </a:r>
            <a:r>
              <a:rPr lang="en-GB" sz="1200" kern="1200" dirty="0" err="1" smtClean="0">
                <a:solidFill>
                  <a:schemeClr val="tx1"/>
                </a:solidFill>
                <a:effectLst/>
                <a:latin typeface="+mn-lt"/>
                <a:ea typeface="+mn-ea"/>
                <a:cs typeface="+mn-cs"/>
              </a:rPr>
              <a:t>Mbits</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Each digital object ingested by CINECA has been registered, assigning to it a Persistent Identifier (PID). The PIDs are registered into the PID registry, which is hosted at </a:t>
            </a:r>
            <a:r>
              <a:rPr lang="en-GB" sz="1200" kern="1200" dirty="0" err="1" smtClean="0">
                <a:solidFill>
                  <a:schemeClr val="tx1"/>
                </a:solidFill>
                <a:effectLst/>
                <a:latin typeface="+mn-lt"/>
                <a:ea typeface="+mn-ea"/>
                <a:cs typeface="+mn-cs"/>
              </a:rPr>
              <a:t>SURFsara</a:t>
            </a:r>
            <a:r>
              <a:rPr lang="en-GB" sz="1200" kern="1200" dirty="0" smtClean="0">
                <a:solidFill>
                  <a:schemeClr val="tx1"/>
                </a:solidFill>
                <a:effectLst/>
                <a:latin typeface="+mn-lt"/>
                <a:ea typeface="+mn-ea"/>
                <a:cs typeface="+mn-cs"/>
              </a:rPr>
              <a:t> and based on the EPIC service.</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CINECA node acts as the main archive for the data (master archive)</a:t>
            </a:r>
            <a:endParaRPr lang="it-IT"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Numbers</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replication of the whole archive has taken 3 months</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INGV data archive, so far, amount to 28,6 TB 7500000 files</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During the periodic synchronization process, about  3000 PIDs/day are create created</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So far 7100000 PID are registered in the PID registry</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21</a:t>
            </a:fld>
            <a:endParaRPr lang="en-GB"/>
          </a:p>
        </p:txBody>
      </p:sp>
    </p:spTree>
    <p:extLst>
      <p:ext uri="{BB962C8B-B14F-4D97-AF65-F5344CB8AC3E}">
        <p14:creationId xmlns:p14="http://schemas.microsoft.com/office/powerpoint/2010/main" val="2747618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Experimental Features: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Messaging: </a:t>
            </a:r>
            <a:r>
              <a:rPr lang="en-US" sz="1200" kern="1200" dirty="0" smtClean="0">
                <a:solidFill>
                  <a:schemeClr val="tx1"/>
                </a:solidFill>
                <a:effectLst/>
                <a:latin typeface="+mn-lt"/>
                <a:ea typeface="+mn-ea"/>
                <a:cs typeface="+mn-cs"/>
              </a:rPr>
              <a:t>The current B2SAFE implementation is able to support only a simple messaging model: the synchronous one</a:t>
            </a:r>
            <a:r>
              <a:rPr lang="el-GR"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Apart from the synchronous messaging model,  there are scenarios where other models are required, like for example the asynchronous one via message queue or the publish/subscription.  </a:t>
            </a:r>
            <a:r>
              <a:rPr lang="en-GB" sz="1200" b="1" kern="1200" dirty="0" smtClean="0">
                <a:solidFill>
                  <a:schemeClr val="tx1"/>
                </a:solidFill>
                <a:effectLst/>
                <a:latin typeface="+mn-lt"/>
                <a:ea typeface="+mn-ea"/>
                <a:cs typeface="+mn-cs"/>
              </a:rPr>
              <a:t>Messaging</a:t>
            </a:r>
            <a:r>
              <a:rPr lang="en-GB" sz="1200" kern="1200" dirty="0" smtClean="0">
                <a:solidFill>
                  <a:schemeClr val="tx1"/>
                </a:solidFill>
                <a:effectLst/>
                <a:latin typeface="+mn-lt"/>
                <a:ea typeface="+mn-ea"/>
                <a:cs typeface="+mn-cs"/>
              </a:rPr>
              <a:t> is an </a:t>
            </a:r>
            <a:r>
              <a:rPr lang="en-GB" sz="1200" b="1" kern="1200" dirty="0" smtClean="0">
                <a:solidFill>
                  <a:schemeClr val="tx1"/>
                </a:solidFill>
                <a:effectLst/>
                <a:latin typeface="+mn-lt"/>
                <a:ea typeface="+mn-ea"/>
                <a:cs typeface="+mn-cs"/>
              </a:rPr>
              <a:t>experimental feature</a:t>
            </a:r>
            <a:r>
              <a:rPr lang="en-GB" sz="1200" kern="1200" dirty="0" smtClean="0">
                <a:solidFill>
                  <a:schemeClr val="tx1"/>
                </a:solidFill>
                <a:effectLst/>
                <a:latin typeface="+mn-lt"/>
                <a:ea typeface="+mn-ea"/>
                <a:cs typeface="+mn-cs"/>
              </a:rPr>
              <a:t> that provides the results in case of asynchronous (server side triggered) replication process. The messaging feature supports a message queue for the asynchronous model. The users who ingest data into B2SAFE via </a:t>
            </a:r>
            <a:r>
              <a:rPr lang="en-GB" sz="1200" kern="1200" dirty="0" err="1" smtClean="0">
                <a:solidFill>
                  <a:schemeClr val="tx1"/>
                </a:solidFill>
                <a:effectLst/>
                <a:latin typeface="+mn-lt"/>
                <a:ea typeface="+mn-ea"/>
                <a:cs typeface="+mn-cs"/>
              </a:rPr>
              <a:t>GridFTP</a:t>
            </a:r>
            <a:r>
              <a:rPr lang="en-GB" sz="1200" kern="1200" dirty="0" smtClean="0">
                <a:solidFill>
                  <a:schemeClr val="tx1"/>
                </a:solidFill>
                <a:effectLst/>
                <a:latin typeface="+mn-lt"/>
                <a:ea typeface="+mn-ea"/>
                <a:cs typeface="+mn-cs"/>
              </a:rPr>
              <a:t> are not able to get back the PID of the object unless it is written in a file object, that is the rationale of the metadata feature. </a:t>
            </a:r>
            <a:r>
              <a:rPr lang="en-US" sz="1200" kern="1200" dirty="0" smtClean="0">
                <a:solidFill>
                  <a:schemeClr val="tx1"/>
                </a:solidFill>
                <a:effectLst/>
                <a:latin typeface="+mn-lt"/>
                <a:ea typeface="+mn-ea"/>
                <a:cs typeface="+mn-cs"/>
              </a:rPr>
              <a:t>The messages are posted to a queue which can be accessed via an HTTP interface.</a:t>
            </a:r>
            <a:endParaRPr lang="it-IT" sz="1200" kern="1200" dirty="0" smtClean="0">
              <a:solidFill>
                <a:schemeClr val="tx1"/>
              </a:solidFill>
              <a:effectLst/>
              <a:latin typeface="+mn-lt"/>
              <a:ea typeface="+mn-ea"/>
              <a:cs typeface="+mn-cs"/>
            </a:endParaRPr>
          </a:p>
          <a:p>
            <a:pPr lvl="1"/>
            <a:r>
              <a:rPr lang="en-GB" sz="1200" b="1" kern="1200" dirty="0" smtClean="0">
                <a:solidFill>
                  <a:schemeClr val="tx1"/>
                </a:solidFill>
                <a:effectLst/>
                <a:latin typeface="+mn-lt"/>
                <a:ea typeface="+mn-ea"/>
                <a:cs typeface="+mn-cs"/>
              </a:rPr>
              <a:t>Metadata Management</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current B2SAFE implementation doesn’t support the retrieval of the PID of an object. </a:t>
            </a:r>
            <a:r>
              <a:rPr lang="en-GB" sz="1200" kern="1200" dirty="0" smtClean="0">
                <a:solidFill>
                  <a:schemeClr val="tx1"/>
                </a:solidFill>
                <a:effectLst/>
                <a:latin typeface="+mn-lt"/>
                <a:ea typeface="+mn-ea"/>
                <a:cs typeface="+mn-cs"/>
              </a:rPr>
              <a:t>For example, the users who ingest data into B2SAFE via </a:t>
            </a:r>
            <a:r>
              <a:rPr lang="en-GB" sz="1200" kern="1200" dirty="0" err="1" smtClean="0">
                <a:solidFill>
                  <a:schemeClr val="tx1"/>
                </a:solidFill>
                <a:effectLst/>
                <a:latin typeface="+mn-lt"/>
                <a:ea typeface="+mn-ea"/>
                <a:cs typeface="+mn-cs"/>
              </a:rPr>
              <a:t>GridFTP</a:t>
            </a:r>
            <a:r>
              <a:rPr lang="en-GB" sz="1200" kern="1200" dirty="0" smtClean="0">
                <a:solidFill>
                  <a:schemeClr val="tx1"/>
                </a:solidFill>
                <a:effectLst/>
                <a:latin typeface="+mn-lt"/>
                <a:ea typeface="+mn-ea"/>
                <a:cs typeface="+mn-cs"/>
              </a:rPr>
              <a:t> are not able to retrieve the PID of the object. The PID is minted but the user cannot retrieve it.  </a:t>
            </a:r>
            <a:r>
              <a:rPr lang="en-GB" sz="1200" b="1" kern="1200" dirty="0" smtClean="0">
                <a:solidFill>
                  <a:schemeClr val="tx1"/>
                </a:solidFill>
                <a:effectLst/>
                <a:latin typeface="+mn-lt"/>
                <a:ea typeface="+mn-ea"/>
                <a:cs typeface="+mn-cs"/>
              </a:rPr>
              <a:t>Metadata management </a:t>
            </a:r>
            <a:r>
              <a:rPr lang="en-GB" sz="1200" kern="1200" dirty="0" smtClean="0">
                <a:solidFill>
                  <a:schemeClr val="tx1"/>
                </a:solidFill>
                <a:effectLst/>
                <a:latin typeface="+mn-lt"/>
                <a:ea typeface="+mn-ea"/>
                <a:cs typeface="+mn-cs"/>
              </a:rPr>
              <a:t>is an experimental feature, that supports this functionality.  When enabled it provides a set of metadata properties for each data object, storing them into a file (</a:t>
            </a:r>
            <a:r>
              <a:rPr lang="en-GB" sz="1200" kern="1200" dirty="0" err="1" smtClean="0">
                <a:solidFill>
                  <a:schemeClr val="tx1"/>
                </a:solidFill>
                <a:effectLst/>
                <a:latin typeface="+mn-lt"/>
                <a:ea typeface="+mn-ea"/>
                <a:cs typeface="+mn-cs"/>
              </a:rPr>
              <a:t>json</a:t>
            </a:r>
            <a:r>
              <a:rPr lang="en-GB" sz="1200" kern="1200" dirty="0" smtClean="0">
                <a:solidFill>
                  <a:schemeClr val="tx1"/>
                </a:solidFill>
                <a:effectLst/>
                <a:latin typeface="+mn-lt"/>
                <a:ea typeface="+mn-ea"/>
                <a:cs typeface="+mn-cs"/>
              </a:rPr>
              <a:t>), placed in (nearly) the same path of the related data object. </a:t>
            </a:r>
            <a:endParaRPr lang="it-IT"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3266C4-1B93-474E-A661-05B4AA2FF5E1}" type="slidenum">
              <a:rPr lang="en-GB" smtClean="0"/>
              <a:t>22</a:t>
            </a:fld>
            <a:endParaRPr lang="en-GB"/>
          </a:p>
        </p:txBody>
      </p:sp>
    </p:spTree>
    <p:extLst>
      <p:ext uri="{BB962C8B-B14F-4D97-AF65-F5344CB8AC3E}">
        <p14:creationId xmlns:p14="http://schemas.microsoft.com/office/powerpoint/2010/main" val="535592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Let’s close by looking briefly at actually B2SAFE is. B2SAFE Summary.</a:t>
            </a:r>
            <a:endParaRPr lang="it-IT"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3266C4-1B93-474E-A661-05B4AA2FF5E1}" type="slidenum">
              <a:rPr lang="en-GB" smtClean="0"/>
              <a:t>23</a:t>
            </a:fld>
            <a:endParaRPr lang="en-GB"/>
          </a:p>
        </p:txBody>
      </p:sp>
    </p:spTree>
    <p:extLst>
      <p:ext uri="{BB962C8B-B14F-4D97-AF65-F5344CB8AC3E}">
        <p14:creationId xmlns:p14="http://schemas.microsoft.com/office/powerpoint/2010/main" val="102982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 </a:t>
            </a:r>
            <a:r>
              <a:rPr lang="en-GB" sz="1200" kern="1200" dirty="0" smtClean="0">
                <a:solidFill>
                  <a:schemeClr val="tx1"/>
                </a:solidFill>
                <a:effectLst/>
                <a:latin typeface="+mn-lt"/>
                <a:ea typeface="+mn-ea"/>
                <a:cs typeface="+mn-cs"/>
              </a:rPr>
              <a:t>And for the future some of our main concerns are. </a:t>
            </a:r>
            <a:endParaRPr lang="it-IT" sz="1200" kern="1200" dirty="0" smtClean="0">
              <a:solidFill>
                <a:schemeClr val="tx1"/>
              </a:solidFill>
              <a:effectLst/>
              <a:latin typeface="+mn-lt"/>
              <a:ea typeface="+mn-ea"/>
              <a:cs typeface="+mn-cs"/>
            </a:endParaRPr>
          </a:p>
          <a:p>
            <a:r>
              <a:rPr lang="en-GB" sz="1200" i="1" u="none" strike="noStrike"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1"/>
            <a:r>
              <a:rPr lang="en-GB" sz="1200" i="1" u="sng" kern="1200" dirty="0" smtClean="0">
                <a:solidFill>
                  <a:schemeClr val="tx1"/>
                </a:solidFill>
                <a:effectLst/>
                <a:latin typeface="+mn-lt"/>
                <a:ea typeface="+mn-ea"/>
                <a:cs typeface="+mn-cs"/>
              </a:rPr>
              <a:t>A) </a:t>
            </a:r>
            <a:r>
              <a:rPr lang="en-GB" sz="1200" b="1" kern="1200" dirty="0" smtClean="0">
                <a:solidFill>
                  <a:schemeClr val="tx1"/>
                </a:solidFill>
                <a:effectLst/>
                <a:latin typeface="+mn-lt"/>
                <a:ea typeface="+mn-ea"/>
                <a:cs typeface="+mn-cs"/>
              </a:rPr>
              <a:t>Easy setup</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B2SAFE provides a script to build rpm and deb packages. The idea is to provide a </a:t>
            </a:r>
            <a:r>
              <a:rPr lang="en-US" sz="1200" b="1" kern="1200" dirty="0" smtClean="0">
                <a:solidFill>
                  <a:schemeClr val="tx1"/>
                </a:solidFill>
                <a:effectLst/>
                <a:latin typeface="+mn-lt"/>
                <a:ea typeface="+mn-ea"/>
                <a:cs typeface="+mn-cs"/>
              </a:rPr>
              <a:t>click-install-run </a:t>
            </a:r>
            <a:r>
              <a:rPr lang="en-US" sz="1200" kern="1200" dirty="0" smtClean="0">
                <a:solidFill>
                  <a:schemeClr val="tx1"/>
                </a:solidFill>
                <a:effectLst/>
                <a:latin typeface="+mn-lt"/>
                <a:ea typeface="+mn-ea"/>
                <a:cs typeface="+mn-cs"/>
              </a:rPr>
              <a:t>easy to install package.  </a:t>
            </a:r>
            <a:endParaRPr lang="it-IT" sz="1200" kern="1200" dirty="0" smtClean="0">
              <a:solidFill>
                <a:schemeClr val="tx1"/>
              </a:solidFill>
              <a:effectLst/>
              <a:latin typeface="+mn-lt"/>
              <a:ea typeface="+mn-ea"/>
              <a:cs typeface="+mn-cs"/>
            </a:endParaRPr>
          </a:p>
          <a:p>
            <a:pPr lvl="1"/>
            <a:r>
              <a:rPr lang="en-US" sz="1200" i="1" u="sng"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New extensions – connectors</a:t>
            </a:r>
            <a:r>
              <a:rPr lang="en-US" sz="1200" kern="1200" dirty="0" smtClean="0">
                <a:solidFill>
                  <a:schemeClr val="tx1"/>
                </a:solidFill>
                <a:effectLst/>
                <a:latin typeface="+mn-lt"/>
                <a:ea typeface="+mn-ea"/>
                <a:cs typeface="+mn-cs"/>
              </a:rPr>
              <a:t>: Communities use different types of repositories to store their data. The most common repositories are DSPACE, Fedora, </a:t>
            </a:r>
            <a:r>
              <a:rPr lang="en-US" sz="1200" kern="1200" dirty="0" err="1" smtClean="0">
                <a:solidFill>
                  <a:schemeClr val="tx1"/>
                </a:solidFill>
                <a:effectLst/>
                <a:latin typeface="+mn-lt"/>
                <a:ea typeface="+mn-ea"/>
                <a:cs typeface="+mn-cs"/>
              </a:rPr>
              <a:t>ePrints</a:t>
            </a:r>
            <a:r>
              <a:rPr lang="en-US" sz="1200" kern="1200" dirty="0" smtClean="0">
                <a:solidFill>
                  <a:schemeClr val="tx1"/>
                </a:solidFill>
                <a:effectLst/>
                <a:latin typeface="+mn-lt"/>
                <a:ea typeface="+mn-ea"/>
                <a:cs typeface="+mn-cs"/>
              </a:rPr>
              <a:t>. At the moment, a DSPACE connector to ingest data to B2SAFE is implemented.  New connectors for FEDORA and </a:t>
            </a:r>
            <a:r>
              <a:rPr lang="en-US" sz="1200" kern="1200" dirty="0" err="1" smtClean="0">
                <a:solidFill>
                  <a:schemeClr val="tx1"/>
                </a:solidFill>
                <a:effectLst/>
                <a:latin typeface="+mn-lt"/>
                <a:ea typeface="+mn-ea"/>
                <a:cs typeface="+mn-cs"/>
              </a:rPr>
              <a:t>ePRINTS</a:t>
            </a:r>
            <a:r>
              <a:rPr lang="en-US" sz="1200" kern="1200" dirty="0" smtClean="0">
                <a:solidFill>
                  <a:schemeClr val="tx1"/>
                </a:solidFill>
                <a:effectLst/>
                <a:latin typeface="+mn-lt"/>
                <a:ea typeface="+mn-ea"/>
                <a:cs typeface="+mn-cs"/>
              </a:rPr>
              <a:t> are planned to be implemented. </a:t>
            </a:r>
            <a:endParaRPr lang="it-IT"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Improve the service with “</a:t>
            </a:r>
            <a:r>
              <a:rPr lang="en-US" sz="1200" b="1" kern="1200" dirty="0" smtClean="0">
                <a:solidFill>
                  <a:schemeClr val="tx1"/>
                </a:solidFill>
                <a:effectLst/>
                <a:latin typeface="+mn-lt"/>
                <a:ea typeface="+mn-ea"/>
                <a:cs typeface="+mn-cs"/>
              </a:rPr>
              <a:t>dynamic data</a:t>
            </a:r>
            <a:r>
              <a:rPr lang="en-US" sz="1200" kern="1200" dirty="0" smtClean="0">
                <a:solidFill>
                  <a:schemeClr val="tx1"/>
                </a:solidFill>
                <a:effectLst/>
                <a:latin typeface="+mn-lt"/>
                <a:ea typeface="+mn-ea"/>
                <a:cs typeface="+mn-cs"/>
              </a:rPr>
              <a:t>” (streaming data) capabilities.: Dynamic data may produce data streams that may be temporarily incomplete (and that may consequently fill up over time - automatically or after manual intervention). Dynamic data has been a challenging subject for B2SAFE.  It is difficult to keep consistency between data objects, which are eligible to change and are replicated in a distributed environment. B2ASFE wants to support dynamic data within communities who have to deal with. </a:t>
            </a:r>
            <a:endParaRPr lang="it-IT"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 Further integration with </a:t>
            </a:r>
            <a:r>
              <a:rPr lang="en-US" sz="1200" b="1" kern="1200" dirty="0" smtClean="0">
                <a:solidFill>
                  <a:schemeClr val="tx1"/>
                </a:solidFill>
                <a:effectLst/>
                <a:latin typeface="+mn-lt"/>
                <a:ea typeface="+mn-ea"/>
                <a:cs typeface="+mn-cs"/>
              </a:rPr>
              <a:t>B2ACCESS. </a:t>
            </a:r>
            <a:r>
              <a:rPr lang="en-US" sz="1200" kern="1200" dirty="0" smtClean="0">
                <a:solidFill>
                  <a:schemeClr val="tx1"/>
                </a:solidFill>
                <a:effectLst/>
                <a:latin typeface="+mn-lt"/>
                <a:ea typeface="+mn-ea"/>
                <a:cs typeface="+mn-cs"/>
              </a:rPr>
              <a:t>B2ACCESS is an easy-to-use and secure Authentication and Authorization platform developed by EUDAT. It is a federated cross-infrastructure authentication and authorization framework for user identification and community-defined access control enforcement. It will be available for B2SAFE. </a:t>
            </a:r>
            <a:endParaRPr lang="it-IT"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 Support</a:t>
            </a:r>
            <a:r>
              <a:rPr lang="en-US" sz="1200" b="1" kern="1200" dirty="0" smtClean="0">
                <a:solidFill>
                  <a:schemeClr val="tx1"/>
                </a:solidFill>
                <a:effectLst/>
                <a:latin typeface="+mn-lt"/>
                <a:ea typeface="+mn-ea"/>
                <a:cs typeface="+mn-cs"/>
              </a:rPr>
              <a:t> authorization </a:t>
            </a:r>
            <a:r>
              <a:rPr lang="en-US" sz="1200" kern="1200" dirty="0" smtClean="0">
                <a:solidFill>
                  <a:schemeClr val="tx1"/>
                </a:solidFill>
                <a:effectLst/>
                <a:latin typeface="+mn-lt"/>
                <a:ea typeface="+mn-ea"/>
                <a:cs typeface="+mn-cs"/>
              </a:rPr>
              <a:t>on basis of </a:t>
            </a:r>
            <a:r>
              <a:rPr lang="en-US" sz="1200" b="1" kern="1200" dirty="0" smtClean="0">
                <a:solidFill>
                  <a:schemeClr val="tx1"/>
                </a:solidFill>
                <a:effectLst/>
                <a:latin typeface="+mn-lt"/>
                <a:ea typeface="+mn-ea"/>
                <a:cs typeface="+mn-cs"/>
              </a:rPr>
              <a:t>community access rules. e.g. based on user memberships in EUDAT groups/communities</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3266C4-1B93-474E-A661-05B4AA2FF5E1}" type="slidenum">
              <a:rPr lang="en-GB" smtClean="0"/>
              <a:t>24</a:t>
            </a:fld>
            <a:endParaRPr lang="en-GB"/>
          </a:p>
        </p:txBody>
      </p:sp>
    </p:spTree>
    <p:extLst>
      <p:ext uri="{BB962C8B-B14F-4D97-AF65-F5344CB8AC3E}">
        <p14:creationId xmlns:p14="http://schemas.microsoft.com/office/powerpoint/2010/main" val="1858547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Thank you all. For more information about B2SAFE you may visit </a:t>
            </a:r>
            <a:r>
              <a:rPr lang="en-US" sz="1200" b="1" u="sng" kern="1200" dirty="0" smtClean="0">
                <a:solidFill>
                  <a:schemeClr val="tx1"/>
                </a:solidFill>
                <a:effectLst/>
                <a:latin typeface="+mn-lt"/>
                <a:ea typeface="+mn-ea"/>
                <a:cs typeface="+mn-cs"/>
                <a:hlinkClick r:id="rId3"/>
              </a:rPr>
              <a:t>https://www.eudat.eu/services/b2safe</a:t>
            </a:r>
            <a:r>
              <a:rPr lang="en-US" sz="1200" b="1"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25</a:t>
            </a:fld>
            <a:endParaRPr lang="en-GB"/>
          </a:p>
        </p:txBody>
      </p:sp>
    </p:spTree>
    <p:extLst>
      <p:ext uri="{BB962C8B-B14F-4D97-AF65-F5344CB8AC3E}">
        <p14:creationId xmlns:p14="http://schemas.microsoft.com/office/powerpoint/2010/main" val="173484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B2SAFE is part of EUDAT: (slide data) </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3</a:t>
            </a:fld>
            <a:endParaRPr lang="en-GB"/>
          </a:p>
        </p:txBody>
      </p:sp>
    </p:spTree>
    <p:extLst>
      <p:ext uri="{BB962C8B-B14F-4D97-AF65-F5344CB8AC3E}">
        <p14:creationId xmlns:p14="http://schemas.microsoft.com/office/powerpoint/2010/main" val="527055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A truly pan-European Infrastructure: </a:t>
            </a:r>
            <a:r>
              <a:rPr lang="en-US" sz="1200" kern="1200" dirty="0" smtClean="0">
                <a:solidFill>
                  <a:schemeClr val="tx1"/>
                </a:solidFill>
                <a:effectLst/>
                <a:latin typeface="+mn-lt"/>
                <a:ea typeface="+mn-ea"/>
                <a:cs typeface="+mn-cs"/>
              </a:rPr>
              <a:t>B2SAFE</a:t>
            </a:r>
            <a:r>
              <a:rPr lang="en-GB" sz="1200" kern="1200" dirty="0" smtClean="0">
                <a:solidFill>
                  <a:schemeClr val="tx1"/>
                </a:solidFill>
                <a:effectLst/>
                <a:latin typeface="+mn-lt"/>
                <a:ea typeface="+mn-ea"/>
                <a:cs typeface="+mn-cs"/>
              </a:rPr>
              <a:t> is one of the services offered by EUDAT, the pan-European Infrastructure.  EUDAT offers common data services, supporting multiple research communities as well as individuals, through a geographically distributed resilient network connecting general purpose data centres and community-specific data repositories. EUDAT wants to enable European researchers from any discipline to preserve, find, access, and process data in a trusted environment, as part of a Collaborative Data Infrastructure.</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4</a:t>
            </a:fld>
            <a:endParaRPr lang="en-GB"/>
          </a:p>
        </p:txBody>
      </p:sp>
    </p:spTree>
    <p:extLst>
      <p:ext uri="{BB962C8B-B14F-4D97-AF65-F5344CB8AC3E}">
        <p14:creationId xmlns:p14="http://schemas.microsoft.com/office/powerpoint/2010/main" val="4002193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Community-Driven Solutions: </a:t>
            </a:r>
            <a:r>
              <a:rPr lang="en-US" sz="1200" kern="1200" dirty="0" smtClean="0">
                <a:solidFill>
                  <a:schemeClr val="tx1"/>
                </a:solidFill>
                <a:effectLst/>
                <a:latin typeface="+mn-lt"/>
                <a:ea typeface="+mn-ea"/>
                <a:cs typeface="+mn-cs"/>
              </a:rPr>
              <a:t>EUDAT works with a wide range of communities to deliver the B2 Suite of research data services as part of its Collaborative Data Infrastructure (CDI).Experience shows that actively involving user communities in all steps is a must for infrastructure projects, and increases the likelihood of broader uptake of  developed services. To be successful in this ambitious initiative, EUDAT is using novel methods to involve all the stakeholders, both in the discussions to determine the required services, and in the process of designing, developing and implementing those services. Some of the core communities are:</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Social Sciences and Humanities </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CLARIN: Common Language Resources and Technology Infrastructure</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Biomedical and medical Sciences: </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ELIXIR: A distributed infrastructure for life-science information </a:t>
            </a:r>
            <a:endParaRPr lang="it-IT"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Environmental Sciences </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VPH: Virtual Physiological Human</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EPOS: European Plate Observing System </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ENES: European Network for Earth System Modelling </a:t>
            </a:r>
            <a:endParaRPr lang="it-IT"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ICOS: Integrated Carbon Observation System LTER Europe: European Long Term Ecological Research Network </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5</a:t>
            </a:fld>
            <a:endParaRPr lang="en-GB"/>
          </a:p>
        </p:txBody>
      </p:sp>
    </p:spTree>
    <p:extLst>
      <p:ext uri="{BB962C8B-B14F-4D97-AF65-F5344CB8AC3E}">
        <p14:creationId xmlns:p14="http://schemas.microsoft.com/office/powerpoint/2010/main" val="48857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Where is B2SAFE in the EUDAT suite?: B2SAFE = Replicate Research Data Safely . </a:t>
            </a:r>
            <a:r>
              <a:rPr lang="en-GB" sz="1200" kern="1200" dirty="0" smtClean="0">
                <a:solidFill>
                  <a:schemeClr val="tx1"/>
                </a:solidFill>
                <a:effectLst/>
                <a:latin typeface="+mn-lt"/>
                <a:ea typeface="+mn-ea"/>
                <a:cs typeface="+mn-cs"/>
              </a:rPr>
              <a:t>B2SAFE is the cornerstone of EUDAT's service for safe replication. B2SAFE and other B2 Services: </a:t>
            </a:r>
            <a:endParaRPr lang="it-IT" sz="1200" kern="1200" dirty="0" smtClean="0">
              <a:solidFill>
                <a:schemeClr val="tx1"/>
              </a:solidFill>
              <a:effectLst/>
              <a:latin typeface="+mn-lt"/>
              <a:ea typeface="+mn-ea"/>
              <a:cs typeface="+mn-cs"/>
            </a:endParaRPr>
          </a:p>
          <a:p>
            <a:pPr lvl="1"/>
            <a:r>
              <a:rPr lang="en-GB" sz="1200" b="1" kern="1200" dirty="0" smtClean="0">
                <a:solidFill>
                  <a:schemeClr val="tx1"/>
                </a:solidFill>
                <a:effectLst/>
                <a:latin typeface="+mn-lt"/>
                <a:ea typeface="+mn-ea"/>
                <a:cs typeface="+mn-cs"/>
              </a:rPr>
              <a:t>B2SHARE</a:t>
            </a:r>
            <a:r>
              <a:rPr lang="en-GB" sz="1200" kern="1200" dirty="0" smtClean="0">
                <a:solidFill>
                  <a:schemeClr val="tx1"/>
                </a:solidFill>
                <a:effectLst/>
                <a:latin typeface="+mn-lt"/>
                <a:ea typeface="+mn-ea"/>
                <a:cs typeface="+mn-cs"/>
              </a:rPr>
              <a:t>: B2SHARE is a user-friendly, reliable and trustworthy way for researchers, scientific communities and citizen scientists to store and share small-scale research data from diverse contexts. The service is professionally managed and data is safely preserved via B2SAFE replication service. </a:t>
            </a:r>
            <a:endParaRPr lang="it-IT" sz="1200" kern="1200" dirty="0" smtClean="0">
              <a:solidFill>
                <a:schemeClr val="tx1"/>
              </a:solidFill>
              <a:effectLst/>
              <a:latin typeface="+mn-lt"/>
              <a:ea typeface="+mn-ea"/>
              <a:cs typeface="+mn-cs"/>
            </a:endParaRPr>
          </a:p>
          <a:p>
            <a:pPr lvl="1"/>
            <a:r>
              <a:rPr lang="en-GB" sz="1200" b="1" kern="1200" dirty="0" smtClean="0">
                <a:solidFill>
                  <a:schemeClr val="tx1"/>
                </a:solidFill>
                <a:effectLst/>
                <a:latin typeface="+mn-lt"/>
                <a:ea typeface="+mn-ea"/>
                <a:cs typeface="+mn-cs"/>
              </a:rPr>
              <a:t>B2STAGE: </a:t>
            </a:r>
            <a:r>
              <a:rPr lang="en-GB" sz="1200" kern="1200" dirty="0" smtClean="0">
                <a:solidFill>
                  <a:schemeClr val="tx1"/>
                </a:solidFill>
                <a:effectLst/>
                <a:latin typeface="+mn-lt"/>
                <a:ea typeface="+mn-ea"/>
                <a:cs typeface="+mn-cs"/>
              </a:rPr>
              <a:t>In conjunction with B2SAFE, replicate community data sets, ingesting them onto EUDAT storage resources for long-term preservation</a:t>
            </a:r>
            <a:r>
              <a:rPr lang="en-GB"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B2STAGE is a reliable, efficient, light-weight and easy-to-use service to transfer research data sets between EUDAT storage resources and high-performance computing (HPC) workspaces.</a:t>
            </a:r>
            <a:endParaRPr lang="it-IT" sz="1200" kern="1200" dirty="0" smtClean="0">
              <a:solidFill>
                <a:schemeClr val="tx1"/>
              </a:solidFill>
              <a:effectLst/>
              <a:latin typeface="+mn-lt"/>
              <a:ea typeface="+mn-ea"/>
              <a:cs typeface="+mn-cs"/>
            </a:endParaRPr>
          </a:p>
          <a:p>
            <a:pPr lvl="1"/>
            <a:r>
              <a:rPr lang="en-GB" sz="1200" b="1" kern="1200" dirty="0" smtClean="0">
                <a:solidFill>
                  <a:schemeClr val="tx1"/>
                </a:solidFill>
                <a:effectLst/>
                <a:latin typeface="+mn-lt"/>
                <a:ea typeface="+mn-ea"/>
                <a:cs typeface="+mn-cs"/>
              </a:rPr>
              <a:t>B2FIND</a:t>
            </a:r>
            <a:r>
              <a:rPr lang="en-GB" sz="1200" kern="1200" dirty="0" smtClean="0">
                <a:solidFill>
                  <a:schemeClr val="tx1"/>
                </a:solidFill>
                <a:effectLst/>
                <a:latin typeface="+mn-lt"/>
                <a:ea typeface="+mn-ea"/>
                <a:cs typeface="+mn-cs"/>
              </a:rPr>
              <a:t>: B2FIND is a discovery service based on metadata steadily harvested from research data collections from EUDAT data centres and other repositories. The service offers faceted browsing and it allows in particular to discover data that is stored through the B2SAFE and B2SHARE services.</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6</a:t>
            </a:fld>
            <a:endParaRPr lang="en-GB"/>
          </a:p>
        </p:txBody>
      </p:sp>
    </p:spTree>
    <p:extLst>
      <p:ext uri="{BB962C8B-B14F-4D97-AF65-F5344CB8AC3E}">
        <p14:creationId xmlns:p14="http://schemas.microsoft.com/office/powerpoint/2010/main" val="3054169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Better safe than sorry….: “</a:t>
            </a:r>
            <a:r>
              <a:rPr lang="en-GB" sz="1200" i="1" kern="1200" dirty="0" smtClean="0">
                <a:solidFill>
                  <a:schemeClr val="tx1"/>
                </a:solidFill>
                <a:effectLst/>
                <a:latin typeface="+mn-lt"/>
                <a:ea typeface="+mn-ea"/>
                <a:cs typeface="+mn-cs"/>
              </a:rPr>
              <a:t>I want to replicate my collection X to two data centres and store the collection safely for 10 years”. </a:t>
            </a:r>
            <a:r>
              <a:rPr lang="en-GB" sz="1200" b="1"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There’s been a data explosion. </a:t>
            </a:r>
            <a:r>
              <a:rPr lang="en-US" sz="1200" kern="1200" dirty="0" smtClean="0">
                <a:solidFill>
                  <a:schemeClr val="tx1"/>
                </a:solidFill>
                <a:effectLst/>
                <a:latin typeface="+mn-lt"/>
                <a:ea typeface="+mn-ea"/>
                <a:cs typeface="+mn-cs"/>
              </a:rPr>
              <a:t>The number of data output is increasing.  </a:t>
            </a:r>
            <a:r>
              <a:rPr lang="en-GB" sz="1200" kern="1200" dirty="0" smtClean="0">
                <a:solidFill>
                  <a:schemeClr val="tx1"/>
                </a:solidFill>
                <a:effectLst/>
                <a:latin typeface="+mn-lt"/>
                <a:ea typeface="+mn-ea"/>
                <a:cs typeface="+mn-cs"/>
              </a:rPr>
              <a:t>Scientists, projects, communities use and produce data sets for research purposes. These data are managed and stored at repositories. So the biggest challenge is being able to guard them and keep them safe. B2SAFE is a solution to this problem.  In today’s rich data-storage ecosystems, large data centres must </a:t>
            </a:r>
            <a:r>
              <a:rPr lang="en-GB" sz="1200" b="1" kern="1200" dirty="0" smtClean="0">
                <a:solidFill>
                  <a:schemeClr val="tx1"/>
                </a:solidFill>
                <a:effectLst/>
                <a:latin typeface="+mn-lt"/>
                <a:ea typeface="+mn-ea"/>
                <a:cs typeface="+mn-cs"/>
              </a:rPr>
              <a:t>offer a robust, safe and highly available replication service….</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7</a:t>
            </a:fld>
            <a:endParaRPr lang="en-GB"/>
          </a:p>
        </p:txBody>
      </p:sp>
    </p:spTree>
    <p:extLst>
      <p:ext uri="{BB962C8B-B14F-4D97-AF65-F5344CB8AC3E}">
        <p14:creationId xmlns:p14="http://schemas.microsoft.com/office/powerpoint/2010/main" val="1567702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B2SAFE is … (see slide</a:t>
            </a:r>
            <a:endParaRPr lang="en-US" dirty="0"/>
          </a:p>
        </p:txBody>
      </p:sp>
      <p:sp>
        <p:nvSpPr>
          <p:cNvPr id="4" name="Slide Number Placeholder 3"/>
          <p:cNvSpPr>
            <a:spLocks noGrp="1"/>
          </p:cNvSpPr>
          <p:nvPr>
            <p:ph type="sldNum" sz="quarter" idx="10"/>
          </p:nvPr>
        </p:nvSpPr>
        <p:spPr/>
        <p:txBody>
          <a:bodyPr/>
          <a:lstStyle/>
          <a:p>
            <a:fld id="{723266C4-1B93-474E-A661-05B4AA2FF5E1}" type="slidenum">
              <a:rPr lang="en-GB" smtClean="0"/>
              <a:t>8</a:t>
            </a:fld>
            <a:endParaRPr lang="en-GB" dirty="0"/>
          </a:p>
        </p:txBody>
      </p:sp>
    </p:spTree>
    <p:extLst>
      <p:ext uri="{BB962C8B-B14F-4D97-AF65-F5344CB8AC3E}">
        <p14:creationId xmlns:p14="http://schemas.microsoft.com/office/powerpoint/2010/main" val="733600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B2SAFE Features (1/2):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Data Policy Manager aims to provide a policy management via a central interface.  Data policies are centrally managed via a Data Policy Manager, and the policy rules are implemented and enforced by site-local rule engines (</a:t>
            </a:r>
            <a:r>
              <a:rPr lang="en-GB" sz="1200" kern="1200" dirty="0" err="1" smtClean="0">
                <a:solidFill>
                  <a:schemeClr val="tx1"/>
                </a:solidFill>
                <a:effectLst/>
                <a:latin typeface="+mn-lt"/>
                <a:ea typeface="+mn-ea"/>
                <a:cs typeface="+mn-cs"/>
              </a:rPr>
              <a:t>irods</a:t>
            </a:r>
            <a:r>
              <a:rPr lang="en-GB" sz="1200" kern="1200" dirty="0" smtClean="0">
                <a:solidFill>
                  <a:schemeClr val="tx1"/>
                </a:solidFill>
                <a:effectLst/>
                <a:latin typeface="+mn-lt"/>
                <a:ea typeface="+mn-ea"/>
                <a:cs typeface="+mn-cs"/>
              </a:rPr>
              <a:t> rules)</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This allows data managers to manage their policies on their data (ex. Set replication policies to community data) even for B2SAFE.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Based on the execution of auditable data policy rules and the use of persistent identifiers (PIDs)</a:t>
            </a:r>
            <a:r>
              <a:rPr lang="en-US"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Respects the rights of the data owners to define the access rights for their data and to decide how and when they are made publicly referenceable</a:t>
            </a:r>
            <a:r>
              <a:rPr lang="en-US" sz="1200" kern="1200" dirty="0" smtClean="0">
                <a:solidFill>
                  <a:schemeClr val="tx1"/>
                </a:solidFill>
                <a:effectLst/>
                <a:latin typeface="+mn-lt"/>
                <a:ea typeface="+mn-ea"/>
                <a:cs typeface="+mn-cs"/>
              </a:rPr>
              <a:t>.</a:t>
            </a:r>
            <a:endParaRPr lang="it-IT"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Employs Data Policy Manager to allow centrally managed, community-defined data policies</a:t>
            </a:r>
            <a:r>
              <a:rPr lang="en-US" sz="1200" kern="1200" dirty="0" smtClean="0">
                <a:solidFill>
                  <a:schemeClr val="tx1"/>
                </a:solidFill>
                <a:effectLst/>
                <a:latin typeface="+mn-lt"/>
                <a:ea typeface="+mn-ea"/>
                <a:cs typeface="+mn-cs"/>
              </a:rPr>
              <a:t>.:</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23266C4-1B93-474E-A661-05B4AA2FF5E1}" type="slidenum">
              <a:rPr lang="en-GB" smtClean="0"/>
              <a:t>9</a:t>
            </a:fld>
            <a:endParaRPr lang="en-GB"/>
          </a:p>
        </p:txBody>
      </p:sp>
    </p:spTree>
    <p:extLst>
      <p:ext uri="{BB962C8B-B14F-4D97-AF65-F5344CB8AC3E}">
        <p14:creationId xmlns:p14="http://schemas.microsoft.com/office/powerpoint/2010/main" val="3731738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eudat.eu/"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eudat.eu/b2safe"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png"/><Relationship Id="rId21" Type="http://schemas.openxmlformats.org/officeDocument/2006/relationships/image" Target="../media/image32.png"/><Relationship Id="rId34" Type="http://schemas.openxmlformats.org/officeDocument/2006/relationships/image" Target="../media/image45.jpeg"/><Relationship Id="rId7" Type="http://schemas.openxmlformats.org/officeDocument/2006/relationships/image" Target="../media/image18.jp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png"/><Relationship Id="rId33" Type="http://schemas.openxmlformats.org/officeDocument/2006/relationships/image" Target="../media/image44.gif"/><Relationship Id="rId38" Type="http://schemas.openxmlformats.org/officeDocument/2006/relationships/image" Target="../media/image49.jpe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jpeg"/><Relationship Id="rId1" Type="http://schemas.openxmlformats.org/officeDocument/2006/relationships/slideMaster" Target="../slideMasters/slideMaster1.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jpeg"/><Relationship Id="rId32" Type="http://schemas.openxmlformats.org/officeDocument/2006/relationships/image" Target="../media/image43.png"/><Relationship Id="rId37" Type="http://schemas.openxmlformats.org/officeDocument/2006/relationships/image" Target="../media/image48.jpeg"/><Relationship Id="rId5" Type="http://schemas.openxmlformats.org/officeDocument/2006/relationships/image" Target="../media/image16.png"/><Relationship Id="rId15" Type="http://schemas.openxmlformats.org/officeDocument/2006/relationships/image" Target="../media/image26.jpeg"/><Relationship Id="rId23" Type="http://schemas.openxmlformats.org/officeDocument/2006/relationships/image" Target="../media/image34.gif"/><Relationship Id="rId28" Type="http://schemas.openxmlformats.org/officeDocument/2006/relationships/image" Target="../media/image39.png"/><Relationship Id="rId36" Type="http://schemas.openxmlformats.org/officeDocument/2006/relationships/image" Target="../media/image47.jpeg"/><Relationship Id="rId10" Type="http://schemas.openxmlformats.org/officeDocument/2006/relationships/image" Target="../media/image21.jpe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jpe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png"/><Relationship Id="rId21" Type="http://schemas.openxmlformats.org/officeDocument/2006/relationships/image" Target="../media/image32.png"/><Relationship Id="rId34" Type="http://schemas.openxmlformats.org/officeDocument/2006/relationships/image" Target="../media/image45.jpeg"/><Relationship Id="rId7" Type="http://schemas.openxmlformats.org/officeDocument/2006/relationships/image" Target="../media/image18.jp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png"/><Relationship Id="rId33" Type="http://schemas.openxmlformats.org/officeDocument/2006/relationships/image" Target="../media/image44.gif"/><Relationship Id="rId38" Type="http://schemas.openxmlformats.org/officeDocument/2006/relationships/image" Target="../media/image49.jpeg"/><Relationship Id="rId2" Type="http://schemas.openxmlformats.org/officeDocument/2006/relationships/image" Target="../media/image14.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jpeg"/><Relationship Id="rId1" Type="http://schemas.openxmlformats.org/officeDocument/2006/relationships/slideMaster" Target="../slideMasters/slideMaster1.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jpeg"/><Relationship Id="rId32" Type="http://schemas.openxmlformats.org/officeDocument/2006/relationships/image" Target="../media/image43.png"/><Relationship Id="rId37" Type="http://schemas.openxmlformats.org/officeDocument/2006/relationships/image" Target="../media/image48.jpeg"/><Relationship Id="rId5" Type="http://schemas.openxmlformats.org/officeDocument/2006/relationships/image" Target="../media/image16.png"/><Relationship Id="rId15" Type="http://schemas.openxmlformats.org/officeDocument/2006/relationships/image" Target="../media/image26.jpeg"/><Relationship Id="rId23" Type="http://schemas.openxmlformats.org/officeDocument/2006/relationships/image" Target="../media/image34.gif"/><Relationship Id="rId28" Type="http://schemas.openxmlformats.org/officeDocument/2006/relationships/image" Target="../media/image39.png"/><Relationship Id="rId36" Type="http://schemas.openxmlformats.org/officeDocument/2006/relationships/image" Target="../media/image47.jpeg"/><Relationship Id="rId10" Type="http://schemas.openxmlformats.org/officeDocument/2006/relationships/image" Target="../media/image21.jpe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jpe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hyperlink" Target="http://www.eudat.eu/" TargetMode="External"/><Relationship Id="rId5" Type="http://schemas.openxmlformats.org/officeDocument/2006/relationships/hyperlink" Target="https://b2share.eudat.eu/" TargetMode="External"/><Relationship Id="rId4" Type="http://schemas.openxmlformats.org/officeDocument/2006/relationships/image" Target="../media/image57.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eudat.eu/b2safe" TargetMode="External"/><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eudat.eu/" TargetMode="Externa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eudat.eu/b2safe"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eudat.eu/b2safe"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eudat.eu/b2safe"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20888"/>
            <a:ext cx="7772400" cy="1470025"/>
          </a:xfrm>
        </p:spPr>
        <p:txBody>
          <a:bodyPr>
            <a:normAutofit/>
          </a:bodyPr>
          <a:lstStyle>
            <a:lvl1pPr>
              <a:defRPr sz="4000">
                <a:latin typeface="Century Gothic"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933056"/>
            <a:ext cx="6400800" cy="601960"/>
          </a:xfrm>
        </p:spPr>
        <p:txBody>
          <a:bodyPr>
            <a:normAutofit/>
          </a:bodyPr>
          <a:lstStyle>
            <a:lvl1pPr marL="0" indent="0" algn="ctr">
              <a:buNone/>
              <a:defRPr sz="2800">
                <a:solidFill>
                  <a:schemeClr val="tx1">
                    <a:tint val="75000"/>
                  </a:schemeClr>
                </a:solidFill>
                <a:latin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Rettangolo 8"/>
          <p:cNvSpPr/>
          <p:nvPr/>
        </p:nvSpPr>
        <p:spPr>
          <a:xfrm>
            <a:off x="7358189" y="6389792"/>
            <a:ext cx="1813444" cy="338554"/>
          </a:xfrm>
          <a:prstGeom prst="rect">
            <a:avLst/>
          </a:prstGeom>
        </p:spPr>
        <p:txBody>
          <a:bodyPr wrap="square">
            <a:spAutoFit/>
          </a:bodyPr>
          <a:lstStyle/>
          <a:p>
            <a:pPr algn="r"/>
            <a:r>
              <a:rPr lang="en-GB" sz="1600" b="1" kern="1200" noProof="0" dirty="0" smtClean="0">
                <a:solidFill>
                  <a:schemeClr val="tx1"/>
                </a:solidFill>
                <a:latin typeface="Century Gothic" panose="020B0502020202020204" pitchFamily="34" charset="0"/>
                <a:ea typeface="+mn-ea"/>
                <a:cs typeface="+mn-cs"/>
                <a:hlinkClick r:id="rId3"/>
              </a:rPr>
              <a:t>www.eudat.eu</a:t>
            </a:r>
            <a:endParaRPr lang="en-GB" sz="1600" b="1" kern="1200" noProof="0" dirty="0" smtClean="0">
              <a:solidFill>
                <a:schemeClr val="tx1"/>
              </a:solidFill>
              <a:latin typeface="Century Gothic" panose="020B0502020202020204" pitchFamily="34" charset="0"/>
              <a:ea typeface="+mn-ea"/>
              <a:cs typeface="+mn-cs"/>
            </a:endParaRPr>
          </a:p>
        </p:txBody>
      </p:sp>
      <p:pic>
        <p:nvPicPr>
          <p:cNvPr id="14" name="Immagine 7" descr="eudat-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4600" y="304800"/>
            <a:ext cx="2386076" cy="1421492"/>
          </a:xfrm>
          <a:prstGeom prst="rect">
            <a:avLst/>
          </a:prstGeom>
        </p:spPr>
      </p:pic>
      <p:sp>
        <p:nvSpPr>
          <p:cNvPr id="13" name="Rettangolo 10"/>
          <p:cNvSpPr/>
          <p:nvPr/>
        </p:nvSpPr>
        <p:spPr>
          <a:xfrm>
            <a:off x="0" y="6783755"/>
            <a:ext cx="2387600" cy="83123"/>
          </a:xfrm>
          <a:prstGeom prst="rect">
            <a:avLst/>
          </a:prstGeom>
          <a:solidFill>
            <a:srgbClr val="002B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5" name="Rettangolo 15"/>
          <p:cNvSpPr/>
          <p:nvPr/>
        </p:nvSpPr>
        <p:spPr>
          <a:xfrm>
            <a:off x="2387599" y="6783755"/>
            <a:ext cx="2345268" cy="83123"/>
          </a:xfrm>
          <a:prstGeom prst="rect">
            <a:avLst/>
          </a:prstGeom>
          <a:solidFill>
            <a:srgbClr val="AA2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6" name="Rettangolo 16"/>
          <p:cNvSpPr/>
          <p:nvPr/>
        </p:nvSpPr>
        <p:spPr>
          <a:xfrm>
            <a:off x="4732867" y="6783755"/>
            <a:ext cx="2305367" cy="83123"/>
          </a:xfrm>
          <a:prstGeom prst="rect">
            <a:avLst/>
          </a:prstGeom>
          <a:solidFill>
            <a:srgbClr val="E352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7" name="Rettangolo 17"/>
          <p:cNvSpPr/>
          <p:nvPr/>
        </p:nvSpPr>
        <p:spPr>
          <a:xfrm>
            <a:off x="7038234" y="6783755"/>
            <a:ext cx="2105767" cy="83123"/>
          </a:xfrm>
          <a:prstGeom prst="rect">
            <a:avLst/>
          </a:prstGeom>
          <a:solidFill>
            <a:srgbClr val="FAC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0" name="Text Placeholder 9"/>
          <p:cNvSpPr>
            <a:spLocks noGrp="1"/>
          </p:cNvSpPr>
          <p:nvPr>
            <p:ph type="body" sz="quarter" idx="11" hasCustomPrompt="1"/>
          </p:nvPr>
        </p:nvSpPr>
        <p:spPr>
          <a:xfrm>
            <a:off x="4932040" y="4797152"/>
            <a:ext cx="3778636" cy="1512168"/>
          </a:xfrm>
        </p:spPr>
        <p:txBody>
          <a:bodyPr>
            <a:normAutofit/>
          </a:bodyPr>
          <a:lstStyle>
            <a:lvl1pPr marL="0" indent="0">
              <a:buFont typeface="Arial" panose="020B0604020202020204" pitchFamily="34" charset="0"/>
              <a:buNone/>
              <a:defRPr sz="1800" baseline="0">
                <a:solidFill>
                  <a:schemeClr val="bg1">
                    <a:lumMod val="50000"/>
                  </a:schemeClr>
                </a:solidFill>
              </a:defRPr>
            </a:lvl1pPr>
          </a:lstStyle>
          <a:p>
            <a:pPr lvl="0"/>
            <a:r>
              <a:rPr lang="en-US" dirty="0" smtClean="0"/>
              <a:t>Click to edit Name, Affiliation, Conference Title and location text styles</a:t>
            </a:r>
          </a:p>
        </p:txBody>
      </p:sp>
      <p:sp>
        <p:nvSpPr>
          <p:cNvPr id="12" name="CasellaDiTesto 10"/>
          <p:cNvSpPr txBox="1"/>
          <p:nvPr userDrawn="1"/>
        </p:nvSpPr>
        <p:spPr>
          <a:xfrm>
            <a:off x="-65318" y="6510536"/>
            <a:ext cx="7517638" cy="230832"/>
          </a:xfrm>
          <a:prstGeom prst="rect">
            <a:avLst/>
          </a:prstGeom>
          <a:noFill/>
          <a:ln>
            <a:noFill/>
          </a:ln>
        </p:spPr>
        <p:txBody>
          <a:bodyPr wrap="square" rtlCol="0">
            <a:spAutoFit/>
          </a:bodyPr>
          <a:lstStyle/>
          <a:p>
            <a:pPr algn="ctr"/>
            <a:r>
              <a:rPr lang="en-GB" sz="900" noProof="0" dirty="0" smtClean="0">
                <a:latin typeface="Century Gothic"/>
                <a:cs typeface="Century Gothic"/>
              </a:rPr>
              <a:t>EUDAT receives funding from the European Union's Horizon 2020 programme - DG CONNECT e-Infrastructures. Contract No. 654065</a:t>
            </a:r>
            <a:endParaRPr lang="en-GB" sz="900" noProof="0" dirty="0">
              <a:latin typeface="Century Gothic"/>
              <a:cs typeface="Century Gothic"/>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6524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www.eudat.eu | www.eudat.eu/b2safe</a:t>
            </a:r>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www.eudat.eu | www.eudat.eu/b2safe</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www.eudat.eu | www.eudat.eu/b2safe</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2_SERVICE_SUITE">
    <p:bg>
      <p:bgPr>
        <a:solidFill>
          <a:schemeClr val="bg1"/>
        </a:solidFill>
        <a:effectLst/>
      </p:bgPr>
    </p:bg>
    <p:spTree>
      <p:nvGrpSpPr>
        <p:cNvPr id="1" name=""/>
        <p:cNvGrpSpPr/>
        <p:nvPr/>
      </p:nvGrpSpPr>
      <p:grpSpPr>
        <a:xfrm>
          <a:off x="0" y="0"/>
          <a:ext cx="0" cy="0"/>
          <a:chOff x="0" y="0"/>
          <a:chExt cx="0" cy="0"/>
        </a:xfrm>
      </p:grpSpPr>
      <p:sp>
        <p:nvSpPr>
          <p:cNvPr id="12" name="Titolo 6"/>
          <p:cNvSpPr txBox="1">
            <a:spLocks/>
          </p:cNvSpPr>
          <p:nvPr/>
        </p:nvSpPr>
        <p:spPr>
          <a:xfrm>
            <a:off x="1710267" y="418571"/>
            <a:ext cx="5884334" cy="631295"/>
          </a:xfrm>
          <a:prstGeom prst="rect">
            <a:avLst/>
          </a:prstGeom>
          <a:ln>
            <a:noFill/>
          </a:ln>
        </p:spPr>
        <p:txBody>
          <a:bodyPr vert="horz"/>
          <a:lstStyle>
            <a:lvl1pPr algn="ctr" defTabSz="457200" rtl="0" eaLnBrk="1" latinLnBrk="0" hangingPunct="1">
              <a:spcBef>
                <a:spcPct val="0"/>
              </a:spcBef>
              <a:buNone/>
              <a:defRPr sz="2800" b="1" kern="1200">
                <a:solidFill>
                  <a:schemeClr val="tx1"/>
                </a:solidFill>
                <a:latin typeface="+mj-lt"/>
                <a:ea typeface="+mj-ea"/>
                <a:cs typeface="+mj-cs"/>
              </a:defRPr>
            </a:lvl1pPr>
          </a:lstStyle>
          <a:p>
            <a:r>
              <a:rPr lang="en-US" dirty="0" smtClean="0">
                <a:latin typeface="Century Gothic" pitchFamily="34" charset="0"/>
              </a:rPr>
              <a:t>B2 SERVICE SUITE</a:t>
            </a:r>
            <a:endParaRPr lang="it-IT" dirty="0">
              <a:latin typeface="Century Gothic" pitchFamily="34" charset="0"/>
            </a:endParaRPr>
          </a:p>
        </p:txBody>
      </p:sp>
      <p:pic>
        <p:nvPicPr>
          <p:cNvPr id="11" name="Immagine 14" descr="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pic>
        <p:nvPicPr>
          <p:cNvPr id="1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3963" y="1661443"/>
            <a:ext cx="3846512" cy="3559175"/>
          </a:xfrm>
          <a:prstGeom prst="rect">
            <a:avLst/>
          </a:prstGeom>
          <a:noFill/>
          <a:ln w="9525">
            <a:noFill/>
            <a:miter lim="800000"/>
            <a:headEnd/>
            <a:tailEnd/>
          </a:ln>
        </p:spPr>
      </p:pic>
      <p:pic>
        <p:nvPicPr>
          <p:cNvPr id="18"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7013" y="1340768"/>
            <a:ext cx="4344987" cy="674688"/>
          </a:xfrm>
          <a:prstGeom prst="rect">
            <a:avLst/>
          </a:prstGeom>
          <a:noFill/>
          <a:ln w="9525">
            <a:noFill/>
            <a:miter lim="800000"/>
            <a:headEnd/>
            <a:tailEnd/>
          </a:ln>
        </p:spPr>
      </p:pic>
      <p:pic>
        <p:nvPicPr>
          <p:cNvPr id="19"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8125" y="2258343"/>
            <a:ext cx="4343400" cy="673100"/>
          </a:xfrm>
          <a:prstGeom prst="rect">
            <a:avLst/>
          </a:prstGeom>
          <a:noFill/>
          <a:ln w="9525">
            <a:noFill/>
            <a:miter lim="800000"/>
            <a:headEnd/>
            <a:tailEnd/>
          </a:ln>
        </p:spPr>
      </p:pic>
      <p:pic>
        <p:nvPicPr>
          <p:cNvPr id="20" name="Picture 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7013" y="3209256"/>
            <a:ext cx="4343400" cy="674687"/>
          </a:xfrm>
          <a:prstGeom prst="rect">
            <a:avLst/>
          </a:prstGeom>
          <a:noFill/>
          <a:ln w="9525">
            <a:noFill/>
            <a:miter lim="800000"/>
            <a:headEnd/>
            <a:tailEnd/>
          </a:ln>
        </p:spPr>
      </p:pic>
      <p:pic>
        <p:nvPicPr>
          <p:cNvPr id="21" name="Picture 6" descr="C:\Users\lbermude\Documents\Laura\eudat\conference\3rd-conference\poster-services\b2stage\presentacion\B2STAGE_payoff.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7013" y="4144293"/>
            <a:ext cx="4343400" cy="674688"/>
          </a:xfrm>
          <a:prstGeom prst="rect">
            <a:avLst/>
          </a:prstGeom>
          <a:noFill/>
          <a:ln w="9525">
            <a:noFill/>
            <a:miter lim="800000"/>
            <a:headEnd/>
            <a:tailEnd/>
          </a:ln>
        </p:spPr>
      </p:pic>
      <p:pic>
        <p:nvPicPr>
          <p:cNvPr id="22"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8125" y="5074568"/>
            <a:ext cx="4344988" cy="674688"/>
          </a:xfrm>
          <a:prstGeom prst="rect">
            <a:avLst/>
          </a:prstGeom>
          <a:noFill/>
          <a:ln w="9525">
            <a:noFill/>
            <a:miter lim="800000"/>
            <a:headEnd/>
            <a:tailEnd/>
          </a:ln>
        </p:spPr>
      </p:pic>
      <p:sp>
        <p:nvSpPr>
          <p:cNvPr id="14" name="Rectangle 13"/>
          <p:cNvSpPr/>
          <p:nvPr/>
        </p:nvSpPr>
        <p:spPr>
          <a:xfrm>
            <a:off x="2760163" y="6011996"/>
            <a:ext cx="3523722" cy="369332"/>
          </a:xfrm>
          <a:prstGeom prst="rect">
            <a:avLst/>
          </a:prstGeom>
        </p:spPr>
        <p:txBody>
          <a:bodyPr wrap="none">
            <a:spAutoFit/>
          </a:bodyPr>
          <a:lstStyle/>
          <a:p>
            <a:pPr algn="ctr" eaLnBrk="1" hangingPunct="1"/>
            <a:r>
              <a:rPr lang="en-US" altLang="en-US" sz="1800" b="1" kern="1200" dirty="0" smtClean="0">
                <a:solidFill>
                  <a:srgbClr val="2D4E77"/>
                </a:solidFill>
                <a:latin typeface="Century Gothic" panose="020B0502020202020204" pitchFamily="34" charset="0"/>
                <a:ea typeface="+mn-ea"/>
                <a:cs typeface="+mn-cs"/>
              </a:rPr>
              <a:t>http://www.eudat.eu/services</a:t>
            </a:r>
            <a:endParaRPr lang="en-US" altLang="en-US" sz="1800" b="1" kern="1200" dirty="0">
              <a:solidFill>
                <a:srgbClr val="2D4E77"/>
              </a:solidFill>
              <a:latin typeface="Century Gothic" panose="020B0502020202020204" pitchFamily="34" charset="0"/>
              <a:ea typeface="+mn-ea"/>
              <a:cs typeface="+mn-cs"/>
            </a:endParaRPr>
          </a:p>
        </p:txBody>
      </p:sp>
    </p:spTree>
    <p:extLst>
      <p:ext uri="{BB962C8B-B14F-4D97-AF65-F5344CB8AC3E}">
        <p14:creationId xmlns:p14="http://schemas.microsoft.com/office/powerpoint/2010/main" val="2315105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UDATpartners_with text_GeographicalMap">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sp>
        <p:nvSpPr>
          <p:cNvPr id="10"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563" y="476672"/>
            <a:ext cx="8508436" cy="6381328"/>
          </a:xfrm>
          <a:prstGeom prst="rect">
            <a:avLst/>
          </a:prstGeom>
        </p:spPr>
      </p:pic>
      <p:sp>
        <p:nvSpPr>
          <p:cNvPr id="7" name="Sottotitolo 2"/>
          <p:cNvSpPr txBox="1">
            <a:spLocks/>
          </p:cNvSpPr>
          <p:nvPr/>
        </p:nvSpPr>
        <p:spPr>
          <a:xfrm>
            <a:off x="194733" y="2058391"/>
            <a:ext cx="3496733" cy="3098801"/>
          </a:xfrm>
          <a:prstGeom prst="rect">
            <a:avLst/>
          </a:prstGeom>
          <a:ln>
            <a:noFill/>
          </a:ln>
        </p:spPr>
        <p:txBody>
          <a:bodyPr/>
          <a:lstStyle>
            <a:lvl1pPr marL="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smtClean="0">
                <a:solidFill>
                  <a:schemeClr val="tx1"/>
                </a:solidFill>
                <a:latin typeface="Century Gothic" pitchFamily="34" charset="0"/>
              </a:rPr>
              <a:t>A consortium of high performance computing (HPC) / data </a:t>
            </a:r>
            <a:r>
              <a:rPr lang="it-IT" sz="2400" noProof="0" dirty="0" smtClean="0">
                <a:solidFill>
                  <a:schemeClr val="tx1"/>
                </a:solidFill>
                <a:latin typeface="Century Gothic" pitchFamily="34" charset="0"/>
              </a:rPr>
              <a:t>centres</a:t>
            </a:r>
            <a:r>
              <a:rPr lang="en-US" sz="2400" dirty="0" smtClean="0">
                <a:solidFill>
                  <a:schemeClr val="tx1"/>
                </a:solidFill>
                <a:latin typeface="Century Gothic" pitchFamily="34" charset="0"/>
              </a:rPr>
              <a:t>, libraries, scientific communities, data scientists</a:t>
            </a:r>
            <a:endParaRPr lang="en-US" sz="2400" dirty="0">
              <a:solidFill>
                <a:schemeClr val="tx1"/>
              </a:solidFill>
              <a:latin typeface="Century Gothic" pitchFamily="34" charset="0"/>
            </a:endParaRPr>
          </a:p>
        </p:txBody>
      </p:sp>
    </p:spTree>
    <p:extLst>
      <p:ext uri="{BB962C8B-B14F-4D97-AF65-F5344CB8AC3E}">
        <p14:creationId xmlns:p14="http://schemas.microsoft.com/office/powerpoint/2010/main" val="2315105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UDATpartners_with text_PoliticalMap">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sp>
        <p:nvSpPr>
          <p:cNvPr id="10"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sp>
        <p:nvSpPr>
          <p:cNvPr id="7" name="Sottotitolo 2"/>
          <p:cNvSpPr txBox="1">
            <a:spLocks/>
          </p:cNvSpPr>
          <p:nvPr/>
        </p:nvSpPr>
        <p:spPr>
          <a:xfrm>
            <a:off x="194733" y="2058391"/>
            <a:ext cx="3496733" cy="3098801"/>
          </a:xfrm>
          <a:prstGeom prst="rect">
            <a:avLst/>
          </a:prstGeom>
          <a:ln>
            <a:noFill/>
          </a:ln>
        </p:spPr>
        <p:txBody>
          <a:bodyPr/>
          <a:lstStyle>
            <a:lvl1pPr marL="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smtClean="0">
                <a:solidFill>
                  <a:schemeClr val="tx1"/>
                </a:solidFill>
                <a:latin typeface="Century Gothic" pitchFamily="34" charset="0"/>
              </a:rPr>
              <a:t>A consortium of high performance computing (HPC) / data </a:t>
            </a:r>
            <a:r>
              <a:rPr lang="it-IT" sz="2400" noProof="0" dirty="0" smtClean="0">
                <a:solidFill>
                  <a:schemeClr val="tx1"/>
                </a:solidFill>
                <a:latin typeface="Century Gothic" pitchFamily="34" charset="0"/>
              </a:rPr>
              <a:t>centres</a:t>
            </a:r>
            <a:r>
              <a:rPr lang="en-US" sz="2400" dirty="0" smtClean="0">
                <a:solidFill>
                  <a:schemeClr val="tx1"/>
                </a:solidFill>
                <a:latin typeface="Century Gothic" pitchFamily="34" charset="0"/>
              </a:rPr>
              <a:t>, libraries, scientific communities, data scientists</a:t>
            </a:r>
            <a:endParaRPr lang="en-US" sz="2400" dirty="0">
              <a:solidFill>
                <a:schemeClr val="tx1"/>
              </a:solidFill>
              <a:latin typeface="Century Gothic"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560" y="458670"/>
            <a:ext cx="8532439" cy="6399330"/>
          </a:xfrm>
          <a:prstGeom prst="rect">
            <a:avLst/>
          </a:prstGeom>
        </p:spPr>
      </p:pic>
    </p:spTree>
    <p:extLst>
      <p:ext uri="{BB962C8B-B14F-4D97-AF65-F5344CB8AC3E}">
        <p14:creationId xmlns:p14="http://schemas.microsoft.com/office/powerpoint/2010/main" val="2897837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UDATpartners_Colour_NOtext_GeographicalMap">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563" y="476672"/>
            <a:ext cx="8508436" cy="6381328"/>
          </a:xfrm>
          <a:prstGeom prst="rect">
            <a:avLst/>
          </a:prstGeom>
        </p:spPr>
      </p:pic>
    </p:spTree>
    <p:extLst>
      <p:ext uri="{BB962C8B-B14F-4D97-AF65-F5344CB8AC3E}">
        <p14:creationId xmlns:p14="http://schemas.microsoft.com/office/powerpoint/2010/main" val="1178097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UDATpartners_Colour_NOtext_PoliticalMap">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560" y="458670"/>
            <a:ext cx="8532439" cy="6399330"/>
          </a:xfrm>
          <a:prstGeom prst="rect">
            <a:avLst/>
          </a:prstGeom>
        </p:spPr>
      </p:pic>
    </p:spTree>
    <p:extLst>
      <p:ext uri="{BB962C8B-B14F-4D97-AF65-F5344CB8AC3E}">
        <p14:creationId xmlns:p14="http://schemas.microsoft.com/office/powerpoint/2010/main" val="860181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UDATpartners_Black&amp;White_NOtext_GeographicalMap">
    <p:bg>
      <p:bgPr>
        <a:solidFill>
          <a:schemeClr val="bg1"/>
        </a:solidFill>
        <a:effectLst/>
      </p:bgPr>
    </p:bg>
    <p:spTree>
      <p:nvGrpSpPr>
        <p:cNvPr id="1" name=""/>
        <p:cNvGrpSpPr/>
        <p:nvPr/>
      </p:nvGrpSpPr>
      <p:grpSpPr>
        <a:xfrm>
          <a:off x="0" y="0"/>
          <a:ext cx="0" cy="0"/>
          <a:chOff x="0" y="0"/>
          <a:chExt cx="0" cy="0"/>
        </a:xfrm>
      </p:grpSpPr>
      <p:pic>
        <p:nvPicPr>
          <p:cNvPr id="9" name="Immagine 8" descr="EUDAT-LogoGrigio.eps"/>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490" y="-109654"/>
            <a:ext cx="1143000" cy="892098"/>
          </a:xfrm>
          <a:prstGeom prst="rect">
            <a:avLst/>
          </a:prstGeom>
        </p:spPr>
      </p:pic>
      <p:sp>
        <p:nvSpPr>
          <p:cNvPr id="11"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563" y="476672"/>
            <a:ext cx="8508436" cy="6381328"/>
          </a:xfrm>
          <a:prstGeom prst="rect">
            <a:avLst/>
          </a:prstGeom>
        </p:spPr>
      </p:pic>
    </p:spTree>
    <p:extLst>
      <p:ext uri="{BB962C8B-B14F-4D97-AF65-F5344CB8AC3E}">
        <p14:creationId xmlns:p14="http://schemas.microsoft.com/office/powerpoint/2010/main" val="3159851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UDATpartners_Black&amp;White_NOtext_PoliticalMap">
    <p:bg>
      <p:bgPr>
        <a:solidFill>
          <a:schemeClr val="bg1"/>
        </a:solidFill>
        <a:effectLst/>
      </p:bgPr>
    </p:bg>
    <p:spTree>
      <p:nvGrpSpPr>
        <p:cNvPr id="1" name=""/>
        <p:cNvGrpSpPr/>
        <p:nvPr/>
      </p:nvGrpSpPr>
      <p:grpSpPr>
        <a:xfrm>
          <a:off x="0" y="0"/>
          <a:ext cx="0" cy="0"/>
          <a:chOff x="0" y="0"/>
          <a:chExt cx="0" cy="0"/>
        </a:xfrm>
      </p:grpSpPr>
      <p:pic>
        <p:nvPicPr>
          <p:cNvPr id="9" name="Immagine 8" descr="EUDAT-LogoGrigio.eps"/>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490" y="-109654"/>
            <a:ext cx="1143000" cy="892098"/>
          </a:xfrm>
          <a:prstGeom prst="rect">
            <a:avLst/>
          </a:prstGeom>
        </p:spPr>
      </p:pic>
      <p:sp>
        <p:nvSpPr>
          <p:cNvPr id="11"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560" y="458670"/>
            <a:ext cx="8532439" cy="6399330"/>
          </a:xfrm>
          <a:prstGeom prst="rect">
            <a:avLst/>
          </a:prstGeom>
        </p:spPr>
      </p:pic>
    </p:spTree>
    <p:extLst>
      <p:ext uri="{BB962C8B-B14F-4D97-AF65-F5344CB8AC3E}">
        <p14:creationId xmlns:p14="http://schemas.microsoft.com/office/powerpoint/2010/main" val="1178097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399" y="274638"/>
            <a:ext cx="6836019" cy="868362"/>
          </a:xfrm>
        </p:spPr>
        <p:txBody>
          <a:bodyPr>
            <a:normAutofit/>
          </a:bodyPr>
          <a:lstStyle>
            <a:lvl1pPr>
              <a:defRPr sz="2800" b="1">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371600"/>
            <a:ext cx="8229600" cy="4525963"/>
          </a:xfrm>
        </p:spPr>
        <p:txBody>
          <a:bodyPr>
            <a:normAutofit/>
          </a:bodyPr>
          <a:lstStyle>
            <a:lvl1pPr>
              <a:defRPr sz="2400">
                <a:latin typeface="Century Gothic" pitchFamily="34" charset="0"/>
              </a:defRPr>
            </a:lvl1pPr>
            <a:lvl2pPr>
              <a:defRPr sz="2400">
                <a:latin typeface="Century Gothic" pitchFamily="34" charset="0"/>
              </a:defRPr>
            </a:lvl2pPr>
            <a:lvl3pPr>
              <a:defRPr sz="2400">
                <a:latin typeface="Century Gothic" pitchFamily="34" charset="0"/>
              </a:defRPr>
            </a:lvl3pPr>
            <a:lvl4pPr>
              <a:defRPr sz="2400">
                <a:latin typeface="Century Gothic" pitchFamily="34" charset="0"/>
              </a:defRPr>
            </a:lvl4pPr>
            <a:lvl5pPr>
              <a:defRPr sz="2400">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04235"/>
            <a:ext cx="2133600" cy="365125"/>
          </a:xfrm>
        </p:spPr>
        <p:txBody>
          <a:bodyPr/>
          <a:lstStyle/>
          <a:p>
            <a:r>
              <a:rPr lang="en-US" smtClean="0"/>
              <a:t>www.eudat.eu | www.eudat.eu/b2safe</a:t>
            </a:r>
            <a:endParaRPr lang="en-US"/>
          </a:p>
        </p:txBody>
      </p:sp>
      <p:sp>
        <p:nvSpPr>
          <p:cNvPr id="5" name="Footer Placeholder 4"/>
          <p:cNvSpPr>
            <a:spLocks noGrp="1"/>
          </p:cNvSpPr>
          <p:nvPr>
            <p:ph type="ftr" sz="quarter" idx="11"/>
          </p:nvPr>
        </p:nvSpPr>
        <p:spPr>
          <a:xfrm>
            <a:off x="3124200" y="6304235"/>
            <a:ext cx="2895600" cy="365125"/>
          </a:xfrm>
        </p:spPr>
        <p:txBody>
          <a:bodyPr/>
          <a:lstStyle/>
          <a:p>
            <a:endParaRPr lang="en-US" dirty="0"/>
          </a:p>
        </p:txBody>
      </p:sp>
      <p:sp>
        <p:nvSpPr>
          <p:cNvPr id="6" name="Slide Number Placeholder 5"/>
          <p:cNvSpPr>
            <a:spLocks noGrp="1"/>
          </p:cNvSpPr>
          <p:nvPr>
            <p:ph type="sldNum" sz="quarter" idx="12"/>
          </p:nvPr>
        </p:nvSpPr>
        <p:spPr>
          <a:xfrm>
            <a:off x="6553200" y="6304235"/>
            <a:ext cx="2133600" cy="365125"/>
          </a:xfrm>
        </p:spPr>
        <p:txBody>
          <a:bodyPr/>
          <a:lstStyle/>
          <a:p>
            <a:fld id="{B6F15528-21DE-4FAA-801E-634DDDAF4B2B}" type="slidenum">
              <a:rPr lang="en-US" smtClean="0"/>
              <a:pPr/>
              <a:t>‹#›</a:t>
            </a:fld>
            <a:endParaRPr lang="en-US"/>
          </a:p>
        </p:txBody>
      </p:sp>
      <p:pic>
        <p:nvPicPr>
          <p:cNvPr id="7" name="Immagine 14" descr="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sp>
        <p:nvSpPr>
          <p:cNvPr id="8" name="Rectangle 7"/>
          <p:cNvSpPr/>
          <p:nvPr userDrawn="1"/>
        </p:nvSpPr>
        <p:spPr>
          <a:xfrm>
            <a:off x="7794810" y="990600"/>
            <a:ext cx="1425390" cy="276999"/>
          </a:xfrm>
          <a:prstGeom prst="rect">
            <a:avLst/>
          </a:prstGeom>
        </p:spPr>
        <p:txBody>
          <a:bodyPr wrap="none">
            <a:spAutoFit/>
          </a:bodyPr>
          <a:lstStyle/>
          <a:p>
            <a:pPr algn="r"/>
            <a:r>
              <a:rPr lang="en-GB" sz="1200" b="1" dirty="0" smtClean="0">
                <a:solidFill>
                  <a:prstClr val="black"/>
                </a:solidFill>
                <a:latin typeface="Century Gothic" panose="020B0502020202020204" pitchFamily="34" charset="0"/>
                <a:hlinkClick r:id="rId3"/>
              </a:rPr>
              <a:t>eudat.eu/b2safe</a:t>
            </a:r>
            <a:endParaRPr lang="en-GB" sz="1200" b="1" dirty="0" smtClean="0">
              <a:solidFill>
                <a:prstClr val="black"/>
              </a:solidFill>
              <a:latin typeface="Century Gothic" panose="020B0502020202020204" pitchFamily="34" charset="0"/>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8546" y="76200"/>
            <a:ext cx="813054" cy="94297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UDATPartnerLogos_GeographicalMap">
    <p:bg>
      <p:bgPr>
        <a:solidFill>
          <a:schemeClr val="bg1"/>
        </a:solidFill>
        <a:effectLst/>
      </p:bgPr>
    </p:bg>
    <p:spTree>
      <p:nvGrpSpPr>
        <p:cNvPr id="1" name=""/>
        <p:cNvGrpSpPr/>
        <p:nvPr/>
      </p:nvGrpSpPr>
      <p:grpSpPr>
        <a:xfrm>
          <a:off x="0" y="0"/>
          <a:ext cx="0" cy="0"/>
          <a:chOff x="0" y="0"/>
          <a:chExt cx="0" cy="0"/>
        </a:xfrm>
      </p:grpSpPr>
      <p:pic>
        <p:nvPicPr>
          <p:cNvPr id="42" name="Picture 4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563" y="476672"/>
            <a:ext cx="8508436" cy="6381328"/>
          </a:xfrm>
          <a:prstGeom prst="rect">
            <a:avLst/>
          </a:prstGeom>
        </p:spPr>
      </p:pic>
      <p:pic>
        <p:nvPicPr>
          <p:cNvPr id="11" name="Immagine 14" desc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grpSp>
        <p:nvGrpSpPr>
          <p:cNvPr id="32" name="Group 31"/>
          <p:cNvGrpSpPr/>
          <p:nvPr/>
        </p:nvGrpSpPr>
        <p:grpSpPr>
          <a:xfrm>
            <a:off x="27894" y="1340768"/>
            <a:ext cx="3338155" cy="5581113"/>
            <a:chOff x="27894" y="1340768"/>
            <a:chExt cx="3338155" cy="5581113"/>
          </a:xfrm>
        </p:grpSpPr>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94" y="4697526"/>
              <a:ext cx="454154" cy="454154"/>
            </a:xfrm>
            <a:prstGeom prst="rect">
              <a:avLst/>
            </a:prstGeom>
          </p:spPr>
        </p:pic>
        <p:pic>
          <p:nvPicPr>
            <p:cNvPr id="2" name="Pictur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9512" y="1340768"/>
              <a:ext cx="599144" cy="380082"/>
            </a:xfrm>
            <a:prstGeom prst="rect">
              <a:avLst/>
            </a:prstGeom>
          </p:spPr>
        </p:pic>
        <p:pic>
          <p:nvPicPr>
            <p:cNvPr id="3" name="Picture 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206" y="1844824"/>
              <a:ext cx="1072851" cy="288032"/>
            </a:xfrm>
            <a:prstGeom prst="rect">
              <a:avLst/>
            </a:prstGeom>
          </p:spPr>
        </p:pic>
        <p:pic>
          <p:nvPicPr>
            <p:cNvPr id="4" name="Picture 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12318" y="2241360"/>
              <a:ext cx="353494" cy="432048"/>
            </a:xfrm>
            <a:prstGeom prst="rect">
              <a:avLst/>
            </a:prstGeom>
          </p:spPr>
        </p:pic>
        <p:pic>
          <p:nvPicPr>
            <p:cNvPr id="5" name="Picture 4"/>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0890" y="2733887"/>
              <a:ext cx="423588" cy="458761"/>
            </a:xfrm>
            <a:prstGeom prst="rect">
              <a:avLst/>
            </a:prstGeom>
          </p:spPr>
        </p:pic>
        <p:pic>
          <p:nvPicPr>
            <p:cNvPr id="6" name="Picture 5"/>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1837" y="3789040"/>
              <a:ext cx="701694" cy="248224"/>
            </a:xfrm>
            <a:prstGeom prst="rect">
              <a:avLst/>
            </a:prstGeom>
          </p:spPr>
        </p:pic>
        <p:pic>
          <p:nvPicPr>
            <p:cNvPr id="8" name="Picture 7"/>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23528" y="5130324"/>
              <a:ext cx="320268" cy="404664"/>
            </a:xfrm>
            <a:prstGeom prst="rect">
              <a:avLst/>
            </a:prstGeom>
          </p:spPr>
        </p:pic>
        <p:pic>
          <p:nvPicPr>
            <p:cNvPr id="10" name="Picture 9"/>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56320" y="5733256"/>
              <a:ext cx="571264" cy="184587"/>
            </a:xfrm>
            <a:prstGeom prst="rect">
              <a:avLst/>
            </a:prstGeom>
          </p:spPr>
        </p:pic>
        <p:pic>
          <p:nvPicPr>
            <p:cNvPr id="15" name="Picture 14"/>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48692" y="1556792"/>
              <a:ext cx="699349" cy="258302"/>
            </a:xfrm>
            <a:prstGeom prst="rect">
              <a:avLst/>
            </a:prstGeom>
          </p:spPr>
        </p:pic>
        <p:pic>
          <p:nvPicPr>
            <p:cNvPr id="17" name="Picture 1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348693" y="2428890"/>
              <a:ext cx="631019" cy="186677"/>
            </a:xfrm>
            <a:prstGeom prst="rect">
              <a:avLst/>
            </a:prstGeom>
          </p:spPr>
        </p:pic>
        <p:pic>
          <p:nvPicPr>
            <p:cNvPr id="18" name="Picture 17"/>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86916" y="2788930"/>
              <a:ext cx="934467" cy="204415"/>
            </a:xfrm>
            <a:prstGeom prst="rect">
              <a:avLst/>
            </a:prstGeom>
          </p:spPr>
        </p:pic>
        <p:pic>
          <p:nvPicPr>
            <p:cNvPr id="19" name="Picture 1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403648" y="3107681"/>
              <a:ext cx="544263" cy="257313"/>
            </a:xfrm>
            <a:prstGeom prst="rect">
              <a:avLst/>
            </a:prstGeom>
          </p:spPr>
        </p:pic>
        <p:pic>
          <p:nvPicPr>
            <p:cNvPr id="20" name="Picture 19"/>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478011" y="3495066"/>
              <a:ext cx="395536" cy="197768"/>
            </a:xfrm>
            <a:prstGeom prst="rect">
              <a:avLst/>
            </a:prstGeom>
          </p:spPr>
        </p:pic>
        <p:pic>
          <p:nvPicPr>
            <p:cNvPr id="21" name="Picture 2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478011" y="3845992"/>
              <a:ext cx="358025" cy="349969"/>
            </a:xfrm>
            <a:prstGeom prst="rect">
              <a:avLst/>
            </a:prstGeom>
          </p:spPr>
        </p:pic>
        <p:pic>
          <p:nvPicPr>
            <p:cNvPr id="22" name="Picture 21"/>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331640" y="4363639"/>
              <a:ext cx="644394" cy="187447"/>
            </a:xfrm>
            <a:prstGeom prst="rect">
              <a:avLst/>
            </a:prstGeom>
          </p:spPr>
        </p:pic>
        <p:pic>
          <p:nvPicPr>
            <p:cNvPr id="23" name="Picture 22"/>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403648" y="4877162"/>
              <a:ext cx="423490" cy="423490"/>
            </a:xfrm>
            <a:prstGeom prst="rect">
              <a:avLst/>
            </a:prstGeom>
          </p:spPr>
        </p:pic>
        <p:sp>
          <p:nvSpPr>
            <p:cNvPr id="24" name="TextBox 23"/>
            <p:cNvSpPr txBox="1"/>
            <p:nvPr userDrawn="1"/>
          </p:nvSpPr>
          <p:spPr>
            <a:xfrm>
              <a:off x="1043948" y="4646330"/>
              <a:ext cx="1584176" cy="230832"/>
            </a:xfrm>
            <a:prstGeom prst="rect">
              <a:avLst/>
            </a:prstGeom>
            <a:noFill/>
          </p:spPr>
          <p:txBody>
            <a:bodyPr wrap="square" rtlCol="0">
              <a:spAutoFit/>
            </a:bodyPr>
            <a:lstStyle/>
            <a:p>
              <a:r>
                <a:rPr lang="it-IT" sz="900" b="1" dirty="0" smtClean="0"/>
                <a:t>e-Science Data Factory</a:t>
              </a:r>
              <a:endParaRPr lang="it-IT" sz="900" b="1" dirty="0"/>
            </a:p>
          </p:txBody>
        </p:sp>
        <p:pic>
          <p:nvPicPr>
            <p:cNvPr id="1026" name="Picture 2"/>
            <p:cNvPicPr>
              <a:picLocks noChangeAspect="1" noChangeArrowheads="1"/>
            </p:cNvPicPr>
            <p:nvPr userDrawn="1"/>
          </p:nvPicPr>
          <p:blipFill>
            <a:blip r:embed="rId20">
              <a:extLst>
                <a:ext uri="{28A0092B-C50C-407E-A947-70E740481C1C}">
                  <a14:useLocalDpi xmlns:a14="http://schemas.microsoft.com/office/drawing/2010/main"/>
                </a:ext>
              </a:extLst>
            </a:blip>
            <a:srcRect/>
            <a:stretch>
              <a:fillRect/>
            </a:stretch>
          </p:blipFill>
          <p:spPr bwMode="auto">
            <a:xfrm>
              <a:off x="1043948" y="5410875"/>
              <a:ext cx="1439820" cy="36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2483768" y="5102230"/>
              <a:ext cx="753216" cy="114866"/>
            </a:xfrm>
            <a:prstGeom prst="rect">
              <a:avLst/>
            </a:prstGeom>
          </p:spPr>
        </p:pic>
        <p:pic>
          <p:nvPicPr>
            <p:cNvPr id="27" name="Picture 26"/>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2532601" y="4619743"/>
              <a:ext cx="683568" cy="294208"/>
            </a:xfrm>
            <a:prstGeom prst="rect">
              <a:avLst/>
            </a:prstGeom>
          </p:spPr>
        </p:pic>
        <p:pic>
          <p:nvPicPr>
            <p:cNvPr id="28" name="Picture 2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408312" y="4217994"/>
              <a:ext cx="867544" cy="346415"/>
            </a:xfrm>
            <a:prstGeom prst="rect">
              <a:avLst/>
            </a:prstGeom>
          </p:spPr>
        </p:pic>
        <p:pic>
          <p:nvPicPr>
            <p:cNvPr id="29" name="Picture 28"/>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2617515" y="3656982"/>
              <a:ext cx="413714" cy="404664"/>
            </a:xfrm>
            <a:prstGeom prst="rect">
              <a:avLst/>
            </a:prstGeom>
          </p:spPr>
        </p:pic>
        <p:pic>
          <p:nvPicPr>
            <p:cNvPr id="30" name="Picture 29"/>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628124" y="3115251"/>
              <a:ext cx="403105" cy="407081"/>
            </a:xfrm>
            <a:prstGeom prst="rect">
              <a:avLst/>
            </a:prstGeom>
          </p:spPr>
        </p:pic>
        <p:pic>
          <p:nvPicPr>
            <p:cNvPr id="31" name="Picture 30"/>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17515" y="2792393"/>
              <a:ext cx="405011" cy="224132"/>
            </a:xfrm>
            <a:prstGeom prst="rect">
              <a:avLst/>
            </a:prstGeom>
          </p:spPr>
        </p:pic>
        <p:pic>
          <p:nvPicPr>
            <p:cNvPr id="33" name="Picture 32"/>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46221" y="6131198"/>
              <a:ext cx="1121603" cy="790683"/>
            </a:xfrm>
            <a:prstGeom prst="rect">
              <a:avLst/>
            </a:prstGeom>
          </p:spPr>
        </p:pic>
        <p:pic>
          <p:nvPicPr>
            <p:cNvPr id="34" name="Picture 33"/>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399050" y="5841632"/>
              <a:ext cx="415943" cy="359312"/>
            </a:xfrm>
            <a:prstGeom prst="rect">
              <a:avLst/>
            </a:prstGeom>
          </p:spPr>
        </p:pic>
        <p:pic>
          <p:nvPicPr>
            <p:cNvPr id="35" name="Picture 34"/>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418013" y="4857809"/>
              <a:ext cx="446067" cy="128748"/>
            </a:xfrm>
            <a:prstGeom prst="rect">
              <a:avLst/>
            </a:prstGeom>
          </p:spPr>
        </p:pic>
        <p:pic>
          <p:nvPicPr>
            <p:cNvPr id="36" name="Picture 35"/>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208459" y="4392960"/>
              <a:ext cx="806202" cy="310078"/>
            </a:xfrm>
            <a:prstGeom prst="rect">
              <a:avLst/>
            </a:prstGeom>
          </p:spPr>
        </p:pic>
        <p:pic>
          <p:nvPicPr>
            <p:cNvPr id="38" name="Picture 37"/>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82854" y="3267525"/>
              <a:ext cx="592460" cy="417684"/>
            </a:xfrm>
            <a:prstGeom prst="rect">
              <a:avLst/>
            </a:prstGeom>
          </p:spPr>
        </p:pic>
        <p:pic>
          <p:nvPicPr>
            <p:cNvPr id="39" name="Picture 38"/>
            <p:cNvPicPr>
              <a:picLocks noChangeAspect="1"/>
            </p:cNvPicPr>
            <p:nvPr userDrawn="1"/>
          </p:nvPicPr>
          <p:blipFill>
            <a:blip r:embed="rId32">
              <a:extLst>
                <a:ext uri="{28A0092B-C50C-407E-A947-70E740481C1C}">
                  <a14:useLocalDpi xmlns:a14="http://schemas.microsoft.com/office/drawing/2010/main"/>
                </a:ext>
              </a:extLst>
            </a:blip>
            <a:stretch>
              <a:fillRect/>
            </a:stretch>
          </p:blipFill>
          <p:spPr>
            <a:xfrm>
              <a:off x="2618906" y="5337368"/>
              <a:ext cx="454871" cy="454871"/>
            </a:xfrm>
            <a:prstGeom prst="rect">
              <a:avLst/>
            </a:prstGeom>
          </p:spPr>
        </p:pic>
        <p:pic>
          <p:nvPicPr>
            <p:cNvPr id="41" name="Picture 40"/>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2291255" y="5949280"/>
              <a:ext cx="1074794" cy="266708"/>
            </a:xfrm>
            <a:prstGeom prst="rect">
              <a:avLst/>
            </a:prstGeom>
          </p:spPr>
        </p:pic>
        <p:pic>
          <p:nvPicPr>
            <p:cNvPr id="25" name="Picture 24"/>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2541942" y="2381561"/>
              <a:ext cx="556155" cy="281334"/>
            </a:xfrm>
            <a:prstGeom prst="rect">
              <a:avLst/>
            </a:prstGeom>
          </p:spPr>
        </p:pic>
        <p:pic>
          <p:nvPicPr>
            <p:cNvPr id="12" name="Picture 11"/>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232955" y="6380640"/>
              <a:ext cx="646388" cy="273966"/>
            </a:xfrm>
            <a:prstGeom prst="rect">
              <a:avLst/>
            </a:prstGeom>
          </p:spPr>
        </p:pic>
        <p:pic>
          <p:nvPicPr>
            <p:cNvPr id="48" name="Immagine 22" descr="poznan.jpg"/>
            <p:cNvPicPr>
              <a:picLocks noChangeAspect="1"/>
            </p:cNvPicPr>
            <p:nvPr userDrawn="1"/>
          </p:nvPicPr>
          <p:blipFill>
            <a:blip r:embed="rId36" cstate="screen">
              <a:extLst>
                <a:ext uri="{28A0092B-C50C-407E-A947-70E740481C1C}">
                  <a14:useLocalDpi xmlns:a14="http://schemas.microsoft.com/office/drawing/2010/main"/>
                </a:ext>
              </a:extLst>
            </a:blip>
            <a:srcRect/>
            <a:stretch>
              <a:fillRect/>
            </a:stretch>
          </p:blipFill>
          <p:spPr bwMode="auto">
            <a:xfrm>
              <a:off x="141836" y="6003252"/>
              <a:ext cx="685747" cy="330364"/>
            </a:xfrm>
            <a:prstGeom prst="rect">
              <a:avLst/>
            </a:prstGeom>
            <a:noFill/>
            <a:ln w="9525">
              <a:noFill/>
              <a:miter lim="800000"/>
              <a:headEnd/>
              <a:tailEnd/>
            </a:ln>
          </p:spPr>
        </p:pic>
        <p:pic>
          <p:nvPicPr>
            <p:cNvPr id="50" name="Immagine 25" descr="SandT.jpg"/>
            <p:cNvPicPr>
              <a:picLocks noChangeAspect="1"/>
            </p:cNvPicPr>
            <p:nvPr userDrawn="1"/>
          </p:nvPicPr>
          <p:blipFill>
            <a:blip r:embed="rId37" cstate="screen">
              <a:extLst>
                <a:ext uri="{28A0092B-C50C-407E-A947-70E740481C1C}">
                  <a14:useLocalDpi xmlns:a14="http://schemas.microsoft.com/office/drawing/2010/main"/>
                </a:ext>
              </a:extLst>
            </a:blip>
            <a:srcRect/>
            <a:stretch>
              <a:fillRect/>
            </a:stretch>
          </p:blipFill>
          <p:spPr bwMode="auto">
            <a:xfrm>
              <a:off x="1216451" y="1988840"/>
              <a:ext cx="951373" cy="231924"/>
            </a:xfrm>
            <a:prstGeom prst="rect">
              <a:avLst/>
            </a:prstGeom>
            <a:noFill/>
            <a:ln w="9525">
              <a:noFill/>
              <a:miter lim="800000"/>
              <a:headEnd/>
              <a:tailEnd/>
            </a:ln>
          </p:spPr>
        </p:pic>
        <p:pic>
          <p:nvPicPr>
            <p:cNvPr id="53" name="Immagine 29" descr="umwelt.jpg"/>
            <p:cNvPicPr>
              <a:picLocks noChangeAspect="1"/>
            </p:cNvPicPr>
            <p:nvPr userDrawn="1"/>
          </p:nvPicPr>
          <p:blipFill>
            <a:blip r:embed="rId38" cstate="screen">
              <a:extLst>
                <a:ext uri="{28A0092B-C50C-407E-A947-70E740481C1C}">
                  <a14:useLocalDpi xmlns:a14="http://schemas.microsoft.com/office/drawing/2010/main"/>
                </a:ext>
              </a:extLst>
            </a:blip>
            <a:srcRect/>
            <a:stretch>
              <a:fillRect/>
            </a:stretch>
          </p:blipFill>
          <p:spPr bwMode="auto">
            <a:xfrm>
              <a:off x="139534" y="4157004"/>
              <a:ext cx="832066" cy="203368"/>
            </a:xfrm>
            <a:prstGeom prst="rect">
              <a:avLst/>
            </a:prstGeom>
            <a:noFill/>
            <a:ln w="9525">
              <a:noFill/>
              <a:miter lim="800000"/>
              <a:headEnd/>
              <a:tailEnd/>
            </a:ln>
          </p:spPr>
        </p:pic>
      </p:grpSp>
    </p:spTree>
    <p:extLst>
      <p:ext uri="{BB962C8B-B14F-4D97-AF65-F5344CB8AC3E}">
        <p14:creationId xmlns:p14="http://schemas.microsoft.com/office/powerpoint/2010/main" val="255443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UDATPartnerLogos_PoliticalMap">
    <p:bg>
      <p:bgPr>
        <a:solidFill>
          <a:schemeClr val="bg1"/>
        </a:solidFill>
        <a:effectLst/>
      </p:bgPr>
    </p:bg>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560" y="458670"/>
            <a:ext cx="8532439" cy="6399330"/>
          </a:xfrm>
          <a:prstGeom prst="rect">
            <a:avLst/>
          </a:prstGeom>
        </p:spPr>
      </p:pic>
      <p:pic>
        <p:nvPicPr>
          <p:cNvPr id="11" name="Immagine 14" desc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grpSp>
        <p:nvGrpSpPr>
          <p:cNvPr id="48" name="Group 47"/>
          <p:cNvGrpSpPr/>
          <p:nvPr/>
        </p:nvGrpSpPr>
        <p:grpSpPr>
          <a:xfrm>
            <a:off x="27894" y="1340768"/>
            <a:ext cx="3338155" cy="5581113"/>
            <a:chOff x="27894" y="1340768"/>
            <a:chExt cx="3338155" cy="5581113"/>
          </a:xfrm>
        </p:grpSpPr>
        <p:pic>
          <p:nvPicPr>
            <p:cNvPr id="49" name="Picture 4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94" y="4697526"/>
              <a:ext cx="454154" cy="454154"/>
            </a:xfrm>
            <a:prstGeom prst="rect">
              <a:avLst/>
            </a:prstGeom>
          </p:spPr>
        </p:pic>
        <p:pic>
          <p:nvPicPr>
            <p:cNvPr id="5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9512" y="1340768"/>
              <a:ext cx="599144" cy="380082"/>
            </a:xfrm>
            <a:prstGeom prst="rect">
              <a:avLst/>
            </a:prstGeom>
          </p:spPr>
        </p:pic>
        <p:pic>
          <p:nvPicPr>
            <p:cNvPr id="51" name="Picture 5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206" y="1844824"/>
              <a:ext cx="1072851" cy="288032"/>
            </a:xfrm>
            <a:prstGeom prst="rect">
              <a:avLst/>
            </a:prstGeom>
          </p:spPr>
        </p:pic>
        <p:pic>
          <p:nvPicPr>
            <p:cNvPr id="52" name="Picture 5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12318" y="2241360"/>
              <a:ext cx="353494" cy="432048"/>
            </a:xfrm>
            <a:prstGeom prst="rect">
              <a:avLst/>
            </a:prstGeom>
          </p:spPr>
        </p:pic>
        <p:pic>
          <p:nvPicPr>
            <p:cNvPr id="53" name="Picture 52"/>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0890" y="2733887"/>
              <a:ext cx="423588" cy="458761"/>
            </a:xfrm>
            <a:prstGeom prst="rect">
              <a:avLst/>
            </a:prstGeom>
          </p:spPr>
        </p:pic>
        <p:pic>
          <p:nvPicPr>
            <p:cNvPr id="54" name="Picture 53"/>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1837" y="3789040"/>
              <a:ext cx="701694" cy="248224"/>
            </a:xfrm>
            <a:prstGeom prst="rect">
              <a:avLst/>
            </a:prstGeom>
          </p:spPr>
        </p:pic>
        <p:pic>
          <p:nvPicPr>
            <p:cNvPr id="55" name="Picture 54"/>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23528" y="5130324"/>
              <a:ext cx="320268" cy="404664"/>
            </a:xfrm>
            <a:prstGeom prst="rect">
              <a:avLst/>
            </a:prstGeom>
          </p:spPr>
        </p:pic>
        <p:pic>
          <p:nvPicPr>
            <p:cNvPr id="56" name="Picture 55"/>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56320" y="5733256"/>
              <a:ext cx="571264" cy="184587"/>
            </a:xfrm>
            <a:prstGeom prst="rect">
              <a:avLst/>
            </a:prstGeom>
          </p:spPr>
        </p:pic>
        <p:pic>
          <p:nvPicPr>
            <p:cNvPr id="57" name="Picture 56"/>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48692" y="1556792"/>
              <a:ext cx="699349" cy="258302"/>
            </a:xfrm>
            <a:prstGeom prst="rect">
              <a:avLst/>
            </a:prstGeom>
          </p:spPr>
        </p:pic>
        <p:pic>
          <p:nvPicPr>
            <p:cNvPr id="58" name="Picture 5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348693" y="2428890"/>
              <a:ext cx="631019" cy="186677"/>
            </a:xfrm>
            <a:prstGeom prst="rect">
              <a:avLst/>
            </a:prstGeom>
          </p:spPr>
        </p:pic>
        <p:pic>
          <p:nvPicPr>
            <p:cNvPr id="59" name="Picture 5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86916" y="2788930"/>
              <a:ext cx="934467" cy="204415"/>
            </a:xfrm>
            <a:prstGeom prst="rect">
              <a:avLst/>
            </a:prstGeom>
          </p:spPr>
        </p:pic>
        <p:pic>
          <p:nvPicPr>
            <p:cNvPr id="60" name="Picture 59"/>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403648" y="3107681"/>
              <a:ext cx="544263" cy="257313"/>
            </a:xfrm>
            <a:prstGeom prst="rect">
              <a:avLst/>
            </a:prstGeom>
          </p:spPr>
        </p:pic>
        <p:pic>
          <p:nvPicPr>
            <p:cNvPr id="61" name="Picture 6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478011" y="3495066"/>
              <a:ext cx="395536" cy="197768"/>
            </a:xfrm>
            <a:prstGeom prst="rect">
              <a:avLst/>
            </a:prstGeom>
          </p:spPr>
        </p:pic>
        <p:pic>
          <p:nvPicPr>
            <p:cNvPr id="62" name="Picture 61"/>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478011" y="3845992"/>
              <a:ext cx="358025" cy="349969"/>
            </a:xfrm>
            <a:prstGeom prst="rect">
              <a:avLst/>
            </a:prstGeom>
          </p:spPr>
        </p:pic>
        <p:pic>
          <p:nvPicPr>
            <p:cNvPr id="63" name="Picture 62"/>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331640" y="4363639"/>
              <a:ext cx="644394" cy="187447"/>
            </a:xfrm>
            <a:prstGeom prst="rect">
              <a:avLst/>
            </a:prstGeom>
          </p:spPr>
        </p:pic>
        <p:pic>
          <p:nvPicPr>
            <p:cNvPr id="64" name="Picture 63"/>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403648" y="4877162"/>
              <a:ext cx="423490" cy="423490"/>
            </a:xfrm>
            <a:prstGeom prst="rect">
              <a:avLst/>
            </a:prstGeom>
          </p:spPr>
        </p:pic>
        <p:sp>
          <p:nvSpPr>
            <p:cNvPr id="65" name="TextBox 64"/>
            <p:cNvSpPr txBox="1"/>
            <p:nvPr userDrawn="1"/>
          </p:nvSpPr>
          <p:spPr>
            <a:xfrm>
              <a:off x="1043948" y="4646330"/>
              <a:ext cx="1584176" cy="230832"/>
            </a:xfrm>
            <a:prstGeom prst="rect">
              <a:avLst/>
            </a:prstGeom>
            <a:noFill/>
          </p:spPr>
          <p:txBody>
            <a:bodyPr wrap="square" rtlCol="0">
              <a:spAutoFit/>
            </a:bodyPr>
            <a:lstStyle/>
            <a:p>
              <a:r>
                <a:rPr lang="it-IT" sz="900" b="1" dirty="0" smtClean="0"/>
                <a:t>e-Science Data Factory</a:t>
              </a:r>
              <a:endParaRPr lang="it-IT" sz="900" b="1" dirty="0"/>
            </a:p>
          </p:txBody>
        </p:sp>
        <p:pic>
          <p:nvPicPr>
            <p:cNvPr id="66" name="Picture 2"/>
            <p:cNvPicPr>
              <a:picLocks noChangeAspect="1" noChangeArrowheads="1"/>
            </p:cNvPicPr>
            <p:nvPr userDrawn="1"/>
          </p:nvPicPr>
          <p:blipFill>
            <a:blip r:embed="rId20">
              <a:extLst>
                <a:ext uri="{28A0092B-C50C-407E-A947-70E740481C1C}">
                  <a14:useLocalDpi xmlns:a14="http://schemas.microsoft.com/office/drawing/2010/main"/>
                </a:ext>
              </a:extLst>
            </a:blip>
            <a:srcRect/>
            <a:stretch>
              <a:fillRect/>
            </a:stretch>
          </p:blipFill>
          <p:spPr bwMode="auto">
            <a:xfrm>
              <a:off x="1043948" y="5410875"/>
              <a:ext cx="1439820" cy="36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66"/>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2483768" y="5102230"/>
              <a:ext cx="753216" cy="114866"/>
            </a:xfrm>
            <a:prstGeom prst="rect">
              <a:avLst/>
            </a:prstGeom>
          </p:spPr>
        </p:pic>
        <p:pic>
          <p:nvPicPr>
            <p:cNvPr id="68" name="Picture 67"/>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2532601" y="4619743"/>
              <a:ext cx="683568" cy="294208"/>
            </a:xfrm>
            <a:prstGeom prst="rect">
              <a:avLst/>
            </a:prstGeom>
          </p:spPr>
        </p:pic>
        <p:pic>
          <p:nvPicPr>
            <p:cNvPr id="69" name="Picture 68"/>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408312" y="4217994"/>
              <a:ext cx="867544" cy="346415"/>
            </a:xfrm>
            <a:prstGeom prst="rect">
              <a:avLst/>
            </a:prstGeom>
          </p:spPr>
        </p:pic>
        <p:pic>
          <p:nvPicPr>
            <p:cNvPr id="70" name="Picture 69"/>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2617515" y="3656982"/>
              <a:ext cx="413714" cy="404664"/>
            </a:xfrm>
            <a:prstGeom prst="rect">
              <a:avLst/>
            </a:prstGeom>
          </p:spPr>
        </p:pic>
        <p:pic>
          <p:nvPicPr>
            <p:cNvPr id="71" name="Picture 70"/>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628124" y="3115251"/>
              <a:ext cx="403105" cy="407081"/>
            </a:xfrm>
            <a:prstGeom prst="rect">
              <a:avLst/>
            </a:prstGeom>
          </p:spPr>
        </p:pic>
        <p:pic>
          <p:nvPicPr>
            <p:cNvPr id="72" name="Picture 71"/>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17515" y="2792393"/>
              <a:ext cx="405011" cy="224132"/>
            </a:xfrm>
            <a:prstGeom prst="rect">
              <a:avLst/>
            </a:prstGeom>
          </p:spPr>
        </p:pic>
        <p:pic>
          <p:nvPicPr>
            <p:cNvPr id="73" name="Picture 72"/>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46221" y="6131198"/>
              <a:ext cx="1121603" cy="790683"/>
            </a:xfrm>
            <a:prstGeom prst="rect">
              <a:avLst/>
            </a:prstGeom>
          </p:spPr>
        </p:pic>
        <p:pic>
          <p:nvPicPr>
            <p:cNvPr id="74" name="Picture 73"/>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399050" y="5841632"/>
              <a:ext cx="415943" cy="359312"/>
            </a:xfrm>
            <a:prstGeom prst="rect">
              <a:avLst/>
            </a:prstGeom>
          </p:spPr>
        </p:pic>
        <p:pic>
          <p:nvPicPr>
            <p:cNvPr id="75" name="Picture 74"/>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418013" y="4857809"/>
              <a:ext cx="446067" cy="128748"/>
            </a:xfrm>
            <a:prstGeom prst="rect">
              <a:avLst/>
            </a:prstGeom>
          </p:spPr>
        </p:pic>
        <p:pic>
          <p:nvPicPr>
            <p:cNvPr id="76" name="Picture 75"/>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208459" y="4392960"/>
              <a:ext cx="806202" cy="310078"/>
            </a:xfrm>
            <a:prstGeom prst="rect">
              <a:avLst/>
            </a:prstGeom>
          </p:spPr>
        </p:pic>
        <p:pic>
          <p:nvPicPr>
            <p:cNvPr id="77" name="Picture 7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82854" y="3267525"/>
              <a:ext cx="592460" cy="417684"/>
            </a:xfrm>
            <a:prstGeom prst="rect">
              <a:avLst/>
            </a:prstGeom>
          </p:spPr>
        </p:pic>
        <p:pic>
          <p:nvPicPr>
            <p:cNvPr id="78" name="Picture 77"/>
            <p:cNvPicPr>
              <a:picLocks noChangeAspect="1"/>
            </p:cNvPicPr>
            <p:nvPr userDrawn="1"/>
          </p:nvPicPr>
          <p:blipFill>
            <a:blip r:embed="rId32">
              <a:extLst>
                <a:ext uri="{28A0092B-C50C-407E-A947-70E740481C1C}">
                  <a14:useLocalDpi xmlns:a14="http://schemas.microsoft.com/office/drawing/2010/main"/>
                </a:ext>
              </a:extLst>
            </a:blip>
            <a:stretch>
              <a:fillRect/>
            </a:stretch>
          </p:blipFill>
          <p:spPr>
            <a:xfrm>
              <a:off x="2618906" y="5337368"/>
              <a:ext cx="454871" cy="454871"/>
            </a:xfrm>
            <a:prstGeom prst="rect">
              <a:avLst/>
            </a:prstGeom>
          </p:spPr>
        </p:pic>
        <p:pic>
          <p:nvPicPr>
            <p:cNvPr id="79" name="Picture 78"/>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2291255" y="5949280"/>
              <a:ext cx="1074794" cy="266708"/>
            </a:xfrm>
            <a:prstGeom prst="rect">
              <a:avLst/>
            </a:prstGeom>
          </p:spPr>
        </p:pic>
        <p:pic>
          <p:nvPicPr>
            <p:cNvPr id="80" name="Picture 79"/>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2541942" y="2381561"/>
              <a:ext cx="556155" cy="281334"/>
            </a:xfrm>
            <a:prstGeom prst="rect">
              <a:avLst/>
            </a:prstGeom>
          </p:spPr>
        </p:pic>
        <p:pic>
          <p:nvPicPr>
            <p:cNvPr id="81" name="Picture 80"/>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232955" y="6380640"/>
              <a:ext cx="646388" cy="273966"/>
            </a:xfrm>
            <a:prstGeom prst="rect">
              <a:avLst/>
            </a:prstGeom>
          </p:spPr>
        </p:pic>
        <p:pic>
          <p:nvPicPr>
            <p:cNvPr id="82" name="Immagine 22" descr="poznan.jpg"/>
            <p:cNvPicPr>
              <a:picLocks noChangeAspect="1"/>
            </p:cNvPicPr>
            <p:nvPr userDrawn="1"/>
          </p:nvPicPr>
          <p:blipFill>
            <a:blip r:embed="rId36" cstate="screen">
              <a:extLst>
                <a:ext uri="{28A0092B-C50C-407E-A947-70E740481C1C}">
                  <a14:useLocalDpi xmlns:a14="http://schemas.microsoft.com/office/drawing/2010/main"/>
                </a:ext>
              </a:extLst>
            </a:blip>
            <a:srcRect/>
            <a:stretch>
              <a:fillRect/>
            </a:stretch>
          </p:blipFill>
          <p:spPr bwMode="auto">
            <a:xfrm>
              <a:off x="141836" y="6003252"/>
              <a:ext cx="685747" cy="330364"/>
            </a:xfrm>
            <a:prstGeom prst="rect">
              <a:avLst/>
            </a:prstGeom>
            <a:noFill/>
            <a:ln w="9525">
              <a:noFill/>
              <a:miter lim="800000"/>
              <a:headEnd/>
              <a:tailEnd/>
            </a:ln>
          </p:spPr>
        </p:pic>
        <p:pic>
          <p:nvPicPr>
            <p:cNvPr id="83" name="Immagine 25" descr="SandT.jpg"/>
            <p:cNvPicPr>
              <a:picLocks noChangeAspect="1"/>
            </p:cNvPicPr>
            <p:nvPr userDrawn="1"/>
          </p:nvPicPr>
          <p:blipFill>
            <a:blip r:embed="rId37" cstate="screen">
              <a:extLst>
                <a:ext uri="{28A0092B-C50C-407E-A947-70E740481C1C}">
                  <a14:useLocalDpi xmlns:a14="http://schemas.microsoft.com/office/drawing/2010/main"/>
                </a:ext>
              </a:extLst>
            </a:blip>
            <a:srcRect/>
            <a:stretch>
              <a:fillRect/>
            </a:stretch>
          </p:blipFill>
          <p:spPr bwMode="auto">
            <a:xfrm>
              <a:off x="1216451" y="1988840"/>
              <a:ext cx="951373" cy="231924"/>
            </a:xfrm>
            <a:prstGeom prst="rect">
              <a:avLst/>
            </a:prstGeom>
            <a:noFill/>
            <a:ln w="9525">
              <a:noFill/>
              <a:miter lim="800000"/>
              <a:headEnd/>
              <a:tailEnd/>
            </a:ln>
          </p:spPr>
        </p:pic>
        <p:pic>
          <p:nvPicPr>
            <p:cNvPr id="84" name="Immagine 29" descr="umwelt.jpg"/>
            <p:cNvPicPr>
              <a:picLocks noChangeAspect="1"/>
            </p:cNvPicPr>
            <p:nvPr userDrawn="1"/>
          </p:nvPicPr>
          <p:blipFill>
            <a:blip r:embed="rId38" cstate="screen">
              <a:extLst>
                <a:ext uri="{28A0092B-C50C-407E-A947-70E740481C1C}">
                  <a14:useLocalDpi xmlns:a14="http://schemas.microsoft.com/office/drawing/2010/main"/>
                </a:ext>
              </a:extLst>
            </a:blip>
            <a:srcRect/>
            <a:stretch>
              <a:fillRect/>
            </a:stretch>
          </p:blipFill>
          <p:spPr bwMode="auto">
            <a:xfrm>
              <a:off x="139534" y="4157004"/>
              <a:ext cx="832066" cy="203368"/>
            </a:xfrm>
            <a:prstGeom prst="rect">
              <a:avLst/>
            </a:prstGeom>
            <a:noFill/>
            <a:ln w="9525">
              <a:noFill/>
              <a:miter lim="800000"/>
              <a:headEnd/>
              <a:tailEnd/>
            </a:ln>
          </p:spPr>
        </p:pic>
      </p:grpSp>
    </p:spTree>
    <p:extLst>
      <p:ext uri="{BB962C8B-B14F-4D97-AF65-F5344CB8AC3E}">
        <p14:creationId xmlns:p14="http://schemas.microsoft.com/office/powerpoint/2010/main" val="864597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EUDATPartnersWith numbers_GeographicalMap">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sp>
        <p:nvSpPr>
          <p:cNvPr id="7" name="Sottotitolo 2"/>
          <p:cNvSpPr txBox="1">
            <a:spLocks/>
          </p:cNvSpPr>
          <p:nvPr/>
        </p:nvSpPr>
        <p:spPr>
          <a:xfrm>
            <a:off x="50799" y="2348880"/>
            <a:ext cx="1136825" cy="4248472"/>
          </a:xfrm>
          <a:prstGeom prst="rect">
            <a:avLst/>
          </a:prstGeom>
          <a:ln>
            <a:noFill/>
          </a:ln>
        </p:spPr>
        <p:txBody>
          <a:bodyPr/>
          <a:lstStyle>
            <a:lvl1pPr marL="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sz="1200" b="0" dirty="0" smtClean="0">
                <a:solidFill>
                  <a:schemeClr val="tx1"/>
                </a:solidFill>
                <a:latin typeface="Century Gothic" pitchFamily="34" charset="0"/>
              </a:rPr>
              <a:t>1.   CSC</a:t>
            </a:r>
          </a:p>
          <a:p>
            <a:pPr algn="l"/>
            <a:r>
              <a:rPr lang="it-IT" sz="1200" b="0" dirty="0" smtClean="0">
                <a:solidFill>
                  <a:schemeClr val="tx1"/>
                </a:solidFill>
                <a:latin typeface="Century Gothic" pitchFamily="34" charset="0"/>
              </a:rPr>
              <a:t>2.   BSC</a:t>
            </a:r>
          </a:p>
          <a:p>
            <a:pPr algn="l"/>
            <a:r>
              <a:rPr lang="it-IT" sz="1200" b="0" dirty="0" smtClean="0">
                <a:solidFill>
                  <a:schemeClr val="tx1"/>
                </a:solidFill>
                <a:latin typeface="Century Gothic" pitchFamily="34" charset="0"/>
              </a:rPr>
              <a:t>3.   CERFACS</a:t>
            </a:r>
          </a:p>
          <a:p>
            <a:pPr algn="l"/>
            <a:r>
              <a:rPr lang="it-IT" sz="1200" b="0" dirty="0" smtClean="0">
                <a:solidFill>
                  <a:schemeClr val="tx1"/>
                </a:solidFill>
                <a:latin typeface="Century Gothic" pitchFamily="34" charset="0"/>
              </a:rPr>
              <a:t>4.   CINECA</a:t>
            </a:r>
          </a:p>
          <a:p>
            <a:pPr algn="l"/>
            <a:r>
              <a:rPr lang="it-IT" sz="1200" b="0" dirty="0" smtClean="0">
                <a:solidFill>
                  <a:schemeClr val="tx1"/>
                </a:solidFill>
                <a:latin typeface="Century Gothic" pitchFamily="34" charset="0"/>
              </a:rPr>
              <a:t>5.   CINES</a:t>
            </a:r>
          </a:p>
          <a:p>
            <a:pPr algn="l"/>
            <a:r>
              <a:rPr lang="it-IT" sz="1200" b="0" dirty="0" smtClean="0">
                <a:solidFill>
                  <a:schemeClr val="tx1"/>
                </a:solidFill>
                <a:latin typeface="Century Gothic" pitchFamily="34" charset="0"/>
              </a:rPr>
              <a:t>6.   DKRZ</a:t>
            </a:r>
          </a:p>
          <a:p>
            <a:pPr algn="l"/>
            <a:r>
              <a:rPr lang="it-IT" sz="1200" b="0" dirty="0" smtClean="0">
                <a:solidFill>
                  <a:schemeClr val="tx1"/>
                </a:solidFill>
                <a:latin typeface="Century Gothic" pitchFamily="34" charset="0"/>
              </a:rPr>
              <a:t>7.   EAA</a:t>
            </a:r>
          </a:p>
          <a:p>
            <a:pPr algn="l"/>
            <a:r>
              <a:rPr lang="it-IT" sz="1200" b="0" dirty="0" smtClean="0">
                <a:solidFill>
                  <a:schemeClr val="tx1"/>
                </a:solidFill>
                <a:latin typeface="Century Gothic" pitchFamily="34" charset="0"/>
              </a:rPr>
              <a:t>8.   EKUT</a:t>
            </a:r>
          </a:p>
          <a:p>
            <a:pPr algn="l"/>
            <a:r>
              <a:rPr lang="it-IT" sz="1200" b="0" dirty="0" smtClean="0">
                <a:solidFill>
                  <a:schemeClr val="tx1"/>
                </a:solidFill>
                <a:latin typeface="Century Gothic" pitchFamily="34" charset="0"/>
              </a:rPr>
              <a:t>9.   UEDIN</a:t>
            </a:r>
          </a:p>
          <a:p>
            <a:pPr algn="l"/>
            <a:r>
              <a:rPr lang="it-IT" sz="1200" b="0" dirty="0" smtClean="0">
                <a:solidFill>
                  <a:schemeClr val="tx1"/>
                </a:solidFill>
                <a:latin typeface="Century Gothic" pitchFamily="34" charset="0"/>
              </a:rPr>
              <a:t>10. INGV</a:t>
            </a:r>
          </a:p>
          <a:p>
            <a:pPr algn="l"/>
            <a:r>
              <a:rPr lang="it-IT" sz="1200" b="0" dirty="0" smtClean="0">
                <a:solidFill>
                  <a:schemeClr val="tx1"/>
                </a:solidFill>
                <a:latin typeface="Century Gothic" pitchFamily="34" charset="0"/>
              </a:rPr>
              <a:t>11. JUELICH</a:t>
            </a:r>
          </a:p>
          <a:p>
            <a:pPr algn="l"/>
            <a:r>
              <a:rPr lang="it-IT" sz="1200" b="0" dirty="0" smtClean="0">
                <a:solidFill>
                  <a:schemeClr val="tx1"/>
                </a:solidFill>
                <a:latin typeface="Century Gothic" pitchFamily="34" charset="0"/>
              </a:rPr>
              <a:t>12. PSNC</a:t>
            </a:r>
          </a:p>
          <a:p>
            <a:pPr algn="l"/>
            <a:r>
              <a:rPr lang="it-IT" sz="1200" b="0" dirty="0" smtClean="0">
                <a:solidFill>
                  <a:schemeClr val="tx1"/>
                </a:solidFill>
                <a:latin typeface="Century Gothic" pitchFamily="34" charset="0"/>
              </a:rPr>
              <a:t>13. SURFsara</a:t>
            </a:r>
          </a:p>
          <a:p>
            <a:pPr algn="l"/>
            <a:r>
              <a:rPr lang="it-IT" sz="1200" b="0" dirty="0" smtClean="0">
                <a:solidFill>
                  <a:schemeClr val="tx1"/>
                </a:solidFill>
                <a:latin typeface="Century Gothic" pitchFamily="34" charset="0"/>
              </a:rPr>
              <a:t>14. SIGMA</a:t>
            </a:r>
          </a:p>
          <a:p>
            <a:pPr algn="l"/>
            <a:r>
              <a:rPr lang="it-IT" sz="1200" b="0" dirty="0" smtClean="0">
                <a:solidFill>
                  <a:schemeClr val="tx1"/>
                </a:solidFill>
                <a:latin typeface="Century Gothic" pitchFamily="34" charset="0"/>
              </a:rPr>
              <a:t>15. STFC</a:t>
            </a:r>
          </a:p>
          <a:p>
            <a:pPr algn="l"/>
            <a:r>
              <a:rPr lang="it-IT" sz="1200" b="0" dirty="0" smtClean="0">
                <a:solidFill>
                  <a:schemeClr val="tx1"/>
                </a:solidFill>
                <a:latin typeface="Century Gothic" pitchFamily="34" charset="0"/>
              </a:rPr>
              <a:t>16. UCL</a:t>
            </a:r>
          </a:p>
          <a:p>
            <a:pPr algn="l"/>
            <a:r>
              <a:rPr lang="it-IT" sz="1200" b="0" dirty="0" smtClean="0">
                <a:solidFill>
                  <a:schemeClr val="tx1"/>
                </a:solidFill>
                <a:latin typeface="Century Gothic" pitchFamily="34" charset="0"/>
              </a:rPr>
              <a:t>17. TRUST</a:t>
            </a:r>
          </a:p>
          <a:p>
            <a:pPr marL="0" marR="0" indent="0" algn="l" defTabSz="457200" rtl="0" eaLnBrk="1" fontAlgn="auto" latinLnBrk="0" hangingPunct="1">
              <a:lnSpc>
                <a:spcPct val="100000"/>
              </a:lnSpc>
              <a:spcBef>
                <a:spcPct val="20000"/>
              </a:spcBef>
              <a:spcAft>
                <a:spcPts val="0"/>
              </a:spcAft>
              <a:buClrTx/>
              <a:buSzTx/>
              <a:buFont typeface="Arial"/>
              <a:buNone/>
              <a:tabLst/>
              <a:defRPr/>
            </a:pPr>
            <a:r>
              <a:rPr lang="it-IT" sz="1200" b="0" dirty="0" smtClean="0">
                <a:solidFill>
                  <a:schemeClr val="tx1"/>
                </a:solidFill>
                <a:latin typeface="Century Gothic" pitchFamily="34" charset="0"/>
              </a:rPr>
              <a:t>18. GRNET </a:t>
            </a:r>
          </a:p>
          <a:p>
            <a:pPr algn="l"/>
            <a:endParaRPr lang="it-IT" sz="1200" b="0" dirty="0" smtClean="0">
              <a:solidFill>
                <a:schemeClr val="tx1"/>
              </a:solidFill>
              <a:latin typeface="Century Gothic" pitchFamily="34" charset="0"/>
            </a:endParaRPr>
          </a:p>
          <a:p>
            <a:pPr algn="l"/>
            <a:endParaRPr lang="en-US" sz="1200" b="0" dirty="0">
              <a:solidFill>
                <a:schemeClr val="tx1"/>
              </a:solidFill>
              <a:latin typeface="Century Gothic" pitchFamily="34" charset="0"/>
            </a:endParaRPr>
          </a:p>
        </p:txBody>
      </p:sp>
      <p:sp>
        <p:nvSpPr>
          <p:cNvPr id="8" name="Sottotitolo 2"/>
          <p:cNvSpPr txBox="1">
            <a:spLocks/>
          </p:cNvSpPr>
          <p:nvPr/>
        </p:nvSpPr>
        <p:spPr>
          <a:xfrm>
            <a:off x="1691680" y="2348881"/>
            <a:ext cx="1080120" cy="4157470"/>
          </a:xfrm>
          <a:prstGeom prst="rect">
            <a:avLst/>
          </a:prstGeom>
          <a:ln>
            <a:noFill/>
          </a:ln>
        </p:spPr>
        <p:txBody>
          <a:bodyPr/>
          <a:lstStyle>
            <a:lvl1pPr marL="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sz="1200" b="0" dirty="0" smtClean="0">
                <a:solidFill>
                  <a:schemeClr val="tx1"/>
                </a:solidFill>
                <a:latin typeface="Century Gothic" pitchFamily="34" charset="0"/>
              </a:rPr>
              <a:t>19. KIT</a:t>
            </a:r>
          </a:p>
          <a:p>
            <a:pPr algn="l"/>
            <a:r>
              <a:rPr lang="it-IT" sz="1200" b="0" dirty="0" smtClean="0">
                <a:solidFill>
                  <a:schemeClr val="tx1"/>
                </a:solidFill>
                <a:latin typeface="Century Gothic" pitchFamily="34" charset="0"/>
              </a:rPr>
              <a:t>20. LIBER</a:t>
            </a:r>
          </a:p>
          <a:p>
            <a:pPr algn="l"/>
            <a:r>
              <a:rPr lang="it-IT" sz="1200" b="0" dirty="0" smtClean="0">
                <a:solidFill>
                  <a:schemeClr val="tx1"/>
                </a:solidFill>
                <a:latin typeface="Century Gothic" pitchFamily="34" charset="0"/>
              </a:rPr>
              <a:t>21. DANS</a:t>
            </a:r>
          </a:p>
          <a:p>
            <a:pPr algn="l"/>
            <a:r>
              <a:rPr lang="it-IT" sz="1200" b="0" dirty="0" smtClean="0">
                <a:solidFill>
                  <a:schemeClr val="tx1"/>
                </a:solidFill>
                <a:latin typeface="Century Gothic" pitchFamily="34" charset="0"/>
              </a:rPr>
              <a:t>22. eSDF</a:t>
            </a:r>
          </a:p>
          <a:p>
            <a:pPr algn="l"/>
            <a:r>
              <a:rPr lang="it-IT" sz="1200" b="0" dirty="0" smtClean="0">
                <a:solidFill>
                  <a:schemeClr val="tx1"/>
                </a:solidFill>
                <a:latin typeface="Century Gothic" pitchFamily="34" charset="0"/>
              </a:rPr>
              <a:t>23. ULUND</a:t>
            </a:r>
          </a:p>
          <a:p>
            <a:pPr algn="l"/>
            <a:r>
              <a:rPr lang="it-IT" sz="1200" b="0" dirty="0" smtClean="0">
                <a:solidFill>
                  <a:schemeClr val="tx1"/>
                </a:solidFill>
                <a:latin typeface="Century Gothic" pitchFamily="34" charset="0"/>
              </a:rPr>
              <a:t>24.</a:t>
            </a:r>
            <a:r>
              <a:rPr lang="it-IT" sz="1200" b="0" baseline="0" dirty="0" smtClean="0">
                <a:solidFill>
                  <a:schemeClr val="tx1"/>
                </a:solidFill>
                <a:latin typeface="Century Gothic" pitchFamily="34" charset="0"/>
              </a:rPr>
              <a:t> KNMI</a:t>
            </a:r>
            <a:endParaRPr lang="it-IT" sz="1200" b="0" dirty="0" smtClean="0">
              <a:solidFill>
                <a:schemeClr val="tx1"/>
              </a:solidFill>
              <a:latin typeface="Century Gothic" pitchFamily="34" charset="0"/>
            </a:endParaRPr>
          </a:p>
          <a:p>
            <a:pPr algn="l"/>
            <a:r>
              <a:rPr lang="it-IT" sz="1200" b="0" dirty="0" smtClean="0">
                <a:solidFill>
                  <a:schemeClr val="tx1"/>
                </a:solidFill>
                <a:latin typeface="Century Gothic" pitchFamily="34" charset="0"/>
              </a:rPr>
              <a:t>25. GFZ</a:t>
            </a:r>
          </a:p>
          <a:p>
            <a:pPr algn="l"/>
            <a:r>
              <a:rPr lang="it-IT" sz="1200" b="0" dirty="0" smtClean="0">
                <a:solidFill>
                  <a:schemeClr val="tx1"/>
                </a:solidFill>
                <a:latin typeface="Century Gothic" pitchFamily="34" charset="0"/>
              </a:rPr>
              <a:t>26. CLARIN</a:t>
            </a:r>
          </a:p>
          <a:p>
            <a:pPr algn="l"/>
            <a:r>
              <a:rPr lang="it-IT" sz="1200" b="0" dirty="0" smtClean="0">
                <a:solidFill>
                  <a:schemeClr val="tx1"/>
                </a:solidFill>
                <a:latin typeface="Century Gothic" pitchFamily="34" charset="0"/>
              </a:rPr>
              <a:t>27. MPG</a:t>
            </a:r>
          </a:p>
          <a:p>
            <a:pPr algn="l"/>
            <a:r>
              <a:rPr lang="it-IT" sz="1200" b="0" dirty="0" smtClean="0">
                <a:solidFill>
                  <a:schemeClr val="tx1"/>
                </a:solidFill>
                <a:latin typeface="Century Gothic" pitchFamily="34" charset="0"/>
              </a:rPr>
              <a:t>28. JISC</a:t>
            </a:r>
          </a:p>
          <a:p>
            <a:pPr algn="l"/>
            <a:r>
              <a:rPr lang="it-IT" sz="1200" b="0" dirty="0" smtClean="0">
                <a:solidFill>
                  <a:schemeClr val="tx1"/>
                </a:solidFill>
                <a:latin typeface="Century Gothic" pitchFamily="34" charset="0"/>
              </a:rPr>
              <a:t>29. UNS</a:t>
            </a:r>
          </a:p>
          <a:p>
            <a:pPr algn="l"/>
            <a:r>
              <a:rPr lang="it-IT" sz="1200" b="0" dirty="0" smtClean="0">
                <a:solidFill>
                  <a:schemeClr val="tx1"/>
                </a:solidFill>
                <a:latin typeface="Century Gothic" pitchFamily="34" charset="0"/>
              </a:rPr>
              <a:t>30. CERN</a:t>
            </a:r>
          </a:p>
          <a:p>
            <a:pPr algn="l"/>
            <a:r>
              <a:rPr lang="it-IT" sz="1200" b="0" dirty="0" smtClean="0">
                <a:solidFill>
                  <a:schemeClr val="tx1"/>
                </a:solidFill>
                <a:latin typeface="Century Gothic" pitchFamily="34" charset="0"/>
              </a:rPr>
              <a:t>31. UHEL</a:t>
            </a:r>
          </a:p>
          <a:p>
            <a:pPr algn="l"/>
            <a:r>
              <a:rPr lang="it-IT" sz="1200" b="0" dirty="0" smtClean="0">
                <a:solidFill>
                  <a:schemeClr val="tx1"/>
                </a:solidFill>
                <a:latin typeface="Century Gothic" pitchFamily="34" charset="0"/>
              </a:rPr>
              <a:t>32. EMBL</a:t>
            </a:r>
          </a:p>
          <a:p>
            <a:pPr algn="l"/>
            <a:r>
              <a:rPr lang="it-IT" sz="1200" b="0" dirty="0" smtClean="0">
                <a:solidFill>
                  <a:schemeClr val="tx1"/>
                </a:solidFill>
                <a:latin typeface="Century Gothic" pitchFamily="34" charset="0"/>
              </a:rPr>
              <a:t>33. SNIC</a:t>
            </a:r>
          </a:p>
          <a:p>
            <a:pPr algn="l"/>
            <a:r>
              <a:rPr lang="it-IT" sz="1200" b="0" dirty="0" smtClean="0">
                <a:solidFill>
                  <a:schemeClr val="tx1"/>
                </a:solidFill>
                <a:latin typeface="Century Gothic" pitchFamily="34" charset="0"/>
              </a:rPr>
              <a:t>34. KTH</a:t>
            </a:r>
          </a:p>
          <a:p>
            <a:pPr algn="l"/>
            <a:r>
              <a:rPr lang="it-IT" sz="1200" b="0" dirty="0" smtClean="0">
                <a:solidFill>
                  <a:schemeClr val="tx1"/>
                </a:solidFill>
                <a:latin typeface="Century Gothic" pitchFamily="34" charset="0"/>
              </a:rPr>
              <a:t>35. MPI-MET</a:t>
            </a:r>
            <a:endParaRPr lang="en-US" sz="1200" b="0" dirty="0">
              <a:solidFill>
                <a:schemeClr val="tx1"/>
              </a:solidFill>
              <a:latin typeface="Century Gothic"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563" y="476672"/>
            <a:ext cx="8508436" cy="6381328"/>
          </a:xfrm>
          <a:prstGeom prst="rect">
            <a:avLst/>
          </a:prstGeom>
        </p:spPr>
      </p:pic>
    </p:spTree>
    <p:extLst>
      <p:ext uri="{BB962C8B-B14F-4D97-AF65-F5344CB8AC3E}">
        <p14:creationId xmlns:p14="http://schemas.microsoft.com/office/powerpoint/2010/main" val="2246033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UDATPartnersWith numbers_PoliticalMap">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sp>
        <p:nvSpPr>
          <p:cNvPr id="7" name="Sottotitolo 2"/>
          <p:cNvSpPr txBox="1">
            <a:spLocks/>
          </p:cNvSpPr>
          <p:nvPr/>
        </p:nvSpPr>
        <p:spPr>
          <a:xfrm>
            <a:off x="50799" y="2348880"/>
            <a:ext cx="1136825" cy="4248472"/>
          </a:xfrm>
          <a:prstGeom prst="rect">
            <a:avLst/>
          </a:prstGeom>
          <a:ln>
            <a:noFill/>
          </a:ln>
        </p:spPr>
        <p:txBody>
          <a:bodyPr/>
          <a:lstStyle>
            <a:lvl1pPr marL="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sz="1200" b="0" dirty="0" smtClean="0">
                <a:solidFill>
                  <a:schemeClr val="tx1"/>
                </a:solidFill>
                <a:latin typeface="Century Gothic" pitchFamily="34" charset="0"/>
              </a:rPr>
              <a:t>1.   CSC</a:t>
            </a:r>
          </a:p>
          <a:p>
            <a:pPr algn="l"/>
            <a:r>
              <a:rPr lang="it-IT" sz="1200" b="0" dirty="0" smtClean="0">
                <a:solidFill>
                  <a:schemeClr val="tx1"/>
                </a:solidFill>
                <a:latin typeface="Century Gothic" pitchFamily="34" charset="0"/>
              </a:rPr>
              <a:t>2.   BSC</a:t>
            </a:r>
          </a:p>
          <a:p>
            <a:pPr algn="l"/>
            <a:r>
              <a:rPr lang="it-IT" sz="1200" b="0" dirty="0" smtClean="0">
                <a:solidFill>
                  <a:schemeClr val="tx1"/>
                </a:solidFill>
                <a:latin typeface="Century Gothic" pitchFamily="34" charset="0"/>
              </a:rPr>
              <a:t>3.   CERFACS</a:t>
            </a:r>
          </a:p>
          <a:p>
            <a:pPr algn="l"/>
            <a:r>
              <a:rPr lang="it-IT" sz="1200" b="0" dirty="0" smtClean="0">
                <a:solidFill>
                  <a:schemeClr val="tx1"/>
                </a:solidFill>
                <a:latin typeface="Century Gothic" pitchFamily="34" charset="0"/>
              </a:rPr>
              <a:t>4.   CINECA</a:t>
            </a:r>
          </a:p>
          <a:p>
            <a:pPr algn="l"/>
            <a:r>
              <a:rPr lang="it-IT" sz="1200" b="0" dirty="0" smtClean="0">
                <a:solidFill>
                  <a:schemeClr val="tx1"/>
                </a:solidFill>
                <a:latin typeface="Century Gothic" pitchFamily="34" charset="0"/>
              </a:rPr>
              <a:t>5.   CINES</a:t>
            </a:r>
          </a:p>
          <a:p>
            <a:pPr algn="l"/>
            <a:r>
              <a:rPr lang="it-IT" sz="1200" b="0" dirty="0" smtClean="0">
                <a:solidFill>
                  <a:schemeClr val="tx1"/>
                </a:solidFill>
                <a:latin typeface="Century Gothic" pitchFamily="34" charset="0"/>
              </a:rPr>
              <a:t>6.   DKRZ</a:t>
            </a:r>
          </a:p>
          <a:p>
            <a:pPr algn="l"/>
            <a:r>
              <a:rPr lang="it-IT" sz="1200" b="0" dirty="0" smtClean="0">
                <a:solidFill>
                  <a:schemeClr val="tx1"/>
                </a:solidFill>
                <a:latin typeface="Century Gothic" pitchFamily="34" charset="0"/>
              </a:rPr>
              <a:t>7.   EAA</a:t>
            </a:r>
          </a:p>
          <a:p>
            <a:pPr algn="l"/>
            <a:r>
              <a:rPr lang="it-IT" sz="1200" b="0" dirty="0" smtClean="0">
                <a:solidFill>
                  <a:schemeClr val="tx1"/>
                </a:solidFill>
                <a:latin typeface="Century Gothic" pitchFamily="34" charset="0"/>
              </a:rPr>
              <a:t>8.   EKUT</a:t>
            </a:r>
          </a:p>
          <a:p>
            <a:pPr algn="l"/>
            <a:r>
              <a:rPr lang="it-IT" sz="1200" b="0" dirty="0" smtClean="0">
                <a:solidFill>
                  <a:schemeClr val="tx1"/>
                </a:solidFill>
                <a:latin typeface="Century Gothic" pitchFamily="34" charset="0"/>
              </a:rPr>
              <a:t>9.   UEDIN</a:t>
            </a:r>
          </a:p>
          <a:p>
            <a:pPr algn="l"/>
            <a:r>
              <a:rPr lang="it-IT" sz="1200" b="0" dirty="0" smtClean="0">
                <a:solidFill>
                  <a:schemeClr val="tx1"/>
                </a:solidFill>
                <a:latin typeface="Century Gothic" pitchFamily="34" charset="0"/>
              </a:rPr>
              <a:t>10. INGV</a:t>
            </a:r>
          </a:p>
          <a:p>
            <a:pPr algn="l"/>
            <a:r>
              <a:rPr lang="it-IT" sz="1200" b="0" dirty="0" smtClean="0">
                <a:solidFill>
                  <a:schemeClr val="tx1"/>
                </a:solidFill>
                <a:latin typeface="Century Gothic" pitchFamily="34" charset="0"/>
              </a:rPr>
              <a:t>11. JUELICH</a:t>
            </a:r>
          </a:p>
          <a:p>
            <a:pPr algn="l"/>
            <a:r>
              <a:rPr lang="it-IT" sz="1200" b="0" dirty="0" smtClean="0">
                <a:solidFill>
                  <a:schemeClr val="tx1"/>
                </a:solidFill>
                <a:latin typeface="Century Gothic" pitchFamily="34" charset="0"/>
              </a:rPr>
              <a:t>12. PSNC</a:t>
            </a:r>
          </a:p>
          <a:p>
            <a:pPr algn="l"/>
            <a:r>
              <a:rPr lang="it-IT" sz="1200" b="0" dirty="0" smtClean="0">
                <a:solidFill>
                  <a:schemeClr val="tx1"/>
                </a:solidFill>
                <a:latin typeface="Century Gothic" pitchFamily="34" charset="0"/>
              </a:rPr>
              <a:t>13. SURFsara</a:t>
            </a:r>
          </a:p>
          <a:p>
            <a:pPr algn="l"/>
            <a:r>
              <a:rPr lang="it-IT" sz="1200" b="0" dirty="0" smtClean="0">
                <a:solidFill>
                  <a:schemeClr val="tx1"/>
                </a:solidFill>
                <a:latin typeface="Century Gothic" pitchFamily="34" charset="0"/>
              </a:rPr>
              <a:t>14. SIGMA</a:t>
            </a:r>
          </a:p>
          <a:p>
            <a:pPr algn="l"/>
            <a:r>
              <a:rPr lang="it-IT" sz="1200" b="0" dirty="0" smtClean="0">
                <a:solidFill>
                  <a:schemeClr val="tx1"/>
                </a:solidFill>
                <a:latin typeface="Century Gothic" pitchFamily="34" charset="0"/>
              </a:rPr>
              <a:t>15. STFC</a:t>
            </a:r>
          </a:p>
          <a:p>
            <a:pPr algn="l"/>
            <a:r>
              <a:rPr lang="it-IT" sz="1200" b="0" dirty="0" smtClean="0">
                <a:solidFill>
                  <a:schemeClr val="tx1"/>
                </a:solidFill>
                <a:latin typeface="Century Gothic" pitchFamily="34" charset="0"/>
              </a:rPr>
              <a:t>16. UCL</a:t>
            </a:r>
          </a:p>
          <a:p>
            <a:pPr algn="l"/>
            <a:r>
              <a:rPr lang="it-IT" sz="1200" b="0" dirty="0" smtClean="0">
                <a:solidFill>
                  <a:schemeClr val="tx1"/>
                </a:solidFill>
                <a:latin typeface="Century Gothic" pitchFamily="34" charset="0"/>
              </a:rPr>
              <a:t>17. TRUST</a:t>
            </a:r>
          </a:p>
          <a:p>
            <a:pPr marL="0" marR="0" indent="0" algn="l" defTabSz="457200" rtl="0" eaLnBrk="1" fontAlgn="auto" latinLnBrk="0" hangingPunct="1">
              <a:lnSpc>
                <a:spcPct val="100000"/>
              </a:lnSpc>
              <a:spcBef>
                <a:spcPct val="20000"/>
              </a:spcBef>
              <a:spcAft>
                <a:spcPts val="0"/>
              </a:spcAft>
              <a:buClrTx/>
              <a:buSzTx/>
              <a:buFont typeface="Arial"/>
              <a:buNone/>
              <a:tabLst/>
              <a:defRPr/>
            </a:pPr>
            <a:r>
              <a:rPr lang="it-IT" sz="1200" b="0" dirty="0" smtClean="0">
                <a:solidFill>
                  <a:schemeClr val="tx1"/>
                </a:solidFill>
                <a:latin typeface="Century Gothic" pitchFamily="34" charset="0"/>
              </a:rPr>
              <a:t>18. GRNET </a:t>
            </a:r>
          </a:p>
          <a:p>
            <a:pPr algn="l"/>
            <a:endParaRPr lang="it-IT" sz="1200" b="0" dirty="0" smtClean="0">
              <a:solidFill>
                <a:schemeClr val="tx1"/>
              </a:solidFill>
              <a:latin typeface="Century Gothic" pitchFamily="34" charset="0"/>
            </a:endParaRPr>
          </a:p>
          <a:p>
            <a:pPr algn="l"/>
            <a:endParaRPr lang="en-US" sz="1200" b="0" dirty="0">
              <a:solidFill>
                <a:schemeClr val="tx1"/>
              </a:solidFill>
              <a:latin typeface="Century Gothic" pitchFamily="34" charset="0"/>
            </a:endParaRPr>
          </a:p>
        </p:txBody>
      </p:sp>
      <p:sp>
        <p:nvSpPr>
          <p:cNvPr id="8" name="Sottotitolo 2"/>
          <p:cNvSpPr txBox="1">
            <a:spLocks/>
          </p:cNvSpPr>
          <p:nvPr/>
        </p:nvSpPr>
        <p:spPr>
          <a:xfrm>
            <a:off x="1691680" y="2348881"/>
            <a:ext cx="1080120" cy="4157470"/>
          </a:xfrm>
          <a:prstGeom prst="rect">
            <a:avLst/>
          </a:prstGeom>
          <a:ln>
            <a:noFill/>
          </a:ln>
        </p:spPr>
        <p:txBody>
          <a:bodyPr/>
          <a:lstStyle>
            <a:lvl1pPr marL="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sz="1200" b="0" dirty="0" smtClean="0">
                <a:solidFill>
                  <a:schemeClr val="tx1"/>
                </a:solidFill>
                <a:latin typeface="Century Gothic" pitchFamily="34" charset="0"/>
              </a:rPr>
              <a:t>19. KIT</a:t>
            </a:r>
          </a:p>
          <a:p>
            <a:pPr algn="l"/>
            <a:r>
              <a:rPr lang="it-IT" sz="1200" b="0" dirty="0" smtClean="0">
                <a:solidFill>
                  <a:schemeClr val="tx1"/>
                </a:solidFill>
                <a:latin typeface="Century Gothic" pitchFamily="34" charset="0"/>
              </a:rPr>
              <a:t>20. LIBER</a:t>
            </a:r>
          </a:p>
          <a:p>
            <a:pPr algn="l"/>
            <a:r>
              <a:rPr lang="it-IT" sz="1200" b="0" dirty="0" smtClean="0">
                <a:solidFill>
                  <a:schemeClr val="tx1"/>
                </a:solidFill>
                <a:latin typeface="Century Gothic" pitchFamily="34" charset="0"/>
              </a:rPr>
              <a:t>21. DANS</a:t>
            </a:r>
          </a:p>
          <a:p>
            <a:pPr algn="l"/>
            <a:r>
              <a:rPr lang="it-IT" sz="1200" b="0" dirty="0" smtClean="0">
                <a:solidFill>
                  <a:schemeClr val="tx1"/>
                </a:solidFill>
                <a:latin typeface="Century Gothic" pitchFamily="34" charset="0"/>
              </a:rPr>
              <a:t>22. eSDF</a:t>
            </a:r>
          </a:p>
          <a:p>
            <a:pPr algn="l"/>
            <a:r>
              <a:rPr lang="it-IT" sz="1200" b="0" dirty="0" smtClean="0">
                <a:solidFill>
                  <a:schemeClr val="tx1"/>
                </a:solidFill>
                <a:latin typeface="Century Gothic" pitchFamily="34" charset="0"/>
              </a:rPr>
              <a:t>23. ULUND</a:t>
            </a:r>
          </a:p>
          <a:p>
            <a:pPr algn="l"/>
            <a:r>
              <a:rPr lang="it-IT" sz="1200" b="0" dirty="0" smtClean="0">
                <a:solidFill>
                  <a:schemeClr val="tx1"/>
                </a:solidFill>
                <a:latin typeface="Century Gothic" pitchFamily="34" charset="0"/>
              </a:rPr>
              <a:t>24.</a:t>
            </a:r>
            <a:r>
              <a:rPr lang="it-IT" sz="1200" b="0" baseline="0" dirty="0" smtClean="0">
                <a:solidFill>
                  <a:schemeClr val="tx1"/>
                </a:solidFill>
                <a:latin typeface="Century Gothic" pitchFamily="34" charset="0"/>
              </a:rPr>
              <a:t> KNMI</a:t>
            </a:r>
            <a:endParaRPr lang="it-IT" sz="1200" b="0" dirty="0" smtClean="0">
              <a:solidFill>
                <a:schemeClr val="tx1"/>
              </a:solidFill>
              <a:latin typeface="Century Gothic" pitchFamily="34" charset="0"/>
            </a:endParaRPr>
          </a:p>
          <a:p>
            <a:pPr algn="l"/>
            <a:r>
              <a:rPr lang="it-IT" sz="1200" b="0" dirty="0" smtClean="0">
                <a:solidFill>
                  <a:schemeClr val="tx1"/>
                </a:solidFill>
                <a:latin typeface="Century Gothic" pitchFamily="34" charset="0"/>
              </a:rPr>
              <a:t>25. GFZ</a:t>
            </a:r>
          </a:p>
          <a:p>
            <a:pPr algn="l"/>
            <a:r>
              <a:rPr lang="it-IT" sz="1200" b="0" dirty="0" smtClean="0">
                <a:solidFill>
                  <a:schemeClr val="tx1"/>
                </a:solidFill>
                <a:latin typeface="Century Gothic" pitchFamily="34" charset="0"/>
              </a:rPr>
              <a:t>26. CLARIN</a:t>
            </a:r>
          </a:p>
          <a:p>
            <a:pPr algn="l"/>
            <a:r>
              <a:rPr lang="it-IT" sz="1200" b="0" dirty="0" smtClean="0">
                <a:solidFill>
                  <a:schemeClr val="tx1"/>
                </a:solidFill>
                <a:latin typeface="Century Gothic" pitchFamily="34" charset="0"/>
              </a:rPr>
              <a:t>27. MPG</a:t>
            </a:r>
          </a:p>
          <a:p>
            <a:pPr algn="l"/>
            <a:r>
              <a:rPr lang="it-IT" sz="1200" b="0" dirty="0" smtClean="0">
                <a:solidFill>
                  <a:schemeClr val="tx1"/>
                </a:solidFill>
                <a:latin typeface="Century Gothic" pitchFamily="34" charset="0"/>
              </a:rPr>
              <a:t>28. JISC</a:t>
            </a:r>
          </a:p>
          <a:p>
            <a:pPr algn="l"/>
            <a:r>
              <a:rPr lang="it-IT" sz="1200" b="0" dirty="0" smtClean="0">
                <a:solidFill>
                  <a:schemeClr val="tx1"/>
                </a:solidFill>
                <a:latin typeface="Century Gothic" pitchFamily="34" charset="0"/>
              </a:rPr>
              <a:t>29. UNS</a:t>
            </a:r>
          </a:p>
          <a:p>
            <a:pPr algn="l"/>
            <a:r>
              <a:rPr lang="it-IT" sz="1200" b="0" dirty="0" smtClean="0">
                <a:solidFill>
                  <a:schemeClr val="tx1"/>
                </a:solidFill>
                <a:latin typeface="Century Gothic" pitchFamily="34" charset="0"/>
              </a:rPr>
              <a:t>30. CERN</a:t>
            </a:r>
          </a:p>
          <a:p>
            <a:pPr algn="l"/>
            <a:r>
              <a:rPr lang="it-IT" sz="1200" b="0" dirty="0" smtClean="0">
                <a:solidFill>
                  <a:schemeClr val="tx1"/>
                </a:solidFill>
                <a:latin typeface="Century Gothic" pitchFamily="34" charset="0"/>
              </a:rPr>
              <a:t>31. UHEL</a:t>
            </a:r>
          </a:p>
          <a:p>
            <a:pPr algn="l"/>
            <a:r>
              <a:rPr lang="it-IT" sz="1200" b="0" dirty="0" smtClean="0">
                <a:solidFill>
                  <a:schemeClr val="tx1"/>
                </a:solidFill>
                <a:latin typeface="Century Gothic" pitchFamily="34" charset="0"/>
              </a:rPr>
              <a:t>32. EMBL</a:t>
            </a:r>
          </a:p>
          <a:p>
            <a:pPr algn="l"/>
            <a:r>
              <a:rPr lang="it-IT" sz="1200" b="0" dirty="0" smtClean="0">
                <a:solidFill>
                  <a:schemeClr val="tx1"/>
                </a:solidFill>
                <a:latin typeface="Century Gothic" pitchFamily="34" charset="0"/>
              </a:rPr>
              <a:t>33. SNIC</a:t>
            </a:r>
          </a:p>
          <a:p>
            <a:pPr algn="l"/>
            <a:r>
              <a:rPr lang="it-IT" sz="1200" b="0" dirty="0" smtClean="0">
                <a:solidFill>
                  <a:schemeClr val="tx1"/>
                </a:solidFill>
                <a:latin typeface="Century Gothic" pitchFamily="34" charset="0"/>
              </a:rPr>
              <a:t>34. KTH</a:t>
            </a:r>
          </a:p>
          <a:p>
            <a:pPr algn="l"/>
            <a:r>
              <a:rPr lang="it-IT" sz="1200" b="0" dirty="0" smtClean="0">
                <a:solidFill>
                  <a:schemeClr val="tx1"/>
                </a:solidFill>
                <a:latin typeface="Century Gothic" pitchFamily="34" charset="0"/>
              </a:rPr>
              <a:t>35. MPI-MET</a:t>
            </a:r>
            <a:endParaRPr lang="en-US" sz="1200" b="0" dirty="0">
              <a:solidFill>
                <a:schemeClr val="tx1"/>
              </a:solidFill>
              <a:latin typeface="Century Gothic"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212" y="464408"/>
            <a:ext cx="8524788" cy="6393592"/>
          </a:xfrm>
          <a:prstGeom prst="rect">
            <a:avLst/>
          </a:prstGeom>
        </p:spPr>
      </p:pic>
    </p:spTree>
    <p:extLst>
      <p:ext uri="{BB962C8B-B14F-4D97-AF65-F5344CB8AC3E}">
        <p14:creationId xmlns:p14="http://schemas.microsoft.com/office/powerpoint/2010/main" val="3772203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EUDAT Communities">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9606" y="764704"/>
            <a:ext cx="8124394" cy="6093296"/>
          </a:xfrm>
          <a:prstGeom prst="rect">
            <a:avLst/>
          </a:prstGeom>
        </p:spPr>
      </p:pic>
    </p:spTree>
    <p:extLst>
      <p:ext uri="{BB962C8B-B14F-4D97-AF65-F5344CB8AC3E}">
        <p14:creationId xmlns:p14="http://schemas.microsoft.com/office/powerpoint/2010/main" val="346282525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EUDAT Communities_empty">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1600" y="728700"/>
            <a:ext cx="8172399" cy="6129300"/>
          </a:xfrm>
          <a:prstGeom prst="rect">
            <a:avLst/>
          </a:prstGeom>
        </p:spPr>
      </p:pic>
    </p:spTree>
    <p:extLst>
      <p:ext uri="{BB962C8B-B14F-4D97-AF65-F5344CB8AC3E}">
        <p14:creationId xmlns:p14="http://schemas.microsoft.com/office/powerpoint/2010/main" val="346282525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082551"/>
          </a:xfrm>
        </p:spPr>
        <p:txBody>
          <a:bodyPr/>
          <a:lstStyle>
            <a:lvl1pPr>
              <a:defRPr>
                <a:solidFill>
                  <a:srgbClr val="25408F"/>
                </a:solidFill>
              </a:defRPr>
            </a:lvl1pPr>
          </a:lstStyle>
          <a:p>
            <a:r>
              <a:rPr lang="en-US" smtClean="0"/>
              <a:t>Click to edit Master title style</a:t>
            </a:r>
            <a:endParaRPr lang="es-ES" dirty="0"/>
          </a:p>
        </p:txBody>
      </p:sp>
      <p:sp>
        <p:nvSpPr>
          <p:cNvPr id="3" name="Subtitle 2"/>
          <p:cNvSpPr>
            <a:spLocks noGrp="1"/>
          </p:cNvSpPr>
          <p:nvPr>
            <p:ph type="subTitle" idx="1"/>
          </p:nvPr>
        </p:nvSpPr>
        <p:spPr>
          <a:xfrm>
            <a:off x="1371600" y="3212976"/>
            <a:ext cx="6400800" cy="648072"/>
          </a:xfrm>
        </p:spPr>
        <p:txBody>
          <a:bodyPr/>
          <a:lstStyle>
            <a:lvl1pPr marL="0" indent="0" algn="ctr">
              <a:buNone/>
              <a:defRPr>
                <a:solidFill>
                  <a:srgbClr val="C1342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dirty="0"/>
          </a:p>
        </p:txBody>
      </p:sp>
      <p:sp>
        <p:nvSpPr>
          <p:cNvPr id="5" name="Footer Placeholder 4"/>
          <p:cNvSpPr>
            <a:spLocks noGrp="1"/>
          </p:cNvSpPr>
          <p:nvPr>
            <p:ph type="ftr" sz="quarter" idx="11"/>
          </p:nvPr>
        </p:nvSpPr>
        <p:spPr>
          <a:xfrm>
            <a:off x="1331640" y="6356350"/>
            <a:ext cx="4896544" cy="365125"/>
          </a:xfr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pic>
        <p:nvPicPr>
          <p:cNvPr id="8" name="Immagine 7" descr="EU_Fla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2204" y="5482194"/>
            <a:ext cx="899592" cy="611102"/>
          </a:xfrm>
          <a:prstGeom prst="rect">
            <a:avLst/>
          </a:prstGeom>
        </p:spPr>
      </p:pic>
    </p:spTree>
    <p:extLst>
      <p:ext uri="{BB962C8B-B14F-4D97-AF65-F5344CB8AC3E}">
        <p14:creationId xmlns:p14="http://schemas.microsoft.com/office/powerpoint/2010/main" val="590321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Slide_B2SAF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Rettangolo 6"/>
          <p:cNvSpPr/>
          <p:nvPr userDrawn="1"/>
        </p:nvSpPr>
        <p:spPr>
          <a:xfrm>
            <a:off x="4644008" y="1828800"/>
            <a:ext cx="4011678" cy="276999"/>
          </a:xfrm>
          <a:prstGeom prst="rect">
            <a:avLst/>
          </a:prstGeom>
        </p:spPr>
        <p:txBody>
          <a:bodyPr wrap="square">
            <a:spAutoFit/>
          </a:bodyPr>
          <a:lstStyle/>
          <a:p>
            <a:pPr algn="r"/>
            <a:r>
              <a:rPr lang="en-US" sz="1200" b="1" kern="1200" noProof="0" dirty="0" smtClean="0">
                <a:solidFill>
                  <a:srgbClr val="1B216E"/>
                </a:solidFill>
                <a:latin typeface="Century Gothic" panose="020B0502020202020204" pitchFamily="34" charset="0"/>
                <a:ea typeface="+mn-ea"/>
                <a:cs typeface="+mn-cs"/>
              </a:rPr>
              <a:t>Replicate Research Data Safely</a:t>
            </a:r>
            <a:endParaRPr lang="en-GB" sz="1200" b="1" noProof="0" dirty="0">
              <a:solidFill>
                <a:srgbClr val="1B216E"/>
              </a:solidFill>
              <a:latin typeface="Century Gothic" panose="020B0502020202020204" pitchFamily="34" charset="0"/>
            </a:endParaRPr>
          </a:p>
        </p:txBody>
      </p:sp>
      <p:pic>
        <p:nvPicPr>
          <p:cNvPr id="14" name="Immagine 7" descr="eudat-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919" y="367184"/>
            <a:ext cx="1996842" cy="1189608"/>
          </a:xfrm>
          <a:prstGeom prst="rect">
            <a:avLst/>
          </a:prstGeom>
        </p:spPr>
      </p:pic>
      <p:pic>
        <p:nvPicPr>
          <p:cNvPr id="15" name="Picture 14" descr="b2safe.png"/>
          <p:cNvPicPr>
            <a:picLocks noChangeAspect="1"/>
          </p:cNvPicPr>
          <p:nvPr userDrawn="1"/>
        </p:nvPicPr>
        <p:blipFill>
          <a:blip r:embed="rId4" cstate="print"/>
          <a:stretch>
            <a:fillRect/>
          </a:stretch>
        </p:blipFill>
        <p:spPr>
          <a:xfrm>
            <a:off x="6692342" y="116632"/>
            <a:ext cx="1489920" cy="1728000"/>
          </a:xfrm>
          <a:prstGeom prst="rect">
            <a:avLst/>
          </a:prstGeom>
        </p:spPr>
      </p:pic>
      <p:sp>
        <p:nvSpPr>
          <p:cNvPr id="16" name="Rettangolo 8"/>
          <p:cNvSpPr/>
          <p:nvPr userDrawn="1"/>
        </p:nvSpPr>
        <p:spPr>
          <a:xfrm>
            <a:off x="5863428" y="6191938"/>
            <a:ext cx="3317084" cy="338554"/>
          </a:xfrm>
          <a:prstGeom prst="rect">
            <a:avLst/>
          </a:prstGeom>
        </p:spPr>
        <p:txBody>
          <a:bodyPr wrap="square">
            <a:spAutoFit/>
          </a:bodyPr>
          <a:lstStyle/>
          <a:p>
            <a:pPr algn="r"/>
            <a:r>
              <a:rPr lang="en-GB" sz="1600" b="1" kern="1200" noProof="0" dirty="0" smtClean="0">
                <a:solidFill>
                  <a:schemeClr val="tx1"/>
                </a:solidFill>
                <a:latin typeface="Century Gothic" panose="020B0502020202020204" pitchFamily="34" charset="0"/>
                <a:ea typeface="+mn-ea"/>
                <a:cs typeface="+mn-cs"/>
                <a:hlinkClick r:id="rId5"/>
              </a:rPr>
              <a:t>eudat.eu/b2safe</a:t>
            </a:r>
            <a:endParaRPr lang="en-GB" sz="1600" b="1" kern="1200" noProof="0" dirty="0" smtClean="0">
              <a:solidFill>
                <a:schemeClr val="tx1"/>
              </a:solidFill>
              <a:latin typeface="Century Gothic" panose="020B0502020202020204" pitchFamily="34" charset="0"/>
              <a:ea typeface="+mn-ea"/>
              <a:cs typeface="+mn-cs"/>
            </a:endParaRPr>
          </a:p>
        </p:txBody>
      </p:sp>
      <p:sp>
        <p:nvSpPr>
          <p:cNvPr id="18" name="Rettangolo 10"/>
          <p:cNvSpPr/>
          <p:nvPr userDrawn="1"/>
        </p:nvSpPr>
        <p:spPr>
          <a:xfrm>
            <a:off x="0" y="6783755"/>
            <a:ext cx="2387600" cy="83123"/>
          </a:xfrm>
          <a:prstGeom prst="rect">
            <a:avLst/>
          </a:prstGeom>
          <a:solidFill>
            <a:srgbClr val="002B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9" name="Rettangolo 15"/>
          <p:cNvSpPr/>
          <p:nvPr userDrawn="1"/>
        </p:nvSpPr>
        <p:spPr>
          <a:xfrm>
            <a:off x="2387599" y="6783755"/>
            <a:ext cx="2345268" cy="83123"/>
          </a:xfrm>
          <a:prstGeom prst="rect">
            <a:avLst/>
          </a:prstGeom>
          <a:solidFill>
            <a:srgbClr val="AA2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20" name="Rettangolo 16"/>
          <p:cNvSpPr/>
          <p:nvPr userDrawn="1"/>
        </p:nvSpPr>
        <p:spPr>
          <a:xfrm>
            <a:off x="4732867" y="6783755"/>
            <a:ext cx="2305367" cy="83123"/>
          </a:xfrm>
          <a:prstGeom prst="rect">
            <a:avLst/>
          </a:prstGeom>
          <a:solidFill>
            <a:srgbClr val="E352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21" name="Rettangolo 17"/>
          <p:cNvSpPr/>
          <p:nvPr userDrawn="1"/>
        </p:nvSpPr>
        <p:spPr>
          <a:xfrm>
            <a:off x="7038234" y="6783755"/>
            <a:ext cx="2105767" cy="83123"/>
          </a:xfrm>
          <a:prstGeom prst="rect">
            <a:avLst/>
          </a:prstGeom>
          <a:solidFill>
            <a:srgbClr val="FAC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23" name="Rettangolo 8"/>
          <p:cNvSpPr/>
          <p:nvPr userDrawn="1"/>
        </p:nvSpPr>
        <p:spPr>
          <a:xfrm>
            <a:off x="7358189" y="6407548"/>
            <a:ext cx="1813444" cy="338554"/>
          </a:xfrm>
          <a:prstGeom prst="rect">
            <a:avLst/>
          </a:prstGeom>
        </p:spPr>
        <p:txBody>
          <a:bodyPr wrap="square">
            <a:spAutoFit/>
          </a:bodyPr>
          <a:lstStyle/>
          <a:p>
            <a:pPr algn="r"/>
            <a:r>
              <a:rPr lang="en-GB" sz="1600" b="1" kern="1200" noProof="0" dirty="0" smtClean="0">
                <a:solidFill>
                  <a:schemeClr val="tx1"/>
                </a:solidFill>
                <a:latin typeface="Century Gothic" panose="020B0502020202020204" pitchFamily="34" charset="0"/>
                <a:ea typeface="+mn-ea"/>
                <a:cs typeface="+mn-cs"/>
                <a:hlinkClick r:id="rId6"/>
              </a:rPr>
              <a:t>www.eudat.eu</a:t>
            </a:r>
            <a:endParaRPr lang="en-GB" sz="1600" b="1" kern="1200" noProof="0" dirty="0" smtClean="0">
              <a:solidFill>
                <a:schemeClr val="tx1"/>
              </a:solidFill>
              <a:latin typeface="Century Gothic" panose="020B0502020202020204" pitchFamily="34" charset="0"/>
              <a:ea typeface="+mn-ea"/>
              <a:cs typeface="+mn-cs"/>
            </a:endParaRPr>
          </a:p>
        </p:txBody>
      </p:sp>
      <p:sp>
        <p:nvSpPr>
          <p:cNvPr id="24" name="Title 1"/>
          <p:cNvSpPr>
            <a:spLocks noGrp="1"/>
          </p:cNvSpPr>
          <p:nvPr>
            <p:ph type="ctrTitle"/>
          </p:nvPr>
        </p:nvSpPr>
        <p:spPr>
          <a:xfrm>
            <a:off x="685800" y="2420888"/>
            <a:ext cx="7772400" cy="1470025"/>
          </a:xfrm>
        </p:spPr>
        <p:txBody>
          <a:bodyPr>
            <a:normAutofit/>
          </a:bodyPr>
          <a:lstStyle>
            <a:lvl1pPr>
              <a:defRPr sz="4000">
                <a:latin typeface="Century Gothic" pitchFamily="34" charset="0"/>
              </a:defRPr>
            </a:lvl1pPr>
          </a:lstStyle>
          <a:p>
            <a:r>
              <a:rPr lang="en-US" smtClean="0"/>
              <a:t>Click to edit Master title style</a:t>
            </a:r>
            <a:endParaRPr lang="en-US"/>
          </a:p>
        </p:txBody>
      </p:sp>
      <p:sp>
        <p:nvSpPr>
          <p:cNvPr id="25" name="Subtitle 2"/>
          <p:cNvSpPr>
            <a:spLocks noGrp="1"/>
          </p:cNvSpPr>
          <p:nvPr>
            <p:ph type="subTitle" idx="1"/>
          </p:nvPr>
        </p:nvSpPr>
        <p:spPr>
          <a:xfrm>
            <a:off x="1371600" y="3933056"/>
            <a:ext cx="6400800" cy="601960"/>
          </a:xfrm>
        </p:spPr>
        <p:txBody>
          <a:bodyPr>
            <a:normAutofit/>
          </a:bodyPr>
          <a:lstStyle>
            <a:lvl1pPr marL="0" indent="0" algn="ctr">
              <a:buNone/>
              <a:defRPr sz="2800">
                <a:solidFill>
                  <a:schemeClr val="tx1">
                    <a:tint val="75000"/>
                  </a:schemeClr>
                </a:solidFill>
                <a:latin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6" name="Text Placeholder 9"/>
          <p:cNvSpPr>
            <a:spLocks noGrp="1"/>
          </p:cNvSpPr>
          <p:nvPr>
            <p:ph type="body" sz="quarter" idx="11" hasCustomPrompt="1"/>
          </p:nvPr>
        </p:nvSpPr>
        <p:spPr>
          <a:xfrm>
            <a:off x="4932040" y="4797152"/>
            <a:ext cx="3778636" cy="1386310"/>
          </a:xfrm>
        </p:spPr>
        <p:txBody>
          <a:bodyPr>
            <a:normAutofit/>
          </a:bodyPr>
          <a:lstStyle>
            <a:lvl1pPr marL="0" indent="0">
              <a:buFont typeface="Arial" panose="020B0604020202020204" pitchFamily="34" charset="0"/>
              <a:buNone/>
              <a:defRPr sz="1800" baseline="0">
                <a:solidFill>
                  <a:schemeClr val="bg1">
                    <a:lumMod val="50000"/>
                  </a:schemeClr>
                </a:solidFill>
              </a:defRPr>
            </a:lvl1pPr>
          </a:lstStyle>
          <a:p>
            <a:pPr lvl="0"/>
            <a:r>
              <a:rPr lang="en-US" dirty="0" smtClean="0"/>
              <a:t>Click to edit Name, Affiliation, Conference Title and location text styles</a:t>
            </a:r>
          </a:p>
        </p:txBody>
      </p:sp>
    </p:spTree>
    <p:extLst>
      <p:ext uri="{BB962C8B-B14F-4D97-AF65-F5344CB8AC3E}">
        <p14:creationId xmlns:p14="http://schemas.microsoft.com/office/powerpoint/2010/main" val="2087267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082551"/>
          </a:xfrm>
        </p:spPr>
        <p:txBody>
          <a:bodyPr/>
          <a:lstStyle>
            <a:lvl1pPr>
              <a:defRPr>
                <a:solidFill>
                  <a:srgbClr val="25408F"/>
                </a:solidFill>
              </a:defRPr>
            </a:lvl1pPr>
          </a:lstStyle>
          <a:p>
            <a:r>
              <a:rPr lang="en-US" smtClean="0"/>
              <a:t>Click to edit Master title style</a:t>
            </a:r>
            <a:endParaRPr lang="es-ES" dirty="0"/>
          </a:p>
        </p:txBody>
      </p:sp>
      <p:sp>
        <p:nvSpPr>
          <p:cNvPr id="3" name="Subtitle 2"/>
          <p:cNvSpPr>
            <a:spLocks noGrp="1"/>
          </p:cNvSpPr>
          <p:nvPr>
            <p:ph type="subTitle" idx="1"/>
          </p:nvPr>
        </p:nvSpPr>
        <p:spPr>
          <a:xfrm>
            <a:off x="1371600" y="3212976"/>
            <a:ext cx="6400800" cy="648072"/>
          </a:xfrm>
        </p:spPr>
        <p:txBody>
          <a:bodyPr/>
          <a:lstStyle>
            <a:lvl1pPr marL="0" indent="0" algn="ctr">
              <a:buNone/>
              <a:defRPr>
                <a:solidFill>
                  <a:srgbClr val="C1342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dirty="0"/>
          </a:p>
        </p:txBody>
      </p:sp>
      <p:sp>
        <p:nvSpPr>
          <p:cNvPr id="5" name="Footer Placeholder 4"/>
          <p:cNvSpPr>
            <a:spLocks noGrp="1"/>
          </p:cNvSpPr>
          <p:nvPr>
            <p:ph type="ftr" sz="quarter" idx="11"/>
          </p:nvPr>
        </p:nvSpPr>
        <p:spPr>
          <a:xfrm>
            <a:off x="1331640" y="6356350"/>
            <a:ext cx="4896544" cy="365125"/>
          </a:xfrm>
        </p:spPr>
        <p:txBody>
          <a:bodyPr/>
          <a:lstStyle/>
          <a:p>
            <a:pPr algn="ctr"/>
            <a:endParaRPr lang="es-E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pic>
        <p:nvPicPr>
          <p:cNvPr id="8" name="Immagine 7" descr="EU_Flag.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22204" y="5482194"/>
            <a:ext cx="899592" cy="611102"/>
          </a:xfrm>
          <a:prstGeom prst="rect">
            <a:avLst/>
          </a:prstGeom>
        </p:spPr>
      </p:pic>
    </p:spTree>
    <p:extLst>
      <p:ext uri="{BB962C8B-B14F-4D97-AF65-F5344CB8AC3E}">
        <p14:creationId xmlns:p14="http://schemas.microsoft.com/office/powerpoint/2010/main" val="590321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Footer Placeholder 4"/>
          <p:cNvSpPr>
            <a:spLocks noGrp="1"/>
          </p:cNvSpPr>
          <p:nvPr>
            <p:ph type="ftr" sz="quarter" idx="11"/>
          </p:nvPr>
        </p:nvSpPr>
        <p:spPr>
          <a:xfrm>
            <a:off x="1547664" y="6309320"/>
            <a:ext cx="4608512" cy="432048"/>
          </a:xfrm>
        </p:spPr>
        <p:txBody>
          <a:bodyPr/>
          <a:lstStyle/>
          <a:p>
            <a:endParaRPr lang="es-E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Tree>
    <p:extLst>
      <p:ext uri="{BB962C8B-B14F-4D97-AF65-F5344CB8AC3E}">
        <p14:creationId xmlns:p14="http://schemas.microsoft.com/office/powerpoint/2010/main" val="2628886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lack&amp;White">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6883146" cy="868362"/>
          </a:xfrm>
        </p:spPr>
        <p:txBody>
          <a:bodyPr>
            <a:normAutofit/>
          </a:bodyPr>
          <a:lstStyle>
            <a:lvl1pPr>
              <a:defRPr sz="2800" b="1">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371600"/>
            <a:ext cx="8229600" cy="4525963"/>
          </a:xfrm>
        </p:spPr>
        <p:txBody>
          <a:bodyPr>
            <a:normAutofit/>
          </a:bodyPr>
          <a:lstStyle>
            <a:lvl1pPr>
              <a:defRPr sz="2400">
                <a:latin typeface="Century Gothic" pitchFamily="34" charset="0"/>
              </a:defRPr>
            </a:lvl1pPr>
            <a:lvl2pPr>
              <a:defRPr sz="2400">
                <a:latin typeface="Century Gothic" pitchFamily="34" charset="0"/>
              </a:defRPr>
            </a:lvl2pPr>
            <a:lvl3pPr>
              <a:defRPr sz="2400">
                <a:latin typeface="Century Gothic" pitchFamily="34" charset="0"/>
              </a:defRPr>
            </a:lvl3pPr>
            <a:lvl4pPr>
              <a:defRPr sz="2400">
                <a:latin typeface="Century Gothic" pitchFamily="34" charset="0"/>
              </a:defRPr>
            </a:lvl4pPr>
            <a:lvl5pPr>
              <a:defRPr sz="2400">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04235"/>
            <a:ext cx="2133600" cy="365125"/>
          </a:xfrm>
        </p:spPr>
        <p:txBody>
          <a:bodyPr/>
          <a:lstStyle/>
          <a:p>
            <a:r>
              <a:rPr lang="en-US" smtClean="0"/>
              <a:t>www.eudat.eu | www.eudat.eu/b2safe</a:t>
            </a:r>
            <a:endParaRPr lang="en-US"/>
          </a:p>
        </p:txBody>
      </p:sp>
      <p:sp>
        <p:nvSpPr>
          <p:cNvPr id="5" name="Footer Placeholder 4"/>
          <p:cNvSpPr>
            <a:spLocks noGrp="1"/>
          </p:cNvSpPr>
          <p:nvPr>
            <p:ph type="ftr" sz="quarter" idx="11"/>
          </p:nvPr>
        </p:nvSpPr>
        <p:spPr>
          <a:xfrm>
            <a:off x="3124200" y="6304235"/>
            <a:ext cx="2895600" cy="365125"/>
          </a:xfrm>
        </p:spPr>
        <p:txBody>
          <a:bodyPr/>
          <a:lstStyle/>
          <a:p>
            <a:endParaRPr lang="en-US" dirty="0"/>
          </a:p>
        </p:txBody>
      </p:sp>
      <p:sp>
        <p:nvSpPr>
          <p:cNvPr id="6" name="Slide Number Placeholder 5"/>
          <p:cNvSpPr>
            <a:spLocks noGrp="1"/>
          </p:cNvSpPr>
          <p:nvPr>
            <p:ph type="sldNum" sz="quarter" idx="12"/>
          </p:nvPr>
        </p:nvSpPr>
        <p:spPr>
          <a:xfrm>
            <a:off x="6553200" y="6304235"/>
            <a:ext cx="2133600" cy="365125"/>
          </a:xfrm>
        </p:spPr>
        <p:txBody>
          <a:bodyPr/>
          <a:lstStyle/>
          <a:p>
            <a:fld id="{B6F15528-21DE-4FAA-801E-634DDDAF4B2B}" type="slidenum">
              <a:rPr lang="en-US" smtClean="0"/>
              <a:pPr/>
              <a:t>‹#›</a:t>
            </a:fld>
            <a:endParaRPr lang="en-US"/>
          </a:p>
        </p:txBody>
      </p:sp>
      <p:pic>
        <p:nvPicPr>
          <p:cNvPr id="12" name="Immagine 12" descr="EUDAT-LogoGrigio.eps"/>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956" y="-119811"/>
            <a:ext cx="1164989" cy="909260"/>
          </a:xfrm>
          <a:prstGeom prst="rect">
            <a:avLst/>
          </a:prstGeom>
        </p:spPr>
      </p:pic>
      <p:sp>
        <p:nvSpPr>
          <p:cNvPr id="8" name="Rectangle 7"/>
          <p:cNvSpPr/>
          <p:nvPr userDrawn="1"/>
        </p:nvSpPr>
        <p:spPr>
          <a:xfrm>
            <a:off x="7794810" y="990600"/>
            <a:ext cx="1425390" cy="276999"/>
          </a:xfrm>
          <a:prstGeom prst="rect">
            <a:avLst/>
          </a:prstGeom>
        </p:spPr>
        <p:txBody>
          <a:bodyPr wrap="none">
            <a:spAutoFit/>
          </a:bodyPr>
          <a:lstStyle/>
          <a:p>
            <a:pPr algn="r"/>
            <a:r>
              <a:rPr lang="en-GB" sz="1200" b="1" dirty="0" smtClean="0">
                <a:solidFill>
                  <a:prstClr val="black"/>
                </a:solidFill>
                <a:latin typeface="Century Gothic" panose="020B0502020202020204" pitchFamily="34" charset="0"/>
                <a:hlinkClick r:id="rId3"/>
              </a:rPr>
              <a:t>eudat.eu/b2safe</a:t>
            </a:r>
            <a:endParaRPr lang="en-GB" sz="1200" b="1" dirty="0" smtClean="0">
              <a:solidFill>
                <a:prstClr val="black"/>
              </a:solidFill>
              <a:latin typeface="Century Gothic" panose="020B0502020202020204" pitchFamily="34" charset="0"/>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8546" y="76200"/>
            <a:ext cx="813054" cy="94297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Tree>
    <p:extLst>
      <p:ext uri="{BB962C8B-B14F-4D97-AF65-F5344CB8AC3E}">
        <p14:creationId xmlns:p14="http://schemas.microsoft.com/office/powerpoint/2010/main" val="3057554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Tree>
    <p:extLst>
      <p:ext uri="{BB962C8B-B14F-4D97-AF65-F5344CB8AC3E}">
        <p14:creationId xmlns:p14="http://schemas.microsoft.com/office/powerpoint/2010/main" val="2330772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Tree>
    <p:extLst>
      <p:ext uri="{BB962C8B-B14F-4D97-AF65-F5344CB8AC3E}">
        <p14:creationId xmlns:p14="http://schemas.microsoft.com/office/powerpoint/2010/main" val="756864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olo e tes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
        <p:nvSpPr>
          <p:cNvPr id="9" name="Text Placeholder 8"/>
          <p:cNvSpPr>
            <a:spLocks noGrp="1"/>
          </p:cNvSpPr>
          <p:nvPr>
            <p:ph type="body" sz="quarter" idx="13" hasCustomPrompt="1"/>
          </p:nvPr>
        </p:nvSpPr>
        <p:spPr>
          <a:xfrm>
            <a:off x="468313" y="1628775"/>
            <a:ext cx="8207375" cy="4608513"/>
          </a:xfrm>
        </p:spPr>
        <p:txBody>
          <a:bodyPr>
            <a:normAutofit/>
          </a:bodyPr>
          <a:lstStyle>
            <a:lvl1pPr marL="0" indent="0">
              <a:buNone/>
              <a:defRPr sz="20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text</a:t>
            </a:r>
          </a:p>
        </p:txBody>
      </p:sp>
    </p:spTree>
    <p:extLst>
      <p:ext uri="{BB962C8B-B14F-4D97-AF65-F5344CB8AC3E}">
        <p14:creationId xmlns:p14="http://schemas.microsoft.com/office/powerpoint/2010/main" val="1502286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Tree>
    <p:extLst>
      <p:ext uri="{BB962C8B-B14F-4D97-AF65-F5344CB8AC3E}">
        <p14:creationId xmlns:p14="http://schemas.microsoft.com/office/powerpoint/2010/main" val="1944711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1050143"/>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886855"/>
            <a:ext cx="3008313" cy="423930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solidFill>
                  <a:schemeClr val="tx1">
                    <a:lumMod val="75000"/>
                    <a:lumOff val="25000"/>
                  </a:schemeClr>
                </a:solidFill>
                <a:latin typeface="Arial" pitchFamily="34" charset="0"/>
                <a:cs typeface="Arial" pitchFamily="34" charset="0"/>
              </a:defRPr>
            </a:lvl1pPr>
          </a:lstStyle>
          <a:p>
            <a:fld id="{7A664348-DC2E-4C46-A357-1ED243B754D0}" type="slidenum">
              <a:rPr lang="es-ES" smtClean="0"/>
              <a:pPr/>
              <a:t>‹#›</a:t>
            </a:fld>
            <a:endParaRPr lang="es-ES" dirty="0"/>
          </a:p>
        </p:txBody>
      </p:sp>
    </p:spTree>
    <p:extLst>
      <p:ext uri="{BB962C8B-B14F-4D97-AF65-F5344CB8AC3E}">
        <p14:creationId xmlns:p14="http://schemas.microsoft.com/office/powerpoint/2010/main" val="3733622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836711"/>
            <a:ext cx="5486400" cy="38908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E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Tree>
    <p:extLst>
      <p:ext uri="{BB962C8B-B14F-4D97-AF65-F5344CB8AC3E}">
        <p14:creationId xmlns:p14="http://schemas.microsoft.com/office/powerpoint/2010/main" val="3054739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Tree>
    <p:extLst>
      <p:ext uri="{BB962C8B-B14F-4D97-AF65-F5344CB8AC3E}">
        <p14:creationId xmlns:p14="http://schemas.microsoft.com/office/powerpoint/2010/main" val="3327579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6712"/>
            <a:ext cx="2057400" cy="5289451"/>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457200" y="836712"/>
            <a:ext cx="6019800" cy="5289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Tree>
    <p:extLst>
      <p:ext uri="{BB962C8B-B14F-4D97-AF65-F5344CB8AC3E}">
        <p14:creationId xmlns:p14="http://schemas.microsoft.com/office/powerpoint/2010/main" val="2823871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inal Slide">
    <p:bg>
      <p:bgPr>
        <a:solidFill>
          <a:srgbClr val="F7B149"/>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2535238"/>
            <a:ext cx="8229600" cy="1143000"/>
          </a:xfrm>
          <a:prstGeom prst="rect">
            <a:avLst/>
          </a:prstGeom>
        </p:spPr>
        <p:txBody>
          <a:bodyPr vert="horz"/>
          <a:lstStyle>
            <a:lvl1pPr>
              <a:defRPr>
                <a:solidFill>
                  <a:schemeClr val="bg1"/>
                </a:solidFill>
              </a:defRPr>
            </a:lvl1pPr>
          </a:lstStyle>
          <a:p>
            <a:r>
              <a:rPr lang="en-US" smtClean="0"/>
              <a:t>Click to edit Master title style</a:t>
            </a:r>
            <a:endParaRPr lang="it-IT" dirty="0"/>
          </a:p>
        </p:txBody>
      </p:sp>
      <p:sp>
        <p:nvSpPr>
          <p:cNvPr id="3" name="Rettangolo 2"/>
          <p:cNvSpPr/>
          <p:nvPr userDrawn="1"/>
        </p:nvSpPr>
        <p:spPr>
          <a:xfrm>
            <a:off x="3291932" y="6137094"/>
            <a:ext cx="2792235" cy="523220"/>
          </a:xfrm>
          <a:prstGeom prst="rect">
            <a:avLst/>
          </a:prstGeom>
        </p:spPr>
        <p:txBody>
          <a:bodyPr wrap="square">
            <a:spAutoFit/>
          </a:bodyPr>
          <a:lstStyle/>
          <a:p>
            <a:pPr algn="ctr"/>
            <a:r>
              <a:rPr lang="en-GB" sz="2800" b="0" kern="1200" noProof="0" dirty="0" smtClean="0">
                <a:solidFill>
                  <a:schemeClr val="tx1"/>
                </a:solidFill>
                <a:latin typeface="+mn-lt"/>
                <a:ea typeface="+mn-ea"/>
                <a:cs typeface="+mn-cs"/>
                <a:hlinkClick r:id="rId2"/>
              </a:rPr>
              <a:t>www.eudat.eu</a:t>
            </a:r>
            <a:endParaRPr lang="en-GB" sz="2800" b="0" kern="1200" noProof="0" dirty="0" smtClean="0">
              <a:solidFill>
                <a:schemeClr val="tx1"/>
              </a:solidFill>
              <a:latin typeface="+mn-lt"/>
              <a:ea typeface="+mn-ea"/>
              <a:cs typeface="+mn-cs"/>
            </a:endParaRPr>
          </a:p>
        </p:txBody>
      </p:sp>
      <p:sp>
        <p:nvSpPr>
          <p:cNvPr id="4" name="Rettangolo 10"/>
          <p:cNvSpPr/>
          <p:nvPr userDrawn="1"/>
        </p:nvSpPr>
        <p:spPr>
          <a:xfrm>
            <a:off x="0" y="6783755"/>
            <a:ext cx="2387600" cy="83123"/>
          </a:xfrm>
          <a:prstGeom prst="rect">
            <a:avLst/>
          </a:prstGeom>
          <a:solidFill>
            <a:srgbClr val="002B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5" name="Rettangolo 15"/>
          <p:cNvSpPr/>
          <p:nvPr userDrawn="1"/>
        </p:nvSpPr>
        <p:spPr>
          <a:xfrm>
            <a:off x="2387599" y="6783755"/>
            <a:ext cx="2345268" cy="83123"/>
          </a:xfrm>
          <a:prstGeom prst="rect">
            <a:avLst/>
          </a:prstGeom>
          <a:solidFill>
            <a:srgbClr val="AA2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6" name="Rettangolo 16"/>
          <p:cNvSpPr/>
          <p:nvPr userDrawn="1"/>
        </p:nvSpPr>
        <p:spPr>
          <a:xfrm>
            <a:off x="4732867" y="6783755"/>
            <a:ext cx="2305367" cy="83123"/>
          </a:xfrm>
          <a:prstGeom prst="rect">
            <a:avLst/>
          </a:prstGeom>
          <a:solidFill>
            <a:srgbClr val="E352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7" name="Rettangolo 17"/>
          <p:cNvSpPr/>
          <p:nvPr userDrawn="1"/>
        </p:nvSpPr>
        <p:spPr>
          <a:xfrm>
            <a:off x="7038234" y="6783755"/>
            <a:ext cx="2105767" cy="83123"/>
          </a:xfrm>
          <a:prstGeom prst="rect">
            <a:avLst/>
          </a:prstGeom>
          <a:solidFill>
            <a:srgbClr val="FAC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Tree>
    <p:extLst>
      <p:ext uri="{BB962C8B-B14F-4D97-AF65-F5344CB8AC3E}">
        <p14:creationId xmlns:p14="http://schemas.microsoft.com/office/powerpoint/2010/main" val="380029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entury Gothic"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Century Gothic"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04235"/>
            <a:ext cx="2133600" cy="365125"/>
          </a:xfrm>
        </p:spPr>
        <p:txBody>
          <a:bodyPr/>
          <a:lstStyle/>
          <a:p>
            <a:r>
              <a:rPr lang="en-US" smtClean="0"/>
              <a:t>www.eudat.eu | www.eudat.eu/b2safe</a:t>
            </a:r>
            <a:endParaRPr lang="en-US"/>
          </a:p>
        </p:txBody>
      </p:sp>
      <p:sp>
        <p:nvSpPr>
          <p:cNvPr id="5" name="Footer Placeholder 4"/>
          <p:cNvSpPr>
            <a:spLocks noGrp="1"/>
          </p:cNvSpPr>
          <p:nvPr>
            <p:ph type="ftr" sz="quarter" idx="11"/>
          </p:nvPr>
        </p:nvSpPr>
        <p:spPr>
          <a:xfrm>
            <a:off x="3124200" y="6304235"/>
            <a:ext cx="2895600" cy="365125"/>
          </a:xfrm>
        </p:spPr>
        <p:txBody>
          <a:bodyPr/>
          <a:lstStyle/>
          <a:p>
            <a:endParaRPr lang="en-US" dirty="0"/>
          </a:p>
        </p:txBody>
      </p:sp>
      <p:sp>
        <p:nvSpPr>
          <p:cNvPr id="6" name="Slide Number Placeholder 5"/>
          <p:cNvSpPr>
            <a:spLocks noGrp="1"/>
          </p:cNvSpPr>
          <p:nvPr>
            <p:ph type="sldNum" sz="quarter" idx="12"/>
          </p:nvPr>
        </p:nvSpPr>
        <p:spPr>
          <a:xfrm>
            <a:off x="6553200" y="6304235"/>
            <a:ext cx="2133600" cy="365125"/>
          </a:xfrm>
        </p:spPr>
        <p:txBody>
          <a:bodyPr/>
          <a:lstStyle/>
          <a:p>
            <a:fld id="{B6F15528-21DE-4FAA-801E-634DDDAF4B2B}" type="slidenum">
              <a:rPr lang="en-US" smtClean="0"/>
              <a:pPr/>
              <a:t>‹#›</a:t>
            </a:fld>
            <a:endParaRPr lang="en-US"/>
          </a:p>
        </p:txBody>
      </p:sp>
      <p:pic>
        <p:nvPicPr>
          <p:cNvPr id="7" name="Immagine 14" descr="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6806946" cy="79216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www.eudat.eu | www.eudat.eu/b2safe</a:t>
            </a:r>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userDrawn="1"/>
        </p:nvSpPr>
        <p:spPr>
          <a:xfrm>
            <a:off x="7794810" y="990600"/>
            <a:ext cx="1425390" cy="276999"/>
          </a:xfrm>
          <a:prstGeom prst="rect">
            <a:avLst/>
          </a:prstGeom>
        </p:spPr>
        <p:txBody>
          <a:bodyPr wrap="none">
            <a:spAutoFit/>
          </a:bodyPr>
          <a:lstStyle/>
          <a:p>
            <a:pPr algn="r"/>
            <a:r>
              <a:rPr lang="en-GB" sz="1200" b="1" dirty="0" smtClean="0">
                <a:solidFill>
                  <a:prstClr val="black"/>
                </a:solidFill>
                <a:latin typeface="Century Gothic" panose="020B0502020202020204" pitchFamily="34" charset="0"/>
                <a:hlinkClick r:id="rId2"/>
              </a:rPr>
              <a:t>eudat.eu/b2safe</a:t>
            </a:r>
            <a:endParaRPr lang="en-GB" sz="1200" b="1" dirty="0" smtClean="0">
              <a:solidFill>
                <a:prstClr val="black"/>
              </a:solidFill>
              <a:latin typeface="Century Gothic" panose="020B0502020202020204" pitchFamily="34"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8546" y="76200"/>
            <a:ext cx="813054" cy="94297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6806946" cy="79216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www.eudat.eu | www.eudat.eu/b2safe</a:t>
            </a:r>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userDrawn="1"/>
        </p:nvSpPr>
        <p:spPr>
          <a:xfrm>
            <a:off x="7794810" y="990600"/>
            <a:ext cx="1425390" cy="276999"/>
          </a:xfrm>
          <a:prstGeom prst="rect">
            <a:avLst/>
          </a:prstGeom>
        </p:spPr>
        <p:txBody>
          <a:bodyPr wrap="none">
            <a:spAutoFit/>
          </a:bodyPr>
          <a:lstStyle/>
          <a:p>
            <a:pPr algn="r"/>
            <a:r>
              <a:rPr lang="en-GB" sz="1200" b="1" dirty="0" smtClean="0">
                <a:solidFill>
                  <a:prstClr val="black"/>
                </a:solidFill>
                <a:latin typeface="Century Gothic" panose="020B0502020202020204" pitchFamily="34" charset="0"/>
                <a:hlinkClick r:id="rId2"/>
              </a:rPr>
              <a:t>eudat.eu/b2safe</a:t>
            </a:r>
            <a:endParaRPr lang="en-GB" sz="1200" b="1" dirty="0" smtClean="0">
              <a:solidFill>
                <a:prstClr val="black"/>
              </a:solidFill>
              <a:latin typeface="Century Gothic" panose="020B0502020202020204"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8546" y="76200"/>
            <a:ext cx="813054" cy="94297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6806946" cy="792162"/>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www.eudat.eu | www.eudat.eu/b2safe</a:t>
            </a:r>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Rectangle 5"/>
          <p:cNvSpPr/>
          <p:nvPr userDrawn="1"/>
        </p:nvSpPr>
        <p:spPr>
          <a:xfrm>
            <a:off x="7794810" y="990600"/>
            <a:ext cx="1425390" cy="276999"/>
          </a:xfrm>
          <a:prstGeom prst="rect">
            <a:avLst/>
          </a:prstGeom>
        </p:spPr>
        <p:txBody>
          <a:bodyPr wrap="none">
            <a:spAutoFit/>
          </a:bodyPr>
          <a:lstStyle/>
          <a:p>
            <a:pPr algn="r"/>
            <a:r>
              <a:rPr lang="en-GB" sz="1200" b="1" dirty="0" smtClean="0">
                <a:solidFill>
                  <a:prstClr val="black"/>
                </a:solidFill>
                <a:latin typeface="Century Gothic" panose="020B0502020202020204" pitchFamily="34" charset="0"/>
                <a:hlinkClick r:id="rId2"/>
              </a:rPr>
              <a:t>eudat.eu/b2safe</a:t>
            </a:r>
            <a:endParaRPr lang="en-GB" sz="1200" b="1" dirty="0" smtClean="0">
              <a:solidFill>
                <a:prstClr val="black"/>
              </a:solidFill>
              <a:latin typeface="Century Gothic" panose="020B0502020202020204"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8546" y="76200"/>
            <a:ext cx="813054" cy="94297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www.eudat.eu | www.eudat.eu/b2safe</a:t>
            </a:r>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3008313" cy="9906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www.eudat.eu | www.eudat.eu/b2safe</a:t>
            </a:r>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8.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59.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theme" Target="../theme/theme3.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274638"/>
            <a:ext cx="7315200" cy="7921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6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04235"/>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r>
              <a:rPr lang="en-US" smtClean="0"/>
              <a:t>www.eudat.eu | www.eudat.eu/b2safe</a:t>
            </a:r>
            <a:endParaRPr lang="en-US"/>
          </a:p>
        </p:txBody>
      </p:sp>
      <p:sp>
        <p:nvSpPr>
          <p:cNvPr id="5" name="Footer Placeholder 4"/>
          <p:cNvSpPr>
            <a:spLocks noGrp="1"/>
          </p:cNvSpPr>
          <p:nvPr>
            <p:ph type="ftr" sz="quarter" idx="3"/>
          </p:nvPr>
        </p:nvSpPr>
        <p:spPr>
          <a:xfrm>
            <a:off x="3124200" y="6304235"/>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6553200" y="6304235"/>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B6F15528-21DE-4FAA-801E-634DDDAF4B2B}" type="slidenum">
              <a:rPr lang="en-US" smtClean="0"/>
              <a:pPr/>
              <a:t>‹#›</a:t>
            </a:fld>
            <a:endParaRPr lang="en-US"/>
          </a:p>
        </p:txBody>
      </p:sp>
      <p:pic>
        <p:nvPicPr>
          <p:cNvPr id="7" name="Immagine 14" descr="logo.pn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50799" y="-211669"/>
            <a:ext cx="1227219" cy="1193800"/>
          </a:xfrm>
          <a:prstGeom prst="rect">
            <a:avLst/>
          </a:prstGeom>
        </p:spPr>
      </p:pic>
      <p:sp>
        <p:nvSpPr>
          <p:cNvPr id="15" name="Rettangolo 10"/>
          <p:cNvSpPr/>
          <p:nvPr/>
        </p:nvSpPr>
        <p:spPr>
          <a:xfrm>
            <a:off x="0" y="6783755"/>
            <a:ext cx="2387600" cy="83123"/>
          </a:xfrm>
          <a:prstGeom prst="rect">
            <a:avLst/>
          </a:prstGeom>
          <a:solidFill>
            <a:srgbClr val="002B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6" name="Rettangolo 15"/>
          <p:cNvSpPr/>
          <p:nvPr/>
        </p:nvSpPr>
        <p:spPr>
          <a:xfrm>
            <a:off x="2387599" y="6783755"/>
            <a:ext cx="2345268" cy="83123"/>
          </a:xfrm>
          <a:prstGeom prst="rect">
            <a:avLst/>
          </a:prstGeom>
          <a:solidFill>
            <a:srgbClr val="AA2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7" name="Rettangolo 16"/>
          <p:cNvSpPr/>
          <p:nvPr/>
        </p:nvSpPr>
        <p:spPr>
          <a:xfrm>
            <a:off x="4732867" y="6783755"/>
            <a:ext cx="2305367" cy="83123"/>
          </a:xfrm>
          <a:prstGeom prst="rect">
            <a:avLst/>
          </a:prstGeom>
          <a:solidFill>
            <a:srgbClr val="E352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8" name="Rettangolo 17"/>
          <p:cNvSpPr/>
          <p:nvPr/>
        </p:nvSpPr>
        <p:spPr>
          <a:xfrm>
            <a:off x="7038234" y="6783755"/>
            <a:ext cx="2105767" cy="83123"/>
          </a:xfrm>
          <a:prstGeom prst="rect">
            <a:avLst/>
          </a:prstGeom>
          <a:solidFill>
            <a:srgbClr val="FAC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702" r:id="rId27"/>
  </p:sldLayoutIdLst>
  <p:hf sldNum="0" hdr="0" dt="0"/>
  <p:txStyles>
    <p:titleStyle>
      <a:lvl1pPr algn="ctr" defTabSz="914400" rtl="0" eaLnBrk="1" latinLnBrk="0" hangingPunct="1">
        <a:spcBef>
          <a:spcPct val="0"/>
        </a:spcBef>
        <a:buNone/>
        <a:defRPr sz="2800" b="1" kern="1200">
          <a:solidFill>
            <a:schemeClr val="tx1"/>
          </a:solidFill>
          <a:latin typeface="Century Gothic" pitchFamily="34" charset="0"/>
          <a:ea typeface="+mj-ea"/>
          <a:cs typeface="+mj-cs"/>
        </a:defRPr>
      </a:lvl1pPr>
    </p:titleStyle>
    <p:bodyStyle>
      <a:lvl1pPr marL="342900" indent="-342900" algn="l" defTabSz="914400" rtl="0" eaLnBrk="1" latinLnBrk="0" hangingPunct="1">
        <a:spcBef>
          <a:spcPct val="20000"/>
        </a:spcBef>
        <a:buSzPct val="100000"/>
        <a:buFontTx/>
        <a:buBlip>
          <a:blip r:embed="rId30"/>
        </a:buBlip>
        <a:defRPr sz="24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SzPct val="100000"/>
        <a:buFontTx/>
        <a:buBlip>
          <a:blip r:embed="rId30"/>
        </a:buBlip>
        <a:defRPr sz="24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SzPct val="100000"/>
        <a:buFontTx/>
        <a:buBlip>
          <a:blip r:embed="rId30"/>
        </a:buBlip>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SzPct val="100000"/>
        <a:buFontTx/>
        <a:buBlip>
          <a:blip r:embed="rId30"/>
        </a:buBlip>
        <a:defRPr sz="2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SzPct val="100000"/>
        <a:buFontTx/>
        <a:buBlip>
          <a:blip r:embed="rId30"/>
        </a:buBlip>
        <a:defRPr sz="24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0" y="0"/>
            <a:ext cx="9144000" cy="673178"/>
          </a:xfrm>
          <a:prstGeom prst="rect">
            <a:avLst/>
          </a:prstGeom>
        </p:spPr>
      </p:pic>
      <p:sp>
        <p:nvSpPr>
          <p:cNvPr id="2" name="Title Placeholder 1"/>
          <p:cNvSpPr>
            <a:spLocks noGrp="1"/>
          </p:cNvSpPr>
          <p:nvPr>
            <p:ph type="title"/>
          </p:nvPr>
        </p:nvSpPr>
        <p:spPr>
          <a:xfrm>
            <a:off x="457200" y="764704"/>
            <a:ext cx="8229600" cy="720080"/>
          </a:xfrm>
          <a:prstGeom prst="rect">
            <a:avLst/>
          </a:prstGeom>
        </p:spPr>
        <p:txBody>
          <a:bodyPr vert="horz" lIns="91440" tIns="45720" rIns="91440" bIns="45720" rtlCol="0" anchor="ctr">
            <a:normAutofit/>
          </a:bodyPr>
          <a:lstStyle/>
          <a:p>
            <a:r>
              <a:rPr lang="it-IT" smtClean="0"/>
              <a:t>Fare clic per modificare lo stile del titolo</a:t>
            </a:r>
            <a:endParaRPr lang="es-ES" dirty="0"/>
          </a:p>
        </p:txBody>
      </p:sp>
      <p:sp>
        <p:nvSpPr>
          <p:cNvPr id="3" name="Text Placeholder 2"/>
          <p:cNvSpPr>
            <a:spLocks noGrp="1"/>
          </p:cNvSpPr>
          <p:nvPr>
            <p:ph type="body" idx="1"/>
          </p:nvPr>
        </p:nvSpPr>
        <p:spPr>
          <a:xfrm>
            <a:off x="457200" y="1628800"/>
            <a:ext cx="8229600" cy="44973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s-ES" dirty="0"/>
          </a:p>
        </p:txBody>
      </p:sp>
      <p:sp>
        <p:nvSpPr>
          <p:cNvPr id="5" name="Footer Placeholder 4"/>
          <p:cNvSpPr>
            <a:spLocks noGrp="1"/>
          </p:cNvSpPr>
          <p:nvPr>
            <p:ph type="ftr" sz="quarter" idx="3"/>
          </p:nvPr>
        </p:nvSpPr>
        <p:spPr>
          <a:xfrm>
            <a:off x="1403648" y="6309320"/>
            <a:ext cx="4752528" cy="432048"/>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s-ES" dirty="0"/>
          </a:p>
        </p:txBody>
      </p:sp>
      <p:pic>
        <p:nvPicPr>
          <p:cNvPr id="12" name="Picture 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9512" y="6237312"/>
            <a:ext cx="895023" cy="538547"/>
          </a:xfrm>
          <a:prstGeom prst="rect">
            <a:avLst/>
          </a:prstGeom>
        </p:spPr>
      </p:pic>
      <p:sp>
        <p:nvSpPr>
          <p:cNvPr id="7"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Arial" pitchFamily="34" charset="0"/>
                <a:cs typeface="Arial" pitchFamily="34" charset="0"/>
              </a:defRPr>
            </a:lvl1pPr>
          </a:lstStyle>
          <a:p>
            <a:fld id="{D29651E4-DA85-47A1-9944-35D0B5406138}" type="slidenum">
              <a:rPr lang="es-ES" smtClean="0"/>
              <a:pPr/>
              <a:t>‹#›</a:t>
            </a:fld>
            <a:endParaRPr lang="es-ES" dirty="0"/>
          </a:p>
        </p:txBody>
      </p:sp>
    </p:spTree>
    <p:extLst>
      <p:ext uri="{BB962C8B-B14F-4D97-AF65-F5344CB8AC3E}">
        <p14:creationId xmlns:p14="http://schemas.microsoft.com/office/powerpoint/2010/main" val="21712985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dt="0"/>
  <p:txStyles>
    <p:titleStyle>
      <a:lvl1pPr algn="ctr" defTabSz="914400" rtl="0" eaLnBrk="1" latinLnBrk="0" hangingPunct="1">
        <a:spcBef>
          <a:spcPct val="0"/>
        </a:spcBef>
        <a:buNone/>
        <a:defRPr sz="3600" kern="1200">
          <a:solidFill>
            <a:srgbClr val="C13424"/>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rgbClr val="25408F"/>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rgbClr val="25408F"/>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183773"/>
      </p:ext>
    </p:extLst>
  </p:cSld>
  <p:clrMap bg1="lt1" tx1="dk1" bg2="lt2" tx2="dk2" accent1="accent1" accent2="accent2" accent3="accent3" accent4="accent4" accent5="accent5" accent6="accent6" hlink="hlink" folHlink="folHlink"/>
  <p:sldLayoutIdLst>
    <p:sldLayoutId id="2147483700"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61.png"/></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3.png"/><Relationship Id="rId7"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image" Target="../media/image75.pn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jpeg"/><Relationship Id="rId3" Type="http://schemas.openxmlformats.org/officeDocument/2006/relationships/image" Target="../media/image83.jpeg"/><Relationship Id="rId7" Type="http://schemas.openxmlformats.org/officeDocument/2006/relationships/image" Target="../media/image87.png"/><Relationship Id="rId12"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jpeg"/><Relationship Id="rId5" Type="http://schemas.openxmlformats.org/officeDocument/2006/relationships/image" Target="../media/image85.pn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 Id="rId14" Type="http://schemas.openxmlformats.org/officeDocument/2006/relationships/image" Target="../media/image94.jpe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7.png"/><Relationship Id="rId7" Type="http://schemas.openxmlformats.org/officeDocument/2006/relationships/image" Target="../media/image10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gif"/><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eudat.eu/services/b2drop" TargetMode="Externa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9.jpeg"/></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t-IT" dirty="0" smtClean="0"/>
              <a:t>B2SAFE</a:t>
            </a:r>
            <a:endParaRPr lang="en-GB" dirty="0"/>
          </a:p>
        </p:txBody>
      </p:sp>
      <p:sp>
        <p:nvSpPr>
          <p:cNvPr id="4" name="Subtitle 4"/>
          <p:cNvSpPr>
            <a:spLocks noGrp="1"/>
          </p:cNvSpPr>
          <p:nvPr>
            <p:ph type="subTitle" idx="1"/>
          </p:nvPr>
        </p:nvSpPr>
        <p:spPr>
          <a:xfrm>
            <a:off x="1371600" y="3933056"/>
            <a:ext cx="6400800" cy="601960"/>
          </a:xfrm>
        </p:spPr>
        <p:txBody>
          <a:bodyPr>
            <a:normAutofit fontScale="70000" lnSpcReduction="20000"/>
          </a:bodyPr>
          <a:lstStyle/>
          <a:p>
            <a:r>
              <a:rPr lang="en-GB" altLang="en-US" dirty="0">
                <a:ea typeface="ＭＳ Ｐゴシック" pitchFamily="34" charset="-128"/>
              </a:rPr>
              <a:t>How to replicate your data using EUDAT’s </a:t>
            </a:r>
            <a:r>
              <a:rPr lang="en-GB" altLang="en-US" dirty="0" smtClean="0">
                <a:ea typeface="ＭＳ Ｐゴシック" pitchFamily="34" charset="-128"/>
              </a:rPr>
              <a:t>B</a:t>
            </a:r>
            <a:r>
              <a:rPr lang="en-GB" altLang="en-US" i="1" dirty="0" smtClean="0">
                <a:ea typeface="ＭＳ Ｐゴシック" pitchFamily="34" charset="-128"/>
              </a:rPr>
              <a:t>2</a:t>
            </a:r>
            <a:r>
              <a:rPr lang="en-GB" altLang="en-US" dirty="0" smtClean="0">
                <a:ea typeface="ＭＳ Ｐゴシック" pitchFamily="34" charset="-128"/>
              </a:rPr>
              <a:t>SAFE</a:t>
            </a:r>
            <a:endParaRPr lang="en-GB" altLang="en-US" dirty="0">
              <a:ea typeface="ＭＳ Ｐゴシック" pitchFamily="34" charset="-128"/>
            </a:endParaRPr>
          </a:p>
        </p:txBody>
      </p:sp>
      <p:sp>
        <p:nvSpPr>
          <p:cNvPr id="6" name="Text Placeholder 5"/>
          <p:cNvSpPr>
            <a:spLocks noGrp="1"/>
          </p:cNvSpPr>
          <p:nvPr>
            <p:ph type="body" sz="quarter" idx="11"/>
          </p:nvPr>
        </p:nvSpPr>
        <p:spPr>
          <a:xfrm>
            <a:off x="4648200" y="5496962"/>
            <a:ext cx="3124200" cy="975320"/>
          </a:xfrm>
        </p:spPr>
        <p:txBody>
          <a:bodyPr/>
          <a:lstStyle/>
          <a:p>
            <a:r>
              <a:rPr lang="en-GB" altLang="en-US" dirty="0">
                <a:ea typeface="ＭＳ Ｐゴシック" pitchFamily="34" charset="-128"/>
              </a:rPr>
              <a:t>Version 3</a:t>
            </a:r>
          </a:p>
          <a:p>
            <a:r>
              <a:rPr lang="en-GB" altLang="en-US" dirty="0" smtClean="0">
                <a:ea typeface="ＭＳ Ｐゴシック" pitchFamily="34" charset="-128"/>
              </a:rPr>
              <a:t>November 2015</a:t>
            </a:r>
            <a:endParaRPr lang="en-GB" altLang="en-US" dirty="0">
              <a:ea typeface="ＭＳ Ｐゴシック" pitchFamily="34" charset="-128"/>
            </a:endParaRPr>
          </a:p>
        </p:txBody>
      </p:sp>
      <p:sp>
        <p:nvSpPr>
          <p:cNvPr id="7" name="Text Placeholder 1"/>
          <p:cNvSpPr>
            <a:spLocks noGrp="1"/>
          </p:cNvSpPr>
          <p:nvPr/>
        </p:nvSpPr>
        <p:spPr>
          <a:xfrm>
            <a:off x="0" y="5486400"/>
            <a:ext cx="3778636" cy="936104"/>
          </a:xfrm>
          <a:prstGeom prst="rect">
            <a:avLst/>
          </a:prstGeom>
        </p:spPr>
        <p:txBody>
          <a:bodyPr vert="horz" lIns="91440" tIns="45720" rIns="91440" bIns="45720" rtlCol="0">
            <a:normAutofit/>
          </a:bodyPr>
          <a:lstStyle>
            <a:lvl1pPr marL="0" indent="0" algn="l" defTabSz="914400" rtl="0" eaLnBrk="1" latinLnBrk="0" hangingPunct="1">
              <a:spcBef>
                <a:spcPct val="20000"/>
              </a:spcBef>
              <a:buSzPct val="100000"/>
              <a:buFont typeface="Arial" panose="020B0604020202020204" pitchFamily="34" charset="0"/>
              <a:buNone/>
              <a:defRPr sz="1800" kern="1200" baseline="0">
                <a:solidFill>
                  <a:schemeClr val="bg1">
                    <a:lumMod val="50000"/>
                  </a:schemeClr>
                </a:solidFill>
                <a:latin typeface="Century Gothic" pitchFamily="34" charset="0"/>
                <a:ea typeface="+mn-ea"/>
                <a:cs typeface="+mn-cs"/>
              </a:defRPr>
            </a:lvl1pPr>
            <a:lvl2pPr marL="742950" indent="-285750" algn="l" defTabSz="914400" rtl="0" eaLnBrk="1" latinLnBrk="0" hangingPunct="1">
              <a:spcBef>
                <a:spcPct val="20000"/>
              </a:spcBef>
              <a:buSzPct val="100000"/>
              <a:buFontTx/>
              <a:buBlip>
                <a:blip r:embed="rId3"/>
              </a:buBlip>
              <a:defRPr sz="24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SzPct val="100000"/>
              <a:buFontTx/>
              <a:buBlip>
                <a:blip r:embed="rId3"/>
              </a:buBlip>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SzPct val="100000"/>
              <a:buFontTx/>
              <a:buBlip>
                <a:blip r:embed="rId3"/>
              </a:buBlip>
              <a:defRPr sz="2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SzPct val="100000"/>
              <a:buFontTx/>
              <a:buBlip>
                <a:blip r:embed="rId3"/>
              </a:buBlip>
              <a:defRPr sz="24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400" dirty="0"/>
              <a:t>This work is licensed under the Creative Commons CC-BY 4.0 </a:t>
            </a:r>
            <a:r>
              <a:rPr lang="en-GB" sz="1400" dirty="0" smtClean="0"/>
              <a:t>licence.</a:t>
            </a:r>
          </a:p>
          <a:p>
            <a:r>
              <a:rPr lang="en-GB" sz="1400" dirty="0" smtClean="0"/>
              <a:t>Attribution: EUDAT – www.eudat.eu</a:t>
            </a:r>
            <a:endParaRPr lang="en-US" sz="1400" dirty="0"/>
          </a:p>
        </p:txBody>
      </p:sp>
      <p:pic>
        <p:nvPicPr>
          <p:cNvPr id="8" name="Picture 4" descr="http://mirrors.creativecommons.org/presskit/buttons/88x31/png/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5794375"/>
            <a:ext cx="460375"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722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B2SAFE Features </a:t>
            </a:r>
            <a:r>
              <a:rPr lang="en-US" dirty="0" smtClean="0"/>
              <a:t>(2/2</a:t>
            </a:r>
            <a:r>
              <a:rPr lang="en-US" dirty="0"/>
              <a:t>)</a:t>
            </a:r>
          </a:p>
        </p:txBody>
      </p:sp>
      <p:sp>
        <p:nvSpPr>
          <p:cNvPr id="3" name="Content Placeholder 2"/>
          <p:cNvSpPr>
            <a:spLocks noGrp="1"/>
          </p:cNvSpPr>
          <p:nvPr>
            <p:ph idx="1"/>
          </p:nvPr>
        </p:nvSpPr>
        <p:spPr>
          <a:xfrm>
            <a:off x="457200" y="1371601"/>
            <a:ext cx="8229600" cy="2743199"/>
          </a:xfrm>
        </p:spPr>
        <p:txBody>
          <a:bodyPr>
            <a:normAutofit lnSpcReduction="10000"/>
          </a:bodyPr>
          <a:lstStyle/>
          <a:p>
            <a:r>
              <a:rPr lang="en-US" dirty="0" smtClean="0"/>
              <a:t>Uses </a:t>
            </a:r>
            <a:r>
              <a:rPr lang="en-US" dirty="0"/>
              <a:t>site rule-engines to implement and enforce policy </a:t>
            </a:r>
            <a:r>
              <a:rPr lang="en-US" dirty="0" smtClean="0"/>
              <a:t>rules.</a:t>
            </a:r>
            <a:endParaRPr lang="en-US" dirty="0"/>
          </a:p>
          <a:p>
            <a:r>
              <a:rPr lang="en-US" dirty="0" smtClean="0"/>
              <a:t>Aggregates </a:t>
            </a:r>
            <a:r>
              <a:rPr lang="en-US" dirty="0"/>
              <a:t>data from different disciplines into a storage system of trustworthy and capable data service </a:t>
            </a:r>
            <a:r>
              <a:rPr lang="en-US" dirty="0" smtClean="0"/>
              <a:t>providers.</a:t>
            </a:r>
            <a:endParaRPr lang="en-US" dirty="0"/>
          </a:p>
          <a:p>
            <a:r>
              <a:rPr lang="en-US" dirty="0" smtClean="0"/>
              <a:t>Supports repository </a:t>
            </a:r>
            <a:r>
              <a:rPr lang="en-US" dirty="0"/>
              <a:t>packages (e.g. DSPACE, FEDORA) and a lightweight HTTP-based </a:t>
            </a:r>
            <a:r>
              <a:rPr lang="en-US" dirty="0" smtClean="0"/>
              <a:t>solution.</a:t>
            </a:r>
            <a:endParaRPr lang="en-US" dirty="0"/>
          </a:p>
        </p:txBody>
      </p:sp>
      <p:sp>
        <p:nvSpPr>
          <p:cNvPr id="4" name="Footer Placeholder 3"/>
          <p:cNvSpPr>
            <a:spLocks noGrp="1"/>
          </p:cNvSpPr>
          <p:nvPr>
            <p:ph type="ftr" sz="quarter" idx="11"/>
          </p:nvPr>
        </p:nvSpPr>
        <p:spPr/>
        <p:txBody>
          <a:bodyPr/>
          <a:lstStyle/>
          <a:p>
            <a:r>
              <a:rPr lang="en-US" smtClean="0"/>
              <a:t>B2SAFE Training</a:t>
            </a: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57540"/>
            <a:ext cx="7467600" cy="2856357"/>
          </a:xfrm>
          <a:prstGeom prst="rect">
            <a:avLst/>
          </a:prstGeom>
        </p:spPr>
      </p:pic>
    </p:spTree>
    <p:extLst>
      <p:ext uri="{BB962C8B-B14F-4D97-AF65-F5344CB8AC3E}">
        <p14:creationId xmlns:p14="http://schemas.microsoft.com/office/powerpoint/2010/main" val="1336514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Who can benefit?</a:t>
            </a:r>
            <a:endParaRPr lang="en-US" dirty="0"/>
          </a:p>
        </p:txBody>
      </p:sp>
      <p:sp>
        <p:nvSpPr>
          <p:cNvPr id="6" name="Text Placeholder 5"/>
          <p:cNvSpPr>
            <a:spLocks noGrp="1"/>
          </p:cNvSpPr>
          <p:nvPr>
            <p:ph type="body" idx="1"/>
          </p:nvPr>
        </p:nvSpPr>
        <p:spPr/>
        <p:txBody>
          <a:bodyPr>
            <a:normAutofit fontScale="92500" lnSpcReduction="20000"/>
          </a:bodyPr>
          <a:lstStyle/>
          <a:p>
            <a:r>
              <a:rPr lang="en-US" dirty="0" smtClean="0"/>
              <a:t>Small and medium-sized </a:t>
            </a:r>
            <a:r>
              <a:rPr lang="en-US" dirty="0"/>
              <a:t>repositories</a:t>
            </a:r>
          </a:p>
        </p:txBody>
      </p:sp>
      <p:sp>
        <p:nvSpPr>
          <p:cNvPr id="7" name="Content Placeholder 6"/>
          <p:cNvSpPr>
            <a:spLocks noGrp="1"/>
          </p:cNvSpPr>
          <p:nvPr>
            <p:ph sz="half" idx="2"/>
          </p:nvPr>
        </p:nvSpPr>
        <p:spPr/>
        <p:txBody>
          <a:bodyPr>
            <a:normAutofit lnSpcReduction="10000"/>
          </a:bodyPr>
          <a:lstStyle/>
          <a:p>
            <a:r>
              <a:rPr lang="en-US" dirty="0"/>
              <a:t>lacking the </a:t>
            </a:r>
            <a:r>
              <a:rPr lang="en-US" dirty="0" smtClean="0"/>
              <a:t>capacity to store data  </a:t>
            </a:r>
            <a:r>
              <a:rPr lang="en-US" dirty="0"/>
              <a:t>over longer periods of time</a:t>
            </a:r>
          </a:p>
          <a:p>
            <a:r>
              <a:rPr lang="en-US" dirty="0" smtClean="0"/>
              <a:t>without long-term </a:t>
            </a:r>
            <a:r>
              <a:rPr lang="en-US" dirty="0"/>
              <a:t>funding </a:t>
            </a:r>
            <a:r>
              <a:rPr lang="en-US" dirty="0" smtClean="0"/>
              <a:t>for the preservation of their data</a:t>
            </a:r>
          </a:p>
          <a:p>
            <a:r>
              <a:rPr lang="en-US" dirty="0"/>
              <a:t>without adequate compute capacity for data-intensive computational </a:t>
            </a:r>
            <a:r>
              <a:rPr lang="en-US" dirty="0" smtClean="0"/>
              <a:t>services</a:t>
            </a:r>
          </a:p>
        </p:txBody>
      </p:sp>
      <p:sp>
        <p:nvSpPr>
          <p:cNvPr id="8" name="Text Placeholder 7"/>
          <p:cNvSpPr>
            <a:spLocks noGrp="1"/>
          </p:cNvSpPr>
          <p:nvPr>
            <p:ph type="body" sz="quarter" idx="3"/>
          </p:nvPr>
        </p:nvSpPr>
        <p:spPr/>
        <p:txBody>
          <a:bodyPr>
            <a:normAutofit fontScale="92500" lnSpcReduction="20000"/>
          </a:bodyPr>
          <a:lstStyle/>
          <a:p>
            <a:r>
              <a:rPr lang="en-US" dirty="0" smtClean="0"/>
              <a:t>Data </a:t>
            </a:r>
            <a:r>
              <a:rPr lang="en-US" dirty="0"/>
              <a:t>producers and data </a:t>
            </a:r>
            <a:r>
              <a:rPr lang="en-US" dirty="0" smtClean="0"/>
              <a:t>consumers</a:t>
            </a:r>
            <a:endParaRPr lang="en-US" dirty="0"/>
          </a:p>
        </p:txBody>
      </p:sp>
      <p:sp>
        <p:nvSpPr>
          <p:cNvPr id="9" name="Content Placeholder 8"/>
          <p:cNvSpPr>
            <a:spLocks noGrp="1"/>
          </p:cNvSpPr>
          <p:nvPr>
            <p:ph sz="quarter" idx="4"/>
          </p:nvPr>
        </p:nvSpPr>
        <p:spPr/>
        <p:txBody>
          <a:bodyPr>
            <a:normAutofit fontScale="92500" lnSpcReduction="10000"/>
          </a:bodyPr>
          <a:lstStyle/>
          <a:p>
            <a:r>
              <a:rPr lang="en-US" dirty="0"/>
              <a:t>who need to be sure that trusted </a:t>
            </a:r>
            <a:r>
              <a:rPr lang="en-US" dirty="0" err="1"/>
              <a:t>centres</a:t>
            </a:r>
            <a:r>
              <a:rPr lang="en-US" dirty="0"/>
              <a:t> are taking care of their </a:t>
            </a:r>
            <a:r>
              <a:rPr lang="en-US" dirty="0" smtClean="0"/>
              <a:t>data</a:t>
            </a:r>
          </a:p>
          <a:p>
            <a:r>
              <a:rPr lang="en-US" dirty="0" smtClean="0"/>
              <a:t>who want to </a:t>
            </a:r>
            <a:r>
              <a:rPr lang="en-US" dirty="0"/>
              <a:t>access </a:t>
            </a:r>
            <a:r>
              <a:rPr lang="en-US" dirty="0" smtClean="0"/>
              <a:t>added-value services </a:t>
            </a:r>
            <a:r>
              <a:rPr lang="en-US" dirty="0"/>
              <a:t>on data sources of interest to </a:t>
            </a:r>
            <a:r>
              <a:rPr lang="en-US" dirty="0" smtClean="0"/>
              <a:t>them</a:t>
            </a:r>
          </a:p>
          <a:p>
            <a:r>
              <a:rPr lang="en-US" dirty="0"/>
              <a:t>who wish to perform interdisciplinary research on top of data from the heterogeneous EUDAT communities</a:t>
            </a:r>
          </a:p>
        </p:txBody>
      </p:sp>
    </p:spTree>
    <p:extLst>
      <p:ext uri="{BB962C8B-B14F-4D97-AF65-F5344CB8AC3E}">
        <p14:creationId xmlns:p14="http://schemas.microsoft.com/office/powerpoint/2010/main" val="16936230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makes B2SAFE unique</a:t>
            </a:r>
            <a:endParaRPr lang="en-US" dirty="0"/>
          </a:p>
        </p:txBody>
      </p:sp>
      <p:sp>
        <p:nvSpPr>
          <p:cNvPr id="8" name="Content Placeholder 7"/>
          <p:cNvSpPr>
            <a:spLocks noGrp="1"/>
          </p:cNvSpPr>
          <p:nvPr>
            <p:ph idx="1"/>
          </p:nvPr>
        </p:nvSpPr>
        <p:spPr/>
        <p:txBody>
          <a:bodyPr>
            <a:normAutofit lnSpcReduction="10000"/>
          </a:bodyPr>
          <a:lstStyle/>
          <a:p>
            <a:r>
              <a:rPr lang="en-US" dirty="0"/>
              <a:t>Data are stored in the </a:t>
            </a:r>
            <a:r>
              <a:rPr lang="en-US" b="1" dirty="0"/>
              <a:t>EUDAT Collaborative Data Infrastructure (CDI) </a:t>
            </a:r>
            <a:r>
              <a:rPr lang="en-US" dirty="0"/>
              <a:t>with </a:t>
            </a:r>
            <a:r>
              <a:rPr lang="en-US" b="1" dirty="0"/>
              <a:t>known policies</a:t>
            </a:r>
            <a:r>
              <a:rPr lang="en-US" dirty="0"/>
              <a:t>. Therefore, data are stored in transparent infrastructures across </a:t>
            </a:r>
            <a:r>
              <a:rPr lang="en-US" dirty="0" smtClean="0"/>
              <a:t>Europe.</a:t>
            </a:r>
          </a:p>
          <a:p>
            <a:r>
              <a:rPr lang="en-US" dirty="0"/>
              <a:t>Communities can benefit from the professionally managed EUDAT infrastructure and concentrate their effort and budget on their core research</a:t>
            </a:r>
            <a:r>
              <a:rPr lang="en-US" dirty="0" smtClean="0"/>
              <a:t>.</a:t>
            </a:r>
          </a:p>
          <a:p>
            <a:r>
              <a:rPr lang="en-US" dirty="0" smtClean="0"/>
              <a:t>EUDAT is building a </a:t>
            </a:r>
            <a:r>
              <a:rPr lang="en-US" b="1" dirty="0" smtClean="0"/>
              <a:t>suite of additional services </a:t>
            </a:r>
            <a:r>
              <a:rPr lang="en-US" dirty="0" smtClean="0"/>
              <a:t>relevant for the “engine under the hood” </a:t>
            </a:r>
            <a:r>
              <a:rPr lang="en-US" b="1" dirty="0" smtClean="0"/>
              <a:t>of e-science infrastructures</a:t>
            </a:r>
            <a:r>
              <a:rPr lang="en-US" dirty="0" smtClean="0"/>
              <a:t> (e.g. EPOS, EMSO, CLARIN). </a:t>
            </a:r>
          </a:p>
          <a:p>
            <a:r>
              <a:rPr lang="en-US" dirty="0" smtClean="0"/>
              <a:t>Data </a:t>
            </a:r>
            <a:r>
              <a:rPr lang="en-US" dirty="0"/>
              <a:t>are stored next to  HTC &amp; HPC servers ideal for </a:t>
            </a:r>
            <a:r>
              <a:rPr lang="en-US" b="1" dirty="0" smtClean="0"/>
              <a:t>compute - intensive </a:t>
            </a:r>
            <a:r>
              <a:rPr lang="en-US" b="1" dirty="0"/>
              <a:t>data </a:t>
            </a:r>
            <a:r>
              <a:rPr lang="en-US" b="1" dirty="0" smtClean="0"/>
              <a:t>processing.</a:t>
            </a:r>
            <a:endParaRPr lang="en-US" dirty="0"/>
          </a:p>
          <a:p>
            <a:endParaRPr lang="en-US" dirty="0"/>
          </a:p>
          <a:p>
            <a:endParaRPr lang="en-US" dirty="0"/>
          </a:p>
        </p:txBody>
      </p:sp>
    </p:spTree>
    <p:extLst>
      <p:ext uri="{BB962C8B-B14F-4D97-AF65-F5344CB8AC3E}">
        <p14:creationId xmlns:p14="http://schemas.microsoft.com/office/powerpoint/2010/main" val="1131992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can you </a:t>
            </a:r>
            <a:r>
              <a:rPr lang="en-GB"/>
              <a:t>use </a:t>
            </a:r>
            <a:r>
              <a:rPr lang="en-GB" smtClean="0"/>
              <a:t>B2SAFE?</a:t>
            </a:r>
            <a:endParaRPr lang="en-US" dirty="0"/>
          </a:p>
        </p:txBody>
      </p:sp>
      <p:sp>
        <p:nvSpPr>
          <p:cNvPr id="13" name="Content Placeholder 12"/>
          <p:cNvSpPr>
            <a:spLocks noGrp="1"/>
          </p:cNvSpPr>
          <p:nvPr>
            <p:ph idx="1"/>
          </p:nvPr>
        </p:nvSpPr>
        <p:spPr/>
        <p:txBody>
          <a:bodyPr>
            <a:normAutofit/>
          </a:bodyPr>
          <a:lstStyle/>
          <a:p>
            <a:r>
              <a:rPr lang="en-US" dirty="0" smtClean="0"/>
              <a:t>Any </a:t>
            </a:r>
            <a:r>
              <a:rPr lang="en-US" dirty="0"/>
              <a:t>community and departmental data </a:t>
            </a:r>
            <a:r>
              <a:rPr lang="en-US" dirty="0" smtClean="0"/>
              <a:t>repositories can use B2SAFE. EUDAT experts can help setup the followed </a:t>
            </a:r>
            <a:r>
              <a:rPr lang="en-US" dirty="0" err="1" smtClean="0"/>
              <a:t>requered</a:t>
            </a:r>
            <a:r>
              <a:rPr lang="en-US" dirty="0" smtClean="0"/>
              <a:t> technologies</a:t>
            </a:r>
          </a:p>
          <a:p>
            <a:pPr lvl="1"/>
            <a:r>
              <a:rPr lang="en-US" dirty="0" smtClean="0"/>
              <a:t>Persistent Identifiers (PIDs).</a:t>
            </a:r>
            <a:endParaRPr lang="en-US" dirty="0"/>
          </a:p>
          <a:p>
            <a:pPr lvl="1"/>
            <a:r>
              <a:rPr lang="en-US" dirty="0" smtClean="0"/>
              <a:t>Metadata </a:t>
            </a:r>
            <a:r>
              <a:rPr lang="en-US" dirty="0"/>
              <a:t>describing the properties and context of the data being </a:t>
            </a:r>
            <a:r>
              <a:rPr lang="en-US" dirty="0" smtClean="0"/>
              <a:t>replicated.</a:t>
            </a:r>
          </a:p>
          <a:p>
            <a:pPr lvl="1"/>
            <a:r>
              <a:rPr lang="en-US" dirty="0" err="1"/>
              <a:t>iRODS</a:t>
            </a:r>
            <a:r>
              <a:rPr lang="en-US" dirty="0"/>
              <a:t> (recommended) or similar data management technology for </a:t>
            </a:r>
            <a:r>
              <a:rPr lang="en-US" dirty="0" smtClean="0"/>
              <a:t>federation. </a:t>
            </a:r>
            <a:endParaRPr lang="en-GB" dirty="0" smtClean="0"/>
          </a:p>
          <a:p>
            <a:r>
              <a:rPr lang="en-GB" dirty="0" smtClean="0"/>
              <a:t>To </a:t>
            </a:r>
            <a:r>
              <a:rPr lang="en-GB" dirty="0"/>
              <a:t>help </a:t>
            </a:r>
            <a:r>
              <a:rPr lang="en-GB" dirty="0" smtClean="0"/>
              <a:t>these groups use </a:t>
            </a:r>
            <a:r>
              <a:rPr lang="en-GB" dirty="0"/>
              <a:t>the </a:t>
            </a:r>
            <a:r>
              <a:rPr lang="en-GB" dirty="0" smtClean="0"/>
              <a:t>B2SAFE </a:t>
            </a:r>
            <a:r>
              <a:rPr lang="en-GB" dirty="0"/>
              <a:t>service, EUDAT offers documentation, training material and a service helpdesk. </a:t>
            </a:r>
          </a:p>
          <a:p>
            <a:endParaRPr lang="en-US" dirty="0"/>
          </a:p>
        </p:txBody>
      </p:sp>
      <p:sp>
        <p:nvSpPr>
          <p:cNvPr id="8" name="TextBox 7"/>
          <p:cNvSpPr txBox="1"/>
          <p:nvPr/>
        </p:nvSpPr>
        <p:spPr>
          <a:xfrm>
            <a:off x="762000" y="5867400"/>
            <a:ext cx="7988084" cy="369332"/>
          </a:xfrm>
          <a:prstGeom prst="rect">
            <a:avLst/>
          </a:prstGeom>
          <a:noFill/>
        </p:spPr>
        <p:txBody>
          <a:bodyPr wrap="none" rtlCol="0">
            <a:spAutoFit/>
          </a:bodyPr>
          <a:lstStyle/>
          <a:p>
            <a:r>
              <a:rPr lang="en-US" dirty="0">
                <a:latin typeface="Century Gothic" charset="0"/>
                <a:ea typeface="Century Gothic" charset="0"/>
                <a:cs typeface="Century Gothic" charset="0"/>
              </a:rPr>
              <a:t>For more information please email: </a:t>
            </a:r>
            <a:r>
              <a:rPr lang="en-US" dirty="0" err="1" smtClean="0">
                <a:latin typeface="Century Gothic" charset="0"/>
                <a:ea typeface="Century Gothic" charset="0"/>
                <a:cs typeface="Century Gothic" charset="0"/>
              </a:rPr>
              <a:t>eudat-safereplication@postit.csc.fi</a:t>
            </a:r>
            <a:endParaRPr lang="en-US" dirty="0">
              <a:latin typeface="Century Gothic" charset="0"/>
              <a:ea typeface="Century Gothic" charset="0"/>
              <a:cs typeface="Century Gothic" charset="0"/>
            </a:endParaRPr>
          </a:p>
        </p:txBody>
      </p:sp>
    </p:spTree>
    <p:extLst>
      <p:ext uri="{BB962C8B-B14F-4D97-AF65-F5344CB8AC3E}">
        <p14:creationId xmlns:p14="http://schemas.microsoft.com/office/powerpoint/2010/main" val="944616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Safe Replication with B2SAFE</a:t>
            </a:r>
            <a:endParaRPr lang="en-US" dirty="0"/>
          </a:p>
        </p:txBody>
      </p:sp>
      <p:sp>
        <p:nvSpPr>
          <p:cNvPr id="10" name="Cubo 23"/>
          <p:cNvSpPr/>
          <p:nvPr/>
        </p:nvSpPr>
        <p:spPr>
          <a:xfrm>
            <a:off x="611560" y="3429000"/>
            <a:ext cx="7560840" cy="2376264"/>
          </a:xfrm>
          <a:prstGeom prst="cube">
            <a:avLst>
              <a:gd name="adj" fmla="val 842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EUDAT CDI Domain of registered data</a:t>
            </a:r>
            <a:endParaRPr lang="en-US" b="1" dirty="0"/>
          </a:p>
        </p:txBody>
      </p:sp>
      <p:pic>
        <p:nvPicPr>
          <p:cNvPr id="11" name="Picture 6" descr="https://raw.github.com/khellang/Hellang.Repository/master/Hellang.Repository.png"/>
          <p:cNvPicPr>
            <a:picLocks noChangeAspect="1" noChangeArrowheads="1"/>
          </p:cNvPicPr>
          <p:nvPr/>
        </p:nvPicPr>
        <p:blipFill>
          <a:blip r:embed="rId3" cstate="print"/>
          <a:srcRect/>
          <a:stretch>
            <a:fillRect/>
          </a:stretch>
        </p:blipFill>
        <p:spPr bwMode="auto">
          <a:xfrm>
            <a:off x="1331640" y="3140968"/>
            <a:ext cx="1536105" cy="1536105"/>
          </a:xfrm>
          <a:prstGeom prst="rect">
            <a:avLst/>
          </a:prstGeom>
          <a:noFill/>
        </p:spPr>
      </p:pic>
      <p:pic>
        <p:nvPicPr>
          <p:cNvPr id="12" name="Picture 8" descr="http://www.iconhot.com/icon/png/database/512/database-4-1.png"/>
          <p:cNvPicPr>
            <a:picLocks noChangeAspect="1" noChangeArrowheads="1"/>
          </p:cNvPicPr>
          <p:nvPr/>
        </p:nvPicPr>
        <p:blipFill>
          <a:blip r:embed="rId4" cstate="print"/>
          <a:srcRect/>
          <a:stretch>
            <a:fillRect/>
          </a:stretch>
        </p:blipFill>
        <p:spPr bwMode="auto">
          <a:xfrm>
            <a:off x="5148064" y="2492896"/>
            <a:ext cx="1224136" cy="1224136"/>
          </a:xfrm>
          <a:prstGeom prst="rect">
            <a:avLst/>
          </a:prstGeom>
          <a:noFill/>
        </p:spPr>
      </p:pic>
      <p:pic>
        <p:nvPicPr>
          <p:cNvPr id="13" name="Picture 12" descr="http://anythingbutipod.com/images/forum/dfkt/s9/uci/albumart-gold-cube.png"/>
          <p:cNvPicPr>
            <a:picLocks noChangeAspect="1" noChangeArrowheads="1"/>
          </p:cNvPicPr>
          <p:nvPr/>
        </p:nvPicPr>
        <p:blipFill>
          <a:blip r:embed="rId5" cstate="print"/>
          <a:srcRect/>
          <a:stretch>
            <a:fillRect/>
          </a:stretch>
        </p:blipFill>
        <p:spPr bwMode="auto">
          <a:xfrm>
            <a:off x="2195736" y="3140968"/>
            <a:ext cx="646584" cy="646584"/>
          </a:xfrm>
          <a:prstGeom prst="rect">
            <a:avLst/>
          </a:prstGeom>
          <a:noFill/>
        </p:spPr>
      </p:pic>
      <p:grpSp>
        <p:nvGrpSpPr>
          <p:cNvPr id="14" name="Gruppo 20"/>
          <p:cNvGrpSpPr/>
          <p:nvPr/>
        </p:nvGrpSpPr>
        <p:grpSpPr>
          <a:xfrm>
            <a:off x="5292080" y="2492896"/>
            <a:ext cx="439668" cy="432048"/>
            <a:chOff x="3635896" y="3429000"/>
            <a:chExt cx="439668" cy="432048"/>
          </a:xfrm>
        </p:grpSpPr>
        <p:pic>
          <p:nvPicPr>
            <p:cNvPr id="15" name="Picture 14" descr="http://icdn.pro/images/en/r/e/red-label-icone-4358-128.png"/>
            <p:cNvPicPr>
              <a:picLocks noChangeAspect="1" noChangeArrowheads="1"/>
            </p:cNvPicPr>
            <p:nvPr/>
          </p:nvPicPr>
          <p:blipFill>
            <a:blip r:embed="rId6" cstate="print"/>
            <a:srcRect/>
            <a:stretch>
              <a:fillRect/>
            </a:stretch>
          </p:blipFill>
          <p:spPr bwMode="auto">
            <a:xfrm>
              <a:off x="3635896" y="3429000"/>
              <a:ext cx="432048" cy="432048"/>
            </a:xfrm>
            <a:prstGeom prst="rect">
              <a:avLst/>
            </a:prstGeom>
            <a:noFill/>
          </p:spPr>
        </p:pic>
        <p:sp>
          <p:nvSpPr>
            <p:cNvPr id="16" name="CasellaDiTesto 19"/>
            <p:cNvSpPr txBox="1"/>
            <p:nvPr/>
          </p:nvSpPr>
          <p:spPr>
            <a:xfrm>
              <a:off x="3643516" y="3523868"/>
              <a:ext cx="432048" cy="246221"/>
            </a:xfrm>
            <a:prstGeom prst="rect">
              <a:avLst/>
            </a:prstGeom>
            <a:noFill/>
          </p:spPr>
          <p:txBody>
            <a:bodyPr wrap="square" rtlCol="0">
              <a:spAutoFit/>
            </a:bodyPr>
            <a:lstStyle/>
            <a:p>
              <a:pPr algn="ctr"/>
              <a:r>
                <a:rPr lang="en-US" sz="1000" b="1" dirty="0" smtClean="0">
                  <a:solidFill>
                    <a:schemeClr val="tx1">
                      <a:lumMod val="75000"/>
                      <a:lumOff val="25000"/>
                    </a:schemeClr>
                  </a:solidFill>
                  <a:latin typeface="Arial" pitchFamily="34" charset="0"/>
                  <a:cs typeface="Arial" pitchFamily="34" charset="0"/>
                </a:rPr>
                <a:t>PID</a:t>
              </a:r>
            </a:p>
          </p:txBody>
        </p:sp>
      </p:grpSp>
      <p:sp>
        <p:nvSpPr>
          <p:cNvPr id="17" name="Freccia bidirezionale orizzontale 24"/>
          <p:cNvSpPr/>
          <p:nvPr/>
        </p:nvSpPr>
        <p:spPr>
          <a:xfrm rot="8899920">
            <a:off x="5686242" y="4767243"/>
            <a:ext cx="811132" cy="360040"/>
          </a:xfrm>
          <a:prstGeom prst="leftRightArrow">
            <a:avLst>
              <a:gd name="adj1" fmla="val 50000"/>
              <a:gd name="adj2" fmla="val 32531"/>
            </a:avLst>
          </a:prstGeom>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descr="http://www.iconhot.com/icon/png/database/512/database-4-1.png"/>
          <p:cNvPicPr>
            <a:picLocks noChangeAspect="1" noChangeArrowheads="1"/>
          </p:cNvPicPr>
          <p:nvPr/>
        </p:nvPicPr>
        <p:blipFill>
          <a:blip r:embed="rId4" cstate="print"/>
          <a:srcRect/>
          <a:stretch>
            <a:fillRect/>
          </a:stretch>
        </p:blipFill>
        <p:spPr bwMode="auto">
          <a:xfrm>
            <a:off x="4572000" y="4293096"/>
            <a:ext cx="1224136" cy="1224136"/>
          </a:xfrm>
          <a:prstGeom prst="rect">
            <a:avLst/>
          </a:prstGeom>
          <a:noFill/>
        </p:spPr>
      </p:pic>
      <p:sp>
        <p:nvSpPr>
          <p:cNvPr id="19" name="Freccia bidirezionale orizzontale 26"/>
          <p:cNvSpPr/>
          <p:nvPr/>
        </p:nvSpPr>
        <p:spPr>
          <a:xfrm rot="2639493">
            <a:off x="5879392" y="3804197"/>
            <a:ext cx="811132" cy="360040"/>
          </a:xfrm>
          <a:prstGeom prst="leftRightArrow">
            <a:avLst>
              <a:gd name="adj1" fmla="val 50000"/>
              <a:gd name="adj2" fmla="val 32531"/>
            </a:avLst>
          </a:prstGeom>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8" descr="http://www.iconhot.com/icon/png/database/512/database-4-1.png"/>
          <p:cNvPicPr>
            <a:picLocks noChangeAspect="1" noChangeArrowheads="1"/>
          </p:cNvPicPr>
          <p:nvPr/>
        </p:nvPicPr>
        <p:blipFill>
          <a:blip r:embed="rId4" cstate="print"/>
          <a:srcRect/>
          <a:stretch>
            <a:fillRect/>
          </a:stretch>
        </p:blipFill>
        <p:spPr bwMode="auto">
          <a:xfrm>
            <a:off x="6084168" y="3501008"/>
            <a:ext cx="1224136" cy="1224136"/>
          </a:xfrm>
          <a:prstGeom prst="rect">
            <a:avLst/>
          </a:prstGeom>
          <a:noFill/>
        </p:spPr>
      </p:pic>
      <p:sp>
        <p:nvSpPr>
          <p:cNvPr id="21" name="Freccia a destra 27"/>
          <p:cNvSpPr/>
          <p:nvPr/>
        </p:nvSpPr>
        <p:spPr>
          <a:xfrm rot="20531592">
            <a:off x="2758953" y="3785438"/>
            <a:ext cx="2376264" cy="288230"/>
          </a:xfrm>
          <a:prstGeom prst="rightArrow">
            <a:avLst>
              <a:gd name="adj1" fmla="val 63385"/>
              <a:gd name="adj2" fmla="val 68416"/>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ccia a destra 28"/>
          <p:cNvSpPr/>
          <p:nvPr/>
        </p:nvSpPr>
        <p:spPr>
          <a:xfrm rot="1162908">
            <a:off x="2769894" y="4720168"/>
            <a:ext cx="1755090" cy="288230"/>
          </a:xfrm>
          <a:prstGeom prst="rightArrow">
            <a:avLst>
              <a:gd name="adj1" fmla="val 63385"/>
              <a:gd name="adj2" fmla="val 68416"/>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2" descr="http://anythingbutipod.com/images/forum/dfkt/s9/uci/albumart-gold-cube.png"/>
          <p:cNvPicPr>
            <a:picLocks noChangeAspect="1" noChangeArrowheads="1"/>
          </p:cNvPicPr>
          <p:nvPr/>
        </p:nvPicPr>
        <p:blipFill>
          <a:blip r:embed="rId5" cstate="print"/>
          <a:srcRect/>
          <a:stretch>
            <a:fillRect/>
          </a:stretch>
        </p:blipFill>
        <p:spPr bwMode="auto">
          <a:xfrm>
            <a:off x="2195736" y="3140968"/>
            <a:ext cx="646584" cy="646584"/>
          </a:xfrm>
          <a:prstGeom prst="rect">
            <a:avLst/>
          </a:prstGeom>
          <a:noFill/>
        </p:spPr>
      </p:pic>
      <p:grpSp>
        <p:nvGrpSpPr>
          <p:cNvPr id="24" name="Gruppo 35"/>
          <p:cNvGrpSpPr/>
          <p:nvPr/>
        </p:nvGrpSpPr>
        <p:grpSpPr>
          <a:xfrm>
            <a:off x="5221560" y="2422376"/>
            <a:ext cx="646584" cy="646584"/>
            <a:chOff x="2627784" y="2204864"/>
            <a:chExt cx="646584" cy="646584"/>
          </a:xfrm>
        </p:grpSpPr>
        <p:pic>
          <p:nvPicPr>
            <p:cNvPr id="25" name="Picture 12" descr="http://anythingbutipod.com/images/forum/dfkt/s9/uci/albumart-gold-cube.png"/>
            <p:cNvPicPr>
              <a:picLocks noChangeAspect="1" noChangeArrowheads="1"/>
            </p:cNvPicPr>
            <p:nvPr/>
          </p:nvPicPr>
          <p:blipFill>
            <a:blip r:embed="rId5" cstate="print"/>
            <a:srcRect/>
            <a:stretch>
              <a:fillRect/>
            </a:stretch>
          </p:blipFill>
          <p:spPr bwMode="auto">
            <a:xfrm>
              <a:off x="2627784" y="2204864"/>
              <a:ext cx="646584" cy="646584"/>
            </a:xfrm>
            <a:prstGeom prst="rect">
              <a:avLst/>
            </a:prstGeom>
            <a:noFill/>
          </p:spPr>
        </p:pic>
        <p:pic>
          <p:nvPicPr>
            <p:cNvPr id="26" name="Picture 14" descr="http://icdn.pro/images/en/r/e/red-label-icone-4358-128.png"/>
            <p:cNvPicPr>
              <a:picLocks noChangeAspect="1" noChangeArrowheads="1"/>
            </p:cNvPicPr>
            <p:nvPr/>
          </p:nvPicPr>
          <p:blipFill>
            <a:blip r:embed="rId6" cstate="print"/>
            <a:srcRect/>
            <a:stretch>
              <a:fillRect/>
            </a:stretch>
          </p:blipFill>
          <p:spPr bwMode="auto">
            <a:xfrm>
              <a:off x="2715032" y="2276872"/>
              <a:ext cx="432048" cy="432048"/>
            </a:xfrm>
            <a:prstGeom prst="rect">
              <a:avLst/>
            </a:prstGeom>
            <a:noFill/>
          </p:spPr>
        </p:pic>
        <p:sp>
          <p:nvSpPr>
            <p:cNvPr id="27" name="CasellaDiTesto 34"/>
            <p:cNvSpPr txBox="1"/>
            <p:nvPr/>
          </p:nvSpPr>
          <p:spPr>
            <a:xfrm>
              <a:off x="2722652" y="2371740"/>
              <a:ext cx="432048" cy="246221"/>
            </a:xfrm>
            <a:prstGeom prst="rect">
              <a:avLst/>
            </a:prstGeom>
            <a:noFill/>
          </p:spPr>
          <p:txBody>
            <a:bodyPr wrap="square" rtlCol="0">
              <a:spAutoFit/>
            </a:bodyPr>
            <a:lstStyle/>
            <a:p>
              <a:pPr algn="ctr"/>
              <a:r>
                <a:rPr lang="en-US" sz="1000" b="1" dirty="0" smtClean="0">
                  <a:solidFill>
                    <a:schemeClr val="tx1">
                      <a:lumMod val="75000"/>
                      <a:lumOff val="25000"/>
                    </a:schemeClr>
                  </a:solidFill>
                  <a:latin typeface="Arial" pitchFamily="34" charset="0"/>
                  <a:cs typeface="Arial" pitchFamily="34" charset="0"/>
                </a:rPr>
                <a:t>PID</a:t>
              </a:r>
            </a:p>
          </p:txBody>
        </p:sp>
      </p:grpSp>
      <p:pic>
        <p:nvPicPr>
          <p:cNvPr id="28" name="Picture 16" descr="http://png-3.findicons.com/files/icons/1579/devine/256/list.png"/>
          <p:cNvPicPr>
            <a:picLocks noChangeAspect="1" noChangeArrowheads="1"/>
          </p:cNvPicPr>
          <p:nvPr/>
        </p:nvPicPr>
        <p:blipFill>
          <a:blip r:embed="rId7" cstate="print"/>
          <a:srcRect/>
          <a:stretch>
            <a:fillRect/>
          </a:stretch>
        </p:blipFill>
        <p:spPr bwMode="auto">
          <a:xfrm>
            <a:off x="7164288" y="1556792"/>
            <a:ext cx="1008112" cy="1008112"/>
          </a:xfrm>
          <a:prstGeom prst="rect">
            <a:avLst/>
          </a:prstGeom>
          <a:noFill/>
        </p:spPr>
      </p:pic>
      <p:cxnSp>
        <p:nvCxnSpPr>
          <p:cNvPr id="29" name="Connettore 2 38"/>
          <p:cNvCxnSpPr/>
          <p:nvPr/>
        </p:nvCxnSpPr>
        <p:spPr>
          <a:xfrm flipH="1">
            <a:off x="5796136" y="2060848"/>
            <a:ext cx="1368152" cy="576064"/>
          </a:xfrm>
          <a:prstGeom prst="straightConnector1">
            <a:avLst/>
          </a:prstGeom>
          <a:ln>
            <a:solidFill>
              <a:schemeClr val="bg1">
                <a:lumMod val="50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0" name="Connettore 2 39"/>
          <p:cNvCxnSpPr/>
          <p:nvPr/>
        </p:nvCxnSpPr>
        <p:spPr>
          <a:xfrm flipH="1">
            <a:off x="6732240" y="2060848"/>
            <a:ext cx="432048" cy="1656184"/>
          </a:xfrm>
          <a:prstGeom prst="straightConnector1">
            <a:avLst/>
          </a:prstGeom>
          <a:ln>
            <a:solidFill>
              <a:schemeClr val="bg1">
                <a:lumMod val="50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1" name="CasellaDiTesto 21"/>
          <p:cNvSpPr txBox="1"/>
          <p:nvPr/>
        </p:nvSpPr>
        <p:spPr>
          <a:xfrm>
            <a:off x="6156176" y="4047455"/>
            <a:ext cx="1080120" cy="461665"/>
          </a:xfrm>
          <a:prstGeom prst="rect">
            <a:avLst/>
          </a:prstGeom>
          <a:noFill/>
        </p:spPr>
        <p:txBody>
          <a:bodyPr wrap="square" rtlCol="0">
            <a:spAutoFit/>
          </a:bodyPr>
          <a:lstStyle/>
          <a:p>
            <a:pPr algn="ctr"/>
            <a:r>
              <a:rPr lang="en-US" sz="1200" dirty="0" smtClean="0">
                <a:solidFill>
                  <a:schemeClr val="bg1"/>
                </a:solidFill>
                <a:latin typeface="Arial" pitchFamily="34" charset="0"/>
                <a:cs typeface="Arial" pitchFamily="34" charset="0"/>
              </a:rPr>
              <a:t>Data </a:t>
            </a:r>
            <a:r>
              <a:rPr lang="en-US" sz="1200" dirty="0">
                <a:solidFill>
                  <a:schemeClr val="bg1"/>
                </a:solidFill>
                <a:latin typeface="Arial" pitchFamily="34" charset="0"/>
                <a:cs typeface="Arial" pitchFamily="34" charset="0"/>
              </a:rPr>
              <a:t>Centre Store</a:t>
            </a:r>
            <a:endParaRPr lang="en-US" sz="1200" dirty="0" smtClean="0">
              <a:solidFill>
                <a:schemeClr val="bg1"/>
              </a:solidFill>
              <a:latin typeface="Arial" pitchFamily="34" charset="0"/>
              <a:cs typeface="Arial" pitchFamily="34" charset="0"/>
            </a:endParaRPr>
          </a:p>
        </p:txBody>
      </p:sp>
      <p:sp>
        <p:nvSpPr>
          <p:cNvPr id="32" name="CasellaDiTesto 42"/>
          <p:cNvSpPr txBox="1"/>
          <p:nvPr/>
        </p:nvSpPr>
        <p:spPr>
          <a:xfrm>
            <a:off x="4666868" y="4835252"/>
            <a:ext cx="1080120" cy="461665"/>
          </a:xfrm>
          <a:prstGeom prst="rect">
            <a:avLst/>
          </a:prstGeom>
          <a:noFill/>
        </p:spPr>
        <p:txBody>
          <a:bodyPr wrap="square" rtlCol="0">
            <a:spAutoFit/>
          </a:bodyPr>
          <a:lstStyle/>
          <a:p>
            <a:pPr algn="ctr"/>
            <a:r>
              <a:rPr lang="en-US" sz="1200" dirty="0" smtClean="0">
                <a:solidFill>
                  <a:schemeClr val="bg1"/>
                </a:solidFill>
                <a:latin typeface="Arial" pitchFamily="34" charset="0"/>
                <a:cs typeface="Arial" pitchFamily="34" charset="0"/>
              </a:rPr>
              <a:t>Data </a:t>
            </a:r>
            <a:r>
              <a:rPr lang="en-US" sz="1200" dirty="0">
                <a:solidFill>
                  <a:schemeClr val="bg1"/>
                </a:solidFill>
                <a:latin typeface="Arial" pitchFamily="34" charset="0"/>
                <a:cs typeface="Arial" pitchFamily="34" charset="0"/>
              </a:rPr>
              <a:t>Centre Store</a:t>
            </a:r>
            <a:endParaRPr lang="en-US" sz="1200" dirty="0" smtClean="0">
              <a:solidFill>
                <a:schemeClr val="bg1"/>
              </a:solidFill>
              <a:latin typeface="Arial" pitchFamily="34" charset="0"/>
              <a:cs typeface="Arial" pitchFamily="34" charset="0"/>
            </a:endParaRPr>
          </a:p>
        </p:txBody>
      </p:sp>
      <p:sp>
        <p:nvSpPr>
          <p:cNvPr id="33" name="CasellaDiTesto 43"/>
          <p:cNvSpPr txBox="1"/>
          <p:nvPr/>
        </p:nvSpPr>
        <p:spPr>
          <a:xfrm>
            <a:off x="5220072" y="3038480"/>
            <a:ext cx="1080120" cy="461665"/>
          </a:xfrm>
          <a:prstGeom prst="rect">
            <a:avLst/>
          </a:prstGeom>
          <a:noFill/>
        </p:spPr>
        <p:txBody>
          <a:bodyPr wrap="square" rtlCol="0">
            <a:spAutoFit/>
          </a:bodyPr>
          <a:lstStyle/>
          <a:p>
            <a:pPr algn="ctr"/>
            <a:r>
              <a:rPr lang="en-US" sz="1200" dirty="0" smtClean="0">
                <a:solidFill>
                  <a:schemeClr val="bg1"/>
                </a:solidFill>
                <a:latin typeface="Arial" pitchFamily="34" charset="0"/>
                <a:cs typeface="Arial" pitchFamily="34" charset="0"/>
              </a:rPr>
              <a:t>Data Centre Store</a:t>
            </a:r>
          </a:p>
        </p:txBody>
      </p:sp>
      <p:pic>
        <p:nvPicPr>
          <p:cNvPr id="34" name="Picture 18" descr="http://www.rediris.es/proyectos/eudat/mm/eudat.png"/>
          <p:cNvPicPr>
            <a:picLocks noChangeAspect="1" noChangeArrowheads="1"/>
          </p:cNvPicPr>
          <p:nvPr/>
        </p:nvPicPr>
        <p:blipFill>
          <a:blip r:embed="rId8" cstate="print"/>
          <a:srcRect/>
          <a:stretch>
            <a:fillRect/>
          </a:stretch>
        </p:blipFill>
        <p:spPr bwMode="auto">
          <a:xfrm>
            <a:off x="899592" y="5437604"/>
            <a:ext cx="648072" cy="375354"/>
          </a:xfrm>
          <a:prstGeom prst="rect">
            <a:avLst/>
          </a:prstGeom>
          <a:noFill/>
        </p:spPr>
      </p:pic>
      <p:sp>
        <p:nvSpPr>
          <p:cNvPr id="35" name="CasellaDiTesto 32"/>
          <p:cNvSpPr txBox="1"/>
          <p:nvPr/>
        </p:nvSpPr>
        <p:spPr>
          <a:xfrm>
            <a:off x="8100392" y="1897087"/>
            <a:ext cx="792088" cy="523220"/>
          </a:xfrm>
          <a:prstGeom prst="rect">
            <a:avLst/>
          </a:prstGeom>
          <a:noFill/>
        </p:spPr>
        <p:txBody>
          <a:bodyPr wrap="square" rtlCol="0">
            <a:spAutoFit/>
          </a:bodyPr>
          <a:lstStyle/>
          <a:p>
            <a:pPr algn="ctr"/>
            <a:r>
              <a:rPr lang="en-US" sz="1400" dirty="0" smtClean="0">
                <a:latin typeface="Arial" pitchFamily="34" charset="0"/>
                <a:cs typeface="Arial" pitchFamily="34" charset="0"/>
              </a:rPr>
              <a:t>EPIC</a:t>
            </a:r>
          </a:p>
          <a:p>
            <a:pPr algn="ctr"/>
            <a:r>
              <a:rPr lang="en-US" sz="1400" dirty="0" smtClean="0">
                <a:latin typeface="Arial" pitchFamily="34" charset="0"/>
                <a:cs typeface="Arial" pitchFamily="34" charset="0"/>
              </a:rPr>
              <a:t>service</a:t>
            </a:r>
          </a:p>
        </p:txBody>
      </p:sp>
    </p:spTree>
    <p:extLst>
      <p:ext uri="{BB962C8B-B14F-4D97-AF65-F5344CB8AC3E}">
        <p14:creationId xmlns:p14="http://schemas.microsoft.com/office/powerpoint/2010/main" val="101025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1.38889E-6 0 L 0.32865 -0.10509 " pathEditMode="relative" rAng="0" ptsTypes="AA">
                                      <p:cBhvr>
                                        <p:cTn id="14" dur="2000" fill="hold"/>
                                        <p:tgtEl>
                                          <p:spTgt spid="13"/>
                                        </p:tgtEl>
                                        <p:attrNameLst>
                                          <p:attrName>ppt_x</p:attrName>
                                          <p:attrName>ppt_y</p:attrName>
                                        </p:attrNameLst>
                                      </p:cBhvr>
                                      <p:rCtr x="16400" y="-530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49" presetClass="path" presetSubtype="0" accel="50000" decel="50000" fill="hold" nodeType="withEffect">
                                  <p:stCondLst>
                                    <p:cond delay="0"/>
                                  </p:stCondLst>
                                  <p:childTnLst>
                                    <p:animMotion origin="layout" path="M -0.00226 -0.00023 L 0.12777 0.17315 " pathEditMode="relative" rAng="0" ptsTypes="AA">
                                      <p:cBhvr>
                                        <p:cTn id="26" dur="2000" fill="hold"/>
                                        <p:tgtEl>
                                          <p:spTgt spid="24"/>
                                        </p:tgtEl>
                                        <p:attrNameLst>
                                          <p:attrName>ppt_x</p:attrName>
                                          <p:attrName>ppt_y</p:attrName>
                                        </p:attrNameLst>
                                      </p:cBhvr>
                                      <p:rCtr x="6500" y="8700"/>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title"/>
          </p:nvPr>
        </p:nvSpPr>
        <p:spPr/>
        <p:txBody>
          <a:bodyPr/>
          <a:lstStyle/>
          <a:p>
            <a:r>
              <a:rPr altLang="en-US" dirty="0" smtClean="0">
                <a:latin typeface="Arial" charset="0"/>
                <a:ea typeface="ＭＳ Ｐゴシック" pitchFamily="34" charset="-128"/>
                <a:cs typeface="Arial" charset="0"/>
              </a:rPr>
              <a:t>What happens?</a:t>
            </a:r>
          </a:p>
        </p:txBody>
      </p:sp>
      <p:sp>
        <p:nvSpPr>
          <p:cNvPr id="16387" name="Segnaposto contenuto 2"/>
          <p:cNvSpPr>
            <a:spLocks noGrp="1"/>
          </p:cNvSpPr>
          <p:nvPr>
            <p:ph idx="1"/>
          </p:nvPr>
        </p:nvSpPr>
        <p:spPr/>
        <p:txBody>
          <a:bodyPr/>
          <a:lstStyle/>
          <a:p>
            <a:pPr marL="0" indent="0">
              <a:lnSpc>
                <a:spcPct val="80000"/>
              </a:lnSpc>
              <a:buNone/>
            </a:pPr>
            <a:endParaRPr lang="en-GB" altLang="en-US" sz="2400" dirty="0">
              <a:solidFill>
                <a:schemeClr val="bg1"/>
              </a:solidFill>
              <a:latin typeface="Arial" charset="0"/>
              <a:ea typeface="ＭＳ Ｐゴシック" pitchFamily="34" charset="-128"/>
              <a:cs typeface="Arial" charset="0"/>
            </a:endParaRPr>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46213"/>
            <a:ext cx="3773487"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644900"/>
            <a:ext cx="475297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Segnaposto contenuto 2"/>
          <p:cNvSpPr txBox="1">
            <a:spLocks/>
          </p:cNvSpPr>
          <p:nvPr/>
        </p:nvSpPr>
        <p:spPr bwMode="auto">
          <a:xfrm>
            <a:off x="1470818" y="274638"/>
            <a:ext cx="28908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nSpc>
                <a:spcPct val="90000"/>
              </a:lnSpc>
              <a:spcBef>
                <a:spcPct val="20000"/>
              </a:spcBef>
              <a:buFont typeface="Arial" charset="0"/>
              <a:buChar char="•"/>
            </a:pPr>
            <a:endParaRPr lang="en-GB" altLang="en-US" sz="2800" dirty="0">
              <a:solidFill>
                <a:schemeClr val="bg1"/>
              </a:solidFill>
            </a:endParaRPr>
          </a:p>
        </p:txBody>
      </p:sp>
      <p:sp>
        <p:nvSpPr>
          <p:cNvPr id="2" name="TextBox 1"/>
          <p:cNvSpPr txBox="1"/>
          <p:nvPr/>
        </p:nvSpPr>
        <p:spPr>
          <a:xfrm>
            <a:off x="6140598" y="1626275"/>
            <a:ext cx="2174579" cy="2031325"/>
          </a:xfrm>
          <a:prstGeom prst="rect">
            <a:avLst/>
          </a:prstGeom>
          <a:noFill/>
        </p:spPr>
        <p:txBody>
          <a:bodyPr wrap="square" rtlCol="0">
            <a:spAutoFit/>
          </a:bodyPr>
          <a:lstStyle/>
          <a:p>
            <a:r>
              <a:rPr lang="en-US" altLang="en-US" dirty="0">
                <a:latin typeface="Century Gothic" charset="0"/>
                <a:ea typeface="Century Gothic" charset="0"/>
                <a:cs typeface="Century Gothic" charset="0"/>
              </a:rPr>
              <a:t>Data from the Community repository is replicated in other </a:t>
            </a:r>
            <a:r>
              <a:rPr lang="en-US" altLang="en-US" dirty="0" smtClean="0">
                <a:latin typeface="Century Gothic" charset="0"/>
                <a:ea typeface="Century Gothic" charset="0"/>
                <a:cs typeface="Century Gothic" charset="0"/>
              </a:rPr>
              <a:t>data </a:t>
            </a:r>
            <a:r>
              <a:rPr lang="en-US" altLang="en-US" dirty="0" err="1" smtClean="0">
                <a:latin typeface="Century Gothic" charset="0"/>
                <a:ea typeface="Century Gothic" charset="0"/>
                <a:cs typeface="Century Gothic" charset="0"/>
              </a:rPr>
              <a:t>centres</a:t>
            </a:r>
            <a:r>
              <a:rPr lang="en-US" altLang="en-US" dirty="0" smtClean="0">
                <a:latin typeface="Century Gothic" charset="0"/>
                <a:ea typeface="Century Gothic" charset="0"/>
                <a:cs typeface="Century Gothic" charset="0"/>
              </a:rPr>
              <a:t>…..</a:t>
            </a:r>
            <a:endParaRPr lang="en-US" altLang="en-US" dirty="0">
              <a:latin typeface="Century Gothic" charset="0"/>
              <a:ea typeface="Century Gothic" charset="0"/>
              <a:cs typeface="Century Gothic" charset="0"/>
            </a:endParaRPr>
          </a:p>
          <a:p>
            <a:endParaRPr lang="en-US" dirty="0">
              <a:latin typeface="Century Gothic" charset="0"/>
              <a:ea typeface="Century Gothic" charset="0"/>
              <a:cs typeface="Century Gothic" charset="0"/>
            </a:endParaRPr>
          </a:p>
        </p:txBody>
      </p:sp>
      <p:sp>
        <p:nvSpPr>
          <p:cNvPr id="8" name="TextBox 7"/>
          <p:cNvSpPr txBox="1"/>
          <p:nvPr/>
        </p:nvSpPr>
        <p:spPr>
          <a:xfrm>
            <a:off x="5874268" y="4572000"/>
            <a:ext cx="2174579" cy="646331"/>
          </a:xfrm>
          <a:prstGeom prst="rect">
            <a:avLst/>
          </a:prstGeom>
          <a:noFill/>
        </p:spPr>
        <p:txBody>
          <a:bodyPr wrap="square" rtlCol="0">
            <a:spAutoFit/>
          </a:bodyPr>
          <a:lstStyle/>
          <a:p>
            <a:r>
              <a:rPr lang="en-US" altLang="en-US">
                <a:latin typeface="Century Gothic" charset="0"/>
                <a:ea typeface="Century Gothic" charset="0"/>
                <a:cs typeface="Century Gothic" charset="0"/>
              </a:rPr>
              <a:t>…distributed across Europe</a:t>
            </a:r>
            <a:r>
              <a:rPr lang="en-US" altLang="en-US" smtClean="0">
                <a:latin typeface="Century Gothic" charset="0"/>
                <a:ea typeface="Century Gothic" charset="0"/>
                <a:cs typeface="Century Gothic" charset="0"/>
              </a:rPr>
              <a:t>.</a:t>
            </a:r>
            <a:endParaRPr lang="en-US" altLang="en-US">
              <a:latin typeface="Century Gothic" charset="0"/>
              <a:ea typeface="Century Gothic" charset="0"/>
              <a:cs typeface="Century Gothic" charset="0"/>
            </a:endParaRPr>
          </a:p>
        </p:txBody>
      </p:sp>
    </p:spTree>
    <p:extLst>
      <p:ext uri="{BB962C8B-B14F-4D97-AF65-F5344CB8AC3E}">
        <p14:creationId xmlns:p14="http://schemas.microsoft.com/office/powerpoint/2010/main" val="1618097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 step by ste</a:t>
            </a:r>
            <a:r>
              <a:rPr lang="en-US" dirty="0"/>
              <a:t>p</a:t>
            </a:r>
            <a:r>
              <a:rPr lang="en-US" dirty="0" smtClean="0"/>
              <a:t>?</a:t>
            </a:r>
            <a:endParaRPr lang="en-US" dirty="0"/>
          </a:p>
        </p:txBody>
      </p:sp>
      <p:pic>
        <p:nvPicPr>
          <p:cNvPr id="5" name="Picture 6" descr="https://raw.github.com/khellang/Hellang.Repository/master/Hellang.Repository.png"/>
          <p:cNvPicPr>
            <a:picLocks noChangeAspect="1" noChangeArrowheads="1"/>
          </p:cNvPicPr>
          <p:nvPr/>
        </p:nvPicPr>
        <p:blipFill>
          <a:blip r:embed="rId3" cstate="print"/>
          <a:srcRect/>
          <a:stretch>
            <a:fillRect/>
          </a:stretch>
        </p:blipFill>
        <p:spPr bwMode="auto">
          <a:xfrm>
            <a:off x="642019" y="1540184"/>
            <a:ext cx="1415381" cy="1415381"/>
          </a:xfrm>
          <a:prstGeom prst="rect">
            <a:avLst/>
          </a:prstGeom>
          <a:noFill/>
        </p:spPr>
      </p:pic>
      <p:pic>
        <p:nvPicPr>
          <p:cNvPr id="6" name="Picture 12" descr="http://anythingbutipod.com/images/forum/dfkt/s9/uci/albumart-gold-cube.png"/>
          <p:cNvPicPr>
            <a:picLocks noChangeAspect="1" noChangeArrowheads="1"/>
          </p:cNvPicPr>
          <p:nvPr/>
        </p:nvPicPr>
        <p:blipFill>
          <a:blip r:embed="rId4" cstate="print"/>
          <a:srcRect/>
          <a:stretch>
            <a:fillRect/>
          </a:stretch>
        </p:blipFill>
        <p:spPr bwMode="auto">
          <a:xfrm>
            <a:off x="1430541" y="1617734"/>
            <a:ext cx="538554" cy="538554"/>
          </a:xfrm>
          <a:prstGeom prst="rect">
            <a:avLst/>
          </a:prstGeom>
          <a:noFill/>
        </p:spPr>
      </p:pic>
      <p:grpSp>
        <p:nvGrpSpPr>
          <p:cNvPr id="36" name="Group 35"/>
          <p:cNvGrpSpPr/>
          <p:nvPr/>
        </p:nvGrpSpPr>
        <p:grpSpPr>
          <a:xfrm>
            <a:off x="2620526" y="4692119"/>
            <a:ext cx="1224136" cy="1572018"/>
            <a:chOff x="2986784" y="4676382"/>
            <a:chExt cx="1224136" cy="1572018"/>
          </a:xfrm>
        </p:grpSpPr>
        <p:sp>
          <p:nvSpPr>
            <p:cNvPr id="35" name="Rounded Rectangle 34"/>
            <p:cNvSpPr/>
            <p:nvPr/>
          </p:nvSpPr>
          <p:spPr>
            <a:xfrm>
              <a:off x="3200400" y="5791200"/>
              <a:ext cx="825750" cy="4572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latin typeface="Century Gothic" charset="0"/>
                  <a:ea typeface="Century Gothic" charset="0"/>
                  <a:cs typeface="Century Gothic" charset="0"/>
                </a:rPr>
                <a:t>iRods</a:t>
              </a:r>
              <a:endParaRPr lang="en-US" sz="1600" b="1" dirty="0">
                <a:latin typeface="Century Gothic" charset="0"/>
                <a:ea typeface="Century Gothic" charset="0"/>
                <a:cs typeface="Century Gothic" charset="0"/>
              </a:endParaRPr>
            </a:p>
          </p:txBody>
        </p:sp>
        <p:pic>
          <p:nvPicPr>
            <p:cNvPr id="7" name="Picture 8" descr="http://www.iconhot.com/icon/png/database/512/database-4-1.png"/>
            <p:cNvPicPr>
              <a:picLocks noChangeAspect="1" noChangeArrowheads="1"/>
            </p:cNvPicPr>
            <p:nvPr/>
          </p:nvPicPr>
          <p:blipFill>
            <a:blip r:embed="rId5" cstate="print"/>
            <a:srcRect/>
            <a:stretch>
              <a:fillRect/>
            </a:stretch>
          </p:blipFill>
          <p:spPr bwMode="auto">
            <a:xfrm>
              <a:off x="2986784" y="4746902"/>
              <a:ext cx="1224136" cy="1224136"/>
            </a:xfrm>
            <a:prstGeom prst="rect">
              <a:avLst/>
            </a:prstGeom>
            <a:noFill/>
          </p:spPr>
        </p:pic>
        <p:grpSp>
          <p:nvGrpSpPr>
            <p:cNvPr id="8" name="Gruppo 35"/>
            <p:cNvGrpSpPr/>
            <p:nvPr/>
          </p:nvGrpSpPr>
          <p:grpSpPr>
            <a:xfrm>
              <a:off x="3060280" y="4676382"/>
              <a:ext cx="646584" cy="646584"/>
              <a:chOff x="2627784" y="2204864"/>
              <a:chExt cx="646584" cy="646584"/>
            </a:xfrm>
          </p:grpSpPr>
          <p:pic>
            <p:nvPicPr>
              <p:cNvPr id="9" name="Picture 12" descr="http://anythingbutipod.com/images/forum/dfkt/s9/uci/albumart-gold-cube.png"/>
              <p:cNvPicPr>
                <a:picLocks noChangeAspect="1" noChangeArrowheads="1"/>
              </p:cNvPicPr>
              <p:nvPr/>
            </p:nvPicPr>
            <p:blipFill>
              <a:blip r:embed="rId4" cstate="print"/>
              <a:srcRect/>
              <a:stretch>
                <a:fillRect/>
              </a:stretch>
            </p:blipFill>
            <p:spPr bwMode="auto">
              <a:xfrm>
                <a:off x="2627784" y="2204864"/>
                <a:ext cx="646584" cy="646584"/>
              </a:xfrm>
              <a:prstGeom prst="rect">
                <a:avLst/>
              </a:prstGeom>
              <a:noFill/>
            </p:spPr>
          </p:pic>
          <p:pic>
            <p:nvPicPr>
              <p:cNvPr id="10" name="Picture 14" descr="http://icdn.pro/images/en/r/e/red-label-icone-4358-128.png"/>
              <p:cNvPicPr>
                <a:picLocks noChangeAspect="1" noChangeArrowheads="1"/>
              </p:cNvPicPr>
              <p:nvPr/>
            </p:nvPicPr>
            <p:blipFill>
              <a:blip r:embed="rId6" cstate="print"/>
              <a:srcRect/>
              <a:stretch>
                <a:fillRect/>
              </a:stretch>
            </p:blipFill>
            <p:spPr bwMode="auto">
              <a:xfrm>
                <a:off x="2715032" y="2276872"/>
                <a:ext cx="432048" cy="432048"/>
              </a:xfrm>
              <a:prstGeom prst="rect">
                <a:avLst/>
              </a:prstGeom>
              <a:noFill/>
            </p:spPr>
          </p:pic>
          <p:sp>
            <p:nvSpPr>
              <p:cNvPr id="11" name="CasellaDiTesto 34"/>
              <p:cNvSpPr txBox="1"/>
              <p:nvPr/>
            </p:nvSpPr>
            <p:spPr>
              <a:xfrm>
                <a:off x="2722652" y="2371740"/>
                <a:ext cx="432048" cy="246221"/>
              </a:xfrm>
              <a:prstGeom prst="rect">
                <a:avLst/>
              </a:prstGeom>
              <a:noFill/>
            </p:spPr>
            <p:txBody>
              <a:bodyPr wrap="square" rtlCol="0">
                <a:spAutoFit/>
              </a:bodyPr>
              <a:lstStyle/>
              <a:p>
                <a:pPr algn="ctr"/>
                <a:r>
                  <a:rPr lang="en-US" sz="1000" b="1" dirty="0" smtClean="0">
                    <a:solidFill>
                      <a:schemeClr val="tx1">
                        <a:lumMod val="75000"/>
                        <a:lumOff val="25000"/>
                      </a:schemeClr>
                    </a:solidFill>
                    <a:latin typeface="Arial" pitchFamily="34" charset="0"/>
                    <a:cs typeface="Arial" pitchFamily="34" charset="0"/>
                  </a:rPr>
                  <a:t>PID</a:t>
                </a:r>
              </a:p>
            </p:txBody>
          </p:sp>
        </p:grpSp>
        <p:sp>
          <p:nvSpPr>
            <p:cNvPr id="12" name="CasellaDiTesto 43"/>
            <p:cNvSpPr txBox="1"/>
            <p:nvPr/>
          </p:nvSpPr>
          <p:spPr>
            <a:xfrm>
              <a:off x="3058792" y="5292486"/>
              <a:ext cx="1080120" cy="461665"/>
            </a:xfrm>
            <a:prstGeom prst="rect">
              <a:avLst/>
            </a:prstGeom>
            <a:noFill/>
          </p:spPr>
          <p:txBody>
            <a:bodyPr wrap="square" rtlCol="0">
              <a:spAutoFit/>
            </a:bodyPr>
            <a:lstStyle/>
            <a:p>
              <a:pPr algn="ctr"/>
              <a:r>
                <a:rPr lang="en-US" sz="1200" dirty="0" smtClean="0">
                  <a:solidFill>
                    <a:schemeClr val="bg1"/>
                  </a:solidFill>
                  <a:latin typeface="Arial" pitchFamily="34" charset="0"/>
                  <a:cs typeface="Arial" pitchFamily="34" charset="0"/>
                </a:rPr>
                <a:t>Data Center Store 1</a:t>
              </a:r>
            </a:p>
          </p:txBody>
        </p:sp>
      </p:grpSp>
      <p:sp>
        <p:nvSpPr>
          <p:cNvPr id="14" name="TextBox 13"/>
          <p:cNvSpPr txBox="1"/>
          <p:nvPr/>
        </p:nvSpPr>
        <p:spPr>
          <a:xfrm>
            <a:off x="2209800" y="1786209"/>
            <a:ext cx="2590800" cy="923330"/>
          </a:xfrm>
          <a:prstGeom prst="rect">
            <a:avLst/>
          </a:prstGeom>
          <a:noFill/>
        </p:spPr>
        <p:txBody>
          <a:bodyPr wrap="square" rtlCol="0">
            <a:spAutoFit/>
          </a:bodyPr>
          <a:lstStyle/>
          <a:p>
            <a:r>
              <a:rPr lang="en-US" dirty="0" smtClean="0">
                <a:latin typeface="Century Gothic" charset="0"/>
                <a:ea typeface="Century Gothic" charset="0"/>
                <a:cs typeface="Century Gothic" charset="0"/>
              </a:rPr>
              <a:t>Community repository Digital Object (DO)</a:t>
            </a:r>
            <a:endParaRPr lang="en-US" dirty="0">
              <a:latin typeface="Century Gothic" charset="0"/>
              <a:ea typeface="Century Gothic" charset="0"/>
              <a:cs typeface="Century Gothic" charset="0"/>
            </a:endParaRPr>
          </a:p>
        </p:txBody>
      </p:sp>
      <p:sp>
        <p:nvSpPr>
          <p:cNvPr id="15" name="Rectangle 14"/>
          <p:cNvSpPr/>
          <p:nvPr/>
        </p:nvSpPr>
        <p:spPr>
          <a:xfrm>
            <a:off x="6054702" y="2032530"/>
            <a:ext cx="2555898" cy="646331"/>
          </a:xfrm>
          <a:prstGeom prst="rect">
            <a:avLst/>
          </a:prstGeom>
        </p:spPr>
        <p:txBody>
          <a:bodyPr wrap="square">
            <a:spAutoFit/>
          </a:bodyPr>
          <a:lstStyle/>
          <a:p>
            <a:r>
              <a:rPr lang="en-US" dirty="0">
                <a:solidFill>
                  <a:srgbClr val="444444"/>
                </a:solidFill>
                <a:latin typeface="Century Gothic" charset="0"/>
                <a:ea typeface="Century Gothic" charset="0"/>
                <a:cs typeface="Century Gothic" charset="0"/>
              </a:rPr>
              <a:t>unique identifier (PID) to the </a:t>
            </a:r>
            <a:r>
              <a:rPr lang="en-US" dirty="0" smtClean="0">
                <a:solidFill>
                  <a:srgbClr val="444444"/>
                </a:solidFill>
                <a:latin typeface="Century Gothic" charset="0"/>
                <a:ea typeface="Century Gothic" charset="0"/>
                <a:cs typeface="Century Gothic" charset="0"/>
              </a:rPr>
              <a:t>DO</a:t>
            </a:r>
            <a:endParaRPr lang="en-US" dirty="0">
              <a:latin typeface="Century Gothic" charset="0"/>
              <a:ea typeface="Century Gothic" charset="0"/>
              <a:cs typeface="Century Gothic" charset="0"/>
            </a:endParaRPr>
          </a:p>
        </p:txBody>
      </p:sp>
      <p:pic>
        <p:nvPicPr>
          <p:cNvPr id="16" name="Picture 6" descr="https://raw.github.com/khellang/Hellang.Repository/master/Hellang.Repository.png"/>
          <p:cNvPicPr>
            <a:picLocks noChangeAspect="1" noChangeArrowheads="1"/>
          </p:cNvPicPr>
          <p:nvPr/>
        </p:nvPicPr>
        <p:blipFill>
          <a:blip r:embed="rId3" cstate="print"/>
          <a:srcRect/>
          <a:stretch>
            <a:fillRect/>
          </a:stretch>
        </p:blipFill>
        <p:spPr bwMode="auto">
          <a:xfrm>
            <a:off x="4759302" y="1556419"/>
            <a:ext cx="1415381" cy="1415381"/>
          </a:xfrm>
          <a:prstGeom prst="rect">
            <a:avLst/>
          </a:prstGeom>
          <a:noFill/>
        </p:spPr>
      </p:pic>
      <p:grpSp>
        <p:nvGrpSpPr>
          <p:cNvPr id="18" name="Gruppo 35"/>
          <p:cNvGrpSpPr/>
          <p:nvPr/>
        </p:nvGrpSpPr>
        <p:grpSpPr>
          <a:xfrm>
            <a:off x="5540910" y="1661804"/>
            <a:ext cx="646584" cy="646584"/>
            <a:chOff x="2627784" y="2204864"/>
            <a:chExt cx="646584" cy="646584"/>
          </a:xfrm>
        </p:grpSpPr>
        <p:pic>
          <p:nvPicPr>
            <p:cNvPr id="19" name="Picture 12" descr="http://anythingbutipod.com/images/forum/dfkt/s9/uci/albumart-gold-cube.png"/>
            <p:cNvPicPr>
              <a:picLocks noChangeAspect="1" noChangeArrowheads="1"/>
            </p:cNvPicPr>
            <p:nvPr/>
          </p:nvPicPr>
          <p:blipFill>
            <a:blip r:embed="rId4" cstate="print"/>
            <a:srcRect/>
            <a:stretch>
              <a:fillRect/>
            </a:stretch>
          </p:blipFill>
          <p:spPr bwMode="auto">
            <a:xfrm>
              <a:off x="2627784" y="2204864"/>
              <a:ext cx="646584" cy="646584"/>
            </a:xfrm>
            <a:prstGeom prst="rect">
              <a:avLst/>
            </a:prstGeom>
            <a:noFill/>
          </p:spPr>
        </p:pic>
        <p:pic>
          <p:nvPicPr>
            <p:cNvPr id="20" name="Picture 14" descr="http://icdn.pro/images/en/r/e/red-label-icone-4358-128.png"/>
            <p:cNvPicPr>
              <a:picLocks noChangeAspect="1" noChangeArrowheads="1"/>
            </p:cNvPicPr>
            <p:nvPr/>
          </p:nvPicPr>
          <p:blipFill>
            <a:blip r:embed="rId6" cstate="print"/>
            <a:srcRect/>
            <a:stretch>
              <a:fillRect/>
            </a:stretch>
          </p:blipFill>
          <p:spPr bwMode="auto">
            <a:xfrm>
              <a:off x="2715032" y="2276872"/>
              <a:ext cx="432048" cy="432048"/>
            </a:xfrm>
            <a:prstGeom prst="rect">
              <a:avLst/>
            </a:prstGeom>
            <a:noFill/>
          </p:spPr>
        </p:pic>
        <p:sp>
          <p:nvSpPr>
            <p:cNvPr id="21" name="CasellaDiTesto 34"/>
            <p:cNvSpPr txBox="1"/>
            <p:nvPr/>
          </p:nvSpPr>
          <p:spPr>
            <a:xfrm>
              <a:off x="2722652" y="2371740"/>
              <a:ext cx="432048" cy="246221"/>
            </a:xfrm>
            <a:prstGeom prst="rect">
              <a:avLst/>
            </a:prstGeom>
            <a:noFill/>
          </p:spPr>
          <p:txBody>
            <a:bodyPr wrap="square" rtlCol="0">
              <a:spAutoFit/>
            </a:bodyPr>
            <a:lstStyle/>
            <a:p>
              <a:pPr algn="ctr"/>
              <a:r>
                <a:rPr lang="en-US" sz="1000" b="1" dirty="0" smtClean="0">
                  <a:solidFill>
                    <a:schemeClr val="tx1">
                      <a:lumMod val="75000"/>
                      <a:lumOff val="25000"/>
                    </a:schemeClr>
                  </a:solidFill>
                  <a:latin typeface="Arial" pitchFamily="34" charset="0"/>
                  <a:cs typeface="Arial" pitchFamily="34" charset="0"/>
                </a:rPr>
                <a:t>PID</a:t>
              </a:r>
            </a:p>
          </p:txBody>
        </p:sp>
      </p:grpSp>
      <p:cxnSp>
        <p:nvCxnSpPr>
          <p:cNvPr id="25" name="Straight Connector 24"/>
          <p:cNvCxnSpPr/>
          <p:nvPr/>
        </p:nvCxnSpPr>
        <p:spPr>
          <a:xfrm>
            <a:off x="537675" y="3505200"/>
            <a:ext cx="7467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3400" y="1218285"/>
            <a:ext cx="1813317" cy="369332"/>
          </a:xfrm>
          <a:prstGeom prst="rect">
            <a:avLst/>
          </a:prstGeom>
          <a:noFill/>
        </p:spPr>
        <p:txBody>
          <a:bodyPr wrap="none" rtlCol="0">
            <a:spAutoFit/>
          </a:bodyPr>
          <a:lstStyle/>
          <a:p>
            <a:r>
              <a:rPr lang="en-US" b="1" dirty="0">
                <a:latin typeface="Century Gothic" charset="0"/>
                <a:ea typeface="Century Gothic" charset="0"/>
                <a:cs typeface="Century Gothic" charset="0"/>
              </a:rPr>
              <a:t>Data </a:t>
            </a:r>
            <a:r>
              <a:rPr lang="en-US" b="1" dirty="0" smtClean="0">
                <a:latin typeface="Century Gothic" charset="0"/>
                <a:ea typeface="Century Gothic" charset="0"/>
                <a:cs typeface="Century Gothic" charset="0"/>
              </a:rPr>
              <a:t>ingestion</a:t>
            </a:r>
            <a:endParaRPr lang="en-US" b="1" dirty="0">
              <a:latin typeface="Century Gothic" charset="0"/>
              <a:ea typeface="Century Gothic" charset="0"/>
              <a:cs typeface="Century Gothic" charset="0"/>
            </a:endParaRPr>
          </a:p>
        </p:txBody>
      </p:sp>
      <p:sp>
        <p:nvSpPr>
          <p:cNvPr id="27" name="TextBox 26"/>
          <p:cNvSpPr txBox="1"/>
          <p:nvPr/>
        </p:nvSpPr>
        <p:spPr>
          <a:xfrm>
            <a:off x="610771" y="3504921"/>
            <a:ext cx="1980029" cy="369332"/>
          </a:xfrm>
          <a:prstGeom prst="rect">
            <a:avLst/>
          </a:prstGeom>
          <a:noFill/>
        </p:spPr>
        <p:txBody>
          <a:bodyPr wrap="none" rtlCol="0">
            <a:spAutoFit/>
          </a:bodyPr>
          <a:lstStyle/>
          <a:p>
            <a:r>
              <a:rPr lang="en-US" b="1" dirty="0">
                <a:latin typeface="Century Gothic" charset="0"/>
                <a:ea typeface="Century Gothic" charset="0"/>
                <a:cs typeface="Century Gothic" charset="0"/>
              </a:rPr>
              <a:t>Data </a:t>
            </a:r>
            <a:r>
              <a:rPr lang="en-US" b="1" dirty="0" smtClean="0">
                <a:latin typeface="Century Gothic" charset="0"/>
                <a:ea typeface="Century Gothic" charset="0"/>
                <a:cs typeface="Century Gothic" charset="0"/>
              </a:rPr>
              <a:t>replication</a:t>
            </a:r>
            <a:endParaRPr lang="en-US" b="1" dirty="0">
              <a:latin typeface="Century Gothic" charset="0"/>
              <a:ea typeface="Century Gothic" charset="0"/>
              <a:cs typeface="Century Gothic" charset="0"/>
            </a:endParaRPr>
          </a:p>
        </p:txBody>
      </p:sp>
      <p:sp>
        <p:nvSpPr>
          <p:cNvPr id="28" name="Rectangle 27"/>
          <p:cNvSpPr/>
          <p:nvPr/>
        </p:nvSpPr>
        <p:spPr>
          <a:xfrm>
            <a:off x="5902628" y="1057452"/>
            <a:ext cx="914399" cy="552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charset="0"/>
                <a:ea typeface="Century Gothic" charset="0"/>
                <a:cs typeface="Century Gothic" charset="0"/>
              </a:rPr>
              <a:t>own PID system</a:t>
            </a: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2333" y="1215245"/>
            <a:ext cx="1254467" cy="410838"/>
          </a:xfrm>
          <a:prstGeom prst="rect">
            <a:avLst/>
          </a:prstGeom>
        </p:spPr>
      </p:pic>
      <p:sp>
        <p:nvSpPr>
          <p:cNvPr id="30" name="TextBox 29"/>
          <p:cNvSpPr txBox="1"/>
          <p:nvPr/>
        </p:nvSpPr>
        <p:spPr>
          <a:xfrm>
            <a:off x="6890392" y="1135046"/>
            <a:ext cx="461986" cy="369332"/>
          </a:xfrm>
          <a:prstGeom prst="rect">
            <a:avLst/>
          </a:prstGeom>
          <a:noFill/>
        </p:spPr>
        <p:txBody>
          <a:bodyPr wrap="none" rtlCol="0">
            <a:spAutoFit/>
          </a:bodyPr>
          <a:lstStyle/>
          <a:p>
            <a:r>
              <a:rPr lang="en-US" dirty="0" smtClean="0"/>
              <a:t>OR</a:t>
            </a:r>
            <a:endParaRPr lang="en-US" dirty="0"/>
          </a:p>
        </p:txBody>
      </p:sp>
      <p:sp>
        <p:nvSpPr>
          <p:cNvPr id="31" name="Rectangle 30"/>
          <p:cNvSpPr/>
          <p:nvPr/>
        </p:nvSpPr>
        <p:spPr>
          <a:xfrm>
            <a:off x="4118000" y="3161583"/>
            <a:ext cx="1418978" cy="369332"/>
          </a:xfrm>
          <a:prstGeom prst="rect">
            <a:avLst/>
          </a:prstGeom>
        </p:spPr>
        <p:txBody>
          <a:bodyPr wrap="none">
            <a:spAutoFit/>
          </a:bodyPr>
          <a:lstStyle/>
          <a:p>
            <a:r>
              <a:rPr lang="en-US" b="1" dirty="0" err="1">
                <a:solidFill>
                  <a:srgbClr val="444444"/>
                </a:solidFill>
                <a:latin typeface="Century Gothic" charset="0"/>
                <a:ea typeface="Century Gothic" charset="0"/>
                <a:cs typeface="Century Gothic" charset="0"/>
              </a:rPr>
              <a:t>iRODS</a:t>
            </a:r>
            <a:r>
              <a:rPr lang="en-US" b="1" dirty="0">
                <a:solidFill>
                  <a:srgbClr val="444444"/>
                </a:solidFill>
                <a:latin typeface="Century Gothic" charset="0"/>
                <a:ea typeface="Century Gothic" charset="0"/>
                <a:cs typeface="Century Gothic" charset="0"/>
              </a:rPr>
              <a:t> rules</a:t>
            </a:r>
            <a:endParaRPr lang="en-US" b="1" dirty="0">
              <a:latin typeface="Century Gothic" charset="0"/>
              <a:ea typeface="Century Gothic" charset="0"/>
              <a:cs typeface="Century Gothic" charset="0"/>
            </a:endParaRPr>
          </a:p>
        </p:txBody>
      </p:sp>
      <p:sp>
        <p:nvSpPr>
          <p:cNvPr id="32" name="Rounded Rectangle 31"/>
          <p:cNvSpPr/>
          <p:nvPr/>
        </p:nvSpPr>
        <p:spPr>
          <a:xfrm>
            <a:off x="835361" y="2968566"/>
            <a:ext cx="1145839" cy="4572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latin typeface="Century Gothic" charset="0"/>
                <a:ea typeface="Century Gothic" charset="0"/>
                <a:cs typeface="Century Gothic" charset="0"/>
              </a:rPr>
              <a:t>iRods</a:t>
            </a:r>
            <a:endParaRPr lang="en-US" b="1" dirty="0">
              <a:latin typeface="Century Gothic" charset="0"/>
              <a:ea typeface="Century Gothic" charset="0"/>
              <a:cs typeface="Century Gothic" charset="0"/>
            </a:endParaRPr>
          </a:p>
        </p:txBody>
      </p:sp>
      <p:sp>
        <p:nvSpPr>
          <p:cNvPr id="33" name="Left Brace 32"/>
          <p:cNvSpPr/>
          <p:nvPr/>
        </p:nvSpPr>
        <p:spPr>
          <a:xfrm>
            <a:off x="449432" y="1540184"/>
            <a:ext cx="160168" cy="188558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rot="16200000">
            <a:off x="-960147" y="2136201"/>
            <a:ext cx="2392001" cy="369332"/>
          </a:xfrm>
          <a:prstGeom prst="rect">
            <a:avLst/>
          </a:prstGeom>
          <a:noFill/>
        </p:spPr>
        <p:txBody>
          <a:bodyPr wrap="none" rtlCol="0">
            <a:spAutoFit/>
          </a:bodyPr>
          <a:lstStyle/>
          <a:p>
            <a:r>
              <a:rPr lang="en-US" dirty="0" smtClean="0">
                <a:latin typeface="Century Gothic" charset="0"/>
                <a:ea typeface="Century Gothic" charset="0"/>
                <a:cs typeface="Century Gothic" charset="0"/>
              </a:rPr>
              <a:t>Community Centre </a:t>
            </a:r>
            <a:endParaRPr lang="en-US" dirty="0">
              <a:latin typeface="Century Gothic" charset="0"/>
              <a:ea typeface="Century Gothic" charset="0"/>
              <a:cs typeface="Century Gothic" charset="0"/>
            </a:endParaRPr>
          </a:p>
        </p:txBody>
      </p:sp>
      <p:grpSp>
        <p:nvGrpSpPr>
          <p:cNvPr id="37" name="Group 36"/>
          <p:cNvGrpSpPr/>
          <p:nvPr/>
        </p:nvGrpSpPr>
        <p:grpSpPr>
          <a:xfrm>
            <a:off x="5135691" y="4673161"/>
            <a:ext cx="1224136" cy="1572018"/>
            <a:chOff x="2986784" y="4676382"/>
            <a:chExt cx="1224136" cy="1572018"/>
          </a:xfrm>
        </p:grpSpPr>
        <p:sp>
          <p:nvSpPr>
            <p:cNvPr id="38" name="Rounded Rectangle 37"/>
            <p:cNvSpPr/>
            <p:nvPr/>
          </p:nvSpPr>
          <p:spPr>
            <a:xfrm>
              <a:off x="3200400" y="5791200"/>
              <a:ext cx="825750" cy="4572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latin typeface="Century Gothic" charset="0"/>
                  <a:ea typeface="Century Gothic" charset="0"/>
                  <a:cs typeface="Century Gothic" charset="0"/>
                </a:rPr>
                <a:t>iRods</a:t>
              </a:r>
              <a:endParaRPr lang="en-US" sz="1600" b="1" dirty="0">
                <a:latin typeface="Century Gothic" charset="0"/>
                <a:ea typeface="Century Gothic" charset="0"/>
                <a:cs typeface="Century Gothic" charset="0"/>
              </a:endParaRPr>
            </a:p>
          </p:txBody>
        </p:sp>
        <p:pic>
          <p:nvPicPr>
            <p:cNvPr id="39" name="Picture 8" descr="http://www.iconhot.com/icon/png/database/512/database-4-1.png"/>
            <p:cNvPicPr>
              <a:picLocks noChangeAspect="1" noChangeArrowheads="1"/>
            </p:cNvPicPr>
            <p:nvPr/>
          </p:nvPicPr>
          <p:blipFill>
            <a:blip r:embed="rId5" cstate="print"/>
            <a:srcRect/>
            <a:stretch>
              <a:fillRect/>
            </a:stretch>
          </p:blipFill>
          <p:spPr bwMode="auto">
            <a:xfrm>
              <a:off x="2986784" y="4746902"/>
              <a:ext cx="1224136" cy="1224136"/>
            </a:xfrm>
            <a:prstGeom prst="rect">
              <a:avLst/>
            </a:prstGeom>
            <a:noFill/>
          </p:spPr>
        </p:pic>
        <p:grpSp>
          <p:nvGrpSpPr>
            <p:cNvPr id="40" name="Gruppo 35"/>
            <p:cNvGrpSpPr/>
            <p:nvPr/>
          </p:nvGrpSpPr>
          <p:grpSpPr>
            <a:xfrm>
              <a:off x="3060280" y="4676382"/>
              <a:ext cx="646584" cy="646584"/>
              <a:chOff x="2627784" y="2204864"/>
              <a:chExt cx="646584" cy="646584"/>
            </a:xfrm>
          </p:grpSpPr>
          <p:pic>
            <p:nvPicPr>
              <p:cNvPr id="42" name="Picture 12" descr="http://anythingbutipod.com/images/forum/dfkt/s9/uci/albumart-gold-cube.png"/>
              <p:cNvPicPr>
                <a:picLocks noChangeAspect="1" noChangeArrowheads="1"/>
              </p:cNvPicPr>
              <p:nvPr/>
            </p:nvPicPr>
            <p:blipFill>
              <a:blip r:embed="rId4" cstate="print"/>
              <a:srcRect/>
              <a:stretch>
                <a:fillRect/>
              </a:stretch>
            </p:blipFill>
            <p:spPr bwMode="auto">
              <a:xfrm>
                <a:off x="2627784" y="2204864"/>
                <a:ext cx="646584" cy="646584"/>
              </a:xfrm>
              <a:prstGeom prst="rect">
                <a:avLst/>
              </a:prstGeom>
              <a:noFill/>
            </p:spPr>
          </p:pic>
          <p:pic>
            <p:nvPicPr>
              <p:cNvPr id="43" name="Picture 14" descr="http://icdn.pro/images/en/r/e/red-label-icone-4358-128.png"/>
              <p:cNvPicPr>
                <a:picLocks noChangeAspect="1" noChangeArrowheads="1"/>
              </p:cNvPicPr>
              <p:nvPr/>
            </p:nvPicPr>
            <p:blipFill>
              <a:blip r:embed="rId6" cstate="print"/>
              <a:srcRect/>
              <a:stretch>
                <a:fillRect/>
              </a:stretch>
            </p:blipFill>
            <p:spPr bwMode="auto">
              <a:xfrm>
                <a:off x="2715032" y="2276872"/>
                <a:ext cx="432048" cy="432048"/>
              </a:xfrm>
              <a:prstGeom prst="rect">
                <a:avLst/>
              </a:prstGeom>
              <a:noFill/>
            </p:spPr>
          </p:pic>
          <p:sp>
            <p:nvSpPr>
              <p:cNvPr id="44" name="CasellaDiTesto 34"/>
              <p:cNvSpPr txBox="1"/>
              <p:nvPr/>
            </p:nvSpPr>
            <p:spPr>
              <a:xfrm>
                <a:off x="2722652" y="2371740"/>
                <a:ext cx="432048" cy="246221"/>
              </a:xfrm>
              <a:prstGeom prst="rect">
                <a:avLst/>
              </a:prstGeom>
              <a:noFill/>
            </p:spPr>
            <p:txBody>
              <a:bodyPr wrap="square" rtlCol="0">
                <a:spAutoFit/>
              </a:bodyPr>
              <a:lstStyle/>
              <a:p>
                <a:pPr algn="ctr"/>
                <a:r>
                  <a:rPr lang="en-US" sz="1000" b="1" dirty="0" smtClean="0">
                    <a:solidFill>
                      <a:schemeClr val="tx1">
                        <a:lumMod val="75000"/>
                        <a:lumOff val="25000"/>
                      </a:schemeClr>
                    </a:solidFill>
                    <a:latin typeface="Arial" pitchFamily="34" charset="0"/>
                    <a:cs typeface="Arial" pitchFamily="34" charset="0"/>
                  </a:rPr>
                  <a:t>PID</a:t>
                </a:r>
              </a:p>
            </p:txBody>
          </p:sp>
        </p:grpSp>
        <p:sp>
          <p:nvSpPr>
            <p:cNvPr id="41" name="CasellaDiTesto 43"/>
            <p:cNvSpPr txBox="1"/>
            <p:nvPr/>
          </p:nvSpPr>
          <p:spPr>
            <a:xfrm>
              <a:off x="3058792" y="5292486"/>
              <a:ext cx="1080120" cy="461665"/>
            </a:xfrm>
            <a:prstGeom prst="rect">
              <a:avLst/>
            </a:prstGeom>
            <a:noFill/>
          </p:spPr>
          <p:txBody>
            <a:bodyPr wrap="square" rtlCol="0">
              <a:spAutoFit/>
            </a:bodyPr>
            <a:lstStyle/>
            <a:p>
              <a:pPr algn="ctr"/>
              <a:r>
                <a:rPr lang="en-US" sz="1200" dirty="0" smtClean="0">
                  <a:solidFill>
                    <a:schemeClr val="bg1"/>
                  </a:solidFill>
                  <a:latin typeface="Arial" pitchFamily="34" charset="0"/>
                  <a:cs typeface="Arial" pitchFamily="34" charset="0"/>
                </a:rPr>
                <a:t>Data Center Store 2</a:t>
              </a:r>
            </a:p>
          </p:txBody>
        </p:sp>
      </p:grpSp>
      <p:sp>
        <p:nvSpPr>
          <p:cNvPr id="45" name="Left Brace 44"/>
          <p:cNvSpPr/>
          <p:nvPr/>
        </p:nvSpPr>
        <p:spPr>
          <a:xfrm>
            <a:off x="420519" y="3747665"/>
            <a:ext cx="221500" cy="26531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6" name="Immagine 14" descr="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276666" y="4418510"/>
            <a:ext cx="1227219" cy="1193800"/>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084" y="3146582"/>
            <a:ext cx="936381" cy="1086009"/>
          </a:xfrm>
          <a:prstGeom prst="rect">
            <a:avLst/>
          </a:prstGeom>
        </p:spPr>
      </p:pic>
      <p:cxnSp>
        <p:nvCxnSpPr>
          <p:cNvPr id="51" name="Straight Arrow Connector 50"/>
          <p:cNvCxnSpPr/>
          <p:nvPr/>
        </p:nvCxnSpPr>
        <p:spPr>
          <a:xfrm flipV="1">
            <a:off x="3844662" y="5520097"/>
            <a:ext cx="1291029" cy="18958"/>
          </a:xfrm>
          <a:prstGeom prst="straightConnector1">
            <a:avLst/>
          </a:prstGeom>
          <a:ln w="381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505200" y="3146582"/>
            <a:ext cx="0" cy="727671"/>
          </a:xfrm>
          <a:prstGeom prst="straightConnector1">
            <a:avLst/>
          </a:prstGeom>
          <a:ln w="508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962400" y="3153032"/>
            <a:ext cx="0" cy="727671"/>
          </a:xfrm>
          <a:prstGeom prst="straightConnector1">
            <a:avLst/>
          </a:prstGeom>
          <a:ln w="508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315261" y="3532407"/>
            <a:ext cx="3294492" cy="369332"/>
          </a:xfrm>
          <a:prstGeom prst="rect">
            <a:avLst/>
          </a:prstGeom>
          <a:noFill/>
        </p:spPr>
        <p:txBody>
          <a:bodyPr wrap="none" rtlCol="0">
            <a:spAutoFit/>
          </a:bodyPr>
          <a:lstStyle/>
          <a:p>
            <a:r>
              <a:rPr lang="en-US" dirty="0" smtClean="0">
                <a:latin typeface="Century Gothic" charset="0"/>
                <a:ea typeface="Century Gothic" charset="0"/>
                <a:cs typeface="Century Gothic" charset="0"/>
              </a:rPr>
              <a:t>Based on community policy</a:t>
            </a:r>
            <a:endParaRPr lang="en-US" dirty="0">
              <a:latin typeface="Century Gothic" charset="0"/>
              <a:ea typeface="Century Gothic" charset="0"/>
              <a:cs typeface="Century Gothic" charset="0"/>
            </a:endParaRPr>
          </a:p>
        </p:txBody>
      </p:sp>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02628" y="4023135"/>
            <a:ext cx="1254467" cy="410838"/>
          </a:xfrm>
          <a:prstGeom prst="rect">
            <a:avLst/>
          </a:prstGeom>
        </p:spPr>
      </p:pic>
      <p:sp>
        <p:nvSpPr>
          <p:cNvPr id="57" name="TextBox 56"/>
          <p:cNvSpPr txBox="1"/>
          <p:nvPr/>
        </p:nvSpPr>
        <p:spPr>
          <a:xfrm>
            <a:off x="6440431" y="4380961"/>
            <a:ext cx="1875835" cy="369332"/>
          </a:xfrm>
          <a:prstGeom prst="rect">
            <a:avLst/>
          </a:prstGeom>
          <a:noFill/>
        </p:spPr>
        <p:txBody>
          <a:bodyPr wrap="none" rtlCol="0">
            <a:spAutoFit/>
          </a:bodyPr>
          <a:lstStyle/>
          <a:p>
            <a:r>
              <a:rPr lang="en-US" b="1" dirty="0">
                <a:latin typeface="Century Gothic" charset="0"/>
                <a:ea typeface="Century Gothic" charset="0"/>
                <a:cs typeface="Century Gothic" charset="0"/>
              </a:rPr>
              <a:t>PID assignment</a:t>
            </a:r>
          </a:p>
        </p:txBody>
      </p:sp>
      <p:cxnSp>
        <p:nvCxnSpPr>
          <p:cNvPr id="59" name="Straight Arrow Connector 58"/>
          <p:cNvCxnSpPr>
            <a:endCxn id="56" idx="1"/>
          </p:cNvCxnSpPr>
          <p:nvPr/>
        </p:nvCxnSpPr>
        <p:spPr>
          <a:xfrm flipV="1">
            <a:off x="3213318" y="4228554"/>
            <a:ext cx="2689310" cy="534085"/>
          </a:xfrm>
          <a:prstGeom prst="straightConnector1">
            <a:avLst/>
          </a:prstGeom>
          <a:ln w="381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43" idx="0"/>
            <a:endCxn id="56" idx="1"/>
          </p:cNvCxnSpPr>
          <p:nvPr/>
        </p:nvCxnSpPr>
        <p:spPr>
          <a:xfrm flipV="1">
            <a:off x="5512459" y="4228554"/>
            <a:ext cx="390169" cy="516615"/>
          </a:xfrm>
          <a:prstGeom prst="straightConnector1">
            <a:avLst/>
          </a:prstGeom>
          <a:ln w="381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55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5232400" cy="31394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3124200"/>
            <a:ext cx="4058920" cy="3044190"/>
          </a:xfrm>
          <a:prstGeom prst="rect">
            <a:avLst/>
          </a:prstGeom>
        </p:spPr>
      </p:pic>
      <p:sp>
        <p:nvSpPr>
          <p:cNvPr id="10" name="Content Placeholder 9"/>
          <p:cNvSpPr>
            <a:spLocks noGrp="1"/>
          </p:cNvSpPr>
          <p:nvPr>
            <p:ph idx="1"/>
          </p:nvPr>
        </p:nvSpPr>
        <p:spPr>
          <a:xfrm>
            <a:off x="137160" y="4042410"/>
            <a:ext cx="4587240" cy="2282190"/>
          </a:xfrm>
        </p:spPr>
        <p:txBody>
          <a:bodyPr>
            <a:normAutofit fontScale="77500" lnSpcReduction="20000"/>
          </a:bodyPr>
          <a:lstStyle/>
          <a:p>
            <a:r>
              <a:rPr lang="en-US" b="1" dirty="0"/>
              <a:t>ROR</a:t>
            </a:r>
            <a:r>
              <a:rPr lang="en-US" dirty="0"/>
              <a:t>: Repository of Records, the repository where data was stored </a:t>
            </a:r>
            <a:r>
              <a:rPr lang="en-US" dirty="0" smtClean="0"/>
              <a:t>first.</a:t>
            </a:r>
            <a:endParaRPr lang="en-US" dirty="0"/>
          </a:p>
          <a:p>
            <a:r>
              <a:rPr lang="en-US" b="1" dirty="0" smtClean="0"/>
              <a:t>PPID</a:t>
            </a:r>
            <a:r>
              <a:rPr lang="en-US" dirty="0"/>
              <a:t>: Parent PID, the persistent identifier associated to the source object in a replication chain. If the chain has only two elements, the master copy and the first replica, then the PPID = ROR</a:t>
            </a:r>
            <a:r>
              <a:rPr lang="en-US" dirty="0" smtClean="0"/>
              <a:t>.</a:t>
            </a:r>
            <a:endParaRPr lang="en-US" dirty="0"/>
          </a:p>
        </p:txBody>
      </p:sp>
      <p:sp>
        <p:nvSpPr>
          <p:cNvPr id="11" name="Title 10"/>
          <p:cNvSpPr>
            <a:spLocks noGrp="1"/>
          </p:cNvSpPr>
          <p:nvPr>
            <p:ph type="title"/>
          </p:nvPr>
        </p:nvSpPr>
        <p:spPr/>
        <p:txBody>
          <a:bodyPr/>
          <a:lstStyle/>
          <a:p>
            <a:r>
              <a:rPr lang="en-US" dirty="0" smtClean="0"/>
              <a:t>Original DO and replicas</a:t>
            </a:r>
            <a:endParaRPr lang="en-US" dirty="0"/>
          </a:p>
        </p:txBody>
      </p:sp>
    </p:spTree>
    <p:extLst>
      <p:ext uri="{BB962C8B-B14F-4D97-AF65-F5344CB8AC3E}">
        <p14:creationId xmlns:p14="http://schemas.microsoft.com/office/powerpoint/2010/main" val="482570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EUDAT partners are already using B</a:t>
            </a:r>
            <a:r>
              <a:rPr lang="en-US" i="1" dirty="0"/>
              <a:t>2</a:t>
            </a:r>
            <a:r>
              <a:rPr lang="en-US" dirty="0"/>
              <a:t>SAFE</a:t>
            </a:r>
          </a:p>
        </p:txBody>
      </p:sp>
      <p:pic>
        <p:nvPicPr>
          <p:cNvPr id="8" name="Immagine 4" descr="CINECA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3362325"/>
            <a:ext cx="863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5" descr="INGV_Logo-estesa_colo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2562" y="1562100"/>
            <a:ext cx="31019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6" descr="header_orfeu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58912" y="5018087"/>
            <a:ext cx="41433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7" descr="KNMI_official_r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87775" y="4289425"/>
            <a:ext cx="177482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8" descr="RZG_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09700" y="3794125"/>
            <a:ext cx="1776412"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9" descr="cinea.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54537" y="15621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0" descr="vph.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81275" y="2209800"/>
            <a:ext cx="15414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11" descr="enes.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86112" y="3074987"/>
            <a:ext cx="12128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12" descr="INCF Logo_Pantone.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7175" y="3074987"/>
            <a:ext cx="12985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magine 13" descr="kth.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54537" y="2354262"/>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14" descr="eudat logo.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922962" y="2498725"/>
            <a:ext cx="27432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egnaposto contenuto 3" descr="epos.jpg"/>
          <p:cNvPicPr>
            <a:picLocks noGrp="1" noChangeAspect="1"/>
          </p:cNvPicPr>
          <p:nvPr>
            <p:ph idx="1"/>
          </p:nvPr>
        </p:nvPicPr>
        <p:blipFill>
          <a:blip r:embed="rId14">
            <a:extLst>
              <a:ext uri="{28A0092B-C50C-407E-A947-70E740481C1C}">
                <a14:useLocalDpi xmlns:a14="http://schemas.microsoft.com/office/drawing/2010/main" val="0"/>
              </a:ext>
            </a:extLst>
          </a:blip>
          <a:srcRect/>
          <a:stretch>
            <a:fillRect/>
          </a:stretch>
        </p:blipFill>
        <p:spPr>
          <a:xfrm>
            <a:off x="1320800" y="2282825"/>
            <a:ext cx="1433512" cy="935037"/>
          </a:xfrm>
        </p:spPr>
      </p:pic>
    </p:spTree>
    <p:extLst>
      <p:ext uri="{BB962C8B-B14F-4D97-AF65-F5344CB8AC3E}">
        <p14:creationId xmlns:p14="http://schemas.microsoft.com/office/powerpoint/2010/main" val="567875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9"/>
          <p:cNvGrpSpPr/>
          <p:nvPr/>
        </p:nvGrpSpPr>
        <p:grpSpPr>
          <a:xfrm>
            <a:off x="539553" y="1295400"/>
            <a:ext cx="7232847" cy="5273619"/>
            <a:chOff x="469477" y="764704"/>
            <a:chExt cx="7902401" cy="5804315"/>
          </a:xfrm>
        </p:grpSpPr>
        <p:pic>
          <p:nvPicPr>
            <p:cNvPr id="6" name="Picture 5" descr="p-009412-00-3h-b"/>
            <p:cNvPicPr>
              <a:picLocks noChangeAspect="1" noChangeArrowheads="1"/>
            </p:cNvPicPr>
            <p:nvPr/>
          </p:nvPicPr>
          <p:blipFill rotWithShape="1">
            <a:blip r:embed="rId3" cstate="print">
              <a:lum bright="62000" contrast="-70000"/>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19936" r="32780" b="15960"/>
            <a:stretch/>
          </p:blipFill>
          <p:spPr bwMode="auto">
            <a:xfrm>
              <a:off x="1783878" y="764704"/>
              <a:ext cx="6588000" cy="580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ieren 8"/>
            <p:cNvGrpSpPr/>
            <p:nvPr/>
          </p:nvGrpSpPr>
          <p:grpSpPr>
            <a:xfrm>
              <a:off x="469477" y="1387660"/>
              <a:ext cx="7023351" cy="4282443"/>
              <a:chOff x="469477" y="1387660"/>
              <a:chExt cx="7023351" cy="4282443"/>
            </a:xfrm>
          </p:grpSpPr>
          <p:sp>
            <p:nvSpPr>
              <p:cNvPr id="8" name="Zylinder 3"/>
              <p:cNvSpPr/>
              <p:nvPr/>
            </p:nvSpPr>
            <p:spPr>
              <a:xfrm>
                <a:off x="3779912" y="2008160"/>
                <a:ext cx="360040" cy="340720"/>
              </a:xfrm>
              <a:prstGeom prst="can">
                <a:avLst>
                  <a:gd name="adj" fmla="val 46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ylinder 21"/>
              <p:cNvSpPr/>
              <p:nvPr/>
            </p:nvSpPr>
            <p:spPr>
              <a:xfrm>
                <a:off x="3779912" y="2800248"/>
                <a:ext cx="360040" cy="340720"/>
              </a:xfrm>
              <a:prstGeom prst="can">
                <a:avLst>
                  <a:gd name="adj" fmla="val 46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ylinder 22"/>
              <p:cNvSpPr/>
              <p:nvPr/>
            </p:nvSpPr>
            <p:spPr>
              <a:xfrm>
                <a:off x="4524980" y="2854623"/>
                <a:ext cx="360040" cy="340720"/>
              </a:xfrm>
              <a:prstGeom prst="can">
                <a:avLst>
                  <a:gd name="adj" fmla="val 46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ylinder 25"/>
              <p:cNvSpPr/>
              <p:nvPr/>
            </p:nvSpPr>
            <p:spPr>
              <a:xfrm>
                <a:off x="5286836" y="2835700"/>
                <a:ext cx="360040" cy="340720"/>
              </a:xfrm>
              <a:prstGeom prst="can">
                <a:avLst>
                  <a:gd name="adj" fmla="val 46954"/>
                </a:avLst>
              </a:prstGeom>
              <a:solidFill>
                <a:srgbClr val="FF0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ylinder 26"/>
              <p:cNvSpPr/>
              <p:nvPr/>
            </p:nvSpPr>
            <p:spPr>
              <a:xfrm>
                <a:off x="6228712" y="3150366"/>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ylinder 27"/>
              <p:cNvSpPr/>
              <p:nvPr/>
            </p:nvSpPr>
            <p:spPr>
              <a:xfrm>
                <a:off x="6066883" y="1667440"/>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ylinder 28"/>
              <p:cNvSpPr/>
              <p:nvPr/>
            </p:nvSpPr>
            <p:spPr>
              <a:xfrm>
                <a:off x="7132788" y="1413123"/>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ylinder 29"/>
              <p:cNvSpPr/>
              <p:nvPr/>
            </p:nvSpPr>
            <p:spPr>
              <a:xfrm>
                <a:off x="5383142" y="1387660"/>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ylinder 30"/>
              <p:cNvSpPr/>
              <p:nvPr/>
            </p:nvSpPr>
            <p:spPr>
              <a:xfrm>
                <a:off x="4111315" y="4653136"/>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ylinder 31"/>
              <p:cNvSpPr/>
              <p:nvPr/>
            </p:nvSpPr>
            <p:spPr>
              <a:xfrm>
                <a:off x="3446514" y="5329383"/>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Zylinder 35"/>
              <p:cNvSpPr/>
              <p:nvPr/>
            </p:nvSpPr>
            <p:spPr>
              <a:xfrm>
                <a:off x="5350400" y="4710675"/>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Zylinder 38"/>
              <p:cNvSpPr/>
              <p:nvPr/>
            </p:nvSpPr>
            <p:spPr>
              <a:xfrm>
                <a:off x="4860032" y="3068960"/>
                <a:ext cx="360040" cy="340720"/>
              </a:xfrm>
              <a:prstGeom prst="can">
                <a:avLst>
                  <a:gd name="adj" fmla="val 50000"/>
                </a:avLst>
              </a:prstGeom>
              <a:solidFill>
                <a:srgbClr val="FF0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Zylinder 39"/>
              <p:cNvSpPr/>
              <p:nvPr/>
            </p:nvSpPr>
            <p:spPr>
              <a:xfrm>
                <a:off x="5408592" y="4033030"/>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Zylinder 40"/>
              <p:cNvSpPr/>
              <p:nvPr/>
            </p:nvSpPr>
            <p:spPr>
              <a:xfrm>
                <a:off x="4885020" y="3808360"/>
                <a:ext cx="360040" cy="340720"/>
              </a:xfrm>
              <a:prstGeom prst="can">
                <a:avLst>
                  <a:gd name="adj" fmla="val 50000"/>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Zylinder 19"/>
              <p:cNvSpPr/>
              <p:nvPr/>
            </p:nvSpPr>
            <p:spPr>
              <a:xfrm>
                <a:off x="5364088" y="5301208"/>
                <a:ext cx="360040" cy="340720"/>
              </a:xfrm>
              <a:prstGeom prst="can">
                <a:avLst>
                  <a:gd name="adj" fmla="val 50000"/>
                </a:avLst>
              </a:prstGeom>
              <a:solidFill>
                <a:srgbClr val="FF0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ylinder 24"/>
              <p:cNvSpPr/>
              <p:nvPr/>
            </p:nvSpPr>
            <p:spPr>
              <a:xfrm>
                <a:off x="4788024" y="3376312"/>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Zylinder 33"/>
              <p:cNvSpPr/>
              <p:nvPr/>
            </p:nvSpPr>
            <p:spPr>
              <a:xfrm>
                <a:off x="3923928" y="2872256"/>
                <a:ext cx="360040" cy="340720"/>
              </a:xfrm>
              <a:prstGeom prst="can">
                <a:avLst>
                  <a:gd name="adj" fmla="val 46954"/>
                </a:avLst>
              </a:prstGeom>
              <a:solidFill>
                <a:srgbClr val="FF0000">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uppieren 2"/>
              <p:cNvGrpSpPr/>
              <p:nvPr/>
            </p:nvGrpSpPr>
            <p:grpSpPr>
              <a:xfrm>
                <a:off x="469477" y="3573016"/>
                <a:ext cx="3526459" cy="406498"/>
                <a:chOff x="208087" y="1844824"/>
                <a:chExt cx="3526459" cy="406498"/>
              </a:xfrm>
            </p:grpSpPr>
            <p:sp>
              <p:nvSpPr>
                <p:cNvPr id="39" name="Zylinder 37"/>
                <p:cNvSpPr/>
                <p:nvPr/>
              </p:nvSpPr>
              <p:spPr>
                <a:xfrm>
                  <a:off x="208087" y="1844824"/>
                  <a:ext cx="360040" cy="340720"/>
                </a:xfrm>
                <a:prstGeom prst="can">
                  <a:avLst>
                    <a:gd name="adj" fmla="val 4695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feld 41"/>
                <p:cNvSpPr txBox="1"/>
                <p:nvPr/>
              </p:nvSpPr>
              <p:spPr>
                <a:xfrm>
                  <a:off x="611561" y="1844824"/>
                  <a:ext cx="3122985" cy="406498"/>
                </a:xfrm>
                <a:prstGeom prst="rect">
                  <a:avLst/>
                </a:prstGeom>
                <a:noFill/>
              </p:spPr>
              <p:txBody>
                <a:bodyPr wrap="square" rtlCol="0">
                  <a:spAutoFit/>
                </a:bodyPr>
                <a:lstStyle/>
                <a:p>
                  <a:r>
                    <a:rPr lang="de-DE" dirty="0" smtClean="0">
                      <a:solidFill>
                        <a:schemeClr val="tx1">
                          <a:lumMod val="75000"/>
                          <a:lumOff val="25000"/>
                        </a:schemeClr>
                      </a:solidFill>
                      <a:latin typeface="Arial" pitchFamily="34" charset="0"/>
                      <a:cs typeface="Arial" pitchFamily="34" charset="0"/>
                    </a:rPr>
                    <a:t>Community </a:t>
                  </a:r>
                  <a:r>
                    <a:rPr lang="de-DE" dirty="0" err="1" smtClean="0">
                      <a:solidFill>
                        <a:schemeClr val="tx1">
                          <a:lumMod val="75000"/>
                          <a:lumOff val="25000"/>
                        </a:schemeClr>
                      </a:solidFill>
                      <a:latin typeface="Arial" pitchFamily="34" charset="0"/>
                      <a:cs typeface="Arial" pitchFamily="34" charset="0"/>
                    </a:rPr>
                    <a:t>centre</a:t>
                  </a:r>
                  <a:endParaRPr lang="en-US" dirty="0" smtClean="0">
                    <a:solidFill>
                      <a:schemeClr val="tx1">
                        <a:lumMod val="75000"/>
                        <a:lumOff val="25000"/>
                      </a:schemeClr>
                    </a:solidFill>
                    <a:latin typeface="Arial" pitchFamily="34" charset="0"/>
                    <a:cs typeface="Arial" pitchFamily="34" charset="0"/>
                  </a:endParaRPr>
                </a:p>
              </p:txBody>
            </p:sp>
          </p:grpSp>
          <p:grpSp>
            <p:nvGrpSpPr>
              <p:cNvPr id="26" name="Gruppieren 1"/>
              <p:cNvGrpSpPr/>
              <p:nvPr/>
            </p:nvGrpSpPr>
            <p:grpSpPr>
              <a:xfrm>
                <a:off x="483877" y="3140968"/>
                <a:ext cx="3180594" cy="406498"/>
                <a:chOff x="193912" y="1412776"/>
                <a:chExt cx="3180594" cy="406498"/>
              </a:xfrm>
            </p:grpSpPr>
            <p:sp>
              <p:nvSpPr>
                <p:cNvPr id="37" name="Zylinder 43"/>
                <p:cNvSpPr/>
                <p:nvPr/>
              </p:nvSpPr>
              <p:spPr>
                <a:xfrm>
                  <a:off x="193912" y="1431863"/>
                  <a:ext cx="360040" cy="340720"/>
                </a:xfrm>
                <a:prstGeom prst="can">
                  <a:avLst>
                    <a:gd name="adj" fmla="val 46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feld 44"/>
                <p:cNvSpPr txBox="1"/>
                <p:nvPr/>
              </p:nvSpPr>
              <p:spPr>
                <a:xfrm>
                  <a:off x="611560" y="1412776"/>
                  <a:ext cx="2762946" cy="406498"/>
                </a:xfrm>
                <a:prstGeom prst="rect">
                  <a:avLst/>
                </a:prstGeom>
                <a:noFill/>
              </p:spPr>
              <p:txBody>
                <a:bodyPr wrap="square" rtlCol="0">
                  <a:spAutoFit/>
                </a:bodyPr>
                <a:lstStyle/>
                <a:p>
                  <a:r>
                    <a:rPr lang="de-DE" dirty="0" smtClean="0">
                      <a:solidFill>
                        <a:schemeClr val="tx1">
                          <a:lumMod val="75000"/>
                          <a:lumOff val="25000"/>
                        </a:schemeClr>
                      </a:solidFill>
                      <a:latin typeface="Arial" pitchFamily="34" charset="0"/>
                      <a:cs typeface="Arial" pitchFamily="34" charset="0"/>
                    </a:rPr>
                    <a:t>EUDAT </a:t>
                  </a:r>
                  <a:r>
                    <a:rPr lang="de-DE" dirty="0" err="1" smtClean="0">
                      <a:solidFill>
                        <a:schemeClr val="tx1">
                          <a:lumMod val="75000"/>
                          <a:lumOff val="25000"/>
                        </a:schemeClr>
                      </a:solidFill>
                      <a:latin typeface="Arial" pitchFamily="34" charset="0"/>
                      <a:cs typeface="Arial" pitchFamily="34" charset="0"/>
                    </a:rPr>
                    <a:t>centre</a:t>
                  </a:r>
                  <a:endParaRPr lang="en-US" dirty="0" smtClean="0">
                    <a:solidFill>
                      <a:schemeClr val="tx1">
                        <a:lumMod val="75000"/>
                        <a:lumOff val="25000"/>
                      </a:schemeClr>
                    </a:solidFill>
                    <a:latin typeface="Arial" pitchFamily="34" charset="0"/>
                    <a:cs typeface="Arial" pitchFamily="34" charset="0"/>
                  </a:endParaRPr>
                </a:p>
              </p:txBody>
            </p:sp>
          </p:grpSp>
          <p:sp>
            <p:nvSpPr>
              <p:cNvPr id="27" name="Zylinder 45"/>
              <p:cNvSpPr/>
              <p:nvPr/>
            </p:nvSpPr>
            <p:spPr>
              <a:xfrm>
                <a:off x="5012432" y="3880368"/>
                <a:ext cx="360040" cy="340720"/>
              </a:xfrm>
              <a:prstGeom prst="can">
                <a:avLst>
                  <a:gd name="adj" fmla="val 50000"/>
                </a:avLst>
              </a:prstGeom>
              <a:solidFill>
                <a:srgbClr val="FF000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feld 42"/>
              <p:cNvSpPr txBox="1"/>
              <p:nvPr/>
            </p:nvSpPr>
            <p:spPr>
              <a:xfrm>
                <a:off x="5379712" y="3419708"/>
                <a:ext cx="1209041" cy="406499"/>
              </a:xfrm>
              <a:prstGeom prst="rect">
                <a:avLst/>
              </a:prstGeom>
              <a:noFill/>
            </p:spPr>
            <p:txBody>
              <a:bodyPr wrap="square" rtlCol="0">
                <a:spAutoFit/>
              </a:bodyPr>
              <a:lstStyle/>
              <a:p>
                <a:r>
                  <a:rPr lang="de-DE" b="1" dirty="0" smtClean="0">
                    <a:solidFill>
                      <a:srgbClr val="C13424"/>
                    </a:solidFill>
                    <a:latin typeface="Arial" pitchFamily="34" charset="0"/>
                    <a:cs typeface="Arial" pitchFamily="34" charset="0"/>
                  </a:rPr>
                  <a:t>CLARIN</a:t>
                </a:r>
                <a:endParaRPr lang="en-US" b="1" dirty="0" smtClean="0">
                  <a:solidFill>
                    <a:srgbClr val="C13424"/>
                  </a:solidFill>
                  <a:latin typeface="Arial" pitchFamily="34" charset="0"/>
                  <a:cs typeface="Arial" pitchFamily="34" charset="0"/>
                </a:endParaRPr>
              </a:p>
            </p:txBody>
          </p:sp>
          <p:cxnSp>
            <p:nvCxnSpPr>
              <p:cNvPr id="29" name="Gerade Verbindung 46"/>
              <p:cNvCxnSpPr/>
              <p:nvPr/>
            </p:nvCxnSpPr>
            <p:spPr>
              <a:xfrm flipH="1">
                <a:off x="5327988" y="3722220"/>
                <a:ext cx="137144" cy="158148"/>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Gerade Verbindung 47"/>
              <p:cNvCxnSpPr/>
              <p:nvPr/>
            </p:nvCxnSpPr>
            <p:spPr>
              <a:xfrm flipH="1" flipV="1">
                <a:off x="5220072" y="3376312"/>
                <a:ext cx="246784" cy="12469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Textfeld 48"/>
              <p:cNvSpPr txBox="1"/>
              <p:nvPr/>
            </p:nvSpPr>
            <p:spPr>
              <a:xfrm>
                <a:off x="5677648" y="2826244"/>
                <a:ext cx="1064496" cy="369332"/>
              </a:xfrm>
              <a:prstGeom prst="rect">
                <a:avLst/>
              </a:prstGeom>
              <a:noFill/>
            </p:spPr>
            <p:txBody>
              <a:bodyPr wrap="square" rtlCol="0">
                <a:spAutoFit/>
              </a:bodyPr>
              <a:lstStyle/>
              <a:p>
                <a:r>
                  <a:rPr lang="de-DE" b="1" dirty="0" smtClean="0">
                    <a:solidFill>
                      <a:srgbClr val="C13424"/>
                    </a:solidFill>
                    <a:latin typeface="Arial" pitchFamily="34" charset="0"/>
                    <a:cs typeface="Arial" pitchFamily="34" charset="0"/>
                  </a:rPr>
                  <a:t>ENES</a:t>
                </a:r>
                <a:endParaRPr lang="en-US" b="1" dirty="0" smtClean="0">
                  <a:solidFill>
                    <a:srgbClr val="C13424"/>
                  </a:solidFill>
                  <a:latin typeface="Arial" pitchFamily="34" charset="0"/>
                  <a:cs typeface="Arial" pitchFamily="34" charset="0"/>
                </a:endParaRPr>
              </a:p>
            </p:txBody>
          </p:sp>
          <p:sp>
            <p:nvSpPr>
              <p:cNvPr id="32" name="Textfeld 49"/>
              <p:cNvSpPr txBox="1"/>
              <p:nvPr/>
            </p:nvSpPr>
            <p:spPr>
              <a:xfrm>
                <a:off x="3635896" y="3419708"/>
                <a:ext cx="938391" cy="369332"/>
              </a:xfrm>
              <a:prstGeom prst="rect">
                <a:avLst/>
              </a:prstGeom>
              <a:noFill/>
            </p:spPr>
            <p:txBody>
              <a:bodyPr wrap="square" rtlCol="0">
                <a:spAutoFit/>
              </a:bodyPr>
              <a:lstStyle/>
              <a:p>
                <a:r>
                  <a:rPr lang="de-DE" b="1" dirty="0" smtClean="0">
                    <a:solidFill>
                      <a:srgbClr val="C13424"/>
                    </a:solidFill>
                    <a:latin typeface="Arial" pitchFamily="34" charset="0"/>
                    <a:cs typeface="Arial" pitchFamily="34" charset="0"/>
                  </a:rPr>
                  <a:t>VPH</a:t>
                </a:r>
                <a:endParaRPr lang="en-US" b="1" dirty="0" smtClean="0">
                  <a:solidFill>
                    <a:srgbClr val="C13424"/>
                  </a:solidFill>
                  <a:latin typeface="Arial" pitchFamily="34" charset="0"/>
                  <a:cs typeface="Arial" pitchFamily="34" charset="0"/>
                </a:endParaRPr>
              </a:p>
            </p:txBody>
          </p:sp>
          <p:sp>
            <p:nvSpPr>
              <p:cNvPr id="33" name="Textfeld 50"/>
              <p:cNvSpPr txBox="1"/>
              <p:nvPr/>
            </p:nvSpPr>
            <p:spPr>
              <a:xfrm>
                <a:off x="5796135" y="4365104"/>
                <a:ext cx="1360619" cy="406499"/>
              </a:xfrm>
              <a:prstGeom prst="rect">
                <a:avLst/>
              </a:prstGeom>
              <a:noFill/>
            </p:spPr>
            <p:txBody>
              <a:bodyPr wrap="square" rtlCol="0">
                <a:spAutoFit/>
              </a:bodyPr>
              <a:lstStyle/>
              <a:p>
                <a:r>
                  <a:rPr lang="de-DE" b="1" dirty="0" err="1" smtClean="0">
                    <a:solidFill>
                      <a:srgbClr val="C13424"/>
                    </a:solidFill>
                    <a:latin typeface="Arial" pitchFamily="34" charset="0"/>
                    <a:cs typeface="Arial" pitchFamily="34" charset="0"/>
                  </a:rPr>
                  <a:t>Lifewatch</a:t>
                </a:r>
                <a:endParaRPr lang="en-US" b="1" dirty="0" smtClean="0">
                  <a:solidFill>
                    <a:srgbClr val="C13424"/>
                  </a:solidFill>
                  <a:latin typeface="Arial" pitchFamily="34" charset="0"/>
                  <a:cs typeface="Arial" pitchFamily="34" charset="0"/>
                </a:endParaRPr>
              </a:p>
            </p:txBody>
          </p:sp>
          <p:cxnSp>
            <p:nvCxnSpPr>
              <p:cNvPr id="34" name="Gerade Verbindung 51"/>
              <p:cNvCxnSpPr/>
              <p:nvPr/>
            </p:nvCxnSpPr>
            <p:spPr>
              <a:xfrm flipH="1" flipV="1">
                <a:off x="6300192" y="4293096"/>
                <a:ext cx="109419" cy="14401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Zylinder 52"/>
              <p:cNvSpPr/>
              <p:nvPr/>
            </p:nvSpPr>
            <p:spPr>
              <a:xfrm>
                <a:off x="5868144" y="4005064"/>
                <a:ext cx="360040" cy="340720"/>
              </a:xfrm>
              <a:prstGeom prst="can">
                <a:avLst>
                  <a:gd name="adj" fmla="val 46954"/>
                </a:avLst>
              </a:prstGeom>
              <a:solidFill>
                <a:srgbClr val="FF0000">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Gerade Verbindung 53"/>
              <p:cNvCxnSpPr/>
              <p:nvPr/>
            </p:nvCxnSpPr>
            <p:spPr>
              <a:xfrm flipV="1">
                <a:off x="3959932" y="3284985"/>
                <a:ext cx="90010" cy="134724"/>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p:txBody>
          <a:bodyPr>
            <a:normAutofit fontScale="90000"/>
          </a:bodyPr>
          <a:lstStyle/>
          <a:p>
            <a:r>
              <a:rPr lang="en-US" dirty="0" smtClean="0"/>
              <a:t>Replicate </a:t>
            </a:r>
            <a:r>
              <a:rPr lang="en-US" dirty="0"/>
              <a:t>my collection X to three data </a:t>
            </a:r>
            <a:r>
              <a:rPr lang="en-US" dirty="0" err="1" smtClean="0"/>
              <a:t>centres</a:t>
            </a:r>
            <a:endParaRPr lang="en-US" dirty="0"/>
          </a:p>
        </p:txBody>
      </p:sp>
      <p:sp>
        <p:nvSpPr>
          <p:cNvPr id="41" name="Textfeld 49"/>
          <p:cNvSpPr txBox="1"/>
          <p:nvPr/>
        </p:nvSpPr>
        <p:spPr>
          <a:xfrm>
            <a:off x="5796136" y="4797152"/>
            <a:ext cx="1080120" cy="369332"/>
          </a:xfrm>
          <a:prstGeom prst="rect">
            <a:avLst/>
          </a:prstGeom>
          <a:noFill/>
        </p:spPr>
        <p:txBody>
          <a:bodyPr wrap="square" rtlCol="0">
            <a:spAutoFit/>
          </a:bodyPr>
          <a:lstStyle/>
          <a:p>
            <a:r>
              <a:rPr lang="de-DE" b="1" dirty="0" smtClean="0">
                <a:solidFill>
                  <a:schemeClr val="accent1"/>
                </a:solidFill>
                <a:latin typeface="Arial" pitchFamily="34" charset="0"/>
                <a:cs typeface="Arial" pitchFamily="34" charset="0"/>
              </a:rPr>
              <a:t>CINECA</a:t>
            </a:r>
            <a:endParaRPr lang="en-US" b="1" dirty="0" smtClean="0">
              <a:solidFill>
                <a:schemeClr val="accent1"/>
              </a:solidFill>
              <a:latin typeface="Arial" pitchFamily="34" charset="0"/>
              <a:cs typeface="Arial" pitchFamily="34" charset="0"/>
            </a:endParaRPr>
          </a:p>
        </p:txBody>
      </p:sp>
      <p:sp>
        <p:nvSpPr>
          <p:cNvPr id="42" name="Textfeld 49"/>
          <p:cNvSpPr txBox="1"/>
          <p:nvPr/>
        </p:nvSpPr>
        <p:spPr>
          <a:xfrm>
            <a:off x="2843808" y="5517232"/>
            <a:ext cx="720080" cy="369332"/>
          </a:xfrm>
          <a:prstGeom prst="rect">
            <a:avLst/>
          </a:prstGeom>
          <a:noFill/>
        </p:spPr>
        <p:txBody>
          <a:bodyPr wrap="square" rtlCol="0">
            <a:spAutoFit/>
          </a:bodyPr>
          <a:lstStyle/>
          <a:p>
            <a:r>
              <a:rPr lang="de-DE" b="1" dirty="0" smtClean="0">
                <a:solidFill>
                  <a:schemeClr val="accent1"/>
                </a:solidFill>
                <a:latin typeface="Arial" pitchFamily="34" charset="0"/>
                <a:cs typeface="Arial" pitchFamily="34" charset="0"/>
              </a:rPr>
              <a:t>BSC</a:t>
            </a:r>
            <a:endParaRPr lang="en-US" b="1" dirty="0" smtClean="0">
              <a:solidFill>
                <a:schemeClr val="accent1"/>
              </a:solidFill>
              <a:latin typeface="Arial" pitchFamily="34" charset="0"/>
              <a:cs typeface="Arial" pitchFamily="34" charset="0"/>
            </a:endParaRPr>
          </a:p>
        </p:txBody>
      </p:sp>
      <p:sp>
        <p:nvSpPr>
          <p:cNvPr id="43" name="Textfeld 49"/>
          <p:cNvSpPr txBox="1"/>
          <p:nvPr/>
        </p:nvSpPr>
        <p:spPr>
          <a:xfrm>
            <a:off x="4139952" y="1988840"/>
            <a:ext cx="864096" cy="369332"/>
          </a:xfrm>
          <a:prstGeom prst="rect">
            <a:avLst/>
          </a:prstGeom>
          <a:noFill/>
        </p:spPr>
        <p:txBody>
          <a:bodyPr wrap="square" rtlCol="0">
            <a:spAutoFit/>
          </a:bodyPr>
          <a:lstStyle/>
          <a:p>
            <a:r>
              <a:rPr lang="de-DE" b="1" dirty="0" smtClean="0">
                <a:solidFill>
                  <a:schemeClr val="accent1"/>
                </a:solidFill>
                <a:latin typeface="Arial" pitchFamily="34" charset="0"/>
                <a:cs typeface="Arial" pitchFamily="34" charset="0"/>
              </a:rPr>
              <a:t>EPCC</a:t>
            </a:r>
            <a:endParaRPr lang="en-US" b="1" dirty="0" smtClean="0">
              <a:solidFill>
                <a:schemeClr val="accent1"/>
              </a:solidFill>
              <a:latin typeface="Arial" pitchFamily="34" charset="0"/>
              <a:cs typeface="Arial" pitchFamily="34" charset="0"/>
            </a:endParaRPr>
          </a:p>
        </p:txBody>
      </p:sp>
      <p:sp>
        <p:nvSpPr>
          <p:cNvPr id="44" name="Textfeld 36"/>
          <p:cNvSpPr txBox="1"/>
          <p:nvPr/>
        </p:nvSpPr>
        <p:spPr>
          <a:xfrm>
            <a:off x="5796136" y="5301208"/>
            <a:ext cx="864096" cy="369332"/>
          </a:xfrm>
          <a:prstGeom prst="rect">
            <a:avLst/>
          </a:prstGeom>
          <a:noFill/>
        </p:spPr>
        <p:txBody>
          <a:bodyPr wrap="square" rtlCol="0">
            <a:spAutoFit/>
          </a:bodyPr>
          <a:lstStyle/>
          <a:p>
            <a:r>
              <a:rPr lang="de-DE" b="1" dirty="0" smtClean="0">
                <a:solidFill>
                  <a:srgbClr val="C13424"/>
                </a:solidFill>
                <a:latin typeface="Arial" pitchFamily="34" charset="0"/>
                <a:cs typeface="Arial" pitchFamily="34" charset="0"/>
              </a:rPr>
              <a:t>EPOS</a:t>
            </a:r>
            <a:endParaRPr lang="en-US" b="1" dirty="0" smtClean="0">
              <a:solidFill>
                <a:srgbClr val="C13424"/>
              </a:solidFill>
              <a:latin typeface="Arial" pitchFamily="34" charset="0"/>
              <a:cs typeface="Arial" pitchFamily="34" charset="0"/>
            </a:endParaRPr>
          </a:p>
        </p:txBody>
      </p:sp>
      <p:sp>
        <p:nvSpPr>
          <p:cNvPr id="45" name="Freccia circolare a destra 61"/>
          <p:cNvSpPr/>
          <p:nvPr/>
        </p:nvSpPr>
        <p:spPr>
          <a:xfrm flipH="1" flipV="1">
            <a:off x="5724128" y="4941168"/>
            <a:ext cx="144016" cy="432048"/>
          </a:xfrm>
          <a:prstGeom prst="curvedRightArrow">
            <a:avLst/>
          </a:prstGeom>
          <a:solidFill>
            <a:schemeClr val="tx2"/>
          </a:solid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solidFill>
                <a:schemeClr val="tx1"/>
              </a:solidFill>
            </a:endParaRPr>
          </a:p>
        </p:txBody>
      </p:sp>
      <p:sp>
        <p:nvSpPr>
          <p:cNvPr id="46" name="Freccia in su 63"/>
          <p:cNvSpPr/>
          <p:nvPr/>
        </p:nvSpPr>
        <p:spPr>
          <a:xfrm rot="14922263">
            <a:off x="4550963" y="4457413"/>
            <a:ext cx="186488" cy="1472583"/>
          </a:xfrm>
          <a:prstGeom prs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Freccia circolare a destra 66"/>
          <p:cNvSpPr/>
          <p:nvPr/>
        </p:nvSpPr>
        <p:spPr>
          <a:xfrm rot="11142147" flipH="1">
            <a:off x="3053992" y="2011702"/>
            <a:ext cx="630041" cy="3410660"/>
          </a:xfrm>
          <a:prstGeom prst="curved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85454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4"/>
                                        </p:tgtEl>
                                        <p:attrNameLst>
                                          <p:attrName>fillcolor</p:attrName>
                                        </p:attrNameLst>
                                      </p:cBhvr>
                                      <p:to>
                                        <a:srgbClr val="FFFF00"/>
                                      </p:to>
                                    </p:animClr>
                                    <p:set>
                                      <p:cBhvr>
                                        <p:cTn id="7" dur="500" fill="hold"/>
                                        <p:tgtEl>
                                          <p:spTgt spid="44"/>
                                        </p:tgtEl>
                                        <p:attrNameLst>
                                          <p:attrName>fill.type</p:attrName>
                                        </p:attrNameLst>
                                      </p:cBhvr>
                                      <p:to>
                                        <p:strVal val="solid"/>
                                      </p:to>
                                    </p:set>
                                    <p:set>
                                      <p:cBhvr>
                                        <p:cTn id="8" dur="500" fill="hold"/>
                                        <p:tgtEl>
                                          <p:spTgt spid="4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B2SAFE</a:t>
            </a:r>
            <a:r>
              <a:rPr lang="en-GB" dirty="0"/>
              <a:t> </a:t>
            </a:r>
            <a:r>
              <a:rPr lang="en-GB" dirty="0" smtClean="0"/>
              <a:t>is…</a:t>
            </a:r>
            <a:endParaRPr lang="en-GB" dirty="0"/>
          </a:p>
        </p:txBody>
      </p:sp>
      <p:sp>
        <p:nvSpPr>
          <p:cNvPr id="3" name="Segnaposto contenuto 2"/>
          <p:cNvSpPr>
            <a:spLocks noGrp="1"/>
          </p:cNvSpPr>
          <p:nvPr>
            <p:ph idx="1"/>
          </p:nvPr>
        </p:nvSpPr>
        <p:spPr>
          <a:xfrm>
            <a:off x="1066800" y="2133600"/>
            <a:ext cx="7223910" cy="3763963"/>
          </a:xfrm>
        </p:spPr>
        <p:txBody>
          <a:bodyPr>
            <a:noAutofit/>
          </a:bodyPr>
          <a:lstStyle/>
          <a:p>
            <a:pPr marL="0" indent="0" algn="ctr">
              <a:buNone/>
            </a:pPr>
            <a:r>
              <a:rPr lang="en-US" sz="2800" i="1" dirty="0">
                <a:solidFill>
                  <a:srgbClr val="C00000"/>
                </a:solidFill>
                <a:ea typeface="ＭＳ Ｐゴシック"/>
                <a:cs typeface="ＭＳ Ｐゴシック"/>
              </a:rPr>
              <a:t>B2SAFE is a </a:t>
            </a:r>
            <a:r>
              <a:rPr lang="en-US" sz="2800" b="1" i="1" dirty="0">
                <a:solidFill>
                  <a:srgbClr val="C00000"/>
                </a:solidFill>
                <a:ea typeface="ＭＳ Ｐゴシック"/>
                <a:cs typeface="ＭＳ Ｐゴシック"/>
              </a:rPr>
              <a:t>robust, safe and highly available service </a:t>
            </a:r>
            <a:r>
              <a:rPr lang="en-US" sz="2800" i="1" dirty="0">
                <a:solidFill>
                  <a:srgbClr val="C00000"/>
                </a:solidFill>
                <a:ea typeface="ＭＳ Ｐゴシック"/>
                <a:cs typeface="ＭＳ Ｐゴシック"/>
              </a:rPr>
              <a:t>which allows community and departmental repositories to implement </a:t>
            </a:r>
            <a:r>
              <a:rPr lang="en-US" sz="2800" b="1" i="1" dirty="0">
                <a:solidFill>
                  <a:srgbClr val="C00000"/>
                </a:solidFill>
                <a:ea typeface="ＭＳ Ｐゴシック"/>
                <a:cs typeface="ＭＳ Ｐゴシック"/>
              </a:rPr>
              <a:t>data management policies on research data across multiple administrative domains </a:t>
            </a:r>
            <a:r>
              <a:rPr lang="en-US" sz="2800" i="1" dirty="0">
                <a:solidFill>
                  <a:srgbClr val="C00000"/>
                </a:solidFill>
                <a:ea typeface="ＭＳ Ｐゴシック"/>
                <a:cs typeface="ＭＳ Ｐゴシック"/>
              </a:rPr>
              <a:t>in a </a:t>
            </a:r>
            <a:r>
              <a:rPr lang="en-US" sz="2800" b="1" i="1" dirty="0">
                <a:solidFill>
                  <a:srgbClr val="C00000"/>
                </a:solidFill>
                <a:ea typeface="ＭＳ Ｐゴシック"/>
                <a:cs typeface="ＭＳ Ｐゴシック"/>
              </a:rPr>
              <a:t>trustworthy</a:t>
            </a:r>
            <a:r>
              <a:rPr lang="en-US" sz="2800" i="1" dirty="0">
                <a:solidFill>
                  <a:srgbClr val="C00000"/>
                </a:solidFill>
                <a:ea typeface="ＭＳ Ｐゴシック"/>
                <a:cs typeface="ＭＳ Ｐゴシック"/>
              </a:rPr>
              <a:t> manner</a:t>
            </a:r>
            <a:endParaRPr lang="en-GB" sz="2800" i="1" dirty="0">
              <a:solidFill>
                <a:srgbClr val="C00000"/>
              </a:solidFill>
              <a:ea typeface="ＭＳ Ｐゴシック"/>
              <a:cs typeface="ＭＳ Ｐゴシック"/>
            </a:endParaRPr>
          </a:p>
        </p:txBody>
      </p:sp>
    </p:spTree>
    <p:extLst>
      <p:ext uri="{BB962C8B-B14F-4D97-AF65-F5344CB8AC3E}">
        <p14:creationId xmlns:p14="http://schemas.microsoft.com/office/powerpoint/2010/main" val="1096351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EPOS</a:t>
            </a:r>
            <a:endParaRPr lang="en-US" dirty="0"/>
          </a:p>
        </p:txBody>
      </p:sp>
      <p:sp>
        <p:nvSpPr>
          <p:cNvPr id="3" name="Content Placeholder 2"/>
          <p:cNvSpPr>
            <a:spLocks noGrp="1"/>
          </p:cNvSpPr>
          <p:nvPr>
            <p:ph idx="1"/>
          </p:nvPr>
        </p:nvSpPr>
        <p:spPr>
          <a:xfrm>
            <a:off x="457200" y="1511164"/>
            <a:ext cx="8534400" cy="4386399"/>
          </a:xfrm>
        </p:spPr>
        <p:txBody>
          <a:bodyPr>
            <a:normAutofit lnSpcReduction="10000"/>
          </a:bodyPr>
          <a:lstStyle/>
          <a:p>
            <a:pPr marL="0" indent="0">
              <a:buNone/>
            </a:pPr>
            <a:r>
              <a:rPr lang="en-US" dirty="0"/>
              <a:t>EUDAT </a:t>
            </a:r>
            <a:r>
              <a:rPr lang="en-US" dirty="0">
                <a:latin typeface="Century Gothic" charset="0"/>
                <a:ea typeface="Century Gothic" charset="0"/>
                <a:cs typeface="Century Gothic" charset="0"/>
              </a:rPr>
              <a:t>and</a:t>
            </a:r>
            <a:r>
              <a:rPr lang="en-US" dirty="0"/>
              <a:t> EPOS </a:t>
            </a:r>
            <a:r>
              <a:rPr lang="en-US" dirty="0" smtClean="0"/>
              <a:t>community set </a:t>
            </a:r>
            <a:r>
              <a:rPr lang="en-US" dirty="0"/>
              <a:t>up a collaboration to provide safe back-up and service redundancy to the Italian </a:t>
            </a:r>
            <a:r>
              <a:rPr lang="en-US" dirty="0" smtClean="0"/>
              <a:t>seismologist community. </a:t>
            </a:r>
            <a:r>
              <a:rPr lang="en-US" dirty="0"/>
              <a:t>The set up of the automated data transfer between EPOS community and </a:t>
            </a:r>
            <a:r>
              <a:rPr lang="en-US" dirty="0" smtClean="0"/>
              <a:t>EUDAT is: </a:t>
            </a:r>
            <a:endParaRPr lang="en-US" dirty="0"/>
          </a:p>
          <a:p>
            <a:r>
              <a:rPr lang="en-US" dirty="0" smtClean="0"/>
              <a:t>EPOS </a:t>
            </a:r>
            <a:r>
              <a:rPr lang="en-US" dirty="0"/>
              <a:t>joined the EUDAT CDI</a:t>
            </a:r>
          </a:p>
          <a:p>
            <a:r>
              <a:rPr lang="en-US" dirty="0" smtClean="0"/>
              <a:t>EUDAT </a:t>
            </a:r>
            <a:r>
              <a:rPr lang="en-US" dirty="0"/>
              <a:t>defined a specific policy with </a:t>
            </a:r>
            <a:r>
              <a:rPr lang="en-US" dirty="0" smtClean="0"/>
              <a:t>EPOS</a:t>
            </a:r>
            <a:endParaRPr lang="en-US" dirty="0"/>
          </a:p>
          <a:p>
            <a:r>
              <a:rPr lang="en-US" dirty="0" smtClean="0"/>
              <a:t>The </a:t>
            </a:r>
            <a:r>
              <a:rPr lang="en-US" dirty="0" err="1" smtClean="0"/>
              <a:t>iRODS</a:t>
            </a:r>
            <a:r>
              <a:rPr lang="en-US" dirty="0" smtClean="0"/>
              <a:t> </a:t>
            </a:r>
            <a:r>
              <a:rPr lang="en-US" dirty="0" err="1"/>
              <a:t>irsync</a:t>
            </a:r>
            <a:r>
              <a:rPr lang="en-US" dirty="0"/>
              <a:t> </a:t>
            </a:r>
            <a:r>
              <a:rPr lang="en-US" dirty="0" smtClean="0"/>
              <a:t>protocol was chosen to </a:t>
            </a:r>
            <a:r>
              <a:rPr lang="en-US" dirty="0"/>
              <a:t>achieve the best </a:t>
            </a:r>
            <a:r>
              <a:rPr lang="en-US" dirty="0" smtClean="0"/>
              <a:t>performance. </a:t>
            </a:r>
          </a:p>
          <a:p>
            <a:r>
              <a:rPr lang="en-US" dirty="0" smtClean="0"/>
              <a:t>In order to achieve an hourly synchronization, checksum sync and file-age limit options are used.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240" y="5562600"/>
            <a:ext cx="2535360" cy="1092472"/>
          </a:xfrm>
          <a:prstGeom prst="rect">
            <a:avLst/>
          </a:prstGeom>
        </p:spPr>
      </p:pic>
    </p:spTree>
    <p:extLst>
      <p:ext uri="{BB962C8B-B14F-4D97-AF65-F5344CB8AC3E}">
        <p14:creationId xmlns:p14="http://schemas.microsoft.com/office/powerpoint/2010/main" val="1007900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40"/>
          <p:cNvGrpSpPr/>
          <p:nvPr/>
        </p:nvGrpSpPr>
        <p:grpSpPr>
          <a:xfrm>
            <a:off x="179512" y="1412776"/>
            <a:ext cx="4248472" cy="4248472"/>
            <a:chOff x="251520" y="1844824"/>
            <a:chExt cx="4248472" cy="4248472"/>
          </a:xfrm>
        </p:grpSpPr>
        <p:grpSp>
          <p:nvGrpSpPr>
            <p:cNvPr id="15" name="Gruppieren 9"/>
            <p:cNvGrpSpPr/>
            <p:nvPr/>
          </p:nvGrpSpPr>
          <p:grpSpPr>
            <a:xfrm>
              <a:off x="323528" y="2636912"/>
              <a:ext cx="3816424" cy="2664296"/>
              <a:chOff x="1783878" y="764704"/>
              <a:chExt cx="6588000" cy="5804315"/>
            </a:xfrm>
          </p:grpSpPr>
          <p:pic>
            <p:nvPicPr>
              <p:cNvPr id="18" name="Picture 2" descr="p-009412-00-3h-b"/>
              <p:cNvPicPr>
                <a:picLocks noChangeAspect="1" noChangeArrowheads="1"/>
              </p:cNvPicPr>
              <p:nvPr/>
            </p:nvPicPr>
            <p:blipFill rotWithShape="1">
              <a:blip r:embed="rId3" cstate="print">
                <a:lum bright="62000" contrast="-70000"/>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19936" r="32780" b="15960"/>
              <a:stretch/>
            </p:blipFill>
            <p:spPr bwMode="auto">
              <a:xfrm>
                <a:off x="1783878" y="764704"/>
                <a:ext cx="6588000" cy="580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uppieren 8"/>
              <p:cNvGrpSpPr/>
              <p:nvPr/>
            </p:nvGrpSpPr>
            <p:grpSpPr>
              <a:xfrm>
                <a:off x="3446514" y="1387660"/>
                <a:ext cx="4046314" cy="4282443"/>
                <a:chOff x="3446514" y="1387660"/>
                <a:chExt cx="4046314" cy="4282443"/>
              </a:xfrm>
            </p:grpSpPr>
            <p:sp>
              <p:nvSpPr>
                <p:cNvPr id="20" name="Zylinder 3"/>
                <p:cNvSpPr/>
                <p:nvPr/>
              </p:nvSpPr>
              <p:spPr>
                <a:xfrm>
                  <a:off x="3779912" y="2008160"/>
                  <a:ext cx="360040" cy="340720"/>
                </a:xfrm>
                <a:prstGeom prst="can">
                  <a:avLst>
                    <a:gd name="adj" fmla="val 46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Zylinder 21"/>
                <p:cNvSpPr/>
                <p:nvPr/>
              </p:nvSpPr>
              <p:spPr>
                <a:xfrm>
                  <a:off x="3779912" y="2800248"/>
                  <a:ext cx="360040" cy="340720"/>
                </a:xfrm>
                <a:prstGeom prst="can">
                  <a:avLst>
                    <a:gd name="adj" fmla="val 46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Zylinder 22"/>
                <p:cNvSpPr/>
                <p:nvPr/>
              </p:nvSpPr>
              <p:spPr>
                <a:xfrm>
                  <a:off x="4524980" y="2854623"/>
                  <a:ext cx="360040" cy="340720"/>
                </a:xfrm>
                <a:prstGeom prst="can">
                  <a:avLst>
                    <a:gd name="adj" fmla="val 46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ylinder 26"/>
                <p:cNvSpPr/>
                <p:nvPr/>
              </p:nvSpPr>
              <p:spPr>
                <a:xfrm>
                  <a:off x="6228712" y="3150366"/>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Zylinder 27"/>
                <p:cNvSpPr/>
                <p:nvPr/>
              </p:nvSpPr>
              <p:spPr>
                <a:xfrm>
                  <a:off x="6066883" y="1667440"/>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Zylinder 28"/>
                <p:cNvSpPr/>
                <p:nvPr/>
              </p:nvSpPr>
              <p:spPr>
                <a:xfrm>
                  <a:off x="7132788" y="1413123"/>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ylinder 29"/>
                <p:cNvSpPr/>
                <p:nvPr/>
              </p:nvSpPr>
              <p:spPr>
                <a:xfrm>
                  <a:off x="5383142" y="1387660"/>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Zylinder 30"/>
                <p:cNvSpPr/>
                <p:nvPr/>
              </p:nvSpPr>
              <p:spPr>
                <a:xfrm>
                  <a:off x="4111315" y="4653136"/>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ylinder 31"/>
                <p:cNvSpPr/>
                <p:nvPr/>
              </p:nvSpPr>
              <p:spPr>
                <a:xfrm>
                  <a:off x="3446514" y="5329383"/>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Zylinder 35"/>
                <p:cNvSpPr/>
                <p:nvPr/>
              </p:nvSpPr>
              <p:spPr>
                <a:xfrm>
                  <a:off x="5350400" y="4710675"/>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Zylinder 39"/>
                <p:cNvSpPr/>
                <p:nvPr/>
              </p:nvSpPr>
              <p:spPr>
                <a:xfrm>
                  <a:off x="5408592" y="4033030"/>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Zylinder 40"/>
                <p:cNvSpPr/>
                <p:nvPr/>
              </p:nvSpPr>
              <p:spPr>
                <a:xfrm>
                  <a:off x="4885020" y="3808360"/>
                  <a:ext cx="360040" cy="340720"/>
                </a:xfrm>
                <a:prstGeom prst="can">
                  <a:avLst>
                    <a:gd name="adj" fmla="val 50000"/>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Zylinder 24"/>
                <p:cNvSpPr/>
                <p:nvPr/>
              </p:nvSpPr>
              <p:spPr>
                <a:xfrm>
                  <a:off x="4788024" y="3376312"/>
                  <a:ext cx="360040" cy="34072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Ovale 38"/>
            <p:cNvSpPr/>
            <p:nvPr/>
          </p:nvSpPr>
          <p:spPr>
            <a:xfrm>
              <a:off x="251520" y="1844824"/>
              <a:ext cx="4248472" cy="42484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39"/>
            <p:cNvSpPr/>
            <p:nvPr/>
          </p:nvSpPr>
          <p:spPr>
            <a:xfrm>
              <a:off x="1331640" y="1988840"/>
              <a:ext cx="2160240" cy="646331"/>
            </a:xfrm>
            <a:prstGeom prst="rect">
              <a:avLst/>
            </a:prstGeom>
            <a:noFill/>
          </p:spPr>
          <p:txBody>
            <a:bodyPr wrap="square" lIns="91440" tIns="45720" rIns="91440" bIns="45720">
              <a:spAutoFit/>
            </a:bodyPr>
            <a:lstStyle/>
            <a:p>
              <a:pPr algn="ctr"/>
              <a:r>
                <a:rPr lang="it-IT" sz="36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latin typeface="Arial" pitchFamily="34" charset="0"/>
                  <a:cs typeface="Arial" pitchFamily="34" charset="0"/>
                </a:rPr>
                <a:t>EUDAT</a:t>
              </a:r>
              <a:endParaRPr lang="it-IT" sz="36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grpSp>
      <p:sp>
        <p:nvSpPr>
          <p:cNvPr id="2" name="Title 1"/>
          <p:cNvSpPr>
            <a:spLocks noGrp="1"/>
          </p:cNvSpPr>
          <p:nvPr>
            <p:ph type="title"/>
          </p:nvPr>
        </p:nvSpPr>
        <p:spPr/>
        <p:txBody>
          <a:bodyPr>
            <a:normAutofit fontScale="90000"/>
          </a:bodyPr>
          <a:lstStyle/>
          <a:p>
            <a:r>
              <a:rPr lang="en-US" dirty="0" smtClean="0"/>
              <a:t>How to replicate the INGV data to B2SAFE - The process </a:t>
            </a:r>
            <a:endParaRPr lang="en-US" dirty="0"/>
          </a:p>
        </p:txBody>
      </p:sp>
      <p:grpSp>
        <p:nvGrpSpPr>
          <p:cNvPr id="5" name="Gruppo 65"/>
          <p:cNvGrpSpPr/>
          <p:nvPr/>
        </p:nvGrpSpPr>
        <p:grpSpPr>
          <a:xfrm>
            <a:off x="1251992" y="1523521"/>
            <a:ext cx="1872208" cy="1008112"/>
            <a:chOff x="1259632" y="1196752"/>
            <a:chExt cx="1872208" cy="1008112"/>
          </a:xfrm>
        </p:grpSpPr>
        <p:sp>
          <p:nvSpPr>
            <p:cNvPr id="6" name="Rettangolo arrotondato 62"/>
            <p:cNvSpPr/>
            <p:nvPr/>
          </p:nvSpPr>
          <p:spPr>
            <a:xfrm>
              <a:off x="1259632" y="1196752"/>
              <a:ext cx="1872208" cy="1008112"/>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4" descr="SURF_SARA_small.gif"/>
            <p:cNvPicPr>
              <a:picLocks noChangeAspect="1"/>
            </p:cNvPicPr>
            <p:nvPr/>
          </p:nvPicPr>
          <p:blipFill>
            <a:blip r:embed="rId5" cstate="print"/>
            <a:stretch>
              <a:fillRect/>
            </a:stretch>
          </p:blipFill>
          <p:spPr>
            <a:xfrm>
              <a:off x="1691680" y="1484784"/>
              <a:ext cx="1228725" cy="457200"/>
            </a:xfrm>
            <a:prstGeom prst="rect">
              <a:avLst/>
            </a:prstGeom>
          </p:spPr>
        </p:pic>
      </p:grpSp>
      <p:grpSp>
        <p:nvGrpSpPr>
          <p:cNvPr id="8" name="Gruppo 20"/>
          <p:cNvGrpSpPr/>
          <p:nvPr/>
        </p:nvGrpSpPr>
        <p:grpSpPr>
          <a:xfrm>
            <a:off x="6322098" y="3783288"/>
            <a:ext cx="1872208" cy="1008112"/>
            <a:chOff x="5508104" y="4005064"/>
            <a:chExt cx="1872208" cy="1008112"/>
          </a:xfrm>
        </p:grpSpPr>
        <p:sp>
          <p:nvSpPr>
            <p:cNvPr id="9" name="Rettangolo arrotondato 11"/>
            <p:cNvSpPr/>
            <p:nvPr/>
          </p:nvSpPr>
          <p:spPr>
            <a:xfrm>
              <a:off x="5508104" y="4005064"/>
              <a:ext cx="1872208" cy="1008112"/>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13" descr="INGV.jpg"/>
            <p:cNvPicPr>
              <a:picLocks noChangeAspect="1"/>
            </p:cNvPicPr>
            <p:nvPr/>
          </p:nvPicPr>
          <p:blipFill>
            <a:blip r:embed="rId6" cstate="print"/>
            <a:stretch>
              <a:fillRect/>
            </a:stretch>
          </p:blipFill>
          <p:spPr>
            <a:xfrm>
              <a:off x="6156176" y="4077073"/>
              <a:ext cx="648072" cy="820432"/>
            </a:xfrm>
            <a:prstGeom prst="rect">
              <a:avLst/>
            </a:prstGeom>
          </p:spPr>
        </p:pic>
      </p:grpSp>
      <p:grpSp>
        <p:nvGrpSpPr>
          <p:cNvPr id="11" name="Gruppo 21"/>
          <p:cNvGrpSpPr/>
          <p:nvPr/>
        </p:nvGrpSpPr>
        <p:grpSpPr>
          <a:xfrm>
            <a:off x="1251992" y="3810000"/>
            <a:ext cx="1872208" cy="1008112"/>
            <a:chOff x="1763688" y="3933056"/>
            <a:chExt cx="1872208" cy="1008112"/>
          </a:xfrm>
        </p:grpSpPr>
        <p:sp>
          <p:nvSpPr>
            <p:cNvPr id="12" name="Rettangolo arrotondato 9"/>
            <p:cNvSpPr/>
            <p:nvPr/>
          </p:nvSpPr>
          <p:spPr>
            <a:xfrm>
              <a:off x="1763688" y="3933056"/>
              <a:ext cx="1872208" cy="1008112"/>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0" descr="CINECA.jpg"/>
            <p:cNvPicPr>
              <a:picLocks noChangeAspect="1"/>
            </p:cNvPicPr>
            <p:nvPr/>
          </p:nvPicPr>
          <p:blipFill>
            <a:blip r:embed="rId7" cstate="print"/>
            <a:stretch>
              <a:fillRect/>
            </a:stretch>
          </p:blipFill>
          <p:spPr>
            <a:xfrm>
              <a:off x="2339752" y="4005064"/>
              <a:ext cx="792088" cy="838681"/>
            </a:xfrm>
            <a:prstGeom prst="rect">
              <a:avLst/>
            </a:prstGeom>
          </p:spPr>
        </p:pic>
      </p:grpSp>
      <p:sp>
        <p:nvSpPr>
          <p:cNvPr id="35" name="TextBox 34"/>
          <p:cNvSpPr txBox="1"/>
          <p:nvPr/>
        </p:nvSpPr>
        <p:spPr>
          <a:xfrm>
            <a:off x="4427984" y="1524377"/>
            <a:ext cx="5066928" cy="523220"/>
          </a:xfrm>
          <a:prstGeom prst="rect">
            <a:avLst/>
          </a:prstGeom>
          <a:noFill/>
        </p:spPr>
        <p:txBody>
          <a:bodyPr wrap="square" rtlCol="0">
            <a:spAutoFit/>
          </a:bodyPr>
          <a:lstStyle/>
          <a:p>
            <a:r>
              <a:rPr lang="en-GB" sz="1400" dirty="0" smtClean="0">
                <a:solidFill>
                  <a:schemeClr val="tx1">
                    <a:lumMod val="75000"/>
                    <a:lumOff val="25000"/>
                  </a:schemeClr>
                </a:solidFill>
                <a:latin typeface="Century Gothic" charset="0"/>
                <a:ea typeface="Century Gothic" charset="0"/>
                <a:cs typeface="Century Gothic" charset="0"/>
              </a:rPr>
              <a:t>Each digital object ingested by CINECA has been registered, assigning to it a Persistent Identifier (PID)</a:t>
            </a:r>
            <a:endParaRPr lang="en-GB" sz="1400" dirty="0">
              <a:latin typeface="Century Gothic" charset="0"/>
              <a:ea typeface="Century Gothic" charset="0"/>
              <a:cs typeface="Century Gothic" charset="0"/>
            </a:endParaRPr>
          </a:p>
        </p:txBody>
      </p:sp>
      <p:sp>
        <p:nvSpPr>
          <p:cNvPr id="36" name="TextBox 35"/>
          <p:cNvSpPr txBox="1"/>
          <p:nvPr/>
        </p:nvSpPr>
        <p:spPr>
          <a:xfrm>
            <a:off x="3774086" y="4547912"/>
            <a:ext cx="1996018" cy="738664"/>
          </a:xfrm>
          <a:prstGeom prst="rect">
            <a:avLst/>
          </a:prstGeom>
          <a:noFill/>
        </p:spPr>
        <p:txBody>
          <a:bodyPr wrap="square" rtlCol="0">
            <a:spAutoFit/>
          </a:bodyPr>
          <a:lstStyle/>
          <a:p>
            <a:r>
              <a:rPr lang="en-GB" sz="1400" dirty="0" err="1" smtClean="0">
                <a:solidFill>
                  <a:schemeClr val="tx1">
                    <a:lumMod val="75000"/>
                    <a:lumOff val="25000"/>
                  </a:schemeClr>
                </a:solidFill>
                <a:latin typeface="Century Gothic" charset="0"/>
                <a:ea typeface="Century Gothic" charset="0"/>
                <a:cs typeface="Century Gothic" charset="0"/>
              </a:rPr>
              <a:t>iRODS</a:t>
            </a:r>
            <a:r>
              <a:rPr lang="en-GB" sz="1400" dirty="0" smtClean="0">
                <a:solidFill>
                  <a:schemeClr val="tx1">
                    <a:lumMod val="75000"/>
                    <a:lumOff val="25000"/>
                  </a:schemeClr>
                </a:solidFill>
                <a:latin typeface="Century Gothic" charset="0"/>
                <a:ea typeface="Century Gothic" charset="0"/>
                <a:cs typeface="Century Gothic" charset="0"/>
              </a:rPr>
              <a:t> </a:t>
            </a:r>
            <a:r>
              <a:rPr lang="en-GB" sz="1400" dirty="0" err="1" smtClean="0">
                <a:solidFill>
                  <a:schemeClr val="tx1">
                    <a:lumMod val="75000"/>
                    <a:lumOff val="25000"/>
                  </a:schemeClr>
                </a:solidFill>
                <a:latin typeface="Century Gothic" charset="0"/>
                <a:ea typeface="Century Gothic" charset="0"/>
                <a:cs typeface="Century Gothic" charset="0"/>
              </a:rPr>
              <a:t>irsync</a:t>
            </a:r>
            <a:r>
              <a:rPr lang="en-GB" sz="1400" dirty="0" smtClean="0">
                <a:solidFill>
                  <a:schemeClr val="tx1">
                    <a:lumMod val="75000"/>
                    <a:lumOff val="25000"/>
                  </a:schemeClr>
                </a:solidFill>
                <a:latin typeface="Century Gothic" charset="0"/>
                <a:ea typeface="Century Gothic" charset="0"/>
                <a:cs typeface="Century Gothic" charset="0"/>
              </a:rPr>
              <a:t> tool, running multiple </a:t>
            </a:r>
            <a:r>
              <a:rPr lang="en-GB" sz="1400" dirty="0" err="1" smtClean="0">
                <a:solidFill>
                  <a:schemeClr val="tx1">
                    <a:lumMod val="75000"/>
                    <a:lumOff val="25000"/>
                  </a:schemeClr>
                </a:solidFill>
                <a:latin typeface="Century Gothic" charset="0"/>
                <a:ea typeface="Century Gothic" charset="0"/>
                <a:cs typeface="Century Gothic" charset="0"/>
              </a:rPr>
              <a:t>irsync</a:t>
            </a:r>
            <a:r>
              <a:rPr lang="en-GB" sz="1400" dirty="0" smtClean="0">
                <a:solidFill>
                  <a:schemeClr val="tx1">
                    <a:lumMod val="75000"/>
                    <a:lumOff val="25000"/>
                  </a:schemeClr>
                </a:solidFill>
                <a:latin typeface="Century Gothic" charset="0"/>
                <a:ea typeface="Century Gothic" charset="0"/>
                <a:cs typeface="Century Gothic" charset="0"/>
              </a:rPr>
              <a:t> processes</a:t>
            </a:r>
            <a:endParaRPr lang="en-GB" sz="1400" dirty="0">
              <a:latin typeface="Century Gothic" charset="0"/>
              <a:ea typeface="Century Gothic" charset="0"/>
              <a:cs typeface="Century Gothic" charset="0"/>
            </a:endParaRPr>
          </a:p>
        </p:txBody>
      </p:sp>
      <p:sp>
        <p:nvSpPr>
          <p:cNvPr id="37" name="CasellaDiTesto 45"/>
          <p:cNvSpPr txBox="1"/>
          <p:nvPr/>
        </p:nvSpPr>
        <p:spPr>
          <a:xfrm>
            <a:off x="6436257" y="4971420"/>
            <a:ext cx="1777508" cy="954107"/>
          </a:xfrm>
          <a:prstGeom prst="rect">
            <a:avLst/>
          </a:prstGeom>
          <a:noFill/>
        </p:spPr>
        <p:txBody>
          <a:bodyPr wrap="square" rtlCol="0">
            <a:spAutoFit/>
          </a:bodyPr>
          <a:lstStyle/>
          <a:p>
            <a:pPr algn="r"/>
            <a:r>
              <a:rPr lang="it-IT" sz="1400" dirty="0" smtClean="0">
                <a:solidFill>
                  <a:schemeClr val="tx1">
                    <a:lumMod val="75000"/>
                    <a:lumOff val="25000"/>
                  </a:schemeClr>
                </a:solidFill>
                <a:latin typeface="Century Gothic" charset="0"/>
                <a:ea typeface="Century Gothic" charset="0"/>
                <a:cs typeface="Century Gothic" charset="0"/>
              </a:rPr>
              <a:t>The data </a:t>
            </a:r>
            <a:r>
              <a:rPr lang="it-IT" sz="1400" dirty="0" err="1" smtClean="0">
                <a:solidFill>
                  <a:schemeClr val="tx1">
                    <a:lumMod val="75000"/>
                    <a:lumOff val="25000"/>
                  </a:schemeClr>
                </a:solidFill>
                <a:latin typeface="Century Gothic" charset="0"/>
                <a:ea typeface="Century Gothic" charset="0"/>
                <a:cs typeface="Century Gothic" charset="0"/>
              </a:rPr>
              <a:t>archive</a:t>
            </a:r>
            <a:r>
              <a:rPr lang="it-IT" sz="1400" dirty="0" smtClean="0">
                <a:solidFill>
                  <a:schemeClr val="tx1">
                    <a:lumMod val="75000"/>
                    <a:lumOff val="25000"/>
                  </a:schemeClr>
                </a:solidFill>
                <a:latin typeface="Century Gothic" charset="0"/>
                <a:ea typeface="Century Gothic" charset="0"/>
                <a:cs typeface="Century Gothic" charset="0"/>
              </a:rPr>
              <a:t>, so far, </a:t>
            </a:r>
            <a:r>
              <a:rPr lang="it-IT" sz="1400" dirty="0" err="1" smtClean="0">
                <a:solidFill>
                  <a:schemeClr val="tx1">
                    <a:lumMod val="75000"/>
                    <a:lumOff val="25000"/>
                  </a:schemeClr>
                </a:solidFill>
                <a:latin typeface="Century Gothic" charset="0"/>
                <a:ea typeface="Century Gothic" charset="0"/>
                <a:cs typeface="Century Gothic" charset="0"/>
              </a:rPr>
              <a:t>amount</a:t>
            </a:r>
            <a:r>
              <a:rPr lang="it-IT" sz="1400" dirty="0" smtClean="0">
                <a:solidFill>
                  <a:schemeClr val="tx1">
                    <a:lumMod val="75000"/>
                    <a:lumOff val="25000"/>
                  </a:schemeClr>
                </a:solidFill>
                <a:latin typeface="Century Gothic" charset="0"/>
                <a:ea typeface="Century Gothic" charset="0"/>
                <a:cs typeface="Century Gothic" charset="0"/>
              </a:rPr>
              <a:t> to</a:t>
            </a:r>
          </a:p>
          <a:p>
            <a:pPr algn="r"/>
            <a:r>
              <a:rPr lang="it-IT" sz="1400" b="1" dirty="0" smtClean="0">
                <a:solidFill>
                  <a:schemeClr val="tx1">
                    <a:lumMod val="75000"/>
                    <a:lumOff val="25000"/>
                  </a:schemeClr>
                </a:solidFill>
                <a:latin typeface="Century Gothic" charset="0"/>
                <a:ea typeface="Century Gothic" charset="0"/>
                <a:cs typeface="Century Gothic" charset="0"/>
              </a:rPr>
              <a:t>28,6 TB</a:t>
            </a:r>
          </a:p>
          <a:p>
            <a:pPr algn="r"/>
            <a:r>
              <a:rPr lang="it-IT" sz="1400" b="1" dirty="0" smtClean="0">
                <a:solidFill>
                  <a:schemeClr val="tx1">
                    <a:lumMod val="75000"/>
                    <a:lumOff val="25000"/>
                  </a:schemeClr>
                </a:solidFill>
                <a:latin typeface="Century Gothic" charset="0"/>
                <a:ea typeface="Century Gothic" charset="0"/>
                <a:cs typeface="Century Gothic" charset="0"/>
              </a:rPr>
              <a:t>7500000 </a:t>
            </a:r>
            <a:r>
              <a:rPr lang="it-IT" sz="1400" b="1" dirty="0" err="1" smtClean="0">
                <a:solidFill>
                  <a:schemeClr val="tx1">
                    <a:lumMod val="75000"/>
                    <a:lumOff val="25000"/>
                  </a:schemeClr>
                </a:solidFill>
                <a:latin typeface="Century Gothic" charset="0"/>
                <a:ea typeface="Century Gothic" charset="0"/>
                <a:cs typeface="Century Gothic" charset="0"/>
              </a:rPr>
              <a:t>files</a:t>
            </a:r>
            <a:endParaRPr lang="it-IT" sz="1400" b="1" dirty="0" smtClean="0">
              <a:solidFill>
                <a:schemeClr val="tx1">
                  <a:lumMod val="75000"/>
                  <a:lumOff val="25000"/>
                </a:schemeClr>
              </a:solidFill>
              <a:latin typeface="Century Gothic" charset="0"/>
              <a:ea typeface="Century Gothic" charset="0"/>
              <a:cs typeface="Century Gothic" charset="0"/>
            </a:endParaRPr>
          </a:p>
        </p:txBody>
      </p:sp>
      <p:cxnSp>
        <p:nvCxnSpPr>
          <p:cNvPr id="41" name="Straight Arrow Connector 40"/>
          <p:cNvCxnSpPr>
            <a:stCxn id="9" idx="1"/>
            <a:endCxn id="12" idx="3"/>
          </p:cNvCxnSpPr>
          <p:nvPr/>
        </p:nvCxnSpPr>
        <p:spPr>
          <a:xfrm flipH="1">
            <a:off x="3124200" y="4287344"/>
            <a:ext cx="3197898" cy="26712"/>
          </a:xfrm>
          <a:prstGeom prst="straightConnector1">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124200" y="4114800"/>
            <a:ext cx="3197898" cy="26712"/>
          </a:xfrm>
          <a:prstGeom prst="straightConnector1">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124200" y="4495800"/>
            <a:ext cx="3197898" cy="26712"/>
          </a:xfrm>
          <a:prstGeom prst="straightConnector1">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295399" y="1098703"/>
            <a:ext cx="1330814" cy="338554"/>
          </a:xfrm>
          <a:prstGeom prst="rect">
            <a:avLst/>
          </a:prstGeom>
          <a:noFill/>
        </p:spPr>
        <p:txBody>
          <a:bodyPr wrap="none" rtlCol="0">
            <a:spAutoFit/>
          </a:bodyPr>
          <a:lstStyle/>
          <a:p>
            <a:r>
              <a:rPr lang="en-US" sz="1600" b="1" dirty="0" smtClean="0">
                <a:solidFill>
                  <a:srgbClr val="0070C0"/>
                </a:solidFill>
                <a:latin typeface="Century Gothic" charset="0"/>
                <a:ea typeface="Century Gothic" charset="0"/>
                <a:cs typeface="Century Gothic" charset="0"/>
              </a:rPr>
              <a:t>PID Registry</a:t>
            </a:r>
            <a:endParaRPr lang="en-US" sz="1600" b="1" dirty="0">
              <a:solidFill>
                <a:srgbClr val="0070C0"/>
              </a:solidFill>
              <a:latin typeface="Century Gothic" charset="0"/>
              <a:ea typeface="Century Gothic" charset="0"/>
              <a:cs typeface="Century Gothic" charset="0"/>
            </a:endParaRPr>
          </a:p>
        </p:txBody>
      </p:sp>
      <p:pic>
        <p:nvPicPr>
          <p:cNvPr id="49" name="Immagine 14" descr="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798" y="2735536"/>
            <a:ext cx="1227219" cy="1193800"/>
          </a:xfrm>
          <a:prstGeom prst="rect">
            <a:avLst/>
          </a:prstGeom>
        </p:spPr>
      </p:pic>
      <p:sp>
        <p:nvSpPr>
          <p:cNvPr id="50" name="TextBox 49"/>
          <p:cNvSpPr txBox="1"/>
          <p:nvPr/>
        </p:nvSpPr>
        <p:spPr>
          <a:xfrm>
            <a:off x="858426" y="5944065"/>
            <a:ext cx="3179075" cy="369332"/>
          </a:xfrm>
          <a:prstGeom prst="rect">
            <a:avLst/>
          </a:prstGeom>
          <a:noFill/>
        </p:spPr>
        <p:txBody>
          <a:bodyPr wrap="none" rtlCol="0">
            <a:spAutoFit/>
          </a:bodyPr>
          <a:lstStyle/>
          <a:p>
            <a:r>
              <a:rPr lang="en-US" dirty="0">
                <a:latin typeface="Century Gothic" charset="0"/>
                <a:ea typeface="Century Gothic" charset="0"/>
                <a:cs typeface="Century Gothic" charset="0"/>
              </a:rPr>
              <a:t>EUDAT </a:t>
            </a:r>
            <a:r>
              <a:rPr lang="en-US" dirty="0" smtClean="0">
                <a:latin typeface="Century Gothic" charset="0"/>
                <a:ea typeface="Century Gothic" charset="0"/>
                <a:cs typeface="Century Gothic" charset="0"/>
              </a:rPr>
              <a:t>CDI – CINECA node</a:t>
            </a:r>
            <a:endParaRPr lang="en-US" dirty="0">
              <a:latin typeface="Century Gothic" charset="0"/>
              <a:ea typeface="Century Gothic" charset="0"/>
              <a:cs typeface="Century Gothic" charset="0"/>
            </a:endParaRPr>
          </a:p>
        </p:txBody>
      </p:sp>
      <p:cxnSp>
        <p:nvCxnSpPr>
          <p:cNvPr id="52" name="Straight Arrow Connector 51"/>
          <p:cNvCxnSpPr>
            <a:stCxn id="12" idx="0"/>
            <a:endCxn id="6" idx="2"/>
          </p:cNvCxnSpPr>
          <p:nvPr/>
        </p:nvCxnSpPr>
        <p:spPr>
          <a:xfrm flipV="1">
            <a:off x="2188096" y="2531633"/>
            <a:ext cx="0" cy="1278367"/>
          </a:xfrm>
          <a:prstGeom prst="straightConnector1">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9" idx="0"/>
          </p:cNvCxnSpPr>
          <p:nvPr/>
        </p:nvCxnSpPr>
        <p:spPr>
          <a:xfrm flipH="1" flipV="1">
            <a:off x="3124200" y="2047597"/>
            <a:ext cx="4134002" cy="1735691"/>
          </a:xfrm>
          <a:prstGeom prst="straightConnector1">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83224" y="2233835"/>
            <a:ext cx="4032176" cy="738664"/>
          </a:xfrm>
          <a:prstGeom prst="rect">
            <a:avLst/>
          </a:prstGeom>
          <a:noFill/>
        </p:spPr>
        <p:txBody>
          <a:bodyPr wrap="square" rtlCol="0">
            <a:spAutoFit/>
          </a:bodyPr>
          <a:lstStyle/>
          <a:p>
            <a:r>
              <a:rPr lang="en-GB" sz="1400" dirty="0" smtClean="0">
                <a:solidFill>
                  <a:schemeClr val="tx1">
                    <a:lumMod val="75000"/>
                    <a:lumOff val="25000"/>
                  </a:schemeClr>
                </a:solidFill>
                <a:latin typeface="Century Gothic" charset="0"/>
                <a:ea typeface="Century Gothic" charset="0"/>
                <a:cs typeface="Century Gothic" charset="0"/>
              </a:rPr>
              <a:t>The PIDs are registered into the PID registry, which is hosted at </a:t>
            </a:r>
            <a:r>
              <a:rPr lang="en-GB" sz="1400" dirty="0" err="1" smtClean="0">
                <a:solidFill>
                  <a:schemeClr val="tx1">
                    <a:lumMod val="75000"/>
                    <a:lumOff val="25000"/>
                  </a:schemeClr>
                </a:solidFill>
                <a:latin typeface="Century Gothic" charset="0"/>
                <a:ea typeface="Century Gothic" charset="0"/>
                <a:cs typeface="Century Gothic" charset="0"/>
              </a:rPr>
              <a:t>SURFsara</a:t>
            </a:r>
            <a:r>
              <a:rPr lang="en-GB" sz="1400" dirty="0" smtClean="0">
                <a:solidFill>
                  <a:schemeClr val="tx1">
                    <a:lumMod val="75000"/>
                    <a:lumOff val="25000"/>
                  </a:schemeClr>
                </a:solidFill>
                <a:latin typeface="Century Gothic" charset="0"/>
                <a:ea typeface="Century Gothic" charset="0"/>
                <a:cs typeface="Century Gothic" charset="0"/>
              </a:rPr>
              <a:t> and based on the EPIC service</a:t>
            </a:r>
            <a:endParaRPr lang="en-GB" sz="1400" dirty="0">
              <a:latin typeface="Century Gothic" charset="0"/>
              <a:ea typeface="Century Gothic" charset="0"/>
              <a:cs typeface="Century Gothic" charset="0"/>
            </a:endParaRPr>
          </a:p>
        </p:txBody>
      </p:sp>
    </p:spTree>
    <p:extLst>
      <p:ext uri="{BB962C8B-B14F-4D97-AF65-F5344CB8AC3E}">
        <p14:creationId xmlns:p14="http://schemas.microsoft.com/office/powerpoint/2010/main" val="96764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par>
                          <p:cTn id="25" fill="hold">
                            <p:stCondLst>
                              <p:cond delay="500"/>
                            </p:stCondLst>
                            <p:childTnLst>
                              <p:par>
                                <p:cTn id="26" presetID="53" presetClass="exit" presetSubtype="0" fill="hold" nodeType="after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par>
                          <p:cTn id="31" fill="hold">
                            <p:stCondLst>
                              <p:cond delay="1000"/>
                            </p:stCondLst>
                            <p:childTnLst>
                              <p:par>
                                <p:cTn id="32" presetID="27" presetClass="entr" presetSubtype="0" fill="hold" nodeType="afterEffect">
                                  <p:stCondLst>
                                    <p:cond delay="0"/>
                                  </p:stCondLst>
                                  <p:iterate type="lt">
                                    <p:tmPct val="50000"/>
                                  </p:iterate>
                                  <p:childTnLst>
                                    <p:set>
                                      <p:cBhvr>
                                        <p:cTn id="33" dur="1" fill="hold">
                                          <p:stCondLst>
                                            <p:cond delay="0"/>
                                          </p:stCondLst>
                                        </p:cTn>
                                        <p:tgtEl>
                                          <p:spTgt spid="37"/>
                                        </p:tgtEl>
                                        <p:attrNameLst>
                                          <p:attrName>style.visibility</p:attrName>
                                        </p:attrNameLst>
                                      </p:cBhvr>
                                      <p:to>
                                        <p:strVal val="visible"/>
                                      </p:to>
                                    </p:set>
                                    <p:anim calcmode="discrete" valueType="clr">
                                      <p:cBhvr override="childStyle">
                                        <p:cTn id="34"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37"/>
                                        </p:tgtEl>
                                        <p:attrNameLst>
                                          <p:attrName>fillcolor</p:attrName>
                                        </p:attrNameLst>
                                      </p:cBhvr>
                                      <p:tavLst>
                                        <p:tav tm="0">
                                          <p:val>
                                            <p:clrVal>
                                              <a:schemeClr val="accent2"/>
                                            </p:clrVal>
                                          </p:val>
                                        </p:tav>
                                        <p:tav tm="50000">
                                          <p:val>
                                            <p:clrVal>
                                              <a:schemeClr val="hlink"/>
                                            </p:clrVal>
                                          </p:val>
                                        </p:tav>
                                      </p:tavLst>
                                    </p:anim>
                                    <p:set>
                                      <p:cBhvr>
                                        <p:cTn id="36" dur="80"/>
                                        <p:tgtEl>
                                          <p:spTgt spid="37"/>
                                        </p:tgtEl>
                                        <p:attrNameLst>
                                          <p:attrName>fill.type</p:attrName>
                                        </p:attrNameLst>
                                      </p:cBhvr>
                                      <p:to>
                                        <p:strVal val="solid"/>
                                      </p:to>
                                    </p:set>
                                  </p:childTnLst>
                                </p:cTn>
                              </p:par>
                            </p:childTnLst>
                          </p:cTn>
                        </p:par>
                        <p:par>
                          <p:cTn id="37" fill="hold">
                            <p:stCondLst>
                              <p:cond delay="2920"/>
                            </p:stCondLst>
                            <p:childTnLst>
                              <p:par>
                                <p:cTn id="38" presetID="1" presetClass="exit" presetSubtype="0" fill="hold" grpId="0" nodeType="afterEffect">
                                  <p:stCondLst>
                                    <p:cond delay="4000"/>
                                  </p:stCondLst>
                                  <p:iterate type="lt">
                                    <p:tmAbs val="0"/>
                                  </p:iterate>
                                  <p:childTnLst>
                                    <p:set>
                                      <p:cBhvr>
                                        <p:cTn id="39"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Experimental features </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current B2SAFE implementation is able to support only a simple messaging model: the synchronous </a:t>
            </a:r>
            <a:r>
              <a:rPr lang="en-US" dirty="0" smtClean="0"/>
              <a:t>one</a:t>
            </a:r>
            <a:r>
              <a:rPr lang="el-GR" dirty="0" smtClean="0"/>
              <a:t>. </a:t>
            </a:r>
            <a:r>
              <a:rPr lang="en-US" b="1" dirty="0" smtClean="0"/>
              <a:t>Messaging</a:t>
            </a:r>
            <a:r>
              <a:rPr lang="en-US" dirty="0" smtClean="0"/>
              <a:t> </a:t>
            </a:r>
            <a:r>
              <a:rPr lang="en-US" dirty="0"/>
              <a:t>is an </a:t>
            </a:r>
            <a:r>
              <a:rPr lang="en-US" b="1" dirty="0"/>
              <a:t>experimental feature</a:t>
            </a:r>
            <a:r>
              <a:rPr lang="en-US" dirty="0"/>
              <a:t> that provides the results in case of asynchronous (server side triggered) replication </a:t>
            </a:r>
            <a:r>
              <a:rPr lang="en-US" dirty="0" smtClean="0"/>
              <a:t>process. The </a:t>
            </a:r>
            <a:r>
              <a:rPr lang="en-US" dirty="0"/>
              <a:t>messages are posted to a queue which can be accessed via an HTTP interface</a:t>
            </a:r>
            <a:r>
              <a:rPr lang="en-US" dirty="0" smtClean="0"/>
              <a:t>.</a:t>
            </a:r>
          </a:p>
          <a:p>
            <a:pPr marL="0" indent="0">
              <a:buNone/>
            </a:pPr>
            <a:r>
              <a:rPr lang="en-US" dirty="0" smtClean="0"/>
              <a:t> </a:t>
            </a:r>
          </a:p>
          <a:p>
            <a:r>
              <a:rPr lang="en-US" dirty="0"/>
              <a:t>The users who ingest data into </a:t>
            </a:r>
            <a:r>
              <a:rPr lang="en-US" dirty="0" smtClean="0"/>
              <a:t>B2SAFE</a:t>
            </a:r>
            <a:r>
              <a:rPr lang="el-GR" dirty="0" smtClean="0"/>
              <a:t> </a:t>
            </a:r>
            <a:r>
              <a:rPr lang="en-US" dirty="0"/>
              <a:t>via </a:t>
            </a:r>
            <a:r>
              <a:rPr lang="en-US" dirty="0" err="1"/>
              <a:t>GridFTP</a:t>
            </a:r>
            <a:r>
              <a:rPr lang="en-US" dirty="0"/>
              <a:t> are not able to </a:t>
            </a:r>
            <a:r>
              <a:rPr lang="en-US" dirty="0" smtClean="0"/>
              <a:t>retrieve the </a:t>
            </a:r>
            <a:r>
              <a:rPr lang="en-US" dirty="0" err="1"/>
              <a:t>pid</a:t>
            </a:r>
            <a:r>
              <a:rPr lang="en-US" dirty="0"/>
              <a:t> of the </a:t>
            </a:r>
            <a:r>
              <a:rPr lang="en-US" dirty="0" smtClean="0"/>
              <a:t>object</a:t>
            </a:r>
            <a:r>
              <a:rPr lang="el-GR" dirty="0" smtClean="0"/>
              <a:t>. </a:t>
            </a:r>
            <a:r>
              <a:rPr lang="en-US" b="1" dirty="0" smtClean="0"/>
              <a:t>Metadata </a:t>
            </a:r>
            <a:r>
              <a:rPr lang="en-US" b="1" dirty="0"/>
              <a:t>management </a:t>
            </a:r>
            <a:r>
              <a:rPr lang="en-US" dirty="0"/>
              <a:t>is </a:t>
            </a:r>
            <a:r>
              <a:rPr lang="en-US" dirty="0" smtClean="0"/>
              <a:t>an experimental feature, that supports this functionality.</a:t>
            </a:r>
            <a:r>
              <a:rPr lang="en-US" dirty="0"/>
              <a:t>  </a:t>
            </a:r>
            <a:r>
              <a:rPr lang="en-US" dirty="0" smtClean="0"/>
              <a:t>When </a:t>
            </a:r>
            <a:r>
              <a:rPr lang="en-US" dirty="0"/>
              <a:t>enabled it provides a set of metadata properties for each data object, storing them into a </a:t>
            </a:r>
            <a:r>
              <a:rPr lang="en-US" dirty="0" smtClean="0"/>
              <a:t>file (</a:t>
            </a:r>
            <a:r>
              <a:rPr lang="en-US" dirty="0" err="1" smtClean="0"/>
              <a:t>json</a:t>
            </a:r>
            <a:r>
              <a:rPr lang="en-US" dirty="0" smtClean="0"/>
              <a:t>), </a:t>
            </a:r>
            <a:r>
              <a:rPr lang="en-US" dirty="0"/>
              <a:t>placed in (nearly) the same path of the related data </a:t>
            </a:r>
            <a:r>
              <a:rPr lang="en-US" dirty="0" smtClean="0"/>
              <a:t>object.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307" y="0"/>
            <a:ext cx="936381" cy="1086009"/>
          </a:xfrm>
          <a:prstGeom prst="rect">
            <a:avLst/>
          </a:prstGeom>
        </p:spPr>
      </p:pic>
    </p:spTree>
    <p:extLst>
      <p:ext uri="{BB962C8B-B14F-4D97-AF65-F5344CB8AC3E}">
        <p14:creationId xmlns:p14="http://schemas.microsoft.com/office/powerpoint/2010/main" val="951421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B2SAFE Summary</a:t>
            </a:r>
            <a:endParaRPr lang="en-US" dirty="0"/>
          </a:p>
        </p:txBody>
      </p:sp>
      <p:sp>
        <p:nvSpPr>
          <p:cNvPr id="3" name="Content Placeholder 2"/>
          <p:cNvSpPr>
            <a:spLocks noGrp="1"/>
          </p:cNvSpPr>
          <p:nvPr>
            <p:ph idx="1"/>
          </p:nvPr>
        </p:nvSpPr>
        <p:spPr/>
        <p:txBody>
          <a:bodyPr/>
          <a:lstStyle/>
          <a:p>
            <a:r>
              <a:rPr lang="en-US" dirty="0" smtClean="0"/>
              <a:t>B2SAFE offers: </a:t>
            </a:r>
          </a:p>
          <a:p>
            <a:pPr lvl="1"/>
            <a:r>
              <a:rPr lang="en-US" dirty="0" smtClean="0"/>
              <a:t>functionality </a:t>
            </a:r>
            <a:r>
              <a:rPr lang="en-US" dirty="0"/>
              <a:t>to replicate datasets across </a:t>
            </a:r>
            <a:r>
              <a:rPr lang="en-US" dirty="0" smtClean="0"/>
              <a:t>different </a:t>
            </a:r>
            <a:r>
              <a:rPr lang="en-US" dirty="0"/>
              <a:t>data </a:t>
            </a:r>
            <a:r>
              <a:rPr lang="en-US" dirty="0" err="1"/>
              <a:t>centres</a:t>
            </a:r>
            <a:r>
              <a:rPr lang="en-US" dirty="0"/>
              <a:t> in a safe and efficient way </a:t>
            </a:r>
            <a:endParaRPr lang="en-US" dirty="0" smtClean="0"/>
          </a:p>
          <a:p>
            <a:pPr lvl="1"/>
            <a:r>
              <a:rPr lang="en-US" dirty="0" smtClean="0"/>
              <a:t>long-term </a:t>
            </a:r>
            <a:r>
              <a:rPr lang="en-US" dirty="0"/>
              <a:t>solution for archiving and preserving research </a:t>
            </a:r>
            <a:r>
              <a:rPr lang="en-US" dirty="0" smtClean="0"/>
              <a:t>data</a:t>
            </a:r>
            <a:endParaRPr lang="el-GR" dirty="0" smtClean="0"/>
          </a:p>
          <a:p>
            <a:pPr lvl="1"/>
            <a:r>
              <a:rPr lang="en-US" dirty="0" smtClean="0"/>
              <a:t>an entry point </a:t>
            </a:r>
            <a:r>
              <a:rPr lang="en-US" dirty="0"/>
              <a:t>t</a:t>
            </a:r>
            <a:r>
              <a:rPr lang="en-US" dirty="0" smtClean="0"/>
              <a:t>o bring </a:t>
            </a:r>
            <a:r>
              <a:rPr lang="en-US" dirty="0"/>
              <a:t>data closer to powerful computers for compute-intensive </a:t>
            </a:r>
            <a:r>
              <a:rPr lang="en-US" dirty="0" smtClean="0"/>
              <a:t>analysis</a:t>
            </a:r>
            <a:endParaRPr lang="en-US" dirty="0"/>
          </a:p>
        </p:txBody>
      </p:sp>
    </p:spTree>
    <p:extLst>
      <p:ext uri="{BB962C8B-B14F-4D97-AF65-F5344CB8AC3E}">
        <p14:creationId xmlns:p14="http://schemas.microsoft.com/office/powerpoint/2010/main" val="534333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Future </a:t>
            </a:r>
            <a:r>
              <a:rPr lang="en-GB" dirty="0" smtClean="0"/>
              <a:t>features </a:t>
            </a:r>
            <a:endParaRPr lang="en-US" dirty="0"/>
          </a:p>
        </p:txBody>
      </p:sp>
      <p:sp>
        <p:nvSpPr>
          <p:cNvPr id="3" name="Content Placeholder 2"/>
          <p:cNvSpPr>
            <a:spLocks noGrp="1"/>
          </p:cNvSpPr>
          <p:nvPr>
            <p:ph idx="1"/>
          </p:nvPr>
        </p:nvSpPr>
        <p:spPr/>
        <p:txBody>
          <a:bodyPr>
            <a:normAutofit fontScale="92500"/>
          </a:bodyPr>
          <a:lstStyle/>
          <a:p>
            <a:r>
              <a:rPr lang="en-US" b="1" dirty="0" smtClean="0"/>
              <a:t>Easy setup</a:t>
            </a:r>
            <a:r>
              <a:rPr lang="en-US" dirty="0" smtClean="0"/>
              <a:t>. B2SAFE  </a:t>
            </a:r>
            <a:r>
              <a:rPr lang="en-US" dirty="0"/>
              <a:t>provides a script to build rpm and deb </a:t>
            </a:r>
            <a:r>
              <a:rPr lang="en-US" dirty="0" smtClean="0"/>
              <a:t>packages. Plan to provide downloadable, easy to install packages (i.e. </a:t>
            </a:r>
            <a:r>
              <a:rPr lang="en-US" b="1" dirty="0" smtClean="0"/>
              <a:t>click-install-run</a:t>
            </a:r>
            <a:r>
              <a:rPr lang="en-US" dirty="0" smtClean="0"/>
              <a:t>)</a:t>
            </a:r>
            <a:r>
              <a:rPr lang="en-US" b="1" dirty="0"/>
              <a:t>.</a:t>
            </a:r>
            <a:endParaRPr lang="en-US" b="1" dirty="0" smtClean="0"/>
          </a:p>
          <a:p>
            <a:r>
              <a:rPr lang="en-US" b="1" dirty="0" smtClean="0"/>
              <a:t>New extensions - connectors</a:t>
            </a:r>
            <a:r>
              <a:rPr lang="en-US" dirty="0" smtClean="0"/>
              <a:t>. For now, it is possible to ingest data into B2SAFE stored on a file system or in the DSPACE repository . New connectors for FEDORA and </a:t>
            </a:r>
            <a:r>
              <a:rPr lang="en-US" dirty="0" err="1" smtClean="0"/>
              <a:t>ePRINTS</a:t>
            </a:r>
            <a:r>
              <a:rPr lang="en-US" dirty="0" smtClean="0"/>
              <a:t> are planned to be implemented. </a:t>
            </a:r>
          </a:p>
          <a:p>
            <a:r>
              <a:rPr lang="en-US" dirty="0" smtClean="0"/>
              <a:t>Improve the service with “</a:t>
            </a:r>
            <a:r>
              <a:rPr lang="en-US" b="1" dirty="0" smtClean="0"/>
              <a:t>dynamic data</a:t>
            </a:r>
            <a:r>
              <a:rPr lang="en-US" dirty="0" smtClean="0"/>
              <a:t>” (streaming data) capabilities.</a:t>
            </a:r>
          </a:p>
          <a:p>
            <a:r>
              <a:rPr lang="en-US" dirty="0" smtClean="0"/>
              <a:t>Further integration with </a:t>
            </a:r>
            <a:r>
              <a:rPr lang="en-US" b="1" dirty="0" smtClean="0"/>
              <a:t>B2ACCESS.</a:t>
            </a:r>
          </a:p>
          <a:p>
            <a:r>
              <a:rPr lang="en-US" dirty="0" smtClean="0"/>
              <a:t>Support</a:t>
            </a:r>
            <a:r>
              <a:rPr lang="en-US" b="1" dirty="0" smtClean="0"/>
              <a:t> authorization </a:t>
            </a:r>
            <a:r>
              <a:rPr lang="en-US" dirty="0" smtClean="0"/>
              <a:t>on basis of </a:t>
            </a:r>
            <a:r>
              <a:rPr lang="en-US" b="1" dirty="0" smtClean="0"/>
              <a:t>community access rules.</a:t>
            </a:r>
            <a:endParaRPr lang="en-US" b="1" dirty="0"/>
          </a:p>
        </p:txBody>
      </p:sp>
    </p:spTree>
    <p:extLst>
      <p:ext uri="{BB962C8B-B14F-4D97-AF65-F5344CB8AC3E}">
        <p14:creationId xmlns:p14="http://schemas.microsoft.com/office/powerpoint/2010/main" val="6522438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450" y="2038350"/>
            <a:ext cx="2463800" cy="2857500"/>
          </a:xfrm>
          <a:prstGeom prst="rect">
            <a:avLst/>
          </a:prstGeom>
        </p:spPr>
      </p:pic>
      <p:pic>
        <p:nvPicPr>
          <p:cNvPr id="7" name="Immagin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638" y="1484313"/>
            <a:ext cx="42227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1"/>
          <p:cNvSpPr txBox="1">
            <a:spLocks/>
          </p:cNvSpPr>
          <p:nvPr/>
        </p:nvSpPr>
        <p:spPr>
          <a:xfrm>
            <a:off x="611188" y="5349875"/>
            <a:ext cx="8229600" cy="1143000"/>
          </a:xfrm>
          <a:prstGeom prst="rect">
            <a:avLst/>
          </a:prstGeom>
        </p:spPr>
        <p:txBody>
          <a:bodyPr anchor="ctr">
            <a:normAutofit lnSpcReduction="10000"/>
          </a:bodyPr>
          <a:lstStyle/>
          <a:p>
            <a:pPr algn="ctr" fontAlgn="auto">
              <a:spcAft>
                <a:spcPts val="0"/>
              </a:spcAft>
              <a:defRPr/>
            </a:pPr>
            <a:r>
              <a:rPr lang="en-GB" sz="2400" dirty="0">
                <a:latin typeface="Century Gothic" pitchFamily="34" charset="0"/>
                <a:cs typeface="+mn-cs"/>
              </a:rPr>
              <a:t>For more info: </a:t>
            </a:r>
            <a:r>
              <a:rPr lang="en-GB" sz="2400" dirty="0">
                <a:latin typeface="Century Gothic" pitchFamily="34" charset="0"/>
                <a:cs typeface="+mn-cs"/>
                <a:hlinkClick r:id="rId5"/>
              </a:rPr>
              <a:t>https://</a:t>
            </a:r>
            <a:r>
              <a:rPr lang="en-GB" sz="2400" dirty="0" smtClean="0">
                <a:latin typeface="Century Gothic" pitchFamily="34" charset="0"/>
                <a:cs typeface="+mn-cs"/>
                <a:hlinkClick r:id="rId5"/>
              </a:rPr>
              <a:t>eudat.eu/services/b2safe</a:t>
            </a:r>
            <a:endParaRPr lang="en-GB" sz="2400" dirty="0">
              <a:latin typeface="Century Gothic" pitchFamily="34" charset="0"/>
              <a:cs typeface="+mn-cs"/>
            </a:endParaRPr>
          </a:p>
          <a:p>
            <a:pPr algn="ctr" fontAlgn="auto">
              <a:spcAft>
                <a:spcPts val="0"/>
              </a:spcAft>
              <a:defRPr/>
            </a:pPr>
            <a:r>
              <a:rPr lang="en-GB" sz="2400" b="1" dirty="0">
                <a:latin typeface="Century Gothic" pitchFamily="34" charset="0"/>
                <a:cs typeface="+mn-cs"/>
              </a:rPr>
              <a:t>B2DROP User Documentation: </a:t>
            </a:r>
            <a:r>
              <a:rPr lang="en-GB" sz="2400" dirty="0">
                <a:latin typeface="Century Gothic" pitchFamily="34" charset="0"/>
                <a:cs typeface="+mn-cs"/>
              </a:rPr>
              <a:t>https</a:t>
            </a:r>
            <a:r>
              <a:rPr lang="en-GB" sz="2400">
                <a:latin typeface="Century Gothic" pitchFamily="34" charset="0"/>
                <a:cs typeface="+mn-cs"/>
              </a:rPr>
              <a:t>://</a:t>
            </a:r>
            <a:r>
              <a:rPr lang="en-GB" sz="2400" smtClean="0">
                <a:latin typeface="Century Gothic" pitchFamily="34" charset="0"/>
                <a:cs typeface="+mn-cs"/>
              </a:rPr>
              <a:t>eudat.eu/services/userdoc/b2safe</a:t>
            </a:r>
            <a:endParaRPr lang="en-GB" sz="2400" dirty="0">
              <a:latin typeface="Century Gothic" pitchFamily="34" charset="0"/>
              <a:cs typeface="+mn-cs"/>
            </a:endParaRPr>
          </a:p>
        </p:txBody>
      </p:sp>
    </p:spTree>
    <p:extLst>
      <p:ext uri="{BB962C8B-B14F-4D97-AF65-F5344CB8AC3E}">
        <p14:creationId xmlns:p14="http://schemas.microsoft.com/office/powerpoint/2010/main" val="706186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B2SAFE </a:t>
            </a:r>
            <a:r>
              <a:rPr lang="en-GB" dirty="0"/>
              <a:t>is part of EUDAT...</a:t>
            </a:r>
          </a:p>
        </p:txBody>
      </p:sp>
      <p:sp>
        <p:nvSpPr>
          <p:cNvPr id="2" name="Content Placeholder 1"/>
          <p:cNvSpPr>
            <a:spLocks noGrp="1"/>
          </p:cNvSpPr>
          <p:nvPr>
            <p:ph idx="1"/>
          </p:nvPr>
        </p:nvSpPr>
        <p:spPr/>
        <p:txBody>
          <a:bodyPr/>
          <a:lstStyle/>
          <a:p>
            <a:r>
              <a:rPr lang="en-GB" dirty="0"/>
              <a:t>a pan-European initiative building a sustainable cross-disciplinary and cross-national data infrastructure providing a set of shared services for accessing and preserving research data</a:t>
            </a:r>
          </a:p>
          <a:p>
            <a:r>
              <a:rPr lang="en-GB" dirty="0"/>
              <a:t>supporting multiple research communities by working closely with them to deliver these technical services as part of the EUDAT Collaborative Data Infrastructure (CDI</a:t>
            </a:r>
            <a:r>
              <a:rPr lang="en-GB" dirty="0" smtClean="0"/>
              <a:t>)</a:t>
            </a:r>
            <a:endParaRPr lang="en-GB" dirty="0"/>
          </a:p>
        </p:txBody>
      </p:sp>
      <p:grpSp>
        <p:nvGrpSpPr>
          <p:cNvPr id="4" name="Group 130"/>
          <p:cNvGrpSpPr>
            <a:grpSpLocks/>
          </p:cNvGrpSpPr>
          <p:nvPr/>
        </p:nvGrpSpPr>
        <p:grpSpPr bwMode="auto">
          <a:xfrm>
            <a:off x="6012160" y="4293095"/>
            <a:ext cx="2789833" cy="2237879"/>
            <a:chOff x="2195736" y="1988840"/>
            <a:chExt cx="4395037" cy="3212975"/>
          </a:xfrm>
        </p:grpSpPr>
        <p:pic>
          <p:nvPicPr>
            <p:cNvPr id="5" name="Picture 2" descr="http://upload.wikimedia.org/wikipedia/commons/archive/3/38/20060605132703%21Europe_topography_map_en.png"/>
            <p:cNvPicPr>
              <a:picLocks noChangeAspect="1" noChangeArrowheads="1"/>
            </p:cNvPicPr>
            <p:nvPr/>
          </p:nvPicPr>
          <p:blipFill>
            <a:blip r:embed="rId3" cstate="print">
              <a:grayscl/>
            </a:blip>
            <a:srcRect l="1288" t="17138" r="20075" b="7832"/>
            <a:stretch>
              <a:fillRect/>
            </a:stretch>
          </p:blipFill>
          <p:spPr bwMode="auto">
            <a:xfrm>
              <a:off x="2195736" y="1988840"/>
              <a:ext cx="4395037" cy="3212975"/>
            </a:xfrm>
            <a:prstGeom prst="rect">
              <a:avLst/>
            </a:prstGeom>
            <a:noFill/>
            <a:effectLst>
              <a:outerShdw blurRad="50800" dist="38100" dir="2700000" algn="tl" rotWithShape="0">
                <a:prstClr val="black">
                  <a:alpha val="40000"/>
                </a:prstClr>
              </a:outerShdw>
            </a:effectLst>
          </p:spPr>
        </p:pic>
        <p:pic>
          <p:nvPicPr>
            <p:cNvPr id="6" name="Picture 132" descr="EUDAT-logo2011.jpg"/>
            <p:cNvPicPr>
              <a:picLocks noChangeAspect="1"/>
            </p:cNvPicPr>
            <p:nvPr/>
          </p:nvPicPr>
          <p:blipFill>
            <a:blip r:embed="rId4" cstate="print">
              <a:clrChange>
                <a:clrFrom>
                  <a:srgbClr val="FFFFFE"/>
                </a:clrFrom>
                <a:clrTo>
                  <a:srgbClr val="FFFFFE">
                    <a:alpha val="0"/>
                  </a:srgbClr>
                </a:clrTo>
              </a:clrChange>
            </a:blip>
            <a:srcRect l="4234" r="5179" b="40000"/>
            <a:stretch>
              <a:fillRect/>
            </a:stretch>
          </p:blipFill>
          <p:spPr>
            <a:xfrm>
              <a:off x="3973956" y="3212976"/>
              <a:ext cx="1070412" cy="432048"/>
            </a:xfrm>
            <a:prstGeom prst="rect">
              <a:avLst/>
            </a:prstGeom>
            <a:ln w="3175">
              <a:noFill/>
            </a:ln>
            <a:effectLst>
              <a:reflection blurRad="6350" stA="52000" endA="300" endPos="35000" dir="5400000" sy="-100000" algn="bl" rotWithShape="0"/>
            </a:effectLst>
          </p:spPr>
        </p:pic>
        <p:cxnSp>
          <p:nvCxnSpPr>
            <p:cNvPr id="7" name="Straight Connector 133"/>
            <p:cNvCxnSpPr>
              <a:stCxn id="23" idx="6"/>
              <a:endCxn id="6" idx="0"/>
            </p:cNvCxnSpPr>
            <p:nvPr/>
          </p:nvCxnSpPr>
          <p:spPr>
            <a:xfrm>
              <a:off x="3451792" y="2869752"/>
              <a:ext cx="1057121" cy="343371"/>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34"/>
            <p:cNvCxnSpPr/>
            <p:nvPr/>
          </p:nvCxnSpPr>
          <p:spPr>
            <a:xfrm flipH="1" flipV="1">
              <a:off x="3065491" y="3168158"/>
              <a:ext cx="909079" cy="210519"/>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35"/>
            <p:cNvCxnSpPr>
              <a:stCxn id="33" idx="3"/>
              <a:endCxn id="25" idx="0"/>
            </p:cNvCxnSpPr>
            <p:nvPr/>
          </p:nvCxnSpPr>
          <p:spPr>
            <a:xfrm flipH="1">
              <a:off x="3148765" y="3578976"/>
              <a:ext cx="152670" cy="282055"/>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36"/>
            <p:cNvCxnSpPr>
              <a:stCxn id="6" idx="1"/>
              <a:endCxn id="26" idx="7"/>
            </p:cNvCxnSpPr>
            <p:nvPr/>
          </p:nvCxnSpPr>
          <p:spPr>
            <a:xfrm flipH="1">
              <a:off x="2922074" y="3429774"/>
              <a:ext cx="1052496" cy="1105737"/>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37"/>
            <p:cNvCxnSpPr>
              <a:stCxn id="31" idx="2"/>
              <a:endCxn id="6" idx="3"/>
            </p:cNvCxnSpPr>
            <p:nvPr/>
          </p:nvCxnSpPr>
          <p:spPr>
            <a:xfrm flipH="1" flipV="1">
              <a:off x="5043258" y="3429774"/>
              <a:ext cx="393240" cy="59068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38"/>
            <p:cNvCxnSpPr>
              <a:stCxn id="32" idx="7"/>
              <a:endCxn id="6" idx="2"/>
            </p:cNvCxnSpPr>
            <p:nvPr/>
          </p:nvCxnSpPr>
          <p:spPr>
            <a:xfrm flipV="1">
              <a:off x="3875103" y="3644381"/>
              <a:ext cx="633811" cy="38833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39"/>
            <p:cNvCxnSpPr>
              <a:stCxn id="24" idx="4"/>
              <a:endCxn id="33" idx="1"/>
            </p:cNvCxnSpPr>
            <p:nvPr/>
          </p:nvCxnSpPr>
          <p:spPr>
            <a:xfrm>
              <a:off x="3003036" y="3245825"/>
              <a:ext cx="298399" cy="2084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40"/>
            <p:cNvCxnSpPr>
              <a:stCxn id="6" idx="1"/>
              <a:endCxn id="33" idx="3"/>
            </p:cNvCxnSpPr>
            <p:nvPr/>
          </p:nvCxnSpPr>
          <p:spPr>
            <a:xfrm flipH="1">
              <a:off x="3301435" y="3429774"/>
              <a:ext cx="673135" cy="149202"/>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1"/>
            <p:cNvCxnSpPr>
              <a:stCxn id="36" idx="3"/>
              <a:endCxn id="6" idx="3"/>
            </p:cNvCxnSpPr>
            <p:nvPr/>
          </p:nvCxnSpPr>
          <p:spPr>
            <a:xfrm flipH="1" flipV="1">
              <a:off x="5043258" y="3429774"/>
              <a:ext cx="781854" cy="4700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42"/>
            <p:cNvCxnSpPr>
              <a:stCxn id="6" idx="3"/>
              <a:endCxn id="38" idx="3"/>
            </p:cNvCxnSpPr>
            <p:nvPr/>
          </p:nvCxnSpPr>
          <p:spPr>
            <a:xfrm flipV="1">
              <a:off x="5043258" y="3076183"/>
              <a:ext cx="275267" cy="35359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43"/>
            <p:cNvCxnSpPr>
              <a:stCxn id="6" idx="0"/>
              <a:endCxn id="39" idx="2"/>
            </p:cNvCxnSpPr>
            <p:nvPr/>
          </p:nvCxnSpPr>
          <p:spPr>
            <a:xfrm flipV="1">
              <a:off x="4508913" y="2579521"/>
              <a:ext cx="495020" cy="63360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44"/>
            <p:cNvCxnSpPr>
              <a:stCxn id="6" idx="2"/>
              <a:endCxn id="28" idx="0"/>
            </p:cNvCxnSpPr>
            <p:nvPr/>
          </p:nvCxnSpPr>
          <p:spPr>
            <a:xfrm flipH="1">
              <a:off x="4229020" y="3644381"/>
              <a:ext cx="279894" cy="662216"/>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45"/>
            <p:cNvCxnSpPr>
              <a:stCxn id="30" idx="2"/>
              <a:endCxn id="29" idx="6"/>
            </p:cNvCxnSpPr>
            <p:nvPr/>
          </p:nvCxnSpPr>
          <p:spPr>
            <a:xfrm flipH="1" flipV="1">
              <a:off x="4767989" y="4292290"/>
              <a:ext cx="525092" cy="233002"/>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46"/>
            <p:cNvCxnSpPr>
              <a:stCxn id="6" idx="2"/>
              <a:endCxn id="30" idx="1"/>
            </p:cNvCxnSpPr>
            <p:nvPr/>
          </p:nvCxnSpPr>
          <p:spPr>
            <a:xfrm>
              <a:off x="4508913" y="3644381"/>
              <a:ext cx="809612" cy="817551"/>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47"/>
            <p:cNvCxnSpPr>
              <a:stCxn id="6" idx="0"/>
              <a:endCxn id="27" idx="4"/>
            </p:cNvCxnSpPr>
            <p:nvPr/>
          </p:nvCxnSpPr>
          <p:spPr>
            <a:xfrm flipH="1" flipV="1">
              <a:off x="4229020" y="2524336"/>
              <a:ext cx="279894" cy="688787"/>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48"/>
            <p:cNvCxnSpPr>
              <a:stCxn id="27" idx="2"/>
              <a:endCxn id="23" idx="7"/>
            </p:cNvCxnSpPr>
            <p:nvPr/>
          </p:nvCxnSpPr>
          <p:spPr>
            <a:xfrm flipH="1">
              <a:off x="3426346" y="2436450"/>
              <a:ext cx="712459" cy="369941"/>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Oval 149"/>
            <p:cNvSpPr/>
            <p:nvPr/>
          </p:nvSpPr>
          <p:spPr>
            <a:xfrm>
              <a:off x="3275991" y="2781864"/>
              <a:ext cx="175801" cy="175773"/>
            </a:xfrm>
            <a:prstGeom prst="ellipse">
              <a:avLst/>
            </a:prstGeom>
            <a:solidFill>
              <a:srgbClr val="92D050"/>
            </a:solidFill>
            <a:ln w="12700">
              <a:solidFill>
                <a:schemeClr val="accent3">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sp>
          <p:nvSpPr>
            <p:cNvPr id="24" name="Oval 150"/>
            <p:cNvSpPr/>
            <p:nvPr/>
          </p:nvSpPr>
          <p:spPr>
            <a:xfrm>
              <a:off x="2915135" y="3068007"/>
              <a:ext cx="178114" cy="177818"/>
            </a:xfrm>
            <a:prstGeom prst="ellipse">
              <a:avLst/>
            </a:prstGeom>
            <a:solidFill>
              <a:srgbClr val="92D050"/>
            </a:solidFill>
            <a:ln w="12700">
              <a:solidFill>
                <a:schemeClr val="accent3">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sp>
          <p:nvSpPr>
            <p:cNvPr id="25" name="Oval 151"/>
            <p:cNvSpPr/>
            <p:nvPr/>
          </p:nvSpPr>
          <p:spPr>
            <a:xfrm>
              <a:off x="3060864" y="3861032"/>
              <a:ext cx="175801" cy="175773"/>
            </a:xfrm>
            <a:prstGeom prst="ellipse">
              <a:avLst/>
            </a:prstGeom>
            <a:solidFill>
              <a:srgbClr val="92D050"/>
            </a:solidFill>
            <a:ln w="12700">
              <a:solidFill>
                <a:schemeClr val="accent3">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sp>
          <p:nvSpPr>
            <p:cNvPr id="26" name="Oval 152"/>
            <p:cNvSpPr/>
            <p:nvPr/>
          </p:nvSpPr>
          <p:spPr>
            <a:xfrm>
              <a:off x="2771718" y="4508941"/>
              <a:ext cx="175801" cy="175773"/>
            </a:xfrm>
            <a:prstGeom prst="ellipse">
              <a:avLst/>
            </a:prstGeom>
            <a:solidFill>
              <a:srgbClr val="92D050"/>
            </a:solidFill>
            <a:ln w="12700">
              <a:solidFill>
                <a:schemeClr val="accent3">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sp>
          <p:nvSpPr>
            <p:cNvPr id="27" name="Oval 153"/>
            <p:cNvSpPr/>
            <p:nvPr/>
          </p:nvSpPr>
          <p:spPr>
            <a:xfrm>
              <a:off x="4138805" y="2348562"/>
              <a:ext cx="178115" cy="175773"/>
            </a:xfrm>
            <a:prstGeom prst="ellipse">
              <a:avLst/>
            </a:prstGeom>
            <a:solidFill>
              <a:schemeClr val="accent6"/>
            </a:solidFill>
            <a:ln w="12700">
              <a:solidFill>
                <a:schemeClr val="accent6">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sp>
          <p:nvSpPr>
            <p:cNvPr id="28" name="Oval 154"/>
            <p:cNvSpPr/>
            <p:nvPr/>
          </p:nvSpPr>
          <p:spPr>
            <a:xfrm>
              <a:off x="4141119" y="4306597"/>
              <a:ext cx="175801" cy="177818"/>
            </a:xfrm>
            <a:prstGeom prst="ellipse">
              <a:avLst/>
            </a:prstGeom>
            <a:solidFill>
              <a:schemeClr val="accent6"/>
            </a:solidFill>
            <a:ln w="12700">
              <a:solidFill>
                <a:schemeClr val="accent6">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sp>
          <p:nvSpPr>
            <p:cNvPr id="29" name="Oval 156"/>
            <p:cNvSpPr/>
            <p:nvPr/>
          </p:nvSpPr>
          <p:spPr>
            <a:xfrm>
              <a:off x="4592188" y="4204403"/>
              <a:ext cx="175801" cy="175773"/>
            </a:xfrm>
            <a:prstGeom prst="ellipse">
              <a:avLst/>
            </a:prstGeom>
            <a:solidFill>
              <a:schemeClr val="accent6"/>
            </a:solidFill>
            <a:ln w="12700">
              <a:solidFill>
                <a:schemeClr val="accent6">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sp>
          <p:nvSpPr>
            <p:cNvPr id="30" name="Oval 157"/>
            <p:cNvSpPr/>
            <p:nvPr/>
          </p:nvSpPr>
          <p:spPr>
            <a:xfrm>
              <a:off x="5293081" y="4437405"/>
              <a:ext cx="175801" cy="175773"/>
            </a:xfrm>
            <a:prstGeom prst="ellipse">
              <a:avLst/>
            </a:prstGeom>
            <a:solidFill>
              <a:schemeClr val="accent6"/>
            </a:solidFill>
            <a:ln w="12700">
              <a:solidFill>
                <a:schemeClr val="accent6">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sp>
          <p:nvSpPr>
            <p:cNvPr id="31" name="Oval 158"/>
            <p:cNvSpPr/>
            <p:nvPr/>
          </p:nvSpPr>
          <p:spPr>
            <a:xfrm>
              <a:off x="5436498" y="3932568"/>
              <a:ext cx="175801" cy="177817"/>
            </a:xfrm>
            <a:prstGeom prst="ellipse">
              <a:avLst/>
            </a:prstGeom>
            <a:solidFill>
              <a:schemeClr val="accent2"/>
            </a:solidFill>
            <a:ln w="12700">
              <a:solidFill>
                <a:schemeClr val="accent2">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sp>
          <p:nvSpPr>
            <p:cNvPr id="32" name="Oval 159"/>
            <p:cNvSpPr/>
            <p:nvPr/>
          </p:nvSpPr>
          <p:spPr>
            <a:xfrm>
              <a:off x="3724747" y="4006147"/>
              <a:ext cx="175801" cy="175773"/>
            </a:xfrm>
            <a:prstGeom prst="ellipse">
              <a:avLst/>
            </a:prstGeom>
            <a:solidFill>
              <a:schemeClr val="accent2"/>
            </a:solidFill>
            <a:ln w="12700">
              <a:solidFill>
                <a:schemeClr val="accent2">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sp>
          <p:nvSpPr>
            <p:cNvPr id="33" name="Oval 160"/>
            <p:cNvSpPr/>
            <p:nvPr/>
          </p:nvSpPr>
          <p:spPr>
            <a:xfrm>
              <a:off x="3275991" y="3429774"/>
              <a:ext cx="175801" cy="175773"/>
            </a:xfrm>
            <a:prstGeom prst="ellipse">
              <a:avLst/>
            </a:prstGeom>
            <a:solidFill>
              <a:schemeClr val="accent2"/>
            </a:solidFill>
            <a:ln w="12700">
              <a:solidFill>
                <a:schemeClr val="accent2">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cxnSp>
          <p:nvCxnSpPr>
            <p:cNvPr id="34" name="Straight Connector 161"/>
            <p:cNvCxnSpPr>
              <a:stCxn id="23" idx="2"/>
              <a:endCxn id="24" idx="0"/>
            </p:cNvCxnSpPr>
            <p:nvPr/>
          </p:nvCxnSpPr>
          <p:spPr>
            <a:xfrm flipH="1">
              <a:off x="3003036" y="2869752"/>
              <a:ext cx="272955" cy="198255"/>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162"/>
            <p:cNvCxnSpPr>
              <a:stCxn id="26" idx="0"/>
              <a:endCxn id="25" idx="3"/>
            </p:cNvCxnSpPr>
            <p:nvPr/>
          </p:nvCxnSpPr>
          <p:spPr>
            <a:xfrm flipV="1">
              <a:off x="2859619" y="4012278"/>
              <a:ext cx="226691" cy="496663"/>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6" name="Oval 163"/>
            <p:cNvSpPr/>
            <p:nvPr/>
          </p:nvSpPr>
          <p:spPr>
            <a:xfrm>
              <a:off x="5799666" y="3325536"/>
              <a:ext cx="178115" cy="177818"/>
            </a:xfrm>
            <a:prstGeom prst="ellipse">
              <a:avLst/>
            </a:prstGeom>
            <a:solidFill>
              <a:schemeClr val="accent5">
                <a:lumMod val="60000"/>
                <a:lumOff val="40000"/>
              </a:schemeClr>
            </a:solidFill>
            <a:ln w="12700">
              <a:solidFill>
                <a:schemeClr val="accent5"/>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cxnSp>
          <p:nvCxnSpPr>
            <p:cNvPr id="37" name="Straight Connector 164"/>
            <p:cNvCxnSpPr>
              <a:stCxn id="38" idx="5"/>
              <a:endCxn id="36" idx="0"/>
            </p:cNvCxnSpPr>
            <p:nvPr/>
          </p:nvCxnSpPr>
          <p:spPr>
            <a:xfrm>
              <a:off x="5443437" y="3076183"/>
              <a:ext cx="444130" cy="24935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165"/>
            <p:cNvSpPr/>
            <p:nvPr/>
          </p:nvSpPr>
          <p:spPr>
            <a:xfrm>
              <a:off x="5293081" y="2924936"/>
              <a:ext cx="175801" cy="175773"/>
            </a:xfrm>
            <a:prstGeom prst="ellipse">
              <a:avLst/>
            </a:prstGeom>
            <a:solidFill>
              <a:schemeClr val="accent5">
                <a:lumMod val="60000"/>
                <a:lumOff val="40000"/>
              </a:schemeClr>
            </a:solidFill>
            <a:ln w="12700">
              <a:solidFill>
                <a:schemeClr val="accent5"/>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sp>
          <p:nvSpPr>
            <p:cNvPr id="39" name="Oval 166"/>
            <p:cNvSpPr/>
            <p:nvPr/>
          </p:nvSpPr>
          <p:spPr>
            <a:xfrm>
              <a:off x="5003933" y="2493678"/>
              <a:ext cx="175801" cy="173729"/>
            </a:xfrm>
            <a:prstGeom prst="ellipse">
              <a:avLst/>
            </a:prstGeom>
            <a:solidFill>
              <a:schemeClr val="accent5">
                <a:lumMod val="60000"/>
                <a:lumOff val="40000"/>
              </a:schemeClr>
            </a:solidFill>
            <a:ln w="12700">
              <a:solidFill>
                <a:schemeClr val="accent5"/>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765">
                <a:defRPr/>
              </a:pPr>
              <a:endParaRPr lang="en-US" sz="1900" dirty="0">
                <a:solidFill>
                  <a:prstClr val="white"/>
                </a:solidFill>
              </a:endParaRPr>
            </a:p>
          </p:txBody>
        </p:sp>
        <p:cxnSp>
          <p:nvCxnSpPr>
            <p:cNvPr id="40" name="Straight Connector 167"/>
            <p:cNvCxnSpPr>
              <a:stCxn id="39" idx="5"/>
              <a:endCxn id="38" idx="1"/>
            </p:cNvCxnSpPr>
            <p:nvPr/>
          </p:nvCxnSpPr>
          <p:spPr>
            <a:xfrm>
              <a:off x="5154291" y="2642881"/>
              <a:ext cx="164235" cy="30862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 name="Straight Connector 168"/>
            <p:cNvCxnSpPr>
              <a:stCxn id="32" idx="7"/>
              <a:endCxn id="31" idx="2"/>
            </p:cNvCxnSpPr>
            <p:nvPr/>
          </p:nvCxnSpPr>
          <p:spPr>
            <a:xfrm flipV="1">
              <a:off x="3875103" y="4020454"/>
              <a:ext cx="1561395" cy="12263"/>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169"/>
            <p:cNvCxnSpPr>
              <a:stCxn id="32" idx="1"/>
              <a:endCxn id="33" idx="5"/>
            </p:cNvCxnSpPr>
            <p:nvPr/>
          </p:nvCxnSpPr>
          <p:spPr>
            <a:xfrm flipH="1" flipV="1">
              <a:off x="3426346" y="3578976"/>
              <a:ext cx="323845" cy="453741"/>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170"/>
            <p:cNvCxnSpPr>
              <a:stCxn id="28" idx="2"/>
              <a:endCxn id="26" idx="6"/>
            </p:cNvCxnSpPr>
            <p:nvPr/>
          </p:nvCxnSpPr>
          <p:spPr>
            <a:xfrm flipH="1">
              <a:off x="2947519" y="4394484"/>
              <a:ext cx="1193600" cy="202343"/>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171"/>
            <p:cNvCxnSpPr>
              <a:stCxn id="36" idx="3"/>
              <a:endCxn id="31" idx="0"/>
            </p:cNvCxnSpPr>
            <p:nvPr/>
          </p:nvCxnSpPr>
          <p:spPr>
            <a:xfrm flipH="1">
              <a:off x="5524399" y="3476783"/>
              <a:ext cx="300713" cy="455785"/>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172"/>
            <p:cNvCxnSpPr>
              <a:stCxn id="27" idx="6"/>
              <a:endCxn id="39" idx="2"/>
            </p:cNvCxnSpPr>
            <p:nvPr/>
          </p:nvCxnSpPr>
          <p:spPr>
            <a:xfrm>
              <a:off x="4316920" y="2436450"/>
              <a:ext cx="687013" cy="14307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6"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5036857" y="2418416"/>
              <a:ext cx="289610" cy="217207"/>
            </a:xfrm>
            <a:prstGeom prst="rect">
              <a:avLst/>
            </a:prstGeom>
            <a:noFill/>
            <a:ln w="9525">
              <a:noFill/>
              <a:miter lim="800000"/>
              <a:headEnd/>
              <a:tailEnd/>
            </a:ln>
          </p:spPr>
        </p:pic>
        <p:pic>
          <p:nvPicPr>
            <p:cNvPr id="47"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5296833" y="2859928"/>
              <a:ext cx="289610" cy="217207"/>
            </a:xfrm>
            <a:prstGeom prst="rect">
              <a:avLst/>
            </a:prstGeom>
            <a:noFill/>
            <a:ln w="9525">
              <a:noFill/>
              <a:miter lim="800000"/>
              <a:headEnd/>
              <a:tailEnd/>
            </a:ln>
          </p:spPr>
        </p:pic>
        <p:pic>
          <p:nvPicPr>
            <p:cNvPr id="48"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5801098" y="3263339"/>
              <a:ext cx="289610" cy="217207"/>
            </a:xfrm>
            <a:prstGeom prst="rect">
              <a:avLst/>
            </a:prstGeom>
            <a:noFill/>
            <a:ln w="9525">
              <a:noFill/>
              <a:miter lim="800000"/>
              <a:headEnd/>
              <a:tailEnd/>
            </a:ln>
          </p:spPr>
        </p:pic>
        <p:pic>
          <p:nvPicPr>
            <p:cNvPr id="49"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5485092" y="3861734"/>
              <a:ext cx="289610" cy="217207"/>
            </a:xfrm>
            <a:prstGeom prst="rect">
              <a:avLst/>
            </a:prstGeom>
            <a:noFill/>
            <a:ln w="9525">
              <a:noFill/>
              <a:miter lim="800000"/>
              <a:headEnd/>
              <a:tailEnd/>
            </a:ln>
          </p:spPr>
        </p:pic>
        <p:pic>
          <p:nvPicPr>
            <p:cNvPr id="50"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4180728" y="2268257"/>
              <a:ext cx="289610" cy="217207"/>
            </a:xfrm>
            <a:prstGeom prst="rect">
              <a:avLst/>
            </a:prstGeom>
            <a:noFill/>
            <a:ln w="9525">
              <a:noFill/>
              <a:miter lim="800000"/>
              <a:headEnd/>
              <a:tailEnd/>
            </a:ln>
          </p:spPr>
        </p:pic>
        <p:pic>
          <p:nvPicPr>
            <p:cNvPr id="51"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5330452" y="4372722"/>
              <a:ext cx="289610" cy="217207"/>
            </a:xfrm>
            <a:prstGeom prst="rect">
              <a:avLst/>
            </a:prstGeom>
            <a:noFill/>
            <a:ln w="9525">
              <a:noFill/>
              <a:miter lim="800000"/>
              <a:headEnd/>
              <a:tailEnd/>
            </a:ln>
          </p:spPr>
        </p:pic>
        <p:pic>
          <p:nvPicPr>
            <p:cNvPr id="52"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4631205" y="4123952"/>
              <a:ext cx="289610" cy="217207"/>
            </a:xfrm>
            <a:prstGeom prst="rect">
              <a:avLst/>
            </a:prstGeom>
            <a:noFill/>
            <a:ln w="9525">
              <a:noFill/>
              <a:miter lim="800000"/>
              <a:headEnd/>
              <a:tailEnd/>
            </a:ln>
          </p:spPr>
        </p:pic>
        <p:pic>
          <p:nvPicPr>
            <p:cNvPr id="53"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4180728" y="4218081"/>
              <a:ext cx="289610" cy="217207"/>
            </a:xfrm>
            <a:prstGeom prst="rect">
              <a:avLst/>
            </a:prstGeom>
            <a:noFill/>
            <a:ln w="9525">
              <a:noFill/>
              <a:miter lim="800000"/>
              <a:headEnd/>
              <a:tailEnd/>
            </a:ln>
          </p:spPr>
        </p:pic>
        <p:pic>
          <p:nvPicPr>
            <p:cNvPr id="54"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3777316" y="3942416"/>
              <a:ext cx="289610" cy="217207"/>
            </a:xfrm>
            <a:prstGeom prst="rect">
              <a:avLst/>
            </a:prstGeom>
            <a:noFill/>
            <a:ln w="9525">
              <a:noFill/>
              <a:miter lim="800000"/>
              <a:headEnd/>
              <a:tailEnd/>
            </a:ln>
          </p:spPr>
        </p:pic>
        <p:pic>
          <p:nvPicPr>
            <p:cNvPr id="55"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2829298" y="4453404"/>
              <a:ext cx="289610" cy="217207"/>
            </a:xfrm>
            <a:prstGeom prst="rect">
              <a:avLst/>
            </a:prstGeom>
            <a:noFill/>
            <a:ln w="9525">
              <a:noFill/>
              <a:miter lim="800000"/>
              <a:headEnd/>
              <a:tailEnd/>
            </a:ln>
          </p:spPr>
        </p:pic>
        <p:pic>
          <p:nvPicPr>
            <p:cNvPr id="56"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3104963" y="3794498"/>
              <a:ext cx="289610" cy="217207"/>
            </a:xfrm>
            <a:prstGeom prst="rect">
              <a:avLst/>
            </a:prstGeom>
            <a:noFill/>
            <a:ln w="9525">
              <a:noFill/>
              <a:miter lim="800000"/>
              <a:headEnd/>
              <a:tailEnd/>
            </a:ln>
          </p:spPr>
        </p:pic>
        <p:pic>
          <p:nvPicPr>
            <p:cNvPr id="57"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3326839" y="3364193"/>
              <a:ext cx="289610" cy="217207"/>
            </a:xfrm>
            <a:prstGeom prst="rect">
              <a:avLst/>
            </a:prstGeom>
            <a:noFill/>
            <a:ln w="9525">
              <a:noFill/>
              <a:miter lim="800000"/>
              <a:headEnd/>
              <a:tailEnd/>
            </a:ln>
          </p:spPr>
        </p:pic>
        <p:pic>
          <p:nvPicPr>
            <p:cNvPr id="58"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3326840" y="2718733"/>
              <a:ext cx="289610" cy="217207"/>
            </a:xfrm>
            <a:prstGeom prst="rect">
              <a:avLst/>
            </a:prstGeom>
            <a:noFill/>
            <a:ln w="9525">
              <a:noFill/>
              <a:miter lim="800000"/>
              <a:headEnd/>
              <a:tailEnd/>
            </a:ln>
          </p:spPr>
        </p:pic>
        <p:pic>
          <p:nvPicPr>
            <p:cNvPr id="59" name="Picture 6" descr="http://img.freeflagicons.com/thumb/fluttering_flag/european_union/european_union_640.png"/>
            <p:cNvPicPr>
              <a:picLocks noChangeAspect="1" noChangeArrowheads="1"/>
            </p:cNvPicPr>
            <p:nvPr/>
          </p:nvPicPr>
          <p:blipFill>
            <a:blip r:embed="rId5" cstate="print"/>
            <a:srcRect/>
            <a:stretch>
              <a:fillRect/>
            </a:stretch>
          </p:blipFill>
          <p:spPr bwMode="auto">
            <a:xfrm>
              <a:off x="2963769" y="2980951"/>
              <a:ext cx="289610" cy="217207"/>
            </a:xfrm>
            <a:prstGeom prst="rect">
              <a:avLst/>
            </a:prstGeom>
            <a:noFill/>
            <a:ln w="9525">
              <a:noFill/>
              <a:miter lim="800000"/>
              <a:headEnd/>
              <a:tailEnd/>
            </a:ln>
          </p:spPr>
        </p:pic>
      </p:grpSp>
    </p:spTree>
    <p:extLst>
      <p:ext uri="{BB962C8B-B14F-4D97-AF65-F5344CB8AC3E}">
        <p14:creationId xmlns:p14="http://schemas.microsoft.com/office/powerpoint/2010/main" val="3695163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truly pan-European Infrastructure</a:t>
            </a:r>
            <a:endParaRPr lang="en-US" dirty="0"/>
          </a:p>
        </p:txBody>
      </p:sp>
      <p:sp>
        <p:nvSpPr>
          <p:cNvPr id="7" name="Rettangolo 59"/>
          <p:cNvSpPr>
            <a:spLocks noChangeArrowheads="1"/>
          </p:cNvSpPr>
          <p:nvPr/>
        </p:nvSpPr>
        <p:spPr bwMode="auto">
          <a:xfrm>
            <a:off x="78726" y="1574273"/>
            <a:ext cx="430710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2000" dirty="0">
                <a:latin typeface="Century Gothic" charset="0"/>
              </a:rPr>
              <a:t>EUDAT offers </a:t>
            </a:r>
            <a:r>
              <a:rPr lang="en-GB" sz="2000" b="1" dirty="0">
                <a:latin typeface="Century Gothic" charset="0"/>
              </a:rPr>
              <a:t>common data </a:t>
            </a:r>
            <a:r>
              <a:rPr lang="en-GB" sz="2000" b="1" dirty="0" smtClean="0">
                <a:latin typeface="Century Gothic" charset="0"/>
              </a:rPr>
              <a:t>services </a:t>
            </a:r>
            <a:r>
              <a:rPr lang="en-GB" sz="2000" dirty="0" smtClean="0">
                <a:latin typeface="Century Gothic" charset="0"/>
              </a:rPr>
              <a:t>to both </a:t>
            </a:r>
            <a:r>
              <a:rPr lang="en-GB" sz="2000" b="1" dirty="0" smtClean="0">
                <a:latin typeface="Century Gothic" charset="0"/>
              </a:rPr>
              <a:t>research </a:t>
            </a:r>
            <a:r>
              <a:rPr lang="en-GB" sz="2000" b="1" dirty="0">
                <a:latin typeface="Century Gothic" charset="0"/>
              </a:rPr>
              <a:t>communities </a:t>
            </a:r>
            <a:r>
              <a:rPr lang="en-GB" sz="2000" b="1" dirty="0" smtClean="0">
                <a:latin typeface="Century Gothic" charset="0"/>
              </a:rPr>
              <a:t>and individuals </a:t>
            </a:r>
            <a:r>
              <a:rPr lang="en-GB" sz="2000" dirty="0" smtClean="0">
                <a:latin typeface="Century Gothic" charset="0"/>
              </a:rPr>
              <a:t>through a network </a:t>
            </a:r>
            <a:r>
              <a:rPr lang="en-GB" sz="2000" dirty="0">
                <a:latin typeface="Century Gothic" charset="0"/>
              </a:rPr>
              <a:t>of </a:t>
            </a:r>
            <a:r>
              <a:rPr lang="en-GB" sz="2000" b="1" dirty="0" smtClean="0">
                <a:latin typeface="Century Gothic" charset="0"/>
              </a:rPr>
              <a:t>35 </a:t>
            </a:r>
            <a:r>
              <a:rPr lang="en-GB" sz="2000" b="1" dirty="0">
                <a:latin typeface="Century Gothic" charset="0"/>
              </a:rPr>
              <a:t>European </a:t>
            </a:r>
            <a:r>
              <a:rPr lang="en-GB" sz="2000" b="1" dirty="0" smtClean="0">
                <a:latin typeface="Century Gothic" charset="0"/>
              </a:rPr>
              <a:t>organisations.</a:t>
            </a:r>
            <a:endParaRPr lang="en-GB" sz="2000" b="1" dirty="0">
              <a:latin typeface="Century Gothic" charset="0"/>
            </a:endParaRPr>
          </a:p>
        </p:txBody>
      </p:sp>
      <p:sp>
        <p:nvSpPr>
          <p:cNvPr id="10" name="Rettangolo 60"/>
          <p:cNvSpPr>
            <a:spLocks noChangeArrowheads="1"/>
          </p:cNvSpPr>
          <p:nvPr/>
        </p:nvSpPr>
        <p:spPr bwMode="auto">
          <a:xfrm>
            <a:off x="78726" y="3635714"/>
            <a:ext cx="389021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2000" dirty="0" smtClean="0">
                <a:latin typeface="Century Gothic" charset="0"/>
              </a:rPr>
              <a:t>Our vision is to enable </a:t>
            </a:r>
            <a:r>
              <a:rPr lang="en-GB" sz="2000" b="1" dirty="0">
                <a:latin typeface="Century Gothic" charset="0"/>
              </a:rPr>
              <a:t>European </a:t>
            </a:r>
            <a:r>
              <a:rPr lang="en-GB" sz="2000" b="1" dirty="0" smtClean="0">
                <a:latin typeface="Century Gothic" charset="0"/>
              </a:rPr>
              <a:t>researchers from </a:t>
            </a:r>
            <a:r>
              <a:rPr lang="en-GB" sz="2000" b="1" dirty="0">
                <a:latin typeface="Century Gothic" charset="0"/>
              </a:rPr>
              <a:t>any </a:t>
            </a:r>
            <a:r>
              <a:rPr lang="en-GB" sz="2000" b="1" dirty="0" smtClean="0">
                <a:latin typeface="Century Gothic" charset="0"/>
              </a:rPr>
              <a:t>discipline </a:t>
            </a:r>
            <a:r>
              <a:rPr lang="en-GB" sz="2000" dirty="0">
                <a:latin typeface="Century Gothic" charset="0"/>
              </a:rPr>
              <a:t>to </a:t>
            </a:r>
            <a:r>
              <a:rPr lang="en-GB" sz="2000" b="1" dirty="0">
                <a:latin typeface="Century Gothic" charset="0"/>
              </a:rPr>
              <a:t>preserve, find, access, and process data</a:t>
            </a:r>
            <a:r>
              <a:rPr lang="en-GB" sz="2000" dirty="0">
                <a:latin typeface="Century Gothic" charset="0"/>
              </a:rPr>
              <a:t> in a trusted environment, as part of a </a:t>
            </a:r>
            <a:r>
              <a:rPr lang="en-GB" sz="2000" b="1" dirty="0">
                <a:latin typeface="Century Gothic" charset="0"/>
              </a:rPr>
              <a:t>Collaborative Data </a:t>
            </a:r>
            <a:r>
              <a:rPr lang="en-GB" sz="2000" b="1" dirty="0" smtClean="0">
                <a:latin typeface="Century Gothic" charset="0"/>
              </a:rPr>
              <a:t>Infrastructure</a:t>
            </a:r>
            <a:r>
              <a:rPr lang="en-GB" sz="2000" dirty="0" smtClean="0">
                <a:latin typeface="Century Gothic" charset="0"/>
              </a:rPr>
              <a:t>.</a:t>
            </a:r>
            <a:endParaRPr lang="en-GB" sz="2000" dirty="0">
              <a:latin typeface="Century Gothic" charset="0"/>
            </a:endParaRPr>
          </a:p>
        </p:txBody>
      </p:sp>
      <p:pic>
        <p:nvPicPr>
          <p:cNvPr id="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0172" y="1823124"/>
            <a:ext cx="5177371" cy="447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60"/>
          <p:cNvSpPr>
            <a:spLocks noChangeArrowheads="1"/>
          </p:cNvSpPr>
          <p:nvPr/>
        </p:nvSpPr>
        <p:spPr bwMode="auto">
          <a:xfrm>
            <a:off x="5635490" y="5891705"/>
            <a:ext cx="28446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400" dirty="0" smtClean="0">
                <a:latin typeface="Century Gothic" charset="0"/>
              </a:rPr>
              <a:t>European infrastructures</a:t>
            </a:r>
            <a:endParaRPr lang="en-GB" sz="1400" dirty="0">
              <a:latin typeface="Century Gothic" charset="0"/>
            </a:endParaRPr>
          </a:p>
        </p:txBody>
      </p:sp>
      <p:sp>
        <p:nvSpPr>
          <p:cNvPr id="13" name="Rettangolo 60"/>
          <p:cNvSpPr>
            <a:spLocks noChangeArrowheads="1"/>
          </p:cNvSpPr>
          <p:nvPr/>
        </p:nvSpPr>
        <p:spPr bwMode="auto">
          <a:xfrm>
            <a:off x="5635490" y="6149535"/>
            <a:ext cx="28446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400" dirty="0" smtClean="0">
                <a:latin typeface="Century Gothic" charset="0"/>
              </a:rPr>
              <a:t>Technology Providers</a:t>
            </a:r>
            <a:endParaRPr lang="en-GB" sz="1400" dirty="0">
              <a:latin typeface="Century Gothic" charset="0"/>
            </a:endParaRPr>
          </a:p>
        </p:txBody>
      </p:sp>
      <p:sp>
        <p:nvSpPr>
          <p:cNvPr id="14" name="Rettangolo 60"/>
          <p:cNvSpPr>
            <a:spLocks noChangeArrowheads="1"/>
          </p:cNvSpPr>
          <p:nvPr/>
        </p:nvSpPr>
        <p:spPr bwMode="auto">
          <a:xfrm>
            <a:off x="5619312" y="6432260"/>
            <a:ext cx="2860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400" dirty="0" smtClean="0">
                <a:latin typeface="Century Gothic" charset="0"/>
              </a:rPr>
              <a:t>Research Communities</a:t>
            </a:r>
            <a:endParaRPr lang="en-GB" sz="1400" dirty="0">
              <a:latin typeface="Century Gothic" charset="0"/>
            </a:endParaRPr>
          </a:p>
        </p:txBody>
      </p:sp>
    </p:spTree>
    <p:extLst>
      <p:ext uri="{BB962C8B-B14F-4D97-AF65-F5344CB8AC3E}">
        <p14:creationId xmlns:p14="http://schemas.microsoft.com/office/powerpoint/2010/main" val="104985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Community-Driven Solutions</a:t>
            </a:r>
            <a:endParaRPr lang="en-GB"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20368"/>
            <a:ext cx="7924800" cy="520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60"/>
          <p:cNvSpPr>
            <a:spLocks noChangeArrowheads="1"/>
          </p:cNvSpPr>
          <p:nvPr/>
        </p:nvSpPr>
        <p:spPr bwMode="auto">
          <a:xfrm>
            <a:off x="190500" y="1150611"/>
            <a:ext cx="61629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2000" dirty="0">
                <a:latin typeface="Century Gothic" charset="0"/>
              </a:rPr>
              <a:t>EUDAT services </a:t>
            </a:r>
            <a:r>
              <a:rPr lang="en-GB" sz="2000" dirty="0" smtClean="0">
                <a:latin typeface="Century Gothic" charset="0"/>
              </a:rPr>
              <a:t>are </a:t>
            </a:r>
            <a:r>
              <a:rPr lang="en-GB" sz="2000" b="1" dirty="0">
                <a:latin typeface="Century Gothic" charset="0"/>
              </a:rPr>
              <a:t>designed, built and implemented</a:t>
            </a:r>
            <a:r>
              <a:rPr lang="en-GB" sz="2000" dirty="0">
                <a:latin typeface="Century Gothic" charset="0"/>
              </a:rPr>
              <a:t> based on </a:t>
            </a:r>
            <a:r>
              <a:rPr lang="en-GB" sz="2000" b="1" dirty="0">
                <a:latin typeface="Century Gothic" charset="0"/>
              </a:rPr>
              <a:t>user community requirements.</a:t>
            </a:r>
          </a:p>
        </p:txBody>
      </p:sp>
    </p:spTree>
    <p:extLst>
      <p:ext uri="{BB962C8B-B14F-4D97-AF65-F5344CB8AC3E}">
        <p14:creationId xmlns:p14="http://schemas.microsoft.com/office/powerpoint/2010/main" val="321885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740" y="1068093"/>
            <a:ext cx="6160060" cy="5561307"/>
          </a:xfrm>
          <a:prstGeom prst="rect">
            <a:avLst/>
          </a:prstGeom>
        </p:spPr>
      </p:pic>
      <p:sp>
        <p:nvSpPr>
          <p:cNvPr id="2" name="Title 1"/>
          <p:cNvSpPr>
            <a:spLocks noGrp="1"/>
          </p:cNvSpPr>
          <p:nvPr>
            <p:ph type="title"/>
          </p:nvPr>
        </p:nvSpPr>
        <p:spPr/>
        <p:txBody>
          <a:bodyPr/>
          <a:lstStyle/>
          <a:p>
            <a:r>
              <a:rPr lang="en-US" dirty="0"/>
              <a:t>Where is B2SAFE in the EUDAT suite?</a:t>
            </a:r>
          </a:p>
        </p:txBody>
      </p:sp>
      <p:sp>
        <p:nvSpPr>
          <p:cNvPr id="5" name="TextBox 4"/>
          <p:cNvSpPr txBox="1"/>
          <p:nvPr/>
        </p:nvSpPr>
        <p:spPr>
          <a:xfrm>
            <a:off x="188635" y="2514600"/>
            <a:ext cx="1144865" cy="430887"/>
          </a:xfrm>
          <a:prstGeom prst="rect">
            <a:avLst/>
          </a:prstGeom>
          <a:noFill/>
        </p:spPr>
        <p:txBody>
          <a:bodyPr wrap="none" rtlCol="0">
            <a:spAutoFit/>
          </a:bodyPr>
          <a:lstStyle/>
          <a:p>
            <a:r>
              <a:rPr lang="en-US" sz="2200" b="1" dirty="0" smtClean="0">
                <a:solidFill>
                  <a:schemeClr val="tx2"/>
                </a:solidFill>
                <a:latin typeface="Century Gothic" charset="0"/>
                <a:ea typeface="Century Gothic" charset="0"/>
                <a:cs typeface="Century Gothic" charset="0"/>
              </a:rPr>
              <a:t>B2SAFE</a:t>
            </a:r>
            <a:endParaRPr lang="en-US" sz="2200" b="1" dirty="0">
              <a:solidFill>
                <a:schemeClr val="tx2"/>
              </a:solidFill>
              <a:latin typeface="Century Gothic" charset="0"/>
              <a:ea typeface="Century Gothic" charset="0"/>
              <a:cs typeface="Century Gothic"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768" y="1981200"/>
            <a:ext cx="1181100" cy="533400"/>
          </a:xfrm>
          <a:prstGeom prst="rect">
            <a:avLst/>
          </a:prstGeom>
        </p:spPr>
      </p:pic>
      <p:sp>
        <p:nvSpPr>
          <p:cNvPr id="9" name="TextBox 8"/>
          <p:cNvSpPr txBox="1"/>
          <p:nvPr/>
        </p:nvSpPr>
        <p:spPr>
          <a:xfrm>
            <a:off x="177889" y="2905674"/>
            <a:ext cx="1422311" cy="1200329"/>
          </a:xfrm>
          <a:prstGeom prst="rect">
            <a:avLst/>
          </a:prstGeom>
          <a:noFill/>
        </p:spPr>
        <p:txBody>
          <a:bodyPr wrap="square" rtlCol="0">
            <a:spAutoFit/>
          </a:bodyPr>
          <a:lstStyle/>
          <a:p>
            <a:r>
              <a:rPr lang="en-US" dirty="0" smtClean="0">
                <a:latin typeface="Century Gothic" charset="0"/>
                <a:ea typeface="Century Gothic" charset="0"/>
                <a:cs typeface="Century Gothic" charset="0"/>
              </a:rPr>
              <a:t>Replicate Research Data Safely</a:t>
            </a:r>
            <a:endParaRPr lang="en-US" dirty="0">
              <a:latin typeface="Century Gothic" charset="0"/>
              <a:ea typeface="Century Gothic" charset="0"/>
              <a:cs typeface="Century Gothic" charset="0"/>
            </a:endParaRPr>
          </a:p>
        </p:txBody>
      </p:sp>
    </p:spTree>
    <p:extLst>
      <p:ext uri="{BB962C8B-B14F-4D97-AF65-F5344CB8AC3E}">
        <p14:creationId xmlns:p14="http://schemas.microsoft.com/office/powerpoint/2010/main" val="371043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Better safe than sorry</a:t>
            </a:r>
            <a:r>
              <a:rPr lang="en-US" dirty="0" smtClean="0"/>
              <a:t>….</a:t>
            </a:r>
            <a:endParaRPr lang="en-US" dirty="0"/>
          </a:p>
        </p:txBody>
      </p:sp>
      <p:sp>
        <p:nvSpPr>
          <p:cNvPr id="7" name="Content Placeholder 6"/>
          <p:cNvSpPr>
            <a:spLocks noGrp="1"/>
          </p:cNvSpPr>
          <p:nvPr>
            <p:ph sz="half" idx="2"/>
          </p:nvPr>
        </p:nvSpPr>
        <p:spPr>
          <a:xfrm>
            <a:off x="4648200" y="3810000"/>
            <a:ext cx="4038600" cy="2316163"/>
          </a:xfrm>
        </p:spPr>
        <p:txBody>
          <a:bodyPr>
            <a:normAutofit fontScale="70000" lnSpcReduction="20000"/>
          </a:bodyPr>
          <a:lstStyle/>
          <a:p>
            <a:r>
              <a:rPr lang="en-US" dirty="0"/>
              <a:t>to guard against data loss in </a:t>
            </a:r>
            <a:r>
              <a:rPr lang="en-US" b="1" dirty="0"/>
              <a:t>long-term archiving and preservation</a:t>
            </a:r>
            <a:r>
              <a:rPr lang="en-US" dirty="0" smtClean="0"/>
              <a:t>,</a:t>
            </a:r>
          </a:p>
          <a:p>
            <a:r>
              <a:rPr lang="en-US" dirty="0"/>
              <a:t>to </a:t>
            </a:r>
            <a:r>
              <a:rPr lang="en-US" b="1" dirty="0"/>
              <a:t>optimize access </a:t>
            </a:r>
            <a:r>
              <a:rPr lang="en-US" dirty="0"/>
              <a:t>for users from different regions, </a:t>
            </a:r>
            <a:r>
              <a:rPr lang="en-US" dirty="0" smtClean="0"/>
              <a:t>and</a:t>
            </a:r>
          </a:p>
          <a:p>
            <a:r>
              <a:rPr lang="en-US" dirty="0"/>
              <a:t>to bring </a:t>
            </a:r>
            <a:r>
              <a:rPr lang="en-US" b="1" dirty="0"/>
              <a:t>data closer to powerful computers</a:t>
            </a:r>
            <a:r>
              <a:rPr lang="en-US" dirty="0"/>
              <a:t> for compute-intensive analysis</a:t>
            </a:r>
            <a:r>
              <a:rPr lang="en-US" dirty="0" smtClean="0"/>
              <a:t>.</a:t>
            </a:r>
            <a:endParaRPr lang="en-US" dirty="0"/>
          </a:p>
          <a:p>
            <a:endParaRPr lang="en-US" dirty="0"/>
          </a:p>
          <a:p>
            <a:endParaRPr lang="en-US" dirty="0"/>
          </a:p>
        </p:txBody>
      </p:sp>
      <p:sp>
        <p:nvSpPr>
          <p:cNvPr id="9" name="Content Placeholder 6"/>
          <p:cNvSpPr txBox="1">
            <a:spLocks/>
          </p:cNvSpPr>
          <p:nvPr/>
        </p:nvSpPr>
        <p:spPr>
          <a:xfrm>
            <a:off x="4648200" y="1600200"/>
            <a:ext cx="4038600" cy="23923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SzPct val="100000"/>
              <a:buFontTx/>
              <a:buBlip>
                <a:blip r:embed="rId3"/>
              </a:buBlip>
              <a:defRPr sz="28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SzPct val="100000"/>
              <a:buFontTx/>
              <a:buBlip>
                <a:blip r:embed="rId3"/>
              </a:buBlip>
              <a:defRPr sz="24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SzPct val="100000"/>
              <a:buFontTx/>
              <a:buBlip>
                <a:blip r:embed="rId3"/>
              </a:buBlip>
              <a:defRPr sz="20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SzPct val="100000"/>
              <a:buFontTx/>
              <a:buBlip>
                <a:blip r:embed="rId3"/>
              </a:buBlip>
              <a:defRPr sz="18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SzPct val="100000"/>
              <a:buFontTx/>
              <a:buBlip>
                <a:blip r:embed="rId3"/>
              </a:buBlip>
              <a:defRPr sz="18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t>In today’s rich data-storage ecosystems, large data </a:t>
            </a:r>
            <a:r>
              <a:rPr lang="en-US" dirty="0" err="1"/>
              <a:t>centres</a:t>
            </a:r>
            <a:r>
              <a:rPr lang="en-US" dirty="0"/>
              <a:t> must </a:t>
            </a:r>
            <a:r>
              <a:rPr lang="en-US" b="1" dirty="0"/>
              <a:t>offer a robust, safe and highly available replication service</a:t>
            </a:r>
            <a:r>
              <a:rPr lang="en-US" dirty="0"/>
              <a:t> to allow community and departmental repositories to replicate their research </a:t>
            </a:r>
            <a:r>
              <a:rPr lang="en-US" dirty="0" smtClean="0"/>
              <a:t>data:</a:t>
            </a:r>
            <a:endParaRPr lang="en-US" dirty="0"/>
          </a:p>
        </p:txBody>
      </p:sp>
      <p:pic>
        <p:nvPicPr>
          <p:cNvPr id="10" name="Immagine 12" descr="Research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077141"/>
            <a:ext cx="30067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1160462" y="1334110"/>
            <a:ext cx="2819400" cy="2514600"/>
            <a:chOff x="1160462" y="1334110"/>
            <a:chExt cx="2819400" cy="2514600"/>
          </a:xfrm>
        </p:grpSpPr>
        <p:sp>
          <p:nvSpPr>
            <p:cNvPr id="11" name="Oval Callout 10"/>
            <p:cNvSpPr/>
            <p:nvPr/>
          </p:nvSpPr>
          <p:spPr>
            <a:xfrm>
              <a:off x="1160462" y="1334110"/>
              <a:ext cx="2819400" cy="251460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47825" y="1630478"/>
              <a:ext cx="2285999" cy="2031325"/>
            </a:xfrm>
            <a:prstGeom prst="rect">
              <a:avLst/>
            </a:prstGeom>
            <a:noFill/>
          </p:spPr>
          <p:txBody>
            <a:bodyPr wrap="square" rtlCol="0">
              <a:spAutoFit/>
            </a:bodyPr>
            <a:lstStyle/>
            <a:p>
              <a:r>
                <a:rPr lang="en-US" i="1" dirty="0">
                  <a:latin typeface="Century Gothic" charset="0"/>
                  <a:ea typeface="Century Gothic" charset="0"/>
                  <a:cs typeface="Century Gothic" charset="0"/>
                </a:rPr>
                <a:t>“I want to replicate my collection X to two data </a:t>
              </a:r>
              <a:r>
                <a:rPr lang="en-US" i="1" dirty="0" err="1">
                  <a:latin typeface="Century Gothic" charset="0"/>
                  <a:ea typeface="Century Gothic" charset="0"/>
                  <a:cs typeface="Century Gothic" charset="0"/>
                </a:rPr>
                <a:t>centres</a:t>
              </a:r>
              <a:r>
                <a:rPr lang="en-US" i="1" dirty="0">
                  <a:latin typeface="Century Gothic" charset="0"/>
                  <a:ea typeface="Century Gothic" charset="0"/>
                  <a:cs typeface="Century Gothic" charset="0"/>
                </a:rPr>
                <a:t> and store the collection safely for 10 years</a:t>
              </a:r>
              <a:r>
                <a:rPr lang="en-US" i="1" dirty="0" smtClean="0">
                  <a:latin typeface="Century Gothic" charset="0"/>
                  <a:ea typeface="Century Gothic" charset="0"/>
                  <a:cs typeface="Century Gothic" charset="0"/>
                </a:rPr>
                <a:t>”.</a:t>
              </a:r>
              <a:endParaRPr lang="en-US" i="1" dirty="0">
                <a:latin typeface="Century Gothic" charset="0"/>
                <a:ea typeface="Century Gothic" charset="0"/>
                <a:cs typeface="Century Gothic" charset="0"/>
              </a:endParaRPr>
            </a:p>
          </p:txBody>
        </p:sp>
      </p:grpSp>
    </p:spTree>
    <p:extLst>
      <p:ext uri="{BB962C8B-B14F-4D97-AF65-F5344CB8AC3E}">
        <p14:creationId xmlns:p14="http://schemas.microsoft.com/office/powerpoint/2010/main" val="1210405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67544" y="1844824"/>
            <a:ext cx="4402832" cy="3116635"/>
          </a:xfrm>
        </p:spPr>
        <p:txBody>
          <a:bodyPr>
            <a:normAutofit/>
          </a:bodyPr>
          <a:lstStyle/>
          <a:p>
            <a:pPr lvl="0"/>
            <a:r>
              <a:rPr lang="en-GB" sz="1800" b="1" dirty="0"/>
              <a:t>replicate research data </a:t>
            </a:r>
            <a:r>
              <a:rPr lang="en-GB" sz="1800" dirty="0"/>
              <a:t>into secure data stores</a:t>
            </a:r>
          </a:p>
          <a:p>
            <a:pPr lvl="0"/>
            <a:r>
              <a:rPr lang="en-GB" sz="1800" b="1" dirty="0"/>
              <a:t>archive and preserve</a:t>
            </a:r>
            <a:r>
              <a:rPr lang="en-GB" sz="1800" dirty="0"/>
              <a:t> research data in the long-term</a:t>
            </a:r>
          </a:p>
          <a:p>
            <a:pPr lvl="0"/>
            <a:r>
              <a:rPr lang="en-GB" sz="1800" dirty="0"/>
              <a:t>bring data close to </a:t>
            </a:r>
            <a:r>
              <a:rPr lang="en-GB" sz="1800" b="1" dirty="0"/>
              <a:t>powerful compute resources</a:t>
            </a:r>
          </a:p>
          <a:p>
            <a:pPr lvl="0"/>
            <a:r>
              <a:rPr lang="en-GB" sz="1800" b="1" dirty="0"/>
              <a:t>co-locate</a:t>
            </a:r>
            <a:r>
              <a:rPr lang="en-GB" sz="1800" dirty="0"/>
              <a:t> data with different </a:t>
            </a:r>
            <a:r>
              <a:rPr lang="en-GB" sz="1800" dirty="0" smtClean="0"/>
              <a:t>communities</a:t>
            </a:r>
          </a:p>
          <a:p>
            <a:r>
              <a:rPr lang="en-GB" sz="1800" dirty="0"/>
              <a:t>benefit from </a:t>
            </a:r>
            <a:r>
              <a:rPr lang="en-GB" sz="1800" b="1" dirty="0"/>
              <a:t>economies of </a:t>
            </a:r>
            <a:r>
              <a:rPr lang="en-GB" sz="1800" b="1" dirty="0" smtClean="0"/>
              <a:t>scale</a:t>
            </a:r>
            <a:endParaRPr lang="en-GB" sz="1800" b="1" dirty="0"/>
          </a:p>
        </p:txBody>
      </p:sp>
      <p:sp>
        <p:nvSpPr>
          <p:cNvPr id="5" name="TextBox 4"/>
          <p:cNvSpPr txBox="1"/>
          <p:nvPr/>
        </p:nvSpPr>
        <p:spPr>
          <a:xfrm>
            <a:off x="467544" y="982469"/>
            <a:ext cx="6768752" cy="646331"/>
          </a:xfrm>
          <a:prstGeom prst="rect">
            <a:avLst/>
          </a:prstGeom>
          <a:noFill/>
        </p:spPr>
        <p:txBody>
          <a:bodyPr wrap="square" rtlCol="0">
            <a:spAutoFit/>
          </a:bodyPr>
          <a:lstStyle/>
          <a:p>
            <a:pPr lvl="0"/>
            <a:r>
              <a:rPr lang="en-US" b="1" dirty="0" smtClean="0">
                <a:latin typeface="Century Gothic" pitchFamily="34" charset="0"/>
              </a:rPr>
              <a:t>The ideal  solution </a:t>
            </a:r>
            <a:r>
              <a:rPr lang="en-GB" dirty="0" smtClean="0">
                <a:latin typeface="Century Gothic" panose="020B0502020202020204" pitchFamily="34" charset="0"/>
              </a:rPr>
              <a:t>for </a:t>
            </a:r>
            <a:r>
              <a:rPr lang="en-GB" dirty="0">
                <a:latin typeface="Century Gothic" panose="020B0502020202020204" pitchFamily="34" charset="0"/>
              </a:rPr>
              <a:t>communities with </a:t>
            </a:r>
            <a:r>
              <a:rPr lang="en-GB" b="1" dirty="0">
                <a:latin typeface="Century Gothic" panose="020B0502020202020204" pitchFamily="34" charset="0"/>
              </a:rPr>
              <a:t>no facility for </a:t>
            </a:r>
            <a:r>
              <a:rPr lang="en-GB" b="1" dirty="0" smtClean="0">
                <a:latin typeface="Century Gothic" panose="020B0502020202020204" pitchFamily="34" charset="0"/>
              </a:rPr>
              <a:t>archival </a:t>
            </a:r>
            <a:r>
              <a:rPr lang="en-US" b="1" dirty="0" smtClean="0">
                <a:latin typeface="Century Gothic" pitchFamily="34" charset="0"/>
              </a:rPr>
              <a:t> to:</a:t>
            </a:r>
          </a:p>
        </p:txBody>
      </p:sp>
      <p:pic>
        <p:nvPicPr>
          <p:cNvPr id="6" name="Picture 1"/>
          <p:cNvPicPr>
            <a:picLocks noChangeAspect="1"/>
          </p:cNvPicPr>
          <p:nvPr/>
        </p:nvPicPr>
        <p:blipFill>
          <a:blip r:embed="rId3" cstate="print"/>
          <a:srcRect/>
          <a:stretch>
            <a:fillRect/>
          </a:stretch>
        </p:blipFill>
        <p:spPr bwMode="auto">
          <a:xfrm>
            <a:off x="5076056" y="1772816"/>
            <a:ext cx="3692296" cy="3333903"/>
          </a:xfrm>
          <a:prstGeom prst="rect">
            <a:avLst/>
          </a:prstGeom>
          <a:noFill/>
          <a:ln w="9525">
            <a:noFill/>
            <a:miter lim="800000"/>
            <a:headEnd/>
            <a:tailEnd/>
          </a:ln>
        </p:spPr>
      </p:pic>
      <p:sp>
        <p:nvSpPr>
          <p:cNvPr id="7" name="TextBox 6"/>
          <p:cNvSpPr txBox="1"/>
          <p:nvPr/>
        </p:nvSpPr>
        <p:spPr>
          <a:xfrm>
            <a:off x="5015045" y="5046578"/>
            <a:ext cx="2667100" cy="369332"/>
          </a:xfrm>
          <a:prstGeom prst="rect">
            <a:avLst/>
          </a:prstGeom>
          <a:noFill/>
        </p:spPr>
        <p:txBody>
          <a:bodyPr wrap="square" rtlCol="0">
            <a:spAutoFit/>
          </a:bodyPr>
          <a:lstStyle/>
          <a:p>
            <a:pPr lvl="0"/>
            <a:r>
              <a:rPr lang="en-US" b="1" dirty="0" smtClean="0">
                <a:latin typeface="Century Gothic" pitchFamily="34" charset="0"/>
              </a:rPr>
              <a:t>Features:</a:t>
            </a:r>
          </a:p>
        </p:txBody>
      </p:sp>
      <p:sp>
        <p:nvSpPr>
          <p:cNvPr id="8" name="Content Placeholder 2"/>
          <p:cNvSpPr txBox="1">
            <a:spLocks/>
          </p:cNvSpPr>
          <p:nvPr/>
        </p:nvSpPr>
        <p:spPr>
          <a:xfrm>
            <a:off x="4802381" y="5390445"/>
            <a:ext cx="4104456" cy="119827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100000"/>
              <a:buFontTx/>
              <a:buBlip>
                <a:blip r:embed="rId4"/>
              </a:buBlip>
              <a:defRPr sz="24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SzPct val="100000"/>
              <a:buFontTx/>
              <a:buBlip>
                <a:blip r:embed="rId4"/>
              </a:buBlip>
              <a:defRPr sz="24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SzPct val="100000"/>
              <a:buFontTx/>
              <a:buBlip>
                <a:blip r:embed="rId4"/>
              </a:buBlip>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SzPct val="100000"/>
              <a:buFontTx/>
              <a:buBlip>
                <a:blip r:embed="rId4"/>
              </a:buBlip>
              <a:defRPr sz="2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SzPct val="100000"/>
              <a:buFontTx/>
              <a:buBlip>
                <a:blip r:embed="rId4"/>
              </a:buBlip>
              <a:defRPr sz="24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1800" dirty="0"/>
              <a:t>large-scale storage</a:t>
            </a:r>
            <a:endParaRPr lang="en-GB" sz="1800" dirty="0"/>
          </a:p>
          <a:p>
            <a:pPr lvl="0"/>
            <a:r>
              <a:rPr lang="en-GB" sz="1800" dirty="0"/>
              <a:t>robust and highly available</a:t>
            </a:r>
          </a:p>
          <a:p>
            <a:pPr lvl="0"/>
            <a:r>
              <a:rPr lang="en-US" sz="1800" dirty="0"/>
              <a:t>permanent PIDs</a:t>
            </a:r>
            <a:endParaRPr lang="en-GB" sz="1800" dirty="0"/>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1" y="4762015"/>
            <a:ext cx="3240360" cy="182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53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B2SAFE Features (1/2)</a:t>
            </a:r>
            <a:endParaRPr lang="en-US" dirty="0"/>
          </a:p>
        </p:txBody>
      </p:sp>
      <p:sp>
        <p:nvSpPr>
          <p:cNvPr id="3" name="Content Placeholder 2"/>
          <p:cNvSpPr>
            <a:spLocks noGrp="1"/>
          </p:cNvSpPr>
          <p:nvPr>
            <p:ph idx="1"/>
          </p:nvPr>
        </p:nvSpPr>
        <p:spPr>
          <a:xfrm>
            <a:off x="457200" y="1371601"/>
            <a:ext cx="8229600" cy="2485939"/>
          </a:xfrm>
        </p:spPr>
        <p:txBody>
          <a:bodyPr>
            <a:normAutofit fontScale="92500" lnSpcReduction="10000"/>
          </a:bodyPr>
          <a:lstStyle/>
          <a:p>
            <a:r>
              <a:rPr lang="en-US" dirty="0" smtClean="0"/>
              <a:t>Based </a:t>
            </a:r>
            <a:r>
              <a:rPr lang="en-US" dirty="0"/>
              <a:t>on the execution of auditable data policy rules and the use of persistent identifiers (</a:t>
            </a:r>
            <a:r>
              <a:rPr lang="en-US" dirty="0" smtClean="0"/>
              <a:t>PIDs).</a:t>
            </a:r>
            <a:endParaRPr lang="en-US" dirty="0"/>
          </a:p>
          <a:p>
            <a:r>
              <a:rPr lang="en-US" dirty="0" smtClean="0"/>
              <a:t>Respects </a:t>
            </a:r>
            <a:r>
              <a:rPr lang="en-US" dirty="0"/>
              <a:t>the rights of the data owners to define the access rights for their data and to decide how and when </a:t>
            </a:r>
            <a:r>
              <a:rPr lang="en-US" dirty="0" smtClean="0"/>
              <a:t>they are made </a:t>
            </a:r>
            <a:r>
              <a:rPr lang="en-US" dirty="0"/>
              <a:t>publicly </a:t>
            </a:r>
            <a:r>
              <a:rPr lang="en-US" dirty="0" err="1" smtClean="0"/>
              <a:t>referenceable</a:t>
            </a:r>
            <a:r>
              <a:rPr lang="en-US" dirty="0"/>
              <a:t>.</a:t>
            </a:r>
          </a:p>
          <a:p>
            <a:r>
              <a:rPr lang="en-US" dirty="0" smtClean="0"/>
              <a:t>Employs </a:t>
            </a:r>
            <a:r>
              <a:rPr lang="en-US" dirty="0"/>
              <a:t>Data Policy Manager to allow centrally managed, community-defined data </a:t>
            </a:r>
            <a:r>
              <a:rPr lang="en-US" dirty="0" smtClean="0"/>
              <a:t>policies.</a:t>
            </a:r>
          </a:p>
        </p:txBody>
      </p:sp>
      <p:sp>
        <p:nvSpPr>
          <p:cNvPr id="4" name="Footer Placeholder 3"/>
          <p:cNvSpPr>
            <a:spLocks noGrp="1"/>
          </p:cNvSpPr>
          <p:nvPr>
            <p:ph type="ftr" sz="quarter" idx="11"/>
          </p:nvPr>
        </p:nvSpPr>
        <p:spPr/>
        <p:txBody>
          <a:bodyPr/>
          <a:lstStyle/>
          <a:p>
            <a:r>
              <a:rPr lang="en-US" smtClean="0"/>
              <a:t>B2SAFE Training</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57540"/>
            <a:ext cx="7467600" cy="2856357"/>
          </a:xfrm>
          <a:prstGeom prst="rect">
            <a:avLst/>
          </a:prstGeom>
        </p:spPr>
      </p:pic>
    </p:spTree>
    <p:extLst>
      <p:ext uri="{BB962C8B-B14F-4D97-AF65-F5344CB8AC3E}">
        <p14:creationId xmlns:p14="http://schemas.microsoft.com/office/powerpoint/2010/main" val="377920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EUDATTemplatePpt_final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UDA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tx1">
                <a:lumMod val="75000"/>
                <a:lumOff val="25000"/>
              </a:schemeClr>
            </a:solidFill>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Presentation1">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EUDAT2020_UserDoc-KO-2015.03.26-v1.0</Template>
  <TotalTime>2749</TotalTime>
  <Words>2179</Words>
  <Application>Microsoft Office PowerPoint</Application>
  <PresentationFormat>On-screen Show (4:3)</PresentationFormat>
  <Paragraphs>301</Paragraphs>
  <Slides>25</Slides>
  <Notes>25</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EUDATTemplatePpt_final1.0</vt:lpstr>
      <vt:lpstr>EUDAT_Template</vt:lpstr>
      <vt:lpstr>Presentation1</vt:lpstr>
      <vt:lpstr>B2SAFE</vt:lpstr>
      <vt:lpstr>B2SAFE is…</vt:lpstr>
      <vt:lpstr>B2SAFE is part of EUDAT...</vt:lpstr>
      <vt:lpstr>A truly pan-European Infrastructure</vt:lpstr>
      <vt:lpstr>Community-Driven Solutions</vt:lpstr>
      <vt:lpstr>Where is B2SAFE in the EUDAT suite?</vt:lpstr>
      <vt:lpstr>Better safe than sorry….</vt:lpstr>
      <vt:lpstr>PowerPoint Presentation</vt:lpstr>
      <vt:lpstr>B2SAFE Features (1/2)</vt:lpstr>
      <vt:lpstr>B2SAFE Features (2/2)</vt:lpstr>
      <vt:lpstr>Who can benefit?</vt:lpstr>
      <vt:lpstr>What makes B2SAFE unique</vt:lpstr>
      <vt:lpstr>How can you use B2SAFE?</vt:lpstr>
      <vt:lpstr>Safe Replication with B2SAFE</vt:lpstr>
      <vt:lpstr>What happens?</vt:lpstr>
      <vt:lpstr>What happens step by step?</vt:lpstr>
      <vt:lpstr>Original DO and replicas</vt:lpstr>
      <vt:lpstr>EUDAT partners are already using B2SAFE</vt:lpstr>
      <vt:lpstr>Replicate my collection X to three data centres</vt:lpstr>
      <vt:lpstr>EPOS</vt:lpstr>
      <vt:lpstr>How to replicate the INGV data to B2SAFE - The process </vt:lpstr>
      <vt:lpstr>Experimental features </vt:lpstr>
      <vt:lpstr>B2SAFE Summary</vt:lpstr>
      <vt:lpstr>Future features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B2SAFE</dc:title>
  <dc:creator>Kostas</dc:creator>
  <cp:lastModifiedBy>Alex</cp:lastModifiedBy>
  <cp:revision>117</cp:revision>
  <dcterms:created xsi:type="dcterms:W3CDTF">2006-08-16T00:00:00Z</dcterms:created>
  <dcterms:modified xsi:type="dcterms:W3CDTF">2016-02-11T10:04:54Z</dcterms:modified>
</cp:coreProperties>
</file>