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74" r:id="rId2"/>
    <p:sldMasterId id="2147483683" r:id="rId3"/>
    <p:sldMasterId id="2147483691" r:id="rId4"/>
  </p:sldMasterIdLst>
  <p:notesMasterIdLst>
    <p:notesMasterId r:id="rId26"/>
  </p:notesMasterIdLst>
  <p:sldIdLst>
    <p:sldId id="262" r:id="rId5"/>
    <p:sldId id="268" r:id="rId6"/>
    <p:sldId id="274" r:id="rId7"/>
    <p:sldId id="275" r:id="rId8"/>
    <p:sldId id="272" r:id="rId9"/>
    <p:sldId id="266" r:id="rId10"/>
    <p:sldId id="267" r:id="rId11"/>
    <p:sldId id="270" r:id="rId12"/>
    <p:sldId id="273" r:id="rId13"/>
    <p:sldId id="271" r:id="rId14"/>
    <p:sldId id="269" r:id="rId15"/>
    <p:sldId id="276" r:id="rId16"/>
    <p:sldId id="278" r:id="rId17"/>
    <p:sldId id="279" r:id="rId18"/>
    <p:sldId id="280" r:id="rId19"/>
    <p:sldId id="281" r:id="rId20"/>
    <p:sldId id="282" r:id="rId21"/>
    <p:sldId id="283" r:id="rId22"/>
    <p:sldId id="284" r:id="rId23"/>
    <p:sldId id="277" r:id="rId24"/>
    <p:sldId id="263" r:id="rId2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6826" autoAdjust="0"/>
    <p:restoredTop sz="86483"/>
  </p:normalViewPr>
  <p:slideViewPr>
    <p:cSldViewPr snapToGrid="0" snapToObjects="1">
      <p:cViewPr varScale="1">
        <p:scale>
          <a:sx n="79" d="100"/>
          <a:sy n="79" d="100"/>
        </p:scale>
        <p:origin x="192" y="6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A081FF-F69F-419C-A695-2D2842B6166D}" type="datetimeFigureOut">
              <a:rPr lang="en-GB" smtClean="0"/>
              <a:t>05/04/2017</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7E6F91-60CB-48B8-906B-B15C71CEDA91}" type="slidenum">
              <a:rPr lang="en-GB" smtClean="0"/>
              <a:t>‹#›</a:t>
            </a:fld>
            <a:endParaRPr lang="en-GB"/>
          </a:p>
        </p:txBody>
      </p:sp>
    </p:spTree>
    <p:extLst>
      <p:ext uri="{BB962C8B-B14F-4D97-AF65-F5344CB8AC3E}">
        <p14:creationId xmlns:p14="http://schemas.microsoft.com/office/powerpoint/2010/main" val="2662730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 Two EOSC Pilot Funders Summit (WP2): One organised per year (M13, M22), which serves as a platform for research funders to meet &amp; work towards alignment of funding policies made up of the stakeholders. </a:t>
            </a:r>
          </a:p>
          <a:p>
            <a:r>
              <a:rPr lang="en-GB" sz="1200" b="0" i="0" u="none" strike="noStrike" kern="1200" baseline="0" dirty="0">
                <a:solidFill>
                  <a:schemeClr val="tx1"/>
                </a:solidFill>
                <a:latin typeface="+mn-lt"/>
                <a:ea typeface="+mn-ea"/>
                <a:cs typeface="+mn-cs"/>
              </a:rPr>
              <a:t> Two EOSC Pilot Service Provider workshops (WP5): of up to 50 people and used as requirements gathering meeting; </a:t>
            </a:r>
          </a:p>
          <a:p>
            <a:r>
              <a:rPr lang="en-GB" sz="1200" b="0" i="0" u="none" strike="noStrike" kern="1200" baseline="0" dirty="0">
                <a:solidFill>
                  <a:schemeClr val="tx1"/>
                </a:solidFill>
                <a:latin typeface="+mn-lt"/>
                <a:ea typeface="+mn-ea"/>
                <a:cs typeface="+mn-cs"/>
              </a:rPr>
              <a:t> Two Funders Institutions &amp; Intermediaries workshops (WP8) aimed at raising awareness under intermediaries, libraries and institutions to be held at M8 &amp; M15 (TBC) </a:t>
            </a:r>
          </a:p>
          <a:p>
            <a:r>
              <a:rPr lang="en-GB" sz="1200" b="0" i="0" u="none" strike="noStrike" kern="1200" baseline="0" dirty="0">
                <a:solidFill>
                  <a:schemeClr val="tx1"/>
                </a:solidFill>
                <a:latin typeface="+mn-lt"/>
                <a:ea typeface="+mn-ea"/>
                <a:cs typeface="+mn-cs"/>
              </a:rPr>
              <a:t> Two scientific community (WP8) workshops/events to target specific disciplines (to be co-located with large discipline-specific conferences). </a:t>
            </a:r>
          </a:p>
          <a:p>
            <a:r>
              <a:rPr lang="en-GB" sz="1200" b="0" i="0" u="none" strike="noStrike" kern="1200" baseline="0" dirty="0">
                <a:solidFill>
                  <a:schemeClr val="tx1"/>
                </a:solidFill>
                <a:latin typeface="+mn-lt"/>
                <a:ea typeface="+mn-ea"/>
                <a:cs typeface="+mn-cs"/>
              </a:rPr>
              <a:t> Four skills (WP7) workshops for training &amp; requirements gathering focusing on understanding the training needs from different stakeholders. </a:t>
            </a:r>
          </a:p>
          <a:p>
            <a:r>
              <a:rPr lang="en-GB" sz="1200" b="0" i="0" u="none" strike="noStrike" kern="1200" baseline="0" dirty="0">
                <a:solidFill>
                  <a:schemeClr val="tx1"/>
                </a:solidFill>
                <a:latin typeface="+mn-lt"/>
                <a:ea typeface="+mn-ea"/>
                <a:cs typeface="+mn-cs"/>
              </a:rPr>
              <a:t> Four Industry stakeholder workshops (WP8) with major European companies interested in becoming a user of the infrastructure. These workshops will help to identify the stakeholders of an integration of the European Open Science Cloud and the Industrial Data Space and set the basis for an alliance. In addition they will gather business requirements from fields like legislation and regulation, accounting &amp; valuation, data protection, taxation, data governance. </a:t>
            </a:r>
          </a:p>
          <a:p>
            <a:endParaRPr lang="en-GB" dirty="0"/>
          </a:p>
        </p:txBody>
      </p:sp>
      <p:sp>
        <p:nvSpPr>
          <p:cNvPr id="4" name="Slide Number Placeholder 3"/>
          <p:cNvSpPr>
            <a:spLocks noGrp="1"/>
          </p:cNvSpPr>
          <p:nvPr>
            <p:ph type="sldNum" sz="quarter" idx="10"/>
          </p:nvPr>
        </p:nvSpPr>
        <p:spPr/>
        <p:txBody>
          <a:bodyPr/>
          <a:lstStyle/>
          <a:p>
            <a:fld id="{CC7E6F91-60CB-48B8-906B-B15C71CEDA91}" type="slidenum">
              <a:rPr lang="en-GB" smtClean="0"/>
              <a:t>12</a:t>
            </a:fld>
            <a:endParaRPr lang="en-GB"/>
          </a:p>
        </p:txBody>
      </p:sp>
      <p:sp>
        <p:nvSpPr>
          <p:cNvPr id="5" name="Footer Placeholder 4"/>
          <p:cNvSpPr>
            <a:spLocks noGrp="1"/>
          </p:cNvSpPr>
          <p:nvPr>
            <p:ph type="ftr" sz="quarter" idx="11"/>
          </p:nvPr>
        </p:nvSpPr>
        <p:spPr/>
        <p:txBody>
          <a:bodyPr/>
          <a:lstStyle/>
          <a:p>
            <a:r>
              <a:rPr lang="en-GB"/>
              <a:t>EOSCpilot Kick off WP8</a:t>
            </a:r>
          </a:p>
        </p:txBody>
      </p:sp>
    </p:spTree>
    <p:extLst>
      <p:ext uri="{BB962C8B-B14F-4D97-AF65-F5344CB8AC3E}">
        <p14:creationId xmlns:p14="http://schemas.microsoft.com/office/powerpoint/2010/main" val="836634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0" y="3707915"/>
            <a:ext cx="4131644"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r>
              <a:rPr lang="en-US"/>
              <a:t>www.eoscpilot.eu</a:t>
            </a:r>
            <a:endParaRPr lang="en-GB"/>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1497804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a tito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157012" y="2280553"/>
            <a:ext cx="4877001" cy="1325563"/>
          </a:xfrm>
        </p:spPr>
        <p:txBody>
          <a:bodyPr/>
          <a:lstStyle/>
          <a:p>
            <a:r>
              <a:rPr lang="en-US" smtClean="0"/>
              <a:t>Click to edit Master title style</a:t>
            </a:r>
            <a:endParaRPr lang="en-GB"/>
          </a:p>
        </p:txBody>
      </p:sp>
      <p:sp>
        <p:nvSpPr>
          <p:cNvPr id="7" name="Date Placeholder 3"/>
          <p:cNvSpPr>
            <a:spLocks noGrp="1"/>
          </p:cNvSpPr>
          <p:nvPr>
            <p:ph type="dt" sz="half" idx="10"/>
          </p:nvPr>
        </p:nvSpPr>
        <p:spPr>
          <a:xfrm>
            <a:off x="274749" y="6356351"/>
            <a:ext cx="1356575" cy="365125"/>
          </a:xfrm>
        </p:spPr>
        <p:txBody>
          <a:bodyPr/>
          <a:lstStyle>
            <a:lvl1pPr>
              <a:defRPr b="1">
                <a:solidFill>
                  <a:schemeClr val="tx1"/>
                </a:solidFill>
              </a:defRPr>
            </a:lvl1pPr>
          </a:lstStyle>
          <a:p>
            <a:r>
              <a:rPr lang="en-US"/>
              <a:t>www.eoscpilot.eu</a:t>
            </a:r>
            <a:endParaRPr lang="en-GB" dirty="0"/>
          </a:p>
        </p:txBody>
      </p:sp>
      <p:sp>
        <p:nvSpPr>
          <p:cNvPr id="8" name="Footer Placeholder 4"/>
          <p:cNvSpPr>
            <a:spLocks noGrp="1"/>
          </p:cNvSpPr>
          <p:nvPr>
            <p:ph type="ftr" sz="quarter" idx="11"/>
          </p:nvPr>
        </p:nvSpPr>
        <p:spPr>
          <a:xfrm>
            <a:off x="2163652" y="6356351"/>
            <a:ext cx="5091448" cy="365125"/>
          </a:xfrm>
        </p:spPr>
        <p:txBody>
          <a:bodyPr/>
          <a:lstStyle>
            <a:lvl1pPr>
              <a:defRPr b="1">
                <a:solidFill>
                  <a:schemeClr val="tx1"/>
                </a:solidFill>
              </a:defRPr>
            </a:lvl1pPr>
          </a:lstStyle>
          <a:p>
            <a:r>
              <a:rPr lang="en-GB" dirty="0"/>
              <a:t>The European Open Science Cloud for Research pilot project is funded by the European Commission, DG Research &amp; Innovation under contract no. 739563</a:t>
            </a:r>
          </a:p>
        </p:txBody>
      </p:sp>
      <p:sp>
        <p:nvSpPr>
          <p:cNvPr id="9" name="Slide Number Placeholder 5"/>
          <p:cNvSpPr>
            <a:spLocks noGrp="1"/>
          </p:cNvSpPr>
          <p:nvPr>
            <p:ph type="sldNum" sz="quarter" idx="12"/>
          </p:nvPr>
        </p:nvSpPr>
        <p:spPr>
          <a:xfrm>
            <a:off x="7967730" y="6356351"/>
            <a:ext cx="547620" cy="365125"/>
          </a:xfrm>
        </p:spPr>
        <p:txBody>
          <a:bodyPr/>
          <a:lstStyle>
            <a:lvl1pPr>
              <a:defRPr b="1">
                <a:solidFill>
                  <a:schemeClr val="tx1"/>
                </a:solidFill>
              </a:defRPr>
            </a:lvl1pPr>
          </a:lstStyle>
          <a:p>
            <a:fld id="{154E5F24-684F-EB47-903B-D0BF2D59DFAF}" type="slidenum">
              <a:rPr lang="en-GB" smtClean="0"/>
              <a:pPr/>
              <a:t>‹#›</a:t>
            </a:fld>
            <a:endParaRPr lang="en-GB" dirty="0"/>
          </a:p>
        </p:txBody>
      </p:sp>
    </p:spTree>
    <p:extLst>
      <p:ext uri="{BB962C8B-B14F-4D97-AF65-F5344CB8AC3E}">
        <p14:creationId xmlns:p14="http://schemas.microsoft.com/office/powerpoint/2010/main" val="1693851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apositiva tito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www.eoscpilot.eu</a:t>
            </a:r>
            <a:endParaRPr lang="en-GB"/>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p:txBody>
          <a:bodyPr/>
          <a:lstStyle/>
          <a:p>
            <a:fld id="{154E5F24-684F-EB47-903B-D0BF2D59DFAF}" type="slidenum">
              <a:rPr lang="en-GB" smtClean="0"/>
              <a:t>‹#›</a:t>
            </a:fld>
            <a:endParaRPr lang="en-GB"/>
          </a:p>
        </p:txBody>
      </p:sp>
      <p:sp>
        <p:nvSpPr>
          <p:cNvPr id="2" name="Titolo 1"/>
          <p:cNvSpPr>
            <a:spLocks noGrp="1"/>
          </p:cNvSpPr>
          <p:nvPr>
            <p:ph type="title"/>
          </p:nvPr>
        </p:nvSpPr>
        <p:spPr>
          <a:xfrm>
            <a:off x="166638" y="2790692"/>
            <a:ext cx="4877001" cy="1325563"/>
          </a:xfrm>
        </p:spPr>
        <p:txBody>
          <a:bodyPr/>
          <a:lstStyle>
            <a:lvl1pPr>
              <a:defRPr>
                <a:solidFill>
                  <a:schemeClr val="bg1"/>
                </a:solidFill>
              </a:defRPr>
            </a:lvl1pPr>
          </a:lstStyle>
          <a:p>
            <a:r>
              <a:rPr lang="en-US" smtClean="0"/>
              <a:t>Click to edit Master title style</a:t>
            </a:r>
            <a:endParaRPr lang="en-GB"/>
          </a:p>
        </p:txBody>
      </p:sp>
    </p:spTree>
    <p:extLst>
      <p:ext uri="{BB962C8B-B14F-4D97-AF65-F5344CB8AC3E}">
        <p14:creationId xmlns:p14="http://schemas.microsoft.com/office/powerpoint/2010/main" val="406808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746208" y="134218"/>
            <a:ext cx="7886700" cy="752476"/>
          </a:xfrm>
        </p:spPr>
        <p:txBody>
          <a:bodyPr>
            <a:normAutofit/>
          </a:bodyPr>
          <a:lstStyle>
            <a:lvl1pPr>
              <a:defRPr sz="3000" b="1" baseline="0"/>
            </a:lvl1pPr>
          </a:lstStyle>
          <a:p>
            <a:r>
              <a:rPr lang="en-US" smtClean="0"/>
              <a:t>Click to edit Master title style</a:t>
            </a:r>
            <a:endParaRPr lang="en-US" dirty="0"/>
          </a:p>
        </p:txBody>
      </p:sp>
      <p:sp>
        <p:nvSpPr>
          <p:cNvPr id="3" name="Content Placeholder 2"/>
          <p:cNvSpPr>
            <a:spLocks noGrp="1"/>
          </p:cNvSpPr>
          <p:nvPr>
            <p:ph idx="1"/>
          </p:nvPr>
        </p:nvSpPr>
        <p:spPr>
          <a:xfrm>
            <a:off x="628650" y="2283491"/>
            <a:ext cx="7886700" cy="3051209"/>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274749" y="6356351"/>
            <a:ext cx="1356575" cy="365125"/>
          </a:xfrm>
        </p:spPr>
        <p:txBody>
          <a:bodyPr/>
          <a:lstStyle>
            <a:lvl1pPr>
              <a:defRPr b="1">
                <a:solidFill>
                  <a:schemeClr val="tx1"/>
                </a:solidFill>
              </a:defRPr>
            </a:lvl1pPr>
          </a:lstStyle>
          <a:p>
            <a:r>
              <a:rPr lang="en-US"/>
              <a:t>www.eoscpilot.eu</a:t>
            </a:r>
            <a:endParaRPr lang="en-GB" dirty="0"/>
          </a:p>
        </p:txBody>
      </p:sp>
      <p:sp>
        <p:nvSpPr>
          <p:cNvPr id="5" name="Footer Placeholder 4"/>
          <p:cNvSpPr>
            <a:spLocks noGrp="1"/>
          </p:cNvSpPr>
          <p:nvPr>
            <p:ph type="ftr" sz="quarter" idx="11"/>
          </p:nvPr>
        </p:nvSpPr>
        <p:spPr>
          <a:xfrm>
            <a:off x="2163652" y="6356351"/>
            <a:ext cx="5091448" cy="365125"/>
          </a:xfrm>
        </p:spPr>
        <p:txBody>
          <a:bodyPr/>
          <a:lstStyle>
            <a:lvl1pPr>
              <a:defRPr b="1">
                <a:solidFill>
                  <a:schemeClr val="tx1"/>
                </a:solidFill>
              </a:defRPr>
            </a:lvl1pPr>
          </a:lstStyle>
          <a:p>
            <a:r>
              <a:rPr lang="en-GB" dirty="0"/>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a:xfrm>
            <a:off x="7967730" y="6356351"/>
            <a:ext cx="547620" cy="365125"/>
          </a:xfrm>
        </p:spPr>
        <p:txBody>
          <a:bodyPr/>
          <a:lstStyle>
            <a:lvl1pPr>
              <a:defRPr b="1">
                <a:solidFill>
                  <a:schemeClr val="tx1"/>
                </a:solidFill>
              </a:defRPr>
            </a:lvl1pPr>
          </a:lstStyle>
          <a:p>
            <a:fld id="{154E5F24-684F-EB47-903B-D0BF2D59DFAF}" type="slidenum">
              <a:rPr lang="en-GB" smtClean="0"/>
              <a:pPr/>
              <a:t>‹#›</a:t>
            </a:fld>
            <a:endParaRPr lang="en-GB" dirty="0"/>
          </a:p>
        </p:txBody>
      </p:sp>
    </p:spTree>
    <p:extLst>
      <p:ext uri="{BB962C8B-B14F-4D97-AF65-F5344CB8AC3E}">
        <p14:creationId xmlns:p14="http://schemas.microsoft.com/office/powerpoint/2010/main" val="800938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35981" y="279132"/>
            <a:ext cx="6152398" cy="500565"/>
          </a:xfrm>
        </p:spPr>
        <p:txBody>
          <a:bodyPr anchor="b">
            <a:normAutofit/>
          </a:bodyPr>
          <a:lstStyle>
            <a:lvl1pPr>
              <a:defRPr sz="3000" baseline="0"/>
            </a:lvl1pPr>
          </a:lstStyle>
          <a:p>
            <a:r>
              <a:rPr lang="en-US" dirty="0"/>
              <a:t>Click to edit Master title style</a:t>
            </a:r>
          </a:p>
        </p:txBody>
      </p:sp>
      <p:sp>
        <p:nvSpPr>
          <p:cNvPr id="3" name="Text Placeholder 2"/>
          <p:cNvSpPr>
            <a:spLocks noGrp="1"/>
          </p:cNvSpPr>
          <p:nvPr>
            <p:ph type="body" idx="1"/>
          </p:nvPr>
        </p:nvSpPr>
        <p:spPr>
          <a:xfrm>
            <a:off x="648002" y="315070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0"/>
          </p:nvPr>
        </p:nvSpPr>
        <p:spPr>
          <a:xfrm>
            <a:off x="274749" y="6356351"/>
            <a:ext cx="1356575" cy="365125"/>
          </a:xfrm>
        </p:spPr>
        <p:txBody>
          <a:bodyPr/>
          <a:lstStyle>
            <a:lvl1pPr>
              <a:defRPr b="1">
                <a:solidFill>
                  <a:schemeClr val="tx1"/>
                </a:solidFill>
              </a:defRPr>
            </a:lvl1pPr>
          </a:lstStyle>
          <a:p>
            <a:r>
              <a:rPr lang="en-US"/>
              <a:t>www.eoscpilot.eu</a:t>
            </a:r>
            <a:endParaRPr lang="en-GB" dirty="0"/>
          </a:p>
        </p:txBody>
      </p:sp>
      <p:sp>
        <p:nvSpPr>
          <p:cNvPr id="8" name="Footer Placeholder 4"/>
          <p:cNvSpPr>
            <a:spLocks noGrp="1"/>
          </p:cNvSpPr>
          <p:nvPr>
            <p:ph type="ftr" sz="quarter" idx="11"/>
          </p:nvPr>
        </p:nvSpPr>
        <p:spPr>
          <a:xfrm>
            <a:off x="2163652" y="6356351"/>
            <a:ext cx="5091448" cy="365125"/>
          </a:xfrm>
        </p:spPr>
        <p:txBody>
          <a:bodyPr/>
          <a:lstStyle>
            <a:lvl1pPr>
              <a:defRPr b="1">
                <a:solidFill>
                  <a:schemeClr val="tx1"/>
                </a:solidFill>
              </a:defRPr>
            </a:lvl1pPr>
          </a:lstStyle>
          <a:p>
            <a:r>
              <a:rPr lang="en-GB" dirty="0"/>
              <a:t>The European Open Science Cloud for Research pilot project is funded by the European Commission, DG Research &amp; Innovation under contract no. 739563</a:t>
            </a:r>
          </a:p>
        </p:txBody>
      </p:sp>
      <p:sp>
        <p:nvSpPr>
          <p:cNvPr id="9" name="Slide Number Placeholder 5"/>
          <p:cNvSpPr>
            <a:spLocks noGrp="1"/>
          </p:cNvSpPr>
          <p:nvPr>
            <p:ph type="sldNum" sz="quarter" idx="12"/>
          </p:nvPr>
        </p:nvSpPr>
        <p:spPr>
          <a:xfrm>
            <a:off x="7967730" y="6356351"/>
            <a:ext cx="547620" cy="365125"/>
          </a:xfrm>
        </p:spPr>
        <p:txBody>
          <a:bodyPr/>
          <a:lstStyle>
            <a:lvl1pPr>
              <a:defRPr b="1">
                <a:solidFill>
                  <a:schemeClr val="tx1"/>
                </a:solidFill>
              </a:defRPr>
            </a:lvl1pPr>
          </a:lstStyle>
          <a:p>
            <a:fld id="{154E5F24-684F-EB47-903B-D0BF2D59DFAF}" type="slidenum">
              <a:rPr lang="en-GB" smtClean="0"/>
              <a:pPr/>
              <a:t>‹#›</a:t>
            </a:fld>
            <a:endParaRPr lang="en-GB" dirty="0"/>
          </a:p>
        </p:txBody>
      </p:sp>
    </p:spTree>
    <p:extLst>
      <p:ext uri="{BB962C8B-B14F-4D97-AF65-F5344CB8AC3E}">
        <p14:creationId xmlns:p14="http://schemas.microsoft.com/office/powerpoint/2010/main" val="941483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le 1"/>
          <p:cNvSpPr>
            <a:spLocks noGrp="1"/>
          </p:cNvSpPr>
          <p:nvPr>
            <p:ph type="title"/>
          </p:nvPr>
        </p:nvSpPr>
        <p:spPr>
          <a:xfrm>
            <a:off x="2743201" y="129873"/>
            <a:ext cx="7886700" cy="752476"/>
          </a:xfrm>
        </p:spPr>
        <p:txBody>
          <a:bodyPr>
            <a:normAutofit/>
          </a:bodyPr>
          <a:lstStyle>
            <a:lvl1pPr>
              <a:defRPr sz="3000" baseline="0"/>
            </a:lvl1pPr>
          </a:lstStyle>
          <a:p>
            <a:r>
              <a:rPr lang="en-US" smtClean="0"/>
              <a:t>Click to edit Master title style</a:t>
            </a:r>
            <a:endParaRPr lang="en-US" dirty="0"/>
          </a:p>
        </p:txBody>
      </p:sp>
      <p:sp>
        <p:nvSpPr>
          <p:cNvPr id="3" name="Content Placeholder 2"/>
          <p:cNvSpPr>
            <a:spLocks noGrp="1"/>
          </p:cNvSpPr>
          <p:nvPr>
            <p:ph sz="half" idx="1"/>
          </p:nvPr>
        </p:nvSpPr>
        <p:spPr>
          <a:xfrm>
            <a:off x="628650" y="2063534"/>
            <a:ext cx="3886200" cy="2861878"/>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16517" y="2063534"/>
            <a:ext cx="3886200" cy="2861878"/>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a:t>www.eoscpilot.eu</a:t>
            </a:r>
            <a:endParaRPr lang="en-GB"/>
          </a:p>
        </p:txBody>
      </p:sp>
      <p:sp>
        <p:nvSpPr>
          <p:cNvPr id="6" name="Footer Placeholder 5"/>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7" name="Slide Number Placeholder 6"/>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853286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000" baseline="0"/>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r>
              <a:rPr lang="en-US"/>
              <a:t>www.eoscpilot.eu</a:t>
            </a:r>
            <a:endParaRPr lang="en-GB"/>
          </a:p>
        </p:txBody>
      </p:sp>
      <p:sp>
        <p:nvSpPr>
          <p:cNvPr id="4" name="Footer Placeholder 3"/>
          <p:cNvSpPr>
            <a:spLocks noGrp="1"/>
          </p:cNvSpPr>
          <p:nvPr>
            <p:ph type="ftr" sz="quarter" idx="11"/>
          </p:nvPr>
        </p:nvSpPr>
        <p:spPr/>
        <p:txBody>
          <a:bodyPr/>
          <a:lstStyle/>
          <a:p>
            <a:r>
              <a:rPr lang="en-GB"/>
              <a:t>The European Open Science Cloud for Research pilot project is funded by the European Commission, DG Research &amp; Innovation under contract no. </a:t>
            </a:r>
            <a:r>
              <a:rPr lang="en-GB" dirty="0"/>
              <a:t>739563</a:t>
            </a:r>
          </a:p>
        </p:txBody>
      </p:sp>
      <p:sp>
        <p:nvSpPr>
          <p:cNvPr id="5" name="Slide Number Placeholder 4"/>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2104287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www.eoscpilot.eu</a:t>
            </a:r>
            <a:endParaRPr lang="en-GB"/>
          </a:p>
        </p:txBody>
      </p:sp>
      <p:sp>
        <p:nvSpPr>
          <p:cNvPr id="3" name="Footer Placeholder 2"/>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4" name="Slide Number Placeholder 3"/>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1996725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1116530"/>
            <a:ext cx="2949178" cy="940869"/>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6200" y="1116530"/>
            <a:ext cx="4629150" cy="4873625"/>
          </a:xfrm>
        </p:spPr>
        <p:txBody>
          <a:bodyPr/>
          <a:lstStyle>
            <a:lvl1pPr marL="228600" indent="-228600">
              <a:buSzPct val="100000"/>
              <a:buFontTx/>
              <a:buBlip>
                <a:blip r:embed="rId2"/>
              </a:buBlip>
              <a:defRPr sz="3200"/>
            </a:lvl1pPr>
            <a:lvl2pPr marL="685800" indent="-228600">
              <a:buSzPct val="100000"/>
              <a:buFontTx/>
              <a:buBlip>
                <a:blip r:embed="rId2"/>
              </a:buBlip>
              <a:defRPr sz="2800"/>
            </a:lvl2pPr>
            <a:lvl3pPr marL="1143000" indent="-228600">
              <a:buSzPct val="100000"/>
              <a:buFontTx/>
              <a:buBlip>
                <a:blip r:embed="rId2"/>
              </a:buBlip>
              <a:defRPr sz="2400"/>
            </a:lvl3pPr>
            <a:lvl4pPr marL="1600200" indent="-228600">
              <a:buSzPct val="100000"/>
              <a:buFontTx/>
              <a:buBlip>
                <a:blip r:embed="rId2"/>
              </a:buBlip>
              <a:defRPr sz="2000"/>
            </a:lvl4pPr>
            <a:lvl5pPr marL="2057400" indent="-228600">
              <a:buSzPct val="100000"/>
              <a:buFontTx/>
              <a:buBlip>
                <a:blip r:embed="rId2"/>
              </a:buBlip>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a:t>www.eoscpilot.eu</a:t>
            </a:r>
            <a:endParaRPr lang="en-GB"/>
          </a:p>
        </p:txBody>
      </p:sp>
      <p:sp>
        <p:nvSpPr>
          <p:cNvPr id="6" name="Footer Placeholder 5"/>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7" name="Slide Number Placeholder 6"/>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237283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2030930" y="962525"/>
            <a:ext cx="6670308" cy="728163"/>
          </a:xfrm>
        </p:spPr>
        <p:txBody>
          <a:bodyPr/>
          <a:lstStyle/>
          <a:p>
            <a:r>
              <a:rPr lang="it-IT"/>
              <a:t>Fare clic per modificare stile</a:t>
            </a:r>
            <a:endParaRPr lang="en-GB"/>
          </a:p>
        </p:txBody>
      </p:sp>
      <p:sp>
        <p:nvSpPr>
          <p:cNvPr id="3" name="Segnaposto testo 2"/>
          <p:cNvSpPr>
            <a:spLocks noGrp="1"/>
          </p:cNvSpPr>
          <p:nvPr>
            <p:ph type="body" idx="1"/>
          </p:nvPr>
        </p:nvSpPr>
        <p:spPr>
          <a:xfrm>
            <a:off x="2030932" y="1681163"/>
            <a:ext cx="667030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2030930" y="2505075"/>
            <a:ext cx="6670308" cy="3684588"/>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7" name="Segnaposto data 6"/>
          <p:cNvSpPr>
            <a:spLocks noGrp="1"/>
          </p:cNvSpPr>
          <p:nvPr>
            <p:ph type="dt" sz="half" idx="10"/>
          </p:nvPr>
        </p:nvSpPr>
        <p:spPr/>
        <p:txBody>
          <a:bodyPr/>
          <a:lstStyle/>
          <a:p>
            <a:r>
              <a:rPr lang="en-US"/>
              <a:t>www.eoscpilot.eu</a:t>
            </a:r>
            <a:endParaRPr lang="en-GB"/>
          </a:p>
        </p:txBody>
      </p:sp>
      <p:sp>
        <p:nvSpPr>
          <p:cNvPr id="8" name="Segnaposto piè di pagina 7"/>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9" name="Segnaposto numero diapositiva 8"/>
          <p:cNvSpPr>
            <a:spLocks noGrp="1"/>
          </p:cNvSpPr>
          <p:nvPr>
            <p:ph type="sldNum" sz="quarter" idx="12"/>
          </p:nvPr>
        </p:nvSpPr>
        <p:spPr>
          <a:xfrm>
            <a:off x="6643838" y="6331152"/>
            <a:ext cx="2057400" cy="365125"/>
          </a:xfrm>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1724224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2464066" y="1122363"/>
            <a:ext cx="6224538" cy="2387600"/>
          </a:xfrm>
        </p:spPr>
        <p:txBody>
          <a:bodyPr anchor="b"/>
          <a:lstStyle>
            <a:lvl1pPr algn="ctr">
              <a:defRPr sz="6000"/>
            </a:lvl1pPr>
          </a:lstStyle>
          <a:p>
            <a:r>
              <a:rPr lang="it-IT"/>
              <a:t>Fare clic per modificare stile</a:t>
            </a:r>
            <a:endParaRPr lang="en-GB"/>
          </a:p>
        </p:txBody>
      </p:sp>
      <p:sp>
        <p:nvSpPr>
          <p:cNvPr id="3" name="Sottotitolo 2"/>
          <p:cNvSpPr>
            <a:spLocks noGrp="1"/>
          </p:cNvSpPr>
          <p:nvPr>
            <p:ph type="subTitle" idx="1"/>
          </p:nvPr>
        </p:nvSpPr>
        <p:spPr>
          <a:xfrm>
            <a:off x="2464066" y="3602038"/>
            <a:ext cx="622453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4" name="Segnaposto data 3"/>
          <p:cNvSpPr>
            <a:spLocks noGrp="1"/>
          </p:cNvSpPr>
          <p:nvPr>
            <p:ph type="dt" sz="half" idx="10"/>
          </p:nvPr>
        </p:nvSpPr>
        <p:spPr/>
        <p:txBody>
          <a:bodyPr/>
          <a:lstStyle/>
          <a:p>
            <a:r>
              <a:rPr lang="en-US"/>
              <a:t>www.eoscpilot.eu</a:t>
            </a:r>
            <a:endParaRPr lang="en-GB"/>
          </a:p>
        </p:txBody>
      </p:sp>
      <p:sp>
        <p:nvSpPr>
          <p:cNvPr id="5" name="Segnaposto piè di pagina 4"/>
          <p:cNvSpPr>
            <a:spLocks noGrp="1"/>
          </p:cNvSpPr>
          <p:nvPr>
            <p:ph type="ftr" sz="quarter" idx="11"/>
          </p:nvPr>
        </p:nvSpPr>
        <p:spPr>
          <a:xfrm>
            <a:off x="3115577" y="6356349"/>
            <a:ext cx="3086100" cy="365125"/>
          </a:xfrm>
        </p:spPr>
        <p:txBody>
          <a:bodyPr/>
          <a:lstStyle/>
          <a:p>
            <a:r>
              <a:rPr lang="en-GB"/>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a:xfrm>
            <a:off x="6631204" y="6356349"/>
            <a:ext cx="2057400" cy="365125"/>
          </a:xfrm>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3046864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2348564" y="1157832"/>
            <a:ext cx="6166786" cy="1325563"/>
          </a:xfrm>
        </p:spPr>
        <p:txBody>
          <a:bodyPr/>
          <a:lstStyle/>
          <a:p>
            <a:r>
              <a:rPr lang="it-IT"/>
              <a:t>Fare clic per modificare stile</a:t>
            </a:r>
            <a:endParaRPr lang="en-GB"/>
          </a:p>
        </p:txBody>
      </p:sp>
      <p:sp>
        <p:nvSpPr>
          <p:cNvPr id="3" name="Segnaposto contenuto 2"/>
          <p:cNvSpPr>
            <a:spLocks noGrp="1"/>
          </p:cNvSpPr>
          <p:nvPr>
            <p:ph idx="1"/>
          </p:nvPr>
        </p:nvSpPr>
        <p:spPr>
          <a:xfrm>
            <a:off x="2348564" y="2720775"/>
            <a:ext cx="6166786" cy="2621247"/>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data 3"/>
          <p:cNvSpPr>
            <a:spLocks noGrp="1"/>
          </p:cNvSpPr>
          <p:nvPr>
            <p:ph type="dt" sz="half" idx="10"/>
          </p:nvPr>
        </p:nvSpPr>
        <p:spPr/>
        <p:txBody>
          <a:bodyPr/>
          <a:lstStyle/>
          <a:p>
            <a:r>
              <a:rPr lang="en-US"/>
              <a:t>www.eoscpilot.eu</a:t>
            </a:r>
            <a:endParaRPr lang="en-GB"/>
          </a:p>
        </p:txBody>
      </p:sp>
      <p:sp>
        <p:nvSpPr>
          <p:cNvPr id="5" name="Segnaposto piè di pagina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1264083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2686050" y="1106905"/>
            <a:ext cx="5824538" cy="1665271"/>
          </a:xfrm>
        </p:spPr>
        <p:txBody>
          <a:bodyPr anchor="b"/>
          <a:lstStyle>
            <a:lvl1pPr>
              <a:defRPr sz="6000"/>
            </a:lvl1pPr>
          </a:lstStyle>
          <a:p>
            <a:r>
              <a:rPr lang="it-IT"/>
              <a:t>Fare clic per modificare stile</a:t>
            </a:r>
            <a:endParaRPr lang="en-GB"/>
          </a:p>
        </p:txBody>
      </p:sp>
      <p:sp>
        <p:nvSpPr>
          <p:cNvPr id="3" name="Segnaposto testo 2"/>
          <p:cNvSpPr>
            <a:spLocks noGrp="1"/>
          </p:cNvSpPr>
          <p:nvPr>
            <p:ph type="body" idx="1"/>
          </p:nvPr>
        </p:nvSpPr>
        <p:spPr>
          <a:xfrm>
            <a:off x="2686050" y="2799164"/>
            <a:ext cx="5824538"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r>
              <a:rPr lang="en-US"/>
              <a:t>www.eoscpilot.eu</a:t>
            </a:r>
            <a:endParaRPr lang="en-GB"/>
          </a:p>
        </p:txBody>
      </p:sp>
      <p:sp>
        <p:nvSpPr>
          <p:cNvPr id="5" name="Segnaposto piè di pagina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395227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2030930" y="962526"/>
            <a:ext cx="6670308" cy="728162"/>
          </a:xfrm>
        </p:spPr>
        <p:txBody>
          <a:bodyPr/>
          <a:lstStyle/>
          <a:p>
            <a:r>
              <a:rPr lang="it-IT"/>
              <a:t>Fare clic per modificare stile</a:t>
            </a:r>
            <a:endParaRPr lang="en-GB"/>
          </a:p>
        </p:txBody>
      </p:sp>
      <p:sp>
        <p:nvSpPr>
          <p:cNvPr id="3" name="Segnaposto testo 2"/>
          <p:cNvSpPr>
            <a:spLocks noGrp="1"/>
          </p:cNvSpPr>
          <p:nvPr>
            <p:ph type="body" idx="1"/>
          </p:nvPr>
        </p:nvSpPr>
        <p:spPr>
          <a:xfrm>
            <a:off x="2030930" y="1681163"/>
            <a:ext cx="667030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2030930" y="2505075"/>
            <a:ext cx="6670308" cy="3684588"/>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7" name="Segnaposto data 6"/>
          <p:cNvSpPr>
            <a:spLocks noGrp="1"/>
          </p:cNvSpPr>
          <p:nvPr>
            <p:ph type="dt" sz="half" idx="10"/>
          </p:nvPr>
        </p:nvSpPr>
        <p:spPr/>
        <p:txBody>
          <a:bodyPr/>
          <a:lstStyle/>
          <a:p>
            <a:r>
              <a:rPr lang="en-US"/>
              <a:t>www.eoscpilot.eu</a:t>
            </a:r>
            <a:endParaRPr lang="en-GB"/>
          </a:p>
        </p:txBody>
      </p:sp>
      <p:sp>
        <p:nvSpPr>
          <p:cNvPr id="8" name="Segnaposto piè di pagina 7"/>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9" name="Segnaposto numero diapositiva 8"/>
          <p:cNvSpPr>
            <a:spLocks noGrp="1"/>
          </p:cNvSpPr>
          <p:nvPr>
            <p:ph type="sldNum" sz="quarter" idx="12"/>
          </p:nvPr>
        </p:nvSpPr>
        <p:spPr>
          <a:xfrm>
            <a:off x="6643838" y="6331151"/>
            <a:ext cx="2057400" cy="365125"/>
          </a:xfrm>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1402708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endParaRPr lang="en-GB"/>
          </a:p>
        </p:txBody>
      </p:sp>
      <p:sp>
        <p:nvSpPr>
          <p:cNvPr id="3" name="Segnaposto data 2"/>
          <p:cNvSpPr>
            <a:spLocks noGrp="1"/>
          </p:cNvSpPr>
          <p:nvPr>
            <p:ph type="dt" sz="half" idx="10"/>
          </p:nvPr>
        </p:nvSpPr>
        <p:spPr/>
        <p:txBody>
          <a:bodyPr/>
          <a:lstStyle/>
          <a:p>
            <a:r>
              <a:rPr lang="en-US"/>
              <a:t>www.eoscpilot.eu</a:t>
            </a:r>
            <a:endParaRPr lang="en-GB"/>
          </a:p>
        </p:txBody>
      </p:sp>
      <p:sp>
        <p:nvSpPr>
          <p:cNvPr id="4" name="Segnaposto piè di pagina 3"/>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5" name="Segnaposto numero diapositiva 4"/>
          <p:cNvSpPr>
            <a:spLocks noGrp="1"/>
          </p:cNvSpPr>
          <p:nvPr>
            <p:ph type="sldNum" sz="quarter" idx="12"/>
          </p:nvPr>
        </p:nvSpPr>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241274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016276" y="987425"/>
            <a:ext cx="2949575" cy="969745"/>
          </a:xfrm>
        </p:spPr>
        <p:txBody>
          <a:bodyPr anchor="b"/>
          <a:lstStyle>
            <a:lvl1pPr>
              <a:defRPr sz="3200"/>
            </a:lvl1pPr>
          </a:lstStyle>
          <a:p>
            <a:r>
              <a:rPr lang="it-IT"/>
              <a:t>Fare clic per modificare stile</a:t>
            </a:r>
            <a:endParaRPr lang="en-GB"/>
          </a:p>
        </p:txBody>
      </p:sp>
      <p:sp>
        <p:nvSpPr>
          <p:cNvPr id="3" name="Segnaposto contenuto 2"/>
          <p:cNvSpPr>
            <a:spLocks noGrp="1"/>
          </p:cNvSpPr>
          <p:nvPr>
            <p:ph idx="1"/>
          </p:nvPr>
        </p:nvSpPr>
        <p:spPr>
          <a:xfrm>
            <a:off x="5130265" y="987425"/>
            <a:ext cx="3625715" cy="4873625"/>
          </a:xfrm>
        </p:spPr>
        <p:txBody>
          <a:bodyPr/>
          <a:lstStyle>
            <a:lvl1pPr marL="228600" indent="-228600">
              <a:buSzPct val="100000"/>
              <a:buFontTx/>
              <a:buBlip>
                <a:blip r:embed="rId2"/>
              </a:buBlip>
              <a:defRPr sz="3200"/>
            </a:lvl1pPr>
            <a:lvl2pPr marL="685800" indent="-228600">
              <a:buSzPct val="100000"/>
              <a:buFontTx/>
              <a:buBlip>
                <a:blip r:embed="rId2"/>
              </a:buBlip>
              <a:defRPr sz="2800"/>
            </a:lvl2pPr>
            <a:lvl3pPr marL="1143000" indent="-228600">
              <a:buSzPct val="100000"/>
              <a:buFontTx/>
              <a:buBlip>
                <a:blip r:embed="rId2"/>
              </a:buBlip>
              <a:defRPr sz="2400"/>
            </a:lvl3pPr>
            <a:lvl4pPr marL="1600200" indent="-228600">
              <a:buSzPct val="100000"/>
              <a:buFontTx/>
              <a:buBlip>
                <a:blip r:embed="rId2"/>
              </a:buBlip>
              <a:defRPr sz="2000"/>
            </a:lvl4pPr>
            <a:lvl5pPr marL="2057400" indent="-228600">
              <a:buSzPct val="100000"/>
              <a:buFontTx/>
              <a:buBlip>
                <a:blip r:embed="rId2"/>
              </a:buBlip>
              <a:defRPr sz="2000"/>
            </a:lvl5pPr>
            <a:lvl6pPr>
              <a:defRPr sz="2000"/>
            </a:lvl6pPr>
            <a:lvl7pPr>
              <a:defRPr sz="2000"/>
            </a:lvl7pPr>
            <a:lvl8pPr>
              <a:defRPr sz="2000"/>
            </a:lvl8pPr>
            <a:lvl9pPr>
              <a:defRPr sz="2000"/>
            </a:lvl9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testo 3"/>
          <p:cNvSpPr>
            <a:spLocks noGrp="1"/>
          </p:cNvSpPr>
          <p:nvPr>
            <p:ph type="body" sz="half" idx="2"/>
          </p:nvPr>
        </p:nvSpPr>
        <p:spPr>
          <a:xfrm>
            <a:off x="2016276"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r>
              <a:rPr lang="en-US"/>
              <a:t>www.eoscpilot.eu</a:t>
            </a:r>
            <a:endParaRPr lang="en-GB"/>
          </a:p>
        </p:txBody>
      </p:sp>
      <p:sp>
        <p:nvSpPr>
          <p:cNvPr id="6" name="Segnaposto piè di pagina 5"/>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7" name="Segnaposto numero diapositiva 6"/>
          <p:cNvSpPr>
            <a:spLocks noGrp="1"/>
          </p:cNvSpPr>
          <p:nvPr>
            <p:ph type="sldNum" sz="quarter" idx="12"/>
          </p:nvPr>
        </p:nvSpPr>
        <p:spPr>
          <a:xfrm>
            <a:off x="6698581" y="6356350"/>
            <a:ext cx="2057400" cy="365125"/>
          </a:xfrm>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19710157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2464066" y="1122363"/>
            <a:ext cx="6224538" cy="2387600"/>
          </a:xfrm>
        </p:spPr>
        <p:txBody>
          <a:bodyPr anchor="b"/>
          <a:lstStyle>
            <a:lvl1pPr algn="ctr">
              <a:defRPr sz="6000"/>
            </a:lvl1pPr>
          </a:lstStyle>
          <a:p>
            <a:r>
              <a:rPr lang="it-IT"/>
              <a:t>Fare clic per modificare stile</a:t>
            </a:r>
            <a:endParaRPr lang="en-GB"/>
          </a:p>
        </p:txBody>
      </p:sp>
      <p:sp>
        <p:nvSpPr>
          <p:cNvPr id="3" name="Sottotitolo 2"/>
          <p:cNvSpPr>
            <a:spLocks noGrp="1"/>
          </p:cNvSpPr>
          <p:nvPr>
            <p:ph type="subTitle" idx="1"/>
          </p:nvPr>
        </p:nvSpPr>
        <p:spPr>
          <a:xfrm>
            <a:off x="2464066" y="3602037"/>
            <a:ext cx="6224538"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4" name="Segnaposto data 3"/>
          <p:cNvSpPr>
            <a:spLocks noGrp="1"/>
          </p:cNvSpPr>
          <p:nvPr>
            <p:ph type="dt" sz="half" idx="10"/>
          </p:nvPr>
        </p:nvSpPr>
        <p:spPr/>
        <p:txBody>
          <a:bodyPr/>
          <a:lstStyle/>
          <a:p>
            <a:r>
              <a:rPr lang="en-US">
                <a:solidFill>
                  <a:prstClr val="black">
                    <a:tint val="75000"/>
                  </a:prstClr>
                </a:solidFill>
              </a:rPr>
              <a:t>www.eoscpilot.eu</a:t>
            </a:r>
            <a:endParaRPr lang="en-GB">
              <a:solidFill>
                <a:prstClr val="black">
                  <a:tint val="75000"/>
                </a:prstClr>
              </a:solidFill>
            </a:endParaRPr>
          </a:p>
        </p:txBody>
      </p:sp>
      <p:sp>
        <p:nvSpPr>
          <p:cNvPr id="5" name="Segnaposto piè di pagina 4"/>
          <p:cNvSpPr>
            <a:spLocks noGrp="1"/>
          </p:cNvSpPr>
          <p:nvPr>
            <p:ph type="ftr" sz="quarter" idx="11"/>
          </p:nvPr>
        </p:nvSpPr>
        <p:spPr>
          <a:xfrm>
            <a:off x="3115577" y="6356350"/>
            <a:ext cx="3086100" cy="365125"/>
          </a:xfrm>
        </p:spPr>
        <p:txBody>
          <a:bodyPr/>
          <a:lstStyle/>
          <a:p>
            <a:r>
              <a:rPr lang="en-GB">
                <a:solidFill>
                  <a:prstClr val="black">
                    <a:tint val="75000"/>
                  </a:prstClr>
                </a:solidFill>
              </a:rPr>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a:xfrm>
            <a:off x="6631204" y="6356350"/>
            <a:ext cx="2057400" cy="365125"/>
          </a:xfrm>
        </p:spPr>
        <p:txBody>
          <a:bodyPr/>
          <a:lstStyle/>
          <a:p>
            <a:fld id="{D629125B-4164-B445-B5EA-FB5E25F89FC2}" type="slidenum">
              <a:rPr lang="en-GB" smtClean="0">
                <a:solidFill>
                  <a:prstClr val="black">
                    <a:tint val="75000"/>
                  </a:prstClr>
                </a:solidFill>
              </a:rPr>
              <a:pPr/>
              <a:t>‹#›</a:t>
            </a:fld>
            <a:endParaRPr lang="en-GB">
              <a:solidFill>
                <a:prstClr val="black">
                  <a:tint val="75000"/>
                </a:prstClr>
              </a:solidFill>
            </a:endParaRPr>
          </a:p>
        </p:txBody>
      </p:sp>
    </p:spTree>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2348564" y="1157833"/>
            <a:ext cx="6166786" cy="1325563"/>
          </a:xfrm>
        </p:spPr>
        <p:txBody>
          <a:bodyPr/>
          <a:lstStyle/>
          <a:p>
            <a:r>
              <a:rPr lang="it-IT"/>
              <a:t>Fare clic per modificare stile</a:t>
            </a:r>
            <a:endParaRPr lang="en-GB"/>
          </a:p>
        </p:txBody>
      </p:sp>
      <p:sp>
        <p:nvSpPr>
          <p:cNvPr id="3" name="Segnaposto contenuto 2"/>
          <p:cNvSpPr>
            <a:spLocks noGrp="1"/>
          </p:cNvSpPr>
          <p:nvPr>
            <p:ph idx="1"/>
          </p:nvPr>
        </p:nvSpPr>
        <p:spPr>
          <a:xfrm>
            <a:off x="2348564" y="2720777"/>
            <a:ext cx="6166786" cy="2621247"/>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data 3"/>
          <p:cNvSpPr>
            <a:spLocks noGrp="1"/>
          </p:cNvSpPr>
          <p:nvPr>
            <p:ph type="dt" sz="half" idx="10"/>
          </p:nvPr>
        </p:nvSpPr>
        <p:spPr/>
        <p:txBody>
          <a:bodyPr/>
          <a:lstStyle/>
          <a:p>
            <a:r>
              <a:rPr lang="en-US">
                <a:solidFill>
                  <a:prstClr val="black">
                    <a:tint val="75000"/>
                  </a:prstClr>
                </a:solidFill>
              </a:rPr>
              <a:t>www.eoscpilot.eu</a:t>
            </a:r>
            <a:endParaRPr lang="en-GB">
              <a:solidFill>
                <a:prstClr val="black">
                  <a:tint val="75000"/>
                </a:prstClr>
              </a:solidFill>
            </a:endParaRPr>
          </a:p>
        </p:txBody>
      </p:sp>
      <p:sp>
        <p:nvSpPr>
          <p:cNvPr id="5" name="Segnaposto piè di pagina 4"/>
          <p:cNvSpPr>
            <a:spLocks noGrp="1"/>
          </p:cNvSpPr>
          <p:nvPr>
            <p:ph type="ftr" sz="quarter" idx="11"/>
          </p:nvPr>
        </p:nvSpPr>
        <p:spPr/>
        <p:txBody>
          <a:bodyPr/>
          <a:lstStyle/>
          <a:p>
            <a:r>
              <a:rPr lang="en-GB">
                <a:solidFill>
                  <a:prstClr val="black">
                    <a:tint val="75000"/>
                  </a:prstClr>
                </a:solidFill>
              </a:rPr>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p:txBody>
          <a:bodyPr/>
          <a:lstStyle/>
          <a:p>
            <a:fld id="{D629125B-4164-B445-B5EA-FB5E25F89FC2}" type="slidenum">
              <a:rPr lang="en-GB" smtClean="0">
                <a:solidFill>
                  <a:prstClr val="black">
                    <a:tint val="75000"/>
                  </a:prstClr>
                </a:solidFill>
              </a:rPr>
              <a:pPr/>
              <a:t>‹#›</a:t>
            </a:fld>
            <a:endParaRPr lang="en-GB">
              <a:solidFill>
                <a:prstClr val="black">
                  <a:tint val="75000"/>
                </a:prstClr>
              </a:solidFill>
            </a:endParaRPr>
          </a:p>
        </p:txBody>
      </p:sp>
    </p:spTree>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2686050" y="1106906"/>
            <a:ext cx="5824538" cy="1665271"/>
          </a:xfrm>
        </p:spPr>
        <p:txBody>
          <a:bodyPr anchor="b"/>
          <a:lstStyle>
            <a:lvl1pPr>
              <a:defRPr sz="6000"/>
            </a:lvl1pPr>
          </a:lstStyle>
          <a:p>
            <a:r>
              <a:rPr lang="it-IT"/>
              <a:t>Fare clic per modificare stile</a:t>
            </a:r>
            <a:endParaRPr lang="en-GB"/>
          </a:p>
        </p:txBody>
      </p:sp>
      <p:sp>
        <p:nvSpPr>
          <p:cNvPr id="3" name="Segnaposto testo 2"/>
          <p:cNvSpPr>
            <a:spLocks noGrp="1"/>
          </p:cNvSpPr>
          <p:nvPr>
            <p:ph type="body" idx="1"/>
          </p:nvPr>
        </p:nvSpPr>
        <p:spPr>
          <a:xfrm>
            <a:off x="2686050" y="2799165"/>
            <a:ext cx="5824538"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r>
              <a:rPr lang="en-US">
                <a:solidFill>
                  <a:prstClr val="black">
                    <a:tint val="75000"/>
                  </a:prstClr>
                </a:solidFill>
              </a:rPr>
              <a:t>www.eoscpilot.eu</a:t>
            </a:r>
            <a:endParaRPr lang="en-GB">
              <a:solidFill>
                <a:prstClr val="black">
                  <a:tint val="75000"/>
                </a:prstClr>
              </a:solidFill>
            </a:endParaRPr>
          </a:p>
        </p:txBody>
      </p:sp>
      <p:sp>
        <p:nvSpPr>
          <p:cNvPr id="5" name="Segnaposto piè di pagina 4"/>
          <p:cNvSpPr>
            <a:spLocks noGrp="1"/>
          </p:cNvSpPr>
          <p:nvPr>
            <p:ph type="ftr" sz="quarter" idx="11"/>
          </p:nvPr>
        </p:nvSpPr>
        <p:spPr/>
        <p:txBody>
          <a:bodyPr/>
          <a:lstStyle/>
          <a:p>
            <a:r>
              <a:rPr lang="en-GB">
                <a:solidFill>
                  <a:prstClr val="black">
                    <a:tint val="75000"/>
                  </a:prstClr>
                </a:solidFill>
              </a:rPr>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p:txBody>
          <a:bodyPr/>
          <a:lstStyle/>
          <a:p>
            <a:fld id="{D629125B-4164-B445-B5EA-FB5E25F89FC2}" type="slidenum">
              <a:rPr lang="en-GB" smtClean="0">
                <a:solidFill>
                  <a:prstClr val="black">
                    <a:tint val="75000"/>
                  </a:prstClr>
                </a:solidFill>
              </a:rPr>
              <a:pPr/>
              <a:t>‹#›</a:t>
            </a:fld>
            <a:endParaRPr lang="en-GB">
              <a:solidFill>
                <a:prstClr val="black">
                  <a:tint val="75000"/>
                </a:prstClr>
              </a:solidFill>
            </a:endParaRPr>
          </a:p>
        </p:txBody>
      </p:sp>
    </p:spTree>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2030930" y="962525"/>
            <a:ext cx="6670308" cy="728163"/>
          </a:xfrm>
        </p:spPr>
        <p:txBody>
          <a:bodyPr/>
          <a:lstStyle/>
          <a:p>
            <a:r>
              <a:rPr lang="it-IT"/>
              <a:t>Fare clic per modificare stile</a:t>
            </a:r>
            <a:endParaRPr lang="en-GB"/>
          </a:p>
        </p:txBody>
      </p:sp>
      <p:sp>
        <p:nvSpPr>
          <p:cNvPr id="3" name="Segnaposto testo 2"/>
          <p:cNvSpPr>
            <a:spLocks noGrp="1"/>
          </p:cNvSpPr>
          <p:nvPr>
            <p:ph type="body" idx="1"/>
          </p:nvPr>
        </p:nvSpPr>
        <p:spPr>
          <a:xfrm>
            <a:off x="2030932" y="1681163"/>
            <a:ext cx="667030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2030930" y="2505075"/>
            <a:ext cx="6670308" cy="3684588"/>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7" name="Segnaposto data 6"/>
          <p:cNvSpPr>
            <a:spLocks noGrp="1"/>
          </p:cNvSpPr>
          <p:nvPr>
            <p:ph type="dt" sz="half" idx="10"/>
          </p:nvPr>
        </p:nvSpPr>
        <p:spPr/>
        <p:txBody>
          <a:bodyPr/>
          <a:lstStyle/>
          <a:p>
            <a:r>
              <a:rPr lang="en-US">
                <a:solidFill>
                  <a:prstClr val="black">
                    <a:tint val="75000"/>
                  </a:prstClr>
                </a:solidFill>
              </a:rPr>
              <a:t>www.eoscpilot.eu</a:t>
            </a:r>
            <a:endParaRPr lang="en-GB">
              <a:solidFill>
                <a:prstClr val="black">
                  <a:tint val="75000"/>
                </a:prstClr>
              </a:solidFill>
            </a:endParaRPr>
          </a:p>
        </p:txBody>
      </p:sp>
      <p:sp>
        <p:nvSpPr>
          <p:cNvPr id="8" name="Segnaposto piè di pagina 7"/>
          <p:cNvSpPr>
            <a:spLocks noGrp="1"/>
          </p:cNvSpPr>
          <p:nvPr>
            <p:ph type="ftr" sz="quarter" idx="11"/>
          </p:nvPr>
        </p:nvSpPr>
        <p:spPr/>
        <p:txBody>
          <a:bodyPr/>
          <a:lstStyle/>
          <a:p>
            <a:r>
              <a:rPr lang="en-GB">
                <a:solidFill>
                  <a:prstClr val="black">
                    <a:tint val="75000"/>
                  </a:prstClr>
                </a:solidFill>
              </a:rPr>
              <a:t>The European Open Science Cloud for Research pilot project is funded by the European Commission, DG Research &amp; Innovation under contract no. 739563</a:t>
            </a:r>
          </a:p>
        </p:txBody>
      </p:sp>
      <p:sp>
        <p:nvSpPr>
          <p:cNvPr id="9" name="Segnaposto numero diapositiva 8"/>
          <p:cNvSpPr>
            <a:spLocks noGrp="1"/>
          </p:cNvSpPr>
          <p:nvPr>
            <p:ph type="sldNum" sz="quarter" idx="12"/>
          </p:nvPr>
        </p:nvSpPr>
        <p:spPr>
          <a:xfrm>
            <a:off x="6643838" y="6331152"/>
            <a:ext cx="2057400" cy="365125"/>
          </a:xfrm>
        </p:spPr>
        <p:txBody>
          <a:bodyPr/>
          <a:lstStyle/>
          <a:p>
            <a:fld id="{D629125B-4164-B445-B5EA-FB5E25F89FC2}" type="slidenum">
              <a:rPr lang="en-GB" smtClean="0">
                <a:solidFill>
                  <a:prstClr val="black">
                    <a:tint val="75000"/>
                  </a:prstClr>
                </a:solidFill>
              </a:rPr>
              <a:pPr/>
              <a:t>‹#›</a:t>
            </a:fld>
            <a:endParaRPr lang="en-GB">
              <a:solidFill>
                <a:prstClr val="black">
                  <a:tint val="75000"/>
                </a:prstClr>
              </a:solidFill>
            </a:endParaRPr>
          </a:p>
        </p:txBody>
      </p:sp>
    </p:spTree>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endParaRPr lang="en-GB"/>
          </a:p>
        </p:txBody>
      </p:sp>
      <p:sp>
        <p:nvSpPr>
          <p:cNvPr id="3" name="Segnaposto data 2"/>
          <p:cNvSpPr>
            <a:spLocks noGrp="1"/>
          </p:cNvSpPr>
          <p:nvPr>
            <p:ph type="dt" sz="half" idx="10"/>
          </p:nvPr>
        </p:nvSpPr>
        <p:spPr/>
        <p:txBody>
          <a:bodyPr/>
          <a:lstStyle/>
          <a:p>
            <a:r>
              <a:rPr lang="en-US">
                <a:solidFill>
                  <a:prstClr val="black">
                    <a:tint val="75000"/>
                  </a:prstClr>
                </a:solidFill>
              </a:rPr>
              <a:t>www.eoscpilot.eu</a:t>
            </a:r>
            <a:endParaRPr lang="en-GB">
              <a:solidFill>
                <a:prstClr val="black">
                  <a:tint val="75000"/>
                </a:prstClr>
              </a:solidFill>
            </a:endParaRPr>
          </a:p>
        </p:txBody>
      </p:sp>
      <p:sp>
        <p:nvSpPr>
          <p:cNvPr id="4" name="Segnaposto piè di pagina 3"/>
          <p:cNvSpPr>
            <a:spLocks noGrp="1"/>
          </p:cNvSpPr>
          <p:nvPr>
            <p:ph type="ftr" sz="quarter" idx="11"/>
          </p:nvPr>
        </p:nvSpPr>
        <p:spPr/>
        <p:txBody>
          <a:bodyPr/>
          <a:lstStyle/>
          <a:p>
            <a:r>
              <a:rPr lang="en-GB">
                <a:solidFill>
                  <a:prstClr val="black">
                    <a:tint val="75000"/>
                  </a:prstClr>
                </a:solidFill>
              </a:rPr>
              <a:t>The European Open Science Cloud for Research pilot project is funded by the European Commission, DG Research &amp; Innovation under contract no. 739563</a:t>
            </a:r>
          </a:p>
        </p:txBody>
      </p:sp>
      <p:sp>
        <p:nvSpPr>
          <p:cNvPr id="5" name="Segnaposto numero diapositiva 4"/>
          <p:cNvSpPr>
            <a:spLocks noGrp="1"/>
          </p:cNvSpPr>
          <p:nvPr>
            <p:ph type="sldNum" sz="quarter" idx="12"/>
          </p:nvPr>
        </p:nvSpPr>
        <p:spPr/>
        <p:txBody>
          <a:bodyPr/>
          <a:lstStyle/>
          <a:p>
            <a:fld id="{D629125B-4164-B445-B5EA-FB5E25F89FC2}" type="slidenum">
              <a:rPr lang="en-GB" smtClean="0">
                <a:solidFill>
                  <a:prstClr val="black">
                    <a:tint val="75000"/>
                  </a:prstClr>
                </a:solidFill>
              </a:rPr>
              <a:pPr/>
              <a:t>‹#›</a:t>
            </a:fld>
            <a:endParaRPr lang="en-GB">
              <a:solidFill>
                <a:prstClr val="black">
                  <a:tint val="75000"/>
                </a:prstClr>
              </a:solidFill>
            </a:endParaRPr>
          </a:p>
        </p:txBody>
      </p:sp>
    </p:spTree>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016278" y="987426"/>
            <a:ext cx="2949575" cy="969745"/>
          </a:xfrm>
        </p:spPr>
        <p:txBody>
          <a:bodyPr anchor="b"/>
          <a:lstStyle>
            <a:lvl1pPr>
              <a:defRPr sz="3200"/>
            </a:lvl1pPr>
          </a:lstStyle>
          <a:p>
            <a:r>
              <a:rPr lang="it-IT"/>
              <a:t>Fare clic per modificare stile</a:t>
            </a:r>
            <a:endParaRPr lang="en-GB"/>
          </a:p>
        </p:txBody>
      </p:sp>
      <p:sp>
        <p:nvSpPr>
          <p:cNvPr id="3" name="Segnaposto contenuto 2"/>
          <p:cNvSpPr>
            <a:spLocks noGrp="1"/>
          </p:cNvSpPr>
          <p:nvPr>
            <p:ph idx="1"/>
          </p:nvPr>
        </p:nvSpPr>
        <p:spPr>
          <a:xfrm>
            <a:off x="5130266" y="987426"/>
            <a:ext cx="3625715" cy="4873625"/>
          </a:xfrm>
        </p:spPr>
        <p:txBody>
          <a:bodyPr/>
          <a:lstStyle>
            <a:lvl1pPr marL="228600" indent="-228600">
              <a:buSzPct val="100000"/>
              <a:buFontTx/>
              <a:buBlip>
                <a:blip r:embed="rId2"/>
              </a:buBlip>
              <a:defRPr sz="3200"/>
            </a:lvl1pPr>
            <a:lvl2pPr marL="685800" indent="-228600">
              <a:buSzPct val="100000"/>
              <a:buFontTx/>
              <a:buBlip>
                <a:blip r:embed="rId2"/>
              </a:buBlip>
              <a:defRPr sz="2800"/>
            </a:lvl2pPr>
            <a:lvl3pPr marL="1143000" indent="-228600">
              <a:buSzPct val="100000"/>
              <a:buFontTx/>
              <a:buBlip>
                <a:blip r:embed="rId2"/>
              </a:buBlip>
              <a:defRPr sz="2400"/>
            </a:lvl3pPr>
            <a:lvl4pPr marL="1600200" indent="-228600">
              <a:buSzPct val="100000"/>
              <a:buFontTx/>
              <a:buBlip>
                <a:blip r:embed="rId2"/>
              </a:buBlip>
              <a:defRPr sz="2000"/>
            </a:lvl4pPr>
            <a:lvl5pPr marL="2057400" indent="-228600">
              <a:buSzPct val="100000"/>
              <a:buFontTx/>
              <a:buBlip>
                <a:blip r:embed="rId2"/>
              </a:buBlip>
              <a:defRPr sz="2000"/>
            </a:lvl5pPr>
            <a:lvl6pPr>
              <a:defRPr sz="2000"/>
            </a:lvl6pPr>
            <a:lvl7pPr>
              <a:defRPr sz="2000"/>
            </a:lvl7pPr>
            <a:lvl8pPr>
              <a:defRPr sz="2000"/>
            </a:lvl8pPr>
            <a:lvl9pPr>
              <a:defRPr sz="2000"/>
            </a:lvl9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testo 3"/>
          <p:cNvSpPr>
            <a:spLocks noGrp="1"/>
          </p:cNvSpPr>
          <p:nvPr>
            <p:ph type="body" sz="half" idx="2"/>
          </p:nvPr>
        </p:nvSpPr>
        <p:spPr>
          <a:xfrm>
            <a:off x="2016278" y="2057401"/>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r>
              <a:rPr lang="en-US">
                <a:solidFill>
                  <a:prstClr val="black">
                    <a:tint val="75000"/>
                  </a:prstClr>
                </a:solidFill>
              </a:rPr>
              <a:t>www.eoscpilot.eu</a:t>
            </a:r>
            <a:endParaRPr lang="en-GB">
              <a:solidFill>
                <a:prstClr val="black">
                  <a:tint val="75000"/>
                </a:prstClr>
              </a:solidFill>
            </a:endParaRPr>
          </a:p>
        </p:txBody>
      </p:sp>
      <p:sp>
        <p:nvSpPr>
          <p:cNvPr id="6" name="Segnaposto piè di pagina 5"/>
          <p:cNvSpPr>
            <a:spLocks noGrp="1"/>
          </p:cNvSpPr>
          <p:nvPr>
            <p:ph type="ftr" sz="quarter" idx="11"/>
          </p:nvPr>
        </p:nvSpPr>
        <p:spPr/>
        <p:txBody>
          <a:bodyPr/>
          <a:lstStyle/>
          <a:p>
            <a:r>
              <a:rPr lang="en-GB">
                <a:solidFill>
                  <a:prstClr val="black">
                    <a:tint val="75000"/>
                  </a:prstClr>
                </a:solidFill>
              </a:rPr>
              <a:t>The European Open Science Cloud for Research pilot project is funded by the European Commission, DG Research &amp; Innovation under contract no. 739563</a:t>
            </a:r>
          </a:p>
        </p:txBody>
      </p:sp>
      <p:sp>
        <p:nvSpPr>
          <p:cNvPr id="7" name="Segnaposto numero diapositiva 6"/>
          <p:cNvSpPr>
            <a:spLocks noGrp="1"/>
          </p:cNvSpPr>
          <p:nvPr>
            <p:ph type="sldNum" sz="quarter" idx="12"/>
          </p:nvPr>
        </p:nvSpPr>
        <p:spPr>
          <a:xfrm>
            <a:off x="6698581" y="6356351"/>
            <a:ext cx="2057400" cy="365125"/>
          </a:xfrm>
        </p:spPr>
        <p:txBody>
          <a:bodyPr/>
          <a:lstStyle/>
          <a:p>
            <a:fld id="{D629125B-4164-B445-B5EA-FB5E25F89FC2}" type="slidenum">
              <a:rPr lang="en-GB" smtClean="0">
                <a:solidFill>
                  <a:prstClr val="black">
                    <a:tint val="75000"/>
                  </a:prstClr>
                </a:solidFill>
              </a:rPr>
              <a:pPr/>
              <a:t>‹#›</a:t>
            </a:fld>
            <a:endParaRPr lang="en-GB">
              <a:solidFill>
                <a:prstClr val="black">
                  <a:tint val="75000"/>
                </a:prstClr>
              </a:solidFill>
            </a:endParaRPr>
          </a:p>
        </p:txBody>
      </p:sp>
    </p:spTree>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apositiva tito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0" y="3707915"/>
            <a:ext cx="4131644"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r>
              <a:rPr lang="en-US">
                <a:solidFill>
                  <a:prstClr val="black">
                    <a:tint val="75000"/>
                  </a:prstClr>
                </a:solidFill>
              </a:rPr>
              <a:t>www.eoscpilot.eu</a:t>
            </a:r>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p:txBody>
          <a:bodyPr/>
          <a:lstStyle/>
          <a:p>
            <a:fld id="{154E5F24-684F-EB47-903B-D0BF2D59DFAF}" type="slidenum">
              <a:rPr lang="en-GB" smtClean="0">
                <a:solidFill>
                  <a:prstClr val="black">
                    <a:tint val="75000"/>
                  </a:prstClr>
                </a:solidFill>
              </a:rPr>
              <a:pPr/>
              <a:t>‹#›</a:t>
            </a:fld>
            <a:endParaRPr lang="en-GB">
              <a:solidFill>
                <a:prstClr val="black">
                  <a:tint val="75000"/>
                </a:prstClr>
              </a:solidFill>
            </a:endParaRPr>
          </a:p>
        </p:txBody>
      </p:sp>
    </p:spTree>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iapositiva tito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157012" y="2280553"/>
            <a:ext cx="4877001" cy="1325563"/>
          </a:xfrm>
        </p:spPr>
        <p:txBody>
          <a:bodyPr/>
          <a:lstStyle/>
          <a:p>
            <a:r>
              <a:rPr lang="en-US" smtClean="0"/>
              <a:t>Click to edit Master title style</a:t>
            </a:r>
            <a:endParaRPr lang="en-GB"/>
          </a:p>
        </p:txBody>
      </p:sp>
      <p:sp>
        <p:nvSpPr>
          <p:cNvPr id="7" name="Date Placeholder 3"/>
          <p:cNvSpPr>
            <a:spLocks noGrp="1"/>
          </p:cNvSpPr>
          <p:nvPr>
            <p:ph type="dt" sz="half" idx="10"/>
          </p:nvPr>
        </p:nvSpPr>
        <p:spPr>
          <a:xfrm>
            <a:off x="274749" y="6356351"/>
            <a:ext cx="1356575" cy="365125"/>
          </a:xfrm>
        </p:spPr>
        <p:txBody>
          <a:bodyPr/>
          <a:lstStyle>
            <a:lvl1pPr>
              <a:defRPr b="1">
                <a:solidFill>
                  <a:schemeClr val="tx1"/>
                </a:solidFill>
              </a:defRPr>
            </a:lvl1pPr>
          </a:lstStyle>
          <a:p>
            <a:r>
              <a:rPr lang="en-US">
                <a:solidFill>
                  <a:prstClr val="black"/>
                </a:solidFill>
              </a:rPr>
              <a:t>www.eoscpilot.eu</a:t>
            </a:r>
            <a:endParaRPr lang="en-GB" dirty="0">
              <a:solidFill>
                <a:prstClr val="black"/>
              </a:solidFill>
            </a:endParaRPr>
          </a:p>
        </p:txBody>
      </p:sp>
      <p:sp>
        <p:nvSpPr>
          <p:cNvPr id="8" name="Footer Placeholder 4"/>
          <p:cNvSpPr>
            <a:spLocks noGrp="1"/>
          </p:cNvSpPr>
          <p:nvPr>
            <p:ph type="ftr" sz="quarter" idx="11"/>
          </p:nvPr>
        </p:nvSpPr>
        <p:spPr>
          <a:xfrm>
            <a:off x="2163652" y="6356351"/>
            <a:ext cx="5091448" cy="365125"/>
          </a:xfrm>
        </p:spPr>
        <p:txBody>
          <a:bodyPr/>
          <a:lstStyle>
            <a:lvl1pPr>
              <a:defRPr b="1">
                <a:solidFill>
                  <a:schemeClr val="tx1"/>
                </a:solidFill>
              </a:defRPr>
            </a:lvl1pPr>
          </a:lstStyle>
          <a:p>
            <a:r>
              <a:rPr lang="en-GB" dirty="0">
                <a:solidFill>
                  <a:prstClr val="black"/>
                </a:solidFill>
              </a:rPr>
              <a:t>The European Open Science Cloud for Research pilot project is funded by the European Commission, DG Research &amp; Innovation under contract no. 739563</a:t>
            </a:r>
          </a:p>
        </p:txBody>
      </p:sp>
      <p:sp>
        <p:nvSpPr>
          <p:cNvPr id="9" name="Slide Number Placeholder 5"/>
          <p:cNvSpPr>
            <a:spLocks noGrp="1"/>
          </p:cNvSpPr>
          <p:nvPr>
            <p:ph type="sldNum" sz="quarter" idx="12"/>
          </p:nvPr>
        </p:nvSpPr>
        <p:spPr>
          <a:xfrm>
            <a:off x="7967730" y="6356351"/>
            <a:ext cx="547620" cy="365125"/>
          </a:xfrm>
        </p:spPr>
        <p:txBody>
          <a:bodyPr/>
          <a:lstStyle>
            <a:lvl1pPr>
              <a:defRPr b="1">
                <a:solidFill>
                  <a:schemeClr val="tx1"/>
                </a:solidFill>
              </a:defRPr>
            </a:lvl1pPr>
          </a:lstStyle>
          <a:p>
            <a:fld id="{154E5F24-684F-EB47-903B-D0BF2D59DFAF}" type="slidenum">
              <a:rPr lang="en-GB" smtClean="0">
                <a:solidFill>
                  <a:prstClr val="black"/>
                </a:solidFill>
              </a:rPr>
              <a:pPr/>
              <a:t>‹#›</a:t>
            </a:fld>
            <a:endParaRPr lang="en-GB" dirty="0">
              <a:solidFill>
                <a:prstClr val="black"/>
              </a:solidFill>
            </a:endParaRPr>
          </a:p>
        </p:txBody>
      </p:sp>
    </p:spTree>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Diapositiva tito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solidFill>
                  <a:prstClr val="black">
                    <a:tint val="75000"/>
                  </a:prstClr>
                </a:solidFill>
              </a:rPr>
              <a:t>www.eoscpilot.eu</a:t>
            </a:r>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p:txBody>
          <a:bodyPr/>
          <a:lstStyle/>
          <a:p>
            <a:fld id="{154E5F24-684F-EB47-903B-D0BF2D59DFAF}" type="slidenum">
              <a:rPr lang="en-GB" smtClean="0">
                <a:solidFill>
                  <a:prstClr val="black">
                    <a:tint val="75000"/>
                  </a:prstClr>
                </a:solidFill>
              </a:rPr>
              <a:pPr/>
              <a:t>‹#›</a:t>
            </a:fld>
            <a:endParaRPr lang="en-GB">
              <a:solidFill>
                <a:prstClr val="black">
                  <a:tint val="75000"/>
                </a:prstClr>
              </a:solidFill>
            </a:endParaRPr>
          </a:p>
        </p:txBody>
      </p:sp>
      <p:sp>
        <p:nvSpPr>
          <p:cNvPr id="2" name="Titolo 1"/>
          <p:cNvSpPr>
            <a:spLocks noGrp="1"/>
          </p:cNvSpPr>
          <p:nvPr>
            <p:ph type="title"/>
          </p:nvPr>
        </p:nvSpPr>
        <p:spPr>
          <a:xfrm>
            <a:off x="166638" y="2790692"/>
            <a:ext cx="4877001" cy="1325563"/>
          </a:xfrm>
        </p:spPr>
        <p:txBody>
          <a:bodyPr/>
          <a:lstStyle>
            <a:lvl1pPr>
              <a:defRPr>
                <a:solidFill>
                  <a:schemeClr val="bg1"/>
                </a:solidFill>
              </a:defRPr>
            </a:lvl1pPr>
          </a:lstStyle>
          <a:p>
            <a:r>
              <a:rPr lang="en-US" smtClean="0"/>
              <a:t>Click to edit Master title style</a:t>
            </a:r>
            <a:endParaRPr lang="en-GB"/>
          </a:p>
        </p:txBody>
      </p:sp>
    </p:spTree>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746208" y="134218"/>
            <a:ext cx="7886700" cy="752476"/>
          </a:xfrm>
        </p:spPr>
        <p:txBody>
          <a:bodyPr>
            <a:normAutofit/>
          </a:bodyPr>
          <a:lstStyle>
            <a:lvl1pPr>
              <a:defRPr sz="3000" b="1" baseline="0"/>
            </a:lvl1pPr>
          </a:lstStyle>
          <a:p>
            <a:r>
              <a:rPr lang="en-US" smtClean="0"/>
              <a:t>Click to edit Master title style</a:t>
            </a:r>
            <a:endParaRPr lang="en-US" dirty="0"/>
          </a:p>
        </p:txBody>
      </p:sp>
      <p:sp>
        <p:nvSpPr>
          <p:cNvPr id="3" name="Content Placeholder 2"/>
          <p:cNvSpPr>
            <a:spLocks noGrp="1"/>
          </p:cNvSpPr>
          <p:nvPr>
            <p:ph idx="1"/>
          </p:nvPr>
        </p:nvSpPr>
        <p:spPr>
          <a:xfrm>
            <a:off x="628650" y="2283491"/>
            <a:ext cx="7886700" cy="3051209"/>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274749" y="6356351"/>
            <a:ext cx="1356575" cy="365125"/>
          </a:xfrm>
        </p:spPr>
        <p:txBody>
          <a:bodyPr/>
          <a:lstStyle>
            <a:lvl1pPr>
              <a:defRPr b="1">
                <a:solidFill>
                  <a:schemeClr val="tx1"/>
                </a:solidFill>
              </a:defRPr>
            </a:lvl1pPr>
          </a:lstStyle>
          <a:p>
            <a:r>
              <a:rPr lang="en-US">
                <a:solidFill>
                  <a:prstClr val="black"/>
                </a:solidFill>
              </a:rPr>
              <a:t>www.eoscpilot.eu</a:t>
            </a:r>
            <a:endParaRPr lang="en-GB" dirty="0">
              <a:solidFill>
                <a:prstClr val="black"/>
              </a:solidFill>
            </a:endParaRPr>
          </a:p>
        </p:txBody>
      </p:sp>
      <p:sp>
        <p:nvSpPr>
          <p:cNvPr id="5" name="Footer Placeholder 4"/>
          <p:cNvSpPr>
            <a:spLocks noGrp="1"/>
          </p:cNvSpPr>
          <p:nvPr>
            <p:ph type="ftr" sz="quarter" idx="11"/>
          </p:nvPr>
        </p:nvSpPr>
        <p:spPr>
          <a:xfrm>
            <a:off x="2163652" y="6356351"/>
            <a:ext cx="5091448" cy="365125"/>
          </a:xfrm>
        </p:spPr>
        <p:txBody>
          <a:bodyPr/>
          <a:lstStyle>
            <a:lvl1pPr>
              <a:defRPr b="1">
                <a:solidFill>
                  <a:schemeClr val="tx1"/>
                </a:solidFill>
              </a:defRPr>
            </a:lvl1pPr>
          </a:lstStyle>
          <a:p>
            <a:r>
              <a:rPr lang="en-GB" dirty="0">
                <a:solidFill>
                  <a:prstClr val="black"/>
                </a:solidFill>
              </a:rPr>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a:xfrm>
            <a:off x="7967730" y="6356351"/>
            <a:ext cx="547620" cy="365125"/>
          </a:xfrm>
        </p:spPr>
        <p:txBody>
          <a:bodyPr/>
          <a:lstStyle>
            <a:lvl1pPr>
              <a:defRPr b="1">
                <a:solidFill>
                  <a:schemeClr val="tx1"/>
                </a:solidFill>
              </a:defRPr>
            </a:lvl1pPr>
          </a:lstStyle>
          <a:p>
            <a:fld id="{154E5F24-684F-EB47-903B-D0BF2D59DFAF}" type="slidenum">
              <a:rPr lang="en-GB" smtClean="0">
                <a:solidFill>
                  <a:prstClr val="black"/>
                </a:solidFill>
              </a:rPr>
              <a:pPr/>
              <a:t>‹#›</a:t>
            </a:fld>
            <a:endParaRPr lang="en-GB" dirty="0">
              <a:solidFill>
                <a:prstClr val="black"/>
              </a:solidFill>
            </a:endParaRPr>
          </a:p>
        </p:txBody>
      </p:sp>
    </p:spTree>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35981" y="279132"/>
            <a:ext cx="6152398" cy="500565"/>
          </a:xfrm>
        </p:spPr>
        <p:txBody>
          <a:bodyPr anchor="b">
            <a:normAutofit/>
          </a:bodyPr>
          <a:lstStyle>
            <a:lvl1pPr>
              <a:defRPr sz="3000" baseline="0"/>
            </a:lvl1pPr>
          </a:lstStyle>
          <a:p>
            <a:r>
              <a:rPr lang="en-US" dirty="0"/>
              <a:t>Click to edit Master title style</a:t>
            </a:r>
          </a:p>
        </p:txBody>
      </p:sp>
      <p:sp>
        <p:nvSpPr>
          <p:cNvPr id="3" name="Text Placeholder 2"/>
          <p:cNvSpPr>
            <a:spLocks noGrp="1"/>
          </p:cNvSpPr>
          <p:nvPr>
            <p:ph type="body" idx="1"/>
          </p:nvPr>
        </p:nvSpPr>
        <p:spPr>
          <a:xfrm>
            <a:off x="648002" y="315070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0"/>
          </p:nvPr>
        </p:nvSpPr>
        <p:spPr>
          <a:xfrm>
            <a:off x="274749" y="6356351"/>
            <a:ext cx="1356575" cy="365125"/>
          </a:xfrm>
        </p:spPr>
        <p:txBody>
          <a:bodyPr/>
          <a:lstStyle>
            <a:lvl1pPr>
              <a:defRPr b="1">
                <a:solidFill>
                  <a:schemeClr val="tx1"/>
                </a:solidFill>
              </a:defRPr>
            </a:lvl1pPr>
          </a:lstStyle>
          <a:p>
            <a:r>
              <a:rPr lang="en-US">
                <a:solidFill>
                  <a:prstClr val="black"/>
                </a:solidFill>
              </a:rPr>
              <a:t>www.eoscpilot.eu</a:t>
            </a:r>
            <a:endParaRPr lang="en-GB" dirty="0">
              <a:solidFill>
                <a:prstClr val="black"/>
              </a:solidFill>
            </a:endParaRPr>
          </a:p>
        </p:txBody>
      </p:sp>
      <p:sp>
        <p:nvSpPr>
          <p:cNvPr id="8" name="Footer Placeholder 4"/>
          <p:cNvSpPr>
            <a:spLocks noGrp="1"/>
          </p:cNvSpPr>
          <p:nvPr>
            <p:ph type="ftr" sz="quarter" idx="11"/>
          </p:nvPr>
        </p:nvSpPr>
        <p:spPr>
          <a:xfrm>
            <a:off x="2163652" y="6356351"/>
            <a:ext cx="5091448" cy="365125"/>
          </a:xfrm>
        </p:spPr>
        <p:txBody>
          <a:bodyPr/>
          <a:lstStyle>
            <a:lvl1pPr>
              <a:defRPr b="1">
                <a:solidFill>
                  <a:schemeClr val="tx1"/>
                </a:solidFill>
              </a:defRPr>
            </a:lvl1pPr>
          </a:lstStyle>
          <a:p>
            <a:r>
              <a:rPr lang="en-GB" dirty="0">
                <a:solidFill>
                  <a:prstClr val="black"/>
                </a:solidFill>
              </a:rPr>
              <a:t>The European Open Science Cloud for Research pilot project is funded by the European Commission, DG Research &amp; Innovation under contract no. 739563</a:t>
            </a:r>
          </a:p>
        </p:txBody>
      </p:sp>
      <p:sp>
        <p:nvSpPr>
          <p:cNvPr id="9" name="Slide Number Placeholder 5"/>
          <p:cNvSpPr>
            <a:spLocks noGrp="1"/>
          </p:cNvSpPr>
          <p:nvPr>
            <p:ph type="sldNum" sz="quarter" idx="12"/>
          </p:nvPr>
        </p:nvSpPr>
        <p:spPr>
          <a:xfrm>
            <a:off x="7967730" y="6356351"/>
            <a:ext cx="547620" cy="365125"/>
          </a:xfrm>
        </p:spPr>
        <p:txBody>
          <a:bodyPr/>
          <a:lstStyle>
            <a:lvl1pPr>
              <a:defRPr b="1">
                <a:solidFill>
                  <a:schemeClr val="tx1"/>
                </a:solidFill>
              </a:defRPr>
            </a:lvl1pPr>
          </a:lstStyle>
          <a:p>
            <a:fld id="{154E5F24-684F-EB47-903B-D0BF2D59DFAF}" type="slidenum">
              <a:rPr lang="en-GB" smtClean="0">
                <a:solidFill>
                  <a:prstClr val="black"/>
                </a:solidFill>
              </a:rPr>
              <a:pPr/>
              <a:t>‹#›</a:t>
            </a:fld>
            <a:endParaRPr lang="en-GB" dirty="0">
              <a:solidFill>
                <a:prstClr val="black"/>
              </a:solidFill>
            </a:endParaRPr>
          </a:p>
        </p:txBody>
      </p:sp>
    </p:spTree>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le 1"/>
          <p:cNvSpPr>
            <a:spLocks noGrp="1"/>
          </p:cNvSpPr>
          <p:nvPr>
            <p:ph type="title"/>
          </p:nvPr>
        </p:nvSpPr>
        <p:spPr>
          <a:xfrm>
            <a:off x="2743201" y="129873"/>
            <a:ext cx="7886700" cy="752476"/>
          </a:xfrm>
        </p:spPr>
        <p:txBody>
          <a:bodyPr>
            <a:normAutofit/>
          </a:bodyPr>
          <a:lstStyle>
            <a:lvl1pPr>
              <a:defRPr sz="3000" baseline="0"/>
            </a:lvl1pPr>
          </a:lstStyle>
          <a:p>
            <a:r>
              <a:rPr lang="en-US" smtClean="0"/>
              <a:t>Click to edit Master title style</a:t>
            </a:r>
            <a:endParaRPr lang="en-US" dirty="0"/>
          </a:p>
        </p:txBody>
      </p:sp>
      <p:sp>
        <p:nvSpPr>
          <p:cNvPr id="3" name="Content Placeholder 2"/>
          <p:cNvSpPr>
            <a:spLocks noGrp="1"/>
          </p:cNvSpPr>
          <p:nvPr>
            <p:ph sz="half" idx="1"/>
          </p:nvPr>
        </p:nvSpPr>
        <p:spPr>
          <a:xfrm>
            <a:off x="628650" y="2063534"/>
            <a:ext cx="3886200" cy="2861878"/>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16517" y="2063534"/>
            <a:ext cx="3886200" cy="2861878"/>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a:solidFill>
                  <a:prstClr val="black">
                    <a:tint val="75000"/>
                  </a:prstClr>
                </a:solidFill>
              </a:rPr>
              <a:t>www.eoscpilot.eu</a:t>
            </a:r>
            <a:endParaRPr lang="en-GB">
              <a:solidFill>
                <a:prstClr val="black">
                  <a:tint val="75000"/>
                </a:prstClr>
              </a:solidFill>
            </a:endParaRPr>
          </a:p>
        </p:txBody>
      </p:sp>
      <p:sp>
        <p:nvSpPr>
          <p:cNvPr id="6" name="Footer Placeholder 5"/>
          <p:cNvSpPr>
            <a:spLocks noGrp="1"/>
          </p:cNvSpPr>
          <p:nvPr>
            <p:ph type="ftr" sz="quarter" idx="11"/>
          </p:nvPr>
        </p:nvSpPr>
        <p:spPr/>
        <p:txBody>
          <a:bodyPr/>
          <a:lstStyle/>
          <a:p>
            <a:r>
              <a:rPr lang="en-GB">
                <a:solidFill>
                  <a:prstClr val="black">
                    <a:tint val="75000"/>
                  </a:prstClr>
                </a:solidFill>
              </a:rPr>
              <a:t>The European Open Science Cloud for Research pilot project is funded by the European Commission, DG Research &amp; Innovation under contract no. 739563</a:t>
            </a:r>
          </a:p>
        </p:txBody>
      </p:sp>
      <p:sp>
        <p:nvSpPr>
          <p:cNvPr id="7" name="Slide Number Placeholder 6"/>
          <p:cNvSpPr>
            <a:spLocks noGrp="1"/>
          </p:cNvSpPr>
          <p:nvPr>
            <p:ph type="sldNum" sz="quarter" idx="12"/>
          </p:nvPr>
        </p:nvSpPr>
        <p:spPr/>
        <p:txBody>
          <a:bodyPr/>
          <a:lstStyle/>
          <a:p>
            <a:fld id="{154E5F24-684F-EB47-903B-D0BF2D59DFAF}" type="slidenum">
              <a:rPr lang="en-GB" smtClean="0">
                <a:solidFill>
                  <a:prstClr val="black">
                    <a:tint val="75000"/>
                  </a:prstClr>
                </a:solidFill>
              </a:rPr>
              <a:pPr/>
              <a:t>‹#›</a:t>
            </a:fld>
            <a:endParaRPr lang="en-GB">
              <a:solidFill>
                <a:prstClr val="black">
                  <a:tint val="75000"/>
                </a:prstClr>
              </a:solidFill>
            </a:endParaRPr>
          </a:p>
        </p:txBody>
      </p:sp>
    </p:spTree>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000" baseline="0"/>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r>
              <a:rPr lang="en-US">
                <a:solidFill>
                  <a:prstClr val="black">
                    <a:tint val="75000"/>
                  </a:prstClr>
                </a:solidFill>
              </a:rPr>
              <a:t>www.eoscpilot.eu</a:t>
            </a:r>
            <a:endParaRPr lang="en-GB">
              <a:solidFill>
                <a:prstClr val="black">
                  <a:tint val="75000"/>
                </a:prstClr>
              </a:solidFill>
            </a:endParaRPr>
          </a:p>
        </p:txBody>
      </p:sp>
      <p:sp>
        <p:nvSpPr>
          <p:cNvPr id="4" name="Footer Placeholder 3"/>
          <p:cNvSpPr>
            <a:spLocks noGrp="1"/>
          </p:cNvSpPr>
          <p:nvPr>
            <p:ph type="ftr" sz="quarter" idx="11"/>
          </p:nvPr>
        </p:nvSpPr>
        <p:spPr/>
        <p:txBody>
          <a:bodyPr/>
          <a:lstStyle/>
          <a:p>
            <a:r>
              <a:rPr lang="en-GB">
                <a:solidFill>
                  <a:prstClr val="black">
                    <a:tint val="75000"/>
                  </a:prstClr>
                </a:solidFill>
              </a:rPr>
              <a:t>The European Open Science Cloud for Research pilot project is funded by the European Commission, DG Research &amp; Innovation under contract no. </a:t>
            </a:r>
            <a:r>
              <a:rPr lang="en-GB" dirty="0">
                <a:solidFill>
                  <a:prstClr val="black">
                    <a:tint val="75000"/>
                  </a:prstClr>
                </a:solidFill>
              </a:rPr>
              <a:t>739563</a:t>
            </a:r>
          </a:p>
        </p:txBody>
      </p:sp>
      <p:sp>
        <p:nvSpPr>
          <p:cNvPr id="5" name="Slide Number Placeholder 4"/>
          <p:cNvSpPr>
            <a:spLocks noGrp="1"/>
          </p:cNvSpPr>
          <p:nvPr>
            <p:ph type="sldNum" sz="quarter" idx="12"/>
          </p:nvPr>
        </p:nvSpPr>
        <p:spPr/>
        <p:txBody>
          <a:bodyPr/>
          <a:lstStyle/>
          <a:p>
            <a:fld id="{154E5F24-684F-EB47-903B-D0BF2D59DFAF}" type="slidenum">
              <a:rPr lang="en-GB" smtClean="0">
                <a:solidFill>
                  <a:prstClr val="black">
                    <a:tint val="75000"/>
                  </a:prstClr>
                </a:solidFill>
              </a:rPr>
              <a:pPr/>
              <a:t>‹#›</a:t>
            </a:fld>
            <a:endParaRPr lang="en-GB">
              <a:solidFill>
                <a:prstClr val="black">
                  <a:tint val="75000"/>
                </a:prstClr>
              </a:solidFill>
            </a:endParaRPr>
          </a:p>
        </p:txBody>
      </p:sp>
    </p:spTree>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solidFill>
                  <a:prstClr val="black">
                    <a:tint val="75000"/>
                  </a:prstClr>
                </a:solidFill>
              </a:rPr>
              <a:t>www.eoscpilot.eu</a:t>
            </a:r>
            <a:endParaRPr lang="en-GB">
              <a:solidFill>
                <a:prstClr val="black">
                  <a:tint val="75000"/>
                </a:prstClr>
              </a:solidFill>
            </a:endParaRPr>
          </a:p>
        </p:txBody>
      </p:sp>
      <p:sp>
        <p:nvSpPr>
          <p:cNvPr id="3" name="Footer Placeholder 2"/>
          <p:cNvSpPr>
            <a:spLocks noGrp="1"/>
          </p:cNvSpPr>
          <p:nvPr>
            <p:ph type="ftr" sz="quarter" idx="11"/>
          </p:nvPr>
        </p:nvSpPr>
        <p:spPr/>
        <p:txBody>
          <a:bodyPr/>
          <a:lstStyle/>
          <a:p>
            <a:r>
              <a:rPr lang="en-GB">
                <a:solidFill>
                  <a:prstClr val="black">
                    <a:tint val="75000"/>
                  </a:prstClr>
                </a:solidFill>
              </a:rPr>
              <a:t>The European Open Science Cloud for Research pilot project is funded by the European Commission, DG Research &amp; Innovation under contract no. 739563</a:t>
            </a:r>
          </a:p>
        </p:txBody>
      </p:sp>
      <p:sp>
        <p:nvSpPr>
          <p:cNvPr id="4" name="Slide Number Placeholder 3"/>
          <p:cNvSpPr>
            <a:spLocks noGrp="1"/>
          </p:cNvSpPr>
          <p:nvPr>
            <p:ph type="sldNum" sz="quarter" idx="12"/>
          </p:nvPr>
        </p:nvSpPr>
        <p:spPr/>
        <p:txBody>
          <a:bodyPr/>
          <a:lstStyle/>
          <a:p>
            <a:fld id="{154E5F24-684F-EB47-903B-D0BF2D59DFAF}" type="slidenum">
              <a:rPr lang="en-GB" smtClean="0">
                <a:solidFill>
                  <a:prstClr val="black">
                    <a:tint val="75000"/>
                  </a:prstClr>
                </a:solidFill>
              </a:rPr>
              <a:pPr/>
              <a:t>‹#›</a:t>
            </a:fld>
            <a:endParaRPr lang="en-GB">
              <a:solidFill>
                <a:prstClr val="black">
                  <a:tint val="75000"/>
                </a:prstClr>
              </a:solidFill>
            </a:endParaRPr>
          </a:p>
        </p:txBody>
      </p:sp>
    </p:spTree>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1116530"/>
            <a:ext cx="2949178" cy="940869"/>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6200" y="1116530"/>
            <a:ext cx="4629150" cy="4873625"/>
          </a:xfrm>
        </p:spPr>
        <p:txBody>
          <a:bodyPr/>
          <a:lstStyle>
            <a:lvl1pPr marL="228600" indent="-228600">
              <a:buSzPct val="100000"/>
              <a:buFontTx/>
              <a:buBlip>
                <a:blip r:embed="rId2"/>
              </a:buBlip>
              <a:defRPr sz="3200"/>
            </a:lvl1pPr>
            <a:lvl2pPr marL="685800" indent="-228600">
              <a:buSzPct val="100000"/>
              <a:buFontTx/>
              <a:buBlip>
                <a:blip r:embed="rId2"/>
              </a:buBlip>
              <a:defRPr sz="2800"/>
            </a:lvl2pPr>
            <a:lvl3pPr marL="1143000" indent="-228600">
              <a:buSzPct val="100000"/>
              <a:buFontTx/>
              <a:buBlip>
                <a:blip r:embed="rId2"/>
              </a:buBlip>
              <a:defRPr sz="2400"/>
            </a:lvl3pPr>
            <a:lvl4pPr marL="1600200" indent="-228600">
              <a:buSzPct val="100000"/>
              <a:buFontTx/>
              <a:buBlip>
                <a:blip r:embed="rId2"/>
              </a:buBlip>
              <a:defRPr sz="2000"/>
            </a:lvl4pPr>
            <a:lvl5pPr marL="2057400" indent="-228600">
              <a:buSzPct val="100000"/>
              <a:buFontTx/>
              <a:buBlip>
                <a:blip r:embed="rId2"/>
              </a:buBlip>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a:solidFill>
                  <a:prstClr val="black">
                    <a:tint val="75000"/>
                  </a:prstClr>
                </a:solidFill>
              </a:rPr>
              <a:t>www.eoscpilot.eu</a:t>
            </a:r>
            <a:endParaRPr lang="en-GB">
              <a:solidFill>
                <a:prstClr val="black">
                  <a:tint val="75000"/>
                </a:prstClr>
              </a:solidFill>
            </a:endParaRPr>
          </a:p>
        </p:txBody>
      </p:sp>
      <p:sp>
        <p:nvSpPr>
          <p:cNvPr id="6" name="Footer Placeholder 5"/>
          <p:cNvSpPr>
            <a:spLocks noGrp="1"/>
          </p:cNvSpPr>
          <p:nvPr>
            <p:ph type="ftr" sz="quarter" idx="11"/>
          </p:nvPr>
        </p:nvSpPr>
        <p:spPr/>
        <p:txBody>
          <a:bodyPr/>
          <a:lstStyle/>
          <a:p>
            <a:r>
              <a:rPr lang="en-GB">
                <a:solidFill>
                  <a:prstClr val="black">
                    <a:tint val="75000"/>
                  </a:prstClr>
                </a:solidFill>
              </a:rPr>
              <a:t>The European Open Science Cloud for Research pilot project is funded by the European Commission, DG Research &amp; Innovation under contract no. 739563</a:t>
            </a:r>
          </a:p>
        </p:txBody>
      </p:sp>
      <p:sp>
        <p:nvSpPr>
          <p:cNvPr id="7" name="Slide Number Placeholder 6"/>
          <p:cNvSpPr>
            <a:spLocks noGrp="1"/>
          </p:cNvSpPr>
          <p:nvPr>
            <p:ph type="sldNum" sz="quarter" idx="12"/>
          </p:nvPr>
        </p:nvSpPr>
        <p:spPr/>
        <p:txBody>
          <a:bodyPr/>
          <a:lstStyle/>
          <a:p>
            <a:fld id="{154E5F24-684F-EB47-903B-D0BF2D59DFAF}" type="slidenum">
              <a:rPr lang="en-GB" smtClean="0">
                <a:solidFill>
                  <a:prstClr val="black">
                    <a:tint val="75000"/>
                  </a:prstClr>
                </a:solidFill>
              </a:rPr>
              <a:pPr/>
              <a:t>‹#›</a:t>
            </a:fld>
            <a:endParaRPr lang="en-GB">
              <a:solidFill>
                <a:prstClr val="black">
                  <a:tint val="75000"/>
                </a:prstClr>
              </a:solidFill>
            </a:endParaRPr>
          </a:p>
        </p:txBody>
      </p:sp>
    </p:spTree>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image" Target="../media/image1.jpg"/><Relationship Id="rId13"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theme" Target="../theme/theme2.xml"/><Relationship Id="rId8" Type="http://schemas.openxmlformats.org/officeDocument/2006/relationships/image" Target="../media/image6.jpg"/><Relationship Id="rId9" Type="http://schemas.openxmlformats.org/officeDocument/2006/relationships/image" Target="../media/image2.png"/><Relationship Id="rId1" Type="http://schemas.openxmlformats.org/officeDocument/2006/relationships/slideLayout" Target="../slideLayouts/slideLayout11.xml"/><Relationship Id="rId2"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4" Type="http://schemas.openxmlformats.org/officeDocument/2006/relationships/slideLayout" Target="../slideLayouts/slideLayout20.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theme" Target="../theme/theme3.xml"/><Relationship Id="rId8" Type="http://schemas.openxmlformats.org/officeDocument/2006/relationships/image" Target="../media/image7.jpg"/><Relationship Id="rId9" Type="http://schemas.openxmlformats.org/officeDocument/2006/relationships/image" Target="../media/image2.png"/><Relationship Id="rId1" Type="http://schemas.openxmlformats.org/officeDocument/2006/relationships/slideLayout" Target="../slideLayouts/slideLayout17.xml"/><Relationship Id="rId2"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11" Type="http://schemas.openxmlformats.org/officeDocument/2006/relationships/image" Target="../media/image1.jpg"/><Relationship Id="rId12" Type="http://schemas.openxmlformats.org/officeDocument/2006/relationships/image" Target="../media/image2.pn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17332" y="67377"/>
            <a:ext cx="6956057" cy="868297"/>
          </a:xfrm>
          <a:prstGeom prst="rect">
            <a:avLst/>
          </a:prstGeom>
        </p:spPr>
        <p:txBody>
          <a:bodyPr vert="horz" lIns="91440" tIns="45720" rIns="91440" bIns="45720" rtlCol="0" anchor="ctr">
            <a:normAutofit/>
          </a:bodyPr>
          <a:lstStyle/>
          <a:p>
            <a:r>
              <a:rPr lang="it-IT" dirty="0"/>
              <a:t>Fare clic per modificare stile</a:t>
            </a:r>
            <a:endParaRPr lang="en-US" dirty="0"/>
          </a:p>
        </p:txBody>
      </p:sp>
      <p:sp>
        <p:nvSpPr>
          <p:cNvPr id="3" name="Text Placeholder 2"/>
          <p:cNvSpPr>
            <a:spLocks noGrp="1"/>
          </p:cNvSpPr>
          <p:nvPr>
            <p:ph type="body" idx="1"/>
          </p:nvPr>
        </p:nvSpPr>
        <p:spPr>
          <a:xfrm>
            <a:off x="628650" y="1617044"/>
            <a:ext cx="7886700" cy="3051209"/>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Date Placeholder 3"/>
          <p:cNvSpPr>
            <a:spLocks noGrp="1"/>
          </p:cNvSpPr>
          <p:nvPr>
            <p:ph type="dt" sz="half" idx="2"/>
          </p:nvPr>
        </p:nvSpPr>
        <p:spPr>
          <a:xfrm>
            <a:off x="628650" y="6356351"/>
            <a:ext cx="1334904"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www.eoscpilot.eu</a:t>
            </a:r>
            <a:endParaRPr lang="en-GB" dirty="0"/>
          </a:p>
        </p:txBody>
      </p:sp>
      <p:sp>
        <p:nvSpPr>
          <p:cNvPr id="5" name="Footer Placeholder 4"/>
          <p:cNvSpPr>
            <a:spLocks noGrp="1"/>
          </p:cNvSpPr>
          <p:nvPr>
            <p:ph type="ftr" sz="quarter" idx="3"/>
          </p:nvPr>
        </p:nvSpPr>
        <p:spPr>
          <a:xfrm>
            <a:off x="2136808" y="6356351"/>
            <a:ext cx="52361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The European Open Science Cloud for Research pilot project is funded by the European Commission, DG Research &amp; Innovation under contract no. </a:t>
            </a:r>
            <a:r>
              <a:rPr lang="en-GB" dirty="0"/>
              <a:t>739563</a:t>
            </a:r>
          </a:p>
        </p:txBody>
      </p:sp>
      <p:sp>
        <p:nvSpPr>
          <p:cNvPr id="6" name="Slide Number Placeholder 5"/>
          <p:cNvSpPr>
            <a:spLocks noGrp="1"/>
          </p:cNvSpPr>
          <p:nvPr>
            <p:ph type="sldNum" sz="quarter" idx="4"/>
          </p:nvPr>
        </p:nvSpPr>
        <p:spPr>
          <a:xfrm>
            <a:off x="7372952" y="6356351"/>
            <a:ext cx="11423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4E5F24-684F-EB47-903B-D0BF2D59DFAF}" type="slidenum">
              <a:rPr lang="en-GB" smtClean="0"/>
              <a:t>‹#›</a:t>
            </a:fld>
            <a:endParaRPr lang="en-GB"/>
          </a:p>
        </p:txBody>
      </p:sp>
    </p:spTree>
    <p:extLst>
      <p:ext uri="{BB962C8B-B14F-4D97-AF65-F5344CB8AC3E}">
        <p14:creationId xmlns:p14="http://schemas.microsoft.com/office/powerpoint/2010/main" val="580945943"/>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73" r:id="rId3"/>
    <p:sldLayoutId id="2147483662" r:id="rId4"/>
    <p:sldLayoutId id="2147483663" r:id="rId5"/>
    <p:sldLayoutId id="2147483664" r:id="rId6"/>
    <p:sldLayoutId id="2147483666" r:id="rId7"/>
    <p:sldLayoutId id="2147483667" r:id="rId8"/>
    <p:sldLayoutId id="2147483668" r:id="rId9"/>
    <p:sldLayoutId id="2147483690" r:id="rId10"/>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SzPct val="100000"/>
        <a:buFontTx/>
        <a:buBlip>
          <a:blip r:embed="rId13"/>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13"/>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00000"/>
        <a:buFontTx/>
        <a:buBlip>
          <a:blip r:embed="rId1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00000"/>
        <a:buFontTx/>
        <a:buBlip>
          <a:blip r:embed="rId1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00000"/>
        <a:buFontTx/>
        <a:buBlip>
          <a:blip r:embed="rId13"/>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2348564" y="365125"/>
            <a:ext cx="6166786" cy="1325563"/>
          </a:xfrm>
          <a:prstGeom prst="rect">
            <a:avLst/>
          </a:prstGeom>
        </p:spPr>
        <p:txBody>
          <a:bodyPr vert="horz" lIns="91440" tIns="45720" rIns="91440" bIns="45720" rtlCol="0" anchor="ctr">
            <a:normAutofit/>
          </a:bodyPr>
          <a:lstStyle/>
          <a:p>
            <a:r>
              <a:rPr lang="it-IT"/>
              <a:t>Fare clic per modificare stile</a:t>
            </a:r>
            <a:endParaRPr lang="en-GB" dirty="0"/>
          </a:p>
        </p:txBody>
      </p:sp>
      <p:sp>
        <p:nvSpPr>
          <p:cNvPr id="3" name="Segnaposto testo 2"/>
          <p:cNvSpPr>
            <a:spLocks noGrp="1"/>
          </p:cNvSpPr>
          <p:nvPr>
            <p:ph type="body" idx="1"/>
          </p:nvPr>
        </p:nvSpPr>
        <p:spPr>
          <a:xfrm>
            <a:off x="2348564" y="1825625"/>
            <a:ext cx="6166786" cy="4351338"/>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data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www.eoscpilot.eu</a:t>
            </a:r>
            <a:endParaRPr lang="en-GB"/>
          </a:p>
        </p:txBody>
      </p:sp>
      <p:sp>
        <p:nvSpPr>
          <p:cNvPr id="5" name="Segnaposto piè di pagina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9125B-4164-B445-B5EA-FB5E25F89FC2}" type="slidenum">
              <a:rPr lang="en-GB" smtClean="0"/>
              <a:t>‹#›</a:t>
            </a:fld>
            <a:endParaRPr lang="en-GB"/>
          </a:p>
        </p:txBody>
      </p:sp>
    </p:spTree>
    <p:extLst>
      <p:ext uri="{BB962C8B-B14F-4D97-AF65-F5344CB8AC3E}">
        <p14:creationId xmlns:p14="http://schemas.microsoft.com/office/powerpoint/2010/main" val="178513706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9" r:id="rId4"/>
    <p:sldLayoutId id="2147483680" r:id="rId5"/>
    <p:sldLayoutId id="2147483682" r:id="rId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SzPct val="100000"/>
        <a:buFontTx/>
        <a:buBlip>
          <a:blip r:embed="rId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9"/>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00000"/>
        <a:buFontTx/>
        <a:buBlip>
          <a:blip r:embed="rId9"/>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00000"/>
        <a:buFontTx/>
        <a:buBlip>
          <a:blip r:embed="rId9"/>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00000"/>
        <a:buFontTx/>
        <a:buBlip>
          <a:blip r:embed="rId9"/>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2348564" y="365125"/>
            <a:ext cx="6166786" cy="1325563"/>
          </a:xfrm>
          <a:prstGeom prst="rect">
            <a:avLst/>
          </a:prstGeom>
        </p:spPr>
        <p:txBody>
          <a:bodyPr vert="horz" lIns="91440" tIns="45720" rIns="91440" bIns="45720" rtlCol="0" anchor="ctr">
            <a:normAutofit/>
          </a:bodyPr>
          <a:lstStyle/>
          <a:p>
            <a:r>
              <a:rPr lang="it-IT"/>
              <a:t>Fare clic per modificare stile</a:t>
            </a:r>
            <a:endParaRPr lang="en-GB" dirty="0"/>
          </a:p>
        </p:txBody>
      </p:sp>
      <p:sp>
        <p:nvSpPr>
          <p:cNvPr id="3" name="Segnaposto testo 2"/>
          <p:cNvSpPr>
            <a:spLocks noGrp="1"/>
          </p:cNvSpPr>
          <p:nvPr>
            <p:ph type="body" idx="1"/>
          </p:nvPr>
        </p:nvSpPr>
        <p:spPr>
          <a:xfrm>
            <a:off x="2348564" y="1825625"/>
            <a:ext cx="6166786" cy="4351339"/>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data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solidFill>
                  <a:prstClr val="black">
                    <a:tint val="75000"/>
                  </a:prstClr>
                </a:solidFill>
              </a:rPr>
              <a:t>www.eoscpilot.eu</a:t>
            </a:r>
            <a:endParaRPr lang="en-GB">
              <a:solidFill>
                <a:prstClr val="black">
                  <a:tint val="75000"/>
                </a:prstClr>
              </a:solidFill>
            </a:endParaRPr>
          </a:p>
        </p:txBody>
      </p:sp>
      <p:sp>
        <p:nvSpPr>
          <p:cNvPr id="5" name="Segnaposto piè di pagina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solidFill>
                  <a:prstClr val="black">
                    <a:tint val="75000"/>
                  </a:prstClr>
                </a:solidFill>
              </a:rPr>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9125B-4164-B445-B5EA-FB5E25F89FC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80859623"/>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SzPct val="100000"/>
        <a:buFontTx/>
        <a:buBlip>
          <a:blip r:embed="rId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9"/>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00000"/>
        <a:buFontTx/>
        <a:buBlip>
          <a:blip r:embed="rId9"/>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00000"/>
        <a:buFontTx/>
        <a:buBlip>
          <a:blip r:embed="rId9"/>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00000"/>
        <a:buFontTx/>
        <a:buBlip>
          <a:blip r:embed="rId9"/>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17332" y="67377"/>
            <a:ext cx="6956057" cy="868297"/>
          </a:xfrm>
          <a:prstGeom prst="rect">
            <a:avLst/>
          </a:prstGeom>
        </p:spPr>
        <p:txBody>
          <a:bodyPr vert="horz" lIns="91440" tIns="45720" rIns="91440" bIns="45720" rtlCol="0" anchor="ctr">
            <a:normAutofit/>
          </a:bodyPr>
          <a:lstStyle/>
          <a:p>
            <a:r>
              <a:rPr lang="it-IT" dirty="0"/>
              <a:t>Fare clic per modificare stile</a:t>
            </a:r>
            <a:endParaRPr lang="en-US" dirty="0"/>
          </a:p>
        </p:txBody>
      </p:sp>
      <p:sp>
        <p:nvSpPr>
          <p:cNvPr id="3" name="Text Placeholder 2"/>
          <p:cNvSpPr>
            <a:spLocks noGrp="1"/>
          </p:cNvSpPr>
          <p:nvPr>
            <p:ph type="body" idx="1"/>
          </p:nvPr>
        </p:nvSpPr>
        <p:spPr>
          <a:xfrm>
            <a:off x="628650" y="1617044"/>
            <a:ext cx="7886700" cy="3051209"/>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Date Placeholder 3"/>
          <p:cNvSpPr>
            <a:spLocks noGrp="1"/>
          </p:cNvSpPr>
          <p:nvPr>
            <p:ph type="dt" sz="half" idx="2"/>
          </p:nvPr>
        </p:nvSpPr>
        <p:spPr>
          <a:xfrm>
            <a:off x="628650" y="6356351"/>
            <a:ext cx="1334904"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solidFill>
                  <a:prstClr val="black">
                    <a:tint val="75000"/>
                  </a:prstClr>
                </a:solidFill>
              </a:rPr>
              <a:t>www.eoscpilot.eu</a:t>
            </a:r>
            <a:endParaRPr lang="en-GB" dirty="0">
              <a:solidFill>
                <a:prstClr val="black">
                  <a:tint val="75000"/>
                </a:prstClr>
              </a:solidFill>
            </a:endParaRPr>
          </a:p>
        </p:txBody>
      </p:sp>
      <p:sp>
        <p:nvSpPr>
          <p:cNvPr id="5" name="Footer Placeholder 4"/>
          <p:cNvSpPr>
            <a:spLocks noGrp="1"/>
          </p:cNvSpPr>
          <p:nvPr>
            <p:ph type="ftr" sz="quarter" idx="3"/>
          </p:nvPr>
        </p:nvSpPr>
        <p:spPr>
          <a:xfrm>
            <a:off x="2136808" y="6356351"/>
            <a:ext cx="52361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solidFill>
                  <a:prstClr val="black">
                    <a:tint val="75000"/>
                  </a:prstClr>
                </a:solidFill>
              </a:rPr>
              <a:t>The European Open Science Cloud for Research pilot project is funded by the European Commission, DG Research &amp; Innovation under contract no. </a:t>
            </a:r>
            <a:r>
              <a:rPr lang="en-GB" dirty="0">
                <a:solidFill>
                  <a:prstClr val="black">
                    <a:tint val="75000"/>
                  </a:prstClr>
                </a:solidFill>
              </a:rPr>
              <a:t>739563</a:t>
            </a:r>
          </a:p>
        </p:txBody>
      </p:sp>
      <p:sp>
        <p:nvSpPr>
          <p:cNvPr id="6" name="Slide Number Placeholder 5"/>
          <p:cNvSpPr>
            <a:spLocks noGrp="1"/>
          </p:cNvSpPr>
          <p:nvPr>
            <p:ph type="sldNum" sz="quarter" idx="4"/>
          </p:nvPr>
        </p:nvSpPr>
        <p:spPr>
          <a:xfrm>
            <a:off x="7372952" y="6356351"/>
            <a:ext cx="11423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4E5F24-684F-EB47-903B-D0BF2D59DF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86087611"/>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SzPct val="100000"/>
        <a:buFontTx/>
        <a:buBlip>
          <a:blip r:embed="rId12"/>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12"/>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00000"/>
        <a:buFontTx/>
        <a:buBlip>
          <a:blip r:embed="rId12"/>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00000"/>
        <a:buFontTx/>
        <a:buBlip>
          <a:blip r:embed="rId12"/>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00000"/>
        <a:buFontTx/>
        <a:buBlip>
          <a:blip r:embed="rId12"/>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9.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92500" lnSpcReduction="20000"/>
          </a:bodyPr>
          <a:lstStyle/>
          <a:p>
            <a:r>
              <a:rPr lang="en-GB" dirty="0" smtClean="0"/>
              <a:t>EOSC Governance Development Forum</a:t>
            </a:r>
          </a:p>
          <a:p>
            <a:r>
              <a:rPr lang="en-GB" dirty="0" smtClean="0"/>
              <a:t>6 April 2017</a:t>
            </a:r>
          </a:p>
          <a:p>
            <a:r>
              <a:rPr lang="en-GB" dirty="0" smtClean="0"/>
              <a:t>Per Öster</a:t>
            </a:r>
          </a:p>
          <a:p>
            <a:r>
              <a:rPr lang="en-GB" dirty="0" err="1"/>
              <a:t>p</a:t>
            </a:r>
            <a:r>
              <a:rPr lang="en-GB" dirty="0" err="1" smtClean="0"/>
              <a:t>er.oster@csc.fi</a:t>
            </a:r>
            <a:endParaRPr lang="en-GB" dirty="0"/>
          </a:p>
        </p:txBody>
      </p:sp>
    </p:spTree>
    <p:extLst>
      <p:ext uri="{BB962C8B-B14F-4D97-AF65-F5344CB8AC3E}">
        <p14:creationId xmlns:p14="http://schemas.microsoft.com/office/powerpoint/2010/main" val="2836381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Governance Development Forum</a:t>
            </a:r>
            <a:endParaRPr lang="en-US" dirty="0"/>
          </a:p>
        </p:txBody>
      </p:sp>
      <p:sp>
        <p:nvSpPr>
          <p:cNvPr id="3" name="Content Placeholder 2"/>
          <p:cNvSpPr>
            <a:spLocks noGrp="1"/>
          </p:cNvSpPr>
          <p:nvPr>
            <p:ph sz="half" idx="1"/>
          </p:nvPr>
        </p:nvSpPr>
        <p:spPr>
          <a:xfrm>
            <a:off x="628649" y="2063534"/>
            <a:ext cx="4198531" cy="2861878"/>
          </a:xfrm>
        </p:spPr>
        <p:txBody>
          <a:bodyPr/>
          <a:lstStyle/>
          <a:p>
            <a:r>
              <a:rPr lang="en-US" dirty="0" smtClean="0"/>
              <a:t> Enable stakeholders to contribute to the governance development</a:t>
            </a:r>
          </a:p>
          <a:p>
            <a:r>
              <a:rPr lang="en-US" dirty="0"/>
              <a:t> </a:t>
            </a:r>
            <a:r>
              <a:rPr lang="en-US" dirty="0" smtClean="0"/>
              <a:t>A platform for information, dialogue, and development</a:t>
            </a:r>
            <a:endParaRPr lang="en-US" dirty="0"/>
          </a:p>
        </p:txBody>
      </p:sp>
      <p:sp>
        <p:nvSpPr>
          <p:cNvPr id="5" name="Date Placeholder 4"/>
          <p:cNvSpPr>
            <a:spLocks noGrp="1"/>
          </p:cNvSpPr>
          <p:nvPr>
            <p:ph type="dt" sz="half" idx="10"/>
          </p:nvPr>
        </p:nvSpPr>
        <p:spPr/>
        <p:txBody>
          <a:bodyPr/>
          <a:lstStyle/>
          <a:p>
            <a:r>
              <a:rPr lang="en-US" smtClean="0"/>
              <a:t>www.eoscpilot.eu</a:t>
            </a:r>
            <a:endParaRPr lang="en-GB"/>
          </a:p>
        </p:txBody>
      </p:sp>
      <p:sp>
        <p:nvSpPr>
          <p:cNvPr id="6" name="Footer Placeholder 5"/>
          <p:cNvSpPr>
            <a:spLocks noGrp="1"/>
          </p:cNvSpPr>
          <p:nvPr>
            <p:ph type="ftr" sz="quarter" idx="11"/>
          </p:nvPr>
        </p:nvSpPr>
        <p:spPr/>
        <p:txBody>
          <a:bodyPr/>
          <a:lstStyle/>
          <a:p>
            <a:r>
              <a:rPr lang="en-GB" smtClean="0"/>
              <a:t>The European Open Science Cloud for Research pilot project is funded by the European Commission, DG Research &amp; Innovation under contract no. 739563</a:t>
            </a:r>
            <a:endParaRPr lang="en-GB"/>
          </a:p>
        </p:txBody>
      </p:sp>
      <p:sp>
        <p:nvSpPr>
          <p:cNvPr id="7" name="Slide Number Placeholder 6"/>
          <p:cNvSpPr>
            <a:spLocks noGrp="1"/>
          </p:cNvSpPr>
          <p:nvPr>
            <p:ph type="sldNum" sz="quarter" idx="12"/>
          </p:nvPr>
        </p:nvSpPr>
        <p:spPr/>
        <p:txBody>
          <a:bodyPr/>
          <a:lstStyle/>
          <a:p>
            <a:fld id="{154E5F24-684F-EB47-903B-D0BF2D59DFAF}" type="slidenum">
              <a:rPr lang="en-GB" smtClean="0"/>
              <a:t>2</a:t>
            </a:fld>
            <a:endParaRPr lang="en-GB"/>
          </a:p>
        </p:txBody>
      </p:sp>
      <p:sp>
        <p:nvSpPr>
          <p:cNvPr id="9" name="TextBox 8"/>
          <p:cNvSpPr txBox="1"/>
          <p:nvPr/>
        </p:nvSpPr>
        <p:spPr>
          <a:xfrm>
            <a:off x="4486275" y="5864781"/>
            <a:ext cx="4530023" cy="369332"/>
          </a:xfrm>
          <a:prstGeom prst="rect">
            <a:avLst/>
          </a:prstGeom>
          <a:noFill/>
        </p:spPr>
        <p:txBody>
          <a:bodyPr wrap="none" rtlCol="0">
            <a:spAutoFit/>
          </a:bodyPr>
          <a:lstStyle/>
          <a:p>
            <a:r>
              <a:rPr lang="en-US"/>
              <a:t>https://b2drop.eudat.eu/s/h9FMylYznHpAU7S</a:t>
            </a:r>
          </a:p>
        </p:txBody>
      </p:sp>
      <p:pic>
        <p:nvPicPr>
          <p:cNvPr id="11" name="Content Placeholder 10"/>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272293" y="1153208"/>
            <a:ext cx="3243057" cy="4589335"/>
          </a:xfrm>
        </p:spPr>
      </p:pic>
    </p:spTree>
    <p:extLst>
      <p:ext uri="{BB962C8B-B14F-4D97-AF65-F5344CB8AC3E}">
        <p14:creationId xmlns:p14="http://schemas.microsoft.com/office/powerpoint/2010/main" val="1329679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EOSC Governance</a:t>
            </a:r>
            <a:endParaRPr lang="en-US" dirty="0"/>
          </a:p>
        </p:txBody>
      </p:sp>
      <p:sp>
        <p:nvSpPr>
          <p:cNvPr id="4" name="Date Placeholder 3"/>
          <p:cNvSpPr>
            <a:spLocks noGrp="1"/>
          </p:cNvSpPr>
          <p:nvPr>
            <p:ph type="dt" sz="half" idx="10"/>
          </p:nvPr>
        </p:nvSpPr>
        <p:spPr/>
        <p:txBody>
          <a:bodyPr/>
          <a:lstStyle/>
          <a:p>
            <a:r>
              <a:rPr lang="en-US" smtClean="0"/>
              <a:t>www.eoscpilot.eu</a:t>
            </a:r>
            <a:endParaRPr lang="en-GB"/>
          </a:p>
        </p:txBody>
      </p:sp>
      <p:sp>
        <p:nvSpPr>
          <p:cNvPr id="5" name="Footer Placeholder 4"/>
          <p:cNvSpPr>
            <a:spLocks noGrp="1"/>
          </p:cNvSpPr>
          <p:nvPr>
            <p:ph type="ftr" sz="quarter" idx="11"/>
          </p:nvPr>
        </p:nvSpPr>
        <p:spPr/>
        <p:txBody>
          <a:bodyPr/>
          <a:lstStyle/>
          <a:p>
            <a:r>
              <a:rPr lang="en-GB" sz="1000"/>
              <a:t>The European Open Science Cloud for Research pilot project is funded by the European Commission, DG Research &amp; Innovation under contract no. </a:t>
            </a:r>
            <a:r>
              <a:rPr lang="en-GB" sz="1000" dirty="0"/>
              <a:t>739563</a:t>
            </a:r>
            <a:endParaRPr lang="en-GB" sz="1000" dirty="0"/>
          </a:p>
        </p:txBody>
      </p:sp>
      <p:sp>
        <p:nvSpPr>
          <p:cNvPr id="6" name="Slide Number Placeholder 5"/>
          <p:cNvSpPr>
            <a:spLocks noGrp="1"/>
          </p:cNvSpPr>
          <p:nvPr>
            <p:ph type="sldNum" sz="quarter" idx="12"/>
          </p:nvPr>
        </p:nvSpPr>
        <p:spPr/>
        <p:txBody>
          <a:bodyPr/>
          <a:lstStyle/>
          <a:p>
            <a:fld id="{D629125B-4164-B445-B5EA-FB5E25F89FC2}" type="slidenum">
              <a:rPr lang="en-GB" smtClean="0"/>
              <a:t>3</a:t>
            </a:fld>
            <a:endParaRPr lang="en-GB"/>
          </a:p>
        </p:txBody>
      </p:sp>
      <p:sp>
        <p:nvSpPr>
          <p:cNvPr id="9" name="Rectangle 8"/>
          <p:cNvSpPr/>
          <p:nvPr/>
        </p:nvSpPr>
        <p:spPr>
          <a:xfrm>
            <a:off x="1225685" y="2397642"/>
            <a:ext cx="7733491" cy="2277547"/>
          </a:xfrm>
          <a:prstGeom prst="rect">
            <a:avLst/>
          </a:prstGeom>
        </p:spPr>
        <p:txBody>
          <a:bodyPr wrap="square">
            <a:spAutoFit/>
          </a:bodyPr>
          <a:lstStyle/>
          <a:p>
            <a:r>
              <a:rPr lang="en-US" u="sng" dirty="0"/>
              <a:t>EC communication on EOSC governance structure </a:t>
            </a:r>
            <a:r>
              <a:rPr lang="fi-FI" u="sng" dirty="0"/>
              <a:t>(COM(2016) 178 </a:t>
            </a:r>
            <a:r>
              <a:rPr lang="fi-FI" u="sng" dirty="0" err="1"/>
              <a:t>final</a:t>
            </a:r>
            <a:r>
              <a:rPr lang="fi-FI" u="sng" dirty="0"/>
              <a:t>)</a:t>
            </a:r>
            <a:r>
              <a:rPr lang="en-US" u="sng" dirty="0"/>
              <a:t>:</a:t>
            </a:r>
            <a:r>
              <a:rPr lang="fi-FI" u="sng" dirty="0"/>
              <a:t/>
            </a:r>
            <a:br>
              <a:rPr lang="fi-FI" u="sng" dirty="0"/>
            </a:br>
            <a:r>
              <a:rPr lang="en-US" i="1" dirty="0"/>
              <a:t>Create </a:t>
            </a:r>
            <a:r>
              <a:rPr lang="en-US" b="1" i="1" dirty="0"/>
              <a:t>a fit-for-purpose pan-European governance structure </a:t>
            </a:r>
            <a:r>
              <a:rPr lang="en-US" i="1" dirty="0"/>
              <a:t>to federate scientific data infrastructures and overcome fragmentation</a:t>
            </a:r>
            <a:r>
              <a:rPr lang="en-US" b="1" i="1" dirty="0"/>
              <a:t>. </a:t>
            </a:r>
            <a:r>
              <a:rPr lang="en-US" i="1" dirty="0"/>
              <a:t>The institutional set-up will oversee long-term funding, sustainability, data preservation and stewardship. It will build on existing structures to involve scientific users, research funders and implementers*</a:t>
            </a:r>
            <a:br>
              <a:rPr lang="en-US" i="1" dirty="0"/>
            </a:br>
            <a:r>
              <a:rPr lang="en-US" i="1" dirty="0"/>
              <a:t>* </a:t>
            </a:r>
            <a:r>
              <a:rPr lang="en-US" sz="1600" i="1" dirty="0"/>
              <a:t>Such as ESFRI, INSPIRE, </a:t>
            </a:r>
            <a:r>
              <a:rPr lang="en-US" sz="1600" i="1" dirty="0" err="1"/>
              <a:t>eIRG</a:t>
            </a:r>
            <a:r>
              <a:rPr lang="en-US" sz="1600" i="1" dirty="0"/>
              <a:t>, GEANT, PRACE, ELIXIR, the Belmont Forum and similar federating initiatives </a:t>
            </a:r>
          </a:p>
        </p:txBody>
      </p:sp>
    </p:spTree>
    <p:extLst>
      <p:ext uri="{BB962C8B-B14F-4D97-AF65-F5344CB8AC3E}">
        <p14:creationId xmlns:p14="http://schemas.microsoft.com/office/powerpoint/2010/main" val="10362152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EOSC Governance</a:t>
            </a:r>
            <a:endParaRPr lang="en-US" dirty="0"/>
          </a:p>
        </p:txBody>
      </p:sp>
      <p:sp>
        <p:nvSpPr>
          <p:cNvPr id="3" name="Text Placeholder 2"/>
          <p:cNvSpPr>
            <a:spLocks noGrp="1"/>
          </p:cNvSpPr>
          <p:nvPr>
            <p:ph type="body" idx="1"/>
          </p:nvPr>
        </p:nvSpPr>
        <p:spPr>
          <a:xfrm>
            <a:off x="1272173" y="2118122"/>
            <a:ext cx="6670307" cy="617934"/>
          </a:xfrm>
        </p:spPr>
        <p:txBody>
          <a:bodyPr>
            <a:normAutofit fontScale="92500"/>
          </a:bodyPr>
          <a:lstStyle/>
          <a:p>
            <a:r>
              <a:rPr lang="en-US" dirty="0" smtClean="0"/>
              <a:t>Example of basic notion of stakeholder engagement</a:t>
            </a:r>
            <a:endParaRPr lang="en-US" dirty="0"/>
          </a:p>
        </p:txBody>
      </p:sp>
      <p:sp>
        <p:nvSpPr>
          <p:cNvPr id="4" name="Content Placeholder 3"/>
          <p:cNvSpPr>
            <a:spLocks noGrp="1"/>
          </p:cNvSpPr>
          <p:nvPr>
            <p:ph sz="half" idx="2"/>
          </p:nvPr>
        </p:nvSpPr>
        <p:spPr>
          <a:xfrm>
            <a:off x="1077617" y="2736057"/>
            <a:ext cx="6670308" cy="2763441"/>
          </a:xfrm>
        </p:spPr>
        <p:txBody>
          <a:bodyPr>
            <a:normAutofit/>
          </a:bodyPr>
          <a:lstStyle/>
          <a:p>
            <a:r>
              <a:rPr lang="en-US" sz="2000" dirty="0"/>
              <a:t> </a:t>
            </a:r>
            <a:r>
              <a:rPr lang="en-US" sz="2000" dirty="0"/>
              <a:t>”</a:t>
            </a:r>
            <a:r>
              <a:rPr lang="en-US" sz="2000" i="1" dirty="0"/>
              <a:t>Those </a:t>
            </a:r>
            <a:r>
              <a:rPr lang="en-US" sz="2000" i="1" dirty="0"/>
              <a:t>groups who can affect or are affected by the achievements of an </a:t>
            </a:r>
            <a:r>
              <a:rPr lang="en-US" sz="2000" i="1" dirty="0"/>
              <a:t>organization's </a:t>
            </a:r>
            <a:r>
              <a:rPr lang="en-US" sz="2000" i="1" dirty="0"/>
              <a:t>purpose should be given the opportunity to comment and input into the development of decisions that affect </a:t>
            </a:r>
            <a:r>
              <a:rPr lang="en-US" sz="2000" i="1" dirty="0"/>
              <a:t>them</a:t>
            </a:r>
            <a:r>
              <a:rPr lang="en-US" sz="2000" dirty="0"/>
              <a:t>”</a:t>
            </a:r>
          </a:p>
          <a:p>
            <a:pPr lvl="1"/>
            <a:r>
              <a:rPr lang="en-US" sz="1200" dirty="0"/>
              <a:t>(</a:t>
            </a:r>
            <a:r>
              <a:rPr lang="en-US" sz="1200" dirty="0"/>
              <a:t>Stakeholder Engagement: A Road Map to Meaningful Engagement, Doughty Centre, </a:t>
            </a:r>
            <a:r>
              <a:rPr lang="en-US" sz="1200" dirty="0" err="1"/>
              <a:t>Cranfield</a:t>
            </a:r>
            <a:r>
              <a:rPr lang="en-US" sz="1200" dirty="0"/>
              <a:t> School of Management)</a:t>
            </a:r>
          </a:p>
        </p:txBody>
      </p:sp>
      <p:sp>
        <p:nvSpPr>
          <p:cNvPr id="5" name="Date Placeholder 4"/>
          <p:cNvSpPr>
            <a:spLocks noGrp="1"/>
          </p:cNvSpPr>
          <p:nvPr>
            <p:ph type="dt" sz="half" idx="10"/>
          </p:nvPr>
        </p:nvSpPr>
        <p:spPr/>
        <p:txBody>
          <a:bodyPr/>
          <a:lstStyle/>
          <a:p>
            <a:r>
              <a:rPr lang="en-US" smtClean="0"/>
              <a:t>www.eoscpilot.eu</a:t>
            </a:r>
            <a:endParaRPr lang="en-GB"/>
          </a:p>
        </p:txBody>
      </p:sp>
      <p:sp>
        <p:nvSpPr>
          <p:cNvPr id="6" name="Footer Placeholder 5"/>
          <p:cNvSpPr>
            <a:spLocks noGrp="1"/>
          </p:cNvSpPr>
          <p:nvPr>
            <p:ph type="ftr" sz="quarter" idx="11"/>
          </p:nvPr>
        </p:nvSpPr>
        <p:spPr/>
        <p:txBody>
          <a:bodyPr/>
          <a:lstStyle/>
          <a:p>
            <a:r>
              <a:rPr lang="en-GB" sz="900"/>
              <a:t>The European Open Science Cloud for Research pilot project is funded by the European Commission, DG Research &amp; Innovation under contract no. </a:t>
            </a:r>
            <a:r>
              <a:rPr lang="en-GB" sz="900" dirty="0"/>
              <a:t>739563</a:t>
            </a:r>
            <a:endParaRPr lang="en-GB" sz="900" dirty="0"/>
          </a:p>
        </p:txBody>
      </p:sp>
      <p:sp>
        <p:nvSpPr>
          <p:cNvPr id="7" name="Slide Number Placeholder 6"/>
          <p:cNvSpPr>
            <a:spLocks noGrp="1"/>
          </p:cNvSpPr>
          <p:nvPr>
            <p:ph type="sldNum" sz="quarter" idx="12"/>
          </p:nvPr>
        </p:nvSpPr>
        <p:spPr/>
        <p:txBody>
          <a:bodyPr/>
          <a:lstStyle/>
          <a:p>
            <a:fld id="{D629125B-4164-B445-B5EA-FB5E25F89FC2}" type="slidenum">
              <a:rPr lang="en-GB" smtClean="0"/>
              <a:t>4</a:t>
            </a:fld>
            <a:endParaRPr lang="en-GB"/>
          </a:p>
        </p:txBody>
      </p:sp>
    </p:spTree>
    <p:extLst>
      <p:ext uri="{BB962C8B-B14F-4D97-AF65-F5344CB8AC3E}">
        <p14:creationId xmlns:p14="http://schemas.microsoft.com/office/powerpoint/2010/main" val="9049398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EOSCpilot</a:t>
            </a:r>
            <a:r>
              <a:rPr lang="en-US" dirty="0" smtClean="0"/>
              <a:t> project will</a:t>
            </a:r>
            <a:endParaRPr lang="en-US" dirty="0"/>
          </a:p>
        </p:txBody>
      </p:sp>
      <p:sp>
        <p:nvSpPr>
          <p:cNvPr id="3" name="Content Placeholder 2"/>
          <p:cNvSpPr>
            <a:spLocks noGrp="1"/>
          </p:cNvSpPr>
          <p:nvPr>
            <p:ph idx="1"/>
          </p:nvPr>
        </p:nvSpPr>
        <p:spPr/>
        <p:txBody>
          <a:bodyPr>
            <a:noAutofit/>
          </a:bodyPr>
          <a:lstStyle/>
          <a:p>
            <a:r>
              <a:rPr lang="en-US" sz="2000" dirty="0"/>
              <a:t> </a:t>
            </a:r>
            <a:r>
              <a:rPr lang="en-US" sz="2000" dirty="0"/>
              <a:t>establish </a:t>
            </a:r>
            <a:r>
              <a:rPr lang="en-US" sz="2000" dirty="0"/>
              <a:t>the </a:t>
            </a:r>
            <a:r>
              <a:rPr lang="en-US" sz="2000" dirty="0">
                <a:solidFill>
                  <a:schemeClr val="accent5"/>
                </a:solidFill>
              </a:rPr>
              <a:t>governance framework</a:t>
            </a:r>
            <a:r>
              <a:rPr lang="en-US" sz="2000" dirty="0"/>
              <a:t> for the EOSC and contribute to the development of European open science policy and best </a:t>
            </a:r>
            <a:r>
              <a:rPr lang="en-US" sz="2000" dirty="0"/>
              <a:t>practice;</a:t>
            </a:r>
          </a:p>
          <a:p>
            <a:r>
              <a:rPr lang="en-US" sz="2000" dirty="0"/>
              <a:t>develop </a:t>
            </a:r>
            <a:r>
              <a:rPr lang="en-US" sz="2000" dirty="0"/>
              <a:t>a number of pilots that </a:t>
            </a:r>
            <a:r>
              <a:rPr lang="en-US" sz="2000" dirty="0">
                <a:solidFill>
                  <a:schemeClr val="accent6"/>
                </a:solidFill>
              </a:rPr>
              <a:t>integrate services and infrastructures</a:t>
            </a:r>
            <a:r>
              <a:rPr lang="en-US" sz="2000" dirty="0"/>
              <a:t> to demonstrate interoperability in a number of scientific domains; </a:t>
            </a:r>
            <a:r>
              <a:rPr lang="en-US" sz="2000" dirty="0"/>
              <a:t>and</a:t>
            </a:r>
          </a:p>
          <a:p>
            <a:r>
              <a:rPr lang="en-US" sz="2000" dirty="0"/>
              <a:t>engage </a:t>
            </a:r>
            <a:r>
              <a:rPr lang="en-US" sz="2000" dirty="0"/>
              <a:t>with a broad range of stakeholders, crossing borders and communities, to </a:t>
            </a:r>
            <a:r>
              <a:rPr lang="en-US" sz="2000" dirty="0">
                <a:solidFill>
                  <a:schemeClr val="accent2"/>
                </a:solidFill>
              </a:rPr>
              <a:t>build the trust and skills</a:t>
            </a:r>
            <a:r>
              <a:rPr lang="en-US" sz="2000" dirty="0"/>
              <a:t> required for adoption of an </a:t>
            </a:r>
            <a:r>
              <a:rPr lang="en-US" sz="2000" dirty="0">
                <a:solidFill>
                  <a:schemeClr val="accent2"/>
                </a:solidFill>
              </a:rPr>
              <a:t>open approach to scientific </a:t>
            </a:r>
            <a:r>
              <a:rPr lang="en-US" sz="2000" dirty="0">
                <a:solidFill>
                  <a:schemeClr val="accent2"/>
                </a:solidFill>
              </a:rPr>
              <a:t>research</a:t>
            </a:r>
            <a:endParaRPr lang="en-US" sz="2000" dirty="0">
              <a:solidFill>
                <a:schemeClr val="accent2"/>
              </a:solidFill>
            </a:endParaRPr>
          </a:p>
        </p:txBody>
      </p:sp>
      <p:sp>
        <p:nvSpPr>
          <p:cNvPr id="4" name="Date Placeholder 3"/>
          <p:cNvSpPr>
            <a:spLocks noGrp="1"/>
          </p:cNvSpPr>
          <p:nvPr>
            <p:ph type="dt" sz="half" idx="10"/>
          </p:nvPr>
        </p:nvSpPr>
        <p:spPr/>
        <p:txBody>
          <a:bodyPr/>
          <a:lstStyle/>
          <a:p>
            <a:r>
              <a:rPr lang="en-US" smtClean="0">
                <a:solidFill>
                  <a:prstClr val="black">
                    <a:tint val="75000"/>
                  </a:prstClr>
                </a:solidFill>
              </a:rPr>
              <a:t>www.eoscpilot.eu</a:t>
            </a:r>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sz="900">
                <a:solidFill>
                  <a:prstClr val="black">
                    <a:tint val="75000"/>
                  </a:prstClr>
                </a:solidFill>
              </a:rPr>
              <a:t>The European Open Science Cloud for Research pilot project is funded by the European Commission, DG Research &amp; Innovation under contract no. </a:t>
            </a:r>
            <a:r>
              <a:rPr lang="en-GB" sz="900" dirty="0">
                <a:solidFill>
                  <a:prstClr val="black">
                    <a:tint val="75000"/>
                  </a:prstClr>
                </a:solidFill>
              </a:rPr>
              <a:t>739563</a:t>
            </a:r>
          </a:p>
        </p:txBody>
      </p:sp>
      <p:sp>
        <p:nvSpPr>
          <p:cNvPr id="6" name="Slide Number Placeholder 5"/>
          <p:cNvSpPr>
            <a:spLocks noGrp="1"/>
          </p:cNvSpPr>
          <p:nvPr>
            <p:ph type="sldNum" sz="quarter" idx="12"/>
          </p:nvPr>
        </p:nvSpPr>
        <p:spPr/>
        <p:txBody>
          <a:bodyPr/>
          <a:lstStyle/>
          <a:p>
            <a:fld id="{D629125B-4164-B445-B5EA-FB5E25F89FC2}" type="slidenum">
              <a:rPr lang="en-GB" smtClean="0">
                <a:solidFill>
                  <a:prstClr val="black">
                    <a:tint val="75000"/>
                  </a:prstClr>
                </a:solidFill>
              </a:rPr>
              <a:pPr/>
              <a:t>5</a:t>
            </a:fld>
            <a:endParaRPr lang="en-GB">
              <a:solidFill>
                <a:prstClr val="black">
                  <a:tint val="75000"/>
                </a:prstClr>
              </a:solidFill>
            </a:endParaRPr>
          </a:p>
        </p:txBody>
      </p:sp>
    </p:spTree>
    <p:extLst>
      <p:ext uri="{BB962C8B-B14F-4D97-AF65-F5344CB8AC3E}">
        <p14:creationId xmlns:p14="http://schemas.microsoft.com/office/powerpoint/2010/main" val="4435137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1208355"/>
            <a:ext cx="8232015" cy="752476"/>
          </a:xfrm>
        </p:spPr>
        <p:txBody>
          <a:bodyPr/>
          <a:lstStyle/>
          <a:p>
            <a:r>
              <a:rPr lang="en-GB" b="1" dirty="0" smtClean="0"/>
              <a:t>WP Governance </a:t>
            </a:r>
            <a:r>
              <a:rPr lang="en-GB" b="1" dirty="0" smtClean="0"/>
              <a:t>Objectives</a:t>
            </a:r>
            <a:endParaRPr lang="en-GB" b="1" dirty="0"/>
          </a:p>
        </p:txBody>
      </p:sp>
      <p:sp>
        <p:nvSpPr>
          <p:cNvPr id="3" name="Content Placeholder 2"/>
          <p:cNvSpPr>
            <a:spLocks noGrp="1"/>
          </p:cNvSpPr>
          <p:nvPr>
            <p:ph idx="1"/>
          </p:nvPr>
        </p:nvSpPr>
        <p:spPr>
          <a:xfrm>
            <a:off x="628650" y="2051672"/>
            <a:ext cx="5398663" cy="3997105"/>
          </a:xfrm>
        </p:spPr>
        <p:txBody>
          <a:bodyPr>
            <a:normAutofit fontScale="92500"/>
          </a:bodyPr>
          <a:lstStyle/>
          <a:p>
            <a:r>
              <a:rPr lang="en-GB" sz="2400" dirty="0" smtClean="0"/>
              <a:t>To design and trial a </a:t>
            </a:r>
            <a:r>
              <a:rPr lang="en-GB" sz="2400" dirty="0" smtClean="0">
                <a:solidFill>
                  <a:schemeClr val="accent2"/>
                </a:solidFill>
              </a:rPr>
              <a:t>stakeholder driven governance framework</a:t>
            </a:r>
            <a:r>
              <a:rPr lang="en-GB" sz="2400" dirty="0" smtClean="0"/>
              <a:t> with the involvement of research communities, research institutions, research infrastructures including e-infrastructures, and research funding bodies, </a:t>
            </a:r>
            <a:r>
              <a:rPr lang="en-GB" sz="2400" dirty="0" smtClean="0">
                <a:solidFill>
                  <a:schemeClr val="accent6"/>
                </a:solidFill>
              </a:rPr>
              <a:t>to shape and oversee future development of the European Open Science Cloud</a:t>
            </a:r>
            <a:r>
              <a:rPr lang="en-GB" sz="2400" dirty="0" smtClean="0"/>
              <a:t>.</a:t>
            </a:r>
            <a:br>
              <a:rPr lang="en-GB" sz="2400" dirty="0" smtClean="0"/>
            </a:br>
            <a:endParaRPr lang="en-GB" sz="2400" dirty="0" smtClean="0"/>
          </a:p>
          <a:p>
            <a:r>
              <a:rPr lang="en-GB" sz="2400" dirty="0" smtClean="0"/>
              <a:t>To </a:t>
            </a:r>
            <a:r>
              <a:rPr lang="en-GB" sz="2400" dirty="0" smtClean="0">
                <a:solidFill>
                  <a:schemeClr val="accent4"/>
                </a:solidFill>
              </a:rPr>
              <a:t>identify appropriate federated governance model(s) </a:t>
            </a:r>
            <a:r>
              <a:rPr lang="en-GB" sz="2400" dirty="0" smtClean="0"/>
              <a:t>and decision making structure for the EOSC. </a:t>
            </a:r>
            <a:endParaRPr lang="en-GB" sz="2400" dirty="0"/>
          </a:p>
        </p:txBody>
      </p:sp>
      <p:sp>
        <p:nvSpPr>
          <p:cNvPr id="4" name="Rectangle: Rounded Corners 3"/>
          <p:cNvSpPr/>
          <p:nvPr/>
        </p:nvSpPr>
        <p:spPr>
          <a:xfrm>
            <a:off x="6027313" y="1429555"/>
            <a:ext cx="2876281" cy="4619222"/>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smtClean="0"/>
              <a:t>WP Outputs:</a:t>
            </a:r>
          </a:p>
          <a:p>
            <a:r>
              <a:rPr lang="en-GB" dirty="0" smtClean="0"/>
              <a:t>D2.4 EOSC as a sustainable </a:t>
            </a:r>
            <a:r>
              <a:rPr lang="en-GB" dirty="0" smtClean="0"/>
              <a:t>ecosystem</a:t>
            </a:r>
            <a:endParaRPr lang="en-GB" dirty="0" smtClean="0"/>
          </a:p>
          <a:p>
            <a:r>
              <a:rPr lang="en-GB" dirty="0" smtClean="0"/>
              <a:t>D2.5 EOSC Rules of </a:t>
            </a:r>
            <a:r>
              <a:rPr lang="en-GB" dirty="0" smtClean="0"/>
              <a:t>Engagement</a:t>
            </a:r>
            <a:endParaRPr lang="en-GB" dirty="0" smtClean="0"/>
          </a:p>
          <a:p>
            <a:r>
              <a:rPr lang="en-GB" dirty="0" smtClean="0"/>
              <a:t>D2.6 Governance </a:t>
            </a:r>
            <a:r>
              <a:rPr lang="en-GB" dirty="0" smtClean="0"/>
              <a:t>framework</a:t>
            </a:r>
            <a:endParaRPr lang="en-GB" dirty="0" smtClean="0"/>
          </a:p>
          <a:p>
            <a:r>
              <a:rPr lang="en-GB" dirty="0" smtClean="0"/>
              <a:t>D2.7 Stakeholder </a:t>
            </a:r>
            <a:r>
              <a:rPr lang="en-GB" dirty="0" smtClean="0"/>
              <a:t>map</a:t>
            </a:r>
            <a:endParaRPr lang="en-GB" dirty="0" smtClean="0"/>
          </a:p>
          <a:p>
            <a:r>
              <a:rPr lang="en-GB" dirty="0" smtClean="0"/>
              <a:t>D2.8 Governance piloting </a:t>
            </a:r>
          </a:p>
          <a:p>
            <a:r>
              <a:rPr lang="en-GB" dirty="0" smtClean="0"/>
              <a:t>D2.9 Governance Development </a:t>
            </a:r>
            <a:r>
              <a:rPr lang="en-GB" dirty="0" smtClean="0"/>
              <a:t>Board</a:t>
            </a:r>
            <a:endParaRPr lang="en-GB" dirty="0" smtClean="0"/>
          </a:p>
          <a:p>
            <a:r>
              <a:rPr lang="en-GB" dirty="0" smtClean="0"/>
              <a:t>D2.10 Alignment of national investments</a:t>
            </a:r>
            <a:endParaRPr lang="en-GB" dirty="0"/>
          </a:p>
        </p:txBody>
      </p:sp>
      <p:sp>
        <p:nvSpPr>
          <p:cNvPr id="5" name="Date Placeholder 4"/>
          <p:cNvSpPr>
            <a:spLocks noGrp="1"/>
          </p:cNvSpPr>
          <p:nvPr>
            <p:ph type="dt" sz="half" idx="10"/>
          </p:nvPr>
        </p:nvSpPr>
        <p:spPr/>
        <p:txBody>
          <a:bodyPr/>
          <a:lstStyle/>
          <a:p>
            <a:r>
              <a:rPr lang="en-US"/>
              <a:t>www.eoscpilot.eu</a:t>
            </a:r>
            <a:endParaRPr lang="en-GB" dirty="0"/>
          </a:p>
        </p:txBody>
      </p:sp>
      <p:sp>
        <p:nvSpPr>
          <p:cNvPr id="6" name="Footer Placeholder 5"/>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7" name="Slide Number Placeholder 6"/>
          <p:cNvSpPr>
            <a:spLocks noGrp="1"/>
          </p:cNvSpPr>
          <p:nvPr>
            <p:ph type="sldNum" sz="quarter" idx="12"/>
          </p:nvPr>
        </p:nvSpPr>
        <p:spPr/>
        <p:txBody>
          <a:bodyPr/>
          <a:lstStyle/>
          <a:p>
            <a:fld id="{154E5F24-684F-EB47-903B-D0BF2D59DFAF}" type="slidenum">
              <a:rPr lang="en-GB" smtClean="0"/>
              <a:pPr/>
              <a:t>6</a:t>
            </a:fld>
            <a:endParaRPr lang="en-GB" dirty="0"/>
          </a:p>
        </p:txBody>
      </p:sp>
    </p:spTree>
    <p:extLst>
      <p:ext uri="{BB962C8B-B14F-4D97-AF65-F5344CB8AC3E}">
        <p14:creationId xmlns:p14="http://schemas.microsoft.com/office/powerpoint/2010/main" val="17611265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www.eoscpilot.eu</a:t>
            </a:r>
            <a:endParaRPr lang="en-GB"/>
          </a:p>
        </p:txBody>
      </p:sp>
      <p:sp>
        <p:nvSpPr>
          <p:cNvPr id="3" name="Footer Placeholder 2"/>
          <p:cNvSpPr>
            <a:spLocks noGrp="1"/>
          </p:cNvSpPr>
          <p:nvPr>
            <p:ph type="ftr" sz="quarter" idx="11"/>
          </p:nvPr>
        </p:nvSpPr>
        <p:spPr/>
        <p:txBody>
          <a:bodyPr/>
          <a:lstStyle/>
          <a:p>
            <a:r>
              <a:rPr lang="en-GB" smtClean="0"/>
              <a:t>The European Open Science Cloud for Research pilot project is funded by the European Commission, DG Research &amp; Innovation under contract no. 739563</a:t>
            </a:r>
            <a:endParaRPr lang="en-GB"/>
          </a:p>
        </p:txBody>
      </p:sp>
      <p:sp>
        <p:nvSpPr>
          <p:cNvPr id="4" name="Slide Number Placeholder 3"/>
          <p:cNvSpPr>
            <a:spLocks noGrp="1"/>
          </p:cNvSpPr>
          <p:nvPr>
            <p:ph type="sldNum" sz="quarter" idx="12"/>
          </p:nvPr>
        </p:nvSpPr>
        <p:spPr/>
        <p:txBody>
          <a:bodyPr/>
          <a:lstStyle/>
          <a:p>
            <a:fld id="{154E5F24-684F-EB47-903B-D0BF2D59DFAF}" type="slidenum">
              <a:rPr lang="en-GB" smtClean="0"/>
              <a:t>7</a:t>
            </a:fld>
            <a:endParaRPr lang="en-GB"/>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6875" t="17519" r="11279" b="13333"/>
          <a:stretch/>
        </p:blipFill>
        <p:spPr>
          <a:xfrm>
            <a:off x="235244" y="786808"/>
            <a:ext cx="8789825" cy="5569543"/>
          </a:xfrm>
          <a:prstGeom prst="rect">
            <a:avLst/>
          </a:prstGeom>
        </p:spPr>
      </p:pic>
      <p:sp>
        <p:nvSpPr>
          <p:cNvPr id="6" name="Right Arrow 5"/>
          <p:cNvSpPr/>
          <p:nvPr/>
        </p:nvSpPr>
        <p:spPr>
          <a:xfrm>
            <a:off x="235244" y="6028660"/>
            <a:ext cx="8579147" cy="127591"/>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1903" y="5890435"/>
            <a:ext cx="301686" cy="369332"/>
          </a:xfrm>
          <a:prstGeom prst="rect">
            <a:avLst/>
          </a:prstGeom>
          <a:noFill/>
        </p:spPr>
        <p:txBody>
          <a:bodyPr wrap="none" rtlCol="0">
            <a:spAutoFit/>
          </a:bodyPr>
          <a:lstStyle/>
          <a:p>
            <a:r>
              <a:rPr lang="en-US" dirty="0" smtClean="0">
                <a:solidFill>
                  <a:schemeClr val="bg2">
                    <a:lumMod val="50000"/>
                  </a:schemeClr>
                </a:solidFill>
              </a:rPr>
              <a:t>0</a:t>
            </a:r>
            <a:endParaRPr lang="en-US" dirty="0">
              <a:solidFill>
                <a:schemeClr val="bg2">
                  <a:lumMod val="50000"/>
                </a:schemeClr>
              </a:solidFill>
            </a:endParaRPr>
          </a:p>
        </p:txBody>
      </p:sp>
      <p:sp>
        <p:nvSpPr>
          <p:cNvPr id="8" name="TextBox 7"/>
          <p:cNvSpPr txBox="1"/>
          <p:nvPr/>
        </p:nvSpPr>
        <p:spPr>
          <a:xfrm>
            <a:off x="8754291" y="5907789"/>
            <a:ext cx="418704" cy="369332"/>
          </a:xfrm>
          <a:prstGeom prst="rect">
            <a:avLst/>
          </a:prstGeom>
          <a:noFill/>
        </p:spPr>
        <p:txBody>
          <a:bodyPr wrap="none" rtlCol="0">
            <a:spAutoFit/>
          </a:bodyPr>
          <a:lstStyle/>
          <a:p>
            <a:r>
              <a:rPr lang="en-US" dirty="0" smtClean="0">
                <a:solidFill>
                  <a:schemeClr val="bg2">
                    <a:lumMod val="50000"/>
                  </a:schemeClr>
                </a:solidFill>
              </a:rPr>
              <a:t>24</a:t>
            </a:r>
            <a:endParaRPr lang="en-US" dirty="0">
              <a:solidFill>
                <a:schemeClr val="bg2">
                  <a:lumMod val="50000"/>
                </a:schemeClr>
              </a:solidFill>
            </a:endParaRPr>
          </a:p>
        </p:txBody>
      </p:sp>
    </p:spTree>
    <p:extLst>
      <p:ext uri="{BB962C8B-B14F-4D97-AF65-F5344CB8AC3E}">
        <p14:creationId xmlns:p14="http://schemas.microsoft.com/office/powerpoint/2010/main" val="8924636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sp>
        <p:nvSpPr>
          <p:cNvPr id="3" name="Text Placeholder 2"/>
          <p:cNvSpPr>
            <a:spLocks noGrp="1"/>
          </p:cNvSpPr>
          <p:nvPr>
            <p:ph type="body" idx="1"/>
          </p:nvPr>
        </p:nvSpPr>
        <p:spPr/>
        <p:txBody>
          <a:bodyPr/>
          <a:lstStyle/>
          <a:p>
            <a:r>
              <a:rPr lang="en-US" dirty="0" smtClean="0"/>
              <a:t>How to work with the EOSC Governance Development Forum</a:t>
            </a:r>
            <a:endParaRPr lang="en-US" dirty="0"/>
          </a:p>
        </p:txBody>
      </p:sp>
      <p:sp>
        <p:nvSpPr>
          <p:cNvPr id="4" name="Date Placeholder 3"/>
          <p:cNvSpPr>
            <a:spLocks noGrp="1"/>
          </p:cNvSpPr>
          <p:nvPr>
            <p:ph type="dt" sz="half" idx="10"/>
          </p:nvPr>
        </p:nvSpPr>
        <p:spPr/>
        <p:txBody>
          <a:bodyPr/>
          <a:lstStyle/>
          <a:p>
            <a:r>
              <a:rPr lang="en-US" smtClean="0"/>
              <a:t>www.eoscpilot.eu</a:t>
            </a:r>
            <a:endParaRPr lang="en-GB" dirty="0"/>
          </a:p>
        </p:txBody>
      </p:sp>
      <p:sp>
        <p:nvSpPr>
          <p:cNvPr id="5" name="Footer Placeholder 4"/>
          <p:cNvSpPr>
            <a:spLocks noGrp="1"/>
          </p:cNvSpPr>
          <p:nvPr>
            <p:ph type="ftr" sz="quarter" idx="11"/>
          </p:nvPr>
        </p:nvSpPr>
        <p:spPr/>
        <p:txBody>
          <a:bodyPr/>
          <a:lstStyle/>
          <a:p>
            <a:r>
              <a:rPr lang="en-GB" smtClean="0"/>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8</a:t>
            </a:fld>
            <a:endParaRPr lang="en-GB" dirty="0"/>
          </a:p>
        </p:txBody>
      </p:sp>
    </p:spTree>
    <p:extLst>
      <p:ext uri="{BB962C8B-B14F-4D97-AF65-F5344CB8AC3E}">
        <p14:creationId xmlns:p14="http://schemas.microsoft.com/office/powerpoint/2010/main" val="15352543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683112" y="1309844"/>
            <a:ext cx="4583053" cy="3081521"/>
          </a:xfrm>
          <a:prstGeom prst="ellipse">
            <a:avLst/>
          </a:prstGeom>
          <a:ln>
            <a:solidFill>
              <a:schemeClr val="accent5">
                <a:lumMod val="60000"/>
                <a:lumOff val="40000"/>
              </a:schemeClr>
            </a:solidFill>
          </a:ln>
        </p:spPr>
        <p:style>
          <a:lnRef idx="0">
            <a:schemeClr val="accent1"/>
          </a:lnRef>
          <a:fillRef idx="3">
            <a:schemeClr val="accent1"/>
          </a:fillRef>
          <a:effectRef idx="3">
            <a:schemeClr val="accent1"/>
          </a:effectRef>
          <a:fontRef idx="minor">
            <a:schemeClr val="lt1"/>
          </a:fontRef>
        </p:style>
        <p:txBody>
          <a:bodyPr rtlCol="0" anchor="b"/>
          <a:lstStyle/>
          <a:p>
            <a:pPr algn="ctr" defTabSz="643646"/>
            <a:r>
              <a:rPr lang="en-GB" sz="1267" dirty="0" err="1">
                <a:solidFill>
                  <a:prstClr val="white"/>
                </a:solidFill>
              </a:rPr>
              <a:t>EOSCpilot</a:t>
            </a:r>
            <a:r>
              <a:rPr lang="en-GB" sz="1267" dirty="0">
                <a:solidFill>
                  <a:prstClr val="white"/>
                </a:solidFill>
              </a:rPr>
              <a:t> </a:t>
            </a:r>
            <a:r>
              <a:rPr lang="en-GB" sz="1267" dirty="0">
                <a:solidFill>
                  <a:prstClr val="white"/>
                </a:solidFill>
              </a:rPr>
              <a:t>Engagement</a:t>
            </a:r>
            <a:endParaRPr lang="en-US" sz="1267" dirty="0">
              <a:solidFill>
                <a:prstClr val="white"/>
              </a:solidFill>
            </a:endParaRPr>
          </a:p>
        </p:txBody>
      </p:sp>
      <p:sp>
        <p:nvSpPr>
          <p:cNvPr id="5" name="Oval 4"/>
          <p:cNvSpPr/>
          <p:nvPr/>
        </p:nvSpPr>
        <p:spPr>
          <a:xfrm>
            <a:off x="1097832" y="1597392"/>
            <a:ext cx="2863028" cy="1759039"/>
          </a:xfrm>
          <a:prstGeom prst="ellipse">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rtlCol="0" anchor="b"/>
          <a:lstStyle/>
          <a:p>
            <a:pPr algn="ctr" defTabSz="643646"/>
            <a:r>
              <a:rPr lang="en-GB" sz="1267" dirty="0" err="1">
                <a:solidFill>
                  <a:prstClr val="white"/>
                </a:solidFill>
              </a:rPr>
              <a:t>EOSCpilot</a:t>
            </a:r>
            <a:r>
              <a:rPr lang="en-GB" sz="1267" dirty="0">
                <a:solidFill>
                  <a:prstClr val="white"/>
                </a:solidFill>
              </a:rPr>
              <a:t> </a:t>
            </a:r>
            <a:r>
              <a:rPr lang="en-GB" sz="1267" dirty="0">
                <a:solidFill>
                  <a:prstClr val="white"/>
                </a:solidFill>
              </a:rPr>
              <a:t>Pilots\Exemplars</a:t>
            </a:r>
            <a:endParaRPr lang="en-US" sz="1267" dirty="0">
              <a:solidFill>
                <a:prstClr val="white"/>
              </a:solidFill>
            </a:endParaRPr>
          </a:p>
        </p:txBody>
      </p:sp>
      <p:sp>
        <p:nvSpPr>
          <p:cNvPr id="4" name="Oval 3"/>
          <p:cNvSpPr/>
          <p:nvPr/>
        </p:nvSpPr>
        <p:spPr>
          <a:xfrm>
            <a:off x="1296814" y="1747265"/>
            <a:ext cx="1445120" cy="990726"/>
          </a:xfrm>
          <a:prstGeom prst="ellipse">
            <a:avLst/>
          </a:prstGeom>
          <a:solidFill>
            <a:schemeClr val="accent5">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defTabSz="643646"/>
            <a:r>
              <a:rPr lang="en-GB" sz="845" dirty="0" err="1">
                <a:solidFill>
                  <a:prstClr val="white"/>
                </a:solidFill>
              </a:rPr>
              <a:t>EOSCpilot</a:t>
            </a:r>
            <a:endParaRPr lang="en-GB" sz="845" dirty="0">
              <a:solidFill>
                <a:prstClr val="white"/>
              </a:solidFill>
            </a:endParaRPr>
          </a:p>
          <a:p>
            <a:pPr algn="ctr" defTabSz="643646"/>
            <a:r>
              <a:rPr lang="en-GB" sz="845" dirty="0">
                <a:solidFill>
                  <a:prstClr val="white"/>
                </a:solidFill>
              </a:rPr>
              <a:t>“Facilitators”</a:t>
            </a:r>
            <a:endParaRPr lang="en-US" sz="845" dirty="0">
              <a:solidFill>
                <a:prstClr val="white"/>
              </a:solidFill>
            </a:endParaRPr>
          </a:p>
        </p:txBody>
      </p:sp>
      <p:sp>
        <p:nvSpPr>
          <p:cNvPr id="7" name="Oval 6"/>
          <p:cNvSpPr/>
          <p:nvPr/>
        </p:nvSpPr>
        <p:spPr>
          <a:xfrm>
            <a:off x="2858264" y="1747265"/>
            <a:ext cx="4680576" cy="2261146"/>
          </a:xfrm>
          <a:prstGeom prst="ellipse">
            <a:avLst/>
          </a:prstGeom>
          <a:solidFill>
            <a:schemeClr val="accent5">
              <a:lumMod val="60000"/>
              <a:lumOff val="40000"/>
              <a:alpha val="50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defTabSz="643646"/>
            <a:r>
              <a:rPr lang="en-GB" sz="1267" dirty="0">
                <a:solidFill>
                  <a:prstClr val="white"/>
                </a:solidFill>
              </a:rPr>
              <a:t>EOSC Implementations</a:t>
            </a:r>
            <a:endParaRPr lang="en-US" sz="1267" dirty="0">
              <a:solidFill>
                <a:prstClr val="white"/>
              </a:solidFill>
            </a:endParaRPr>
          </a:p>
        </p:txBody>
      </p:sp>
      <p:sp>
        <p:nvSpPr>
          <p:cNvPr id="8" name="Oval 7"/>
          <p:cNvSpPr/>
          <p:nvPr/>
        </p:nvSpPr>
        <p:spPr>
          <a:xfrm>
            <a:off x="2296291" y="1208254"/>
            <a:ext cx="6315577" cy="3880356"/>
          </a:xfrm>
          <a:prstGeom prst="ellipse">
            <a:avLst/>
          </a:prstGeom>
          <a:solidFill>
            <a:schemeClr val="accent1">
              <a:lumMod val="60000"/>
              <a:lumOff val="40000"/>
              <a:alpha val="17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defTabSz="643646"/>
            <a:endParaRPr lang="en-GB" sz="1267" dirty="0">
              <a:solidFill>
                <a:prstClr val="white"/>
              </a:solidFill>
            </a:endParaRPr>
          </a:p>
          <a:p>
            <a:pPr algn="ctr" defTabSz="643646"/>
            <a:endParaRPr lang="en-GB" sz="1267" dirty="0">
              <a:solidFill>
                <a:prstClr val="white"/>
              </a:solidFill>
            </a:endParaRPr>
          </a:p>
          <a:p>
            <a:pPr algn="ctr" defTabSz="643646"/>
            <a:endParaRPr lang="en-GB" sz="1267" dirty="0">
              <a:solidFill>
                <a:prstClr val="white"/>
              </a:solidFill>
            </a:endParaRPr>
          </a:p>
          <a:p>
            <a:pPr algn="ctr" defTabSz="643646"/>
            <a:endParaRPr lang="en-GB" sz="1267" dirty="0">
              <a:solidFill>
                <a:prstClr val="white"/>
              </a:solidFill>
            </a:endParaRPr>
          </a:p>
          <a:p>
            <a:pPr algn="ctr" defTabSz="643646"/>
            <a:endParaRPr lang="en-GB" sz="1267" dirty="0">
              <a:solidFill>
                <a:prstClr val="white"/>
              </a:solidFill>
            </a:endParaRPr>
          </a:p>
          <a:p>
            <a:pPr algn="ctr" defTabSz="643646"/>
            <a:r>
              <a:rPr lang="en-GB" sz="1267" dirty="0">
                <a:solidFill>
                  <a:prstClr val="white"/>
                </a:solidFill>
              </a:rPr>
              <a:t> </a:t>
            </a:r>
          </a:p>
          <a:p>
            <a:pPr algn="ctr" defTabSz="643646"/>
            <a:endParaRPr lang="en-GB" sz="1267" dirty="0">
              <a:solidFill>
                <a:prstClr val="white"/>
              </a:solidFill>
            </a:endParaRPr>
          </a:p>
          <a:p>
            <a:pPr algn="ctr" defTabSz="643646"/>
            <a:endParaRPr lang="en-GB" sz="1267" dirty="0">
              <a:solidFill>
                <a:prstClr val="white"/>
              </a:solidFill>
            </a:endParaRPr>
          </a:p>
          <a:p>
            <a:pPr algn="ctr" defTabSz="643646"/>
            <a:endParaRPr lang="en-GB" sz="1267" dirty="0">
              <a:solidFill>
                <a:prstClr val="white"/>
              </a:solidFill>
            </a:endParaRPr>
          </a:p>
          <a:p>
            <a:pPr algn="ctr" defTabSz="643646"/>
            <a:endParaRPr lang="en-GB" sz="1267" dirty="0">
              <a:solidFill>
                <a:prstClr val="white"/>
              </a:solidFill>
            </a:endParaRPr>
          </a:p>
          <a:p>
            <a:pPr algn="ctr" defTabSz="643646"/>
            <a:endParaRPr lang="en-GB" sz="1267" dirty="0">
              <a:solidFill>
                <a:prstClr val="white"/>
              </a:solidFill>
            </a:endParaRPr>
          </a:p>
          <a:p>
            <a:pPr algn="ctr" defTabSz="643646"/>
            <a:endParaRPr lang="en-GB" sz="1267" dirty="0">
              <a:solidFill>
                <a:prstClr val="white"/>
              </a:solidFill>
            </a:endParaRPr>
          </a:p>
          <a:p>
            <a:pPr algn="ctr" defTabSz="643646"/>
            <a:endParaRPr lang="en-GB" sz="1267" dirty="0">
              <a:solidFill>
                <a:prstClr val="white"/>
              </a:solidFill>
            </a:endParaRPr>
          </a:p>
          <a:p>
            <a:pPr algn="ctr" defTabSz="643646"/>
            <a:r>
              <a:rPr lang="en-GB" sz="1267" dirty="0">
                <a:solidFill>
                  <a:prstClr val="white"/>
                </a:solidFill>
              </a:rPr>
              <a:t>                                      </a:t>
            </a:r>
            <a:r>
              <a:rPr lang="en-GB" sz="1267" dirty="0">
                <a:solidFill>
                  <a:srgbClr val="002060"/>
                </a:solidFill>
              </a:rPr>
              <a:t>       </a:t>
            </a:r>
            <a:r>
              <a:rPr lang="en-GB" sz="1267" dirty="0">
                <a:solidFill>
                  <a:prstClr val="white"/>
                </a:solidFill>
              </a:rPr>
              <a:t>  </a:t>
            </a:r>
            <a:r>
              <a:rPr lang="en-GB" sz="1267" dirty="0">
                <a:solidFill>
                  <a:prstClr val="white">
                    <a:lumMod val="50000"/>
                  </a:prstClr>
                </a:solidFill>
              </a:rPr>
              <a:t>EOSC Engagement</a:t>
            </a:r>
            <a:endParaRPr lang="en-US" sz="1267" dirty="0">
              <a:solidFill>
                <a:prstClr val="white">
                  <a:lumMod val="50000"/>
                </a:prstClr>
              </a:solidFill>
            </a:endParaRPr>
          </a:p>
        </p:txBody>
      </p:sp>
      <p:cxnSp>
        <p:nvCxnSpPr>
          <p:cNvPr id="10" name="OTLSHAPE_TB_00000000000000000000000000000000_Separator1"/>
          <p:cNvCxnSpPr/>
          <p:nvPr>
            <p:custDataLst>
              <p:tags r:id="rId1"/>
            </p:custDataLst>
          </p:nvPr>
        </p:nvCxnSpPr>
        <p:spPr>
          <a:xfrm>
            <a:off x="4300473" y="5167513"/>
            <a:ext cx="0" cy="178800"/>
          </a:xfrm>
          <a:prstGeom prst="line">
            <a:avLst/>
          </a:prstGeom>
          <a:ln w="6350" cap="flat" cmpd="sng" algn="ctr">
            <a:solidFill>
              <a:schemeClr val="dk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Chevron 10"/>
          <p:cNvSpPr/>
          <p:nvPr/>
        </p:nvSpPr>
        <p:spPr>
          <a:xfrm>
            <a:off x="683110" y="5280459"/>
            <a:ext cx="7818010" cy="353670"/>
          </a:xfrm>
          <a:prstGeom prst="chevron">
            <a:avLst/>
          </a:prstGeom>
        </p:spPr>
        <p:style>
          <a:lnRef idx="1">
            <a:schemeClr val="accent1"/>
          </a:lnRef>
          <a:fillRef idx="3">
            <a:schemeClr val="accent1"/>
          </a:fillRef>
          <a:effectRef idx="2">
            <a:schemeClr val="accent1"/>
          </a:effectRef>
          <a:fontRef idx="minor">
            <a:schemeClr val="lt1"/>
          </a:fontRef>
        </p:style>
        <p:txBody>
          <a:bodyPr rtlCol="0" anchor="ctr"/>
          <a:lstStyle/>
          <a:p>
            <a:pPr defTabSz="643646"/>
            <a:r>
              <a:rPr lang="en-GB" sz="1267" dirty="0">
                <a:solidFill>
                  <a:prstClr val="black"/>
                </a:solidFill>
              </a:rPr>
              <a:t>	</a:t>
            </a:r>
            <a:r>
              <a:rPr lang="en-GB" sz="1267" dirty="0" err="1">
                <a:solidFill>
                  <a:prstClr val="black"/>
                </a:solidFill>
              </a:rPr>
              <a:t>EOSCpilot</a:t>
            </a:r>
            <a:r>
              <a:rPr lang="en-GB" sz="1267" dirty="0">
                <a:solidFill>
                  <a:prstClr val="black"/>
                </a:solidFill>
              </a:rPr>
              <a:t>			EOSC</a:t>
            </a:r>
            <a:endParaRPr lang="en-US" sz="1267" dirty="0">
              <a:solidFill>
                <a:prstClr val="black"/>
              </a:solidFill>
            </a:endParaRPr>
          </a:p>
        </p:txBody>
      </p:sp>
      <p:sp>
        <p:nvSpPr>
          <p:cNvPr id="14" name="Rectangle 13"/>
          <p:cNvSpPr/>
          <p:nvPr/>
        </p:nvSpPr>
        <p:spPr>
          <a:xfrm>
            <a:off x="1853303" y="3483559"/>
            <a:ext cx="332142" cy="461665"/>
          </a:xfrm>
          <a:prstGeom prst="rect">
            <a:avLst/>
          </a:prstGeom>
          <a:noFill/>
        </p:spPr>
        <p:txBody>
          <a:bodyPr wrap="none" lIns="91440" tIns="45720" rIns="91440" bIns="45720">
            <a:spAutoFit/>
          </a:bodyPr>
          <a:lstStyle/>
          <a:p>
            <a:pPr algn="ctr"/>
            <a:r>
              <a:rPr lang="en-US" sz="2400" dirty="0">
                <a:ln w="0"/>
                <a:solidFill>
                  <a:srgbClr val="002060"/>
                </a:solidFill>
                <a:effectLst>
                  <a:outerShdw blurRad="38100" dist="19050" dir="2700000" algn="tl" rotWithShape="0">
                    <a:schemeClr val="dk1">
                      <a:alpha val="40000"/>
                    </a:schemeClr>
                  </a:outerShdw>
                </a:effectLst>
              </a:rPr>
              <a:t>a</a:t>
            </a:r>
          </a:p>
        </p:txBody>
      </p:sp>
      <p:sp>
        <p:nvSpPr>
          <p:cNvPr id="16" name="Rectangle 15"/>
          <p:cNvSpPr/>
          <p:nvPr/>
        </p:nvSpPr>
        <p:spPr>
          <a:xfrm>
            <a:off x="5378948" y="4166231"/>
            <a:ext cx="346570" cy="461665"/>
          </a:xfrm>
          <a:prstGeom prst="rect">
            <a:avLst/>
          </a:prstGeom>
          <a:noFill/>
        </p:spPr>
        <p:txBody>
          <a:bodyPr wrap="none" lIns="91440" tIns="45720" rIns="91440" bIns="45720">
            <a:spAutoFit/>
          </a:bodyPr>
          <a:lstStyle/>
          <a:p>
            <a:pPr algn="ctr"/>
            <a:r>
              <a:rPr lang="en-US" sz="2400" dirty="0">
                <a:ln w="0"/>
                <a:solidFill>
                  <a:srgbClr val="002060"/>
                </a:solidFill>
                <a:effectLst>
                  <a:outerShdw blurRad="38100" dist="19050" dir="2700000" algn="tl" rotWithShape="0">
                    <a:schemeClr val="dk1">
                      <a:alpha val="40000"/>
                    </a:schemeClr>
                  </a:outerShdw>
                </a:effectLst>
              </a:rPr>
              <a:t>b</a:t>
            </a:r>
          </a:p>
        </p:txBody>
      </p:sp>
      <p:sp>
        <p:nvSpPr>
          <p:cNvPr id="2" name="TextBox 1"/>
          <p:cNvSpPr txBox="1"/>
          <p:nvPr/>
        </p:nvSpPr>
        <p:spPr>
          <a:xfrm>
            <a:off x="7488470" y="1597392"/>
            <a:ext cx="1441016" cy="3323987"/>
          </a:xfrm>
          <a:prstGeom prst="rect">
            <a:avLst/>
          </a:prstGeom>
          <a:noFill/>
        </p:spPr>
        <p:txBody>
          <a:bodyPr wrap="square" rtlCol="0">
            <a:spAutoFit/>
          </a:bodyPr>
          <a:lstStyle/>
          <a:p>
            <a:r>
              <a:rPr lang="en-GB" sz="1400" dirty="0">
                <a:solidFill>
                  <a:schemeClr val="accent5"/>
                </a:solidFill>
              </a:rPr>
              <a:t>Need to distinguish between:</a:t>
            </a:r>
          </a:p>
          <a:p>
            <a:pPr marL="342900" indent="-342900">
              <a:buAutoNum type="alphaLcParenR"/>
            </a:pPr>
            <a:r>
              <a:rPr lang="en-GB" sz="1400" dirty="0">
                <a:solidFill>
                  <a:schemeClr val="accent5"/>
                </a:solidFill>
              </a:rPr>
              <a:t>Stakeholder </a:t>
            </a:r>
            <a:r>
              <a:rPr lang="en-GB" sz="1400" dirty="0">
                <a:solidFill>
                  <a:schemeClr val="accent5"/>
                </a:solidFill>
              </a:rPr>
              <a:t>engagement </a:t>
            </a:r>
            <a:r>
              <a:rPr lang="en-GB" sz="1400" dirty="0">
                <a:solidFill>
                  <a:schemeClr val="accent5"/>
                </a:solidFill>
              </a:rPr>
              <a:t>in the </a:t>
            </a:r>
            <a:r>
              <a:rPr lang="en-GB" sz="1400" dirty="0" err="1">
                <a:solidFill>
                  <a:schemeClr val="accent5"/>
                </a:solidFill>
              </a:rPr>
              <a:t>EOSCpilot</a:t>
            </a:r>
            <a:r>
              <a:rPr lang="en-GB" sz="1400" dirty="0">
                <a:solidFill>
                  <a:schemeClr val="accent5"/>
                </a:solidFill>
              </a:rPr>
              <a:t> </a:t>
            </a:r>
          </a:p>
          <a:p>
            <a:pPr marL="342900" indent="-342900">
              <a:buAutoNum type="alphaLcParenR"/>
            </a:pPr>
            <a:r>
              <a:rPr lang="en-GB" sz="1400" dirty="0">
                <a:solidFill>
                  <a:schemeClr val="accent5"/>
                </a:solidFill>
              </a:rPr>
              <a:t>Stakeholder engagement as a driver of the overall governance framework of the EOSC</a:t>
            </a:r>
            <a:endParaRPr lang="en-US" sz="1400" dirty="0">
              <a:solidFill>
                <a:schemeClr val="accent5"/>
              </a:solidFill>
            </a:endParaRPr>
          </a:p>
        </p:txBody>
      </p:sp>
    </p:spTree>
    <p:extLst>
      <p:ext uri="{BB962C8B-B14F-4D97-AF65-F5344CB8AC3E}">
        <p14:creationId xmlns:p14="http://schemas.microsoft.com/office/powerpoint/2010/main" val="3216873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EOSC Governance Development Forum</a:t>
            </a:r>
            <a:endParaRPr lang="en-US" dirty="0"/>
          </a:p>
        </p:txBody>
      </p:sp>
      <p:sp>
        <p:nvSpPr>
          <p:cNvPr id="8" name="Content Placeholder 7"/>
          <p:cNvSpPr>
            <a:spLocks noGrp="1"/>
          </p:cNvSpPr>
          <p:nvPr>
            <p:ph idx="1"/>
          </p:nvPr>
        </p:nvSpPr>
        <p:spPr/>
        <p:txBody>
          <a:bodyPr/>
          <a:lstStyle/>
          <a:p>
            <a:r>
              <a:rPr lang="en-US" dirty="0" smtClean="0"/>
              <a:t>Direct input from stakeholders/members</a:t>
            </a:r>
          </a:p>
          <a:p>
            <a:pPr lvl="1"/>
            <a:r>
              <a:rPr lang="en-US" dirty="0" smtClean="0"/>
              <a:t>Dialogue, meetings, statements, whitepapers</a:t>
            </a:r>
          </a:p>
          <a:p>
            <a:r>
              <a:rPr lang="en-US" dirty="0" smtClean="0"/>
              <a:t>Surveys</a:t>
            </a:r>
          </a:p>
          <a:p>
            <a:r>
              <a:rPr lang="is-IS" dirty="0" smtClean="0"/>
              <a:t>…</a:t>
            </a:r>
            <a:endParaRPr lang="en-US" dirty="0"/>
          </a:p>
        </p:txBody>
      </p:sp>
      <p:sp>
        <p:nvSpPr>
          <p:cNvPr id="4" name="Date Placeholder 3"/>
          <p:cNvSpPr>
            <a:spLocks noGrp="1"/>
          </p:cNvSpPr>
          <p:nvPr>
            <p:ph type="dt" sz="half" idx="10"/>
          </p:nvPr>
        </p:nvSpPr>
        <p:spPr/>
        <p:txBody>
          <a:bodyPr/>
          <a:lstStyle/>
          <a:p>
            <a:r>
              <a:rPr lang="en-US" smtClean="0"/>
              <a:t>www.eoscpilot.eu</a:t>
            </a:r>
            <a:endParaRPr lang="en-GB" dirty="0"/>
          </a:p>
        </p:txBody>
      </p:sp>
      <p:sp>
        <p:nvSpPr>
          <p:cNvPr id="5" name="Footer Placeholder 4"/>
          <p:cNvSpPr>
            <a:spLocks noGrp="1"/>
          </p:cNvSpPr>
          <p:nvPr>
            <p:ph type="ftr" sz="quarter" idx="11"/>
          </p:nvPr>
        </p:nvSpPr>
        <p:spPr/>
        <p:txBody>
          <a:bodyPr/>
          <a:lstStyle/>
          <a:p>
            <a:r>
              <a:rPr lang="en-GB" smtClean="0"/>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10</a:t>
            </a:fld>
            <a:endParaRPr lang="en-GB" dirty="0"/>
          </a:p>
        </p:txBody>
      </p:sp>
    </p:spTree>
    <p:extLst>
      <p:ext uri="{BB962C8B-B14F-4D97-AF65-F5344CB8AC3E}">
        <p14:creationId xmlns:p14="http://schemas.microsoft.com/office/powerpoint/2010/main" val="20491933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EOSC impact: </a:t>
            </a:r>
            <a:r>
              <a:rPr lang="en-US" sz="2700" dirty="0" smtClean="0"/>
              <a:t>How</a:t>
            </a:r>
            <a:r>
              <a:rPr lang="en-US" sz="2700" dirty="0"/>
              <a:t> do you foresee EOSC being </a:t>
            </a:r>
            <a:r>
              <a:rPr lang="en-US" sz="2700" dirty="0" smtClean="0"/>
              <a:t/>
            </a:r>
            <a:br>
              <a:rPr lang="en-US" sz="2700" dirty="0" smtClean="0"/>
            </a:br>
            <a:r>
              <a:rPr lang="en-US" sz="2700" dirty="0" smtClean="0"/>
              <a:t>related </a:t>
            </a:r>
            <a:r>
              <a:rPr lang="en-US" sz="2700" dirty="0"/>
              <a:t>to your </a:t>
            </a:r>
            <a:r>
              <a:rPr lang="en-US" sz="2700" dirty="0" smtClean="0"/>
              <a:t>work?</a:t>
            </a:r>
            <a:endParaRPr lang="en-US" sz="2700" dirty="0"/>
          </a:p>
        </p:txBody>
      </p:sp>
      <p:sp>
        <p:nvSpPr>
          <p:cNvPr id="3" name="Content Placeholder 2"/>
          <p:cNvSpPr>
            <a:spLocks noGrp="1"/>
          </p:cNvSpPr>
          <p:nvPr>
            <p:ph idx="1"/>
          </p:nvPr>
        </p:nvSpPr>
        <p:spPr>
          <a:xfrm>
            <a:off x="628650" y="998806"/>
            <a:ext cx="8163658" cy="5190979"/>
          </a:xfrm>
        </p:spPr>
        <p:txBody>
          <a:bodyPr>
            <a:normAutofit fontScale="25000" lnSpcReduction="20000"/>
          </a:bodyPr>
          <a:lstStyle/>
          <a:p>
            <a:pPr marL="0" indent="0" algn="just">
              <a:buNone/>
            </a:pPr>
            <a:endParaRPr lang="en-GB" sz="2400" i="1" dirty="0" smtClean="0"/>
          </a:p>
          <a:p>
            <a:pPr>
              <a:lnSpc>
                <a:spcPct val="110000"/>
              </a:lnSpc>
            </a:pPr>
            <a:r>
              <a:rPr lang="en-GB" sz="10400" dirty="0" smtClean="0"/>
              <a:t> </a:t>
            </a:r>
            <a:r>
              <a:rPr lang="en-GB" sz="9600" dirty="0" smtClean="0"/>
              <a:t>Most respondents foresee big impact for EOSC. Answers mainly highlight a) opportunities, b) gaps/warnings and c) EOSC influence on other initiatives. </a:t>
            </a:r>
          </a:p>
          <a:p>
            <a:pPr marL="0" indent="0">
              <a:lnSpc>
                <a:spcPct val="110000"/>
              </a:lnSpc>
              <a:buNone/>
            </a:pPr>
            <a:r>
              <a:rPr lang="en-GB" sz="9600" dirty="0" smtClean="0"/>
              <a:t>Some examples: </a:t>
            </a:r>
          </a:p>
          <a:p>
            <a:pPr marL="0" indent="0">
              <a:lnSpc>
                <a:spcPct val="110000"/>
              </a:lnSpc>
              <a:buNone/>
            </a:pPr>
            <a:r>
              <a:rPr lang="en-GB" sz="8800" dirty="0" smtClean="0"/>
              <a:t>-EOSC will most likely be a strong policy body through its governance framework. Data is central in all research infrastructures but it is not yet clear how EOSC and RDA will collaborate.</a:t>
            </a:r>
            <a:endParaRPr lang="en-GB" sz="4000" dirty="0" smtClean="0"/>
          </a:p>
          <a:p>
            <a:pPr marL="0" indent="0">
              <a:lnSpc>
                <a:spcPct val="110000"/>
              </a:lnSpc>
              <a:buNone/>
            </a:pPr>
            <a:r>
              <a:rPr lang="en-GB" sz="4000" dirty="0" smtClean="0"/>
              <a:t>-</a:t>
            </a:r>
            <a:r>
              <a:rPr lang="en-GB" sz="8800" dirty="0" smtClean="0"/>
              <a:t>EOSC will provide the larger (but hopefully light-weight) governance context for (GO)FAIR initiative. (GO)FAIR implementations intend to follow EOSC recommendations</a:t>
            </a:r>
          </a:p>
          <a:p>
            <a:pPr marL="0" indent="0">
              <a:lnSpc>
                <a:spcPct val="110000"/>
              </a:lnSpc>
              <a:buNone/>
            </a:pPr>
            <a:r>
              <a:rPr lang="en-GB" sz="8800" dirty="0" smtClean="0"/>
              <a:t>-Bringing the existing European e-infrastructures at the centre of the evolution of the ecosystem and of the future governance of EOSC will not correspond to the expectations by the largest scientific communities for the future.</a:t>
            </a:r>
          </a:p>
          <a:p>
            <a:pPr marL="0" indent="0" algn="just">
              <a:buNone/>
            </a:pPr>
            <a:endParaRPr lang="en-GB" sz="8000" dirty="0"/>
          </a:p>
        </p:txBody>
      </p:sp>
      <p:sp>
        <p:nvSpPr>
          <p:cNvPr id="4" name="Date Placeholder 3"/>
          <p:cNvSpPr>
            <a:spLocks noGrp="1"/>
          </p:cNvSpPr>
          <p:nvPr>
            <p:ph type="dt" sz="half" idx="10"/>
          </p:nvPr>
        </p:nvSpPr>
        <p:spPr/>
        <p:txBody>
          <a:bodyPr/>
          <a:lstStyle/>
          <a:p>
            <a:r>
              <a:rPr lang="en-US" smtClean="0"/>
              <a:t>www.eoscpilot.eu</a:t>
            </a:r>
            <a:endParaRPr lang="en-GB" dirty="0"/>
          </a:p>
        </p:txBody>
      </p:sp>
      <p:sp>
        <p:nvSpPr>
          <p:cNvPr id="5" name="Footer Placeholder 4"/>
          <p:cNvSpPr>
            <a:spLocks noGrp="1"/>
          </p:cNvSpPr>
          <p:nvPr>
            <p:ph type="ftr" sz="quarter" idx="11"/>
          </p:nvPr>
        </p:nvSpPr>
        <p:spPr/>
        <p:txBody>
          <a:bodyPr/>
          <a:lstStyle/>
          <a:p>
            <a:r>
              <a:rPr lang="en-GB" smtClean="0"/>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11</a:t>
            </a:fld>
            <a:endParaRPr lang="en-GB" dirty="0"/>
          </a:p>
        </p:txBody>
      </p:sp>
    </p:spTree>
    <p:extLst>
      <p:ext uri="{BB962C8B-B14F-4D97-AF65-F5344CB8AC3E}">
        <p14:creationId xmlns:p14="http://schemas.microsoft.com/office/powerpoint/2010/main" val="7322316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Pentagon 52"/>
          <p:cNvSpPr/>
          <p:nvPr/>
        </p:nvSpPr>
        <p:spPr>
          <a:xfrm>
            <a:off x="2680355" y="2080580"/>
            <a:ext cx="719571" cy="496310"/>
          </a:xfrm>
          <a:prstGeom prst="homePlate">
            <a:avLst/>
          </a:prstGeom>
        </p:spPr>
        <p:style>
          <a:lnRef idx="2">
            <a:schemeClr val="dk1"/>
          </a:lnRef>
          <a:fillRef idx="1">
            <a:schemeClr val="lt1"/>
          </a:fillRef>
          <a:effectRef idx="0">
            <a:schemeClr val="dk1"/>
          </a:effectRef>
          <a:fontRef idx="minor">
            <a:schemeClr val="dk1"/>
          </a:fontRef>
        </p:style>
        <p:txBody>
          <a:bodyPr rtlCol="0" anchor="ctr"/>
          <a:lstStyle/>
          <a:p>
            <a:r>
              <a:rPr lang="fi-FI" sz="1200" dirty="0" smtClean="0"/>
              <a:t>Outcomes</a:t>
            </a:r>
            <a:endParaRPr lang="fi-FI" sz="1200" dirty="0"/>
          </a:p>
        </p:txBody>
      </p:sp>
      <p:cxnSp>
        <p:nvCxnSpPr>
          <p:cNvPr id="40" name="Straight Connector 8"/>
          <p:cNvCxnSpPr>
            <a:cxnSpLocks/>
          </p:cNvCxnSpPr>
          <p:nvPr/>
        </p:nvCxnSpPr>
        <p:spPr>
          <a:xfrm>
            <a:off x="5236301" y="3164148"/>
            <a:ext cx="0" cy="784332"/>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8"/>
          <p:cNvCxnSpPr>
            <a:cxnSpLocks/>
          </p:cNvCxnSpPr>
          <p:nvPr/>
        </p:nvCxnSpPr>
        <p:spPr>
          <a:xfrm>
            <a:off x="3090001" y="3113348"/>
            <a:ext cx="0" cy="784332"/>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0"/>
          <p:cNvCxnSpPr/>
          <p:nvPr/>
        </p:nvCxnSpPr>
        <p:spPr>
          <a:xfrm>
            <a:off x="7296515" y="2194663"/>
            <a:ext cx="0" cy="598487"/>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090001" y="50305"/>
            <a:ext cx="5908002" cy="968131"/>
          </a:xfrm>
        </p:spPr>
        <p:txBody>
          <a:bodyPr>
            <a:noAutofit/>
          </a:bodyPr>
          <a:lstStyle/>
          <a:p>
            <a:pPr algn="r"/>
            <a:r>
              <a:rPr lang="en-US" sz="3200" dirty="0" err="1"/>
              <a:t>EOSCpilot</a:t>
            </a:r>
            <a:r>
              <a:rPr lang="en-US" sz="3200" dirty="0"/>
              <a:t> </a:t>
            </a:r>
            <a:r>
              <a:rPr lang="en-US" sz="3200" dirty="0" smtClean="0"/>
              <a:t>WP2 &amp; EC plans</a:t>
            </a:r>
            <a:endParaRPr lang="en-US" sz="3200" dirty="0"/>
          </a:p>
        </p:txBody>
      </p:sp>
      <p:sp>
        <p:nvSpPr>
          <p:cNvPr id="4" name="Date Placeholder 3"/>
          <p:cNvSpPr>
            <a:spLocks noGrp="1"/>
          </p:cNvSpPr>
          <p:nvPr>
            <p:ph type="dt" sz="half" idx="10"/>
          </p:nvPr>
        </p:nvSpPr>
        <p:spPr/>
        <p:txBody>
          <a:bodyPr/>
          <a:lstStyle/>
          <a:p>
            <a:r>
              <a:rPr lang="en-US"/>
              <a:t>www.eoscpilot.eu</a:t>
            </a:r>
            <a:endParaRPr lang="en-GB" dirty="0"/>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12</a:t>
            </a:fld>
            <a:endParaRPr lang="en-GB" dirty="0"/>
          </a:p>
        </p:txBody>
      </p:sp>
      <p:cxnSp>
        <p:nvCxnSpPr>
          <p:cNvPr id="11" name="Straight Connector 8"/>
          <p:cNvCxnSpPr/>
          <p:nvPr/>
        </p:nvCxnSpPr>
        <p:spPr>
          <a:xfrm>
            <a:off x="3776381" y="2101524"/>
            <a:ext cx="0" cy="598488"/>
          </a:xfrm>
          <a:prstGeom prst="line">
            <a:avLst/>
          </a:prstGeom>
        </p:spPr>
        <p:style>
          <a:lnRef idx="2">
            <a:schemeClr val="accent1"/>
          </a:lnRef>
          <a:fillRef idx="0">
            <a:schemeClr val="accent1"/>
          </a:fillRef>
          <a:effectRef idx="1">
            <a:schemeClr val="accent1"/>
          </a:effectRef>
          <a:fontRef idx="minor">
            <a:schemeClr val="tx1"/>
          </a:fontRef>
        </p:style>
      </p:cxnSp>
      <p:sp>
        <p:nvSpPr>
          <p:cNvPr id="12" name="Right Arrow 9"/>
          <p:cNvSpPr/>
          <p:nvPr/>
        </p:nvSpPr>
        <p:spPr>
          <a:xfrm>
            <a:off x="58077" y="2452343"/>
            <a:ext cx="8856662" cy="844550"/>
          </a:xfrm>
          <a:prstGeom prst="rightArrow">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21" name="TextBox 35"/>
          <p:cNvSpPr txBox="1">
            <a:spLocks noChangeArrowheads="1"/>
          </p:cNvSpPr>
          <p:nvPr/>
        </p:nvSpPr>
        <p:spPr bwMode="auto">
          <a:xfrm>
            <a:off x="7778089" y="2730764"/>
            <a:ext cx="619125"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dirty="0"/>
              <a:t>M24</a:t>
            </a:r>
          </a:p>
        </p:txBody>
      </p:sp>
      <p:sp>
        <p:nvSpPr>
          <p:cNvPr id="30" name="Rectangle 30"/>
          <p:cNvSpPr/>
          <p:nvPr/>
        </p:nvSpPr>
        <p:spPr>
          <a:xfrm>
            <a:off x="110184" y="5571032"/>
            <a:ext cx="2213916" cy="570992"/>
          </a:xfrm>
          <a:prstGeom prst="rect">
            <a:avLst/>
          </a:prstGeom>
          <a:solidFill>
            <a:schemeClr val="bg2">
              <a:lumMod val="5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b="1" dirty="0">
                <a:solidFill>
                  <a:srgbClr val="FFFFFF"/>
                </a:solidFill>
              </a:rPr>
              <a:t>2 </a:t>
            </a:r>
            <a:r>
              <a:rPr lang="en-US" sz="1200" b="1" dirty="0" err="1">
                <a:solidFill>
                  <a:srgbClr val="FFFFFF"/>
                </a:solidFill>
              </a:rPr>
              <a:t>EOSCpilot</a:t>
            </a:r>
            <a:r>
              <a:rPr lang="en-US" sz="1200" b="1" dirty="0">
                <a:solidFill>
                  <a:srgbClr val="FFFFFF"/>
                </a:solidFill>
              </a:rPr>
              <a:t> Service Provider</a:t>
            </a:r>
          </a:p>
          <a:p>
            <a:pPr algn="ctr">
              <a:defRPr/>
            </a:pPr>
            <a:r>
              <a:rPr lang="en-US" sz="1200" b="1" dirty="0">
                <a:solidFill>
                  <a:srgbClr val="FFFFFF"/>
                </a:solidFill>
              </a:rPr>
              <a:t>Workshops (WP5 - ???)</a:t>
            </a:r>
            <a:endParaRPr lang="en-US" sz="1200" dirty="0">
              <a:solidFill>
                <a:srgbClr val="FFFFFF"/>
              </a:solidFill>
            </a:endParaRPr>
          </a:p>
        </p:txBody>
      </p:sp>
      <p:sp>
        <p:nvSpPr>
          <p:cNvPr id="32" name="TextBox 48"/>
          <p:cNvSpPr txBox="1">
            <a:spLocks noChangeArrowheads="1"/>
          </p:cNvSpPr>
          <p:nvPr/>
        </p:nvSpPr>
        <p:spPr bwMode="auto">
          <a:xfrm>
            <a:off x="2460788" y="3001903"/>
            <a:ext cx="18466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endParaRPr lang="en-US" sz="1800" b="1" dirty="0"/>
          </a:p>
        </p:txBody>
      </p:sp>
      <p:sp>
        <p:nvSpPr>
          <p:cNvPr id="37" name="TextBox 23"/>
          <p:cNvSpPr txBox="1">
            <a:spLocks noChangeArrowheads="1"/>
          </p:cNvSpPr>
          <p:nvPr/>
        </p:nvSpPr>
        <p:spPr bwMode="auto">
          <a:xfrm>
            <a:off x="2196851" y="2730764"/>
            <a:ext cx="50526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dirty="0"/>
              <a:t>M6</a:t>
            </a:r>
          </a:p>
        </p:txBody>
      </p:sp>
      <p:sp>
        <p:nvSpPr>
          <p:cNvPr id="34" name="Rectangle 33"/>
          <p:cNvSpPr/>
          <p:nvPr/>
        </p:nvSpPr>
        <p:spPr>
          <a:xfrm>
            <a:off x="4833439" y="4771226"/>
            <a:ext cx="3213417" cy="535799"/>
          </a:xfrm>
          <a:prstGeom prst="rect">
            <a:avLst/>
          </a:prstGeom>
          <a:solidFill>
            <a:srgbClr val="00B0F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sz="1400" b="1" dirty="0" err="1" smtClean="0"/>
              <a:t>EOSCpilot</a:t>
            </a:r>
            <a:r>
              <a:rPr lang="en-US" sz="1400" b="1" dirty="0" smtClean="0"/>
              <a:t> </a:t>
            </a:r>
            <a:r>
              <a:rPr lang="en-US" sz="1400" b="1" dirty="0"/>
              <a:t>Second Stakeholder Engagement Event (WP8 - Oct 2018)</a:t>
            </a:r>
          </a:p>
        </p:txBody>
      </p:sp>
      <p:sp>
        <p:nvSpPr>
          <p:cNvPr id="36" name="Rectangle 35"/>
          <p:cNvSpPr/>
          <p:nvPr/>
        </p:nvSpPr>
        <p:spPr>
          <a:xfrm>
            <a:off x="1249283" y="4750931"/>
            <a:ext cx="2975286" cy="560902"/>
          </a:xfrm>
          <a:prstGeom prst="rect">
            <a:avLst/>
          </a:prstGeom>
          <a:solidFill>
            <a:srgbClr val="00B0F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sz="1400" b="1" dirty="0" err="1" smtClean="0"/>
              <a:t>EOSCpilot</a:t>
            </a:r>
            <a:r>
              <a:rPr lang="en-US" sz="1400" b="1" dirty="0" smtClean="0"/>
              <a:t> </a:t>
            </a:r>
            <a:r>
              <a:rPr lang="en-US" sz="1400" b="1" dirty="0"/>
              <a:t>First Stakeholder Engagement Event (WP8 </a:t>
            </a:r>
            <a:r>
              <a:rPr lang="en-US" sz="1400" b="1" dirty="0" smtClean="0"/>
              <a:t>– Nov 2017</a:t>
            </a:r>
            <a:r>
              <a:rPr lang="en-US" sz="1400" b="1" dirty="0"/>
              <a:t>)</a:t>
            </a:r>
          </a:p>
        </p:txBody>
      </p:sp>
      <p:sp>
        <p:nvSpPr>
          <p:cNvPr id="41" name="TextBox 23"/>
          <p:cNvSpPr txBox="1">
            <a:spLocks noChangeArrowheads="1"/>
          </p:cNvSpPr>
          <p:nvPr/>
        </p:nvSpPr>
        <p:spPr bwMode="auto">
          <a:xfrm>
            <a:off x="345135" y="2730764"/>
            <a:ext cx="50341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dirty="0"/>
              <a:t>M1</a:t>
            </a:r>
          </a:p>
        </p:txBody>
      </p:sp>
      <p:sp>
        <p:nvSpPr>
          <p:cNvPr id="42" name="TextBox 23"/>
          <p:cNvSpPr txBox="1">
            <a:spLocks noChangeArrowheads="1"/>
          </p:cNvSpPr>
          <p:nvPr/>
        </p:nvSpPr>
        <p:spPr bwMode="auto">
          <a:xfrm>
            <a:off x="4133630" y="2730764"/>
            <a:ext cx="62068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dirty="0"/>
              <a:t>M13</a:t>
            </a:r>
          </a:p>
        </p:txBody>
      </p:sp>
      <p:sp>
        <p:nvSpPr>
          <p:cNvPr id="43" name="TextBox 23"/>
          <p:cNvSpPr txBox="1">
            <a:spLocks noChangeArrowheads="1"/>
          </p:cNvSpPr>
          <p:nvPr/>
        </p:nvSpPr>
        <p:spPr bwMode="auto">
          <a:xfrm>
            <a:off x="7052288" y="2730764"/>
            <a:ext cx="62068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dirty="0"/>
              <a:t>M22</a:t>
            </a:r>
          </a:p>
        </p:txBody>
      </p:sp>
      <p:sp>
        <p:nvSpPr>
          <p:cNvPr id="45" name="Rectangle 30"/>
          <p:cNvSpPr/>
          <p:nvPr/>
        </p:nvSpPr>
        <p:spPr>
          <a:xfrm>
            <a:off x="2554023" y="5571031"/>
            <a:ext cx="1933404" cy="558403"/>
          </a:xfrm>
          <a:prstGeom prst="rect">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marL="3600" algn="ctr">
              <a:spcBef>
                <a:spcPts val="600"/>
              </a:spcBef>
              <a:spcAft>
                <a:spcPts val="600"/>
              </a:spcAft>
            </a:pPr>
            <a:r>
              <a:rPr lang="en-GB" sz="1200" b="1" dirty="0">
                <a:solidFill>
                  <a:schemeClr val="tx1">
                    <a:lumMod val="75000"/>
                    <a:lumOff val="25000"/>
                  </a:schemeClr>
                </a:solidFill>
              </a:rPr>
              <a:t>4 Skills Workshops (training &amp; requirements) (WP7 -???)</a:t>
            </a:r>
          </a:p>
        </p:txBody>
      </p:sp>
      <p:sp>
        <p:nvSpPr>
          <p:cNvPr id="7" name="Right Brace 6"/>
          <p:cNvSpPr/>
          <p:nvPr/>
        </p:nvSpPr>
        <p:spPr>
          <a:xfrm rot="16200000">
            <a:off x="4415698" y="1066604"/>
            <a:ext cx="304480" cy="8804556"/>
          </a:xfrm>
          <a:prstGeom prst="rightBrace">
            <a:avLst/>
          </a:prstGeom>
          <a:ln>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8"/>
          <p:cNvCxnSpPr/>
          <p:nvPr/>
        </p:nvCxnSpPr>
        <p:spPr>
          <a:xfrm>
            <a:off x="4487427" y="3420251"/>
            <a:ext cx="0" cy="598488"/>
          </a:xfrm>
          <a:prstGeom prst="line">
            <a:avLst/>
          </a:prstGeom>
        </p:spPr>
        <p:style>
          <a:lnRef idx="2">
            <a:schemeClr val="accent1"/>
          </a:lnRef>
          <a:fillRef idx="0">
            <a:schemeClr val="accent1"/>
          </a:fillRef>
          <a:effectRef idx="1">
            <a:schemeClr val="accent1"/>
          </a:effectRef>
          <a:fontRef idx="minor">
            <a:schemeClr val="tx1"/>
          </a:fontRef>
        </p:style>
      </p:cxnSp>
      <p:sp>
        <p:nvSpPr>
          <p:cNvPr id="25" name="TextBox 23"/>
          <p:cNvSpPr txBox="1">
            <a:spLocks noChangeArrowheads="1"/>
          </p:cNvSpPr>
          <p:nvPr/>
        </p:nvSpPr>
        <p:spPr bwMode="auto">
          <a:xfrm>
            <a:off x="3446413" y="2746123"/>
            <a:ext cx="62068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dirty="0"/>
              <a:t>M10</a:t>
            </a:r>
          </a:p>
        </p:txBody>
      </p:sp>
      <p:sp>
        <p:nvSpPr>
          <p:cNvPr id="33" name="Rectangle 30"/>
          <p:cNvSpPr/>
          <p:nvPr/>
        </p:nvSpPr>
        <p:spPr>
          <a:xfrm>
            <a:off x="1943201" y="3608756"/>
            <a:ext cx="2591934" cy="427706"/>
          </a:xfrm>
          <a:prstGeom prst="rect">
            <a:avLst/>
          </a:prstGeom>
          <a:solidFill>
            <a:schemeClr val="bg2">
              <a:lumMod val="9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marL="3600" algn="ctr">
              <a:spcBef>
                <a:spcPts val="600"/>
              </a:spcBef>
              <a:spcAft>
                <a:spcPts val="600"/>
              </a:spcAft>
            </a:pPr>
            <a:r>
              <a:rPr lang="en-GB" sz="1400" b="1" dirty="0">
                <a:solidFill>
                  <a:schemeClr val="tx1">
                    <a:lumMod val="75000"/>
                    <a:lumOff val="25000"/>
                  </a:schemeClr>
                </a:solidFill>
              </a:rPr>
              <a:t>First </a:t>
            </a:r>
            <a:r>
              <a:rPr lang="en-GB" sz="1400" b="1" dirty="0" err="1">
                <a:solidFill>
                  <a:schemeClr val="tx1">
                    <a:lumMod val="75000"/>
                    <a:lumOff val="25000"/>
                  </a:schemeClr>
                </a:solidFill>
              </a:rPr>
              <a:t>EOSCpilot</a:t>
            </a:r>
            <a:r>
              <a:rPr lang="en-GB" sz="1400" b="1" dirty="0">
                <a:solidFill>
                  <a:schemeClr val="tx1">
                    <a:lumMod val="75000"/>
                    <a:lumOff val="25000"/>
                  </a:schemeClr>
                </a:solidFill>
              </a:rPr>
              <a:t> Funders Summit (WP2 – Feb 2018)</a:t>
            </a:r>
          </a:p>
        </p:txBody>
      </p:sp>
      <p:cxnSp>
        <p:nvCxnSpPr>
          <p:cNvPr id="26" name="Straight Connector 20"/>
          <p:cNvCxnSpPr/>
          <p:nvPr/>
        </p:nvCxnSpPr>
        <p:spPr>
          <a:xfrm>
            <a:off x="7327781" y="3131236"/>
            <a:ext cx="0" cy="598487"/>
          </a:xfrm>
          <a:prstGeom prst="line">
            <a:avLst/>
          </a:prstGeom>
        </p:spPr>
        <p:style>
          <a:lnRef idx="2">
            <a:schemeClr val="accent1"/>
          </a:lnRef>
          <a:fillRef idx="0">
            <a:schemeClr val="accent1"/>
          </a:fillRef>
          <a:effectRef idx="1">
            <a:schemeClr val="accent1"/>
          </a:effectRef>
          <a:fontRef idx="minor">
            <a:schemeClr val="tx1"/>
          </a:fontRef>
        </p:style>
      </p:cxnSp>
      <p:sp>
        <p:nvSpPr>
          <p:cNvPr id="23" name="Rectangle 30"/>
          <p:cNvSpPr/>
          <p:nvPr/>
        </p:nvSpPr>
        <p:spPr>
          <a:xfrm>
            <a:off x="4841947" y="3608756"/>
            <a:ext cx="2591934" cy="427706"/>
          </a:xfrm>
          <a:prstGeom prst="rect">
            <a:avLst/>
          </a:prstGeom>
          <a:solidFill>
            <a:schemeClr val="bg2">
              <a:lumMod val="9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marL="3600" algn="ctr">
              <a:spcBef>
                <a:spcPts val="600"/>
              </a:spcBef>
              <a:spcAft>
                <a:spcPts val="600"/>
              </a:spcAft>
            </a:pPr>
            <a:r>
              <a:rPr lang="en-GB" sz="1400" b="1" dirty="0">
                <a:solidFill>
                  <a:schemeClr val="tx1">
                    <a:lumMod val="75000"/>
                    <a:lumOff val="25000"/>
                  </a:schemeClr>
                </a:solidFill>
              </a:rPr>
              <a:t>Second </a:t>
            </a:r>
            <a:r>
              <a:rPr lang="en-GB" sz="1400" b="1" dirty="0" err="1">
                <a:solidFill>
                  <a:schemeClr val="tx1">
                    <a:lumMod val="75000"/>
                    <a:lumOff val="25000"/>
                  </a:schemeClr>
                </a:solidFill>
              </a:rPr>
              <a:t>EOSCpilot</a:t>
            </a:r>
            <a:r>
              <a:rPr lang="en-GB" sz="1400" b="1" dirty="0">
                <a:solidFill>
                  <a:schemeClr val="tx1">
                    <a:lumMod val="75000"/>
                    <a:lumOff val="25000"/>
                  </a:schemeClr>
                </a:solidFill>
              </a:rPr>
              <a:t> Funders Summit (WP2 – Oct 2018)</a:t>
            </a:r>
          </a:p>
        </p:txBody>
      </p:sp>
      <p:sp>
        <p:nvSpPr>
          <p:cNvPr id="27" name="Rectangle 30"/>
          <p:cNvSpPr/>
          <p:nvPr/>
        </p:nvSpPr>
        <p:spPr>
          <a:xfrm>
            <a:off x="214654" y="4127185"/>
            <a:ext cx="3395551" cy="541952"/>
          </a:xfrm>
          <a:prstGeom prst="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b="1" dirty="0">
                <a:solidFill>
                  <a:srgbClr val="404040"/>
                </a:solidFill>
              </a:rPr>
              <a:t>First Funder Institutions &amp; Intermediaries Workshop (WP8 – Aug 2017)</a:t>
            </a:r>
            <a:endParaRPr lang="en-US" sz="1400" dirty="0">
              <a:solidFill>
                <a:srgbClr val="404040"/>
              </a:solidFill>
            </a:endParaRPr>
          </a:p>
        </p:txBody>
      </p:sp>
      <p:sp>
        <p:nvSpPr>
          <p:cNvPr id="28" name="Rectangle 30"/>
          <p:cNvSpPr/>
          <p:nvPr/>
        </p:nvSpPr>
        <p:spPr>
          <a:xfrm>
            <a:off x="7209202" y="5571032"/>
            <a:ext cx="1705537" cy="558402"/>
          </a:xfrm>
          <a:prstGeom prst="rect">
            <a:avLst/>
          </a:prstGeom>
          <a:solidFill>
            <a:schemeClr val="accent2">
              <a:lumMod val="60000"/>
              <a:lumOff val="4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b="1" dirty="0">
                <a:solidFill>
                  <a:schemeClr val="tx1">
                    <a:lumMod val="75000"/>
                    <a:lumOff val="25000"/>
                  </a:schemeClr>
                </a:solidFill>
              </a:rPr>
              <a:t>2 Scientific Community Workshops (WP8 - ???)</a:t>
            </a:r>
            <a:endParaRPr lang="en-US" sz="1200" dirty="0">
              <a:solidFill>
                <a:schemeClr val="tx1">
                  <a:lumMod val="75000"/>
                  <a:lumOff val="25000"/>
                </a:schemeClr>
              </a:solidFill>
            </a:endParaRPr>
          </a:p>
        </p:txBody>
      </p:sp>
      <p:sp>
        <p:nvSpPr>
          <p:cNvPr id="29" name="Rectangle 30"/>
          <p:cNvSpPr/>
          <p:nvPr/>
        </p:nvSpPr>
        <p:spPr>
          <a:xfrm>
            <a:off x="4644341" y="5571031"/>
            <a:ext cx="2407946" cy="541459"/>
          </a:xfrm>
          <a:prstGeom prst="rect">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marL="3600" algn="ctr">
              <a:spcBef>
                <a:spcPts val="600"/>
              </a:spcBef>
              <a:spcAft>
                <a:spcPts val="600"/>
              </a:spcAft>
            </a:pPr>
            <a:r>
              <a:rPr lang="en-GB" sz="1200" b="1" dirty="0">
                <a:solidFill>
                  <a:schemeClr val="tx1">
                    <a:lumMod val="75000"/>
                    <a:lumOff val="25000"/>
                  </a:schemeClr>
                </a:solidFill>
              </a:rPr>
              <a:t>4 Industry Stakeholder Workshops (WP8 - ???)</a:t>
            </a:r>
          </a:p>
        </p:txBody>
      </p:sp>
      <p:sp>
        <p:nvSpPr>
          <p:cNvPr id="35" name="TextBox 23"/>
          <p:cNvSpPr txBox="1">
            <a:spLocks noChangeArrowheads="1"/>
          </p:cNvSpPr>
          <p:nvPr/>
        </p:nvSpPr>
        <p:spPr bwMode="auto">
          <a:xfrm>
            <a:off x="2820909" y="2743933"/>
            <a:ext cx="5036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dirty="0"/>
              <a:t>M8</a:t>
            </a:r>
          </a:p>
        </p:txBody>
      </p:sp>
      <p:sp>
        <p:nvSpPr>
          <p:cNvPr id="38" name="Rectangle 30"/>
          <p:cNvSpPr/>
          <p:nvPr/>
        </p:nvSpPr>
        <p:spPr>
          <a:xfrm>
            <a:off x="4663167" y="4118381"/>
            <a:ext cx="3779848" cy="541952"/>
          </a:xfrm>
          <a:prstGeom prst="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b="1" dirty="0">
                <a:solidFill>
                  <a:srgbClr val="404040"/>
                </a:solidFill>
              </a:rPr>
              <a:t>Second Funder Institutions &amp; Intermediaries Workshop (WP8 – Apr 2018)</a:t>
            </a:r>
            <a:endParaRPr lang="en-US" sz="1400" dirty="0">
              <a:solidFill>
                <a:srgbClr val="404040"/>
              </a:solidFill>
            </a:endParaRPr>
          </a:p>
        </p:txBody>
      </p:sp>
      <p:sp>
        <p:nvSpPr>
          <p:cNvPr id="39" name="TextBox 23"/>
          <p:cNvSpPr txBox="1">
            <a:spLocks noChangeArrowheads="1"/>
          </p:cNvSpPr>
          <p:nvPr/>
        </p:nvSpPr>
        <p:spPr bwMode="auto">
          <a:xfrm>
            <a:off x="4986592" y="2755166"/>
            <a:ext cx="62068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dirty="0"/>
              <a:t>M15</a:t>
            </a:r>
          </a:p>
        </p:txBody>
      </p:sp>
      <p:sp>
        <p:nvSpPr>
          <p:cNvPr id="44" name="Rectangle 43"/>
          <p:cNvSpPr/>
          <p:nvPr/>
        </p:nvSpPr>
        <p:spPr>
          <a:xfrm>
            <a:off x="2438582" y="3089043"/>
            <a:ext cx="1714069" cy="428147"/>
          </a:xfrm>
          <a:prstGeom prst="rect">
            <a:avLst/>
          </a:prstGeom>
          <a:solidFill>
            <a:schemeClr val="accent5">
              <a:lumMod val="75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1</a:t>
            </a:r>
            <a:r>
              <a:rPr lang="en-US" sz="1400" baseline="30000" dirty="0" smtClean="0"/>
              <a:t>st</a:t>
            </a:r>
            <a:r>
              <a:rPr lang="en-US" sz="1400" dirty="0" smtClean="0"/>
              <a:t> </a:t>
            </a:r>
            <a:r>
              <a:rPr lang="en-US" sz="1400" dirty="0" err="1" smtClean="0"/>
              <a:t>Gov</a:t>
            </a:r>
            <a:r>
              <a:rPr lang="en-US" sz="1400" dirty="0" smtClean="0"/>
              <a:t> Dev Forum</a:t>
            </a:r>
          </a:p>
          <a:p>
            <a:pPr algn="ctr"/>
            <a:r>
              <a:rPr lang="en-US" sz="1400" dirty="0" smtClean="0"/>
              <a:t>(WP2 – July 2017</a:t>
            </a:r>
            <a:endParaRPr lang="en-US" sz="1400" dirty="0"/>
          </a:p>
        </p:txBody>
      </p:sp>
      <p:sp>
        <p:nvSpPr>
          <p:cNvPr id="47" name="Rectangle 46"/>
          <p:cNvSpPr/>
          <p:nvPr/>
        </p:nvSpPr>
        <p:spPr>
          <a:xfrm>
            <a:off x="4211379" y="3077367"/>
            <a:ext cx="1714069" cy="428147"/>
          </a:xfrm>
          <a:prstGeom prst="rect">
            <a:avLst/>
          </a:prstGeom>
          <a:solidFill>
            <a:schemeClr val="accent5">
              <a:lumMod val="75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2nd </a:t>
            </a:r>
            <a:r>
              <a:rPr lang="en-US" sz="1400" dirty="0" err="1" smtClean="0"/>
              <a:t>Gov</a:t>
            </a:r>
            <a:r>
              <a:rPr lang="en-US" sz="1400" dirty="0" smtClean="0"/>
              <a:t> Dev Forum</a:t>
            </a:r>
          </a:p>
          <a:p>
            <a:pPr algn="ctr"/>
            <a:r>
              <a:rPr lang="en-US" sz="1400" dirty="0" smtClean="0"/>
              <a:t>(WP2 – Nov 2017</a:t>
            </a:r>
            <a:endParaRPr lang="en-US" sz="1400" dirty="0"/>
          </a:p>
        </p:txBody>
      </p:sp>
      <p:sp>
        <p:nvSpPr>
          <p:cNvPr id="48" name="Rectangle 47"/>
          <p:cNvSpPr/>
          <p:nvPr/>
        </p:nvSpPr>
        <p:spPr>
          <a:xfrm>
            <a:off x="5961794" y="3066247"/>
            <a:ext cx="1714069" cy="428147"/>
          </a:xfrm>
          <a:prstGeom prst="rect">
            <a:avLst/>
          </a:prstGeom>
          <a:solidFill>
            <a:schemeClr val="accent5">
              <a:lumMod val="75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3rd </a:t>
            </a:r>
            <a:r>
              <a:rPr lang="en-US" sz="1400" dirty="0" err="1" smtClean="0"/>
              <a:t>Gov</a:t>
            </a:r>
            <a:r>
              <a:rPr lang="en-US" sz="1400" dirty="0" smtClean="0"/>
              <a:t> Dev Forum</a:t>
            </a:r>
          </a:p>
          <a:p>
            <a:pPr algn="ctr"/>
            <a:r>
              <a:rPr lang="en-US" sz="1400" dirty="0" smtClean="0"/>
              <a:t>(WP2 – May 2018</a:t>
            </a:r>
            <a:endParaRPr lang="en-US" sz="1400" dirty="0"/>
          </a:p>
        </p:txBody>
      </p:sp>
      <p:sp>
        <p:nvSpPr>
          <p:cNvPr id="49" name="Rectangle 48"/>
          <p:cNvSpPr/>
          <p:nvPr/>
        </p:nvSpPr>
        <p:spPr>
          <a:xfrm>
            <a:off x="1467065" y="1405603"/>
            <a:ext cx="1213290" cy="722022"/>
          </a:xfrm>
          <a:prstGeom prst="rect">
            <a:avLst/>
          </a:prstGeom>
          <a:solidFill>
            <a:schemeClr val="accent2"/>
          </a:solidFill>
          <a:ln>
            <a:solidFill>
              <a:schemeClr val="accent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sz="1400" dirty="0" smtClean="0"/>
              <a:t>EOSC summit</a:t>
            </a:r>
          </a:p>
          <a:p>
            <a:pPr algn="ctr">
              <a:spcAft>
                <a:spcPts val="600"/>
              </a:spcAft>
            </a:pPr>
            <a:r>
              <a:rPr lang="en-US" sz="1400" dirty="0" smtClean="0"/>
              <a:t>June 9 /12 2017</a:t>
            </a:r>
            <a:endParaRPr lang="en-US" sz="1400" dirty="0"/>
          </a:p>
        </p:txBody>
      </p:sp>
      <p:sp>
        <p:nvSpPr>
          <p:cNvPr id="50" name="Rectangle 49"/>
          <p:cNvSpPr/>
          <p:nvPr/>
        </p:nvSpPr>
        <p:spPr>
          <a:xfrm>
            <a:off x="3056810" y="1405603"/>
            <a:ext cx="1353844" cy="717537"/>
          </a:xfrm>
          <a:prstGeom prst="rect">
            <a:avLst/>
          </a:prstGeom>
          <a:solidFill>
            <a:schemeClr val="accent2"/>
          </a:solidFill>
          <a:ln>
            <a:solidFill>
              <a:schemeClr val="accent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sz="1400" dirty="0" smtClean="0"/>
              <a:t>EOSC roadmap</a:t>
            </a:r>
          </a:p>
          <a:p>
            <a:pPr algn="ctr">
              <a:spcAft>
                <a:spcPts val="600"/>
              </a:spcAft>
            </a:pPr>
            <a:r>
              <a:rPr lang="en-US" sz="1400" dirty="0" smtClean="0"/>
              <a:t>Oct / Dec </a:t>
            </a:r>
            <a:r>
              <a:rPr lang="en-US" sz="1400" dirty="0" smtClean="0"/>
              <a:t>2017</a:t>
            </a:r>
            <a:endParaRPr lang="en-US" sz="1400" dirty="0"/>
          </a:p>
        </p:txBody>
      </p:sp>
      <p:sp>
        <p:nvSpPr>
          <p:cNvPr id="3" name="Right Arrow 2"/>
          <p:cNvSpPr/>
          <p:nvPr/>
        </p:nvSpPr>
        <p:spPr>
          <a:xfrm>
            <a:off x="4528423" y="1135680"/>
            <a:ext cx="2589807" cy="1291109"/>
          </a:xfrm>
          <a:prstGeom prst="rightArrow">
            <a:avLst/>
          </a:prstGeom>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i-FI" sz="1400" dirty="0" smtClean="0"/>
              <a:t>Roadmap to MS discussion, council &amp; parliament review</a:t>
            </a:r>
            <a:endParaRPr lang="fi-FI" sz="1400" dirty="0"/>
          </a:p>
        </p:txBody>
      </p:sp>
      <p:sp>
        <p:nvSpPr>
          <p:cNvPr id="10" name="TextBox 9"/>
          <p:cNvSpPr txBox="1"/>
          <p:nvPr/>
        </p:nvSpPr>
        <p:spPr>
          <a:xfrm>
            <a:off x="58077" y="3271935"/>
            <a:ext cx="1365478" cy="369332"/>
          </a:xfrm>
          <a:prstGeom prst="rect">
            <a:avLst/>
          </a:prstGeom>
          <a:noFill/>
        </p:spPr>
        <p:txBody>
          <a:bodyPr wrap="square" rtlCol="0">
            <a:spAutoFit/>
          </a:bodyPr>
          <a:lstStyle/>
          <a:p>
            <a:r>
              <a:rPr lang="fi-FI" dirty="0" smtClean="0"/>
              <a:t>EOSCpilot</a:t>
            </a:r>
            <a:endParaRPr lang="fi-FI" dirty="0"/>
          </a:p>
        </p:txBody>
      </p:sp>
      <p:sp>
        <p:nvSpPr>
          <p:cNvPr id="52" name="TextBox 51"/>
          <p:cNvSpPr txBox="1"/>
          <p:nvPr/>
        </p:nvSpPr>
        <p:spPr>
          <a:xfrm>
            <a:off x="101587" y="1069776"/>
            <a:ext cx="1365478" cy="646331"/>
          </a:xfrm>
          <a:prstGeom prst="rect">
            <a:avLst/>
          </a:prstGeom>
          <a:noFill/>
        </p:spPr>
        <p:txBody>
          <a:bodyPr wrap="square" rtlCol="0">
            <a:spAutoFit/>
          </a:bodyPr>
          <a:lstStyle/>
          <a:p>
            <a:r>
              <a:rPr lang="fi-FI" dirty="0" smtClean="0"/>
              <a:t>European Commission</a:t>
            </a:r>
            <a:endParaRPr lang="fi-FI" dirty="0"/>
          </a:p>
        </p:txBody>
      </p:sp>
      <p:sp>
        <p:nvSpPr>
          <p:cNvPr id="15" name="Pentagon 14"/>
          <p:cNvSpPr/>
          <p:nvPr/>
        </p:nvSpPr>
        <p:spPr>
          <a:xfrm>
            <a:off x="397426" y="2101523"/>
            <a:ext cx="1052331" cy="446933"/>
          </a:xfrm>
          <a:prstGeom prst="homePlate">
            <a:avLst/>
          </a:prstGeom>
        </p:spPr>
        <p:style>
          <a:lnRef idx="2">
            <a:schemeClr val="dk1"/>
          </a:lnRef>
          <a:fillRef idx="1">
            <a:schemeClr val="lt1"/>
          </a:fillRef>
          <a:effectRef idx="0">
            <a:schemeClr val="dk1"/>
          </a:effectRef>
          <a:fontRef idx="minor">
            <a:schemeClr val="dk1"/>
          </a:fontRef>
        </p:style>
        <p:txBody>
          <a:bodyPr rtlCol="0" anchor="ctr"/>
          <a:lstStyle/>
          <a:p>
            <a:r>
              <a:rPr lang="fi-FI" sz="1200" dirty="0"/>
              <a:t>statements for summit</a:t>
            </a:r>
          </a:p>
        </p:txBody>
      </p:sp>
    </p:spTree>
    <p:extLst>
      <p:ext uri="{BB962C8B-B14F-4D97-AF65-F5344CB8AC3E}">
        <p14:creationId xmlns:p14="http://schemas.microsoft.com/office/powerpoint/2010/main" val="14532140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a:bodyPr>
          <a:lstStyle/>
          <a:p>
            <a:r>
              <a:rPr lang="en-US" dirty="0" smtClean="0"/>
              <a:t>Results </a:t>
            </a:r>
            <a:r>
              <a:rPr lang="en-US" dirty="0"/>
              <a:t>of the questionnaire </a:t>
            </a:r>
            <a:endParaRPr lang="en-US" dirty="0" smtClean="0"/>
          </a:p>
          <a:p>
            <a:r>
              <a:rPr lang="en-US" dirty="0" smtClean="0"/>
              <a:t>- Ways </a:t>
            </a:r>
            <a:r>
              <a:rPr lang="en-US" dirty="0"/>
              <a:t>to engage stakeholders in the development of the EOSC governance </a:t>
            </a:r>
            <a:r>
              <a:rPr lang="en-US" dirty="0" smtClean="0"/>
              <a:t>framework</a:t>
            </a:r>
            <a:endParaRPr lang="en-GB" dirty="0"/>
          </a:p>
        </p:txBody>
      </p:sp>
    </p:spTree>
    <p:extLst>
      <p:ext uri="{BB962C8B-B14F-4D97-AF65-F5344CB8AC3E}">
        <p14:creationId xmlns:p14="http://schemas.microsoft.com/office/powerpoint/2010/main" val="6599678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dirty="0" smtClean="0"/>
              <a:t>Target group of the questionnaire</a:t>
            </a:r>
            <a:endParaRPr lang="en-GB" dirty="0"/>
          </a:p>
        </p:txBody>
      </p:sp>
      <p:sp>
        <p:nvSpPr>
          <p:cNvPr id="8" name="Content Placeholder 7"/>
          <p:cNvSpPr>
            <a:spLocks noGrp="1"/>
          </p:cNvSpPr>
          <p:nvPr>
            <p:ph idx="1"/>
          </p:nvPr>
        </p:nvSpPr>
        <p:spPr>
          <a:xfrm>
            <a:off x="628649" y="1364566"/>
            <a:ext cx="7994845" cy="4276579"/>
          </a:xfrm>
        </p:spPr>
        <p:txBody>
          <a:bodyPr>
            <a:normAutofit lnSpcReduction="10000"/>
          </a:bodyPr>
          <a:lstStyle/>
          <a:p>
            <a:r>
              <a:rPr lang="en-GB" sz="2400" dirty="0" smtClean="0"/>
              <a:t>Participants from three EOSC stakeholder workshops in 2015 and 2016:</a:t>
            </a:r>
          </a:p>
          <a:p>
            <a:pPr marL="457200" lvl="1" indent="0">
              <a:buNone/>
            </a:pPr>
            <a:r>
              <a:rPr lang="en-GB" sz="2200" dirty="0" smtClean="0"/>
              <a:t>- 30 November 2015, Brussels: organised by HLEG EOSC to discuss the challenges and possible solutions for EOSC.</a:t>
            </a:r>
          </a:p>
          <a:p>
            <a:pPr marL="457200" lvl="1" indent="0">
              <a:buNone/>
            </a:pPr>
            <a:r>
              <a:rPr lang="en-GB" sz="2200" dirty="0" smtClean="0"/>
              <a:t>- 5 Feb 2016, Rome: organised by EUDAT, EGI, </a:t>
            </a:r>
            <a:r>
              <a:rPr lang="en-GB" sz="2200" dirty="0" err="1" smtClean="0"/>
              <a:t>OpenAIRE</a:t>
            </a:r>
            <a:r>
              <a:rPr lang="en-GB" sz="2200" dirty="0" smtClean="0"/>
              <a:t>, GÉANT, and LIBER to understand the roles of e-Infrastructures and RIs in EOSC. </a:t>
            </a:r>
          </a:p>
          <a:p>
            <a:pPr marL="457200" lvl="1" indent="0">
              <a:buNone/>
            </a:pPr>
            <a:r>
              <a:rPr lang="en-GB" sz="2200" dirty="0" smtClean="0"/>
              <a:t>- 29 June 2016, Brussels: organised by EC for Member State representatives to discuss preparation of a roadmap outlining the governance and funding of EOSC.</a:t>
            </a:r>
          </a:p>
          <a:p>
            <a:r>
              <a:rPr lang="en-GB" sz="2400" dirty="0" smtClean="0"/>
              <a:t>Questionnaire sent to 68 respondents - 21 responses.</a:t>
            </a:r>
          </a:p>
          <a:p>
            <a:r>
              <a:rPr lang="en-GB" sz="2400" dirty="0" smtClean="0"/>
              <a:t>Respondents mainly represented RIs followed by e-Infrastructures. Funding Bodies the least represented.</a:t>
            </a:r>
          </a:p>
          <a:p>
            <a:pPr marL="0" indent="0">
              <a:buNone/>
            </a:pPr>
            <a:endParaRPr lang="en-GB" sz="2200" dirty="0" smtClean="0"/>
          </a:p>
          <a:p>
            <a:pPr marL="0" indent="0">
              <a:buNone/>
            </a:pPr>
            <a:endParaRPr lang="en-GB" sz="2000" dirty="0" smtClean="0"/>
          </a:p>
          <a:p>
            <a:endParaRPr lang="en-GB" sz="2000" dirty="0" smtClean="0"/>
          </a:p>
          <a:p>
            <a:endParaRPr lang="en-GB" dirty="0"/>
          </a:p>
        </p:txBody>
      </p:sp>
      <p:sp>
        <p:nvSpPr>
          <p:cNvPr id="4" name="Date Placeholder 3"/>
          <p:cNvSpPr>
            <a:spLocks noGrp="1"/>
          </p:cNvSpPr>
          <p:nvPr>
            <p:ph type="dt" sz="half" idx="10"/>
          </p:nvPr>
        </p:nvSpPr>
        <p:spPr/>
        <p:txBody>
          <a:bodyPr/>
          <a:lstStyle/>
          <a:p>
            <a:r>
              <a:rPr lang="en-US">
                <a:solidFill>
                  <a:prstClr val="black"/>
                </a:solidFill>
              </a:rPr>
              <a:t>www.eoscpilot.eu</a:t>
            </a:r>
            <a:endParaRPr lang="en-GB" dirty="0">
              <a:solidFill>
                <a:prstClr val="black"/>
              </a:solidFill>
            </a:endParaRPr>
          </a:p>
        </p:txBody>
      </p:sp>
      <p:sp>
        <p:nvSpPr>
          <p:cNvPr id="5" name="Footer Placeholder 4"/>
          <p:cNvSpPr>
            <a:spLocks noGrp="1"/>
          </p:cNvSpPr>
          <p:nvPr>
            <p:ph type="ftr" sz="quarter" idx="11"/>
          </p:nvPr>
        </p:nvSpPr>
        <p:spPr/>
        <p:txBody>
          <a:bodyPr/>
          <a:lstStyle/>
          <a:p>
            <a:r>
              <a:rPr lang="en-GB">
                <a:solidFill>
                  <a:prstClr val="black"/>
                </a:solidFill>
              </a:rPr>
              <a:t>The European Open Science Cloud for Research pilot project is funded by the European Commission, DG Research &amp; Innovation under contract no. 739563</a:t>
            </a:r>
            <a:endParaRPr lang="en-GB" dirty="0">
              <a:solidFill>
                <a:prstClr val="black"/>
              </a:solidFill>
            </a:endParaRPr>
          </a:p>
        </p:txBody>
      </p:sp>
      <p:sp>
        <p:nvSpPr>
          <p:cNvPr id="6" name="Slide Number Placeholder 5"/>
          <p:cNvSpPr>
            <a:spLocks noGrp="1"/>
          </p:cNvSpPr>
          <p:nvPr>
            <p:ph type="sldNum" sz="quarter" idx="12"/>
          </p:nvPr>
        </p:nvSpPr>
        <p:spPr/>
        <p:txBody>
          <a:bodyPr/>
          <a:lstStyle/>
          <a:p>
            <a:fld id="{154E5F24-684F-EB47-903B-D0BF2D59DFAF}" type="slidenum">
              <a:rPr lang="en-GB" smtClean="0">
                <a:solidFill>
                  <a:prstClr val="black"/>
                </a:solidFill>
              </a:rPr>
              <a:pPr/>
              <a:t>14</a:t>
            </a:fld>
            <a:endParaRPr lang="en-GB" dirty="0">
              <a:solidFill>
                <a:prstClr val="black"/>
              </a:solidFill>
            </a:endParaRPr>
          </a:p>
        </p:txBody>
      </p:sp>
    </p:spTree>
    <p:extLst>
      <p:ext uri="{BB962C8B-B14F-4D97-AF65-F5344CB8AC3E}">
        <p14:creationId xmlns:p14="http://schemas.microsoft.com/office/powerpoint/2010/main" val="3268871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Main objective of the questionnaire</a:t>
            </a:r>
            <a:endParaRPr lang="en-GB" dirty="0"/>
          </a:p>
        </p:txBody>
      </p:sp>
      <p:sp>
        <p:nvSpPr>
          <p:cNvPr id="3" name="Content Placeholder 2"/>
          <p:cNvSpPr>
            <a:spLocks noGrp="1"/>
          </p:cNvSpPr>
          <p:nvPr>
            <p:ph idx="1"/>
          </p:nvPr>
        </p:nvSpPr>
        <p:spPr>
          <a:xfrm>
            <a:off x="815926" y="1561514"/>
            <a:ext cx="7568420" cy="3773187"/>
          </a:xfrm>
        </p:spPr>
        <p:txBody>
          <a:bodyPr>
            <a:normAutofit/>
          </a:bodyPr>
          <a:lstStyle/>
          <a:p>
            <a:pPr marL="0" indent="0">
              <a:buNone/>
            </a:pPr>
            <a:endParaRPr lang="en-US" sz="2400" dirty="0" smtClean="0"/>
          </a:p>
          <a:p>
            <a:r>
              <a:rPr lang="en-US" sz="2400" dirty="0"/>
              <a:t>Get a head start of the Governance Development Forum by building on thoughts and views from people already involved in the planning and development of </a:t>
            </a:r>
            <a:r>
              <a:rPr lang="en-US" sz="2400" dirty="0" smtClean="0"/>
              <a:t>EOSC</a:t>
            </a:r>
            <a:endParaRPr lang="en-US" sz="2400" dirty="0"/>
          </a:p>
          <a:p>
            <a:r>
              <a:rPr lang="en-US" sz="2400" dirty="0" smtClean="0"/>
              <a:t>Find </a:t>
            </a:r>
            <a:r>
              <a:rPr lang="en-US" sz="2400" dirty="0"/>
              <a:t>out </a:t>
            </a:r>
            <a:r>
              <a:rPr lang="en-US" sz="2400" dirty="0" smtClean="0"/>
              <a:t>efficient ways </a:t>
            </a:r>
            <a:r>
              <a:rPr lang="en-US" sz="2400" dirty="0"/>
              <a:t>to involve stakeholders in the </a:t>
            </a:r>
            <a:r>
              <a:rPr lang="en-US" sz="2400" dirty="0" smtClean="0"/>
              <a:t>EOSC governance framework</a:t>
            </a:r>
            <a:r>
              <a:rPr lang="en-US" sz="2400" dirty="0"/>
              <a:t> </a:t>
            </a:r>
            <a:r>
              <a:rPr lang="en-US" sz="2400" dirty="0" smtClean="0"/>
              <a:t>development</a:t>
            </a:r>
          </a:p>
          <a:p>
            <a:r>
              <a:rPr lang="en-US" sz="2400" dirty="0" smtClean="0"/>
              <a:t>Learn </a:t>
            </a:r>
            <a:r>
              <a:rPr lang="en-US" sz="2400" dirty="0"/>
              <a:t>about the participants thoughts on </a:t>
            </a:r>
            <a:r>
              <a:rPr lang="en-US" sz="2400" dirty="0" smtClean="0"/>
              <a:t>the workshop topics</a:t>
            </a:r>
            <a:endParaRPr lang="en-US" sz="2400" dirty="0"/>
          </a:p>
          <a:p>
            <a:pPr marL="0" indent="0">
              <a:buNone/>
            </a:pPr>
            <a:endParaRPr lang="fi-FI" dirty="0"/>
          </a:p>
          <a:p>
            <a:pPr marL="0" indent="0">
              <a:buNone/>
            </a:pPr>
            <a:endParaRPr lang="en-US" dirty="0"/>
          </a:p>
        </p:txBody>
      </p:sp>
      <p:sp>
        <p:nvSpPr>
          <p:cNvPr id="4" name="Date Placeholder 3"/>
          <p:cNvSpPr>
            <a:spLocks noGrp="1"/>
          </p:cNvSpPr>
          <p:nvPr>
            <p:ph type="dt" sz="half" idx="10"/>
          </p:nvPr>
        </p:nvSpPr>
        <p:spPr/>
        <p:txBody>
          <a:bodyPr/>
          <a:lstStyle/>
          <a:p>
            <a:r>
              <a:rPr lang="en-US" smtClean="0">
                <a:solidFill>
                  <a:prstClr val="black"/>
                </a:solidFill>
              </a:rPr>
              <a:t>www.eoscpilot.eu</a:t>
            </a:r>
            <a:endParaRPr lang="en-GB" dirty="0">
              <a:solidFill>
                <a:prstClr val="black"/>
              </a:solidFill>
            </a:endParaRPr>
          </a:p>
        </p:txBody>
      </p:sp>
      <p:sp>
        <p:nvSpPr>
          <p:cNvPr id="5" name="Footer Placeholder 4"/>
          <p:cNvSpPr>
            <a:spLocks noGrp="1"/>
          </p:cNvSpPr>
          <p:nvPr>
            <p:ph type="ftr" sz="quarter" idx="11"/>
          </p:nvPr>
        </p:nvSpPr>
        <p:spPr/>
        <p:txBody>
          <a:bodyPr/>
          <a:lstStyle/>
          <a:p>
            <a:r>
              <a:rPr lang="en-GB" smtClean="0">
                <a:solidFill>
                  <a:prstClr val="black"/>
                </a:solidFill>
              </a:rPr>
              <a:t>The European Open Science Cloud for Research pilot project is funded by the European Commission, DG Research &amp; Innovation under contract no. 739563</a:t>
            </a:r>
            <a:endParaRPr lang="en-GB" dirty="0">
              <a:solidFill>
                <a:prstClr val="black"/>
              </a:solidFill>
            </a:endParaRPr>
          </a:p>
        </p:txBody>
      </p:sp>
      <p:sp>
        <p:nvSpPr>
          <p:cNvPr id="6" name="Slide Number Placeholder 5"/>
          <p:cNvSpPr>
            <a:spLocks noGrp="1"/>
          </p:cNvSpPr>
          <p:nvPr>
            <p:ph type="sldNum" sz="quarter" idx="12"/>
          </p:nvPr>
        </p:nvSpPr>
        <p:spPr/>
        <p:txBody>
          <a:bodyPr/>
          <a:lstStyle/>
          <a:p>
            <a:fld id="{154E5F24-684F-EB47-903B-D0BF2D59DFAF}" type="slidenum">
              <a:rPr lang="en-GB" smtClean="0">
                <a:solidFill>
                  <a:prstClr val="black"/>
                </a:solidFill>
              </a:rPr>
              <a:pPr/>
              <a:t>15</a:t>
            </a:fld>
            <a:endParaRPr lang="en-GB" dirty="0">
              <a:solidFill>
                <a:prstClr val="black"/>
              </a:solidFill>
            </a:endParaRPr>
          </a:p>
        </p:txBody>
      </p:sp>
    </p:spTree>
    <p:extLst>
      <p:ext uri="{BB962C8B-B14F-4D97-AF65-F5344CB8AC3E}">
        <p14:creationId xmlns:p14="http://schemas.microsoft.com/office/powerpoint/2010/main" val="7284383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dirty="0" smtClean="0"/>
              <a:t>Participants thoughts on workshop topics:</a:t>
            </a:r>
            <a:br>
              <a:rPr lang="en-US" sz="2600" dirty="0" smtClean="0"/>
            </a:br>
            <a:r>
              <a:rPr lang="en-US" sz="2600" dirty="0" smtClean="0"/>
              <a:t>- most useful topic for the development of EOSC</a:t>
            </a:r>
            <a:endParaRPr lang="en-US" sz="2600" dirty="0"/>
          </a:p>
        </p:txBody>
      </p:sp>
      <p:sp>
        <p:nvSpPr>
          <p:cNvPr id="3" name="Content Placeholder 2"/>
          <p:cNvSpPr>
            <a:spLocks noGrp="1"/>
          </p:cNvSpPr>
          <p:nvPr>
            <p:ph idx="1"/>
          </p:nvPr>
        </p:nvSpPr>
        <p:spPr>
          <a:xfrm>
            <a:off x="628649" y="1069145"/>
            <a:ext cx="7994845" cy="4839286"/>
          </a:xfrm>
        </p:spPr>
        <p:txBody>
          <a:bodyPr>
            <a:normAutofit fontScale="85000" lnSpcReduction="20000"/>
          </a:bodyPr>
          <a:lstStyle/>
          <a:p>
            <a:endParaRPr lang="en-US" sz="2200" dirty="0"/>
          </a:p>
          <a:p>
            <a:pPr>
              <a:lnSpc>
                <a:spcPct val="100000"/>
              </a:lnSpc>
            </a:pPr>
            <a:r>
              <a:rPr lang="en-US" dirty="0"/>
              <a:t>Answers </a:t>
            </a:r>
            <a:r>
              <a:rPr lang="en-US" dirty="0" smtClean="0"/>
              <a:t>indicate </a:t>
            </a:r>
            <a:r>
              <a:rPr lang="en-US" dirty="0"/>
              <a:t>quite different drivers and motivations for different </a:t>
            </a:r>
            <a:r>
              <a:rPr lang="en-US" dirty="0" smtClean="0"/>
              <a:t>stakeholders</a:t>
            </a:r>
            <a:r>
              <a:rPr lang="en-US" dirty="0"/>
              <a:t>. </a:t>
            </a:r>
            <a:endParaRPr lang="en-US" dirty="0" smtClean="0"/>
          </a:p>
          <a:p>
            <a:pPr marL="0" indent="0">
              <a:lnSpc>
                <a:spcPct val="100000"/>
              </a:lnSpc>
              <a:buNone/>
            </a:pPr>
            <a:r>
              <a:rPr lang="en-US" dirty="0" smtClean="0"/>
              <a:t>Some examples of most </a:t>
            </a:r>
            <a:r>
              <a:rPr lang="en-US" dirty="0"/>
              <a:t>useful </a:t>
            </a:r>
            <a:r>
              <a:rPr lang="en-US" dirty="0" smtClean="0"/>
              <a:t>workshop topics:</a:t>
            </a:r>
            <a:endParaRPr lang="en-US" dirty="0"/>
          </a:p>
          <a:p>
            <a:pPr marL="0" indent="0">
              <a:buNone/>
            </a:pPr>
            <a:r>
              <a:rPr lang="en-US" sz="2400" dirty="0" smtClean="0"/>
              <a:t>-The </a:t>
            </a:r>
            <a:r>
              <a:rPr lang="en-US" sz="2400" dirty="0"/>
              <a:t>importance and the role of the RIs was more clearly understood and stated</a:t>
            </a:r>
          </a:p>
          <a:p>
            <a:pPr marL="0" indent="0">
              <a:buNone/>
            </a:pPr>
            <a:r>
              <a:rPr lang="en-US" sz="2400" dirty="0" smtClean="0"/>
              <a:t>-Sensitive </a:t>
            </a:r>
            <a:r>
              <a:rPr lang="en-US" sz="2400" dirty="0"/>
              <a:t>data management and </a:t>
            </a:r>
            <a:r>
              <a:rPr lang="en-US" sz="2400" dirty="0" smtClean="0"/>
              <a:t>sharing, stakeholder </a:t>
            </a:r>
            <a:r>
              <a:rPr lang="en-US" sz="2400" dirty="0"/>
              <a:t>engagement when dealing with sensitive data </a:t>
            </a:r>
          </a:p>
          <a:p>
            <a:pPr marL="0" indent="0">
              <a:buNone/>
            </a:pPr>
            <a:r>
              <a:rPr lang="en-US" sz="2400" dirty="0" smtClean="0"/>
              <a:t>-Issues </a:t>
            </a:r>
            <a:r>
              <a:rPr lang="en-US" sz="2400" dirty="0"/>
              <a:t>related to the procurement. Synergies between </a:t>
            </a:r>
            <a:r>
              <a:rPr lang="en-US" sz="2400" dirty="0" smtClean="0"/>
              <a:t>RIs and e-Infrastructures</a:t>
            </a:r>
          </a:p>
          <a:p>
            <a:pPr marL="0" indent="0">
              <a:buNone/>
            </a:pPr>
            <a:r>
              <a:rPr lang="en-US" sz="2400" dirty="0" smtClean="0"/>
              <a:t>-</a:t>
            </a:r>
            <a:r>
              <a:rPr lang="en-US" sz="2400" dirty="0" smtClean="0">
                <a:solidFill>
                  <a:schemeClr val="accent2"/>
                </a:solidFill>
              </a:rPr>
              <a:t>The </a:t>
            </a:r>
            <a:r>
              <a:rPr lang="en-US" sz="2400" dirty="0">
                <a:solidFill>
                  <a:schemeClr val="accent2"/>
                </a:solidFill>
              </a:rPr>
              <a:t>workshop highlighted quite a diversity in perception on the actual scope of </a:t>
            </a:r>
            <a:r>
              <a:rPr lang="en-US" sz="2400" dirty="0" smtClean="0">
                <a:solidFill>
                  <a:schemeClr val="accent2"/>
                </a:solidFill>
              </a:rPr>
              <a:t>EOSC, </a:t>
            </a:r>
            <a:r>
              <a:rPr lang="en-US" sz="2400" dirty="0">
                <a:solidFill>
                  <a:schemeClr val="accent2"/>
                </a:solidFill>
              </a:rPr>
              <a:t>in particular between e-Infrastructures and other research </a:t>
            </a:r>
            <a:r>
              <a:rPr lang="en-US" sz="2400" dirty="0" smtClean="0">
                <a:solidFill>
                  <a:schemeClr val="accent2"/>
                </a:solidFill>
              </a:rPr>
              <a:t>infrastructures</a:t>
            </a:r>
          </a:p>
          <a:p>
            <a:pPr marL="0" indent="0">
              <a:buNone/>
            </a:pPr>
            <a:r>
              <a:rPr lang="en-US" sz="2400" dirty="0"/>
              <a:t>-In order to turn the EOSC vision into a working implementation, we need to embed the practical advice of repository managers, IT service operators and researchers in the governance and </a:t>
            </a:r>
            <a:r>
              <a:rPr lang="en-US" sz="2400" dirty="0" smtClean="0"/>
              <a:t>operation</a:t>
            </a:r>
          </a:p>
          <a:p>
            <a:pPr marL="0" indent="0">
              <a:buNone/>
            </a:pPr>
            <a:endParaRPr lang="fi-FI" sz="2000" dirty="0"/>
          </a:p>
          <a:p>
            <a:pPr marL="0" indent="0">
              <a:buNone/>
            </a:pPr>
            <a:endParaRPr lang="en-US" sz="2200" dirty="0" smtClean="0"/>
          </a:p>
        </p:txBody>
      </p:sp>
      <p:sp>
        <p:nvSpPr>
          <p:cNvPr id="4" name="Date Placeholder 3"/>
          <p:cNvSpPr>
            <a:spLocks noGrp="1"/>
          </p:cNvSpPr>
          <p:nvPr>
            <p:ph type="dt" sz="half" idx="10"/>
          </p:nvPr>
        </p:nvSpPr>
        <p:spPr/>
        <p:txBody>
          <a:bodyPr/>
          <a:lstStyle/>
          <a:p>
            <a:r>
              <a:rPr lang="en-US" smtClean="0">
                <a:solidFill>
                  <a:prstClr val="black"/>
                </a:solidFill>
              </a:rPr>
              <a:t>www.eoscpilot.eu</a:t>
            </a:r>
            <a:endParaRPr lang="en-GB" dirty="0">
              <a:solidFill>
                <a:prstClr val="black"/>
              </a:solidFill>
            </a:endParaRPr>
          </a:p>
        </p:txBody>
      </p:sp>
      <p:sp>
        <p:nvSpPr>
          <p:cNvPr id="5" name="Footer Placeholder 4"/>
          <p:cNvSpPr>
            <a:spLocks noGrp="1"/>
          </p:cNvSpPr>
          <p:nvPr>
            <p:ph type="ftr" sz="quarter" idx="11"/>
          </p:nvPr>
        </p:nvSpPr>
        <p:spPr/>
        <p:txBody>
          <a:bodyPr/>
          <a:lstStyle/>
          <a:p>
            <a:r>
              <a:rPr lang="en-GB" smtClean="0">
                <a:solidFill>
                  <a:prstClr val="black"/>
                </a:solidFill>
              </a:rPr>
              <a:t>The European Open Science Cloud for Research pilot project is funded by the European Commission, DG Research &amp; Innovation under contract no. 739563</a:t>
            </a:r>
            <a:endParaRPr lang="en-GB" dirty="0">
              <a:solidFill>
                <a:prstClr val="black"/>
              </a:solidFill>
            </a:endParaRPr>
          </a:p>
        </p:txBody>
      </p:sp>
      <p:sp>
        <p:nvSpPr>
          <p:cNvPr id="6" name="Slide Number Placeholder 5"/>
          <p:cNvSpPr>
            <a:spLocks noGrp="1"/>
          </p:cNvSpPr>
          <p:nvPr>
            <p:ph type="sldNum" sz="quarter" idx="12"/>
          </p:nvPr>
        </p:nvSpPr>
        <p:spPr/>
        <p:txBody>
          <a:bodyPr/>
          <a:lstStyle/>
          <a:p>
            <a:fld id="{154E5F24-684F-EB47-903B-D0BF2D59DFAF}" type="slidenum">
              <a:rPr lang="en-GB" smtClean="0">
                <a:solidFill>
                  <a:prstClr val="black"/>
                </a:solidFill>
              </a:rPr>
              <a:pPr/>
              <a:t>16</a:t>
            </a:fld>
            <a:endParaRPr lang="en-GB" dirty="0">
              <a:solidFill>
                <a:prstClr val="black"/>
              </a:solidFill>
            </a:endParaRPr>
          </a:p>
        </p:txBody>
      </p:sp>
    </p:spTree>
    <p:extLst>
      <p:ext uri="{BB962C8B-B14F-4D97-AF65-F5344CB8AC3E}">
        <p14:creationId xmlns:p14="http://schemas.microsoft.com/office/powerpoint/2010/main" val="586231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Ways to involve stakeholders in EOSC</a:t>
            </a:r>
            <a:br>
              <a:rPr lang="en-US" dirty="0" smtClean="0"/>
            </a:br>
            <a:r>
              <a:rPr lang="en-US" dirty="0" smtClean="0"/>
              <a:t> governance development</a:t>
            </a:r>
            <a:endParaRPr lang="en-US" dirty="0"/>
          </a:p>
        </p:txBody>
      </p:sp>
      <p:sp>
        <p:nvSpPr>
          <p:cNvPr id="3" name="Content Placeholder 2"/>
          <p:cNvSpPr>
            <a:spLocks noGrp="1"/>
          </p:cNvSpPr>
          <p:nvPr>
            <p:ph idx="1"/>
          </p:nvPr>
        </p:nvSpPr>
        <p:spPr>
          <a:xfrm>
            <a:off x="274749" y="1237956"/>
            <a:ext cx="8447219" cy="4881489"/>
          </a:xfrm>
        </p:spPr>
        <p:txBody>
          <a:bodyPr>
            <a:normAutofit fontScale="92500" lnSpcReduction="10000"/>
          </a:bodyPr>
          <a:lstStyle/>
          <a:p>
            <a:pPr>
              <a:lnSpc>
                <a:spcPct val="100000"/>
              </a:lnSpc>
            </a:pPr>
            <a:r>
              <a:rPr lang="en-GB" sz="2600" dirty="0" smtClean="0"/>
              <a:t>Answers indicate similar main steps for stakeholder involvement: </a:t>
            </a:r>
          </a:p>
          <a:p>
            <a:pPr marL="971550" lvl="1" indent="-514350">
              <a:lnSpc>
                <a:spcPct val="100000"/>
              </a:lnSpc>
              <a:buAutoNum type="alphaLcParenR"/>
            </a:pPr>
            <a:r>
              <a:rPr lang="en-GB" sz="2600" dirty="0" smtClean="0"/>
              <a:t>identify key stakeholder groups</a:t>
            </a:r>
          </a:p>
          <a:p>
            <a:pPr marL="971550" lvl="1" indent="-514350">
              <a:lnSpc>
                <a:spcPct val="100000"/>
              </a:lnSpc>
              <a:buAutoNum type="alphaLcParenR"/>
            </a:pPr>
            <a:r>
              <a:rPr lang="en-GB" sz="2600" dirty="0" smtClean="0"/>
              <a:t>engage in targeted dialogue </a:t>
            </a:r>
          </a:p>
          <a:p>
            <a:pPr marL="971550" lvl="1" indent="-514350">
              <a:lnSpc>
                <a:spcPct val="100000"/>
              </a:lnSpc>
              <a:buAutoNum type="alphaLcParenR"/>
            </a:pPr>
            <a:r>
              <a:rPr lang="en-GB" sz="2600" dirty="0" smtClean="0"/>
              <a:t>give clear and specific roles to each stakeholder on issues that concern them</a:t>
            </a:r>
          </a:p>
          <a:p>
            <a:pPr marL="0" indent="0">
              <a:lnSpc>
                <a:spcPct val="100000"/>
              </a:lnSpc>
              <a:buNone/>
            </a:pPr>
            <a:r>
              <a:rPr lang="en-GB" sz="2600" dirty="0" smtClean="0"/>
              <a:t>Example of answers:</a:t>
            </a:r>
          </a:p>
          <a:p>
            <a:pPr marL="0" indent="0">
              <a:buNone/>
            </a:pPr>
            <a:r>
              <a:rPr lang="en-GB" sz="2400" dirty="0" smtClean="0"/>
              <a:t>-The different stakeholder groups need to be clearly identified and engaged with agreed commitments and incentives for participation. Regular EOSC focused meetings between the stakeholders and DGs RTD, CNECT and GROW should be organised.</a:t>
            </a:r>
          </a:p>
          <a:p>
            <a:pPr marL="0" indent="0">
              <a:buNone/>
            </a:pPr>
            <a:r>
              <a:rPr lang="en-GB" sz="2400" dirty="0" smtClean="0"/>
              <a:t>-</a:t>
            </a:r>
            <a:r>
              <a:rPr lang="en-GB" sz="2400" dirty="0" smtClean="0">
                <a:solidFill>
                  <a:schemeClr val="accent2"/>
                </a:solidFill>
              </a:rPr>
              <a:t>It will never be possible to get all different kind of stakeholder under the same "umbrella". Enable a working relation and communication channel between the different stakeholder layers, as it will never be possible to have one governance body consisting of researchers and funders!</a:t>
            </a:r>
          </a:p>
          <a:p>
            <a:pPr marL="0" indent="0">
              <a:buNone/>
            </a:pPr>
            <a:endParaRPr lang="en-GB" sz="1800" i="1" dirty="0" smtClean="0"/>
          </a:p>
        </p:txBody>
      </p:sp>
      <p:sp>
        <p:nvSpPr>
          <p:cNvPr id="4" name="Date Placeholder 3"/>
          <p:cNvSpPr>
            <a:spLocks noGrp="1"/>
          </p:cNvSpPr>
          <p:nvPr>
            <p:ph type="dt" sz="half" idx="10"/>
          </p:nvPr>
        </p:nvSpPr>
        <p:spPr/>
        <p:txBody>
          <a:bodyPr/>
          <a:lstStyle/>
          <a:p>
            <a:r>
              <a:rPr lang="en-US" smtClean="0">
                <a:solidFill>
                  <a:prstClr val="black"/>
                </a:solidFill>
              </a:rPr>
              <a:t>www.eoscpilot.eu</a:t>
            </a:r>
            <a:endParaRPr lang="en-GB" dirty="0">
              <a:solidFill>
                <a:prstClr val="black"/>
              </a:solidFill>
            </a:endParaRPr>
          </a:p>
        </p:txBody>
      </p:sp>
      <p:sp>
        <p:nvSpPr>
          <p:cNvPr id="5" name="Footer Placeholder 4"/>
          <p:cNvSpPr>
            <a:spLocks noGrp="1"/>
          </p:cNvSpPr>
          <p:nvPr>
            <p:ph type="ftr" sz="quarter" idx="11"/>
          </p:nvPr>
        </p:nvSpPr>
        <p:spPr/>
        <p:txBody>
          <a:bodyPr/>
          <a:lstStyle/>
          <a:p>
            <a:r>
              <a:rPr lang="en-GB" smtClean="0">
                <a:solidFill>
                  <a:prstClr val="black"/>
                </a:solidFill>
              </a:rPr>
              <a:t>The European Open Science Cloud for Research pilot project is funded by the European Commission, DG Research &amp; Innovation under contract no. 739563</a:t>
            </a:r>
            <a:endParaRPr lang="en-GB" dirty="0">
              <a:solidFill>
                <a:prstClr val="black"/>
              </a:solidFill>
            </a:endParaRPr>
          </a:p>
        </p:txBody>
      </p:sp>
      <p:sp>
        <p:nvSpPr>
          <p:cNvPr id="6" name="Slide Number Placeholder 5"/>
          <p:cNvSpPr>
            <a:spLocks noGrp="1"/>
          </p:cNvSpPr>
          <p:nvPr>
            <p:ph type="sldNum" sz="quarter" idx="12"/>
          </p:nvPr>
        </p:nvSpPr>
        <p:spPr/>
        <p:txBody>
          <a:bodyPr/>
          <a:lstStyle/>
          <a:p>
            <a:fld id="{154E5F24-684F-EB47-903B-D0BF2D59DFAF}" type="slidenum">
              <a:rPr lang="en-GB" smtClean="0">
                <a:solidFill>
                  <a:prstClr val="black"/>
                </a:solidFill>
              </a:rPr>
              <a:pPr/>
              <a:t>17</a:t>
            </a:fld>
            <a:endParaRPr lang="en-GB" dirty="0">
              <a:solidFill>
                <a:prstClr val="black"/>
              </a:solidFill>
            </a:endParaRPr>
          </a:p>
        </p:txBody>
      </p:sp>
    </p:spTree>
    <p:extLst>
      <p:ext uri="{BB962C8B-B14F-4D97-AF65-F5344CB8AC3E}">
        <p14:creationId xmlns:p14="http://schemas.microsoft.com/office/powerpoint/2010/main" val="17311666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EOSC impact: How</a:t>
            </a:r>
            <a:r>
              <a:rPr lang="en-US" sz="2800" dirty="0"/>
              <a:t> do you foresee EOSC </a:t>
            </a:r>
            <a:r>
              <a:rPr lang="en-US" sz="2800" dirty="0" smtClean="0"/>
              <a:t/>
            </a:r>
            <a:br>
              <a:rPr lang="en-US" sz="2800" dirty="0" smtClean="0"/>
            </a:br>
            <a:r>
              <a:rPr lang="en-US" sz="2800" dirty="0" smtClean="0"/>
              <a:t>being related </a:t>
            </a:r>
            <a:r>
              <a:rPr lang="en-US" sz="2800" dirty="0"/>
              <a:t>to your </a:t>
            </a:r>
            <a:r>
              <a:rPr lang="en-US" sz="2800" dirty="0" smtClean="0"/>
              <a:t>work?</a:t>
            </a:r>
            <a:endParaRPr lang="en-US" sz="2800" dirty="0"/>
          </a:p>
        </p:txBody>
      </p:sp>
      <p:sp>
        <p:nvSpPr>
          <p:cNvPr id="3" name="Content Placeholder 2"/>
          <p:cNvSpPr>
            <a:spLocks noGrp="1"/>
          </p:cNvSpPr>
          <p:nvPr>
            <p:ph idx="1"/>
          </p:nvPr>
        </p:nvSpPr>
        <p:spPr>
          <a:xfrm>
            <a:off x="274749" y="886694"/>
            <a:ext cx="8517559" cy="5303091"/>
          </a:xfrm>
        </p:spPr>
        <p:txBody>
          <a:bodyPr>
            <a:normAutofit fontScale="25000" lnSpcReduction="20000"/>
          </a:bodyPr>
          <a:lstStyle/>
          <a:p>
            <a:pPr marL="0" indent="0" algn="just">
              <a:buNone/>
            </a:pPr>
            <a:endParaRPr lang="en-GB" sz="2400" i="1" dirty="0" smtClean="0"/>
          </a:p>
          <a:p>
            <a:pPr>
              <a:lnSpc>
                <a:spcPct val="110000"/>
              </a:lnSpc>
            </a:pPr>
            <a:r>
              <a:rPr lang="en-GB" sz="9600" dirty="0" smtClean="0"/>
              <a:t> Most respondents foresee big impact for EOSC and highlight:</a:t>
            </a:r>
          </a:p>
          <a:p>
            <a:pPr marL="457200" lvl="1" indent="0">
              <a:lnSpc>
                <a:spcPct val="110000"/>
              </a:lnSpc>
              <a:buNone/>
            </a:pPr>
            <a:r>
              <a:rPr lang="en-GB" sz="9600" dirty="0" smtClean="0"/>
              <a:t>a) opportunities</a:t>
            </a:r>
            <a:br>
              <a:rPr lang="en-GB" sz="9600" dirty="0" smtClean="0"/>
            </a:br>
            <a:r>
              <a:rPr lang="en-GB" sz="9600" dirty="0" smtClean="0"/>
              <a:t>b) gaps/warnings </a:t>
            </a:r>
            <a:br>
              <a:rPr lang="en-GB" sz="9600" dirty="0" smtClean="0"/>
            </a:br>
            <a:r>
              <a:rPr lang="en-GB" sz="9600" dirty="0" smtClean="0"/>
              <a:t>c) EOSC influence on other initiatives. </a:t>
            </a:r>
          </a:p>
          <a:p>
            <a:pPr marL="0" indent="0">
              <a:lnSpc>
                <a:spcPct val="110000"/>
              </a:lnSpc>
              <a:buNone/>
            </a:pPr>
            <a:r>
              <a:rPr lang="en-GB" sz="9600" dirty="0" smtClean="0"/>
              <a:t>Examples of answers: </a:t>
            </a:r>
            <a:br>
              <a:rPr lang="en-GB" sz="9600" dirty="0" smtClean="0"/>
            </a:br>
            <a:r>
              <a:rPr lang="en-GB" sz="8800" dirty="0" smtClean="0"/>
              <a:t>-EOSC will most likely be a strong policy body through its governance framework. Data is central in all RIs but it is not yet clear how EOSC and RDA will collaborate.</a:t>
            </a:r>
            <a:endParaRPr lang="en-GB" sz="4000" dirty="0" smtClean="0"/>
          </a:p>
          <a:p>
            <a:pPr marL="0" indent="0">
              <a:lnSpc>
                <a:spcPct val="110000"/>
              </a:lnSpc>
              <a:buNone/>
            </a:pPr>
            <a:r>
              <a:rPr lang="en-GB" sz="8800" dirty="0" smtClean="0"/>
              <a:t>-</a:t>
            </a:r>
            <a:r>
              <a:rPr lang="en-GB" sz="8800" dirty="0" smtClean="0">
                <a:solidFill>
                  <a:schemeClr val="accent2"/>
                </a:solidFill>
              </a:rPr>
              <a:t>Bringing the existing European e-infrastructures at the centre of the evolution of the ecosystem and of the future governance of EOSC will not correspond to the expectations by the largest scientific communities for the future.</a:t>
            </a:r>
          </a:p>
          <a:p>
            <a:pPr marL="0" indent="0">
              <a:lnSpc>
                <a:spcPct val="110000"/>
              </a:lnSpc>
              <a:buNone/>
            </a:pPr>
            <a:r>
              <a:rPr lang="en-GB" sz="8800" dirty="0" smtClean="0"/>
              <a:t>- EOSC will provide the larger (but hopefully light-weight) governance context for (GO)FAIR initiative. (GO)FAIR implementations intend to follow EOSC recommendations</a:t>
            </a:r>
          </a:p>
          <a:p>
            <a:pPr marL="0" indent="0">
              <a:lnSpc>
                <a:spcPct val="110000"/>
              </a:lnSpc>
              <a:buNone/>
            </a:pPr>
            <a:endParaRPr lang="en-GB" sz="8800" dirty="0" smtClean="0"/>
          </a:p>
          <a:p>
            <a:pPr marL="0" indent="0" algn="just">
              <a:buNone/>
            </a:pPr>
            <a:endParaRPr lang="en-GB" sz="8000" dirty="0"/>
          </a:p>
        </p:txBody>
      </p:sp>
      <p:sp>
        <p:nvSpPr>
          <p:cNvPr id="4" name="Date Placeholder 3"/>
          <p:cNvSpPr>
            <a:spLocks noGrp="1"/>
          </p:cNvSpPr>
          <p:nvPr>
            <p:ph type="dt" sz="half" idx="10"/>
          </p:nvPr>
        </p:nvSpPr>
        <p:spPr/>
        <p:txBody>
          <a:bodyPr/>
          <a:lstStyle/>
          <a:p>
            <a:r>
              <a:rPr lang="en-US" smtClean="0">
                <a:solidFill>
                  <a:prstClr val="black"/>
                </a:solidFill>
              </a:rPr>
              <a:t>www.eoscpilot.eu</a:t>
            </a:r>
            <a:endParaRPr lang="en-GB" dirty="0">
              <a:solidFill>
                <a:prstClr val="black"/>
              </a:solidFill>
            </a:endParaRPr>
          </a:p>
        </p:txBody>
      </p:sp>
      <p:sp>
        <p:nvSpPr>
          <p:cNvPr id="5" name="Footer Placeholder 4"/>
          <p:cNvSpPr>
            <a:spLocks noGrp="1"/>
          </p:cNvSpPr>
          <p:nvPr>
            <p:ph type="ftr" sz="quarter" idx="11"/>
          </p:nvPr>
        </p:nvSpPr>
        <p:spPr/>
        <p:txBody>
          <a:bodyPr/>
          <a:lstStyle/>
          <a:p>
            <a:r>
              <a:rPr lang="en-GB" smtClean="0">
                <a:solidFill>
                  <a:prstClr val="black"/>
                </a:solidFill>
              </a:rPr>
              <a:t>The European Open Science Cloud for Research pilot project is funded by the European Commission, DG Research &amp; Innovation under contract no. 739563</a:t>
            </a:r>
            <a:endParaRPr lang="en-GB" dirty="0">
              <a:solidFill>
                <a:prstClr val="black"/>
              </a:solidFill>
            </a:endParaRPr>
          </a:p>
        </p:txBody>
      </p:sp>
      <p:sp>
        <p:nvSpPr>
          <p:cNvPr id="6" name="Slide Number Placeholder 5"/>
          <p:cNvSpPr>
            <a:spLocks noGrp="1"/>
          </p:cNvSpPr>
          <p:nvPr>
            <p:ph type="sldNum" sz="quarter" idx="12"/>
          </p:nvPr>
        </p:nvSpPr>
        <p:spPr/>
        <p:txBody>
          <a:bodyPr/>
          <a:lstStyle/>
          <a:p>
            <a:fld id="{154E5F24-684F-EB47-903B-D0BF2D59DFAF}" type="slidenum">
              <a:rPr lang="en-GB" smtClean="0">
                <a:solidFill>
                  <a:prstClr val="black"/>
                </a:solidFill>
              </a:rPr>
              <a:pPr/>
              <a:t>18</a:t>
            </a:fld>
            <a:endParaRPr lang="en-GB" dirty="0">
              <a:solidFill>
                <a:prstClr val="black"/>
              </a:solidFill>
            </a:endParaRPr>
          </a:p>
        </p:txBody>
      </p:sp>
    </p:spTree>
    <p:extLst>
      <p:ext uri="{BB962C8B-B14F-4D97-AF65-F5344CB8AC3E}">
        <p14:creationId xmlns:p14="http://schemas.microsoft.com/office/powerpoint/2010/main" val="16098067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Open questions</a:t>
            </a:r>
            <a:endParaRPr lang="en-GB" dirty="0"/>
          </a:p>
        </p:txBody>
      </p:sp>
      <p:sp>
        <p:nvSpPr>
          <p:cNvPr id="3" name="Content Placeholder 2"/>
          <p:cNvSpPr>
            <a:spLocks noGrp="1"/>
          </p:cNvSpPr>
          <p:nvPr>
            <p:ph idx="1"/>
          </p:nvPr>
        </p:nvSpPr>
        <p:spPr>
          <a:xfrm>
            <a:off x="628649" y="1350499"/>
            <a:ext cx="8121455" cy="3984202"/>
          </a:xfrm>
        </p:spPr>
        <p:txBody>
          <a:bodyPr>
            <a:normAutofit lnSpcReduction="10000"/>
          </a:bodyPr>
          <a:lstStyle/>
          <a:p>
            <a:pPr marL="0" indent="0">
              <a:buNone/>
            </a:pPr>
            <a:endParaRPr lang="en-GB" dirty="0" smtClean="0"/>
          </a:p>
          <a:p>
            <a:pPr>
              <a:lnSpc>
                <a:spcPct val="100000"/>
              </a:lnSpc>
            </a:pPr>
            <a:r>
              <a:rPr lang="en-GB" sz="2400" dirty="0" smtClean="0"/>
              <a:t>Is there (still) a big diversity in perception on the actual scope of EOSC? </a:t>
            </a:r>
          </a:p>
          <a:p>
            <a:pPr>
              <a:lnSpc>
                <a:spcPct val="100000"/>
              </a:lnSpc>
            </a:pPr>
            <a:r>
              <a:rPr lang="en-GB" sz="2400" dirty="0" smtClean="0"/>
              <a:t>Can a common understanding of EOSC still embrace different and even conflicting expectations about EOSC among stakeholders? </a:t>
            </a:r>
          </a:p>
          <a:p>
            <a:pPr>
              <a:lnSpc>
                <a:spcPct val="100000"/>
              </a:lnSpc>
            </a:pPr>
            <a:r>
              <a:rPr lang="en-GB" sz="2400" dirty="0" smtClean="0"/>
              <a:t>What level of engagement from different stakeholders should be considered ”good enough” for EOSC governance development? Is it enough to be given the opportunity to influence?</a:t>
            </a:r>
          </a:p>
          <a:p>
            <a:pPr marL="0" indent="0">
              <a:buNone/>
            </a:pPr>
            <a:endParaRPr lang="en-GB" dirty="0" smtClean="0"/>
          </a:p>
          <a:p>
            <a:pPr marL="0" indent="0">
              <a:buNone/>
            </a:pPr>
            <a:endParaRPr lang="en-GB" dirty="0"/>
          </a:p>
        </p:txBody>
      </p:sp>
      <p:sp>
        <p:nvSpPr>
          <p:cNvPr id="4" name="Date Placeholder 3"/>
          <p:cNvSpPr>
            <a:spLocks noGrp="1"/>
          </p:cNvSpPr>
          <p:nvPr>
            <p:ph type="dt" sz="half" idx="10"/>
          </p:nvPr>
        </p:nvSpPr>
        <p:spPr/>
        <p:txBody>
          <a:bodyPr/>
          <a:lstStyle/>
          <a:p>
            <a:r>
              <a:rPr lang="en-US" smtClean="0">
                <a:solidFill>
                  <a:prstClr val="black"/>
                </a:solidFill>
              </a:rPr>
              <a:t>www.eoscpilot.eu</a:t>
            </a:r>
            <a:endParaRPr lang="en-GB" dirty="0">
              <a:solidFill>
                <a:prstClr val="black"/>
              </a:solidFill>
            </a:endParaRPr>
          </a:p>
        </p:txBody>
      </p:sp>
      <p:sp>
        <p:nvSpPr>
          <p:cNvPr id="5" name="Footer Placeholder 4"/>
          <p:cNvSpPr>
            <a:spLocks noGrp="1"/>
          </p:cNvSpPr>
          <p:nvPr>
            <p:ph type="ftr" sz="quarter" idx="11"/>
          </p:nvPr>
        </p:nvSpPr>
        <p:spPr/>
        <p:txBody>
          <a:bodyPr/>
          <a:lstStyle/>
          <a:p>
            <a:r>
              <a:rPr lang="en-GB" smtClean="0">
                <a:solidFill>
                  <a:prstClr val="black"/>
                </a:solidFill>
              </a:rPr>
              <a:t>The European Open Science Cloud for Research pilot project is funded by the European Commission, DG Research &amp; Innovation under contract no. 739563</a:t>
            </a:r>
            <a:endParaRPr lang="en-GB" dirty="0">
              <a:solidFill>
                <a:prstClr val="black"/>
              </a:solidFill>
            </a:endParaRPr>
          </a:p>
        </p:txBody>
      </p:sp>
      <p:sp>
        <p:nvSpPr>
          <p:cNvPr id="6" name="Slide Number Placeholder 5"/>
          <p:cNvSpPr>
            <a:spLocks noGrp="1"/>
          </p:cNvSpPr>
          <p:nvPr>
            <p:ph type="sldNum" sz="quarter" idx="12"/>
          </p:nvPr>
        </p:nvSpPr>
        <p:spPr/>
        <p:txBody>
          <a:bodyPr/>
          <a:lstStyle/>
          <a:p>
            <a:fld id="{154E5F24-684F-EB47-903B-D0BF2D59DFAF}" type="slidenum">
              <a:rPr lang="en-GB" smtClean="0">
                <a:solidFill>
                  <a:prstClr val="black"/>
                </a:solidFill>
              </a:rPr>
              <a:pPr/>
              <a:t>19</a:t>
            </a:fld>
            <a:endParaRPr lang="en-GB" dirty="0">
              <a:solidFill>
                <a:prstClr val="black"/>
              </a:solidFill>
            </a:endParaRPr>
          </a:p>
        </p:txBody>
      </p:sp>
    </p:spTree>
    <p:extLst>
      <p:ext uri="{BB962C8B-B14F-4D97-AF65-F5344CB8AC3E}">
        <p14:creationId xmlns:p14="http://schemas.microsoft.com/office/powerpoint/2010/main" val="20230287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lstStyle/>
          <a:p>
            <a:r>
              <a:rPr lang="en-US" dirty="0" smtClean="0"/>
              <a:t>Surveys</a:t>
            </a:r>
          </a:p>
          <a:p>
            <a:r>
              <a:rPr lang="en-US" dirty="0" smtClean="0"/>
              <a:t>Monthly web meetings</a:t>
            </a:r>
          </a:p>
          <a:p>
            <a:r>
              <a:rPr lang="en-US" dirty="0" smtClean="0"/>
              <a:t>Website</a:t>
            </a:r>
          </a:p>
          <a:p>
            <a:r>
              <a:rPr lang="en-US" dirty="0" smtClean="0"/>
              <a:t>Collect statements and </a:t>
            </a:r>
            <a:r>
              <a:rPr lang="en-US" dirty="0" err="1" smtClean="0"/>
              <a:t>whitepapapers</a:t>
            </a:r>
            <a:endParaRPr lang="en-US" dirty="0" smtClean="0"/>
          </a:p>
          <a:p>
            <a:r>
              <a:rPr lang="en-US" dirty="0" smtClean="0"/>
              <a:t>EGDF Meetings</a:t>
            </a:r>
          </a:p>
          <a:p>
            <a:endParaRPr lang="en-US" dirty="0"/>
          </a:p>
        </p:txBody>
      </p:sp>
      <p:sp>
        <p:nvSpPr>
          <p:cNvPr id="5" name="Date Placeholder 4"/>
          <p:cNvSpPr>
            <a:spLocks noGrp="1"/>
          </p:cNvSpPr>
          <p:nvPr>
            <p:ph type="dt" sz="half" idx="10"/>
          </p:nvPr>
        </p:nvSpPr>
        <p:spPr/>
        <p:txBody>
          <a:bodyPr/>
          <a:lstStyle/>
          <a:p>
            <a:r>
              <a:rPr lang="en-US" smtClean="0"/>
              <a:t>www.eoscpilot.eu</a:t>
            </a:r>
            <a:endParaRPr lang="en-GB"/>
          </a:p>
        </p:txBody>
      </p:sp>
      <p:sp>
        <p:nvSpPr>
          <p:cNvPr id="6" name="Footer Placeholder 5"/>
          <p:cNvSpPr>
            <a:spLocks noGrp="1"/>
          </p:cNvSpPr>
          <p:nvPr>
            <p:ph type="ftr" sz="quarter" idx="11"/>
          </p:nvPr>
        </p:nvSpPr>
        <p:spPr/>
        <p:txBody>
          <a:bodyPr/>
          <a:lstStyle/>
          <a:p>
            <a:r>
              <a:rPr lang="en-GB" smtClean="0"/>
              <a:t>The European Open Science Cloud for Research pilot project is funded by the European Commission, DG Research &amp; Innovation under contract no. 739563</a:t>
            </a:r>
            <a:endParaRPr lang="en-GB"/>
          </a:p>
        </p:txBody>
      </p:sp>
      <p:sp>
        <p:nvSpPr>
          <p:cNvPr id="7" name="Slide Number Placeholder 6"/>
          <p:cNvSpPr>
            <a:spLocks noGrp="1"/>
          </p:cNvSpPr>
          <p:nvPr>
            <p:ph type="sldNum" sz="quarter" idx="12"/>
          </p:nvPr>
        </p:nvSpPr>
        <p:spPr/>
        <p:txBody>
          <a:bodyPr/>
          <a:lstStyle/>
          <a:p>
            <a:fld id="{D629125B-4164-B445-B5EA-FB5E25F89FC2}" type="slidenum">
              <a:rPr lang="en-GB" smtClean="0"/>
              <a:t>20</a:t>
            </a:fld>
            <a:endParaRPr lang="en-GB"/>
          </a:p>
        </p:txBody>
      </p:sp>
    </p:spTree>
    <p:extLst>
      <p:ext uri="{BB962C8B-B14F-4D97-AF65-F5344CB8AC3E}">
        <p14:creationId xmlns:p14="http://schemas.microsoft.com/office/powerpoint/2010/main" val="17398986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012" y="2718703"/>
            <a:ext cx="4877001" cy="1325563"/>
          </a:xfrm>
        </p:spPr>
        <p:txBody>
          <a:bodyPr>
            <a:normAutofit fontScale="90000"/>
          </a:bodyPr>
          <a:lstStyle/>
          <a:p>
            <a:r>
              <a:rPr lang="en-GB" dirty="0" smtClean="0"/>
              <a:t>Thanks!</a:t>
            </a:r>
            <a:br>
              <a:rPr lang="en-GB" dirty="0" smtClean="0"/>
            </a:br>
            <a:r>
              <a:rPr lang="en-GB" dirty="0" smtClean="0"/>
              <a:t>Next EGDF webinar</a:t>
            </a:r>
            <a:br>
              <a:rPr lang="en-GB" dirty="0" smtClean="0"/>
            </a:br>
            <a:r>
              <a:rPr lang="en-GB" dirty="0" smtClean="0"/>
              <a:t>4 May 14:00 CEST</a:t>
            </a:r>
            <a:endParaRPr lang="en-GB" dirty="0"/>
          </a:p>
        </p:txBody>
      </p:sp>
      <p:sp>
        <p:nvSpPr>
          <p:cNvPr id="3" name="Date Placeholder 2"/>
          <p:cNvSpPr>
            <a:spLocks noGrp="1"/>
          </p:cNvSpPr>
          <p:nvPr>
            <p:ph type="dt" sz="half" idx="10"/>
          </p:nvPr>
        </p:nvSpPr>
        <p:spPr/>
        <p:txBody>
          <a:bodyPr/>
          <a:lstStyle/>
          <a:p>
            <a:r>
              <a:rPr lang="en-US"/>
              <a:t>www.eoscpilot.eu</a:t>
            </a:r>
            <a:endParaRPr lang="en-GB" dirty="0"/>
          </a:p>
        </p:txBody>
      </p:sp>
      <p:sp>
        <p:nvSpPr>
          <p:cNvPr id="4" name="Footer Placeholder 3"/>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5" name="Slide Number Placeholder 4"/>
          <p:cNvSpPr>
            <a:spLocks noGrp="1"/>
          </p:cNvSpPr>
          <p:nvPr>
            <p:ph type="sldNum" sz="quarter" idx="12"/>
          </p:nvPr>
        </p:nvSpPr>
        <p:spPr/>
        <p:txBody>
          <a:bodyPr/>
          <a:lstStyle/>
          <a:p>
            <a:fld id="{154E5F24-684F-EB47-903B-D0BF2D59DFAF}" type="slidenum">
              <a:rPr lang="en-GB" smtClean="0"/>
              <a:pPr/>
              <a:t>21</a:t>
            </a:fld>
            <a:endParaRPr lang="en-GB" dirty="0"/>
          </a:p>
        </p:txBody>
      </p:sp>
    </p:spTree>
    <p:extLst>
      <p:ext uri="{BB962C8B-B14F-4D97-AF65-F5344CB8AC3E}">
        <p14:creationId xmlns:p14="http://schemas.microsoft.com/office/powerpoint/2010/main" val="253042862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OTLMARKERSHAPE" val="OTL"/>
</p:tagLst>
</file>

<file path=ppt/theme/theme1.xml><?xml version="1.0" encoding="utf-8"?>
<a:theme xmlns:a="http://schemas.openxmlformats.org/drawingml/2006/main" name="EOSCpilot Kick-off Meeting WP templat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105CAD2-3965-6341-B87C-4E15078A0D49}" vid="{021B5A1B-3DEA-E84C-B7A4-F29E3E82A717}"/>
    </a:ext>
  </a:extLst>
</a:theme>
</file>

<file path=ppt/theme/theme2.xml><?xml version="1.0" encoding="utf-8"?>
<a:theme xmlns:a="http://schemas.openxmlformats.org/drawingml/2006/main" name="Personalizza struttur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105CAD2-3965-6341-B87C-4E15078A0D49}" vid="{62091F54-F225-4042-BB6F-51CDAFC8FE99}"/>
    </a:ext>
  </a:extLst>
</a:theme>
</file>

<file path=ppt/theme/theme3.xml><?xml version="1.0" encoding="utf-8"?>
<a:theme xmlns:a="http://schemas.openxmlformats.org/drawingml/2006/main" name="1_Personalizza struttur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OSCpilot Kick-off Meeting WP template" id="{E70945A2-94D4-3946-9A76-8E52FDC0920D}" vid="{8510554A-11F3-084F-84B0-339FBF774721}"/>
    </a:ext>
  </a:extLst>
</a:theme>
</file>

<file path=ppt/theme/theme4.xml><?xml version="1.0" encoding="utf-8"?>
<a:theme xmlns:a="http://schemas.openxmlformats.org/drawingml/2006/main" name="1_EOSCpilot Kick-off Meeting WP templat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OSCpilot Kick-off Meeting WP template" id="{E70945A2-94D4-3946-9A76-8E52FDC0920D}" vid="{033EFADF-921D-054A-A31C-D5932F7C238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EOSCpilot_PPT_template_Feb2017</Template>
  <TotalTime>1364</TotalTime>
  <Words>1766</Words>
  <Application>Microsoft Macintosh PowerPoint</Application>
  <PresentationFormat>On-screen Show (4:3)</PresentationFormat>
  <Paragraphs>219</Paragraphs>
  <Slides>21</Slides>
  <Notes>1</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21</vt:i4>
      </vt:variant>
    </vt:vector>
  </HeadingPairs>
  <TitlesOfParts>
    <vt:vector size="29" baseType="lpstr">
      <vt:lpstr>Calibri</vt:lpstr>
      <vt:lpstr>Calibri Light</vt:lpstr>
      <vt:lpstr>ＭＳ Ｐゴシック</vt:lpstr>
      <vt:lpstr>Arial</vt:lpstr>
      <vt:lpstr>EOSCpilot Kick-off Meeting WP template</vt:lpstr>
      <vt:lpstr>Personalizza struttura</vt:lpstr>
      <vt:lpstr>1_Personalizza struttura</vt:lpstr>
      <vt:lpstr>1_EOSCpilot Kick-off Meeting WP template</vt:lpstr>
      <vt:lpstr>PowerPoint Presentation</vt:lpstr>
      <vt:lpstr>Governance Development Forum</vt:lpstr>
      <vt:lpstr>EOSC Governance</vt:lpstr>
      <vt:lpstr>EOSC Governance</vt:lpstr>
      <vt:lpstr>EOSCpilot project will</vt:lpstr>
      <vt:lpstr>WP Governance Objectives</vt:lpstr>
      <vt:lpstr>PowerPoint Presentation</vt:lpstr>
      <vt:lpstr>PowerPoint Presentation</vt:lpstr>
      <vt:lpstr>PowerPoint Presentation</vt:lpstr>
      <vt:lpstr>EOSC Governance Development Forum</vt:lpstr>
      <vt:lpstr>EOSC impact: How do you foresee EOSC being  related to your work?</vt:lpstr>
      <vt:lpstr>EOSCpilot WP2 &amp; EC plans</vt:lpstr>
      <vt:lpstr>PowerPoint Presentation</vt:lpstr>
      <vt:lpstr>Target group of the questionnaire</vt:lpstr>
      <vt:lpstr> Main objective of the questionnaire</vt:lpstr>
      <vt:lpstr>Participants thoughts on workshop topics: - most useful topic for the development of EOSC</vt:lpstr>
      <vt:lpstr>Ways to involve stakeholders in EOSC  governance development</vt:lpstr>
      <vt:lpstr>EOSC impact: How do you foresee EOSC  being related to your work?</vt:lpstr>
      <vt:lpstr>Open questions</vt:lpstr>
      <vt:lpstr>Next steps</vt:lpstr>
      <vt:lpstr>Thanks! Next EGDF webinar 4 May 14:00 CEST</vt:lpstr>
    </vt:vector>
  </TitlesOfParts>
  <Company/>
  <LinksUpToDate>false</LinksUpToDate>
  <SharedDoc>false</SharedDoc>
  <HyperlinksChanged>false</HyperlinksChanged>
  <AppVersion>15.0031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Per Öster</dc:creator>
  <cp:lastModifiedBy>Per Öster</cp:lastModifiedBy>
  <cp:revision>12</cp:revision>
  <dcterms:created xsi:type="dcterms:W3CDTF">2017-04-05T13:12:34Z</dcterms:created>
  <dcterms:modified xsi:type="dcterms:W3CDTF">2017-04-06T11:56:37Z</dcterms:modified>
</cp:coreProperties>
</file>