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74" r:id="rId2"/>
    <p:sldMasterId id="2147483683" r:id="rId3"/>
    <p:sldMasterId id="2147483691" r:id="rId4"/>
  </p:sldMasterIdLst>
  <p:notesMasterIdLst>
    <p:notesMasterId r:id="rId26"/>
  </p:notesMasterIdLst>
  <p:sldIdLst>
    <p:sldId id="262" r:id="rId5"/>
    <p:sldId id="268" r:id="rId6"/>
    <p:sldId id="271" r:id="rId7"/>
    <p:sldId id="299" r:id="rId8"/>
    <p:sldId id="278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6" r:id="rId20"/>
    <p:sldId id="314" r:id="rId21"/>
    <p:sldId id="285" r:id="rId22"/>
    <p:sldId id="277" r:id="rId23"/>
    <p:sldId id="315" r:id="rId24"/>
    <p:sldId id="263" r:id="rId2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16" autoAdjust="0"/>
    <p:restoredTop sz="91497"/>
  </p:normalViewPr>
  <p:slideViewPr>
    <p:cSldViewPr snapToGrid="0" snapToObjects="1">
      <p:cViewPr>
        <p:scale>
          <a:sx n="100" d="100"/>
          <a:sy n="100" d="100"/>
        </p:scale>
        <p:origin x="1648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081FF-F69F-419C-A695-2D2842B6166D}" type="datetimeFigureOut">
              <a:rPr lang="en-GB" smtClean="0"/>
              <a:t>05/07/2017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E6F91-60CB-48B8-906B-B15C71CED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730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7E6F91-60CB-48B8-906B-B15C71CEDA9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504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7E6F91-60CB-48B8-906B-B15C71CEDA9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307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jp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jp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jp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707915"/>
            <a:ext cx="413164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804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7012" y="2280553"/>
            <a:ext cx="487700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3851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6638" y="2790692"/>
            <a:ext cx="487700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08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208" y="134218"/>
            <a:ext cx="7886700" cy="752476"/>
          </a:xfrm>
        </p:spPr>
        <p:txBody>
          <a:bodyPr>
            <a:normAutofit/>
          </a:bodyPr>
          <a:lstStyle>
            <a:lvl1pPr>
              <a:defRPr sz="3000" b="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83491"/>
            <a:ext cx="7886700" cy="3051209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93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35981" y="279132"/>
            <a:ext cx="6152398" cy="500565"/>
          </a:xfrm>
        </p:spPr>
        <p:txBody>
          <a:bodyPr anchor="b">
            <a:normAutofit/>
          </a:bodyPr>
          <a:lstStyle>
            <a:lvl1pPr>
              <a:defRPr sz="3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2" y="315070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1483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129873"/>
            <a:ext cx="7886700" cy="752476"/>
          </a:xfrm>
        </p:spPr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063534"/>
            <a:ext cx="3886200" cy="286187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6517" y="2063534"/>
            <a:ext cx="3886200" cy="286187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286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</a:t>
            </a:r>
            <a:r>
              <a:rPr lang="en-GB" dirty="0"/>
              <a:t>739563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287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725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16530"/>
            <a:ext cx="2949178" cy="94086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116530"/>
            <a:ext cx="4629150" cy="4873625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 sz="3200"/>
            </a:lvl1pPr>
            <a:lvl2pPr marL="685800" indent="-228600">
              <a:buSzPct val="100000"/>
              <a:buFontTx/>
              <a:buBlip>
                <a:blip r:embed="rId2"/>
              </a:buBlip>
              <a:defRPr sz="2800"/>
            </a:lvl2pPr>
            <a:lvl3pPr marL="1143000" indent="-228600">
              <a:buSzPct val="100000"/>
              <a:buFontTx/>
              <a:buBlip>
                <a:blip r:embed="rId2"/>
              </a:buBlip>
              <a:defRPr sz="2400"/>
            </a:lvl3pPr>
            <a:lvl4pPr marL="1600200" indent="-228600">
              <a:buSzPct val="100000"/>
              <a:buFontTx/>
              <a:buBlip>
                <a:blip r:embed="rId2"/>
              </a:buBlip>
              <a:defRPr sz="2000"/>
            </a:lvl4pPr>
            <a:lvl5pPr marL="2057400" indent="-228600">
              <a:buSzPct val="100000"/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83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464066" y="1122363"/>
            <a:ext cx="622453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464066" y="3602038"/>
            <a:ext cx="622453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15577" y="6356349"/>
            <a:ext cx="3086100" cy="365125"/>
          </a:xfrm>
        </p:spPr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631204" y="6356349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86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8564" y="1157832"/>
            <a:ext cx="6166786" cy="1325563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48564" y="2720775"/>
            <a:ext cx="6166786" cy="2621247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083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86050" y="1106905"/>
            <a:ext cx="5824538" cy="166527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86050" y="2799164"/>
            <a:ext cx="58245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27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0930" y="962526"/>
            <a:ext cx="6670308" cy="728162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030930" y="1681163"/>
            <a:ext cx="667030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030930" y="2505075"/>
            <a:ext cx="6670308" cy="368458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643838" y="6331151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708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74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16276" y="987425"/>
            <a:ext cx="2949575" cy="96974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30265" y="987425"/>
            <a:ext cx="3625715" cy="4873625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 sz="3200"/>
            </a:lvl1pPr>
            <a:lvl2pPr marL="685800" indent="-228600">
              <a:buSzPct val="100000"/>
              <a:buFontTx/>
              <a:buBlip>
                <a:blip r:embed="rId2"/>
              </a:buBlip>
              <a:defRPr sz="2800"/>
            </a:lvl2pPr>
            <a:lvl3pPr marL="1143000" indent="-228600">
              <a:buSzPct val="100000"/>
              <a:buFontTx/>
              <a:buBlip>
                <a:blip r:embed="rId2"/>
              </a:buBlip>
              <a:defRPr sz="2400"/>
            </a:lvl3pPr>
            <a:lvl4pPr marL="1600200" indent="-228600">
              <a:buSzPct val="100000"/>
              <a:buFontTx/>
              <a:buBlip>
                <a:blip r:embed="rId2"/>
              </a:buBlip>
              <a:defRPr sz="2000"/>
            </a:lvl4pPr>
            <a:lvl5pPr marL="2057400" indent="-228600">
              <a:buSzPct val="100000"/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16276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698581" y="6356350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015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464066" y="1122363"/>
            <a:ext cx="622453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464066" y="3602037"/>
            <a:ext cx="6224538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15577" y="6356350"/>
            <a:ext cx="3086100" cy="365125"/>
          </a:xfrm>
        </p:spPr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631204" y="6356350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8564" y="1157833"/>
            <a:ext cx="6166786" cy="1325563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48564" y="2720777"/>
            <a:ext cx="6166786" cy="2621247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86050" y="1106906"/>
            <a:ext cx="5824538" cy="166527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86050" y="2799165"/>
            <a:ext cx="58245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0930" y="962525"/>
            <a:ext cx="6670308" cy="728163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030932" y="1681163"/>
            <a:ext cx="667030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030930" y="2505075"/>
            <a:ext cx="6670308" cy="368458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643838" y="6331152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16278" y="987426"/>
            <a:ext cx="2949575" cy="96974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30266" y="987426"/>
            <a:ext cx="3625715" cy="4873625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 sz="3200"/>
            </a:lvl1pPr>
            <a:lvl2pPr marL="685800" indent="-228600">
              <a:buSzPct val="100000"/>
              <a:buFontTx/>
              <a:buBlip>
                <a:blip r:embed="rId2"/>
              </a:buBlip>
              <a:defRPr sz="2800"/>
            </a:lvl2pPr>
            <a:lvl3pPr marL="1143000" indent="-228600">
              <a:buSzPct val="100000"/>
              <a:buFontTx/>
              <a:buBlip>
                <a:blip r:embed="rId2"/>
              </a:buBlip>
              <a:defRPr sz="2400"/>
            </a:lvl3pPr>
            <a:lvl4pPr marL="1600200" indent="-228600">
              <a:buSzPct val="100000"/>
              <a:buFontTx/>
              <a:buBlip>
                <a:blip r:embed="rId2"/>
              </a:buBlip>
              <a:defRPr sz="2000"/>
            </a:lvl4pPr>
            <a:lvl5pPr marL="2057400" indent="-228600">
              <a:buSzPct val="100000"/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16278" y="2057401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698581" y="6356351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707915"/>
            <a:ext cx="413164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7012" y="2280553"/>
            <a:ext cx="487700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prstClr val="black"/>
                </a:solidFill>
              </a:rPr>
              <a:t>www.eoscpilot.eu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solidFill>
                  <a:prstClr val="black"/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/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6638" y="2790692"/>
            <a:ext cx="487700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/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208" y="134218"/>
            <a:ext cx="7886700" cy="752476"/>
          </a:xfrm>
        </p:spPr>
        <p:txBody>
          <a:bodyPr>
            <a:normAutofit/>
          </a:bodyPr>
          <a:lstStyle>
            <a:lvl1pPr>
              <a:defRPr sz="3000" b="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83491"/>
            <a:ext cx="7886700" cy="3051209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prstClr val="black"/>
                </a:solidFill>
              </a:rPr>
              <a:t>www.eoscpilot.eu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solidFill>
                  <a:prstClr val="black"/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/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35981" y="279132"/>
            <a:ext cx="6152398" cy="500565"/>
          </a:xfrm>
        </p:spPr>
        <p:txBody>
          <a:bodyPr anchor="b">
            <a:normAutofit/>
          </a:bodyPr>
          <a:lstStyle>
            <a:lvl1pPr>
              <a:defRPr sz="3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2" y="315070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prstClr val="black"/>
                </a:solidFill>
              </a:rPr>
              <a:t>www.eoscpilot.eu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solidFill>
                  <a:prstClr val="black"/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/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129873"/>
            <a:ext cx="7886700" cy="752476"/>
          </a:xfrm>
        </p:spPr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063534"/>
            <a:ext cx="3886200" cy="286187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6517" y="2063534"/>
            <a:ext cx="3886200" cy="286187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</a:t>
            </a:r>
            <a:r>
              <a:rPr lang="en-GB" dirty="0">
                <a:solidFill>
                  <a:prstClr val="black">
                    <a:tint val="75000"/>
                  </a:prstClr>
                </a:solidFill>
              </a:rPr>
              <a:t>739563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16530"/>
            <a:ext cx="2949178" cy="94086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116530"/>
            <a:ext cx="4629150" cy="4873625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 sz="3200"/>
            </a:lvl1pPr>
            <a:lvl2pPr marL="685800" indent="-228600">
              <a:buSzPct val="100000"/>
              <a:buFontTx/>
              <a:buBlip>
                <a:blip r:embed="rId2"/>
              </a:buBlip>
              <a:defRPr sz="2800"/>
            </a:lvl2pPr>
            <a:lvl3pPr marL="1143000" indent="-228600">
              <a:buSzPct val="100000"/>
              <a:buFontTx/>
              <a:buBlip>
                <a:blip r:embed="rId2"/>
              </a:buBlip>
              <a:defRPr sz="2400"/>
            </a:lvl3pPr>
            <a:lvl4pPr marL="1600200" indent="-228600">
              <a:buSzPct val="100000"/>
              <a:buFontTx/>
              <a:buBlip>
                <a:blip r:embed="rId2"/>
              </a:buBlip>
              <a:defRPr sz="2000"/>
            </a:lvl4pPr>
            <a:lvl5pPr marL="2057400" indent="-228600">
              <a:buSzPct val="100000"/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jp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8" Type="http://schemas.openxmlformats.org/officeDocument/2006/relationships/image" Target="../media/image6.jp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theme" Target="../theme/theme3.xml"/><Relationship Id="rId8" Type="http://schemas.openxmlformats.org/officeDocument/2006/relationships/image" Target="../media/image7.jp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jp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17332" y="67377"/>
            <a:ext cx="6956057" cy="868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17044"/>
            <a:ext cx="7886700" cy="3051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3349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6808" y="6356351"/>
            <a:ext cx="523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The European Open Science Cloud for Research pilot project is funded by the European Commission, DG Research &amp; Innovation under contract no. </a:t>
            </a:r>
            <a:r>
              <a:rPr lang="en-GB" dirty="0"/>
              <a:t>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952" y="6356351"/>
            <a:ext cx="11423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94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6" r:id="rId7"/>
    <p:sldLayoutId id="2147483667" r:id="rId8"/>
    <p:sldLayoutId id="2147483668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12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348564" y="365125"/>
            <a:ext cx="61667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348564" y="1825625"/>
            <a:ext cx="616678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13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9" r:id="rId4"/>
    <p:sldLayoutId id="2147483680" r:id="rId5"/>
    <p:sldLayoutId id="2147483682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9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348564" y="365125"/>
            <a:ext cx="61667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348564" y="1825625"/>
            <a:ext cx="6166786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85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9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17332" y="67377"/>
            <a:ext cx="6956057" cy="868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17044"/>
            <a:ext cx="7886700" cy="3051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3349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6808" y="6356351"/>
            <a:ext cx="523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</a:t>
            </a:r>
            <a:r>
              <a:rPr lang="en-GB" dirty="0">
                <a:solidFill>
                  <a:prstClr val="black">
                    <a:tint val="75000"/>
                  </a:prstClr>
                </a:solidFill>
              </a:rPr>
              <a:t>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952" y="6356351"/>
            <a:ext cx="11423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087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12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tthew.Dovey@jisc.ac.uk" TargetMode="External"/><Relationship Id="rId4" Type="http://schemas.openxmlformats.org/officeDocument/2006/relationships/hyperlink" Target="mailto:per.oster@csc.fi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772025" y="3561865"/>
            <a:ext cx="4371975" cy="1655762"/>
          </a:xfrm>
        </p:spPr>
        <p:txBody>
          <a:bodyPr>
            <a:noAutofit/>
          </a:bodyPr>
          <a:lstStyle/>
          <a:p>
            <a:r>
              <a:rPr lang="en-GB" sz="1800" dirty="0" smtClean="0"/>
              <a:t>EOSC Governance </a:t>
            </a:r>
            <a:r>
              <a:rPr lang="en-GB" sz="1800" smtClean="0"/>
              <a:t>Development Forum 3</a:t>
            </a:r>
            <a:r>
              <a:rPr lang="en-GB" sz="1800" baseline="30000" smtClean="0"/>
              <a:t>rd</a:t>
            </a:r>
            <a:r>
              <a:rPr lang="en-GB" sz="1800" smtClean="0"/>
              <a:t> Webinar</a:t>
            </a:r>
            <a:endParaRPr lang="en-GB" sz="1800" dirty="0" smtClean="0"/>
          </a:p>
          <a:p>
            <a:r>
              <a:rPr lang="en-GB" sz="1800" dirty="0"/>
              <a:t>5</a:t>
            </a:r>
            <a:r>
              <a:rPr lang="en-GB" sz="1800" dirty="0" smtClean="0"/>
              <a:t> July 2017</a:t>
            </a:r>
          </a:p>
          <a:p>
            <a:r>
              <a:rPr lang="en-GB" sz="1800" dirty="0" smtClean="0"/>
              <a:t>Matthew </a:t>
            </a:r>
            <a:r>
              <a:rPr lang="en-GB" sz="1800" dirty="0" err="1" smtClean="0"/>
              <a:t>Dovey</a:t>
            </a:r>
            <a:r>
              <a:rPr lang="en-GB" sz="1800" dirty="0" smtClean="0"/>
              <a:t> </a:t>
            </a:r>
            <a:r>
              <a:rPr lang="en-GB" sz="1400" dirty="0" smtClean="0"/>
              <a:t>(</a:t>
            </a:r>
            <a:r>
              <a:rPr lang="en-GB" sz="1400" dirty="0">
                <a:hlinkClick r:id="rId3"/>
              </a:rPr>
              <a:t>Matthew.Dovey@jisc.ac.uk</a:t>
            </a:r>
            <a:r>
              <a:rPr lang="en-GB" sz="1400" dirty="0" smtClean="0"/>
              <a:t>)</a:t>
            </a: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GB" sz="1800" dirty="0" smtClean="0"/>
              <a:t> and</a:t>
            </a:r>
            <a:br>
              <a:rPr lang="en-GB" sz="1800" dirty="0" smtClean="0"/>
            </a:br>
            <a:r>
              <a:rPr lang="en-GB" sz="1800" dirty="0" smtClean="0"/>
              <a:t>Per Öster </a:t>
            </a:r>
            <a:r>
              <a:rPr lang="en-GB" sz="1400" dirty="0" smtClean="0"/>
              <a:t>(</a:t>
            </a:r>
            <a:r>
              <a:rPr lang="en-GB" sz="1400" dirty="0" smtClean="0">
                <a:hlinkClick r:id="rId4"/>
              </a:rPr>
              <a:t>per.oster@csc.fi</a:t>
            </a:r>
            <a:r>
              <a:rPr lang="en-GB" sz="1400" dirty="0"/>
              <a:t>)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8363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Governance Development Forum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395" y="2213846"/>
            <a:ext cx="4198531" cy="2861878"/>
          </a:xfrm>
        </p:spPr>
        <p:txBody>
          <a:bodyPr/>
          <a:lstStyle/>
          <a:p>
            <a:r>
              <a:rPr lang="en-US" dirty="0" smtClean="0"/>
              <a:t> Enable stakeholders to contribute to the governance development</a:t>
            </a:r>
          </a:p>
          <a:p>
            <a:r>
              <a:rPr lang="en-US" dirty="0"/>
              <a:t> </a:t>
            </a:r>
            <a:r>
              <a:rPr lang="en-US" dirty="0" smtClean="0"/>
              <a:t>A platform for information, dialogue, and development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2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686691" y="5413845"/>
            <a:ext cx="3779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eoscpilot.eu</a:t>
            </a:r>
            <a:r>
              <a:rPr lang="en-US" dirty="0"/>
              <a:t>/about/governance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990" y="2028631"/>
            <a:ext cx="4238563" cy="314474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96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EOSC Governance Development Forum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input from stakeholders/members</a:t>
            </a:r>
          </a:p>
          <a:p>
            <a:pPr lvl="1"/>
            <a:r>
              <a:rPr lang="en-US" dirty="0" smtClean="0"/>
              <a:t>Dialogue, meetings, statements, whitepapers</a:t>
            </a:r>
          </a:p>
          <a:p>
            <a:r>
              <a:rPr lang="en-US" dirty="0" smtClean="0"/>
              <a:t>Events</a:t>
            </a:r>
          </a:p>
          <a:p>
            <a:pPr lvl="1"/>
            <a:r>
              <a:rPr lang="en-US" dirty="0" smtClean="0"/>
              <a:t>Workshops, and webinars</a:t>
            </a:r>
          </a:p>
          <a:p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919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Conclusions from pop-up panel discussion at ERIC meeting in Helsinki</a:t>
            </a:r>
          </a:p>
          <a:p>
            <a:r>
              <a:rPr lang="en-US" dirty="0" smtClean="0"/>
              <a:t> Conclusions from EOSC Summit</a:t>
            </a:r>
          </a:p>
          <a:p>
            <a:r>
              <a:rPr lang="en-US" dirty="0"/>
              <a:t> </a:t>
            </a:r>
            <a:r>
              <a:rPr lang="en-US" dirty="0" smtClean="0"/>
              <a:t>Sneak-preview of Governance Framework straw-man</a:t>
            </a:r>
          </a:p>
          <a:p>
            <a:r>
              <a:rPr lang="en-US" dirty="0"/>
              <a:t> </a:t>
            </a:r>
            <a:r>
              <a:rPr lang="en-US" dirty="0" smtClean="0"/>
              <a:t>Q&amp;A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228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Conclusions of pop-up panel discussion at ERIC meeting in Helsinki</a:t>
            </a:r>
          </a:p>
        </p:txBody>
      </p:sp>
    </p:spTree>
    <p:extLst>
      <p:ext uri="{BB962C8B-B14F-4D97-AF65-F5344CB8AC3E}">
        <p14:creationId xmlns:p14="http://schemas.microsoft.com/office/powerpoint/2010/main" val="65996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129873"/>
            <a:ext cx="6261099" cy="752476"/>
          </a:xfrm>
        </p:spPr>
        <p:txBody>
          <a:bodyPr>
            <a:normAutofit fontScale="90000"/>
          </a:bodyPr>
          <a:lstStyle/>
          <a:p>
            <a:r>
              <a:rPr lang="en-US" dirty="0"/>
              <a:t>Pop-up </a:t>
            </a:r>
            <a:r>
              <a:rPr lang="en-US" dirty="0" smtClean="0"/>
              <a:t>panels </a:t>
            </a:r>
            <a:r>
              <a:rPr lang="en-US" dirty="0"/>
              <a:t>on EOSC at 6</a:t>
            </a:r>
            <a:r>
              <a:rPr lang="en-US" baseline="30000" dirty="0"/>
              <a:t>th</a:t>
            </a:r>
            <a:r>
              <a:rPr lang="en-US" dirty="0"/>
              <a:t> ERIC Network Meeting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 </a:t>
            </a:r>
            <a:r>
              <a:rPr lang="en-US" dirty="0" err="1"/>
              <a:t>Franciska</a:t>
            </a:r>
            <a:r>
              <a:rPr lang="en-US" dirty="0"/>
              <a:t> de Jong, CLARIN </a:t>
            </a:r>
            <a:r>
              <a:rPr lang="en-US" dirty="0" smtClean="0"/>
              <a:t>ERIC</a:t>
            </a:r>
          </a:p>
          <a:p>
            <a:r>
              <a:rPr lang="en-US" dirty="0"/>
              <a:t> Christine Kubiak, ECRIN </a:t>
            </a:r>
            <a:r>
              <a:rPr lang="en-US" dirty="0" smtClean="0"/>
              <a:t>ERIC</a:t>
            </a:r>
          </a:p>
          <a:p>
            <a:r>
              <a:rPr lang="en-US" dirty="0"/>
              <a:t> </a:t>
            </a:r>
            <a:r>
              <a:rPr lang="en-US" dirty="0" err="1"/>
              <a:t>Niklas</a:t>
            </a:r>
            <a:r>
              <a:rPr lang="en-US" dirty="0"/>
              <a:t> Blomberg, </a:t>
            </a:r>
            <a:r>
              <a:rPr lang="en-US" dirty="0" smtClean="0"/>
              <a:t>Elixir</a:t>
            </a:r>
          </a:p>
          <a:p>
            <a:r>
              <a:rPr lang="en-US" dirty="0"/>
              <a:t> </a:t>
            </a:r>
            <a:r>
              <a:rPr lang="en-US" dirty="0" smtClean="0"/>
              <a:t>Volker </a:t>
            </a:r>
            <a:r>
              <a:rPr lang="en-US" dirty="0" err="1" smtClean="0"/>
              <a:t>Röhling</a:t>
            </a:r>
            <a:r>
              <a:rPr lang="en-US" dirty="0" smtClean="0"/>
              <a:t>, ECCEL</a:t>
            </a:r>
          </a:p>
          <a:p>
            <a:r>
              <a:rPr lang="en-US" dirty="0"/>
              <a:t> </a:t>
            </a:r>
            <a:r>
              <a:rPr lang="en-US" dirty="0" smtClean="0"/>
              <a:t>Francisco </a:t>
            </a:r>
            <a:r>
              <a:rPr lang="en-US" dirty="0" err="1" smtClean="0"/>
              <a:t>Colomer</a:t>
            </a:r>
            <a:r>
              <a:rPr lang="en-US" dirty="0" smtClean="0"/>
              <a:t>, JIVE</a:t>
            </a:r>
          </a:p>
          <a:p>
            <a:r>
              <a:rPr lang="en-US" dirty="0"/>
              <a:t> </a:t>
            </a:r>
            <a:r>
              <a:rPr lang="en-US" dirty="0" err="1" smtClean="0"/>
              <a:t>Sanna</a:t>
            </a:r>
            <a:r>
              <a:rPr lang="en-US" dirty="0" smtClean="0"/>
              <a:t> </a:t>
            </a:r>
            <a:r>
              <a:rPr lang="en-US" dirty="0" err="1" smtClean="0"/>
              <a:t>Sorvari</a:t>
            </a:r>
            <a:r>
              <a:rPr lang="en-US" dirty="0" smtClean="0"/>
              <a:t>, ACTRIS ERIC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 Ron Dekker, CESSDA </a:t>
            </a:r>
            <a:r>
              <a:rPr lang="en-US" dirty="0" smtClean="0"/>
              <a:t>ERIC</a:t>
            </a:r>
          </a:p>
          <a:p>
            <a:r>
              <a:rPr lang="en-US" dirty="0"/>
              <a:t> Jan-Eric Litton, BBMRI </a:t>
            </a:r>
            <a:r>
              <a:rPr lang="en-US" dirty="0" smtClean="0"/>
              <a:t>ERIC</a:t>
            </a:r>
          </a:p>
          <a:p>
            <a:r>
              <a:rPr lang="en-US" dirty="0"/>
              <a:t> </a:t>
            </a:r>
            <a:r>
              <a:rPr lang="en-US" dirty="0" err="1"/>
              <a:t>Fruzsina</a:t>
            </a:r>
            <a:r>
              <a:rPr lang="en-US" dirty="0"/>
              <a:t> Molnar-Gabor, </a:t>
            </a:r>
            <a:r>
              <a:rPr lang="en-US" dirty="0" smtClean="0"/>
              <a:t>EMBL</a:t>
            </a:r>
          </a:p>
          <a:p>
            <a:r>
              <a:rPr lang="en-US" dirty="0" smtClean="0"/>
              <a:t> Jonathan </a:t>
            </a:r>
            <a:r>
              <a:rPr lang="en-US" dirty="0"/>
              <a:t>Taylor, ESS </a:t>
            </a:r>
            <a:r>
              <a:rPr lang="en-US" dirty="0" smtClean="0"/>
              <a:t>ERIC</a:t>
            </a:r>
          </a:p>
          <a:p>
            <a:r>
              <a:rPr lang="en-US" dirty="0"/>
              <a:t> </a:t>
            </a:r>
            <a:r>
              <a:rPr lang="en-US" dirty="0" err="1"/>
              <a:t>Bahne</a:t>
            </a:r>
            <a:r>
              <a:rPr lang="en-US" dirty="0"/>
              <a:t> </a:t>
            </a:r>
            <a:r>
              <a:rPr lang="en-US" dirty="0" err="1" smtClean="0"/>
              <a:t>Stechmann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EU-OPENSCREEN ERIC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28650" y="1261840"/>
            <a:ext cx="3575050" cy="752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/>
              <a:t> Panel: “Research Infrastructures expectations on the European Open Science </a:t>
            </a:r>
            <a:r>
              <a:rPr lang="en-US" dirty="0" smtClean="0"/>
              <a:t>Cloud?”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616517" y="1311058"/>
            <a:ext cx="3575050" cy="752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Panel</a:t>
            </a:r>
            <a:r>
              <a:rPr lang="en-US" dirty="0"/>
              <a:t>: </a:t>
            </a:r>
            <a:r>
              <a:rPr lang="en-US" dirty="0" smtClean="0"/>
              <a:t>“</a:t>
            </a:r>
            <a:r>
              <a:rPr lang="en-US" dirty="0"/>
              <a:t>Optimal governance framework for EOSC from Research infrastructures’ point of </a:t>
            </a:r>
            <a:r>
              <a:rPr lang="en-US" dirty="0" smtClean="0"/>
              <a:t>view?”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6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208" y="134218"/>
            <a:ext cx="6194592" cy="75247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Pick of Panel </a:t>
            </a:r>
            <a:r>
              <a:rPr lang="en-US" sz="2400" dirty="0"/>
              <a:t>C</a:t>
            </a:r>
            <a:r>
              <a:rPr lang="en-US" sz="2400" dirty="0" smtClean="0"/>
              <a:t>onclusions on EOSC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70691"/>
            <a:ext cx="7886700" cy="305120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 EOSC could make expertise available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Policy, technical, ways of working,</a:t>
            </a:r>
            <a:r>
              <a:rPr lang="is-IS" dirty="0" smtClean="0"/>
              <a:t>…</a:t>
            </a:r>
          </a:p>
          <a:p>
            <a:r>
              <a:rPr lang="en-US" dirty="0" smtClean="0"/>
              <a:t> Reuse experience from the RI cluster projects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Organizational interoperability, practical examples of governance, leverage on existing structures</a:t>
            </a:r>
          </a:p>
          <a:p>
            <a:r>
              <a:rPr lang="en-US" dirty="0"/>
              <a:t> </a:t>
            </a:r>
            <a:r>
              <a:rPr lang="en-US" dirty="0" smtClean="0"/>
              <a:t>GDPR is a concern</a:t>
            </a:r>
          </a:p>
          <a:p>
            <a:pPr lvl="1"/>
            <a:r>
              <a:rPr lang="en-US" dirty="0" smtClean="0"/>
              <a:t> Very different implementations in the different countries</a:t>
            </a:r>
          </a:p>
          <a:p>
            <a:r>
              <a:rPr lang="en-US" dirty="0"/>
              <a:t>“ESOC should follow the principle of subsidiarity and not redo what ERICs are already successfully doing”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39849" y="4921231"/>
            <a:ext cx="6179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Full report at https</a:t>
            </a:r>
            <a:r>
              <a:rPr lang="en-US" dirty="0"/>
              <a:t>://</a:t>
            </a:r>
            <a:r>
              <a:rPr lang="en-US" dirty="0" err="1"/>
              <a:t>eoscpilot.eu</a:t>
            </a:r>
            <a:r>
              <a:rPr lang="en-US" dirty="0"/>
              <a:t>/about/governance-framework</a:t>
            </a:r>
          </a:p>
        </p:txBody>
      </p:sp>
    </p:spTree>
    <p:extLst>
      <p:ext uri="{BB962C8B-B14F-4D97-AF65-F5344CB8AC3E}">
        <p14:creationId xmlns:p14="http://schemas.microsoft.com/office/powerpoint/2010/main" val="13020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EOSC Summit</a:t>
            </a:r>
          </a:p>
          <a:p>
            <a:r>
              <a:rPr lang="en-US" dirty="0" smtClean="0"/>
              <a:t>Brussels</a:t>
            </a:r>
          </a:p>
          <a:p>
            <a:r>
              <a:rPr lang="en-US" dirty="0" smtClean="0"/>
              <a:t>12 June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40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EOSC Summit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Organized by DG RTD and DG CNECT</a:t>
            </a:r>
          </a:p>
          <a:p>
            <a:r>
              <a:rPr lang="en-US" dirty="0"/>
              <a:t> </a:t>
            </a:r>
            <a:r>
              <a:rPr lang="en-US" dirty="0" smtClean="0"/>
              <a:t>Commissioner Moedas</a:t>
            </a:r>
          </a:p>
          <a:p>
            <a:r>
              <a:rPr lang="en-US" dirty="0"/>
              <a:t> </a:t>
            </a:r>
            <a:r>
              <a:rPr lang="en-US" dirty="0" smtClean="0"/>
              <a:t>RTD Director-General Robert-Jan Smits</a:t>
            </a:r>
          </a:p>
          <a:p>
            <a:r>
              <a:rPr lang="en-US" dirty="0"/>
              <a:t> </a:t>
            </a:r>
            <a:r>
              <a:rPr lang="en-US" dirty="0" smtClean="0"/>
              <a:t>Five panels covering a number of EOSC topics including governance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245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Panel: Sustainable funding and Governance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 Sergio </a:t>
            </a:r>
            <a:r>
              <a:rPr lang="en-US" dirty="0" err="1" smtClean="0"/>
              <a:t>Andreozzi</a:t>
            </a:r>
            <a:r>
              <a:rPr lang="en-US" dirty="0"/>
              <a:t> </a:t>
            </a:r>
            <a:r>
              <a:rPr lang="en-US" dirty="0" smtClean="0"/>
              <a:t>(OSPP EOSC Group and EGI)</a:t>
            </a:r>
          </a:p>
          <a:p>
            <a:r>
              <a:rPr lang="en-US" dirty="0"/>
              <a:t> </a:t>
            </a:r>
            <a:r>
              <a:rPr lang="en-US" dirty="0" smtClean="0"/>
              <a:t>Kimmo </a:t>
            </a:r>
            <a:r>
              <a:rPr lang="en-US" dirty="0" err="1" smtClean="0"/>
              <a:t>Koski</a:t>
            </a:r>
            <a:r>
              <a:rPr lang="en-US" dirty="0" smtClean="0"/>
              <a:t> (CSC – IT Center for Science)</a:t>
            </a:r>
          </a:p>
          <a:p>
            <a:r>
              <a:rPr lang="en-US" dirty="0"/>
              <a:t> </a:t>
            </a:r>
            <a:r>
              <a:rPr lang="en-US" dirty="0" smtClean="0"/>
              <a:t>Doris </a:t>
            </a:r>
            <a:r>
              <a:rPr lang="en-US" dirty="0" err="1" smtClean="0"/>
              <a:t>Wedlich</a:t>
            </a:r>
            <a:r>
              <a:rPr lang="en-US" dirty="0" smtClean="0"/>
              <a:t> (German Rat </a:t>
            </a:r>
            <a:r>
              <a:rPr lang="en-US" dirty="0" err="1" smtClean="0"/>
              <a:t>für</a:t>
            </a:r>
            <a:r>
              <a:rPr lang="en-US" dirty="0" smtClean="0"/>
              <a:t> </a:t>
            </a:r>
            <a:r>
              <a:rPr lang="en-US" dirty="0" err="1" smtClean="0"/>
              <a:t>Informationsinfrastrukturen</a:t>
            </a:r>
            <a:r>
              <a:rPr lang="en-US" dirty="0" smtClean="0"/>
              <a:t>)</a:t>
            </a:r>
          </a:p>
          <a:p>
            <a:r>
              <a:rPr lang="en-US" dirty="0"/>
              <a:t> </a:t>
            </a:r>
            <a:r>
              <a:rPr lang="en-US" dirty="0" smtClean="0"/>
              <a:t>Matthew Scott (GÉANT)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18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695408" y="121518"/>
            <a:ext cx="6308892" cy="752476"/>
          </a:xfrm>
        </p:spPr>
        <p:txBody>
          <a:bodyPr/>
          <a:lstStyle/>
          <a:p>
            <a:r>
              <a:rPr lang="en-US" dirty="0" smtClean="0"/>
              <a:t>Sound bites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381791"/>
            <a:ext cx="7886700" cy="421890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 We have ”</a:t>
            </a:r>
            <a:r>
              <a:rPr lang="en-GB" dirty="0" smtClean="0"/>
              <a:t>different </a:t>
            </a:r>
            <a:r>
              <a:rPr lang="en-GB" dirty="0"/>
              <a:t>types of governance and levels of governance that need to be taken into </a:t>
            </a:r>
            <a:r>
              <a:rPr lang="en-GB" dirty="0" smtClean="0"/>
              <a:t>consideration</a:t>
            </a:r>
            <a:r>
              <a:rPr lang="en-US" dirty="0" smtClean="0"/>
              <a:t>”</a:t>
            </a:r>
          </a:p>
          <a:p>
            <a:r>
              <a:rPr lang="en-US" dirty="0"/>
              <a:t> </a:t>
            </a:r>
            <a:r>
              <a:rPr lang="en-US" dirty="0" smtClean="0"/>
              <a:t>“</a:t>
            </a:r>
            <a:r>
              <a:rPr lang="en-US" dirty="0"/>
              <a:t>it will be a long-term commitment and it must be made clear how much it will cost</a:t>
            </a:r>
            <a:r>
              <a:rPr lang="en-US" dirty="0" smtClean="0"/>
              <a:t>”</a:t>
            </a:r>
          </a:p>
          <a:p>
            <a:r>
              <a:rPr lang="en-US" dirty="0"/>
              <a:t> </a:t>
            </a:r>
            <a:r>
              <a:rPr lang="en-US" dirty="0" smtClean="0"/>
              <a:t>“</a:t>
            </a:r>
            <a:r>
              <a:rPr lang="en-GB" dirty="0"/>
              <a:t>EOSC will not have a single </a:t>
            </a:r>
            <a:r>
              <a:rPr lang="en-GB" dirty="0" smtClean="0"/>
              <a:t>governance</a:t>
            </a:r>
            <a:r>
              <a:rPr lang="en-US" dirty="0" smtClean="0"/>
              <a:t>”</a:t>
            </a:r>
          </a:p>
          <a:p>
            <a:r>
              <a:rPr lang="en-US" dirty="0"/>
              <a:t> </a:t>
            </a:r>
            <a:r>
              <a:rPr lang="en-US" dirty="0" smtClean="0"/>
              <a:t>“</a:t>
            </a:r>
            <a:r>
              <a:rPr lang="en-GB" dirty="0"/>
              <a:t>build trust between all different </a:t>
            </a:r>
            <a:r>
              <a:rPr lang="en-GB" dirty="0" smtClean="0"/>
              <a:t>stakeholders</a:t>
            </a:r>
            <a:r>
              <a:rPr lang="en-US" dirty="0" smtClean="0"/>
              <a:t>”</a:t>
            </a:r>
          </a:p>
          <a:p>
            <a:r>
              <a:rPr lang="en-US" dirty="0"/>
              <a:t> </a:t>
            </a:r>
            <a:r>
              <a:rPr lang="en-US" dirty="0" smtClean="0"/>
              <a:t>call </a:t>
            </a:r>
            <a:r>
              <a:rPr lang="en-US" dirty="0"/>
              <a:t>for “demand side management</a:t>
            </a:r>
            <a:r>
              <a:rPr lang="en-US" dirty="0" smtClean="0"/>
              <a:t>”</a:t>
            </a:r>
          </a:p>
          <a:p>
            <a:r>
              <a:rPr lang="en-US" dirty="0"/>
              <a:t> </a:t>
            </a:r>
            <a:r>
              <a:rPr lang="en-US" dirty="0" smtClean="0"/>
              <a:t>recommendation to “raise funding commitments for a 10-12 year period”</a:t>
            </a:r>
          </a:p>
          <a:p>
            <a:r>
              <a:rPr lang="en-US" dirty="0"/>
              <a:t> </a:t>
            </a:r>
            <a:r>
              <a:rPr lang="en-US" dirty="0" smtClean="0"/>
              <a:t>“</a:t>
            </a:r>
            <a:r>
              <a:rPr lang="en-GB" dirty="0"/>
              <a:t>acknowledge the merit of existing governance and funding structures established over many years in European research infrastructures and </a:t>
            </a:r>
            <a:r>
              <a:rPr lang="en-GB" dirty="0" smtClean="0"/>
              <a:t>e-infrastructures</a:t>
            </a:r>
            <a:r>
              <a:rPr lang="en-US" dirty="0" smtClean="0"/>
              <a:t>”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95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208" y="134218"/>
            <a:ext cx="6232692" cy="75247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Summit Input Paper</a:t>
            </a:r>
            <a:br>
              <a:rPr lang="en-US" dirty="0" smtClean="0"/>
            </a:br>
            <a:r>
              <a:rPr lang="en-US" dirty="0" smtClean="0"/>
              <a:t> EC ask Member States to: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 </a:t>
            </a:r>
            <a:r>
              <a:rPr lang="en-US" dirty="0"/>
              <a:t>RECOGNISING the challenges of data driven research in pursuing excellent science </a:t>
            </a:r>
          </a:p>
          <a:p>
            <a:r>
              <a:rPr lang="en-US" dirty="0" smtClean="0"/>
              <a:t> </a:t>
            </a:r>
            <a:r>
              <a:rPr lang="en-US" dirty="0"/>
              <a:t>GRANTING that the vision of European Open Science is that of a research data commons, widely inclusive of all disciplines and Member States, sustainable in the </a:t>
            </a:r>
            <a:r>
              <a:rPr lang="en-US" dirty="0" smtClean="0"/>
              <a:t>long-term</a:t>
            </a:r>
          </a:p>
          <a:p>
            <a:endParaRPr lang="en-US" dirty="0"/>
          </a:p>
          <a:p>
            <a:r>
              <a:rPr lang="en-US" dirty="0" smtClean="0"/>
              <a:t>Member states are further asked to share a number of intents concerning the EOSC:</a:t>
            </a:r>
          </a:p>
          <a:p>
            <a:pPr lvl="1"/>
            <a:r>
              <a:rPr lang="en-US" dirty="0" smtClean="0"/>
              <a:t>“EU-added value”, “</a:t>
            </a:r>
            <a:r>
              <a:rPr lang="en-US" dirty="0"/>
              <a:t>Long-term </a:t>
            </a:r>
            <a:r>
              <a:rPr lang="en-US" dirty="0" smtClean="0"/>
              <a:t>sustainability”, “Funding”, “</a:t>
            </a:r>
            <a:r>
              <a:rPr lang="en-US" dirty="0"/>
              <a:t>Common Governance </a:t>
            </a:r>
            <a:r>
              <a:rPr lang="en-US" dirty="0" smtClean="0"/>
              <a:t>framework” with “</a:t>
            </a:r>
            <a:r>
              <a:rPr lang="en-US" dirty="0"/>
              <a:t>Governance </a:t>
            </a:r>
            <a:r>
              <a:rPr lang="en-US" dirty="0" smtClean="0"/>
              <a:t>Board”, “Governance Model”, and “Decision Flow Capacity”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9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Governance Framework</a:t>
            </a:r>
            <a:br>
              <a:rPr lang="en-US" dirty="0" smtClean="0"/>
            </a:br>
            <a:r>
              <a:rPr lang="en-US" dirty="0" smtClean="0"/>
              <a:t>Straw-man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5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63" y="1149791"/>
            <a:ext cx="8564579" cy="48888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Governance framework will:</a:t>
            </a:r>
          </a:p>
          <a:p>
            <a:pPr lvl="0"/>
            <a:r>
              <a:rPr lang="en-GB" dirty="0"/>
              <a:t>enable and encourage engagement from the key stakeholder communities: </a:t>
            </a:r>
          </a:p>
          <a:p>
            <a:pPr lvl="1"/>
            <a:r>
              <a:rPr lang="en-GB" dirty="0"/>
              <a:t>European e-Infrastructures, Data and Research Initiatives, Service and cloud providers, Research funders, Research Communities and Institutions, Research Infrastructures, Policy makers.</a:t>
            </a:r>
          </a:p>
          <a:p>
            <a:pPr lvl="0"/>
            <a:r>
              <a:rPr lang="en-GB" dirty="0"/>
              <a:t>enable interoperability and co-ordination within a number of different domains: </a:t>
            </a:r>
          </a:p>
          <a:p>
            <a:pPr lvl="1"/>
            <a:r>
              <a:rPr lang="en-GB" dirty="0"/>
              <a:t>legal interoperability, interoperability of organisational processes, technical interoperability, operational interoperability, data and information interoperability</a:t>
            </a: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3188140" y="120209"/>
            <a:ext cx="5536760" cy="752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Governance: Approach</a:t>
            </a:r>
          </a:p>
        </p:txBody>
      </p:sp>
    </p:spTree>
    <p:extLst>
      <p:ext uri="{BB962C8B-B14F-4D97-AF65-F5344CB8AC3E}">
        <p14:creationId xmlns:p14="http://schemas.microsoft.com/office/powerpoint/2010/main" val="148044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589" y="1149790"/>
            <a:ext cx="9035354" cy="49884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Undertaken:</a:t>
            </a:r>
          </a:p>
          <a:p>
            <a:r>
              <a:rPr lang="en-GB" dirty="0"/>
              <a:t>Stakeholder mapping exercise </a:t>
            </a:r>
          </a:p>
          <a:p>
            <a:r>
              <a:rPr lang="en-GB" dirty="0"/>
              <a:t>Progressing with a framework which will help conceptualise the range of stakeholders and interoperability objectives</a:t>
            </a:r>
          </a:p>
          <a:p>
            <a:r>
              <a:rPr lang="en-GB" dirty="0"/>
              <a:t>Assessing different governance approaches across these, and how these may fit together.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Next Steps:</a:t>
            </a:r>
          </a:p>
          <a:p>
            <a:r>
              <a:rPr lang="en-GB" dirty="0"/>
              <a:t> Planning to have a draft framework for discussion late summer </a:t>
            </a:r>
          </a:p>
          <a:p>
            <a:pPr lvl="1"/>
            <a:r>
              <a:rPr lang="en-GB" dirty="0"/>
              <a:t>To gather feedback from a broader community </a:t>
            </a:r>
          </a:p>
          <a:p>
            <a:pPr lvl="1"/>
            <a:r>
              <a:rPr lang="en-GB" dirty="0"/>
              <a:t>Feedback initially via online tools and forum</a:t>
            </a:r>
          </a:p>
          <a:p>
            <a:pPr lvl="1"/>
            <a:r>
              <a:rPr lang="en-GB" dirty="0"/>
              <a:t>Then via workshops, including EOSCpilot stakeholder event at end Nov.</a:t>
            </a: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743196" y="120209"/>
            <a:ext cx="6391747" cy="752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Governance: Status and Next Steps</a:t>
            </a:r>
          </a:p>
        </p:txBody>
      </p:sp>
    </p:spTree>
    <p:extLst>
      <p:ext uri="{BB962C8B-B14F-4D97-AF65-F5344CB8AC3E}">
        <p14:creationId xmlns:p14="http://schemas.microsoft.com/office/powerpoint/2010/main" val="117297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/>
          </p:nvPr>
        </p:nvGraphicFramePr>
        <p:xfrm>
          <a:off x="95795" y="2157413"/>
          <a:ext cx="8926285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2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5257">
                  <a:extLst>
                    <a:ext uri="{9D8B030D-6E8A-4147-A177-3AD203B41FA5}">
                      <a16:colId xmlns="" xmlns:a16="http://schemas.microsoft.com/office/drawing/2014/main" val="2202015075"/>
                    </a:ext>
                  </a:extLst>
                </a:gridCol>
                <a:gridCol w="1785257">
                  <a:extLst>
                    <a:ext uri="{9D8B030D-6E8A-4147-A177-3AD203B41FA5}">
                      <a16:colId xmlns="" xmlns:a16="http://schemas.microsoft.com/office/drawing/2014/main" val="3380814775"/>
                    </a:ext>
                  </a:extLst>
                </a:gridCol>
                <a:gridCol w="1785257">
                  <a:extLst>
                    <a:ext uri="{9D8B030D-6E8A-4147-A177-3AD203B41FA5}">
                      <a16:colId xmlns="" xmlns:a16="http://schemas.microsoft.com/office/drawing/2014/main" val="2144855296"/>
                    </a:ext>
                  </a:extLst>
                </a:gridCol>
                <a:gridCol w="1785257">
                  <a:extLst>
                    <a:ext uri="{9D8B030D-6E8A-4147-A177-3AD203B41FA5}">
                      <a16:colId xmlns="" xmlns:a16="http://schemas.microsoft.com/office/drawing/2014/main" val="2810583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EOSC 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Supply Chain Roles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Engagement Contexts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Engagement Aspects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Engagement Mechanisms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56898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European e-Infrastructures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Consumer</a:t>
                      </a:r>
                    </a:p>
                  </a:txBody>
                  <a:tcPr marL="22860" marR="22860" marT="15240" marB="1524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Legal\Policy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Responsibility</a:t>
                      </a:r>
                    </a:p>
                  </a:txBody>
                  <a:tcPr marL="22860" marR="22860" marT="15240" marB="1524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Expert Group</a:t>
                      </a:r>
                    </a:p>
                  </a:txBody>
                  <a:tcPr marL="22860" marR="22860" marT="15240" marB="1524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2338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Data/Research Initiatives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Intermediary\Aggregator</a:t>
                      </a:r>
                    </a:p>
                  </a:txBody>
                  <a:tcPr marL="22860" marR="22860" marT="15240" marB="1524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Organisational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Strategy</a:t>
                      </a:r>
                    </a:p>
                  </a:txBody>
                  <a:tcPr marL="22860" marR="22860" marT="15240" marB="1524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Forum</a:t>
                      </a:r>
                    </a:p>
                  </a:txBody>
                  <a:tcPr marL="22860" marR="22860" marT="15240" marB="1524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80532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Cloud providers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Provider</a:t>
                      </a:r>
                    </a:p>
                  </a:txBody>
                  <a:tcPr marL="22860" marR="22860" marT="15240" marB="1524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Operational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Acquisition</a:t>
                      </a:r>
                    </a:p>
                  </a:txBody>
                  <a:tcPr marL="22860" marR="22860" marT="15240" marB="1524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Council</a:t>
                      </a:r>
                    </a:p>
                  </a:txBody>
                  <a:tcPr marL="22860" marR="22860" marT="15240" marB="1524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7372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 funders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Funder</a:t>
                      </a:r>
                    </a:p>
                  </a:txBody>
                  <a:tcPr marL="22860" marR="22860" marT="15240" marB="1524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Technical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Performance</a:t>
                      </a:r>
                    </a:p>
                  </a:txBody>
                  <a:tcPr marL="22860" marR="22860" marT="15240" marB="1524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Board</a:t>
                      </a:r>
                    </a:p>
                  </a:txBody>
                  <a:tcPr marL="22860" marR="22860" marT="15240" marB="1524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11810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Cloud community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Policy/Regulatory</a:t>
                      </a:r>
                    </a:p>
                  </a:txBody>
                  <a:tcPr marL="22860" marR="22860" marT="15240" marB="1524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Data\Information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Conformance</a:t>
                      </a:r>
                    </a:p>
                  </a:txBody>
                  <a:tcPr marL="22860" marR="22860" marT="15240" marB="1524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Legal Structure</a:t>
                      </a:r>
                    </a:p>
                  </a:txBody>
                  <a:tcPr marL="22860" marR="22860" marT="15240" marB="1524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0557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 Communities and Institutions</a:t>
                      </a:r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22860" marR="22860" marT="15240" marB="1524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Skills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Human behaviour</a:t>
                      </a:r>
                    </a:p>
                  </a:txBody>
                  <a:tcPr marL="22860" marR="22860" marT="15240" marB="1524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4758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 Infrastructures (RIs)</a:t>
                      </a:r>
                    </a:p>
                    <a:p>
                      <a:endParaRPr lang="en-GB" sz="1200" dirty="0"/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22860" marR="22860" marT="15240" marB="1524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Research challenges\agenda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9937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 makers</a:t>
                      </a:r>
                      <a:endParaRPr lang="en-GB" sz="1200" b="0" dirty="0"/>
                    </a:p>
                    <a:p>
                      <a:endParaRPr lang="en-GB" sz="1200" dirty="0"/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22860" marR="22860" marT="15240" marB="1524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03074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22860" marR="22860" marT="15240" marB="15240" anchor="b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22860" marR="22860" marT="15240" marB="1524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Political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31225535"/>
                  </a:ext>
                </a:extLst>
              </a:tr>
            </a:tbl>
          </a:graphicData>
        </a:graphic>
      </p:graphicFrame>
      <p:sp>
        <p:nvSpPr>
          <p:cNvPr id="5" name="Titolo 1"/>
          <p:cNvSpPr txBox="1">
            <a:spLocks/>
          </p:cNvSpPr>
          <p:nvPr/>
        </p:nvSpPr>
        <p:spPr>
          <a:xfrm>
            <a:off x="2743196" y="120209"/>
            <a:ext cx="6391747" cy="752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Governance Framework 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5795" y="1269999"/>
            <a:ext cx="8926285" cy="752476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/>
              <a:t>The </a:t>
            </a:r>
            <a:r>
              <a:rPr lang="en-GB" sz="1800" dirty="0"/>
              <a:t>Governance Framework</a:t>
            </a:r>
            <a:r>
              <a:rPr lang="en-GB" sz="1800" b="0" dirty="0"/>
              <a:t> will outline </a:t>
            </a:r>
            <a:r>
              <a:rPr lang="en-GB" sz="1800" dirty="0">
                <a:solidFill>
                  <a:schemeClr val="accent6"/>
                </a:solidFill>
                <a:ea typeface="+mn-ea"/>
                <a:cs typeface="+mn-cs"/>
              </a:rPr>
              <a:t>Engagement Mechanisms </a:t>
            </a:r>
            <a:r>
              <a:rPr lang="en-GB" sz="1800" b="0" dirty="0"/>
              <a:t>needed to enable </a:t>
            </a:r>
            <a:r>
              <a:rPr lang="en-GB" sz="1800" dirty="0">
                <a:solidFill>
                  <a:schemeClr val="accent1"/>
                </a:solidFill>
                <a:ea typeface="+mn-ea"/>
                <a:cs typeface="+mn-cs"/>
              </a:rPr>
              <a:t>EOSC Actors </a:t>
            </a:r>
            <a:r>
              <a:rPr lang="en-GB" sz="1800" b="0" dirty="0"/>
              <a:t>to co-ordinate the </a:t>
            </a:r>
            <a:r>
              <a:rPr lang="en-GB" sz="1800" dirty="0">
                <a:solidFill>
                  <a:schemeClr val="accent4"/>
                </a:solidFill>
                <a:ea typeface="+mn-ea"/>
                <a:cs typeface="+mn-cs"/>
              </a:rPr>
              <a:t>Engagement Aspects </a:t>
            </a:r>
            <a:r>
              <a:rPr lang="en-GB" sz="1800" b="0" dirty="0"/>
              <a:t>required to ensure interoperability within multiple </a:t>
            </a:r>
            <a:r>
              <a:rPr lang="en-GB" sz="1800" dirty="0">
                <a:solidFill>
                  <a:schemeClr val="accent3"/>
                </a:solidFill>
                <a:ea typeface="+mn-ea"/>
                <a:cs typeface="+mn-cs"/>
              </a:rPr>
              <a:t>Engagement Contexts</a:t>
            </a:r>
            <a:r>
              <a:rPr lang="en-GB" sz="1800" b="0" dirty="0"/>
              <a:t>, according to the </a:t>
            </a:r>
            <a:r>
              <a:rPr lang="en-GB" sz="1800" dirty="0">
                <a:solidFill>
                  <a:schemeClr val="accent2"/>
                </a:solidFill>
                <a:ea typeface="+mn-ea"/>
                <a:cs typeface="+mn-cs"/>
              </a:rPr>
              <a:t>Actors’ Roles within the Supply Chain</a:t>
            </a:r>
            <a:r>
              <a:rPr lang="en-GB" sz="1800" dirty="0"/>
              <a:t>.</a:t>
            </a:r>
            <a:r>
              <a:rPr lang="en-GB" sz="1800" b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865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208" y="134218"/>
            <a:ext cx="6169192" cy="752476"/>
          </a:xfrm>
        </p:spPr>
        <p:txBody>
          <a:bodyPr/>
          <a:lstStyle/>
          <a:p>
            <a:r>
              <a:rPr lang="en-US" sz="3600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78691"/>
            <a:ext cx="7886700" cy="305120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Through a </a:t>
            </a:r>
            <a:r>
              <a:rPr lang="en-US" dirty="0" smtClean="0">
                <a:solidFill>
                  <a:schemeClr val="accent6"/>
                </a:solidFill>
              </a:rPr>
              <a:t>forum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chemeClr val="accent1"/>
                </a:solidFill>
              </a:rPr>
              <a:t>cloud community</a:t>
            </a:r>
            <a:r>
              <a:rPr lang="en-US" dirty="0" smtClean="0"/>
              <a:t> will coordinate the </a:t>
            </a:r>
            <a:r>
              <a:rPr lang="en-US" dirty="0" smtClean="0">
                <a:solidFill>
                  <a:schemeClr val="accent4"/>
                </a:solidFill>
              </a:rPr>
              <a:t>conformance</a:t>
            </a:r>
            <a:r>
              <a:rPr lang="en-US" dirty="0" smtClean="0"/>
              <a:t> required to ensure </a:t>
            </a:r>
            <a:r>
              <a:rPr lang="en-US" dirty="0" smtClean="0">
                <a:solidFill>
                  <a:schemeClr val="accent3"/>
                </a:solidFill>
              </a:rPr>
              <a:t>technical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3"/>
                </a:solidFill>
              </a:rPr>
              <a:t>operational</a:t>
            </a:r>
            <a:r>
              <a:rPr lang="en-US" dirty="0" smtClean="0"/>
              <a:t> interoperability of </a:t>
            </a:r>
            <a:r>
              <a:rPr lang="en-US" dirty="0" smtClean="0">
                <a:solidFill>
                  <a:schemeClr val="accent2"/>
                </a:solidFill>
              </a:rPr>
              <a:t>providers</a:t>
            </a:r>
          </a:p>
          <a:p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smtClean="0"/>
              <a:t>Through a </a:t>
            </a:r>
            <a:r>
              <a:rPr lang="en-US" dirty="0" smtClean="0">
                <a:solidFill>
                  <a:schemeClr val="accent6"/>
                </a:solidFill>
              </a:rPr>
              <a:t>council </a:t>
            </a:r>
            <a:r>
              <a:rPr lang="en-US" dirty="0" smtClean="0"/>
              <a:t>the </a:t>
            </a:r>
            <a:r>
              <a:rPr lang="en-US" dirty="0" smtClean="0">
                <a:solidFill>
                  <a:schemeClr val="accent1"/>
                </a:solidFill>
              </a:rPr>
              <a:t>funders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1"/>
                </a:solidFill>
              </a:rPr>
              <a:t>policy makers</a:t>
            </a:r>
            <a:r>
              <a:rPr lang="en-US" dirty="0" smtClean="0"/>
              <a:t> will coordinate the </a:t>
            </a:r>
            <a:r>
              <a:rPr lang="en-US" dirty="0" smtClean="0">
                <a:solidFill>
                  <a:schemeClr val="accent4"/>
                </a:solidFill>
              </a:rPr>
              <a:t>strategy</a:t>
            </a:r>
            <a:r>
              <a:rPr lang="en-US" dirty="0" smtClean="0"/>
              <a:t> required to ensure </a:t>
            </a:r>
            <a:r>
              <a:rPr lang="en-US" dirty="0" smtClean="0">
                <a:solidFill>
                  <a:schemeClr val="accent3"/>
                </a:solidFill>
              </a:rPr>
              <a:t>legal/policy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3"/>
                </a:solidFill>
              </a:rPr>
              <a:t>financial</a:t>
            </a:r>
            <a:r>
              <a:rPr lang="en-US" dirty="0" smtClean="0"/>
              <a:t> interoperability between </a:t>
            </a:r>
            <a:r>
              <a:rPr lang="en-US" dirty="0" smtClean="0">
                <a:solidFill>
                  <a:schemeClr val="accent2"/>
                </a:solidFill>
              </a:rPr>
              <a:t>consumers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2"/>
                </a:solidFill>
              </a:rPr>
              <a:t>providers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318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208" y="134218"/>
            <a:ext cx="6232692" cy="752476"/>
          </a:xfrm>
        </p:spPr>
        <p:txBody>
          <a:bodyPr/>
          <a:lstStyle/>
          <a:p>
            <a:r>
              <a:rPr lang="en-US" dirty="0" smtClean="0"/>
              <a:t>Follow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Follow the Governance Development at: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eoscpilot.eu</a:t>
            </a:r>
            <a:r>
              <a:rPr lang="en-US" dirty="0"/>
              <a:t>/about/governance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265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2 October in Tallinn</a:t>
            </a:r>
          </a:p>
          <a:p>
            <a:pPr lvl="1"/>
            <a:r>
              <a:rPr lang="en-US" dirty="0" smtClean="0"/>
              <a:t>Governance development forum in conjunction with e-IRG meeting and Estonian presidency</a:t>
            </a:r>
          </a:p>
          <a:p>
            <a:r>
              <a:rPr lang="en-US" dirty="0" smtClean="0"/>
              <a:t> Monthly webinars, next 17 August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EOSCpilot</a:t>
            </a:r>
            <a:r>
              <a:rPr lang="en-US" dirty="0" smtClean="0"/>
              <a:t> at Open Science Fair, Athens 6-8 October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EOSCpilot</a:t>
            </a:r>
            <a:r>
              <a:rPr lang="en-US" dirty="0" smtClean="0"/>
              <a:t> Stakeholder Engagement Event</a:t>
            </a:r>
          </a:p>
          <a:p>
            <a:pPr lvl="1"/>
            <a:r>
              <a:rPr lang="en-US" dirty="0" smtClean="0"/>
              <a:t> 28-29 November in Brussels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89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20</a:t>
            </a:fld>
            <a:endParaRPr lang="en-GB"/>
          </a:p>
        </p:txBody>
      </p:sp>
      <p:sp>
        <p:nvSpPr>
          <p:cNvPr id="10" name="Title 7"/>
          <p:cNvSpPr txBox="1">
            <a:spLocks/>
          </p:cNvSpPr>
          <p:nvPr/>
        </p:nvSpPr>
        <p:spPr>
          <a:xfrm>
            <a:off x="2260866" y="2493963"/>
            <a:ext cx="6224538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900" b="1" smtClean="0"/>
              <a:t>Q&amp;A</a:t>
            </a:r>
            <a:endParaRPr lang="en-US" sz="199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83748" y="5064958"/>
            <a:ext cx="417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Alt. </a:t>
            </a:r>
            <a:r>
              <a:rPr lang="en-US" dirty="0"/>
              <a:t>write to </a:t>
            </a:r>
            <a:r>
              <a:rPr lang="en-US" dirty="0" err="1"/>
              <a:t>egdf-secretariat@eoscpilot.eu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6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012" y="2718703"/>
            <a:ext cx="4877001" cy="1325563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Thanks!</a:t>
            </a:r>
            <a:br>
              <a:rPr lang="en-GB" dirty="0" smtClean="0"/>
            </a:br>
            <a:r>
              <a:rPr lang="en-GB" dirty="0" smtClean="0"/>
              <a:t>Next EGDF webinar</a:t>
            </a:r>
            <a:br>
              <a:rPr lang="en-GB" dirty="0" smtClean="0"/>
            </a:br>
            <a:r>
              <a:rPr lang="en-GB" dirty="0" smtClean="0"/>
              <a:t>17 August 14:00 CEST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042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Cpilot Kick-off Meeting WP templat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105CAD2-3965-6341-B87C-4E15078A0D49}" vid="{021B5A1B-3DEA-E84C-B7A4-F29E3E82A717}"/>
    </a:ext>
  </a:ext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105CAD2-3965-6341-B87C-4E15078A0D49}" vid="{62091F54-F225-4042-BB6F-51CDAFC8FE99}"/>
    </a:ext>
  </a:extLst>
</a:theme>
</file>

<file path=ppt/theme/theme3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OSCpilot Kick-off Meeting WP template" id="{E70945A2-94D4-3946-9A76-8E52FDC0920D}" vid="{8510554A-11F3-084F-84B0-339FBF774721}"/>
    </a:ext>
  </a:extLst>
</a:theme>
</file>

<file path=ppt/theme/theme4.xml><?xml version="1.0" encoding="utf-8"?>
<a:theme xmlns:a="http://schemas.openxmlformats.org/drawingml/2006/main" name="1_EOSCpilot Kick-off Meeting WP templat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OSCpilot Kick-off Meeting WP template" id="{E70945A2-94D4-3946-9A76-8E52FDC0920D}" vid="{033EFADF-921D-054A-A31C-D5932F7C238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EOSCpilot_PPT_template_Feb2017</Template>
  <TotalTime>3793</TotalTime>
  <Words>1294</Words>
  <Application>Microsoft Macintosh PowerPoint</Application>
  <PresentationFormat>On-screen Show (4:3)</PresentationFormat>
  <Paragraphs>187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EOSCpilot Kick-off Meeting WP template</vt:lpstr>
      <vt:lpstr>Personalizza struttura</vt:lpstr>
      <vt:lpstr>1_Personalizza struttura</vt:lpstr>
      <vt:lpstr>1_EOSCpilot Kick-off Meeting WP template</vt:lpstr>
      <vt:lpstr>PowerPoint Presentation</vt:lpstr>
      <vt:lpstr>Governance Development Forum</vt:lpstr>
      <vt:lpstr>EOSC Governance Development Forum</vt:lpstr>
      <vt:lpstr>Today’s Agenda</vt:lpstr>
      <vt:lpstr>PowerPoint Presentation</vt:lpstr>
      <vt:lpstr>Pop-up panels on EOSC at 6th ERIC Network Meeting </vt:lpstr>
      <vt:lpstr>Pick of Panel Conclusions on EOSC</vt:lpstr>
      <vt:lpstr>PowerPoint Presentation</vt:lpstr>
      <vt:lpstr>EOSC Summit</vt:lpstr>
      <vt:lpstr>Panel: Sustainable funding and Governance</vt:lpstr>
      <vt:lpstr>Sound bites</vt:lpstr>
      <vt:lpstr>Summit Input Paper  EC ask Member States to:</vt:lpstr>
      <vt:lpstr>PowerPoint Presentation</vt:lpstr>
      <vt:lpstr>PowerPoint Presentation</vt:lpstr>
      <vt:lpstr>PowerPoint Presentation</vt:lpstr>
      <vt:lpstr>The Governance Framework will outline Engagement Mechanisms needed to enable EOSC Actors to co-ordinate the Engagement Aspects required to ensure interoperability within multiple Engagement Contexts, according to the Actors’ Roles within the Supply Chain. </vt:lpstr>
      <vt:lpstr>Examples</vt:lpstr>
      <vt:lpstr>Follow</vt:lpstr>
      <vt:lpstr>Upcoming events</vt:lpstr>
      <vt:lpstr>PowerPoint Presentation</vt:lpstr>
      <vt:lpstr>Thanks! Next EGDF webinar 17 August 14:00 CEST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 Öster</dc:creator>
  <cp:lastModifiedBy>Per Öster</cp:lastModifiedBy>
  <cp:revision>46</cp:revision>
  <dcterms:created xsi:type="dcterms:W3CDTF">2017-04-05T13:12:34Z</dcterms:created>
  <dcterms:modified xsi:type="dcterms:W3CDTF">2017-07-06T04:52:09Z</dcterms:modified>
</cp:coreProperties>
</file>