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74" r:id="rId2"/>
  </p:sldMasterIdLst>
  <p:notesMasterIdLst>
    <p:notesMasterId r:id="rId24"/>
  </p:notesMasterIdLst>
  <p:sldIdLst>
    <p:sldId id="266"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6" r:id="rId21"/>
    <p:sldId id="285" r:id="rId22"/>
    <p:sldId id="288" r:id="rId2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294" autoAdjust="0"/>
    <p:restoredTop sz="86565"/>
  </p:normalViewPr>
  <p:slideViewPr>
    <p:cSldViewPr snapToGrid="0" snapToObjects="1">
      <p:cViewPr varScale="1">
        <p:scale>
          <a:sx n="86" d="100"/>
          <a:sy n="86" d="100"/>
        </p:scale>
        <p:origin x="1064" y="20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A081FF-F69F-419C-A695-2D2842B6166D}" type="datetimeFigureOut">
              <a:rPr lang="en-GB" smtClean="0"/>
              <a:t>17/08/2017</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7E6F91-60CB-48B8-906B-B15C71CEDA91}" type="slidenum">
              <a:rPr lang="en-GB" smtClean="0"/>
              <a:t>‹#›</a:t>
            </a:fld>
            <a:endParaRPr lang="en-GB"/>
          </a:p>
        </p:txBody>
      </p:sp>
    </p:spTree>
    <p:extLst>
      <p:ext uri="{BB962C8B-B14F-4D97-AF65-F5344CB8AC3E}">
        <p14:creationId xmlns:p14="http://schemas.microsoft.com/office/powerpoint/2010/main" val="2662730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7E6F91-60CB-48B8-906B-B15C71CEDA91}" type="slidenum">
              <a:rPr lang="en-GB" smtClean="0"/>
              <a:t>1</a:t>
            </a:fld>
            <a:endParaRPr lang="en-GB"/>
          </a:p>
        </p:txBody>
      </p:sp>
    </p:spTree>
    <p:extLst>
      <p:ext uri="{BB962C8B-B14F-4D97-AF65-F5344CB8AC3E}">
        <p14:creationId xmlns:p14="http://schemas.microsoft.com/office/powerpoint/2010/main" val="1575006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10"/>
          </p:nvPr>
        </p:nvSpPr>
        <p:spPr/>
        <p:txBody>
          <a:bodyPr/>
          <a:lstStyle/>
          <a:p>
            <a:fld id="{CC7E6F91-60CB-48B8-906B-B15C71CEDA91}" type="slidenum">
              <a:rPr lang="en-GB" smtClean="0"/>
              <a:t>16</a:t>
            </a:fld>
            <a:endParaRPr lang="en-GB"/>
          </a:p>
        </p:txBody>
      </p:sp>
    </p:spTree>
    <p:extLst>
      <p:ext uri="{BB962C8B-B14F-4D97-AF65-F5344CB8AC3E}">
        <p14:creationId xmlns:p14="http://schemas.microsoft.com/office/powerpoint/2010/main" val="862375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0" y="3707915"/>
            <a:ext cx="4131644"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r>
              <a:rPr lang="en-US"/>
              <a:t>www.eoscpilot.eu</a:t>
            </a:r>
            <a:endParaRPr lang="en-GB"/>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6" name="Slide Number Placeholder 5"/>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1497804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a tito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157012" y="2280553"/>
            <a:ext cx="4877001" cy="1325563"/>
          </a:xfrm>
        </p:spPr>
        <p:txBody>
          <a:bodyPr/>
          <a:lstStyle/>
          <a:p>
            <a:r>
              <a:rPr lang="en-US" smtClean="0"/>
              <a:t>Click to edit Master title style</a:t>
            </a:r>
            <a:endParaRPr lang="en-GB"/>
          </a:p>
        </p:txBody>
      </p:sp>
      <p:sp>
        <p:nvSpPr>
          <p:cNvPr id="7" name="Date Placeholder 3"/>
          <p:cNvSpPr>
            <a:spLocks noGrp="1"/>
          </p:cNvSpPr>
          <p:nvPr>
            <p:ph type="dt" sz="half" idx="10"/>
          </p:nvPr>
        </p:nvSpPr>
        <p:spPr>
          <a:xfrm>
            <a:off x="274749" y="6356351"/>
            <a:ext cx="1356575" cy="365125"/>
          </a:xfrm>
        </p:spPr>
        <p:txBody>
          <a:bodyPr/>
          <a:lstStyle>
            <a:lvl1pPr>
              <a:defRPr b="1">
                <a:solidFill>
                  <a:schemeClr val="tx1"/>
                </a:solidFill>
              </a:defRPr>
            </a:lvl1pPr>
          </a:lstStyle>
          <a:p>
            <a:r>
              <a:rPr lang="en-US"/>
              <a:t>www.eoscpilot.eu</a:t>
            </a:r>
            <a:endParaRPr lang="en-GB" dirty="0"/>
          </a:p>
        </p:txBody>
      </p:sp>
      <p:sp>
        <p:nvSpPr>
          <p:cNvPr id="8" name="Footer Placeholder 4"/>
          <p:cNvSpPr>
            <a:spLocks noGrp="1"/>
          </p:cNvSpPr>
          <p:nvPr>
            <p:ph type="ftr" sz="quarter" idx="11"/>
          </p:nvPr>
        </p:nvSpPr>
        <p:spPr>
          <a:xfrm>
            <a:off x="2163652" y="6356351"/>
            <a:ext cx="5091448" cy="365125"/>
          </a:xfrm>
        </p:spPr>
        <p:txBody>
          <a:bodyPr/>
          <a:lstStyle>
            <a:lvl1pPr>
              <a:defRPr b="1">
                <a:solidFill>
                  <a:schemeClr val="tx1"/>
                </a:solidFill>
              </a:defRPr>
            </a:lvl1pPr>
          </a:lstStyle>
          <a:p>
            <a:r>
              <a:rPr lang="en-GB" dirty="0"/>
              <a:t>The European Open Science Cloud for Research pilot project is funded by the European Commission, DG Research &amp; Innovation under contract no. 739563</a:t>
            </a:r>
          </a:p>
        </p:txBody>
      </p:sp>
      <p:sp>
        <p:nvSpPr>
          <p:cNvPr id="9" name="Slide Number Placeholder 5"/>
          <p:cNvSpPr>
            <a:spLocks noGrp="1"/>
          </p:cNvSpPr>
          <p:nvPr>
            <p:ph type="sldNum" sz="quarter" idx="12"/>
          </p:nvPr>
        </p:nvSpPr>
        <p:spPr>
          <a:xfrm>
            <a:off x="7967730" y="6356351"/>
            <a:ext cx="547620" cy="365125"/>
          </a:xfrm>
        </p:spPr>
        <p:txBody>
          <a:bodyPr/>
          <a:lstStyle>
            <a:lvl1pPr>
              <a:defRPr b="1">
                <a:solidFill>
                  <a:schemeClr val="tx1"/>
                </a:solidFill>
              </a:defRPr>
            </a:lvl1pPr>
          </a:lstStyle>
          <a:p>
            <a:fld id="{154E5F24-684F-EB47-903B-D0BF2D59DFAF}" type="slidenum">
              <a:rPr lang="en-GB" smtClean="0"/>
              <a:pPr/>
              <a:t>‹#›</a:t>
            </a:fld>
            <a:endParaRPr lang="en-GB" dirty="0"/>
          </a:p>
        </p:txBody>
      </p:sp>
    </p:spTree>
    <p:extLst>
      <p:ext uri="{BB962C8B-B14F-4D97-AF65-F5344CB8AC3E}">
        <p14:creationId xmlns:p14="http://schemas.microsoft.com/office/powerpoint/2010/main" val="1693851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apositiva tito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www.eoscpilot.eu</a:t>
            </a:r>
            <a:endParaRPr lang="en-GB"/>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6" name="Slide Number Placeholder 5"/>
          <p:cNvSpPr>
            <a:spLocks noGrp="1"/>
          </p:cNvSpPr>
          <p:nvPr>
            <p:ph type="sldNum" sz="quarter" idx="12"/>
          </p:nvPr>
        </p:nvSpPr>
        <p:spPr/>
        <p:txBody>
          <a:bodyPr/>
          <a:lstStyle/>
          <a:p>
            <a:fld id="{154E5F24-684F-EB47-903B-D0BF2D59DFAF}" type="slidenum">
              <a:rPr lang="en-GB" smtClean="0"/>
              <a:t>‹#›</a:t>
            </a:fld>
            <a:endParaRPr lang="en-GB"/>
          </a:p>
        </p:txBody>
      </p:sp>
      <p:sp>
        <p:nvSpPr>
          <p:cNvPr id="2" name="Titolo 1"/>
          <p:cNvSpPr>
            <a:spLocks noGrp="1"/>
          </p:cNvSpPr>
          <p:nvPr>
            <p:ph type="title"/>
          </p:nvPr>
        </p:nvSpPr>
        <p:spPr>
          <a:xfrm>
            <a:off x="166638" y="2790692"/>
            <a:ext cx="4877001" cy="1325563"/>
          </a:xfrm>
        </p:spPr>
        <p:txBody>
          <a:bodyPr/>
          <a:lstStyle>
            <a:lvl1pPr>
              <a:defRPr>
                <a:solidFill>
                  <a:schemeClr val="bg1"/>
                </a:solidFill>
              </a:defRPr>
            </a:lvl1pPr>
          </a:lstStyle>
          <a:p>
            <a:r>
              <a:rPr lang="en-US" smtClean="0"/>
              <a:t>Click to edit Master title style</a:t>
            </a:r>
            <a:endParaRPr lang="en-GB"/>
          </a:p>
        </p:txBody>
      </p:sp>
    </p:spTree>
    <p:extLst>
      <p:ext uri="{BB962C8B-B14F-4D97-AF65-F5344CB8AC3E}">
        <p14:creationId xmlns:p14="http://schemas.microsoft.com/office/powerpoint/2010/main" val="406808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746208" y="134218"/>
            <a:ext cx="7886700" cy="752476"/>
          </a:xfrm>
        </p:spPr>
        <p:txBody>
          <a:bodyPr>
            <a:normAutofit/>
          </a:bodyPr>
          <a:lstStyle>
            <a:lvl1pPr>
              <a:defRPr sz="3000" b="1" baseline="0"/>
            </a:lvl1pPr>
          </a:lstStyle>
          <a:p>
            <a:r>
              <a:rPr lang="en-US" smtClean="0"/>
              <a:t>Click to edit Master title style</a:t>
            </a:r>
            <a:endParaRPr lang="en-US" dirty="0"/>
          </a:p>
        </p:txBody>
      </p:sp>
      <p:sp>
        <p:nvSpPr>
          <p:cNvPr id="3" name="Content Placeholder 2"/>
          <p:cNvSpPr>
            <a:spLocks noGrp="1"/>
          </p:cNvSpPr>
          <p:nvPr>
            <p:ph idx="1"/>
          </p:nvPr>
        </p:nvSpPr>
        <p:spPr>
          <a:xfrm>
            <a:off x="628650" y="2283491"/>
            <a:ext cx="7886700" cy="3051209"/>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274749" y="6356351"/>
            <a:ext cx="1356575" cy="365125"/>
          </a:xfrm>
        </p:spPr>
        <p:txBody>
          <a:bodyPr/>
          <a:lstStyle>
            <a:lvl1pPr>
              <a:defRPr b="1">
                <a:solidFill>
                  <a:schemeClr val="tx1"/>
                </a:solidFill>
              </a:defRPr>
            </a:lvl1pPr>
          </a:lstStyle>
          <a:p>
            <a:r>
              <a:rPr lang="en-US"/>
              <a:t>www.eoscpilot.eu</a:t>
            </a:r>
            <a:endParaRPr lang="en-GB" dirty="0"/>
          </a:p>
        </p:txBody>
      </p:sp>
      <p:sp>
        <p:nvSpPr>
          <p:cNvPr id="5" name="Footer Placeholder 4"/>
          <p:cNvSpPr>
            <a:spLocks noGrp="1"/>
          </p:cNvSpPr>
          <p:nvPr>
            <p:ph type="ftr" sz="quarter" idx="11"/>
          </p:nvPr>
        </p:nvSpPr>
        <p:spPr>
          <a:xfrm>
            <a:off x="2163652" y="6356351"/>
            <a:ext cx="5091448" cy="365125"/>
          </a:xfrm>
        </p:spPr>
        <p:txBody>
          <a:bodyPr/>
          <a:lstStyle>
            <a:lvl1pPr>
              <a:defRPr b="1">
                <a:solidFill>
                  <a:schemeClr val="tx1"/>
                </a:solidFill>
              </a:defRPr>
            </a:lvl1pPr>
          </a:lstStyle>
          <a:p>
            <a:r>
              <a:rPr lang="en-GB" dirty="0"/>
              <a:t>The European Open Science Cloud for Research pilot project is funded by the European Commission, DG Research &amp; Innovation under contract no. 739563</a:t>
            </a:r>
          </a:p>
        </p:txBody>
      </p:sp>
      <p:sp>
        <p:nvSpPr>
          <p:cNvPr id="6" name="Slide Number Placeholder 5"/>
          <p:cNvSpPr>
            <a:spLocks noGrp="1"/>
          </p:cNvSpPr>
          <p:nvPr>
            <p:ph type="sldNum" sz="quarter" idx="12"/>
          </p:nvPr>
        </p:nvSpPr>
        <p:spPr>
          <a:xfrm>
            <a:off x="7967730" y="6356351"/>
            <a:ext cx="547620" cy="365125"/>
          </a:xfrm>
        </p:spPr>
        <p:txBody>
          <a:bodyPr/>
          <a:lstStyle>
            <a:lvl1pPr>
              <a:defRPr b="1">
                <a:solidFill>
                  <a:schemeClr val="tx1"/>
                </a:solidFill>
              </a:defRPr>
            </a:lvl1pPr>
          </a:lstStyle>
          <a:p>
            <a:fld id="{154E5F24-684F-EB47-903B-D0BF2D59DFAF}" type="slidenum">
              <a:rPr lang="en-GB" smtClean="0"/>
              <a:pPr/>
              <a:t>‹#›</a:t>
            </a:fld>
            <a:endParaRPr lang="en-GB" dirty="0"/>
          </a:p>
        </p:txBody>
      </p:sp>
    </p:spTree>
    <p:extLst>
      <p:ext uri="{BB962C8B-B14F-4D97-AF65-F5344CB8AC3E}">
        <p14:creationId xmlns:p14="http://schemas.microsoft.com/office/powerpoint/2010/main" val="800938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35981" y="279132"/>
            <a:ext cx="6152398" cy="500565"/>
          </a:xfrm>
        </p:spPr>
        <p:txBody>
          <a:bodyPr anchor="b">
            <a:normAutofit/>
          </a:bodyPr>
          <a:lstStyle>
            <a:lvl1pPr>
              <a:defRPr sz="3000" baseline="0"/>
            </a:lvl1pPr>
          </a:lstStyle>
          <a:p>
            <a:r>
              <a:rPr lang="en-US" dirty="0"/>
              <a:t>Click to edit Master title style</a:t>
            </a:r>
          </a:p>
        </p:txBody>
      </p:sp>
      <p:sp>
        <p:nvSpPr>
          <p:cNvPr id="3" name="Text Placeholder 2"/>
          <p:cNvSpPr>
            <a:spLocks noGrp="1"/>
          </p:cNvSpPr>
          <p:nvPr>
            <p:ph type="body" idx="1"/>
          </p:nvPr>
        </p:nvSpPr>
        <p:spPr>
          <a:xfrm>
            <a:off x="648002" y="315070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0"/>
          </p:nvPr>
        </p:nvSpPr>
        <p:spPr>
          <a:xfrm>
            <a:off x="274749" y="6356351"/>
            <a:ext cx="1356575" cy="365125"/>
          </a:xfrm>
        </p:spPr>
        <p:txBody>
          <a:bodyPr/>
          <a:lstStyle>
            <a:lvl1pPr>
              <a:defRPr b="1">
                <a:solidFill>
                  <a:schemeClr val="tx1"/>
                </a:solidFill>
              </a:defRPr>
            </a:lvl1pPr>
          </a:lstStyle>
          <a:p>
            <a:r>
              <a:rPr lang="en-US"/>
              <a:t>www.eoscpilot.eu</a:t>
            </a:r>
            <a:endParaRPr lang="en-GB" dirty="0"/>
          </a:p>
        </p:txBody>
      </p:sp>
      <p:sp>
        <p:nvSpPr>
          <p:cNvPr id="8" name="Footer Placeholder 4"/>
          <p:cNvSpPr>
            <a:spLocks noGrp="1"/>
          </p:cNvSpPr>
          <p:nvPr>
            <p:ph type="ftr" sz="quarter" idx="11"/>
          </p:nvPr>
        </p:nvSpPr>
        <p:spPr>
          <a:xfrm>
            <a:off x="2163652" y="6356351"/>
            <a:ext cx="5091448" cy="365125"/>
          </a:xfrm>
        </p:spPr>
        <p:txBody>
          <a:bodyPr/>
          <a:lstStyle>
            <a:lvl1pPr>
              <a:defRPr b="1">
                <a:solidFill>
                  <a:schemeClr val="tx1"/>
                </a:solidFill>
              </a:defRPr>
            </a:lvl1pPr>
          </a:lstStyle>
          <a:p>
            <a:r>
              <a:rPr lang="en-GB" dirty="0"/>
              <a:t>The European Open Science Cloud for Research pilot project is funded by the European Commission, DG Research &amp; Innovation under contract no. 739563</a:t>
            </a:r>
          </a:p>
        </p:txBody>
      </p:sp>
      <p:sp>
        <p:nvSpPr>
          <p:cNvPr id="9" name="Slide Number Placeholder 5"/>
          <p:cNvSpPr>
            <a:spLocks noGrp="1"/>
          </p:cNvSpPr>
          <p:nvPr>
            <p:ph type="sldNum" sz="quarter" idx="12"/>
          </p:nvPr>
        </p:nvSpPr>
        <p:spPr>
          <a:xfrm>
            <a:off x="7967730" y="6356351"/>
            <a:ext cx="547620" cy="365125"/>
          </a:xfrm>
        </p:spPr>
        <p:txBody>
          <a:bodyPr/>
          <a:lstStyle>
            <a:lvl1pPr>
              <a:defRPr b="1">
                <a:solidFill>
                  <a:schemeClr val="tx1"/>
                </a:solidFill>
              </a:defRPr>
            </a:lvl1pPr>
          </a:lstStyle>
          <a:p>
            <a:fld id="{154E5F24-684F-EB47-903B-D0BF2D59DFAF}" type="slidenum">
              <a:rPr lang="en-GB" smtClean="0"/>
              <a:pPr/>
              <a:t>‹#›</a:t>
            </a:fld>
            <a:endParaRPr lang="en-GB" dirty="0"/>
          </a:p>
        </p:txBody>
      </p:sp>
    </p:spTree>
    <p:extLst>
      <p:ext uri="{BB962C8B-B14F-4D97-AF65-F5344CB8AC3E}">
        <p14:creationId xmlns:p14="http://schemas.microsoft.com/office/powerpoint/2010/main" val="941483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le 1"/>
          <p:cNvSpPr>
            <a:spLocks noGrp="1"/>
          </p:cNvSpPr>
          <p:nvPr>
            <p:ph type="title"/>
          </p:nvPr>
        </p:nvSpPr>
        <p:spPr>
          <a:xfrm>
            <a:off x="2743201" y="129873"/>
            <a:ext cx="7886700" cy="752476"/>
          </a:xfrm>
        </p:spPr>
        <p:txBody>
          <a:bodyPr>
            <a:normAutofit/>
          </a:bodyPr>
          <a:lstStyle>
            <a:lvl1pPr>
              <a:defRPr sz="3000" baseline="0"/>
            </a:lvl1pPr>
          </a:lstStyle>
          <a:p>
            <a:r>
              <a:rPr lang="en-US" smtClean="0"/>
              <a:t>Click to edit Master title style</a:t>
            </a:r>
            <a:endParaRPr lang="en-US" dirty="0"/>
          </a:p>
        </p:txBody>
      </p:sp>
      <p:sp>
        <p:nvSpPr>
          <p:cNvPr id="3" name="Content Placeholder 2"/>
          <p:cNvSpPr>
            <a:spLocks noGrp="1"/>
          </p:cNvSpPr>
          <p:nvPr>
            <p:ph sz="half" idx="1"/>
          </p:nvPr>
        </p:nvSpPr>
        <p:spPr>
          <a:xfrm>
            <a:off x="628650" y="2063534"/>
            <a:ext cx="3886200" cy="2861878"/>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16517" y="2063534"/>
            <a:ext cx="3886200" cy="2861878"/>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a:t>www.eoscpilot.eu</a:t>
            </a:r>
            <a:endParaRPr lang="en-GB"/>
          </a:p>
        </p:txBody>
      </p:sp>
      <p:sp>
        <p:nvSpPr>
          <p:cNvPr id="6" name="Footer Placeholder 5"/>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7" name="Slide Number Placeholder 6"/>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853286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000" baseline="0"/>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r>
              <a:rPr lang="en-US"/>
              <a:t>www.eoscpilot.eu</a:t>
            </a:r>
            <a:endParaRPr lang="en-GB"/>
          </a:p>
        </p:txBody>
      </p:sp>
      <p:sp>
        <p:nvSpPr>
          <p:cNvPr id="4" name="Footer Placeholder 3"/>
          <p:cNvSpPr>
            <a:spLocks noGrp="1"/>
          </p:cNvSpPr>
          <p:nvPr>
            <p:ph type="ftr" sz="quarter" idx="11"/>
          </p:nvPr>
        </p:nvSpPr>
        <p:spPr/>
        <p:txBody>
          <a:bodyPr/>
          <a:lstStyle/>
          <a:p>
            <a:r>
              <a:rPr lang="en-GB"/>
              <a:t>The European Open Science Cloud for Research pilot project is funded by the European Commission, DG Research &amp; Innovation under contract no. </a:t>
            </a:r>
            <a:r>
              <a:rPr lang="en-GB" dirty="0"/>
              <a:t>739563</a:t>
            </a:r>
          </a:p>
        </p:txBody>
      </p:sp>
      <p:sp>
        <p:nvSpPr>
          <p:cNvPr id="5" name="Slide Number Placeholder 4"/>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2104287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www.eoscpilot.eu</a:t>
            </a:r>
            <a:endParaRPr lang="en-GB"/>
          </a:p>
        </p:txBody>
      </p:sp>
      <p:sp>
        <p:nvSpPr>
          <p:cNvPr id="3" name="Footer Placeholder 2"/>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4" name="Slide Number Placeholder 3"/>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1996725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1116530"/>
            <a:ext cx="2949178" cy="940869"/>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6200" y="1116530"/>
            <a:ext cx="4629150" cy="4873625"/>
          </a:xfrm>
        </p:spPr>
        <p:txBody>
          <a:bodyPr/>
          <a:lstStyle>
            <a:lvl1pPr marL="228600" indent="-228600">
              <a:buSzPct val="100000"/>
              <a:buFontTx/>
              <a:buBlip>
                <a:blip r:embed="rId2"/>
              </a:buBlip>
              <a:defRPr sz="3200"/>
            </a:lvl1pPr>
            <a:lvl2pPr marL="685800" indent="-228600">
              <a:buSzPct val="100000"/>
              <a:buFontTx/>
              <a:buBlip>
                <a:blip r:embed="rId2"/>
              </a:buBlip>
              <a:defRPr sz="2800"/>
            </a:lvl2pPr>
            <a:lvl3pPr marL="1143000" indent="-228600">
              <a:buSzPct val="100000"/>
              <a:buFontTx/>
              <a:buBlip>
                <a:blip r:embed="rId2"/>
              </a:buBlip>
              <a:defRPr sz="2400"/>
            </a:lvl3pPr>
            <a:lvl4pPr marL="1600200" indent="-228600">
              <a:buSzPct val="100000"/>
              <a:buFontTx/>
              <a:buBlip>
                <a:blip r:embed="rId2"/>
              </a:buBlip>
              <a:defRPr sz="2000"/>
            </a:lvl4pPr>
            <a:lvl5pPr marL="2057400" indent="-228600">
              <a:buSzPct val="100000"/>
              <a:buFontTx/>
              <a:buBlip>
                <a:blip r:embed="rId2"/>
              </a:buBlip>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a:t>www.eoscpilot.eu</a:t>
            </a:r>
            <a:endParaRPr lang="en-GB"/>
          </a:p>
        </p:txBody>
      </p:sp>
      <p:sp>
        <p:nvSpPr>
          <p:cNvPr id="6" name="Footer Placeholder 5"/>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7" name="Slide Number Placeholder 6"/>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237283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2030930" y="962526"/>
            <a:ext cx="6670308" cy="728162"/>
          </a:xfrm>
        </p:spPr>
        <p:txBody>
          <a:bodyPr/>
          <a:lstStyle/>
          <a:p>
            <a:r>
              <a:rPr lang="it-IT"/>
              <a:t>Fare clic per modificare stile</a:t>
            </a:r>
            <a:endParaRPr lang="en-GB"/>
          </a:p>
        </p:txBody>
      </p:sp>
      <p:sp>
        <p:nvSpPr>
          <p:cNvPr id="3" name="Segnaposto testo 2"/>
          <p:cNvSpPr>
            <a:spLocks noGrp="1"/>
          </p:cNvSpPr>
          <p:nvPr>
            <p:ph type="body" idx="1"/>
          </p:nvPr>
        </p:nvSpPr>
        <p:spPr>
          <a:xfrm>
            <a:off x="2030930" y="1681163"/>
            <a:ext cx="667030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2030930" y="2505075"/>
            <a:ext cx="6670308" cy="3684588"/>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7" name="Segnaposto data 6"/>
          <p:cNvSpPr>
            <a:spLocks noGrp="1"/>
          </p:cNvSpPr>
          <p:nvPr>
            <p:ph type="dt" sz="half" idx="10"/>
          </p:nvPr>
        </p:nvSpPr>
        <p:spPr/>
        <p:txBody>
          <a:bodyPr/>
          <a:lstStyle/>
          <a:p>
            <a:r>
              <a:rPr lang="en-US"/>
              <a:t>www.eoscpilot.eu</a:t>
            </a:r>
            <a:endParaRPr lang="en-GB"/>
          </a:p>
        </p:txBody>
      </p:sp>
      <p:sp>
        <p:nvSpPr>
          <p:cNvPr id="8" name="Segnaposto piè di pagina 7"/>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9" name="Segnaposto numero diapositiva 8"/>
          <p:cNvSpPr>
            <a:spLocks noGrp="1"/>
          </p:cNvSpPr>
          <p:nvPr>
            <p:ph type="sldNum" sz="quarter" idx="12"/>
          </p:nvPr>
        </p:nvSpPr>
        <p:spPr>
          <a:xfrm>
            <a:off x="6643838" y="6331151"/>
            <a:ext cx="2057400" cy="365125"/>
          </a:xfrm>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1139461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3_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2464066" y="1122363"/>
            <a:ext cx="6224538" cy="2387600"/>
          </a:xfrm>
        </p:spPr>
        <p:txBody>
          <a:bodyPr anchor="b"/>
          <a:lstStyle>
            <a:lvl1pPr algn="ctr">
              <a:defRPr sz="6000"/>
            </a:lvl1pPr>
          </a:lstStyle>
          <a:p>
            <a:r>
              <a:rPr lang="it-IT"/>
              <a:t>Fare clic per modificare stile</a:t>
            </a:r>
            <a:endParaRPr lang="en-GB"/>
          </a:p>
        </p:txBody>
      </p:sp>
      <p:sp>
        <p:nvSpPr>
          <p:cNvPr id="3" name="Sottotitolo 2"/>
          <p:cNvSpPr>
            <a:spLocks noGrp="1"/>
          </p:cNvSpPr>
          <p:nvPr>
            <p:ph type="subTitle" idx="1"/>
          </p:nvPr>
        </p:nvSpPr>
        <p:spPr>
          <a:xfrm>
            <a:off x="2464066" y="3602038"/>
            <a:ext cx="622453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a:p>
        </p:txBody>
      </p:sp>
      <p:sp>
        <p:nvSpPr>
          <p:cNvPr id="4" name="Segnaposto data 3"/>
          <p:cNvSpPr>
            <a:spLocks noGrp="1"/>
          </p:cNvSpPr>
          <p:nvPr>
            <p:ph type="dt" sz="half" idx="10"/>
          </p:nvPr>
        </p:nvSpPr>
        <p:spPr/>
        <p:txBody>
          <a:bodyPr/>
          <a:lstStyle/>
          <a:p>
            <a:r>
              <a:rPr lang="en-US"/>
              <a:t>www.eoscpilot.eu</a:t>
            </a:r>
            <a:endParaRPr lang="en-GB"/>
          </a:p>
        </p:txBody>
      </p:sp>
      <p:sp>
        <p:nvSpPr>
          <p:cNvPr id="5" name="Segnaposto piè di pagina 4"/>
          <p:cNvSpPr>
            <a:spLocks noGrp="1"/>
          </p:cNvSpPr>
          <p:nvPr>
            <p:ph type="ftr" sz="quarter" idx="11"/>
          </p:nvPr>
        </p:nvSpPr>
        <p:spPr>
          <a:xfrm>
            <a:off x="3115577" y="6356349"/>
            <a:ext cx="3086100" cy="365125"/>
          </a:xfrm>
        </p:spPr>
        <p:txBody>
          <a:bodyPr/>
          <a:lstStyle/>
          <a:p>
            <a:r>
              <a:rPr lang="en-GB"/>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12"/>
          </p:nvPr>
        </p:nvSpPr>
        <p:spPr>
          <a:xfrm>
            <a:off x="6631204" y="6356349"/>
            <a:ext cx="2057400" cy="365125"/>
          </a:xfrm>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1604037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2464066" y="1122363"/>
            <a:ext cx="6224538" cy="2387600"/>
          </a:xfrm>
        </p:spPr>
        <p:txBody>
          <a:bodyPr anchor="b"/>
          <a:lstStyle>
            <a:lvl1pPr algn="ctr">
              <a:defRPr sz="6000"/>
            </a:lvl1pPr>
          </a:lstStyle>
          <a:p>
            <a:r>
              <a:rPr lang="it-IT"/>
              <a:t>Fare clic per modificare stile</a:t>
            </a:r>
            <a:endParaRPr lang="en-GB"/>
          </a:p>
        </p:txBody>
      </p:sp>
      <p:sp>
        <p:nvSpPr>
          <p:cNvPr id="3" name="Sottotitolo 2"/>
          <p:cNvSpPr>
            <a:spLocks noGrp="1"/>
          </p:cNvSpPr>
          <p:nvPr>
            <p:ph type="subTitle" idx="1"/>
          </p:nvPr>
        </p:nvSpPr>
        <p:spPr>
          <a:xfrm>
            <a:off x="2464066" y="3602038"/>
            <a:ext cx="622453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a:p>
        </p:txBody>
      </p:sp>
      <p:sp>
        <p:nvSpPr>
          <p:cNvPr id="4" name="Segnaposto data 3"/>
          <p:cNvSpPr>
            <a:spLocks noGrp="1"/>
          </p:cNvSpPr>
          <p:nvPr>
            <p:ph type="dt" sz="half" idx="10"/>
          </p:nvPr>
        </p:nvSpPr>
        <p:spPr/>
        <p:txBody>
          <a:bodyPr/>
          <a:lstStyle/>
          <a:p>
            <a:r>
              <a:rPr lang="en-US"/>
              <a:t>www.eoscpilot.eu</a:t>
            </a:r>
            <a:endParaRPr lang="en-GB"/>
          </a:p>
        </p:txBody>
      </p:sp>
      <p:sp>
        <p:nvSpPr>
          <p:cNvPr id="5" name="Segnaposto piè di pagina 4"/>
          <p:cNvSpPr>
            <a:spLocks noGrp="1"/>
          </p:cNvSpPr>
          <p:nvPr>
            <p:ph type="ftr" sz="quarter" idx="11"/>
          </p:nvPr>
        </p:nvSpPr>
        <p:spPr>
          <a:xfrm>
            <a:off x="3115577" y="6356349"/>
            <a:ext cx="3086100" cy="365125"/>
          </a:xfrm>
        </p:spPr>
        <p:txBody>
          <a:bodyPr/>
          <a:lstStyle/>
          <a:p>
            <a:r>
              <a:rPr lang="en-GB"/>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12"/>
          </p:nvPr>
        </p:nvSpPr>
        <p:spPr>
          <a:xfrm>
            <a:off x="6631204" y="6356349"/>
            <a:ext cx="2057400" cy="365125"/>
          </a:xfrm>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3046864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2348564" y="1157832"/>
            <a:ext cx="6166786" cy="1325563"/>
          </a:xfrm>
        </p:spPr>
        <p:txBody>
          <a:bodyPr/>
          <a:lstStyle/>
          <a:p>
            <a:r>
              <a:rPr lang="it-IT"/>
              <a:t>Fare clic per modificare stile</a:t>
            </a:r>
            <a:endParaRPr lang="en-GB"/>
          </a:p>
        </p:txBody>
      </p:sp>
      <p:sp>
        <p:nvSpPr>
          <p:cNvPr id="3" name="Segnaposto contenuto 2"/>
          <p:cNvSpPr>
            <a:spLocks noGrp="1"/>
          </p:cNvSpPr>
          <p:nvPr>
            <p:ph idx="1"/>
          </p:nvPr>
        </p:nvSpPr>
        <p:spPr>
          <a:xfrm>
            <a:off x="2348564" y="2720775"/>
            <a:ext cx="6166786" cy="2621247"/>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4" name="Segnaposto data 3"/>
          <p:cNvSpPr>
            <a:spLocks noGrp="1"/>
          </p:cNvSpPr>
          <p:nvPr>
            <p:ph type="dt" sz="half" idx="10"/>
          </p:nvPr>
        </p:nvSpPr>
        <p:spPr/>
        <p:txBody>
          <a:bodyPr/>
          <a:lstStyle/>
          <a:p>
            <a:r>
              <a:rPr lang="en-US"/>
              <a:t>www.eoscpilot.eu</a:t>
            </a:r>
            <a:endParaRPr lang="en-GB"/>
          </a:p>
        </p:txBody>
      </p:sp>
      <p:sp>
        <p:nvSpPr>
          <p:cNvPr id="5" name="Segnaposto piè di pagina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12"/>
          </p:nvPr>
        </p:nvSpPr>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12640834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2686050" y="1106905"/>
            <a:ext cx="5824538" cy="1665271"/>
          </a:xfrm>
        </p:spPr>
        <p:txBody>
          <a:bodyPr anchor="b"/>
          <a:lstStyle>
            <a:lvl1pPr>
              <a:defRPr sz="6000"/>
            </a:lvl1pPr>
          </a:lstStyle>
          <a:p>
            <a:r>
              <a:rPr lang="it-IT"/>
              <a:t>Fare clic per modificare stile</a:t>
            </a:r>
            <a:endParaRPr lang="en-GB"/>
          </a:p>
        </p:txBody>
      </p:sp>
      <p:sp>
        <p:nvSpPr>
          <p:cNvPr id="3" name="Segnaposto testo 2"/>
          <p:cNvSpPr>
            <a:spLocks noGrp="1"/>
          </p:cNvSpPr>
          <p:nvPr>
            <p:ph type="body" idx="1"/>
          </p:nvPr>
        </p:nvSpPr>
        <p:spPr>
          <a:xfrm>
            <a:off x="2686050" y="2799164"/>
            <a:ext cx="5824538"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r>
              <a:rPr lang="en-US"/>
              <a:t>www.eoscpilot.eu</a:t>
            </a:r>
            <a:endParaRPr lang="en-GB"/>
          </a:p>
        </p:txBody>
      </p:sp>
      <p:sp>
        <p:nvSpPr>
          <p:cNvPr id="5" name="Segnaposto piè di pagina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12"/>
          </p:nvPr>
        </p:nvSpPr>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3952277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2030930" y="962526"/>
            <a:ext cx="6670308" cy="728162"/>
          </a:xfrm>
        </p:spPr>
        <p:txBody>
          <a:bodyPr/>
          <a:lstStyle/>
          <a:p>
            <a:r>
              <a:rPr lang="it-IT"/>
              <a:t>Fare clic per modificare stile</a:t>
            </a:r>
            <a:endParaRPr lang="en-GB"/>
          </a:p>
        </p:txBody>
      </p:sp>
      <p:sp>
        <p:nvSpPr>
          <p:cNvPr id="3" name="Segnaposto testo 2"/>
          <p:cNvSpPr>
            <a:spLocks noGrp="1"/>
          </p:cNvSpPr>
          <p:nvPr>
            <p:ph type="body" idx="1"/>
          </p:nvPr>
        </p:nvSpPr>
        <p:spPr>
          <a:xfrm>
            <a:off x="2030930" y="1681163"/>
            <a:ext cx="667030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2030930" y="2505075"/>
            <a:ext cx="6670308" cy="3684588"/>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7" name="Segnaposto data 6"/>
          <p:cNvSpPr>
            <a:spLocks noGrp="1"/>
          </p:cNvSpPr>
          <p:nvPr>
            <p:ph type="dt" sz="half" idx="10"/>
          </p:nvPr>
        </p:nvSpPr>
        <p:spPr/>
        <p:txBody>
          <a:bodyPr/>
          <a:lstStyle/>
          <a:p>
            <a:r>
              <a:rPr lang="en-US"/>
              <a:t>www.eoscpilot.eu</a:t>
            </a:r>
            <a:endParaRPr lang="en-GB"/>
          </a:p>
        </p:txBody>
      </p:sp>
      <p:sp>
        <p:nvSpPr>
          <p:cNvPr id="8" name="Segnaposto piè di pagina 7"/>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9" name="Segnaposto numero diapositiva 8"/>
          <p:cNvSpPr>
            <a:spLocks noGrp="1"/>
          </p:cNvSpPr>
          <p:nvPr>
            <p:ph type="sldNum" sz="quarter" idx="12"/>
          </p:nvPr>
        </p:nvSpPr>
        <p:spPr>
          <a:xfrm>
            <a:off x="6643838" y="6331151"/>
            <a:ext cx="2057400" cy="365125"/>
          </a:xfrm>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14027082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endParaRPr lang="en-GB"/>
          </a:p>
        </p:txBody>
      </p:sp>
      <p:sp>
        <p:nvSpPr>
          <p:cNvPr id="3" name="Segnaposto data 2"/>
          <p:cNvSpPr>
            <a:spLocks noGrp="1"/>
          </p:cNvSpPr>
          <p:nvPr>
            <p:ph type="dt" sz="half" idx="10"/>
          </p:nvPr>
        </p:nvSpPr>
        <p:spPr/>
        <p:txBody>
          <a:bodyPr/>
          <a:lstStyle/>
          <a:p>
            <a:r>
              <a:rPr lang="en-US"/>
              <a:t>www.eoscpilot.eu</a:t>
            </a:r>
            <a:endParaRPr lang="en-GB"/>
          </a:p>
        </p:txBody>
      </p:sp>
      <p:sp>
        <p:nvSpPr>
          <p:cNvPr id="4" name="Segnaposto piè di pagina 3"/>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5" name="Segnaposto numero diapositiva 4"/>
          <p:cNvSpPr>
            <a:spLocks noGrp="1"/>
          </p:cNvSpPr>
          <p:nvPr>
            <p:ph type="sldNum" sz="quarter" idx="12"/>
          </p:nvPr>
        </p:nvSpPr>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2412742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016276" y="987425"/>
            <a:ext cx="2949575" cy="969745"/>
          </a:xfrm>
        </p:spPr>
        <p:txBody>
          <a:bodyPr anchor="b"/>
          <a:lstStyle>
            <a:lvl1pPr>
              <a:defRPr sz="3200"/>
            </a:lvl1pPr>
          </a:lstStyle>
          <a:p>
            <a:r>
              <a:rPr lang="it-IT"/>
              <a:t>Fare clic per modificare stile</a:t>
            </a:r>
            <a:endParaRPr lang="en-GB"/>
          </a:p>
        </p:txBody>
      </p:sp>
      <p:sp>
        <p:nvSpPr>
          <p:cNvPr id="3" name="Segnaposto contenuto 2"/>
          <p:cNvSpPr>
            <a:spLocks noGrp="1"/>
          </p:cNvSpPr>
          <p:nvPr>
            <p:ph idx="1"/>
          </p:nvPr>
        </p:nvSpPr>
        <p:spPr>
          <a:xfrm>
            <a:off x="5130265" y="987425"/>
            <a:ext cx="3625715" cy="4873625"/>
          </a:xfrm>
        </p:spPr>
        <p:txBody>
          <a:bodyPr/>
          <a:lstStyle>
            <a:lvl1pPr marL="228600" indent="-228600">
              <a:buSzPct val="100000"/>
              <a:buFontTx/>
              <a:buBlip>
                <a:blip r:embed="rId2"/>
              </a:buBlip>
              <a:defRPr sz="3200"/>
            </a:lvl1pPr>
            <a:lvl2pPr marL="685800" indent="-228600">
              <a:buSzPct val="100000"/>
              <a:buFontTx/>
              <a:buBlip>
                <a:blip r:embed="rId2"/>
              </a:buBlip>
              <a:defRPr sz="2800"/>
            </a:lvl2pPr>
            <a:lvl3pPr marL="1143000" indent="-228600">
              <a:buSzPct val="100000"/>
              <a:buFontTx/>
              <a:buBlip>
                <a:blip r:embed="rId2"/>
              </a:buBlip>
              <a:defRPr sz="2400"/>
            </a:lvl3pPr>
            <a:lvl4pPr marL="1600200" indent="-228600">
              <a:buSzPct val="100000"/>
              <a:buFontTx/>
              <a:buBlip>
                <a:blip r:embed="rId2"/>
              </a:buBlip>
              <a:defRPr sz="2000"/>
            </a:lvl4pPr>
            <a:lvl5pPr marL="2057400" indent="-228600">
              <a:buSzPct val="100000"/>
              <a:buFontTx/>
              <a:buBlip>
                <a:blip r:embed="rId2"/>
              </a:buBlip>
              <a:defRPr sz="2000"/>
            </a:lvl5pPr>
            <a:lvl6pPr>
              <a:defRPr sz="2000"/>
            </a:lvl6pPr>
            <a:lvl7pPr>
              <a:defRPr sz="2000"/>
            </a:lvl7pPr>
            <a:lvl8pPr>
              <a:defRPr sz="2000"/>
            </a:lvl8pPr>
            <a:lvl9pPr>
              <a:defRPr sz="2000"/>
            </a:lvl9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4" name="Segnaposto testo 3"/>
          <p:cNvSpPr>
            <a:spLocks noGrp="1"/>
          </p:cNvSpPr>
          <p:nvPr>
            <p:ph type="body" sz="half" idx="2"/>
          </p:nvPr>
        </p:nvSpPr>
        <p:spPr>
          <a:xfrm>
            <a:off x="2016276"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r>
              <a:rPr lang="en-US"/>
              <a:t>www.eoscpilot.eu</a:t>
            </a:r>
            <a:endParaRPr lang="en-GB"/>
          </a:p>
        </p:txBody>
      </p:sp>
      <p:sp>
        <p:nvSpPr>
          <p:cNvPr id="6" name="Segnaposto piè di pagina 5"/>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7" name="Segnaposto numero diapositiva 6"/>
          <p:cNvSpPr>
            <a:spLocks noGrp="1"/>
          </p:cNvSpPr>
          <p:nvPr>
            <p:ph type="sldNum" sz="quarter" idx="12"/>
          </p:nvPr>
        </p:nvSpPr>
        <p:spPr>
          <a:xfrm>
            <a:off x="6698581" y="6356350"/>
            <a:ext cx="2057400" cy="365125"/>
          </a:xfrm>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197101579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theme" Target="../theme/theme2.xml"/><Relationship Id="rId8" Type="http://schemas.openxmlformats.org/officeDocument/2006/relationships/image" Target="../media/image6.jpg"/><Relationship Id="rId9" Type="http://schemas.openxmlformats.org/officeDocument/2006/relationships/image" Target="../media/image2.png"/><Relationship Id="rId1" Type="http://schemas.openxmlformats.org/officeDocument/2006/relationships/slideLayout" Target="../slideLayouts/slideLayout12.xml"/><Relationship Id="rId2"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17332" y="67377"/>
            <a:ext cx="6956057" cy="868297"/>
          </a:xfrm>
          <a:prstGeom prst="rect">
            <a:avLst/>
          </a:prstGeom>
        </p:spPr>
        <p:txBody>
          <a:bodyPr vert="horz" lIns="91440" tIns="45720" rIns="91440" bIns="45720" rtlCol="0" anchor="ctr">
            <a:normAutofit/>
          </a:bodyPr>
          <a:lstStyle/>
          <a:p>
            <a:r>
              <a:rPr lang="it-IT" dirty="0"/>
              <a:t>Fare clic per modificare stile</a:t>
            </a:r>
            <a:endParaRPr lang="en-US" dirty="0"/>
          </a:p>
        </p:txBody>
      </p:sp>
      <p:sp>
        <p:nvSpPr>
          <p:cNvPr id="3" name="Text Placeholder 2"/>
          <p:cNvSpPr>
            <a:spLocks noGrp="1"/>
          </p:cNvSpPr>
          <p:nvPr>
            <p:ph type="body" idx="1"/>
          </p:nvPr>
        </p:nvSpPr>
        <p:spPr>
          <a:xfrm>
            <a:off x="628650" y="1617044"/>
            <a:ext cx="7886700" cy="3051209"/>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Date Placeholder 3"/>
          <p:cNvSpPr>
            <a:spLocks noGrp="1"/>
          </p:cNvSpPr>
          <p:nvPr>
            <p:ph type="dt" sz="half" idx="2"/>
          </p:nvPr>
        </p:nvSpPr>
        <p:spPr>
          <a:xfrm>
            <a:off x="628650" y="6356351"/>
            <a:ext cx="1334904"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www.eoscpilot.eu</a:t>
            </a:r>
            <a:endParaRPr lang="en-GB" dirty="0"/>
          </a:p>
        </p:txBody>
      </p:sp>
      <p:sp>
        <p:nvSpPr>
          <p:cNvPr id="5" name="Footer Placeholder 4"/>
          <p:cNvSpPr>
            <a:spLocks noGrp="1"/>
          </p:cNvSpPr>
          <p:nvPr>
            <p:ph type="ftr" sz="quarter" idx="3"/>
          </p:nvPr>
        </p:nvSpPr>
        <p:spPr>
          <a:xfrm>
            <a:off x="2136808" y="6356351"/>
            <a:ext cx="52361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The European Open Science Cloud for Research pilot project is funded by the European Commission, DG Research &amp; Innovation under contract no. </a:t>
            </a:r>
            <a:r>
              <a:rPr lang="en-GB" dirty="0"/>
              <a:t>739563</a:t>
            </a:r>
          </a:p>
        </p:txBody>
      </p:sp>
      <p:sp>
        <p:nvSpPr>
          <p:cNvPr id="6" name="Slide Number Placeholder 5"/>
          <p:cNvSpPr>
            <a:spLocks noGrp="1"/>
          </p:cNvSpPr>
          <p:nvPr>
            <p:ph type="sldNum" sz="quarter" idx="4"/>
          </p:nvPr>
        </p:nvSpPr>
        <p:spPr>
          <a:xfrm>
            <a:off x="7372952" y="6356351"/>
            <a:ext cx="11423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4E5F24-684F-EB47-903B-D0BF2D59DFAF}" type="slidenum">
              <a:rPr lang="en-GB" smtClean="0"/>
              <a:t>‹#›</a:t>
            </a:fld>
            <a:endParaRPr lang="en-GB"/>
          </a:p>
        </p:txBody>
      </p:sp>
    </p:spTree>
    <p:extLst>
      <p:ext uri="{BB962C8B-B14F-4D97-AF65-F5344CB8AC3E}">
        <p14:creationId xmlns:p14="http://schemas.microsoft.com/office/powerpoint/2010/main" val="580945943"/>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73" r:id="rId3"/>
    <p:sldLayoutId id="2147483662" r:id="rId4"/>
    <p:sldLayoutId id="2147483663" r:id="rId5"/>
    <p:sldLayoutId id="2147483664" r:id="rId6"/>
    <p:sldLayoutId id="2147483666" r:id="rId7"/>
    <p:sldLayoutId id="2147483667" r:id="rId8"/>
    <p:sldLayoutId id="2147483668" r:id="rId9"/>
    <p:sldLayoutId id="2147483683" r:id="rId10"/>
    <p:sldLayoutId id="2147483684"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SzPct val="100000"/>
        <a:buFontTx/>
        <a:buBlip>
          <a:blip r:embed="rId1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00000"/>
        <a:buFontTx/>
        <a:buBlip>
          <a:blip r:embed="rId1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100000"/>
        <a:buFontTx/>
        <a:buBlip>
          <a:blip r:embed="rId1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100000"/>
        <a:buFontTx/>
        <a:buBlip>
          <a:blip r:embed="rId1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00000"/>
        <a:buFontTx/>
        <a:buBlip>
          <a:blip r:embed="rId1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2348564" y="365125"/>
            <a:ext cx="6166786" cy="1325563"/>
          </a:xfrm>
          <a:prstGeom prst="rect">
            <a:avLst/>
          </a:prstGeom>
        </p:spPr>
        <p:txBody>
          <a:bodyPr vert="horz" lIns="91440" tIns="45720" rIns="91440" bIns="45720" rtlCol="0" anchor="ctr">
            <a:normAutofit/>
          </a:bodyPr>
          <a:lstStyle/>
          <a:p>
            <a:r>
              <a:rPr lang="it-IT"/>
              <a:t>Fare clic per modificare stile</a:t>
            </a:r>
            <a:endParaRPr lang="en-GB" dirty="0"/>
          </a:p>
        </p:txBody>
      </p:sp>
      <p:sp>
        <p:nvSpPr>
          <p:cNvPr id="3" name="Segnaposto testo 2"/>
          <p:cNvSpPr>
            <a:spLocks noGrp="1"/>
          </p:cNvSpPr>
          <p:nvPr>
            <p:ph type="body" idx="1"/>
          </p:nvPr>
        </p:nvSpPr>
        <p:spPr>
          <a:xfrm>
            <a:off x="2348564" y="1825625"/>
            <a:ext cx="6166786" cy="4351338"/>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4" name="Segnaposto data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www.eoscpilot.eu</a:t>
            </a:r>
            <a:endParaRPr lang="en-GB"/>
          </a:p>
        </p:txBody>
      </p:sp>
      <p:sp>
        <p:nvSpPr>
          <p:cNvPr id="5" name="Segnaposto piè di pagina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9125B-4164-B445-B5EA-FB5E25F89FC2}" type="slidenum">
              <a:rPr lang="en-GB" smtClean="0"/>
              <a:t>‹#›</a:t>
            </a:fld>
            <a:endParaRPr lang="en-GB"/>
          </a:p>
        </p:txBody>
      </p:sp>
    </p:spTree>
    <p:extLst>
      <p:ext uri="{BB962C8B-B14F-4D97-AF65-F5344CB8AC3E}">
        <p14:creationId xmlns:p14="http://schemas.microsoft.com/office/powerpoint/2010/main" val="178513706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9" r:id="rId4"/>
    <p:sldLayoutId id="2147483680" r:id="rId5"/>
    <p:sldLayoutId id="2147483682" r:id="rId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SzPct val="100000"/>
        <a:buFontTx/>
        <a:buBlip>
          <a:blip r:embed="rId9"/>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00000"/>
        <a:buFontTx/>
        <a:buBlip>
          <a:blip r:embed="rId9"/>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100000"/>
        <a:buFontTx/>
        <a:buBlip>
          <a:blip r:embed="rId9"/>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100000"/>
        <a:buFontTx/>
        <a:buBlip>
          <a:blip r:embed="rId9"/>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00000"/>
        <a:buFontTx/>
        <a:buBlip>
          <a:blip r:embed="rId9"/>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per.oster@csc.fi"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jpeg"/><Relationship Id="rId3" Type="http://schemas.openxmlformats.org/officeDocument/2006/relationships/image" Target="../media/image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jpeg"/><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jpeg"/><Relationship Id="rId3"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772025" y="3561865"/>
            <a:ext cx="4371975" cy="1655762"/>
          </a:xfrm>
        </p:spPr>
        <p:txBody>
          <a:bodyPr>
            <a:noAutofit/>
          </a:bodyPr>
          <a:lstStyle/>
          <a:p>
            <a:r>
              <a:rPr lang="en-GB" sz="1800" dirty="0" smtClean="0"/>
              <a:t>EOSC Governance Development Forum 4</a:t>
            </a:r>
            <a:r>
              <a:rPr lang="en-GB" sz="1800" baseline="30000" dirty="0" smtClean="0"/>
              <a:t>th</a:t>
            </a:r>
            <a:r>
              <a:rPr lang="en-GB" sz="1800" dirty="0" smtClean="0"/>
              <a:t> Webinar</a:t>
            </a:r>
          </a:p>
          <a:p>
            <a:r>
              <a:rPr lang="en-GB" sz="1800" dirty="0" smtClean="0"/>
              <a:t>17 August2017</a:t>
            </a:r>
          </a:p>
          <a:p>
            <a:r>
              <a:rPr lang="en-GB" sz="1800" dirty="0" smtClean="0"/>
              <a:t>Per Öster </a:t>
            </a:r>
            <a:r>
              <a:rPr lang="en-GB" sz="1400" dirty="0" smtClean="0"/>
              <a:t>(</a:t>
            </a:r>
            <a:r>
              <a:rPr lang="en-GB" sz="1400" dirty="0" smtClean="0">
                <a:hlinkClick r:id="rId3"/>
              </a:rPr>
              <a:t>per.oster@csc.fi</a:t>
            </a:r>
            <a:r>
              <a:rPr lang="en-GB" sz="1400" dirty="0"/>
              <a:t>)</a:t>
            </a:r>
            <a:endParaRPr lang="en-GB" sz="1800" dirty="0"/>
          </a:p>
        </p:txBody>
      </p:sp>
    </p:spTree>
    <p:extLst>
      <p:ext uri="{BB962C8B-B14F-4D97-AF65-F5344CB8AC3E}">
        <p14:creationId xmlns:p14="http://schemas.microsoft.com/office/powerpoint/2010/main" val="8433966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Governance Development Forum</a:t>
            </a:r>
            <a:endParaRPr lang="en-US" dirty="0"/>
          </a:p>
        </p:txBody>
      </p:sp>
      <p:sp>
        <p:nvSpPr>
          <p:cNvPr id="3" name="Content Placeholder 2"/>
          <p:cNvSpPr>
            <a:spLocks noGrp="1"/>
          </p:cNvSpPr>
          <p:nvPr>
            <p:ph sz="half" idx="1"/>
          </p:nvPr>
        </p:nvSpPr>
        <p:spPr>
          <a:xfrm>
            <a:off x="265395" y="2213846"/>
            <a:ext cx="4198531" cy="2861878"/>
          </a:xfrm>
        </p:spPr>
        <p:txBody>
          <a:bodyPr/>
          <a:lstStyle/>
          <a:p>
            <a:r>
              <a:rPr lang="en-US" dirty="0" smtClean="0"/>
              <a:t> Enable stakeholders to contribute to the governance development</a:t>
            </a:r>
          </a:p>
          <a:p>
            <a:r>
              <a:rPr lang="en-US" dirty="0"/>
              <a:t> </a:t>
            </a:r>
            <a:r>
              <a:rPr lang="en-US" dirty="0" smtClean="0"/>
              <a:t>A platform for information, dialogue, and development</a:t>
            </a:r>
            <a:endParaRPr lang="en-US" dirty="0"/>
          </a:p>
        </p:txBody>
      </p:sp>
      <p:sp>
        <p:nvSpPr>
          <p:cNvPr id="5" name="Date Placeholder 4"/>
          <p:cNvSpPr>
            <a:spLocks noGrp="1"/>
          </p:cNvSpPr>
          <p:nvPr>
            <p:ph type="dt" sz="half" idx="10"/>
          </p:nvPr>
        </p:nvSpPr>
        <p:spPr/>
        <p:txBody>
          <a:bodyPr/>
          <a:lstStyle/>
          <a:p>
            <a:r>
              <a:rPr lang="en-US" smtClean="0"/>
              <a:t>www.eoscpilot.eu</a:t>
            </a:r>
            <a:endParaRPr lang="en-GB"/>
          </a:p>
        </p:txBody>
      </p:sp>
      <p:sp>
        <p:nvSpPr>
          <p:cNvPr id="6" name="Footer Placeholder 5"/>
          <p:cNvSpPr>
            <a:spLocks noGrp="1"/>
          </p:cNvSpPr>
          <p:nvPr>
            <p:ph type="ftr" sz="quarter" idx="11"/>
          </p:nvPr>
        </p:nvSpPr>
        <p:spPr/>
        <p:txBody>
          <a:bodyPr/>
          <a:lstStyle/>
          <a:p>
            <a:r>
              <a:rPr lang="en-GB" smtClean="0"/>
              <a:t>The European Open Science Cloud for Research pilot project is funded by the European Commission, DG Research &amp; Innovation under contract no. 739563</a:t>
            </a:r>
            <a:endParaRPr lang="en-GB"/>
          </a:p>
        </p:txBody>
      </p:sp>
      <p:sp>
        <p:nvSpPr>
          <p:cNvPr id="7" name="Slide Number Placeholder 6"/>
          <p:cNvSpPr>
            <a:spLocks noGrp="1"/>
          </p:cNvSpPr>
          <p:nvPr>
            <p:ph type="sldNum" sz="quarter" idx="12"/>
          </p:nvPr>
        </p:nvSpPr>
        <p:spPr/>
        <p:txBody>
          <a:bodyPr/>
          <a:lstStyle/>
          <a:p>
            <a:fld id="{154E5F24-684F-EB47-903B-D0BF2D59DFAF}" type="slidenum">
              <a:rPr lang="en-GB" smtClean="0"/>
              <a:t>2</a:t>
            </a:fld>
            <a:endParaRPr lang="en-GB"/>
          </a:p>
        </p:txBody>
      </p:sp>
      <p:sp>
        <p:nvSpPr>
          <p:cNvPr id="9" name="TextBox 8"/>
          <p:cNvSpPr txBox="1"/>
          <p:nvPr/>
        </p:nvSpPr>
        <p:spPr>
          <a:xfrm>
            <a:off x="4686691" y="5413845"/>
            <a:ext cx="3779176" cy="369332"/>
          </a:xfrm>
          <a:prstGeom prst="rect">
            <a:avLst/>
          </a:prstGeom>
          <a:noFill/>
        </p:spPr>
        <p:txBody>
          <a:bodyPr wrap="none" rtlCol="0">
            <a:spAutoFit/>
          </a:bodyPr>
          <a:lstStyle/>
          <a:p>
            <a:r>
              <a:rPr lang="en-US" dirty="0"/>
              <a:t>http://</a:t>
            </a:r>
            <a:r>
              <a:rPr lang="en-US" dirty="0" err="1"/>
              <a:t>eoscpilot.eu</a:t>
            </a:r>
            <a:r>
              <a:rPr lang="en-US" dirty="0"/>
              <a:t>/about/governance</a:t>
            </a:r>
          </a:p>
        </p:txBody>
      </p:sp>
      <p:pic>
        <p:nvPicPr>
          <p:cNvPr id="4" name="Picture 3"/>
          <p:cNvPicPr>
            <a:picLocks noChangeAspect="1"/>
          </p:cNvPicPr>
          <p:nvPr/>
        </p:nvPicPr>
        <p:blipFill>
          <a:blip r:embed="rId2"/>
          <a:stretch>
            <a:fillRect/>
          </a:stretch>
        </p:blipFill>
        <p:spPr>
          <a:xfrm>
            <a:off x="4566990" y="2028631"/>
            <a:ext cx="4238563" cy="3144740"/>
          </a:xfrm>
          <a:prstGeom prst="rect">
            <a:avLst/>
          </a:prstGeom>
          <a:ln w="3175">
            <a:solidFill>
              <a:schemeClr val="bg1">
                <a:lumMod val="8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453503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EOSC Summit</a:t>
            </a:r>
          </a:p>
          <a:p>
            <a:r>
              <a:rPr lang="en-US" dirty="0" smtClean="0"/>
              <a:t>Brussels</a:t>
            </a:r>
          </a:p>
          <a:p>
            <a:r>
              <a:rPr lang="en-US" dirty="0" smtClean="0"/>
              <a:t>12 June 2017</a:t>
            </a:r>
            <a:endParaRPr lang="en-US" dirty="0"/>
          </a:p>
        </p:txBody>
      </p:sp>
    </p:spTree>
    <p:extLst>
      <p:ext uri="{BB962C8B-B14F-4D97-AF65-F5344CB8AC3E}">
        <p14:creationId xmlns:p14="http://schemas.microsoft.com/office/powerpoint/2010/main" val="12269188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EOSC Summit</a:t>
            </a:r>
            <a:endParaRPr lang="en-US" dirty="0"/>
          </a:p>
        </p:txBody>
      </p:sp>
      <p:sp>
        <p:nvSpPr>
          <p:cNvPr id="7" name="Content Placeholder 6"/>
          <p:cNvSpPr>
            <a:spLocks noGrp="1"/>
          </p:cNvSpPr>
          <p:nvPr>
            <p:ph idx="1"/>
          </p:nvPr>
        </p:nvSpPr>
        <p:spPr/>
        <p:txBody>
          <a:bodyPr/>
          <a:lstStyle/>
          <a:p>
            <a:r>
              <a:rPr lang="en-US" dirty="0" smtClean="0"/>
              <a:t> Organized by DG RTD and DG CNECT</a:t>
            </a:r>
          </a:p>
          <a:p>
            <a:r>
              <a:rPr lang="en-US" dirty="0"/>
              <a:t> </a:t>
            </a:r>
            <a:r>
              <a:rPr lang="en-US" dirty="0" smtClean="0"/>
              <a:t>Commissioner Moedas</a:t>
            </a:r>
          </a:p>
          <a:p>
            <a:r>
              <a:rPr lang="en-US" dirty="0"/>
              <a:t> </a:t>
            </a:r>
            <a:r>
              <a:rPr lang="en-US" dirty="0" smtClean="0"/>
              <a:t>RTD Director-General Robert-Jan Smits</a:t>
            </a:r>
          </a:p>
          <a:p>
            <a:r>
              <a:rPr lang="en-US" dirty="0"/>
              <a:t> </a:t>
            </a:r>
            <a:r>
              <a:rPr lang="en-US" dirty="0" smtClean="0"/>
              <a:t>Five panels covering a number of EOSC topics including governance</a:t>
            </a:r>
          </a:p>
          <a:p>
            <a:endParaRPr lang="en-US" dirty="0"/>
          </a:p>
        </p:txBody>
      </p:sp>
      <p:sp>
        <p:nvSpPr>
          <p:cNvPr id="3" name="Date Placeholder 2"/>
          <p:cNvSpPr>
            <a:spLocks noGrp="1"/>
          </p:cNvSpPr>
          <p:nvPr>
            <p:ph type="dt" sz="half" idx="10"/>
          </p:nvPr>
        </p:nvSpPr>
        <p:spPr/>
        <p:txBody>
          <a:bodyPr/>
          <a:lstStyle/>
          <a:p>
            <a:r>
              <a:rPr lang="en-US" smtClean="0">
                <a:solidFill>
                  <a:prstClr val="black">
                    <a:tint val="75000"/>
                  </a:prstClr>
                </a:solidFill>
              </a:rPr>
              <a:t>www.eoscpilot.eu</a:t>
            </a:r>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r>
              <a:rPr lang="en-GB" smtClean="0">
                <a:solidFill>
                  <a:prstClr val="black">
                    <a:tint val="75000"/>
                  </a:prstClr>
                </a:solidFill>
              </a:rPr>
              <a:t>The European Open Science Cloud for Research pilot project is funded by the European Commission, DG Research &amp; Innovation under contract no. 739563</a:t>
            </a:r>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154E5F24-684F-EB47-903B-D0BF2D59DFAF}" type="slidenum">
              <a:rPr lang="en-GB" smtClean="0">
                <a:solidFill>
                  <a:prstClr val="black">
                    <a:tint val="75000"/>
                  </a:prstClr>
                </a:solidFill>
              </a:rPr>
              <a:pPr/>
              <a:t>4</a:t>
            </a:fld>
            <a:endParaRPr lang="en-GB" dirty="0">
              <a:solidFill>
                <a:prstClr val="black">
                  <a:tint val="75000"/>
                </a:prstClr>
              </a:solidFill>
            </a:endParaRPr>
          </a:p>
        </p:txBody>
      </p:sp>
    </p:spTree>
    <p:extLst>
      <p:ext uri="{BB962C8B-B14F-4D97-AF65-F5344CB8AC3E}">
        <p14:creationId xmlns:p14="http://schemas.microsoft.com/office/powerpoint/2010/main" val="6872847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EOSC Declaration of 10 July</a:t>
            </a:r>
            <a:endParaRPr lang="en-GB" sz="4000" dirty="0"/>
          </a:p>
        </p:txBody>
      </p:sp>
      <p:sp>
        <p:nvSpPr>
          <p:cNvPr id="3" name="Content Placeholder 2"/>
          <p:cNvSpPr>
            <a:spLocks noGrp="1"/>
          </p:cNvSpPr>
          <p:nvPr>
            <p:ph idx="1"/>
          </p:nvPr>
        </p:nvSpPr>
        <p:spPr/>
        <p:txBody>
          <a:bodyPr/>
          <a:lstStyle/>
          <a:p>
            <a:r>
              <a:rPr lang="en-GB" dirty="0" smtClean="0"/>
              <a:t> A Declaration and more than 30 statements about EOSC to be endorsed by the member states</a:t>
            </a:r>
          </a:p>
          <a:p>
            <a:pPr lvl="1"/>
            <a:r>
              <a:rPr lang="en-GB" dirty="0" smtClean="0"/>
              <a:t>Data Culture and FAIR Data</a:t>
            </a:r>
          </a:p>
          <a:p>
            <a:pPr lvl="1"/>
            <a:r>
              <a:rPr lang="en-GB" dirty="0" smtClean="0"/>
              <a:t>Research Data Services and Architecture</a:t>
            </a:r>
          </a:p>
          <a:p>
            <a:pPr lvl="1"/>
            <a:r>
              <a:rPr lang="en-GB" dirty="0" smtClean="0"/>
              <a:t>Governance and Funding</a:t>
            </a:r>
          </a:p>
          <a:p>
            <a:pPr lvl="1"/>
            <a:endParaRPr lang="en-GB" dirty="0"/>
          </a:p>
        </p:txBody>
      </p:sp>
      <p:sp>
        <p:nvSpPr>
          <p:cNvPr id="4" name="Date Placeholder 3"/>
          <p:cNvSpPr>
            <a:spLocks noGrp="1"/>
          </p:cNvSpPr>
          <p:nvPr>
            <p:ph type="dt" sz="half" idx="10"/>
          </p:nvPr>
        </p:nvSpPr>
        <p:spPr/>
        <p:txBody>
          <a:bodyPr/>
          <a:lstStyle/>
          <a:p>
            <a:r>
              <a:rPr lang="en-US" smtClean="0"/>
              <a:t>www.eoscpilot.eu</a:t>
            </a:r>
            <a:endParaRPr lang="en-GB"/>
          </a:p>
        </p:txBody>
      </p:sp>
      <p:sp>
        <p:nvSpPr>
          <p:cNvPr id="5" name="Footer Placeholder 4"/>
          <p:cNvSpPr>
            <a:spLocks noGrp="1"/>
          </p:cNvSpPr>
          <p:nvPr>
            <p:ph type="ftr" sz="quarter" idx="11"/>
          </p:nvPr>
        </p:nvSpPr>
        <p:spPr/>
        <p:txBody>
          <a:bodyPr/>
          <a:lstStyle/>
          <a:p>
            <a:r>
              <a:rPr lang="en-GB" smtClean="0"/>
              <a:t>The European Open Science Cloud for Research pilot project is funded by the European Commission, DG Research &amp; Innovation under contract no. 739563</a:t>
            </a:r>
            <a:endParaRPr lang="en-GB"/>
          </a:p>
        </p:txBody>
      </p:sp>
      <p:sp>
        <p:nvSpPr>
          <p:cNvPr id="6" name="Slide Number Placeholder 5"/>
          <p:cNvSpPr>
            <a:spLocks noGrp="1"/>
          </p:cNvSpPr>
          <p:nvPr>
            <p:ph type="sldNum" sz="quarter" idx="12"/>
          </p:nvPr>
        </p:nvSpPr>
        <p:spPr/>
        <p:txBody>
          <a:bodyPr/>
          <a:lstStyle/>
          <a:p>
            <a:fld id="{D629125B-4164-B445-B5EA-FB5E25F89FC2}" type="slidenum">
              <a:rPr lang="en-GB" smtClean="0"/>
              <a:t>5</a:t>
            </a:fld>
            <a:endParaRPr lang="en-GB"/>
          </a:p>
        </p:txBody>
      </p:sp>
    </p:spTree>
    <p:extLst>
      <p:ext uri="{BB962C8B-B14F-4D97-AF65-F5344CB8AC3E}">
        <p14:creationId xmlns:p14="http://schemas.microsoft.com/office/powerpoint/2010/main" val="20272186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Declaration</a:t>
            </a:r>
            <a:endParaRPr lang="en-GB" dirty="0"/>
          </a:p>
        </p:txBody>
      </p:sp>
      <p:sp>
        <p:nvSpPr>
          <p:cNvPr id="3" name="Content Placeholder 2"/>
          <p:cNvSpPr>
            <a:spLocks noGrp="1"/>
          </p:cNvSpPr>
          <p:nvPr>
            <p:ph idx="1"/>
          </p:nvPr>
        </p:nvSpPr>
        <p:spPr>
          <a:xfrm>
            <a:off x="628650" y="1340516"/>
            <a:ext cx="7886700" cy="3051209"/>
          </a:xfrm>
        </p:spPr>
        <p:txBody>
          <a:bodyPr>
            <a:noAutofit/>
          </a:bodyPr>
          <a:lstStyle/>
          <a:p>
            <a:r>
              <a:rPr lang="en-US" sz="2000" dirty="0"/>
              <a:t>RECOGNISING the challenges of data driven research in pursuing excellent science </a:t>
            </a:r>
          </a:p>
          <a:p>
            <a:r>
              <a:rPr lang="en-US" sz="2000" dirty="0"/>
              <a:t>GRANTING that the vision of European Open Science is that of a research data commons, widely inclusive of all disciplines and Member States, sustainable in the </a:t>
            </a:r>
            <a:r>
              <a:rPr lang="en-US" sz="2000" dirty="0" smtClean="0"/>
              <a:t>long-term</a:t>
            </a:r>
            <a:endParaRPr lang="en-US" sz="2000" dirty="0"/>
          </a:p>
          <a:p>
            <a:r>
              <a:rPr lang="en-US" sz="2000" dirty="0"/>
              <a:t>CONFIRMING that the implementation of the EOSC is a process, not a project, by its nature iterative and based on constant learning and mutual alignment </a:t>
            </a:r>
          </a:p>
          <a:p>
            <a:r>
              <a:rPr lang="en-US" sz="2000" dirty="0"/>
              <a:t>UPHOLDING that the EOSC Summit marked the beginning and not the end of this process, one based on continuous engagement with scientific stakeholders, the European Commission </a:t>
            </a:r>
          </a:p>
          <a:p>
            <a:r>
              <a:rPr lang="en-US" sz="2000" dirty="0"/>
              <a:t>PROPOSES that all EOSC stakeholders consider sharing the following intents and will actively support their implementation in the respective </a:t>
            </a:r>
            <a:r>
              <a:rPr lang="en-US" sz="2000" dirty="0" smtClean="0"/>
              <a:t>capacities</a:t>
            </a:r>
            <a:endParaRPr lang="en-US" sz="2000" dirty="0"/>
          </a:p>
          <a:p>
            <a:endParaRPr lang="en-GB" sz="2000" dirty="0"/>
          </a:p>
        </p:txBody>
      </p:sp>
      <p:sp>
        <p:nvSpPr>
          <p:cNvPr id="4" name="Date Placeholder 3"/>
          <p:cNvSpPr>
            <a:spLocks noGrp="1"/>
          </p:cNvSpPr>
          <p:nvPr>
            <p:ph type="dt" sz="half" idx="10"/>
          </p:nvPr>
        </p:nvSpPr>
        <p:spPr/>
        <p:txBody>
          <a:bodyPr/>
          <a:lstStyle/>
          <a:p>
            <a:r>
              <a:rPr lang="en-US" smtClean="0"/>
              <a:t>www.eoscpilot.eu</a:t>
            </a:r>
            <a:endParaRPr lang="en-GB"/>
          </a:p>
        </p:txBody>
      </p:sp>
      <p:sp>
        <p:nvSpPr>
          <p:cNvPr id="5" name="Footer Placeholder 4"/>
          <p:cNvSpPr>
            <a:spLocks noGrp="1"/>
          </p:cNvSpPr>
          <p:nvPr>
            <p:ph type="ftr" sz="quarter" idx="11"/>
          </p:nvPr>
        </p:nvSpPr>
        <p:spPr/>
        <p:txBody>
          <a:bodyPr/>
          <a:lstStyle/>
          <a:p>
            <a:r>
              <a:rPr lang="en-GB" smtClean="0"/>
              <a:t>The European Open Science Cloud for Research pilot project is funded by the European Commission, DG Research &amp; Innovation under contract no. 739563</a:t>
            </a:r>
            <a:endParaRPr lang="en-GB"/>
          </a:p>
        </p:txBody>
      </p:sp>
      <p:sp>
        <p:nvSpPr>
          <p:cNvPr id="6" name="Slide Number Placeholder 5"/>
          <p:cNvSpPr>
            <a:spLocks noGrp="1"/>
          </p:cNvSpPr>
          <p:nvPr>
            <p:ph type="sldNum" sz="quarter" idx="12"/>
          </p:nvPr>
        </p:nvSpPr>
        <p:spPr/>
        <p:txBody>
          <a:bodyPr/>
          <a:lstStyle/>
          <a:p>
            <a:fld id="{D629125B-4164-B445-B5EA-FB5E25F89FC2}" type="slidenum">
              <a:rPr lang="en-GB" smtClean="0"/>
              <a:t>6</a:t>
            </a:fld>
            <a:endParaRPr lang="en-GB"/>
          </a:p>
        </p:txBody>
      </p:sp>
    </p:spTree>
    <p:extLst>
      <p:ext uri="{BB962C8B-B14F-4D97-AF65-F5344CB8AC3E}">
        <p14:creationId xmlns:p14="http://schemas.microsoft.com/office/powerpoint/2010/main" val="16360766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smtClean="0"/>
              <a:t>The Declaration on Governance and Funding</a:t>
            </a:r>
            <a:endParaRPr lang="en-GB" sz="2400" dirty="0"/>
          </a:p>
        </p:txBody>
      </p:sp>
      <p:sp>
        <p:nvSpPr>
          <p:cNvPr id="3" name="Content Placeholder 2"/>
          <p:cNvSpPr>
            <a:spLocks noGrp="1"/>
          </p:cNvSpPr>
          <p:nvPr>
            <p:ph idx="1"/>
          </p:nvPr>
        </p:nvSpPr>
        <p:spPr>
          <a:xfrm>
            <a:off x="628650" y="1240503"/>
            <a:ext cx="7886700" cy="4745960"/>
          </a:xfrm>
        </p:spPr>
        <p:txBody>
          <a:bodyPr>
            <a:normAutofit lnSpcReduction="10000"/>
          </a:bodyPr>
          <a:lstStyle/>
          <a:p>
            <a:r>
              <a:rPr lang="en-US" dirty="0"/>
              <a:t>[Governance model] </a:t>
            </a:r>
            <a:r>
              <a:rPr lang="en-US" sz="1400" dirty="0"/>
              <a:t>A long-term, sustainable research infrastructure in Europe requires a strong and flexible governance model based on trust and increasing mutuality. As </a:t>
            </a:r>
            <a:r>
              <a:rPr lang="en-US" sz="1400" dirty="0" err="1"/>
              <a:t>interdisciplinarity</a:t>
            </a:r>
            <a:r>
              <a:rPr lang="en-US" sz="1400" dirty="0"/>
              <a:t> is one of the main objectives of the EOSC, the governance model should be based </a:t>
            </a:r>
            <a:r>
              <a:rPr lang="en-US" sz="1400" dirty="0" smtClean="0"/>
              <a:t>on </a:t>
            </a:r>
            <a:r>
              <a:rPr lang="en-US" sz="2000" dirty="0" err="1" smtClean="0"/>
              <a:t>representativity</a:t>
            </a:r>
            <a:r>
              <a:rPr lang="en-US" sz="1400" dirty="0"/>
              <a:t>, </a:t>
            </a:r>
            <a:r>
              <a:rPr lang="en-US" sz="2000" dirty="0"/>
              <a:t>proportionality</a:t>
            </a:r>
            <a:r>
              <a:rPr lang="en-US" sz="1400" dirty="0"/>
              <a:t>, </a:t>
            </a:r>
            <a:r>
              <a:rPr lang="en-US" sz="2000" dirty="0"/>
              <a:t>accountability</a:t>
            </a:r>
            <a:r>
              <a:rPr lang="en-US" sz="1400" dirty="0"/>
              <a:t>, </a:t>
            </a:r>
            <a:r>
              <a:rPr lang="en-US" sz="2000" dirty="0"/>
              <a:t>inclusiveness</a:t>
            </a:r>
            <a:r>
              <a:rPr lang="en-US" sz="1400" dirty="0"/>
              <a:t> and </a:t>
            </a:r>
            <a:r>
              <a:rPr lang="en-US" sz="2000" dirty="0"/>
              <a:t>transparency</a:t>
            </a:r>
            <a:r>
              <a:rPr lang="en-US" dirty="0"/>
              <a:t> </a:t>
            </a:r>
            <a:endParaRPr lang="en-US" dirty="0" smtClean="0"/>
          </a:p>
          <a:p>
            <a:r>
              <a:rPr lang="en-US" dirty="0"/>
              <a:t>[Governance framework] </a:t>
            </a:r>
            <a:r>
              <a:rPr lang="en-US" sz="1400" dirty="0"/>
              <a:t>The EOSC governance framework will be </a:t>
            </a:r>
            <a:r>
              <a:rPr lang="en-US" sz="2000" dirty="0"/>
              <a:t>co-designed</a:t>
            </a:r>
            <a:r>
              <a:rPr lang="en-US" sz="1400" dirty="0"/>
              <a:t>, stakeholder driven and composed of three main layers: 1) </a:t>
            </a:r>
            <a:r>
              <a:rPr lang="en-US" sz="2000" dirty="0"/>
              <a:t>institutional</a:t>
            </a:r>
            <a:r>
              <a:rPr lang="en-US" sz="1400" dirty="0"/>
              <a:t>, including EU Member States and European Commission 2) </a:t>
            </a:r>
            <a:r>
              <a:rPr lang="en-US" sz="2000" dirty="0"/>
              <a:t>operational</a:t>
            </a:r>
            <a:r>
              <a:rPr lang="en-US" sz="1400" dirty="0"/>
              <a:t>, including a governance board and relevant working committees (e.g. thematic and functional) and 3) </a:t>
            </a:r>
            <a:r>
              <a:rPr lang="en-US" sz="2000" dirty="0"/>
              <a:t>advisory</a:t>
            </a:r>
            <a:r>
              <a:rPr lang="en-US" sz="1400" dirty="0"/>
              <a:t>, including a stakeholder forum. </a:t>
            </a:r>
            <a:endParaRPr lang="en-US" dirty="0" smtClean="0"/>
          </a:p>
          <a:p>
            <a:r>
              <a:rPr lang="en-US" dirty="0"/>
              <a:t>[Governance board] </a:t>
            </a:r>
            <a:r>
              <a:rPr lang="en-US" sz="1400" dirty="0"/>
              <a:t>A governance board will </a:t>
            </a:r>
            <a:r>
              <a:rPr lang="en-US" sz="2000" dirty="0"/>
              <a:t>coordinate</a:t>
            </a:r>
            <a:r>
              <a:rPr lang="en-US" sz="1400" dirty="0"/>
              <a:t> the efforts of stakeholders endorsing the EOSC Declaration, with the broad mandate to reach practical agreements for the implementation of an </a:t>
            </a:r>
            <a:r>
              <a:rPr lang="en-US" sz="2000" dirty="0"/>
              <a:t>EOSC Roadmap</a:t>
            </a:r>
            <a:r>
              <a:rPr lang="en-US" sz="1400" dirty="0"/>
              <a:t> by 2020. The board will have an </a:t>
            </a:r>
            <a:r>
              <a:rPr lang="en-US" sz="2000" dirty="0"/>
              <a:t>advisory</a:t>
            </a:r>
            <a:r>
              <a:rPr lang="en-US" sz="1400" dirty="0"/>
              <a:t> role and </a:t>
            </a:r>
            <a:r>
              <a:rPr lang="en-US" sz="2000" dirty="0"/>
              <a:t>an implementing</a:t>
            </a:r>
            <a:r>
              <a:rPr lang="en-US" sz="1400" dirty="0"/>
              <a:t> role of the decisions by Member States and European Commission concerning the programming, financing and towards the setting up of a long-term governance and business model for the EOSC. It will make best use of the outcomes of past and current projects (e.g. </a:t>
            </a:r>
            <a:r>
              <a:rPr lang="en-US" sz="1400" dirty="0" err="1"/>
              <a:t>EOSCpilot</a:t>
            </a:r>
            <a:r>
              <a:rPr lang="en-US" sz="1400" dirty="0"/>
              <a:t>, </a:t>
            </a:r>
            <a:r>
              <a:rPr lang="en-US" sz="1400" dirty="0" err="1"/>
              <a:t>eInfraCentral</a:t>
            </a:r>
            <a:r>
              <a:rPr lang="en-US" sz="1400" dirty="0"/>
              <a:t> and </a:t>
            </a:r>
            <a:r>
              <a:rPr lang="en-US" sz="1400" dirty="0" err="1"/>
              <a:t>EOSChub</a:t>
            </a:r>
            <a:r>
              <a:rPr lang="en-US" sz="1400" dirty="0"/>
              <a:t>) and independent expert advice and studies. </a:t>
            </a:r>
          </a:p>
          <a:p>
            <a:endParaRPr lang="en-US" dirty="0" smtClean="0"/>
          </a:p>
          <a:p>
            <a:endParaRPr lang="en-US" sz="1400" dirty="0"/>
          </a:p>
          <a:p>
            <a:endParaRPr lang="en-US" dirty="0"/>
          </a:p>
          <a:p>
            <a:endParaRPr lang="en-GB" dirty="0"/>
          </a:p>
        </p:txBody>
      </p:sp>
      <p:sp>
        <p:nvSpPr>
          <p:cNvPr id="4" name="Date Placeholder 3"/>
          <p:cNvSpPr>
            <a:spLocks noGrp="1"/>
          </p:cNvSpPr>
          <p:nvPr>
            <p:ph type="dt" sz="half" idx="10"/>
          </p:nvPr>
        </p:nvSpPr>
        <p:spPr/>
        <p:txBody>
          <a:bodyPr/>
          <a:lstStyle/>
          <a:p>
            <a:r>
              <a:rPr lang="en-US" smtClean="0"/>
              <a:t>www.eoscpilot.eu</a:t>
            </a:r>
            <a:endParaRPr lang="en-GB" dirty="0"/>
          </a:p>
        </p:txBody>
      </p:sp>
      <p:sp>
        <p:nvSpPr>
          <p:cNvPr id="5" name="Footer Placeholder 4"/>
          <p:cNvSpPr>
            <a:spLocks noGrp="1"/>
          </p:cNvSpPr>
          <p:nvPr>
            <p:ph type="ftr" sz="quarter" idx="11"/>
          </p:nvPr>
        </p:nvSpPr>
        <p:spPr/>
        <p:txBody>
          <a:bodyPr/>
          <a:lstStyle/>
          <a:p>
            <a:r>
              <a:rPr lang="en-GB" smtClean="0"/>
              <a:t>The European Open Science Cloud for Research pilot project is funded by the European Commission, DG Research &amp; Innovation under contract no. 739563</a:t>
            </a:r>
            <a:endParaRPr lang="en-GB" dirty="0"/>
          </a:p>
        </p:txBody>
      </p:sp>
      <p:sp>
        <p:nvSpPr>
          <p:cNvPr id="6" name="Slide Number Placeholder 5"/>
          <p:cNvSpPr>
            <a:spLocks noGrp="1"/>
          </p:cNvSpPr>
          <p:nvPr>
            <p:ph type="sldNum" sz="quarter" idx="12"/>
          </p:nvPr>
        </p:nvSpPr>
        <p:spPr/>
        <p:txBody>
          <a:bodyPr/>
          <a:lstStyle/>
          <a:p>
            <a:fld id="{154E5F24-684F-EB47-903B-D0BF2D59DFAF}" type="slidenum">
              <a:rPr lang="en-GB" smtClean="0"/>
              <a:pPr/>
              <a:t>7</a:t>
            </a:fld>
            <a:endParaRPr lang="en-GB" dirty="0"/>
          </a:p>
        </p:txBody>
      </p:sp>
    </p:spTree>
    <p:extLst>
      <p:ext uri="{BB962C8B-B14F-4D97-AF65-F5344CB8AC3E}">
        <p14:creationId xmlns:p14="http://schemas.microsoft.com/office/powerpoint/2010/main" val="11590353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a:t>The Declaration on Governance and Funding</a:t>
            </a:r>
          </a:p>
        </p:txBody>
      </p:sp>
      <p:sp>
        <p:nvSpPr>
          <p:cNvPr id="3" name="Content Placeholder 2"/>
          <p:cNvSpPr>
            <a:spLocks noGrp="1"/>
          </p:cNvSpPr>
          <p:nvPr>
            <p:ph idx="1"/>
          </p:nvPr>
        </p:nvSpPr>
        <p:spPr>
          <a:xfrm>
            <a:off x="628650" y="1211929"/>
            <a:ext cx="7886700" cy="4731671"/>
          </a:xfrm>
        </p:spPr>
        <p:txBody>
          <a:bodyPr>
            <a:normAutofit lnSpcReduction="10000"/>
          </a:bodyPr>
          <a:lstStyle/>
          <a:p>
            <a:r>
              <a:rPr lang="en-US" dirty="0"/>
              <a:t>[Coordination structure] </a:t>
            </a:r>
            <a:r>
              <a:rPr lang="en-US" sz="1400" dirty="0"/>
              <a:t>A </a:t>
            </a:r>
            <a:r>
              <a:rPr lang="en-US" sz="2000" dirty="0"/>
              <a:t>coordination structure, funded by Horizon 2020</a:t>
            </a:r>
            <a:r>
              <a:rPr lang="en-US" sz="1400" dirty="0"/>
              <a:t>, will </a:t>
            </a:r>
            <a:r>
              <a:rPr lang="en-US" sz="2000" dirty="0"/>
              <a:t>help the governance board </a:t>
            </a:r>
            <a:r>
              <a:rPr lang="en-US" sz="1400" dirty="0"/>
              <a:t>to </a:t>
            </a:r>
            <a:r>
              <a:rPr lang="en-US" sz="2000" dirty="0"/>
              <a:t>manage</a:t>
            </a:r>
            <a:r>
              <a:rPr lang="en-US" sz="1400" dirty="0"/>
              <a:t> the </a:t>
            </a:r>
            <a:r>
              <a:rPr lang="en-US" sz="2000" dirty="0"/>
              <a:t>implementation</a:t>
            </a:r>
            <a:r>
              <a:rPr lang="en-US" sz="1400" dirty="0"/>
              <a:t>, according to agreed rules and methods of stakeholder participation. The structure and its participating entities should be accountable for the responsibilities assumed, based on an objective assessment of their level of readiness in delivering the EOSC main functionalities</a:t>
            </a:r>
            <a:r>
              <a:rPr lang="en-US" sz="1400" dirty="0" smtClean="0"/>
              <a:t>.</a:t>
            </a:r>
          </a:p>
          <a:p>
            <a:r>
              <a:rPr lang="en-US" dirty="0"/>
              <a:t>[Long-term sustainability] </a:t>
            </a:r>
            <a:r>
              <a:rPr lang="en-US" sz="1400" dirty="0"/>
              <a:t>The European Commission, Member States and Research Funders will use </a:t>
            </a:r>
            <a:r>
              <a:rPr lang="en-US" sz="2000" dirty="0"/>
              <a:t>existing and future resources</a:t>
            </a:r>
            <a:r>
              <a:rPr lang="en-US" sz="1400" dirty="0"/>
              <a:t> strategically, to ensure long-term sustainability of open research data and research infrastructures, facilitating inter-</a:t>
            </a:r>
            <a:r>
              <a:rPr lang="en-US" sz="1400" dirty="0" err="1"/>
              <a:t>disciplinarity</a:t>
            </a:r>
            <a:r>
              <a:rPr lang="en-US" sz="1400" dirty="0"/>
              <a:t>.</a:t>
            </a:r>
            <a:r>
              <a:rPr lang="en-US" dirty="0"/>
              <a:t> </a:t>
            </a:r>
            <a:endParaRPr lang="en-US" dirty="0" smtClean="0"/>
          </a:p>
          <a:p>
            <a:r>
              <a:rPr lang="en-US" dirty="0"/>
              <a:t>[Funding] </a:t>
            </a:r>
            <a:r>
              <a:rPr lang="en-US" sz="1400" dirty="0"/>
              <a:t>Over time, a </a:t>
            </a:r>
            <a:r>
              <a:rPr lang="en-US" sz="2000" dirty="0"/>
              <a:t>co-funding</a:t>
            </a:r>
            <a:r>
              <a:rPr lang="en-US" sz="1400" dirty="0"/>
              <a:t> mechanism mixing different revenue streams for the EOSC will be set up, to increase the accountability of the governance, building trust, sharing resources and building long-term capacity for European research data. Early implementation of the EOSC will pilot innovative business models and support an integrated data and service platform for European research</a:t>
            </a:r>
            <a:r>
              <a:rPr lang="en-US" sz="1400" dirty="0" smtClean="0"/>
              <a:t>.</a:t>
            </a:r>
          </a:p>
          <a:p>
            <a:r>
              <a:rPr lang="en-US" dirty="0"/>
              <a:t>[Global aspects] </a:t>
            </a:r>
            <a:r>
              <a:rPr lang="en-US" sz="1500" dirty="0"/>
              <a:t>The EOSC will be European and </a:t>
            </a:r>
            <a:r>
              <a:rPr lang="en-US" sz="2000" dirty="0"/>
              <a:t>open to the world</a:t>
            </a:r>
            <a:r>
              <a:rPr lang="en-US" sz="1500" dirty="0"/>
              <a:t>, reaching out over time to relevant global research partners. It will increase the global value of open research data and support stakeholder engagement, including researchers and citizens. It will gradually widen the initiative to federated network of infrastructures and nodes from global research partners. The EOSC Stakeholder Forum will have an important role in this sense</a:t>
            </a:r>
            <a:r>
              <a:rPr lang="en-US" sz="1500" dirty="0" smtClean="0"/>
              <a:t>.</a:t>
            </a:r>
            <a:endParaRPr lang="en-US" dirty="0"/>
          </a:p>
          <a:p>
            <a:endParaRPr lang="en-US" dirty="0"/>
          </a:p>
          <a:p>
            <a:endParaRPr lang="en-US" dirty="0"/>
          </a:p>
          <a:p>
            <a:endParaRPr lang="en-GB" dirty="0"/>
          </a:p>
        </p:txBody>
      </p:sp>
      <p:sp>
        <p:nvSpPr>
          <p:cNvPr id="4" name="Date Placeholder 3"/>
          <p:cNvSpPr>
            <a:spLocks noGrp="1"/>
          </p:cNvSpPr>
          <p:nvPr>
            <p:ph type="dt" sz="half" idx="10"/>
          </p:nvPr>
        </p:nvSpPr>
        <p:spPr/>
        <p:txBody>
          <a:bodyPr/>
          <a:lstStyle/>
          <a:p>
            <a:r>
              <a:rPr lang="en-US" smtClean="0"/>
              <a:t>www.eoscpilot.eu</a:t>
            </a:r>
            <a:endParaRPr lang="en-GB" dirty="0"/>
          </a:p>
        </p:txBody>
      </p:sp>
      <p:sp>
        <p:nvSpPr>
          <p:cNvPr id="5" name="Footer Placeholder 4"/>
          <p:cNvSpPr>
            <a:spLocks noGrp="1"/>
          </p:cNvSpPr>
          <p:nvPr>
            <p:ph type="ftr" sz="quarter" idx="11"/>
          </p:nvPr>
        </p:nvSpPr>
        <p:spPr/>
        <p:txBody>
          <a:bodyPr/>
          <a:lstStyle/>
          <a:p>
            <a:r>
              <a:rPr lang="en-GB" smtClean="0"/>
              <a:t>The European Open Science Cloud for Research pilot project is funded by the European Commission, DG Research &amp; Innovation under contract no. 739563</a:t>
            </a:r>
            <a:endParaRPr lang="en-GB" dirty="0"/>
          </a:p>
        </p:txBody>
      </p:sp>
      <p:sp>
        <p:nvSpPr>
          <p:cNvPr id="6" name="Slide Number Placeholder 5"/>
          <p:cNvSpPr>
            <a:spLocks noGrp="1"/>
          </p:cNvSpPr>
          <p:nvPr>
            <p:ph type="sldNum" sz="quarter" idx="12"/>
          </p:nvPr>
        </p:nvSpPr>
        <p:spPr/>
        <p:txBody>
          <a:bodyPr/>
          <a:lstStyle/>
          <a:p>
            <a:fld id="{154E5F24-684F-EB47-903B-D0BF2D59DFAF}" type="slidenum">
              <a:rPr lang="en-GB" smtClean="0"/>
              <a:pPr/>
              <a:t>8</a:t>
            </a:fld>
            <a:endParaRPr lang="en-GB" dirty="0"/>
          </a:p>
        </p:txBody>
      </p:sp>
    </p:spTree>
    <p:extLst>
      <p:ext uri="{BB962C8B-B14F-4D97-AF65-F5344CB8AC3E}">
        <p14:creationId xmlns:p14="http://schemas.microsoft.com/office/powerpoint/2010/main" val="822932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Governance Framework</a:t>
            </a:r>
            <a:br>
              <a:rPr lang="en-US" dirty="0" smtClean="0"/>
            </a:br>
            <a:r>
              <a:rPr lang="en-US" dirty="0" smtClean="0"/>
              <a:t>Straw-man</a:t>
            </a:r>
            <a:endParaRPr lang="en-US" dirty="0"/>
          </a:p>
        </p:txBody>
      </p:sp>
    </p:spTree>
    <p:extLst>
      <p:ext uri="{BB962C8B-B14F-4D97-AF65-F5344CB8AC3E}">
        <p14:creationId xmlns:p14="http://schemas.microsoft.com/office/powerpoint/2010/main" val="1228983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8763" y="1149791"/>
            <a:ext cx="8564579" cy="4888870"/>
          </a:xfrm>
        </p:spPr>
        <p:txBody>
          <a:bodyPr>
            <a:normAutofit/>
          </a:bodyPr>
          <a:lstStyle/>
          <a:p>
            <a:pPr marL="0" indent="0">
              <a:buNone/>
            </a:pPr>
            <a:r>
              <a:rPr lang="en-GB" dirty="0"/>
              <a:t>The Governance framework will:</a:t>
            </a:r>
          </a:p>
          <a:p>
            <a:pPr lvl="0"/>
            <a:r>
              <a:rPr lang="en-GB" dirty="0"/>
              <a:t>enable and encourage engagement from the key stakeholder communities: </a:t>
            </a:r>
          </a:p>
          <a:p>
            <a:pPr lvl="1"/>
            <a:r>
              <a:rPr lang="en-GB" dirty="0"/>
              <a:t>European e-Infrastructures, Data and Research Initiatives, Service and cloud providers, Research funders, Research Communities and Institutions, Research Infrastructures, Policy makers.</a:t>
            </a:r>
          </a:p>
          <a:p>
            <a:pPr lvl="0"/>
            <a:r>
              <a:rPr lang="en-GB" dirty="0"/>
              <a:t>enable interoperability and co-ordination within a number of different domains: </a:t>
            </a:r>
          </a:p>
          <a:p>
            <a:pPr lvl="1"/>
            <a:r>
              <a:rPr lang="en-GB" dirty="0"/>
              <a:t>legal interoperability, interoperability of organisational processes, technical interoperability, operational interoperability, data and information interoperability</a:t>
            </a:r>
          </a:p>
        </p:txBody>
      </p:sp>
      <p:sp>
        <p:nvSpPr>
          <p:cNvPr id="5" name="Titolo 1"/>
          <p:cNvSpPr txBox="1">
            <a:spLocks/>
          </p:cNvSpPr>
          <p:nvPr/>
        </p:nvSpPr>
        <p:spPr>
          <a:xfrm>
            <a:off x="3188140" y="120209"/>
            <a:ext cx="5536760" cy="7524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it-IT" dirty="0"/>
              <a:t>Governance: Approach</a:t>
            </a:r>
          </a:p>
        </p:txBody>
      </p:sp>
    </p:spTree>
    <p:extLst>
      <p:ext uri="{BB962C8B-B14F-4D97-AF65-F5344CB8AC3E}">
        <p14:creationId xmlns:p14="http://schemas.microsoft.com/office/powerpoint/2010/main" val="18210021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208" y="134218"/>
            <a:ext cx="6397792" cy="752476"/>
          </a:xfrm>
        </p:spPr>
        <p:txBody>
          <a:bodyPr vert="horz" lIns="91440" tIns="45720" rIns="91440" bIns="45720" rtlCol="0" anchor="ctr">
            <a:normAutofit fontScale="90000"/>
          </a:bodyPr>
          <a:lstStyle/>
          <a:p>
            <a:r>
              <a:rPr lang="en-GB" sz="4400" dirty="0"/>
              <a:t>Digital Governance Ecosystem</a:t>
            </a:r>
          </a:p>
        </p:txBody>
      </p:sp>
      <p:sp>
        <p:nvSpPr>
          <p:cNvPr id="4" name="Date Placeholder 3"/>
          <p:cNvSpPr>
            <a:spLocks noGrp="1"/>
          </p:cNvSpPr>
          <p:nvPr>
            <p:ph type="dt" sz="half" idx="10"/>
          </p:nvPr>
        </p:nvSpPr>
        <p:spPr/>
        <p:txBody>
          <a:bodyPr/>
          <a:lstStyle/>
          <a:p>
            <a:r>
              <a:rPr lang="en-US"/>
              <a:t>www.eoscpilot.eu</a:t>
            </a:r>
            <a:endParaRPr lang="en-GB" dirty="0"/>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endParaRPr lang="en-GB" dirty="0"/>
          </a:p>
        </p:txBody>
      </p:sp>
      <p:sp>
        <p:nvSpPr>
          <p:cNvPr id="6" name="Slide Number Placeholder 5"/>
          <p:cNvSpPr>
            <a:spLocks noGrp="1"/>
          </p:cNvSpPr>
          <p:nvPr>
            <p:ph type="sldNum" sz="quarter" idx="12"/>
          </p:nvPr>
        </p:nvSpPr>
        <p:spPr/>
        <p:txBody>
          <a:bodyPr/>
          <a:lstStyle/>
          <a:p>
            <a:fld id="{154E5F24-684F-EB47-903B-D0BF2D59DFAF}" type="slidenum">
              <a:rPr lang="en-GB" smtClean="0"/>
              <a:pPr/>
              <a:t>11</a:t>
            </a:fld>
            <a:endParaRPr lang="en-GB"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6694"/>
            <a:ext cx="9144000" cy="5499912"/>
          </a:xfrm>
          <a:prstGeom prst="rect">
            <a:avLst/>
          </a:prstGeom>
        </p:spPr>
      </p:pic>
    </p:spTree>
    <p:extLst>
      <p:ext uri="{BB962C8B-B14F-4D97-AF65-F5344CB8AC3E}">
        <p14:creationId xmlns:p14="http://schemas.microsoft.com/office/powerpoint/2010/main" val="17940850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208" y="134218"/>
            <a:ext cx="6397792" cy="752476"/>
          </a:xfrm>
        </p:spPr>
        <p:txBody>
          <a:bodyPr vert="horz" lIns="91440" tIns="45720" rIns="91440" bIns="45720" rtlCol="0" anchor="ctr">
            <a:normAutofit fontScale="90000"/>
          </a:bodyPr>
          <a:lstStyle/>
          <a:p>
            <a:r>
              <a:rPr lang="en-GB" sz="4400" dirty="0"/>
              <a:t>Digital Governance Ecosystem</a:t>
            </a:r>
          </a:p>
        </p:txBody>
      </p:sp>
      <p:sp>
        <p:nvSpPr>
          <p:cNvPr id="4" name="Date Placeholder 3"/>
          <p:cNvSpPr>
            <a:spLocks noGrp="1"/>
          </p:cNvSpPr>
          <p:nvPr>
            <p:ph type="dt" sz="half" idx="10"/>
          </p:nvPr>
        </p:nvSpPr>
        <p:spPr/>
        <p:txBody>
          <a:bodyPr/>
          <a:lstStyle/>
          <a:p>
            <a:r>
              <a:rPr lang="en-US"/>
              <a:t>www.eoscpilot.eu</a:t>
            </a:r>
            <a:endParaRPr lang="en-GB" dirty="0"/>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endParaRPr lang="en-GB" dirty="0"/>
          </a:p>
        </p:txBody>
      </p:sp>
      <p:sp>
        <p:nvSpPr>
          <p:cNvPr id="6" name="Slide Number Placeholder 5"/>
          <p:cNvSpPr>
            <a:spLocks noGrp="1"/>
          </p:cNvSpPr>
          <p:nvPr>
            <p:ph type="sldNum" sz="quarter" idx="12"/>
          </p:nvPr>
        </p:nvSpPr>
        <p:spPr/>
        <p:txBody>
          <a:bodyPr/>
          <a:lstStyle/>
          <a:p>
            <a:fld id="{154E5F24-684F-EB47-903B-D0BF2D59DFAF}" type="slidenum">
              <a:rPr lang="en-GB" smtClean="0"/>
              <a:pPr/>
              <a:t>12</a:t>
            </a:fld>
            <a:endParaRPr lang="en-GB"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6694"/>
            <a:ext cx="9144000" cy="5499912"/>
          </a:xfrm>
          <a:prstGeom prst="rect">
            <a:avLst/>
          </a:prstGeom>
        </p:spPr>
      </p:pic>
      <p:pic>
        <p:nvPicPr>
          <p:cNvPr id="9" name="Picture 8"/>
          <p:cNvPicPr>
            <a:picLocks noChangeAspect="1"/>
          </p:cNvPicPr>
          <p:nvPr/>
        </p:nvPicPr>
        <p:blipFill>
          <a:blip r:embed="rId3"/>
          <a:stretch>
            <a:fillRect/>
          </a:stretch>
        </p:blipFill>
        <p:spPr>
          <a:xfrm>
            <a:off x="274749" y="1500188"/>
            <a:ext cx="8674100" cy="800100"/>
          </a:xfrm>
          <a:prstGeom prst="rect">
            <a:avLst/>
          </a:prstGeom>
          <a:solidFill>
            <a:schemeClr val="bg1"/>
          </a:solidFill>
          <a:ln>
            <a:solidFill>
              <a:schemeClr val="bg1">
                <a:lumMod val="75000"/>
              </a:schemeClr>
            </a:solidFill>
          </a:ln>
        </p:spPr>
      </p:pic>
    </p:spTree>
    <p:extLst>
      <p:ext uri="{BB962C8B-B14F-4D97-AF65-F5344CB8AC3E}">
        <p14:creationId xmlns:p14="http://schemas.microsoft.com/office/powerpoint/2010/main" val="3690604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208" y="134218"/>
            <a:ext cx="6397792" cy="752476"/>
          </a:xfrm>
        </p:spPr>
        <p:txBody>
          <a:bodyPr vert="horz" lIns="91440" tIns="45720" rIns="91440" bIns="45720" rtlCol="0" anchor="ctr">
            <a:normAutofit fontScale="90000"/>
          </a:bodyPr>
          <a:lstStyle/>
          <a:p>
            <a:r>
              <a:rPr lang="en-GB" sz="4400" dirty="0"/>
              <a:t>Digital Governance Ecosystem</a:t>
            </a:r>
          </a:p>
        </p:txBody>
      </p:sp>
      <p:sp>
        <p:nvSpPr>
          <p:cNvPr id="4" name="Date Placeholder 3"/>
          <p:cNvSpPr>
            <a:spLocks noGrp="1"/>
          </p:cNvSpPr>
          <p:nvPr>
            <p:ph type="dt" sz="half" idx="10"/>
          </p:nvPr>
        </p:nvSpPr>
        <p:spPr/>
        <p:txBody>
          <a:bodyPr/>
          <a:lstStyle/>
          <a:p>
            <a:r>
              <a:rPr lang="en-US"/>
              <a:t>www.eoscpilot.eu</a:t>
            </a:r>
            <a:endParaRPr lang="en-GB" dirty="0"/>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endParaRPr lang="en-GB" dirty="0"/>
          </a:p>
        </p:txBody>
      </p:sp>
      <p:sp>
        <p:nvSpPr>
          <p:cNvPr id="6" name="Slide Number Placeholder 5"/>
          <p:cNvSpPr>
            <a:spLocks noGrp="1"/>
          </p:cNvSpPr>
          <p:nvPr>
            <p:ph type="sldNum" sz="quarter" idx="12"/>
          </p:nvPr>
        </p:nvSpPr>
        <p:spPr/>
        <p:txBody>
          <a:bodyPr/>
          <a:lstStyle/>
          <a:p>
            <a:fld id="{154E5F24-684F-EB47-903B-D0BF2D59DFAF}" type="slidenum">
              <a:rPr lang="en-GB" smtClean="0"/>
              <a:pPr/>
              <a:t>13</a:t>
            </a:fld>
            <a:endParaRPr lang="en-GB"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6694"/>
            <a:ext cx="9144000" cy="5499912"/>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3187" y="1285875"/>
            <a:ext cx="2209800" cy="2057400"/>
          </a:xfrm>
          <a:prstGeom prst="rect">
            <a:avLst/>
          </a:prstGeom>
        </p:spPr>
      </p:pic>
    </p:spTree>
    <p:extLst>
      <p:ext uri="{BB962C8B-B14F-4D97-AF65-F5344CB8AC3E}">
        <p14:creationId xmlns:p14="http://schemas.microsoft.com/office/powerpoint/2010/main" val="8657064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208" y="134218"/>
            <a:ext cx="6397792" cy="752476"/>
          </a:xfrm>
        </p:spPr>
        <p:txBody>
          <a:bodyPr vert="horz" lIns="91440" tIns="45720" rIns="91440" bIns="45720" rtlCol="0" anchor="ctr">
            <a:normAutofit fontScale="90000"/>
          </a:bodyPr>
          <a:lstStyle/>
          <a:p>
            <a:r>
              <a:rPr lang="en-GB" sz="4400" dirty="0"/>
              <a:t>Digital Governance Ecosystem</a:t>
            </a:r>
          </a:p>
        </p:txBody>
      </p:sp>
      <p:sp>
        <p:nvSpPr>
          <p:cNvPr id="4" name="Date Placeholder 3"/>
          <p:cNvSpPr>
            <a:spLocks noGrp="1"/>
          </p:cNvSpPr>
          <p:nvPr>
            <p:ph type="dt" sz="half" idx="10"/>
          </p:nvPr>
        </p:nvSpPr>
        <p:spPr/>
        <p:txBody>
          <a:bodyPr/>
          <a:lstStyle/>
          <a:p>
            <a:r>
              <a:rPr lang="en-US"/>
              <a:t>www.eoscpilot.eu</a:t>
            </a:r>
            <a:endParaRPr lang="en-GB" dirty="0"/>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endParaRPr lang="en-GB" dirty="0"/>
          </a:p>
        </p:txBody>
      </p:sp>
      <p:sp>
        <p:nvSpPr>
          <p:cNvPr id="6" name="Slide Number Placeholder 5"/>
          <p:cNvSpPr>
            <a:spLocks noGrp="1"/>
          </p:cNvSpPr>
          <p:nvPr>
            <p:ph type="sldNum" sz="quarter" idx="12"/>
          </p:nvPr>
        </p:nvSpPr>
        <p:spPr/>
        <p:txBody>
          <a:bodyPr/>
          <a:lstStyle/>
          <a:p>
            <a:fld id="{154E5F24-684F-EB47-903B-D0BF2D59DFAF}" type="slidenum">
              <a:rPr lang="en-GB" smtClean="0"/>
              <a:pPr/>
              <a:t>14</a:t>
            </a:fld>
            <a:endParaRPr lang="en-GB"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6694"/>
            <a:ext cx="9144000" cy="5499912"/>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1750" y="2257425"/>
            <a:ext cx="2133600" cy="2959100"/>
          </a:xfrm>
          <a:prstGeom prst="rect">
            <a:avLst/>
          </a:prstGeom>
        </p:spPr>
      </p:pic>
    </p:spTree>
    <p:extLst>
      <p:ext uri="{BB962C8B-B14F-4D97-AF65-F5344CB8AC3E}">
        <p14:creationId xmlns:p14="http://schemas.microsoft.com/office/powerpoint/2010/main" val="7258236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208" y="134218"/>
            <a:ext cx="6397792" cy="752476"/>
          </a:xfrm>
        </p:spPr>
        <p:txBody>
          <a:bodyPr vert="horz" lIns="91440" tIns="45720" rIns="91440" bIns="45720" rtlCol="0" anchor="ctr">
            <a:normAutofit fontScale="90000"/>
          </a:bodyPr>
          <a:lstStyle/>
          <a:p>
            <a:r>
              <a:rPr lang="en-GB" sz="4400" dirty="0"/>
              <a:t>EOSC Governance </a:t>
            </a:r>
            <a:r>
              <a:rPr lang="en-GB" sz="4400" dirty="0" smtClean="0"/>
              <a:t>Ecosystem?</a:t>
            </a:r>
            <a:endParaRPr lang="en-GB" sz="4400" dirty="0"/>
          </a:p>
        </p:txBody>
      </p:sp>
      <p:sp>
        <p:nvSpPr>
          <p:cNvPr id="4" name="Date Placeholder 3"/>
          <p:cNvSpPr>
            <a:spLocks noGrp="1"/>
          </p:cNvSpPr>
          <p:nvPr>
            <p:ph type="dt" sz="half" idx="10"/>
          </p:nvPr>
        </p:nvSpPr>
        <p:spPr/>
        <p:txBody>
          <a:bodyPr/>
          <a:lstStyle/>
          <a:p>
            <a:r>
              <a:rPr lang="en-US"/>
              <a:t>www.eoscpilot.eu</a:t>
            </a:r>
            <a:endParaRPr lang="en-GB" dirty="0"/>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endParaRPr lang="en-GB" dirty="0"/>
          </a:p>
        </p:txBody>
      </p:sp>
      <p:sp>
        <p:nvSpPr>
          <p:cNvPr id="6" name="Slide Number Placeholder 5"/>
          <p:cNvSpPr>
            <a:spLocks noGrp="1"/>
          </p:cNvSpPr>
          <p:nvPr>
            <p:ph type="sldNum" sz="quarter" idx="12"/>
          </p:nvPr>
        </p:nvSpPr>
        <p:spPr/>
        <p:txBody>
          <a:bodyPr/>
          <a:lstStyle/>
          <a:p>
            <a:fld id="{154E5F24-684F-EB47-903B-D0BF2D59DFAF}" type="slidenum">
              <a:rPr lang="en-GB" smtClean="0"/>
              <a:pPr/>
              <a:t>15</a:t>
            </a:fld>
            <a:endParaRPr lang="en-GB" dirty="0"/>
          </a:p>
        </p:txBody>
      </p:sp>
      <p:sp>
        <p:nvSpPr>
          <p:cNvPr id="8" name="TextBox 7"/>
          <p:cNvSpPr txBox="1"/>
          <p:nvPr/>
        </p:nvSpPr>
        <p:spPr>
          <a:xfrm>
            <a:off x="274757" y="3531765"/>
            <a:ext cx="523220" cy="1233182"/>
          </a:xfrm>
          <a:prstGeom prst="rect">
            <a:avLst/>
          </a:prstGeom>
          <a:solidFill>
            <a:schemeClr val="accent2"/>
          </a:solidFill>
        </p:spPr>
        <p:txBody>
          <a:bodyPr vert="vert270" wrap="square" rtlCol="0">
            <a:spAutoFit/>
          </a:bodyPr>
          <a:lstStyle/>
          <a:p>
            <a:pPr algn="ctr"/>
            <a:r>
              <a:rPr lang="en-GB" sz="1100" b="1" dirty="0">
                <a:solidFill>
                  <a:schemeClr val="bg1"/>
                </a:solidFill>
              </a:rPr>
              <a:t>Data and Content Layer</a:t>
            </a:r>
          </a:p>
        </p:txBody>
      </p:sp>
      <p:sp>
        <p:nvSpPr>
          <p:cNvPr id="9" name="TextBox 8"/>
          <p:cNvSpPr txBox="1"/>
          <p:nvPr/>
        </p:nvSpPr>
        <p:spPr>
          <a:xfrm>
            <a:off x="274760" y="4764946"/>
            <a:ext cx="523220" cy="1409350"/>
          </a:xfrm>
          <a:prstGeom prst="rect">
            <a:avLst/>
          </a:prstGeom>
          <a:solidFill>
            <a:schemeClr val="accent6"/>
          </a:solidFill>
        </p:spPr>
        <p:txBody>
          <a:bodyPr vert="vert270" wrap="square" rtlCol="0">
            <a:spAutoFit/>
          </a:bodyPr>
          <a:lstStyle/>
          <a:p>
            <a:pPr algn="ctr"/>
            <a:r>
              <a:rPr lang="en-GB" sz="1100" b="1" dirty="0">
                <a:solidFill>
                  <a:schemeClr val="bg1"/>
                </a:solidFill>
              </a:rPr>
              <a:t>e-Infrastructure Layer</a:t>
            </a:r>
          </a:p>
          <a:p>
            <a:pPr algn="ctr"/>
            <a:endParaRPr lang="en-GB" sz="1100" b="1" dirty="0">
              <a:solidFill>
                <a:schemeClr val="bg1"/>
              </a:solidFill>
            </a:endParaRPr>
          </a:p>
        </p:txBody>
      </p:sp>
      <p:sp>
        <p:nvSpPr>
          <p:cNvPr id="11" name="TextBox 10"/>
          <p:cNvSpPr txBox="1"/>
          <p:nvPr/>
        </p:nvSpPr>
        <p:spPr>
          <a:xfrm>
            <a:off x="6887372" y="3531765"/>
            <a:ext cx="1948658" cy="1233182"/>
          </a:xfrm>
          <a:prstGeom prst="rect">
            <a:avLst/>
          </a:prstGeom>
          <a:solidFill>
            <a:schemeClr val="accent2"/>
          </a:solidFill>
        </p:spPr>
        <p:txBody>
          <a:bodyPr vert="horz" wrap="square" rtlCol="0">
            <a:noAutofit/>
          </a:bodyPr>
          <a:lstStyle/>
          <a:p>
            <a:pPr algn="ctr"/>
            <a:r>
              <a:rPr lang="en-GB" sz="1000" b="1" dirty="0">
                <a:solidFill>
                  <a:schemeClr val="bg1"/>
                </a:solidFill>
              </a:rPr>
              <a:t>Key Governance Agency</a:t>
            </a:r>
          </a:p>
        </p:txBody>
      </p:sp>
      <p:sp>
        <p:nvSpPr>
          <p:cNvPr id="12" name="TextBox 11"/>
          <p:cNvSpPr txBox="1"/>
          <p:nvPr/>
        </p:nvSpPr>
        <p:spPr>
          <a:xfrm>
            <a:off x="6887373" y="4764947"/>
            <a:ext cx="1948658" cy="1409350"/>
          </a:xfrm>
          <a:prstGeom prst="rect">
            <a:avLst/>
          </a:prstGeom>
          <a:solidFill>
            <a:schemeClr val="accent6"/>
          </a:solidFill>
        </p:spPr>
        <p:txBody>
          <a:bodyPr vert="horz" wrap="square" rtlCol="0">
            <a:noAutofit/>
          </a:bodyPr>
          <a:lstStyle/>
          <a:p>
            <a:pPr algn="ctr"/>
            <a:r>
              <a:rPr lang="en-GB" sz="1000" b="1" dirty="0">
                <a:solidFill>
                  <a:schemeClr val="bg1"/>
                </a:solidFill>
              </a:rPr>
              <a:t>Key Governance Agency</a:t>
            </a:r>
          </a:p>
        </p:txBody>
      </p:sp>
      <p:sp>
        <p:nvSpPr>
          <p:cNvPr id="14" name="Rectangle 13"/>
          <p:cNvSpPr/>
          <p:nvPr/>
        </p:nvSpPr>
        <p:spPr>
          <a:xfrm>
            <a:off x="797980" y="3531765"/>
            <a:ext cx="6089393" cy="1233181"/>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797976" y="4764946"/>
            <a:ext cx="6089393" cy="1409351"/>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p:cNvSpPr txBox="1"/>
          <p:nvPr/>
        </p:nvSpPr>
        <p:spPr>
          <a:xfrm>
            <a:off x="274755" y="1065403"/>
            <a:ext cx="523220" cy="1233181"/>
          </a:xfrm>
          <a:prstGeom prst="rect">
            <a:avLst/>
          </a:prstGeom>
          <a:solidFill>
            <a:schemeClr val="accent1"/>
          </a:solidFill>
        </p:spPr>
        <p:txBody>
          <a:bodyPr vert="vert270" wrap="square" rtlCol="0">
            <a:spAutoFit/>
          </a:bodyPr>
          <a:lstStyle/>
          <a:p>
            <a:pPr algn="ctr"/>
            <a:r>
              <a:rPr lang="en-GB" sz="1100" b="1" dirty="0">
                <a:solidFill>
                  <a:schemeClr val="bg1"/>
                </a:solidFill>
              </a:rPr>
              <a:t>Research Community Layer</a:t>
            </a:r>
          </a:p>
        </p:txBody>
      </p:sp>
      <p:sp>
        <p:nvSpPr>
          <p:cNvPr id="17" name="TextBox 16"/>
          <p:cNvSpPr txBox="1"/>
          <p:nvPr/>
        </p:nvSpPr>
        <p:spPr>
          <a:xfrm>
            <a:off x="6887368" y="1065403"/>
            <a:ext cx="1948659" cy="1233181"/>
          </a:xfrm>
          <a:prstGeom prst="rect">
            <a:avLst/>
          </a:prstGeom>
          <a:solidFill>
            <a:schemeClr val="accent1"/>
          </a:solidFill>
        </p:spPr>
        <p:txBody>
          <a:bodyPr vert="horz" wrap="square" rtlCol="0">
            <a:noAutofit/>
          </a:bodyPr>
          <a:lstStyle/>
          <a:p>
            <a:pPr algn="ctr"/>
            <a:r>
              <a:rPr lang="en-GB" sz="1000" b="1" dirty="0">
                <a:solidFill>
                  <a:schemeClr val="bg1"/>
                </a:solidFill>
              </a:rPr>
              <a:t>Key Governance Agency</a:t>
            </a:r>
          </a:p>
        </p:txBody>
      </p:sp>
      <p:sp>
        <p:nvSpPr>
          <p:cNvPr id="18" name="Rectangle 17"/>
          <p:cNvSpPr/>
          <p:nvPr/>
        </p:nvSpPr>
        <p:spPr>
          <a:xfrm>
            <a:off x="797974" y="1065403"/>
            <a:ext cx="6089393" cy="123318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274749" y="2298584"/>
            <a:ext cx="523220" cy="1233182"/>
          </a:xfrm>
          <a:prstGeom prst="rect">
            <a:avLst/>
          </a:prstGeom>
          <a:solidFill>
            <a:srgbClr val="FFC000"/>
          </a:solidFill>
        </p:spPr>
        <p:txBody>
          <a:bodyPr vert="vert270" wrap="square" rtlCol="0">
            <a:spAutoFit/>
          </a:bodyPr>
          <a:lstStyle/>
          <a:p>
            <a:pPr algn="ctr"/>
            <a:r>
              <a:rPr lang="en-GB" sz="1100" b="1" dirty="0">
                <a:solidFill>
                  <a:schemeClr val="bg1"/>
                </a:solidFill>
              </a:rPr>
              <a:t>Thematic Service Layer</a:t>
            </a:r>
          </a:p>
        </p:txBody>
      </p:sp>
      <p:sp>
        <p:nvSpPr>
          <p:cNvPr id="20" name="TextBox 19"/>
          <p:cNvSpPr txBox="1"/>
          <p:nvPr/>
        </p:nvSpPr>
        <p:spPr>
          <a:xfrm>
            <a:off x="6887364" y="2298584"/>
            <a:ext cx="1948658" cy="1233182"/>
          </a:xfrm>
          <a:prstGeom prst="rect">
            <a:avLst/>
          </a:prstGeom>
          <a:solidFill>
            <a:srgbClr val="FFC000"/>
          </a:solidFill>
        </p:spPr>
        <p:txBody>
          <a:bodyPr vert="horz" wrap="square" rtlCol="0">
            <a:noAutofit/>
          </a:bodyPr>
          <a:lstStyle/>
          <a:p>
            <a:pPr algn="ctr"/>
            <a:r>
              <a:rPr lang="en-GB" sz="1000" b="1" dirty="0">
                <a:solidFill>
                  <a:schemeClr val="bg1"/>
                </a:solidFill>
              </a:rPr>
              <a:t>Key Governance Agency</a:t>
            </a:r>
          </a:p>
        </p:txBody>
      </p:sp>
      <p:sp>
        <p:nvSpPr>
          <p:cNvPr id="21" name="Rectangle 20"/>
          <p:cNvSpPr/>
          <p:nvPr/>
        </p:nvSpPr>
        <p:spPr>
          <a:xfrm>
            <a:off x="797972" y="2298584"/>
            <a:ext cx="6089393" cy="1233181"/>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rot="19950404">
            <a:off x="1720979" y="3178859"/>
            <a:ext cx="4243387" cy="646331"/>
          </a:xfrm>
          <a:prstGeom prst="rect">
            <a:avLst/>
          </a:prstGeom>
          <a:solidFill>
            <a:schemeClr val="tx2">
              <a:lumMod val="40000"/>
              <a:lumOff val="60000"/>
            </a:schemeClr>
          </a:solidFill>
          <a:ln>
            <a:solidFill>
              <a:schemeClr val="bg2"/>
            </a:solidFill>
          </a:ln>
        </p:spPr>
        <p:txBody>
          <a:bodyPr wrap="square" rtlCol="0">
            <a:spAutoFit/>
          </a:bodyPr>
          <a:lstStyle/>
          <a:p>
            <a:r>
              <a:rPr lang="en-GB" dirty="0" smtClean="0"/>
              <a:t>The relevant EOSC Layers?</a:t>
            </a:r>
          </a:p>
          <a:p>
            <a:r>
              <a:rPr lang="en-GB" dirty="0" smtClean="0"/>
              <a:t>Identify actors and activities</a:t>
            </a:r>
            <a:endParaRPr lang="en-GB" dirty="0"/>
          </a:p>
        </p:txBody>
      </p:sp>
    </p:spTree>
    <p:extLst>
      <p:ext uri="{BB962C8B-B14F-4D97-AF65-F5344CB8AC3E}">
        <p14:creationId xmlns:p14="http://schemas.microsoft.com/office/powerpoint/2010/main" val="12101806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2743196" y="120209"/>
            <a:ext cx="6391747" cy="752476"/>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it-IT" dirty="0"/>
              <a:t>Governance Framework Grammar </a:t>
            </a:r>
          </a:p>
        </p:txBody>
      </p:sp>
      <p:sp>
        <p:nvSpPr>
          <p:cNvPr id="10" name="Title 1"/>
          <p:cNvSpPr>
            <a:spLocks noGrp="1"/>
          </p:cNvSpPr>
          <p:nvPr>
            <p:ph type="title"/>
          </p:nvPr>
        </p:nvSpPr>
        <p:spPr>
          <a:xfrm>
            <a:off x="543266" y="1070914"/>
            <a:ext cx="2561712" cy="313932"/>
          </a:xfrm>
        </p:spPr>
        <p:txBody>
          <a:bodyPr wrap="square" anchor="t" anchorCtr="0">
            <a:spAutoFit/>
          </a:bodyPr>
          <a:lstStyle/>
          <a:p>
            <a:r>
              <a:rPr lang="en-GB" sz="1600" b="0" dirty="0"/>
              <a:t>The </a:t>
            </a:r>
            <a:r>
              <a:rPr lang="en-GB" sz="1600" dirty="0"/>
              <a:t>Governance Framework</a:t>
            </a:r>
            <a:endParaRPr lang="en-GB" sz="1600" b="0" dirty="0"/>
          </a:p>
        </p:txBody>
      </p:sp>
      <p:graphicFrame>
        <p:nvGraphicFramePr>
          <p:cNvPr id="4" name="Table 3"/>
          <p:cNvGraphicFramePr>
            <a:graphicFrameLocks noGrp="1"/>
          </p:cNvGraphicFramePr>
          <p:nvPr>
            <p:extLst/>
          </p:nvPr>
        </p:nvGraphicFramePr>
        <p:xfrm>
          <a:off x="95795" y="1818999"/>
          <a:ext cx="1672285" cy="3622040"/>
        </p:xfrm>
        <a:graphic>
          <a:graphicData uri="http://schemas.openxmlformats.org/drawingml/2006/table">
            <a:tbl>
              <a:tblPr firstRow="1" bandRow="1">
                <a:tableStyleId>{5C22544A-7EE6-4342-B048-85BDC9FD1C3A}</a:tableStyleId>
              </a:tblPr>
              <a:tblGrid>
                <a:gridCol w="1672285">
                  <a:extLst>
                    <a:ext uri="{9D8B030D-6E8A-4147-A177-3AD203B41FA5}">
                      <a16:colId xmlns="" xmlns:a16="http://schemas.microsoft.com/office/drawing/2014/main" val="2941650605"/>
                    </a:ext>
                  </a:extLst>
                </a:gridCol>
              </a:tblGrid>
              <a:tr h="370840">
                <a:tc>
                  <a:txBody>
                    <a:bodyPr/>
                    <a:lstStyle/>
                    <a:p>
                      <a:r>
                        <a:rPr lang="en-GB" sz="1200" dirty="0"/>
                        <a:t>EOSC Actors</a:t>
                      </a:r>
                    </a:p>
                  </a:txBody>
                  <a:tcPr/>
                </a:tc>
                <a:extLst>
                  <a:ext uri="{0D108BD9-81ED-4DB2-BD59-A6C34878D82A}">
                    <a16:rowId xmlns="" xmlns:a16="http://schemas.microsoft.com/office/drawing/2014/main" val="2160926404"/>
                  </a:ext>
                </a:extLst>
              </a:tr>
              <a:tr h="370840">
                <a:tc>
                  <a:txBody>
                    <a:bodyPr/>
                    <a:lstStyle/>
                    <a:p>
                      <a:r>
                        <a:rPr lang="en-GB" sz="1200" b="0" kern="1200" dirty="0">
                          <a:solidFill>
                            <a:schemeClr val="tx1"/>
                          </a:solidFill>
                          <a:effectLst/>
                          <a:latin typeface="+mn-lt"/>
                          <a:ea typeface="+mn-ea"/>
                          <a:cs typeface="+mn-cs"/>
                        </a:rPr>
                        <a:t>European e-Infrastructures</a:t>
                      </a:r>
                    </a:p>
                  </a:txBody>
                  <a:tcPr marL="22860" marR="22860" marT="15240" marB="15240" anchor="b"/>
                </a:tc>
                <a:extLst>
                  <a:ext uri="{0D108BD9-81ED-4DB2-BD59-A6C34878D82A}">
                    <a16:rowId xmlns="" xmlns:a16="http://schemas.microsoft.com/office/drawing/2014/main" val="2748119586"/>
                  </a:ext>
                </a:extLst>
              </a:tr>
              <a:tr h="370840">
                <a:tc>
                  <a:txBody>
                    <a:bodyPr/>
                    <a:lstStyle/>
                    <a:p>
                      <a:r>
                        <a:rPr lang="en-GB" sz="1200" b="0" kern="1200" dirty="0">
                          <a:solidFill>
                            <a:schemeClr val="tx1"/>
                          </a:solidFill>
                          <a:effectLst/>
                          <a:latin typeface="+mn-lt"/>
                          <a:ea typeface="+mn-ea"/>
                          <a:cs typeface="+mn-cs"/>
                        </a:rPr>
                        <a:t>Data/Research Initiatives</a:t>
                      </a:r>
                    </a:p>
                  </a:txBody>
                  <a:tcPr marL="22860" marR="22860" marT="15240" marB="15240" anchor="b"/>
                </a:tc>
                <a:extLst>
                  <a:ext uri="{0D108BD9-81ED-4DB2-BD59-A6C34878D82A}">
                    <a16:rowId xmlns="" xmlns:a16="http://schemas.microsoft.com/office/drawing/2014/main" val="2835775215"/>
                  </a:ext>
                </a:extLst>
              </a:tr>
              <a:tr h="370840">
                <a:tc>
                  <a:txBody>
                    <a:bodyPr/>
                    <a:lstStyle/>
                    <a:p>
                      <a:r>
                        <a:rPr lang="en-GB" sz="1200" b="0" kern="1200" dirty="0">
                          <a:solidFill>
                            <a:schemeClr val="tx1"/>
                          </a:solidFill>
                          <a:effectLst/>
                          <a:latin typeface="+mn-lt"/>
                          <a:ea typeface="+mn-ea"/>
                          <a:cs typeface="+mn-cs"/>
                        </a:rPr>
                        <a:t>Cloud providers</a:t>
                      </a:r>
                    </a:p>
                  </a:txBody>
                  <a:tcPr marL="22860" marR="22860" marT="15240" marB="15240" anchor="b"/>
                </a:tc>
                <a:extLst>
                  <a:ext uri="{0D108BD9-81ED-4DB2-BD59-A6C34878D82A}">
                    <a16:rowId xmlns="" xmlns:a16="http://schemas.microsoft.com/office/drawing/2014/main" val="13357315"/>
                  </a:ext>
                </a:extLst>
              </a:tr>
              <a:tr h="370840">
                <a:tc>
                  <a:txBody>
                    <a:bodyPr/>
                    <a:lstStyle/>
                    <a:p>
                      <a:r>
                        <a:rPr lang="en-GB" sz="1200" b="0" kern="1200" dirty="0">
                          <a:solidFill>
                            <a:schemeClr val="tx1"/>
                          </a:solidFill>
                          <a:effectLst/>
                          <a:latin typeface="+mn-lt"/>
                          <a:ea typeface="+mn-ea"/>
                          <a:cs typeface="+mn-cs"/>
                        </a:rPr>
                        <a:t>Research funders</a:t>
                      </a:r>
                    </a:p>
                  </a:txBody>
                  <a:tcPr marL="22860" marR="22860" marT="15240" marB="15240" anchor="b"/>
                </a:tc>
                <a:extLst>
                  <a:ext uri="{0D108BD9-81ED-4DB2-BD59-A6C34878D82A}">
                    <a16:rowId xmlns="" xmlns:a16="http://schemas.microsoft.com/office/drawing/2014/main" val="2755790691"/>
                  </a:ext>
                </a:extLst>
              </a:tr>
              <a:tr h="370840">
                <a:tc>
                  <a:txBody>
                    <a:bodyPr/>
                    <a:lstStyle/>
                    <a:p>
                      <a:r>
                        <a:rPr lang="en-GB" sz="1200" b="0" kern="1200" dirty="0">
                          <a:solidFill>
                            <a:schemeClr val="tx1"/>
                          </a:solidFill>
                          <a:effectLst/>
                          <a:latin typeface="+mn-lt"/>
                          <a:ea typeface="+mn-ea"/>
                          <a:cs typeface="+mn-cs"/>
                        </a:rPr>
                        <a:t>Cloud community</a:t>
                      </a:r>
                    </a:p>
                  </a:txBody>
                  <a:tcPr marL="22860" marR="22860" marT="15240" marB="15240" anchor="b"/>
                </a:tc>
                <a:extLst>
                  <a:ext uri="{0D108BD9-81ED-4DB2-BD59-A6C34878D82A}">
                    <a16:rowId xmlns="" xmlns:a16="http://schemas.microsoft.com/office/drawing/2014/main" val="3107325863"/>
                  </a:ext>
                </a:extLst>
              </a:tr>
              <a:tr h="370840">
                <a:tc>
                  <a:txBody>
                    <a:bodyPr/>
                    <a:lstStyle/>
                    <a:p>
                      <a:r>
                        <a:rPr lang="en-GB" sz="1200" b="0" kern="1200" dirty="0">
                          <a:solidFill>
                            <a:schemeClr val="tx1"/>
                          </a:solidFill>
                          <a:effectLst/>
                          <a:latin typeface="+mn-lt"/>
                          <a:ea typeface="+mn-ea"/>
                          <a:cs typeface="+mn-cs"/>
                        </a:rPr>
                        <a:t>Research Communities and Institutions</a:t>
                      </a:r>
                    </a:p>
                  </a:txBody>
                  <a:tcPr marL="22860" marR="22860" marT="15240" marB="15240" anchor="b"/>
                </a:tc>
                <a:extLst>
                  <a:ext uri="{0D108BD9-81ED-4DB2-BD59-A6C34878D82A}">
                    <a16:rowId xmlns="" xmlns:a16="http://schemas.microsoft.com/office/drawing/2014/main" val="1508912388"/>
                  </a:ext>
                </a:extLst>
              </a:tr>
              <a:tr h="370840">
                <a:tc>
                  <a:txBody>
                    <a:bodyPr/>
                    <a:lstStyle/>
                    <a:p>
                      <a:r>
                        <a:rPr lang="en-GB" sz="1200" b="0" kern="1200" dirty="0">
                          <a:solidFill>
                            <a:schemeClr val="tx1"/>
                          </a:solidFill>
                          <a:effectLst/>
                          <a:latin typeface="+mn-lt"/>
                          <a:ea typeface="+mn-ea"/>
                          <a:cs typeface="+mn-cs"/>
                        </a:rPr>
                        <a:t>Research Infrastructures (RIs)</a:t>
                      </a:r>
                    </a:p>
                    <a:p>
                      <a:endParaRPr lang="en-GB" sz="1200" dirty="0"/>
                    </a:p>
                  </a:txBody>
                  <a:tcPr marL="22860" marR="22860" marT="15240" marB="15240" anchor="b"/>
                </a:tc>
                <a:extLst>
                  <a:ext uri="{0D108BD9-81ED-4DB2-BD59-A6C34878D82A}">
                    <a16:rowId xmlns="" xmlns:a16="http://schemas.microsoft.com/office/drawing/2014/main" val="27388652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Policy makers</a:t>
                      </a:r>
                      <a:endParaRPr lang="en-GB" sz="1200" b="0" dirty="0"/>
                    </a:p>
                    <a:p>
                      <a:endParaRPr lang="en-GB" sz="1200" dirty="0"/>
                    </a:p>
                  </a:txBody>
                  <a:tcPr marL="22860" marR="22860" marT="15240" marB="15240" anchor="b"/>
                </a:tc>
                <a:extLst>
                  <a:ext uri="{0D108BD9-81ED-4DB2-BD59-A6C34878D82A}">
                    <a16:rowId xmlns="" xmlns:a16="http://schemas.microsoft.com/office/drawing/2014/main" val="2303829600"/>
                  </a:ext>
                </a:extLst>
              </a:tr>
            </a:tbl>
          </a:graphicData>
        </a:graphic>
      </p:graphicFrame>
      <p:graphicFrame>
        <p:nvGraphicFramePr>
          <p:cNvPr id="6" name="Table 5"/>
          <p:cNvGraphicFramePr>
            <a:graphicFrameLocks noGrp="1"/>
          </p:cNvGraphicFramePr>
          <p:nvPr>
            <p:extLst/>
          </p:nvPr>
        </p:nvGraphicFramePr>
        <p:xfrm>
          <a:off x="1909295" y="1930526"/>
          <a:ext cx="1672285" cy="2225040"/>
        </p:xfrm>
        <a:graphic>
          <a:graphicData uri="http://schemas.openxmlformats.org/drawingml/2006/table">
            <a:tbl>
              <a:tblPr firstRow="1" bandRow="1">
                <a:tableStyleId>{5C22544A-7EE6-4342-B048-85BDC9FD1C3A}</a:tableStyleId>
              </a:tblPr>
              <a:tblGrid>
                <a:gridCol w="1672285">
                  <a:extLst>
                    <a:ext uri="{9D8B030D-6E8A-4147-A177-3AD203B41FA5}">
                      <a16:colId xmlns="" xmlns:a16="http://schemas.microsoft.com/office/drawing/2014/main" val="506688223"/>
                    </a:ext>
                  </a:extLst>
                </a:gridCol>
              </a:tblGrid>
              <a:tr h="370840">
                <a:tc>
                  <a:txBody>
                    <a:bodyPr/>
                    <a:lstStyle/>
                    <a:p>
                      <a:r>
                        <a:rPr lang="en-GB" sz="1200" dirty="0"/>
                        <a:t>Supply Chain Roles</a:t>
                      </a:r>
                    </a:p>
                  </a:txBody>
                  <a:tcPr>
                    <a:solidFill>
                      <a:schemeClr val="accent2"/>
                    </a:solidFill>
                  </a:tcPr>
                </a:tc>
                <a:extLst>
                  <a:ext uri="{0D108BD9-81ED-4DB2-BD59-A6C34878D82A}">
                    <a16:rowId xmlns="" xmlns:a16="http://schemas.microsoft.com/office/drawing/2014/main" val="2819468260"/>
                  </a:ext>
                </a:extLst>
              </a:tr>
              <a:tr h="370840">
                <a:tc>
                  <a:txBody>
                    <a:bodyPr/>
                    <a:lstStyle/>
                    <a:p>
                      <a:pPr rtl="0" fontAlgn="b"/>
                      <a:r>
                        <a:rPr lang="en-GB" sz="1200" dirty="0">
                          <a:effectLst/>
                        </a:rPr>
                        <a:t>Consumer</a:t>
                      </a:r>
                    </a:p>
                  </a:txBody>
                  <a:tcPr marL="22860" marR="22860" marT="15240" marB="15240" anchor="b">
                    <a:solidFill>
                      <a:schemeClr val="accent2">
                        <a:lumMod val="40000"/>
                        <a:lumOff val="60000"/>
                      </a:schemeClr>
                    </a:solidFill>
                  </a:tcPr>
                </a:tc>
                <a:extLst>
                  <a:ext uri="{0D108BD9-81ED-4DB2-BD59-A6C34878D82A}">
                    <a16:rowId xmlns="" xmlns:a16="http://schemas.microsoft.com/office/drawing/2014/main" val="3800500930"/>
                  </a:ext>
                </a:extLst>
              </a:tr>
              <a:tr h="370840">
                <a:tc>
                  <a:txBody>
                    <a:bodyPr/>
                    <a:lstStyle/>
                    <a:p>
                      <a:pPr rtl="0" fontAlgn="b"/>
                      <a:r>
                        <a:rPr lang="en-GB" sz="1200" dirty="0">
                          <a:effectLst/>
                        </a:rPr>
                        <a:t>Intermediary\Aggregator</a:t>
                      </a:r>
                    </a:p>
                  </a:txBody>
                  <a:tcPr marL="22860" marR="22860" marT="15240" marB="15240" anchor="b">
                    <a:solidFill>
                      <a:schemeClr val="accent2">
                        <a:lumMod val="20000"/>
                        <a:lumOff val="80000"/>
                      </a:schemeClr>
                    </a:solidFill>
                  </a:tcPr>
                </a:tc>
                <a:extLst>
                  <a:ext uri="{0D108BD9-81ED-4DB2-BD59-A6C34878D82A}">
                    <a16:rowId xmlns="" xmlns:a16="http://schemas.microsoft.com/office/drawing/2014/main" val="3513128127"/>
                  </a:ext>
                </a:extLst>
              </a:tr>
              <a:tr h="370840">
                <a:tc>
                  <a:txBody>
                    <a:bodyPr/>
                    <a:lstStyle/>
                    <a:p>
                      <a:pPr rtl="0" fontAlgn="b"/>
                      <a:r>
                        <a:rPr lang="en-GB" sz="1200" dirty="0">
                          <a:effectLst/>
                        </a:rPr>
                        <a:t>Provider</a:t>
                      </a:r>
                    </a:p>
                  </a:txBody>
                  <a:tcPr marL="22860" marR="22860" marT="15240" marB="15240" anchor="b">
                    <a:solidFill>
                      <a:schemeClr val="accent2">
                        <a:lumMod val="40000"/>
                        <a:lumOff val="60000"/>
                      </a:schemeClr>
                    </a:solidFill>
                  </a:tcPr>
                </a:tc>
                <a:extLst>
                  <a:ext uri="{0D108BD9-81ED-4DB2-BD59-A6C34878D82A}">
                    <a16:rowId xmlns="" xmlns:a16="http://schemas.microsoft.com/office/drawing/2014/main" val="3916192277"/>
                  </a:ext>
                </a:extLst>
              </a:tr>
              <a:tr h="370840">
                <a:tc>
                  <a:txBody>
                    <a:bodyPr/>
                    <a:lstStyle/>
                    <a:p>
                      <a:pPr rtl="0" fontAlgn="b"/>
                      <a:r>
                        <a:rPr lang="en-GB" sz="1200" dirty="0">
                          <a:effectLst/>
                        </a:rPr>
                        <a:t>Funder</a:t>
                      </a:r>
                    </a:p>
                  </a:txBody>
                  <a:tcPr marL="22860" marR="22860" marT="15240" marB="15240" anchor="b">
                    <a:solidFill>
                      <a:schemeClr val="accent2">
                        <a:lumMod val="20000"/>
                        <a:lumOff val="80000"/>
                      </a:schemeClr>
                    </a:solidFill>
                  </a:tcPr>
                </a:tc>
                <a:extLst>
                  <a:ext uri="{0D108BD9-81ED-4DB2-BD59-A6C34878D82A}">
                    <a16:rowId xmlns="" xmlns:a16="http://schemas.microsoft.com/office/drawing/2014/main" val="5786399"/>
                  </a:ext>
                </a:extLst>
              </a:tr>
              <a:tr h="370840">
                <a:tc>
                  <a:txBody>
                    <a:bodyPr/>
                    <a:lstStyle/>
                    <a:p>
                      <a:pPr rtl="0" fontAlgn="b"/>
                      <a:r>
                        <a:rPr lang="en-GB" sz="1200" dirty="0">
                          <a:effectLst/>
                        </a:rPr>
                        <a:t>Policy/Regulatory</a:t>
                      </a:r>
                    </a:p>
                  </a:txBody>
                  <a:tcPr marL="22860" marR="22860" marT="15240" marB="15240" anchor="b">
                    <a:solidFill>
                      <a:schemeClr val="accent2">
                        <a:lumMod val="40000"/>
                        <a:lumOff val="60000"/>
                      </a:schemeClr>
                    </a:solidFill>
                  </a:tcPr>
                </a:tc>
                <a:extLst>
                  <a:ext uri="{0D108BD9-81ED-4DB2-BD59-A6C34878D82A}">
                    <a16:rowId xmlns="" xmlns:a16="http://schemas.microsoft.com/office/drawing/2014/main" val="2172015225"/>
                  </a:ext>
                </a:extLst>
              </a:tr>
            </a:tbl>
          </a:graphicData>
        </a:graphic>
      </p:graphicFrame>
      <p:graphicFrame>
        <p:nvGraphicFramePr>
          <p:cNvPr id="7" name="Table 6"/>
          <p:cNvGraphicFramePr>
            <a:graphicFrameLocks noGrp="1"/>
          </p:cNvGraphicFramePr>
          <p:nvPr>
            <p:extLst/>
          </p:nvPr>
        </p:nvGraphicFramePr>
        <p:xfrm>
          <a:off x="3722795" y="2069201"/>
          <a:ext cx="1672285" cy="3733800"/>
        </p:xfrm>
        <a:graphic>
          <a:graphicData uri="http://schemas.openxmlformats.org/drawingml/2006/table">
            <a:tbl>
              <a:tblPr firstRow="1" bandRow="1">
                <a:tableStyleId>{5C22544A-7EE6-4342-B048-85BDC9FD1C3A}</a:tableStyleId>
              </a:tblPr>
              <a:tblGrid>
                <a:gridCol w="1672285">
                  <a:extLst>
                    <a:ext uri="{9D8B030D-6E8A-4147-A177-3AD203B41FA5}">
                      <a16:colId xmlns="" xmlns:a16="http://schemas.microsoft.com/office/drawing/2014/main" val="88368125"/>
                    </a:ext>
                  </a:extLst>
                </a:gridCol>
              </a:tblGrid>
              <a:tr h="370840">
                <a:tc>
                  <a:txBody>
                    <a:bodyPr/>
                    <a:lstStyle/>
                    <a:p>
                      <a:r>
                        <a:rPr lang="en-GB" sz="1200" dirty="0"/>
                        <a:t>Engagement Contexts</a:t>
                      </a:r>
                    </a:p>
                  </a:txBody>
                  <a:tcPr>
                    <a:solidFill>
                      <a:schemeClr val="accent3"/>
                    </a:solidFill>
                  </a:tcPr>
                </a:tc>
                <a:extLst>
                  <a:ext uri="{0D108BD9-81ED-4DB2-BD59-A6C34878D82A}">
                    <a16:rowId xmlns="" xmlns:a16="http://schemas.microsoft.com/office/drawing/2014/main" val="1976605988"/>
                  </a:ext>
                </a:extLst>
              </a:tr>
              <a:tr h="370840">
                <a:tc>
                  <a:txBody>
                    <a:bodyPr/>
                    <a:lstStyle/>
                    <a:p>
                      <a:pPr rtl="0" fontAlgn="b"/>
                      <a:r>
                        <a:rPr lang="en-GB" sz="1200" dirty="0">
                          <a:solidFill>
                            <a:srgbClr val="000000"/>
                          </a:solidFill>
                          <a:effectLst/>
                          <a:latin typeface="Calibri" panose="020F0502020204030204" pitchFamily="34" charset="0"/>
                        </a:rPr>
                        <a:t>Legal\Policy</a:t>
                      </a:r>
                    </a:p>
                  </a:txBody>
                  <a:tcPr marL="22860" marR="22860" marT="15240" marB="15240" anchor="b">
                    <a:solidFill>
                      <a:schemeClr val="accent3">
                        <a:lumMod val="40000"/>
                        <a:lumOff val="60000"/>
                      </a:schemeClr>
                    </a:solidFill>
                  </a:tcPr>
                </a:tc>
                <a:extLst>
                  <a:ext uri="{0D108BD9-81ED-4DB2-BD59-A6C34878D82A}">
                    <a16:rowId xmlns="" xmlns:a16="http://schemas.microsoft.com/office/drawing/2014/main" val="2477892054"/>
                  </a:ext>
                </a:extLst>
              </a:tr>
              <a:tr h="370840">
                <a:tc>
                  <a:txBody>
                    <a:bodyPr/>
                    <a:lstStyle/>
                    <a:p>
                      <a:pPr rtl="0" fontAlgn="b"/>
                      <a:r>
                        <a:rPr lang="en-GB" sz="1200" dirty="0">
                          <a:solidFill>
                            <a:srgbClr val="000000"/>
                          </a:solidFill>
                          <a:effectLst/>
                          <a:latin typeface="Calibri" panose="020F0502020204030204" pitchFamily="34" charset="0"/>
                        </a:rPr>
                        <a:t>Organisational</a:t>
                      </a:r>
                    </a:p>
                  </a:txBody>
                  <a:tcPr marL="22860" marR="22860" marT="15240" marB="15240" anchor="b">
                    <a:solidFill>
                      <a:schemeClr val="accent3">
                        <a:lumMod val="20000"/>
                        <a:lumOff val="80000"/>
                      </a:schemeClr>
                    </a:solidFill>
                  </a:tcPr>
                </a:tc>
                <a:extLst>
                  <a:ext uri="{0D108BD9-81ED-4DB2-BD59-A6C34878D82A}">
                    <a16:rowId xmlns="" xmlns:a16="http://schemas.microsoft.com/office/drawing/2014/main" val="2044750199"/>
                  </a:ext>
                </a:extLst>
              </a:tr>
              <a:tr h="370840">
                <a:tc>
                  <a:txBody>
                    <a:bodyPr/>
                    <a:lstStyle/>
                    <a:p>
                      <a:pPr rtl="0" fontAlgn="b"/>
                      <a:r>
                        <a:rPr lang="en-GB" sz="1200" dirty="0">
                          <a:solidFill>
                            <a:srgbClr val="000000"/>
                          </a:solidFill>
                          <a:effectLst/>
                          <a:latin typeface="Calibri" panose="020F0502020204030204" pitchFamily="34" charset="0"/>
                        </a:rPr>
                        <a:t>Operational</a:t>
                      </a:r>
                    </a:p>
                  </a:txBody>
                  <a:tcPr marL="22860" marR="22860" marT="15240" marB="15240" anchor="b">
                    <a:solidFill>
                      <a:schemeClr val="accent3">
                        <a:lumMod val="40000"/>
                        <a:lumOff val="60000"/>
                      </a:schemeClr>
                    </a:solidFill>
                  </a:tcPr>
                </a:tc>
                <a:extLst>
                  <a:ext uri="{0D108BD9-81ED-4DB2-BD59-A6C34878D82A}">
                    <a16:rowId xmlns="" xmlns:a16="http://schemas.microsoft.com/office/drawing/2014/main" val="1571608338"/>
                  </a:ext>
                </a:extLst>
              </a:tr>
              <a:tr h="370840">
                <a:tc>
                  <a:txBody>
                    <a:bodyPr/>
                    <a:lstStyle/>
                    <a:p>
                      <a:pPr rtl="0" fontAlgn="b"/>
                      <a:r>
                        <a:rPr lang="en-GB" sz="1200" dirty="0">
                          <a:solidFill>
                            <a:srgbClr val="000000"/>
                          </a:solidFill>
                          <a:effectLst/>
                          <a:latin typeface="Calibri" panose="020F0502020204030204" pitchFamily="34" charset="0"/>
                        </a:rPr>
                        <a:t>Technical</a:t>
                      </a:r>
                    </a:p>
                  </a:txBody>
                  <a:tcPr marL="22860" marR="22860" marT="15240" marB="15240" anchor="b">
                    <a:solidFill>
                      <a:schemeClr val="accent3">
                        <a:lumMod val="20000"/>
                        <a:lumOff val="80000"/>
                      </a:schemeClr>
                    </a:solidFill>
                  </a:tcPr>
                </a:tc>
                <a:extLst>
                  <a:ext uri="{0D108BD9-81ED-4DB2-BD59-A6C34878D82A}">
                    <a16:rowId xmlns="" xmlns:a16="http://schemas.microsoft.com/office/drawing/2014/main" val="1400332636"/>
                  </a:ext>
                </a:extLst>
              </a:tr>
              <a:tr h="370840">
                <a:tc>
                  <a:txBody>
                    <a:bodyPr/>
                    <a:lstStyle/>
                    <a:p>
                      <a:pPr rtl="0" fontAlgn="b"/>
                      <a:r>
                        <a:rPr lang="en-GB" sz="1200" dirty="0">
                          <a:solidFill>
                            <a:srgbClr val="000000"/>
                          </a:solidFill>
                          <a:effectLst/>
                          <a:latin typeface="Calibri" panose="020F0502020204030204" pitchFamily="34" charset="0"/>
                        </a:rPr>
                        <a:t>Data\Information</a:t>
                      </a:r>
                    </a:p>
                  </a:txBody>
                  <a:tcPr marL="22860" marR="22860" marT="15240" marB="15240" anchor="b">
                    <a:solidFill>
                      <a:schemeClr val="accent3">
                        <a:lumMod val="40000"/>
                        <a:lumOff val="60000"/>
                      </a:schemeClr>
                    </a:solidFill>
                  </a:tcPr>
                </a:tc>
                <a:extLst>
                  <a:ext uri="{0D108BD9-81ED-4DB2-BD59-A6C34878D82A}">
                    <a16:rowId xmlns="" xmlns:a16="http://schemas.microsoft.com/office/drawing/2014/main" val="2870741214"/>
                  </a:ext>
                </a:extLst>
              </a:tr>
              <a:tr h="370840">
                <a:tc>
                  <a:txBody>
                    <a:bodyPr/>
                    <a:lstStyle/>
                    <a:p>
                      <a:pPr rtl="0" fontAlgn="b"/>
                      <a:r>
                        <a:rPr lang="en-GB" sz="1200" dirty="0">
                          <a:solidFill>
                            <a:srgbClr val="000000"/>
                          </a:solidFill>
                          <a:effectLst/>
                          <a:latin typeface="Calibri" panose="020F0502020204030204" pitchFamily="34" charset="0"/>
                        </a:rPr>
                        <a:t>Skills</a:t>
                      </a:r>
                    </a:p>
                  </a:txBody>
                  <a:tcPr marL="22860" marR="22860" marT="15240" marB="15240" anchor="b">
                    <a:solidFill>
                      <a:schemeClr val="accent3">
                        <a:lumMod val="20000"/>
                        <a:lumOff val="80000"/>
                      </a:schemeClr>
                    </a:solidFill>
                  </a:tcPr>
                </a:tc>
                <a:extLst>
                  <a:ext uri="{0D108BD9-81ED-4DB2-BD59-A6C34878D82A}">
                    <a16:rowId xmlns="" xmlns:a16="http://schemas.microsoft.com/office/drawing/2014/main" val="537832626"/>
                  </a:ext>
                </a:extLst>
              </a:tr>
              <a:tr h="370840">
                <a:tc>
                  <a:txBody>
                    <a:bodyPr/>
                    <a:lstStyle/>
                    <a:p>
                      <a:pPr rtl="0" fontAlgn="b"/>
                      <a:r>
                        <a:rPr lang="en-GB" sz="1200" dirty="0">
                          <a:solidFill>
                            <a:srgbClr val="000000"/>
                          </a:solidFill>
                          <a:effectLst/>
                          <a:latin typeface="Calibri" panose="020F0502020204030204" pitchFamily="34" charset="0"/>
                        </a:rPr>
                        <a:t>Research challenges\agenda</a:t>
                      </a:r>
                    </a:p>
                  </a:txBody>
                  <a:tcPr marL="22860" marR="22860" marT="15240" marB="15240" anchor="b">
                    <a:solidFill>
                      <a:schemeClr val="accent3">
                        <a:lumMod val="40000"/>
                        <a:lumOff val="60000"/>
                      </a:schemeClr>
                    </a:solidFill>
                  </a:tcPr>
                </a:tc>
                <a:extLst>
                  <a:ext uri="{0D108BD9-81ED-4DB2-BD59-A6C34878D82A}">
                    <a16:rowId xmlns="" xmlns:a16="http://schemas.microsoft.com/office/drawing/2014/main" val="4053321630"/>
                  </a:ext>
                </a:extLst>
              </a:tr>
              <a:tr h="370840">
                <a:tc>
                  <a:txBody>
                    <a:bodyPr/>
                    <a:lstStyle/>
                    <a:p>
                      <a:pPr rtl="0" fontAlgn="b"/>
                      <a:r>
                        <a:rPr lang="en-GB" sz="1200" dirty="0">
                          <a:solidFill>
                            <a:srgbClr val="000000"/>
                          </a:solidFill>
                          <a:effectLst/>
                          <a:latin typeface="Calibri" panose="020F0502020204030204" pitchFamily="34" charset="0"/>
                        </a:rPr>
                        <a:t>Financial</a:t>
                      </a:r>
                    </a:p>
                  </a:txBody>
                  <a:tcPr marL="22860" marR="22860" marT="15240" marB="15240" anchor="b">
                    <a:solidFill>
                      <a:schemeClr val="accent3">
                        <a:lumMod val="20000"/>
                        <a:lumOff val="80000"/>
                      </a:schemeClr>
                    </a:solidFill>
                  </a:tcPr>
                </a:tc>
                <a:extLst>
                  <a:ext uri="{0D108BD9-81ED-4DB2-BD59-A6C34878D82A}">
                    <a16:rowId xmlns="" xmlns:a16="http://schemas.microsoft.com/office/drawing/2014/main" val="1149123328"/>
                  </a:ext>
                </a:extLst>
              </a:tr>
              <a:tr h="370840">
                <a:tc>
                  <a:txBody>
                    <a:bodyPr/>
                    <a:lstStyle/>
                    <a:p>
                      <a:pPr rtl="0" fontAlgn="b"/>
                      <a:r>
                        <a:rPr lang="en-GB" sz="1200" dirty="0">
                          <a:effectLst/>
                        </a:rPr>
                        <a:t>Political</a:t>
                      </a:r>
                    </a:p>
                  </a:txBody>
                  <a:tcPr marL="22860" marR="22860" marT="15240" marB="15240" anchor="b">
                    <a:solidFill>
                      <a:schemeClr val="accent3">
                        <a:lumMod val="40000"/>
                        <a:lumOff val="60000"/>
                      </a:schemeClr>
                    </a:solidFill>
                  </a:tcPr>
                </a:tc>
                <a:extLst>
                  <a:ext uri="{0D108BD9-81ED-4DB2-BD59-A6C34878D82A}">
                    <a16:rowId xmlns="" xmlns:a16="http://schemas.microsoft.com/office/drawing/2014/main" val="2624041703"/>
                  </a:ext>
                </a:extLst>
              </a:tr>
            </a:tbl>
          </a:graphicData>
        </a:graphic>
      </p:graphicFrame>
      <p:graphicFrame>
        <p:nvGraphicFramePr>
          <p:cNvPr id="8" name="Table 7"/>
          <p:cNvGraphicFramePr>
            <a:graphicFrameLocks noGrp="1"/>
          </p:cNvGraphicFramePr>
          <p:nvPr>
            <p:extLst/>
          </p:nvPr>
        </p:nvGraphicFramePr>
        <p:xfrm>
          <a:off x="5536295" y="2211869"/>
          <a:ext cx="1672285" cy="2595880"/>
        </p:xfrm>
        <a:graphic>
          <a:graphicData uri="http://schemas.openxmlformats.org/drawingml/2006/table">
            <a:tbl>
              <a:tblPr firstRow="1" bandRow="1">
                <a:tableStyleId>{5C22544A-7EE6-4342-B048-85BDC9FD1C3A}</a:tableStyleId>
              </a:tblPr>
              <a:tblGrid>
                <a:gridCol w="1672285">
                  <a:extLst>
                    <a:ext uri="{9D8B030D-6E8A-4147-A177-3AD203B41FA5}">
                      <a16:colId xmlns="" xmlns:a16="http://schemas.microsoft.com/office/drawing/2014/main" val="1679590710"/>
                    </a:ext>
                  </a:extLst>
                </a:gridCol>
              </a:tblGrid>
              <a:tr h="370840">
                <a:tc>
                  <a:txBody>
                    <a:bodyPr/>
                    <a:lstStyle/>
                    <a:p>
                      <a:r>
                        <a:rPr lang="en-GB" sz="1200" dirty="0"/>
                        <a:t>Engagement Aspects</a:t>
                      </a:r>
                    </a:p>
                  </a:txBody>
                  <a:tcPr>
                    <a:solidFill>
                      <a:schemeClr val="accent4"/>
                    </a:solidFill>
                  </a:tcPr>
                </a:tc>
                <a:extLst>
                  <a:ext uri="{0D108BD9-81ED-4DB2-BD59-A6C34878D82A}">
                    <a16:rowId xmlns="" xmlns:a16="http://schemas.microsoft.com/office/drawing/2014/main" val="1622032172"/>
                  </a:ext>
                </a:extLst>
              </a:tr>
              <a:tr h="370840">
                <a:tc>
                  <a:txBody>
                    <a:bodyPr/>
                    <a:lstStyle/>
                    <a:p>
                      <a:pPr rtl="0" fontAlgn="b"/>
                      <a:r>
                        <a:rPr lang="en-GB" sz="1200" dirty="0">
                          <a:effectLst/>
                        </a:rPr>
                        <a:t>Responsibility</a:t>
                      </a:r>
                    </a:p>
                  </a:txBody>
                  <a:tcPr marL="22860" marR="22860" marT="15240" marB="15240" anchor="b">
                    <a:solidFill>
                      <a:schemeClr val="accent4">
                        <a:lumMod val="40000"/>
                        <a:lumOff val="60000"/>
                      </a:schemeClr>
                    </a:solidFill>
                  </a:tcPr>
                </a:tc>
                <a:extLst>
                  <a:ext uri="{0D108BD9-81ED-4DB2-BD59-A6C34878D82A}">
                    <a16:rowId xmlns="" xmlns:a16="http://schemas.microsoft.com/office/drawing/2014/main" val="301744120"/>
                  </a:ext>
                </a:extLst>
              </a:tr>
              <a:tr h="370840">
                <a:tc>
                  <a:txBody>
                    <a:bodyPr/>
                    <a:lstStyle/>
                    <a:p>
                      <a:pPr rtl="0" fontAlgn="b"/>
                      <a:r>
                        <a:rPr lang="en-GB" sz="1200" dirty="0">
                          <a:effectLst/>
                        </a:rPr>
                        <a:t>Strategy</a:t>
                      </a:r>
                    </a:p>
                  </a:txBody>
                  <a:tcPr marL="22860" marR="22860" marT="15240" marB="15240" anchor="b">
                    <a:solidFill>
                      <a:schemeClr val="accent4">
                        <a:lumMod val="20000"/>
                        <a:lumOff val="80000"/>
                      </a:schemeClr>
                    </a:solidFill>
                  </a:tcPr>
                </a:tc>
                <a:extLst>
                  <a:ext uri="{0D108BD9-81ED-4DB2-BD59-A6C34878D82A}">
                    <a16:rowId xmlns="" xmlns:a16="http://schemas.microsoft.com/office/drawing/2014/main" val="824847583"/>
                  </a:ext>
                </a:extLst>
              </a:tr>
              <a:tr h="370840">
                <a:tc>
                  <a:txBody>
                    <a:bodyPr/>
                    <a:lstStyle/>
                    <a:p>
                      <a:pPr rtl="0" fontAlgn="b"/>
                      <a:r>
                        <a:rPr lang="en-GB" sz="1200" dirty="0">
                          <a:effectLst/>
                        </a:rPr>
                        <a:t>Acquisition</a:t>
                      </a:r>
                    </a:p>
                  </a:txBody>
                  <a:tcPr marL="22860" marR="22860" marT="15240" marB="15240" anchor="b">
                    <a:solidFill>
                      <a:schemeClr val="accent4">
                        <a:lumMod val="40000"/>
                        <a:lumOff val="60000"/>
                      </a:schemeClr>
                    </a:solidFill>
                  </a:tcPr>
                </a:tc>
                <a:extLst>
                  <a:ext uri="{0D108BD9-81ED-4DB2-BD59-A6C34878D82A}">
                    <a16:rowId xmlns="" xmlns:a16="http://schemas.microsoft.com/office/drawing/2014/main" val="3940704257"/>
                  </a:ext>
                </a:extLst>
              </a:tr>
              <a:tr h="370840">
                <a:tc>
                  <a:txBody>
                    <a:bodyPr/>
                    <a:lstStyle/>
                    <a:p>
                      <a:pPr rtl="0" fontAlgn="b"/>
                      <a:r>
                        <a:rPr lang="en-GB" sz="1200" dirty="0">
                          <a:effectLst/>
                        </a:rPr>
                        <a:t>Performance</a:t>
                      </a:r>
                    </a:p>
                  </a:txBody>
                  <a:tcPr marL="22860" marR="22860" marT="15240" marB="15240" anchor="b">
                    <a:solidFill>
                      <a:schemeClr val="accent4">
                        <a:lumMod val="20000"/>
                        <a:lumOff val="80000"/>
                      </a:schemeClr>
                    </a:solidFill>
                  </a:tcPr>
                </a:tc>
                <a:extLst>
                  <a:ext uri="{0D108BD9-81ED-4DB2-BD59-A6C34878D82A}">
                    <a16:rowId xmlns="" xmlns:a16="http://schemas.microsoft.com/office/drawing/2014/main" val="3441626513"/>
                  </a:ext>
                </a:extLst>
              </a:tr>
              <a:tr h="370840">
                <a:tc>
                  <a:txBody>
                    <a:bodyPr/>
                    <a:lstStyle/>
                    <a:p>
                      <a:pPr rtl="0" fontAlgn="b"/>
                      <a:r>
                        <a:rPr lang="en-GB" sz="1200" dirty="0">
                          <a:effectLst/>
                        </a:rPr>
                        <a:t>Conformance</a:t>
                      </a:r>
                    </a:p>
                  </a:txBody>
                  <a:tcPr marL="22860" marR="22860" marT="15240" marB="15240" anchor="b">
                    <a:solidFill>
                      <a:schemeClr val="accent4">
                        <a:lumMod val="40000"/>
                        <a:lumOff val="60000"/>
                      </a:schemeClr>
                    </a:solidFill>
                  </a:tcPr>
                </a:tc>
                <a:extLst>
                  <a:ext uri="{0D108BD9-81ED-4DB2-BD59-A6C34878D82A}">
                    <a16:rowId xmlns="" xmlns:a16="http://schemas.microsoft.com/office/drawing/2014/main" val="2859580686"/>
                  </a:ext>
                </a:extLst>
              </a:tr>
              <a:tr h="370840">
                <a:tc>
                  <a:txBody>
                    <a:bodyPr/>
                    <a:lstStyle/>
                    <a:p>
                      <a:pPr rtl="0" fontAlgn="b"/>
                      <a:r>
                        <a:rPr lang="en-GB" sz="1200" dirty="0">
                          <a:effectLst/>
                        </a:rPr>
                        <a:t>Human behaviour</a:t>
                      </a:r>
                    </a:p>
                  </a:txBody>
                  <a:tcPr marL="22860" marR="22860" marT="15240" marB="15240" anchor="b">
                    <a:solidFill>
                      <a:schemeClr val="accent4">
                        <a:lumMod val="20000"/>
                        <a:lumOff val="80000"/>
                      </a:schemeClr>
                    </a:solidFill>
                  </a:tcPr>
                </a:tc>
                <a:extLst>
                  <a:ext uri="{0D108BD9-81ED-4DB2-BD59-A6C34878D82A}">
                    <a16:rowId xmlns="" xmlns:a16="http://schemas.microsoft.com/office/drawing/2014/main" val="4216160491"/>
                  </a:ext>
                </a:extLst>
              </a:tr>
            </a:tbl>
          </a:graphicData>
        </a:graphic>
      </p:graphicFrame>
      <p:sp>
        <p:nvSpPr>
          <p:cNvPr id="3" name="TextBox 2"/>
          <p:cNvSpPr txBox="1"/>
          <p:nvPr/>
        </p:nvSpPr>
        <p:spPr>
          <a:xfrm>
            <a:off x="47897" y="5877716"/>
            <a:ext cx="1831207" cy="338554"/>
          </a:xfrm>
          <a:prstGeom prst="rect">
            <a:avLst/>
          </a:prstGeom>
          <a:noFill/>
        </p:spPr>
        <p:txBody>
          <a:bodyPr wrap="none" rtlCol="0">
            <a:spAutoFit/>
          </a:bodyPr>
          <a:lstStyle/>
          <a:p>
            <a:r>
              <a:rPr lang="en-GB" sz="1600" dirty="0">
                <a:latin typeface="+mj-lt"/>
              </a:rPr>
              <a:t>A </a:t>
            </a:r>
            <a:r>
              <a:rPr lang="en-GB" sz="1600" b="1" dirty="0">
                <a:latin typeface="+mj-lt"/>
              </a:rPr>
              <a:t>Governance </a:t>
            </a:r>
            <a:r>
              <a:rPr lang="en-GB" sz="1600" b="1" dirty="0" smtClean="0">
                <a:latin typeface="+mj-lt"/>
              </a:rPr>
              <a:t>Actor</a:t>
            </a:r>
            <a:endParaRPr lang="en-GB" sz="1600" b="1" dirty="0">
              <a:latin typeface="+mj-lt"/>
            </a:endParaRPr>
          </a:p>
        </p:txBody>
      </p:sp>
      <p:grpSp>
        <p:nvGrpSpPr>
          <p:cNvPr id="24" name="Group 23"/>
          <p:cNvGrpSpPr/>
          <p:nvPr/>
        </p:nvGrpSpPr>
        <p:grpSpPr>
          <a:xfrm>
            <a:off x="2884530" y="1069483"/>
            <a:ext cx="6137550" cy="3591893"/>
            <a:chOff x="2884530" y="1069483"/>
            <a:chExt cx="6137550" cy="3591893"/>
          </a:xfrm>
        </p:grpSpPr>
        <p:graphicFrame>
          <p:nvGraphicFramePr>
            <p:cNvPr id="11" name="Content Placeholder 1"/>
            <p:cNvGraphicFramePr>
              <a:graphicFrameLocks/>
            </p:cNvGraphicFramePr>
            <p:nvPr>
              <p:extLst/>
            </p:nvPr>
          </p:nvGraphicFramePr>
          <p:xfrm>
            <a:off x="7349795" y="2349976"/>
            <a:ext cx="1672285" cy="2311400"/>
          </p:xfrm>
          <a:graphic>
            <a:graphicData uri="http://schemas.openxmlformats.org/drawingml/2006/table">
              <a:tbl>
                <a:tblPr firstRow="1" bandRow="1">
                  <a:tableStyleId>{5C22544A-7EE6-4342-B048-85BDC9FD1C3A}</a:tableStyleId>
                </a:tblPr>
                <a:tblGrid>
                  <a:gridCol w="1672285">
                    <a:extLst>
                      <a:ext uri="{9D8B030D-6E8A-4147-A177-3AD203B41FA5}">
                        <a16:colId xmlns="" xmlns:a16="http://schemas.microsoft.com/office/drawing/2014/main" val="2810583764"/>
                      </a:ext>
                    </a:extLst>
                  </a:gridCol>
                </a:tblGrid>
                <a:tr h="370840">
                  <a:tc>
                    <a:txBody>
                      <a:bodyPr/>
                      <a:lstStyle/>
                      <a:p>
                        <a:r>
                          <a:rPr lang="en-GB" sz="1200" dirty="0"/>
                          <a:t>Engagement Mechanisms</a:t>
                        </a:r>
                      </a:p>
                    </a:txBody>
                    <a:tcPr>
                      <a:solidFill>
                        <a:schemeClr val="accent6"/>
                      </a:solidFill>
                    </a:tcPr>
                  </a:tc>
                  <a:extLst>
                    <a:ext uri="{0D108BD9-81ED-4DB2-BD59-A6C34878D82A}">
                      <a16:rowId xmlns="" xmlns:a16="http://schemas.microsoft.com/office/drawing/2014/main" val="3056898414"/>
                    </a:ext>
                  </a:extLst>
                </a:tr>
                <a:tr h="370840">
                  <a:tc>
                    <a:txBody>
                      <a:bodyPr/>
                      <a:lstStyle/>
                      <a:p>
                        <a:pPr rtl="0" fontAlgn="b"/>
                        <a:r>
                          <a:rPr lang="en-GB" sz="1200" dirty="0">
                            <a:effectLst/>
                          </a:rPr>
                          <a:t>Expert Group</a:t>
                        </a:r>
                      </a:p>
                    </a:txBody>
                    <a:tcPr marL="22860" marR="22860" marT="15240" marB="15240" anchor="b">
                      <a:solidFill>
                        <a:schemeClr val="accent6">
                          <a:lumMod val="40000"/>
                          <a:lumOff val="60000"/>
                        </a:schemeClr>
                      </a:solidFill>
                    </a:tcPr>
                  </a:tc>
                  <a:extLst>
                    <a:ext uri="{0D108BD9-81ED-4DB2-BD59-A6C34878D82A}">
                      <a16:rowId xmlns="" xmlns:a16="http://schemas.microsoft.com/office/drawing/2014/main" val="2623382728"/>
                    </a:ext>
                  </a:extLst>
                </a:tr>
                <a:tr h="370840">
                  <a:tc>
                    <a:txBody>
                      <a:bodyPr/>
                      <a:lstStyle/>
                      <a:p>
                        <a:pPr rtl="0" fontAlgn="b"/>
                        <a:r>
                          <a:rPr lang="en-GB" sz="1200" dirty="0">
                            <a:effectLst/>
                          </a:rPr>
                          <a:t>Forum</a:t>
                        </a:r>
                      </a:p>
                    </a:txBody>
                    <a:tcPr marL="22860" marR="22860" marT="15240" marB="15240" anchor="b">
                      <a:solidFill>
                        <a:schemeClr val="accent6">
                          <a:lumMod val="20000"/>
                          <a:lumOff val="80000"/>
                        </a:schemeClr>
                      </a:solidFill>
                    </a:tcPr>
                  </a:tc>
                  <a:extLst>
                    <a:ext uri="{0D108BD9-81ED-4DB2-BD59-A6C34878D82A}">
                      <a16:rowId xmlns="" xmlns:a16="http://schemas.microsoft.com/office/drawing/2014/main" val="1580532227"/>
                    </a:ext>
                  </a:extLst>
                </a:tr>
                <a:tr h="370840">
                  <a:tc>
                    <a:txBody>
                      <a:bodyPr/>
                      <a:lstStyle/>
                      <a:p>
                        <a:pPr rtl="0" fontAlgn="b"/>
                        <a:r>
                          <a:rPr lang="en-GB" sz="1200" dirty="0">
                            <a:effectLst/>
                          </a:rPr>
                          <a:t>Council</a:t>
                        </a:r>
                      </a:p>
                    </a:txBody>
                    <a:tcPr marL="22860" marR="22860" marT="15240" marB="15240" anchor="b">
                      <a:solidFill>
                        <a:schemeClr val="accent6">
                          <a:lumMod val="40000"/>
                          <a:lumOff val="60000"/>
                        </a:schemeClr>
                      </a:solidFill>
                    </a:tcPr>
                  </a:tc>
                  <a:extLst>
                    <a:ext uri="{0D108BD9-81ED-4DB2-BD59-A6C34878D82A}">
                      <a16:rowId xmlns="" xmlns:a16="http://schemas.microsoft.com/office/drawing/2014/main" val="1873727246"/>
                    </a:ext>
                  </a:extLst>
                </a:tr>
                <a:tr h="370840">
                  <a:tc>
                    <a:txBody>
                      <a:bodyPr/>
                      <a:lstStyle/>
                      <a:p>
                        <a:pPr rtl="0" fontAlgn="b"/>
                        <a:r>
                          <a:rPr lang="en-GB" sz="1200" dirty="0">
                            <a:effectLst/>
                          </a:rPr>
                          <a:t>Board</a:t>
                        </a:r>
                      </a:p>
                    </a:txBody>
                    <a:tcPr marL="22860" marR="22860" marT="15240" marB="15240" anchor="b">
                      <a:solidFill>
                        <a:schemeClr val="accent6">
                          <a:lumMod val="20000"/>
                          <a:lumOff val="80000"/>
                        </a:schemeClr>
                      </a:solidFill>
                    </a:tcPr>
                  </a:tc>
                  <a:extLst>
                    <a:ext uri="{0D108BD9-81ED-4DB2-BD59-A6C34878D82A}">
                      <a16:rowId xmlns="" xmlns:a16="http://schemas.microsoft.com/office/drawing/2014/main" val="911810786"/>
                    </a:ext>
                  </a:extLst>
                </a:tr>
                <a:tr h="370840">
                  <a:tc>
                    <a:txBody>
                      <a:bodyPr/>
                      <a:lstStyle/>
                      <a:p>
                        <a:pPr rtl="0" fontAlgn="b"/>
                        <a:r>
                          <a:rPr lang="en-GB" sz="1200" dirty="0">
                            <a:effectLst/>
                          </a:rPr>
                          <a:t>Legal Structure</a:t>
                        </a:r>
                      </a:p>
                    </a:txBody>
                    <a:tcPr marL="22860" marR="22860" marT="15240" marB="15240" anchor="b">
                      <a:solidFill>
                        <a:schemeClr val="accent6">
                          <a:lumMod val="40000"/>
                          <a:lumOff val="60000"/>
                        </a:schemeClr>
                      </a:solidFill>
                    </a:tcPr>
                  </a:tc>
                  <a:extLst>
                    <a:ext uri="{0D108BD9-81ED-4DB2-BD59-A6C34878D82A}">
                      <a16:rowId xmlns="" xmlns:a16="http://schemas.microsoft.com/office/drawing/2014/main" val="1700557806"/>
                    </a:ext>
                  </a:extLst>
                </a:tr>
              </a:tbl>
            </a:graphicData>
          </a:graphic>
        </p:graphicFrame>
        <p:sp>
          <p:nvSpPr>
            <p:cNvPr id="36" name="Title 1"/>
            <p:cNvSpPr txBox="1">
              <a:spLocks/>
            </p:cNvSpPr>
            <p:nvPr/>
          </p:nvSpPr>
          <p:spPr>
            <a:xfrm>
              <a:off x="2884530" y="1069483"/>
              <a:ext cx="3223607" cy="313932"/>
            </a:xfrm>
            <a:prstGeom prst="rect">
              <a:avLst/>
            </a:prstGeom>
          </p:spPr>
          <p:txBody>
            <a:bodyPr vert="horz" wrap="square" lIns="91440" tIns="45720" rIns="91440" bIns="45720" rtlCol="0" anchor="t" anchorCtr="0">
              <a:spAutoFit/>
            </a:bodyPr>
            <a:lstStyle>
              <a:lvl1pPr algn="l" defTabSz="914400" rtl="0" eaLnBrk="1" latinLnBrk="0" hangingPunct="1">
                <a:lnSpc>
                  <a:spcPct val="90000"/>
                </a:lnSpc>
                <a:spcBef>
                  <a:spcPct val="0"/>
                </a:spcBef>
                <a:buNone/>
                <a:defRPr sz="3000" b="1" kern="1200" baseline="0">
                  <a:solidFill>
                    <a:schemeClr val="tx1"/>
                  </a:solidFill>
                  <a:latin typeface="+mj-lt"/>
                  <a:ea typeface="+mj-ea"/>
                  <a:cs typeface="+mj-cs"/>
                </a:defRPr>
              </a:lvl1pPr>
            </a:lstStyle>
            <a:p>
              <a:r>
                <a:rPr lang="en-GB" sz="1600" dirty="0"/>
                <a:t>outlines </a:t>
              </a:r>
              <a:r>
                <a:rPr lang="en-GB" sz="1600" dirty="0">
                  <a:solidFill>
                    <a:schemeClr val="accent6"/>
                  </a:solidFill>
                </a:rPr>
                <a:t>Engagement Mechanisms</a:t>
              </a:r>
              <a:endParaRPr lang="en-GB" sz="1600" b="0" dirty="0"/>
            </a:p>
          </p:txBody>
        </p:sp>
      </p:grpSp>
      <p:sp>
        <p:nvSpPr>
          <p:cNvPr id="37" name="Title 1"/>
          <p:cNvSpPr txBox="1">
            <a:spLocks/>
          </p:cNvSpPr>
          <p:nvPr/>
        </p:nvSpPr>
        <p:spPr>
          <a:xfrm>
            <a:off x="5723917" y="1057041"/>
            <a:ext cx="2725484" cy="313932"/>
          </a:xfrm>
          <a:prstGeom prst="rect">
            <a:avLst/>
          </a:prstGeom>
        </p:spPr>
        <p:txBody>
          <a:bodyPr vert="horz" wrap="square" lIns="91440" tIns="45720" rIns="91440" bIns="45720" rtlCol="0" anchor="t" anchorCtr="0">
            <a:spAutoFit/>
          </a:bodyPr>
          <a:lstStyle>
            <a:lvl1pPr algn="l" defTabSz="914400" rtl="0" eaLnBrk="1" latinLnBrk="0" hangingPunct="1">
              <a:lnSpc>
                <a:spcPct val="90000"/>
              </a:lnSpc>
              <a:spcBef>
                <a:spcPct val="0"/>
              </a:spcBef>
              <a:buNone/>
              <a:defRPr sz="3000" b="1" kern="1200" baseline="0">
                <a:solidFill>
                  <a:schemeClr val="tx1"/>
                </a:solidFill>
                <a:latin typeface="+mj-lt"/>
                <a:ea typeface="+mj-ea"/>
                <a:cs typeface="+mj-cs"/>
              </a:defRPr>
            </a:lvl1pPr>
          </a:lstStyle>
          <a:p>
            <a:r>
              <a:rPr lang="en-GB" sz="1600" dirty="0"/>
              <a:t>needed to enable </a:t>
            </a:r>
            <a:r>
              <a:rPr lang="en-GB" sz="1600" dirty="0">
                <a:solidFill>
                  <a:schemeClr val="accent1"/>
                </a:solidFill>
              </a:rPr>
              <a:t>EOSC Actors</a:t>
            </a:r>
            <a:endParaRPr lang="en-GB" sz="1600" b="0" dirty="0"/>
          </a:p>
        </p:txBody>
      </p:sp>
      <p:sp>
        <p:nvSpPr>
          <p:cNvPr id="38" name="Title 1"/>
          <p:cNvSpPr txBox="1">
            <a:spLocks/>
          </p:cNvSpPr>
          <p:nvPr/>
        </p:nvSpPr>
        <p:spPr>
          <a:xfrm>
            <a:off x="65428" y="1320972"/>
            <a:ext cx="3405304" cy="313932"/>
          </a:xfrm>
          <a:prstGeom prst="rect">
            <a:avLst/>
          </a:prstGeom>
        </p:spPr>
        <p:txBody>
          <a:bodyPr vert="horz" wrap="square" lIns="91440" tIns="45720" rIns="91440" bIns="45720" rtlCol="0" anchor="t" anchorCtr="0">
            <a:spAutoFit/>
          </a:bodyPr>
          <a:lstStyle>
            <a:lvl1pPr algn="l" defTabSz="914400" rtl="0" eaLnBrk="1" latinLnBrk="0" hangingPunct="1">
              <a:lnSpc>
                <a:spcPct val="90000"/>
              </a:lnSpc>
              <a:spcBef>
                <a:spcPct val="0"/>
              </a:spcBef>
              <a:buNone/>
              <a:defRPr sz="3000" b="1" kern="1200" baseline="0">
                <a:solidFill>
                  <a:schemeClr val="tx1"/>
                </a:solidFill>
                <a:latin typeface="+mj-lt"/>
                <a:ea typeface="+mj-ea"/>
                <a:cs typeface="+mj-cs"/>
              </a:defRPr>
            </a:lvl1pPr>
          </a:lstStyle>
          <a:p>
            <a:r>
              <a:rPr lang="en-GB" sz="1600" dirty="0"/>
              <a:t>to co-ordinate the </a:t>
            </a:r>
            <a:r>
              <a:rPr lang="en-GB" sz="1600" dirty="0">
                <a:solidFill>
                  <a:schemeClr val="accent4"/>
                </a:solidFill>
              </a:rPr>
              <a:t>Engagement Aspects</a:t>
            </a:r>
            <a:endParaRPr lang="en-GB" sz="1600" b="0" dirty="0"/>
          </a:p>
        </p:txBody>
      </p:sp>
      <p:sp>
        <p:nvSpPr>
          <p:cNvPr id="39" name="Title 1"/>
          <p:cNvSpPr txBox="1">
            <a:spLocks/>
          </p:cNvSpPr>
          <p:nvPr/>
        </p:nvSpPr>
        <p:spPr>
          <a:xfrm>
            <a:off x="3325583" y="1318497"/>
            <a:ext cx="6046614" cy="313932"/>
          </a:xfrm>
          <a:prstGeom prst="rect">
            <a:avLst/>
          </a:prstGeom>
        </p:spPr>
        <p:txBody>
          <a:bodyPr vert="horz" wrap="square" lIns="91440" tIns="45720" rIns="91440" bIns="45720" rtlCol="0" anchor="t" anchorCtr="0">
            <a:spAutoFit/>
          </a:bodyPr>
          <a:lstStyle>
            <a:lvl1pPr algn="l" defTabSz="914400" rtl="0" eaLnBrk="1" latinLnBrk="0" hangingPunct="1">
              <a:lnSpc>
                <a:spcPct val="90000"/>
              </a:lnSpc>
              <a:spcBef>
                <a:spcPct val="0"/>
              </a:spcBef>
              <a:buNone/>
              <a:defRPr sz="3000" b="1" kern="1200" baseline="0">
                <a:solidFill>
                  <a:schemeClr val="tx1"/>
                </a:solidFill>
                <a:latin typeface="+mj-lt"/>
                <a:ea typeface="+mj-ea"/>
                <a:cs typeface="+mj-cs"/>
              </a:defRPr>
            </a:lvl1pPr>
          </a:lstStyle>
          <a:p>
            <a:r>
              <a:rPr lang="en-GB" sz="1600" dirty="0"/>
              <a:t>required to ensure interoperability within the </a:t>
            </a:r>
            <a:r>
              <a:rPr lang="en-GB" sz="1600" dirty="0">
                <a:solidFill>
                  <a:schemeClr val="accent3"/>
                </a:solidFill>
              </a:rPr>
              <a:t>Engagement Contexts</a:t>
            </a:r>
            <a:r>
              <a:rPr lang="en-GB" sz="1600" dirty="0"/>
              <a:t>,</a:t>
            </a:r>
            <a:endParaRPr lang="en-GB" sz="1600" b="0" dirty="0"/>
          </a:p>
        </p:txBody>
      </p:sp>
      <p:sp>
        <p:nvSpPr>
          <p:cNvPr id="40" name="Title 1"/>
          <p:cNvSpPr txBox="1">
            <a:spLocks/>
          </p:cNvSpPr>
          <p:nvPr/>
        </p:nvSpPr>
        <p:spPr>
          <a:xfrm>
            <a:off x="2032936" y="1555699"/>
            <a:ext cx="4697951" cy="313932"/>
          </a:xfrm>
          <a:prstGeom prst="rect">
            <a:avLst/>
          </a:prstGeom>
        </p:spPr>
        <p:txBody>
          <a:bodyPr vert="horz" wrap="square" lIns="91440" tIns="45720" rIns="91440" bIns="45720" rtlCol="0" anchor="t" anchorCtr="0">
            <a:spAutoFit/>
          </a:bodyPr>
          <a:lstStyle>
            <a:lvl1pPr algn="l" defTabSz="914400" rtl="0" eaLnBrk="1" latinLnBrk="0" hangingPunct="1">
              <a:lnSpc>
                <a:spcPct val="90000"/>
              </a:lnSpc>
              <a:spcBef>
                <a:spcPct val="0"/>
              </a:spcBef>
              <a:buNone/>
              <a:defRPr sz="3000" b="1" kern="1200" baseline="0">
                <a:solidFill>
                  <a:schemeClr val="tx1"/>
                </a:solidFill>
                <a:latin typeface="+mj-lt"/>
                <a:ea typeface="+mj-ea"/>
                <a:cs typeface="+mj-cs"/>
              </a:defRPr>
            </a:lvl1pPr>
          </a:lstStyle>
          <a:p>
            <a:r>
              <a:rPr lang="en-GB" sz="1600" dirty="0"/>
              <a:t>according to the </a:t>
            </a:r>
            <a:r>
              <a:rPr lang="en-GB" sz="1600" dirty="0">
                <a:solidFill>
                  <a:schemeClr val="accent2"/>
                </a:solidFill>
              </a:rPr>
              <a:t>Actors’ Roles within the Supply Chain</a:t>
            </a:r>
            <a:r>
              <a:rPr lang="en-GB" sz="1600" dirty="0"/>
              <a:t>.</a:t>
            </a:r>
          </a:p>
        </p:txBody>
      </p:sp>
      <p:grpSp>
        <p:nvGrpSpPr>
          <p:cNvPr id="41" name="Group 40"/>
          <p:cNvGrpSpPr/>
          <p:nvPr/>
        </p:nvGrpSpPr>
        <p:grpSpPr>
          <a:xfrm>
            <a:off x="1859156" y="2943678"/>
            <a:ext cx="7216537" cy="3277654"/>
            <a:chOff x="1859156" y="2943678"/>
            <a:chExt cx="7216537" cy="3277654"/>
          </a:xfrm>
        </p:grpSpPr>
        <p:sp>
          <p:nvSpPr>
            <p:cNvPr id="34" name="TextBox 33"/>
            <p:cNvSpPr txBox="1"/>
            <p:nvPr/>
          </p:nvSpPr>
          <p:spPr>
            <a:xfrm>
              <a:off x="1859156" y="5882778"/>
              <a:ext cx="4092595" cy="338554"/>
            </a:xfrm>
            <a:prstGeom prst="rect">
              <a:avLst/>
            </a:prstGeom>
            <a:noFill/>
          </p:spPr>
          <p:txBody>
            <a:bodyPr wrap="none" rtlCol="0">
              <a:spAutoFit/>
            </a:bodyPr>
            <a:lstStyle/>
            <a:p>
              <a:r>
                <a:rPr lang="en-GB" sz="1600" dirty="0">
                  <a:latin typeface="+mj-lt"/>
                </a:rPr>
                <a:t>is an implementation of a </a:t>
              </a:r>
              <a:r>
                <a:rPr lang="en-GB" sz="1600" b="1" dirty="0">
                  <a:solidFill>
                    <a:schemeClr val="tx2">
                      <a:lumMod val="75000"/>
                    </a:schemeClr>
                  </a:solidFill>
                  <a:latin typeface="+mj-lt"/>
                </a:rPr>
                <a:t>Governance Structure</a:t>
              </a:r>
            </a:p>
          </p:txBody>
        </p:sp>
        <p:grpSp>
          <p:nvGrpSpPr>
            <p:cNvPr id="42" name="Group 41"/>
            <p:cNvGrpSpPr/>
            <p:nvPr/>
          </p:nvGrpSpPr>
          <p:grpSpPr>
            <a:xfrm>
              <a:off x="5463231" y="2943678"/>
              <a:ext cx="3612462" cy="2908481"/>
              <a:chOff x="5463231" y="3228904"/>
              <a:chExt cx="3612462" cy="2908481"/>
            </a:xfrm>
          </p:grpSpPr>
          <p:grpSp>
            <p:nvGrpSpPr>
              <p:cNvPr id="26" name="Group 25"/>
              <p:cNvGrpSpPr/>
              <p:nvPr/>
            </p:nvGrpSpPr>
            <p:grpSpPr>
              <a:xfrm>
                <a:off x="5470817" y="3228904"/>
                <a:ext cx="3604876" cy="1368263"/>
                <a:chOff x="5470817" y="3228904"/>
                <a:chExt cx="3604876" cy="1368263"/>
              </a:xfrm>
            </p:grpSpPr>
            <p:sp>
              <p:nvSpPr>
                <p:cNvPr id="20" name="Rectangle: Rounded Corners 19"/>
                <p:cNvSpPr/>
                <p:nvPr/>
              </p:nvSpPr>
              <p:spPr>
                <a:xfrm>
                  <a:off x="5470817" y="3228904"/>
                  <a:ext cx="1771319" cy="403893"/>
                </a:xfrm>
                <a:prstGeom prst="roundRect">
                  <a:avLst/>
                </a:prstGeom>
                <a:solidFill>
                  <a:schemeClr val="tx2">
                    <a:lumMod val="60000"/>
                    <a:lumOff val="40000"/>
                    <a:alpha val="5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p:cNvSpPr/>
                <p:nvPr/>
              </p:nvSpPr>
              <p:spPr>
                <a:xfrm>
                  <a:off x="7276731" y="4206082"/>
                  <a:ext cx="1798962" cy="391085"/>
                </a:xfrm>
                <a:prstGeom prst="roundRect">
                  <a:avLst/>
                </a:prstGeom>
                <a:solidFill>
                  <a:schemeClr val="tx2">
                    <a:lumMod val="60000"/>
                    <a:lumOff val="40000"/>
                    <a:alpha val="5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 name="Straight Connector 21"/>
                <p:cNvCxnSpPr>
                  <a:stCxn id="21" idx="0"/>
                  <a:endCxn id="20" idx="3"/>
                </p:cNvCxnSpPr>
                <p:nvPr/>
              </p:nvCxnSpPr>
              <p:spPr>
                <a:xfrm flipH="1" flipV="1">
                  <a:off x="7242136" y="3430851"/>
                  <a:ext cx="934076" cy="775231"/>
                </a:xfrm>
                <a:prstGeom prst="line">
                  <a:avLst/>
                </a:prstGeom>
                <a:ln w="63500" cap="rnd">
                  <a:solidFill>
                    <a:schemeClr val="tx2">
                      <a:lumMod val="60000"/>
                      <a:lumOff val="40000"/>
                      <a:alpha val="50000"/>
                    </a:schemeClr>
                  </a:solidFill>
                  <a:round/>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6513652" y="5121722"/>
                <a:ext cx="1672285" cy="1015663"/>
              </a:xfrm>
              <a:prstGeom prst="rect">
                <a:avLst/>
              </a:prstGeom>
              <a:noFill/>
            </p:spPr>
            <p:txBody>
              <a:bodyPr wrap="square" rtlCol="0">
                <a:spAutoFit/>
              </a:bodyPr>
              <a:lstStyle/>
              <a:p>
                <a:pPr algn="ctr"/>
                <a:r>
                  <a:rPr lang="en-GB" sz="1200" b="1" dirty="0">
                    <a:solidFill>
                      <a:schemeClr val="tx2">
                        <a:lumMod val="75000"/>
                      </a:schemeClr>
                    </a:solidFill>
                  </a:rPr>
                  <a:t>Governance Structure</a:t>
                </a:r>
              </a:p>
              <a:p>
                <a:pPr algn="ctr"/>
                <a:endParaRPr lang="en-GB" sz="1200" b="1" dirty="0">
                  <a:solidFill>
                    <a:schemeClr val="tx2">
                      <a:lumMod val="75000"/>
                    </a:schemeClr>
                  </a:solidFill>
                </a:endParaRPr>
              </a:p>
              <a:p>
                <a:pPr algn="ctr"/>
                <a:r>
                  <a:rPr lang="en-GB" sz="1200" dirty="0">
                    <a:solidFill>
                      <a:schemeClr val="tx2">
                        <a:lumMod val="75000"/>
                      </a:schemeClr>
                    </a:solidFill>
                  </a:rPr>
                  <a:t>“Duplet” defines what needs to be achieved and how</a:t>
                </a:r>
              </a:p>
            </p:txBody>
          </p:sp>
          <p:sp>
            <p:nvSpPr>
              <p:cNvPr id="28" name="Rectangle: Rounded Corners 27"/>
              <p:cNvSpPr/>
              <p:nvPr/>
            </p:nvSpPr>
            <p:spPr>
              <a:xfrm>
                <a:off x="5463231" y="3984771"/>
                <a:ext cx="1771319" cy="369115"/>
              </a:xfrm>
              <a:prstGeom prst="roundRect">
                <a:avLst/>
              </a:prstGeom>
              <a:solidFill>
                <a:schemeClr val="tx2">
                  <a:lumMod val="60000"/>
                  <a:lumOff val="40000"/>
                  <a:alpha val="5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0" name="Straight Connector 29"/>
              <p:cNvCxnSpPr>
                <a:stCxn id="28" idx="3"/>
                <a:endCxn id="21" idx="0"/>
              </p:cNvCxnSpPr>
              <p:nvPr/>
            </p:nvCxnSpPr>
            <p:spPr>
              <a:xfrm>
                <a:off x="7234550" y="4169329"/>
                <a:ext cx="941662" cy="36753"/>
              </a:xfrm>
              <a:prstGeom prst="line">
                <a:avLst/>
              </a:prstGeom>
              <a:ln w="63500" cap="rnd">
                <a:solidFill>
                  <a:schemeClr val="tx2">
                    <a:lumMod val="60000"/>
                    <a:lumOff val="40000"/>
                    <a:alpha val="50000"/>
                  </a:schemeClr>
                </a:solidFill>
                <a:round/>
              </a:ln>
            </p:spPr>
            <p:style>
              <a:lnRef idx="1">
                <a:schemeClr val="accent1"/>
              </a:lnRef>
              <a:fillRef idx="0">
                <a:schemeClr val="accent1"/>
              </a:fillRef>
              <a:effectRef idx="0">
                <a:schemeClr val="accent1"/>
              </a:effectRef>
              <a:fontRef idx="minor">
                <a:schemeClr val="tx1"/>
              </a:fontRef>
            </p:style>
          </p:cxnSp>
        </p:grpSp>
      </p:grpSp>
      <p:grpSp>
        <p:nvGrpSpPr>
          <p:cNvPr id="43" name="Group 42"/>
          <p:cNvGrpSpPr/>
          <p:nvPr/>
        </p:nvGrpSpPr>
        <p:grpSpPr>
          <a:xfrm>
            <a:off x="47897" y="3364349"/>
            <a:ext cx="9086375" cy="2856983"/>
            <a:chOff x="47897" y="3364349"/>
            <a:chExt cx="9086375" cy="2856983"/>
          </a:xfrm>
        </p:grpSpPr>
        <p:grpSp>
          <p:nvGrpSpPr>
            <p:cNvPr id="19" name="Group 18"/>
            <p:cNvGrpSpPr/>
            <p:nvPr/>
          </p:nvGrpSpPr>
          <p:grpSpPr>
            <a:xfrm>
              <a:off x="47897" y="3364349"/>
              <a:ext cx="5389364" cy="2133273"/>
              <a:chOff x="47897" y="3649575"/>
              <a:chExt cx="5389364" cy="2133273"/>
            </a:xfrm>
          </p:grpSpPr>
          <p:sp>
            <p:nvSpPr>
              <p:cNvPr id="2" name="Rectangle: Rounded Corners 1"/>
              <p:cNvSpPr/>
              <p:nvPr/>
            </p:nvSpPr>
            <p:spPr>
              <a:xfrm>
                <a:off x="47897" y="5285064"/>
                <a:ext cx="1768080" cy="497784"/>
              </a:xfrm>
              <a:prstGeom prst="roundRect">
                <a:avLst/>
              </a:prstGeom>
              <a:solidFill>
                <a:schemeClr val="tx2">
                  <a:lumMod val="60000"/>
                  <a:lumOff val="40000"/>
                  <a:alpha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11"/>
              <p:cNvSpPr/>
              <p:nvPr/>
            </p:nvSpPr>
            <p:spPr>
              <a:xfrm>
                <a:off x="1859156" y="3649575"/>
                <a:ext cx="1768080" cy="497784"/>
              </a:xfrm>
              <a:prstGeom prst="roundRect">
                <a:avLst/>
              </a:prstGeom>
              <a:solidFill>
                <a:schemeClr val="tx2">
                  <a:lumMod val="60000"/>
                  <a:lumOff val="40000"/>
                  <a:alpha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Rounded Corners 12"/>
              <p:cNvSpPr/>
              <p:nvPr/>
            </p:nvSpPr>
            <p:spPr>
              <a:xfrm>
                <a:off x="3669181" y="4904657"/>
                <a:ext cx="1768080" cy="497784"/>
              </a:xfrm>
              <a:prstGeom prst="roundRect">
                <a:avLst/>
              </a:prstGeom>
              <a:solidFill>
                <a:schemeClr val="tx2">
                  <a:lumMod val="60000"/>
                  <a:lumOff val="40000"/>
                  <a:alpha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p:cNvCxnSpPr>
                <a:stCxn id="2" idx="0"/>
                <a:endCxn id="12" idx="1"/>
              </p:cNvCxnSpPr>
              <p:nvPr/>
            </p:nvCxnSpPr>
            <p:spPr>
              <a:xfrm flipV="1">
                <a:off x="931937" y="3898467"/>
                <a:ext cx="927219" cy="1386597"/>
              </a:xfrm>
              <a:prstGeom prst="line">
                <a:avLst/>
              </a:prstGeom>
              <a:ln w="63500" cap="rnd">
                <a:solidFill>
                  <a:schemeClr val="tx2">
                    <a:lumMod val="60000"/>
                    <a:lumOff val="40000"/>
                    <a:alpha val="50000"/>
                  </a:schemeClr>
                </a:solidFill>
                <a:roun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13" idx="0"/>
                <a:endCxn id="12" idx="3"/>
              </p:cNvCxnSpPr>
              <p:nvPr/>
            </p:nvCxnSpPr>
            <p:spPr>
              <a:xfrm flipH="1" flipV="1">
                <a:off x="3627236" y="3898467"/>
                <a:ext cx="925985" cy="1006190"/>
              </a:xfrm>
              <a:prstGeom prst="line">
                <a:avLst/>
              </a:prstGeom>
              <a:ln w="63500" cap="rnd">
                <a:solidFill>
                  <a:schemeClr val="tx2">
                    <a:lumMod val="60000"/>
                    <a:lumOff val="40000"/>
                    <a:alpha val="50000"/>
                  </a:schemeClr>
                </a:solidFill>
                <a:roun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901101" y="4597167"/>
                <a:ext cx="1672285" cy="830997"/>
              </a:xfrm>
              <a:prstGeom prst="rect">
                <a:avLst/>
              </a:prstGeom>
              <a:noFill/>
            </p:spPr>
            <p:txBody>
              <a:bodyPr wrap="square" rtlCol="0">
                <a:spAutoFit/>
              </a:bodyPr>
              <a:lstStyle/>
              <a:p>
                <a:pPr algn="ctr"/>
                <a:r>
                  <a:rPr lang="en-GB" sz="1200" b="1">
                    <a:solidFill>
                      <a:schemeClr val="tx2">
                        <a:lumMod val="60000"/>
                        <a:lumOff val="40000"/>
                      </a:schemeClr>
                    </a:solidFill>
                  </a:rPr>
                  <a:t>Governance Intent</a:t>
                </a:r>
                <a:endParaRPr lang="en-GB" sz="1200" b="1" dirty="0">
                  <a:solidFill>
                    <a:schemeClr val="tx2">
                      <a:lumMod val="60000"/>
                      <a:lumOff val="40000"/>
                    </a:schemeClr>
                  </a:solidFill>
                </a:endParaRPr>
              </a:p>
              <a:p>
                <a:pPr algn="ctr"/>
                <a:endParaRPr lang="en-GB" sz="1200" b="1" dirty="0">
                  <a:solidFill>
                    <a:schemeClr val="tx2">
                      <a:lumMod val="60000"/>
                      <a:lumOff val="40000"/>
                    </a:schemeClr>
                  </a:solidFill>
                </a:endParaRPr>
              </a:p>
              <a:p>
                <a:pPr algn="ctr"/>
                <a:r>
                  <a:rPr lang="en-GB" sz="1200" dirty="0">
                    <a:solidFill>
                      <a:schemeClr val="tx2">
                        <a:lumMod val="60000"/>
                        <a:lumOff val="40000"/>
                      </a:schemeClr>
                    </a:solidFill>
                  </a:rPr>
                  <a:t>Triplet defines who and their objective</a:t>
                </a:r>
              </a:p>
            </p:txBody>
          </p:sp>
        </p:grpSp>
        <p:sp>
          <p:nvSpPr>
            <p:cNvPr id="35" name="TextBox 34"/>
            <p:cNvSpPr txBox="1"/>
            <p:nvPr/>
          </p:nvSpPr>
          <p:spPr>
            <a:xfrm>
              <a:off x="5803488" y="5882778"/>
              <a:ext cx="3330784" cy="338554"/>
            </a:xfrm>
            <a:prstGeom prst="rect">
              <a:avLst/>
            </a:prstGeom>
            <a:noFill/>
          </p:spPr>
          <p:txBody>
            <a:bodyPr wrap="none" rtlCol="0">
              <a:spAutoFit/>
            </a:bodyPr>
            <a:lstStyle/>
            <a:p>
              <a:r>
                <a:rPr lang="en-GB" sz="1600" dirty="0">
                  <a:latin typeface="+mj-lt"/>
                </a:rPr>
                <a:t>in order to meet an </a:t>
              </a:r>
              <a:r>
                <a:rPr lang="en-GB" sz="1600" b="1" dirty="0">
                  <a:solidFill>
                    <a:schemeClr val="tx2">
                      <a:lumMod val="60000"/>
                      <a:lumOff val="40000"/>
                    </a:schemeClr>
                  </a:solidFill>
                  <a:latin typeface="+mj-lt"/>
                </a:rPr>
                <a:t>Governance Intent</a:t>
              </a:r>
            </a:p>
          </p:txBody>
        </p:sp>
      </p:grpSp>
    </p:spTree>
    <p:extLst>
      <p:ext uri="{BB962C8B-B14F-4D97-AF65-F5344CB8AC3E}">
        <p14:creationId xmlns:p14="http://schemas.microsoft.com/office/powerpoint/2010/main" val="688748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500"/>
                                        <p:tgtEl>
                                          <p:spTgt spid="37"/>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par>
                                <p:cTn id="34" presetID="10" presetClass="entr" presetSubtype="0" fill="hold"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par>
                                <p:cTn id="42" presetID="10" presetClass="entr" presetSubtype="0" fill="hold" nodeType="with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500"/>
                                        <p:tgtEl>
                                          <p:spTgt spid="3"/>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fade">
                                      <p:cBhvr>
                                        <p:cTn id="54" dur="500"/>
                                        <p:tgtEl>
                                          <p:spTgt spid="41"/>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37" grpId="0"/>
      <p:bldP spid="38" grpId="0"/>
      <p:bldP spid="39" grpId="0"/>
      <p:bldP spid="4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589" y="1149790"/>
            <a:ext cx="9035354" cy="4988459"/>
          </a:xfrm>
        </p:spPr>
        <p:txBody>
          <a:bodyPr>
            <a:normAutofit fontScale="92500" lnSpcReduction="10000"/>
          </a:bodyPr>
          <a:lstStyle/>
          <a:p>
            <a:pPr marL="0" indent="0">
              <a:buNone/>
            </a:pPr>
            <a:r>
              <a:rPr lang="en-GB" dirty="0"/>
              <a:t>Undertaken:</a:t>
            </a:r>
          </a:p>
          <a:p>
            <a:r>
              <a:rPr lang="en-GB" dirty="0"/>
              <a:t>Stakeholder mapping exercise </a:t>
            </a:r>
          </a:p>
          <a:p>
            <a:r>
              <a:rPr lang="en-GB" dirty="0"/>
              <a:t>Progressing with a framework which will help conceptualise the range of stakeholders and interoperability objectives</a:t>
            </a:r>
          </a:p>
          <a:p>
            <a:r>
              <a:rPr lang="en-GB" dirty="0"/>
              <a:t>Assessing different governance approaches across these, and how these may fit together.</a:t>
            </a:r>
          </a:p>
          <a:p>
            <a:pPr marL="0" indent="0">
              <a:buNone/>
            </a:pPr>
            <a:endParaRPr lang="en-GB" dirty="0"/>
          </a:p>
          <a:p>
            <a:pPr marL="0" indent="0">
              <a:buNone/>
            </a:pPr>
            <a:r>
              <a:rPr lang="en-GB" dirty="0"/>
              <a:t>Next Steps:</a:t>
            </a:r>
          </a:p>
          <a:p>
            <a:r>
              <a:rPr lang="en-GB" dirty="0"/>
              <a:t> Planning to have a draft framework for discussion late summer </a:t>
            </a:r>
          </a:p>
          <a:p>
            <a:pPr lvl="1"/>
            <a:r>
              <a:rPr lang="en-GB" dirty="0"/>
              <a:t>To gather feedback from a broader community </a:t>
            </a:r>
          </a:p>
          <a:p>
            <a:pPr lvl="1"/>
            <a:r>
              <a:rPr lang="en-GB" dirty="0"/>
              <a:t>Feedback initially via online tools and forum</a:t>
            </a:r>
          </a:p>
          <a:p>
            <a:pPr lvl="1"/>
            <a:r>
              <a:rPr lang="en-GB" dirty="0"/>
              <a:t>Then via workshops, including EOSCpilot stakeholder event at end Nov.</a:t>
            </a:r>
          </a:p>
        </p:txBody>
      </p:sp>
      <p:sp>
        <p:nvSpPr>
          <p:cNvPr id="5" name="Titolo 1"/>
          <p:cNvSpPr txBox="1">
            <a:spLocks/>
          </p:cNvSpPr>
          <p:nvPr/>
        </p:nvSpPr>
        <p:spPr>
          <a:xfrm>
            <a:off x="2743196" y="120209"/>
            <a:ext cx="6391747" cy="752476"/>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it-IT" dirty="0"/>
              <a:t>Governance: Status and Next Steps</a:t>
            </a:r>
          </a:p>
        </p:txBody>
      </p:sp>
    </p:spTree>
    <p:extLst>
      <p:ext uri="{BB962C8B-B14F-4D97-AF65-F5344CB8AC3E}">
        <p14:creationId xmlns:p14="http://schemas.microsoft.com/office/powerpoint/2010/main" val="5778948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208" y="134218"/>
            <a:ext cx="6232692" cy="752476"/>
          </a:xfrm>
        </p:spPr>
        <p:txBody>
          <a:bodyPr/>
          <a:lstStyle/>
          <a:p>
            <a:r>
              <a:rPr lang="en-US" dirty="0" smtClean="0"/>
              <a:t>Follow</a:t>
            </a:r>
            <a:endParaRPr lang="en-US" dirty="0"/>
          </a:p>
        </p:txBody>
      </p:sp>
      <p:sp>
        <p:nvSpPr>
          <p:cNvPr id="3" name="Content Placeholder 2"/>
          <p:cNvSpPr>
            <a:spLocks noGrp="1"/>
          </p:cNvSpPr>
          <p:nvPr>
            <p:ph idx="1"/>
          </p:nvPr>
        </p:nvSpPr>
        <p:spPr/>
        <p:txBody>
          <a:bodyPr/>
          <a:lstStyle/>
          <a:p>
            <a:r>
              <a:rPr lang="en-US" dirty="0" smtClean="0"/>
              <a:t> Follow the Governance Development at:</a:t>
            </a:r>
          </a:p>
          <a:p>
            <a:pPr lvl="1"/>
            <a:r>
              <a:rPr lang="en-US" dirty="0"/>
              <a:t>http://</a:t>
            </a:r>
            <a:r>
              <a:rPr lang="en-US" dirty="0" err="1"/>
              <a:t>eoscpilot.eu</a:t>
            </a:r>
            <a:r>
              <a:rPr lang="en-US" dirty="0"/>
              <a:t>/about/governance</a:t>
            </a:r>
          </a:p>
        </p:txBody>
      </p:sp>
      <p:sp>
        <p:nvSpPr>
          <p:cNvPr id="4" name="Date Placeholder 3"/>
          <p:cNvSpPr>
            <a:spLocks noGrp="1"/>
          </p:cNvSpPr>
          <p:nvPr>
            <p:ph type="dt" sz="half" idx="10"/>
          </p:nvPr>
        </p:nvSpPr>
        <p:spPr/>
        <p:txBody>
          <a:bodyPr/>
          <a:lstStyle/>
          <a:p>
            <a:r>
              <a:rPr lang="en-US" smtClean="0"/>
              <a:t>www.eoscpilot.eu</a:t>
            </a:r>
            <a:endParaRPr lang="en-GB" dirty="0"/>
          </a:p>
        </p:txBody>
      </p:sp>
      <p:sp>
        <p:nvSpPr>
          <p:cNvPr id="5" name="Footer Placeholder 4"/>
          <p:cNvSpPr>
            <a:spLocks noGrp="1"/>
          </p:cNvSpPr>
          <p:nvPr>
            <p:ph type="ftr" sz="quarter" idx="11"/>
          </p:nvPr>
        </p:nvSpPr>
        <p:spPr/>
        <p:txBody>
          <a:bodyPr/>
          <a:lstStyle/>
          <a:p>
            <a:r>
              <a:rPr lang="en-GB" smtClean="0"/>
              <a:t>The European Open Science Cloud for Research pilot project is funded by the European Commission, DG Research &amp; Innovation under contract no. 739563</a:t>
            </a:r>
            <a:endParaRPr lang="en-GB" dirty="0"/>
          </a:p>
        </p:txBody>
      </p:sp>
      <p:sp>
        <p:nvSpPr>
          <p:cNvPr id="6" name="Slide Number Placeholder 5"/>
          <p:cNvSpPr>
            <a:spLocks noGrp="1"/>
          </p:cNvSpPr>
          <p:nvPr>
            <p:ph type="sldNum" sz="quarter" idx="12"/>
          </p:nvPr>
        </p:nvSpPr>
        <p:spPr/>
        <p:txBody>
          <a:bodyPr/>
          <a:lstStyle/>
          <a:p>
            <a:fld id="{154E5F24-684F-EB47-903B-D0BF2D59DFAF}" type="slidenum">
              <a:rPr lang="en-GB" smtClean="0"/>
              <a:pPr/>
              <a:t>18</a:t>
            </a:fld>
            <a:endParaRPr lang="en-GB" dirty="0"/>
          </a:p>
        </p:txBody>
      </p:sp>
    </p:spTree>
    <p:extLst>
      <p:ext uri="{BB962C8B-B14F-4D97-AF65-F5344CB8AC3E}">
        <p14:creationId xmlns:p14="http://schemas.microsoft.com/office/powerpoint/2010/main" val="17584821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Upcoming events</a:t>
            </a:r>
            <a:endParaRPr lang="en-US" dirty="0"/>
          </a:p>
        </p:txBody>
      </p:sp>
      <p:sp>
        <p:nvSpPr>
          <p:cNvPr id="3" name="Text Placeholder 2"/>
          <p:cNvSpPr>
            <a:spLocks noGrp="1"/>
          </p:cNvSpPr>
          <p:nvPr>
            <p:ph type="body" idx="1"/>
          </p:nvPr>
        </p:nvSpPr>
        <p:spPr/>
        <p:txBody>
          <a:bodyPr/>
          <a:lstStyle/>
          <a:p>
            <a:endParaRPr lang="en-US"/>
          </a:p>
        </p:txBody>
      </p:sp>
      <p:sp>
        <p:nvSpPr>
          <p:cNvPr id="4" name="Content Placeholder 3"/>
          <p:cNvSpPr>
            <a:spLocks noGrp="1"/>
          </p:cNvSpPr>
          <p:nvPr>
            <p:ph sz="half" idx="2"/>
          </p:nvPr>
        </p:nvSpPr>
        <p:spPr/>
        <p:txBody>
          <a:bodyPr>
            <a:normAutofit lnSpcReduction="10000"/>
          </a:bodyPr>
          <a:lstStyle/>
          <a:p>
            <a:r>
              <a:rPr lang="en-US" dirty="0" smtClean="0"/>
              <a:t> 2 October in Tallinn</a:t>
            </a:r>
          </a:p>
          <a:p>
            <a:pPr lvl="1"/>
            <a:r>
              <a:rPr lang="en-US" dirty="0" smtClean="0"/>
              <a:t>Governance development forum in conjunction with e-IRG meeting and Estonian presidency</a:t>
            </a:r>
          </a:p>
          <a:p>
            <a:r>
              <a:rPr lang="en-US" dirty="0" smtClean="0"/>
              <a:t> Monthly webinars, next 14 September</a:t>
            </a:r>
          </a:p>
          <a:p>
            <a:r>
              <a:rPr lang="en-US" dirty="0" smtClean="0"/>
              <a:t> </a:t>
            </a:r>
            <a:r>
              <a:rPr lang="en-US" dirty="0" err="1" smtClean="0"/>
              <a:t>EOSCpilot</a:t>
            </a:r>
            <a:r>
              <a:rPr lang="en-US" dirty="0" smtClean="0"/>
              <a:t> at Open Science Fair, Athens 6-8 </a:t>
            </a:r>
            <a:r>
              <a:rPr lang="en-US" dirty="0" smtClean="0"/>
              <a:t>September</a:t>
            </a:r>
            <a:endParaRPr lang="en-US" dirty="0" smtClean="0"/>
          </a:p>
          <a:p>
            <a:r>
              <a:rPr lang="en-US" dirty="0" smtClean="0"/>
              <a:t> </a:t>
            </a:r>
            <a:r>
              <a:rPr lang="en-US" dirty="0" err="1" smtClean="0"/>
              <a:t>EOSCpilot</a:t>
            </a:r>
            <a:r>
              <a:rPr lang="en-US" dirty="0" smtClean="0"/>
              <a:t> Stakeholder Engagement Event</a:t>
            </a:r>
          </a:p>
          <a:p>
            <a:pPr lvl="1"/>
            <a:r>
              <a:rPr lang="en-US" dirty="0" smtClean="0"/>
              <a:t> 28-29 November in Brussels</a:t>
            </a:r>
          </a:p>
          <a:p>
            <a:endParaRPr lang="en-US" dirty="0"/>
          </a:p>
        </p:txBody>
      </p:sp>
      <p:sp>
        <p:nvSpPr>
          <p:cNvPr id="5" name="Date Placeholder 4"/>
          <p:cNvSpPr>
            <a:spLocks noGrp="1"/>
          </p:cNvSpPr>
          <p:nvPr>
            <p:ph type="dt" sz="half" idx="10"/>
          </p:nvPr>
        </p:nvSpPr>
        <p:spPr/>
        <p:txBody>
          <a:bodyPr/>
          <a:lstStyle/>
          <a:p>
            <a:r>
              <a:rPr lang="en-US" smtClean="0"/>
              <a:t>www.eoscpilot.eu</a:t>
            </a:r>
            <a:endParaRPr lang="en-GB"/>
          </a:p>
        </p:txBody>
      </p:sp>
      <p:sp>
        <p:nvSpPr>
          <p:cNvPr id="6" name="Footer Placeholder 5"/>
          <p:cNvSpPr>
            <a:spLocks noGrp="1"/>
          </p:cNvSpPr>
          <p:nvPr>
            <p:ph type="ftr" sz="quarter" idx="11"/>
          </p:nvPr>
        </p:nvSpPr>
        <p:spPr/>
        <p:txBody>
          <a:bodyPr/>
          <a:lstStyle/>
          <a:p>
            <a:r>
              <a:rPr lang="en-GB" smtClean="0"/>
              <a:t>The European Open Science Cloud for Research pilot project is funded by the European Commission, DG Research &amp; Innovation under contract no. 739563</a:t>
            </a:r>
            <a:endParaRPr lang="en-GB"/>
          </a:p>
        </p:txBody>
      </p:sp>
      <p:sp>
        <p:nvSpPr>
          <p:cNvPr id="7" name="Slide Number Placeholder 6"/>
          <p:cNvSpPr>
            <a:spLocks noGrp="1"/>
          </p:cNvSpPr>
          <p:nvPr>
            <p:ph type="sldNum" sz="quarter" idx="12"/>
          </p:nvPr>
        </p:nvSpPr>
        <p:spPr/>
        <p:txBody>
          <a:bodyPr/>
          <a:lstStyle/>
          <a:p>
            <a:fld id="{D629125B-4164-B445-B5EA-FB5E25F89FC2}" type="slidenum">
              <a:rPr lang="en-GB" smtClean="0"/>
              <a:t>19</a:t>
            </a:fld>
            <a:endParaRPr lang="en-GB"/>
          </a:p>
        </p:txBody>
      </p:sp>
    </p:spTree>
    <p:extLst>
      <p:ext uri="{BB962C8B-B14F-4D97-AF65-F5344CB8AC3E}">
        <p14:creationId xmlns:p14="http://schemas.microsoft.com/office/powerpoint/2010/main" val="9240097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smtClean="0"/>
              <a:t>www.eoscpilot.eu</a:t>
            </a:r>
            <a:endParaRPr lang="en-GB"/>
          </a:p>
        </p:txBody>
      </p:sp>
      <p:sp>
        <p:nvSpPr>
          <p:cNvPr id="6" name="Footer Placeholder 5"/>
          <p:cNvSpPr>
            <a:spLocks noGrp="1"/>
          </p:cNvSpPr>
          <p:nvPr>
            <p:ph type="ftr" sz="quarter" idx="11"/>
          </p:nvPr>
        </p:nvSpPr>
        <p:spPr/>
        <p:txBody>
          <a:bodyPr/>
          <a:lstStyle/>
          <a:p>
            <a:r>
              <a:rPr lang="en-GB" smtClean="0"/>
              <a:t>The European Open Science Cloud for Research pilot project is funded by the European Commission, DG Research &amp; Innovation under contract no. 739563</a:t>
            </a:r>
            <a:endParaRPr lang="en-GB"/>
          </a:p>
        </p:txBody>
      </p:sp>
      <p:sp>
        <p:nvSpPr>
          <p:cNvPr id="7" name="Slide Number Placeholder 6"/>
          <p:cNvSpPr>
            <a:spLocks noGrp="1"/>
          </p:cNvSpPr>
          <p:nvPr>
            <p:ph type="sldNum" sz="quarter" idx="12"/>
          </p:nvPr>
        </p:nvSpPr>
        <p:spPr/>
        <p:txBody>
          <a:bodyPr/>
          <a:lstStyle/>
          <a:p>
            <a:fld id="{D629125B-4164-B445-B5EA-FB5E25F89FC2}" type="slidenum">
              <a:rPr lang="en-GB" smtClean="0"/>
              <a:t>20</a:t>
            </a:fld>
            <a:endParaRPr lang="en-GB"/>
          </a:p>
        </p:txBody>
      </p:sp>
      <p:sp>
        <p:nvSpPr>
          <p:cNvPr id="10" name="Title 7"/>
          <p:cNvSpPr txBox="1">
            <a:spLocks/>
          </p:cNvSpPr>
          <p:nvPr/>
        </p:nvSpPr>
        <p:spPr>
          <a:xfrm>
            <a:off x="2260866" y="2493963"/>
            <a:ext cx="6224538" cy="23876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9900" b="1" smtClean="0"/>
              <a:t>Q&amp;A</a:t>
            </a:r>
            <a:endParaRPr lang="en-US" sz="19900" b="1" dirty="0"/>
          </a:p>
        </p:txBody>
      </p:sp>
      <p:sp>
        <p:nvSpPr>
          <p:cNvPr id="12" name="TextBox 11"/>
          <p:cNvSpPr txBox="1"/>
          <p:nvPr/>
        </p:nvSpPr>
        <p:spPr>
          <a:xfrm>
            <a:off x="3283748" y="5064958"/>
            <a:ext cx="4178773" cy="369332"/>
          </a:xfrm>
          <a:prstGeom prst="rect">
            <a:avLst/>
          </a:prstGeom>
          <a:noFill/>
        </p:spPr>
        <p:txBody>
          <a:bodyPr wrap="none" rtlCol="0">
            <a:spAutoFit/>
          </a:bodyPr>
          <a:lstStyle/>
          <a:p>
            <a:r>
              <a:rPr lang="en-US" dirty="0" smtClean="0"/>
              <a:t>Alt. </a:t>
            </a:r>
            <a:r>
              <a:rPr lang="en-US" dirty="0"/>
              <a:t>write to </a:t>
            </a:r>
            <a:r>
              <a:rPr lang="en-US" dirty="0" err="1"/>
              <a:t>egdf-secretariat@eoscpilot.eu</a:t>
            </a:r>
            <a:endParaRPr lang="en-US" dirty="0"/>
          </a:p>
        </p:txBody>
      </p:sp>
    </p:spTree>
    <p:extLst>
      <p:ext uri="{BB962C8B-B14F-4D97-AF65-F5344CB8AC3E}">
        <p14:creationId xmlns:p14="http://schemas.microsoft.com/office/powerpoint/2010/main" val="16949660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012" y="2718703"/>
            <a:ext cx="5089545" cy="1325563"/>
          </a:xfrm>
        </p:spPr>
        <p:txBody>
          <a:bodyPr>
            <a:noAutofit/>
          </a:bodyPr>
          <a:lstStyle/>
          <a:p>
            <a:r>
              <a:rPr lang="en-GB" sz="3200" dirty="0" smtClean="0"/>
              <a:t>Thanks!</a:t>
            </a:r>
            <a:br>
              <a:rPr lang="en-GB" sz="3200" dirty="0" smtClean="0"/>
            </a:br>
            <a:r>
              <a:rPr lang="en-GB" sz="3200" dirty="0" smtClean="0"/>
              <a:t>Next EGDF webinar</a:t>
            </a:r>
            <a:br>
              <a:rPr lang="en-GB" sz="3200" dirty="0" smtClean="0"/>
            </a:br>
            <a:r>
              <a:rPr lang="en-GB" sz="3200" dirty="0" smtClean="0"/>
              <a:t>14 September 14:00 </a:t>
            </a:r>
            <a:r>
              <a:rPr lang="en-GB" sz="3200" dirty="0" smtClean="0"/>
              <a:t>CEST</a:t>
            </a:r>
            <a:endParaRPr lang="en-GB" sz="3200" dirty="0"/>
          </a:p>
        </p:txBody>
      </p:sp>
      <p:sp>
        <p:nvSpPr>
          <p:cNvPr id="3" name="Date Placeholder 2"/>
          <p:cNvSpPr>
            <a:spLocks noGrp="1"/>
          </p:cNvSpPr>
          <p:nvPr>
            <p:ph type="dt" sz="half" idx="10"/>
          </p:nvPr>
        </p:nvSpPr>
        <p:spPr/>
        <p:txBody>
          <a:bodyPr/>
          <a:lstStyle/>
          <a:p>
            <a:r>
              <a:rPr lang="en-US"/>
              <a:t>www.eoscpilot.eu</a:t>
            </a:r>
            <a:endParaRPr lang="en-GB" dirty="0"/>
          </a:p>
        </p:txBody>
      </p:sp>
      <p:sp>
        <p:nvSpPr>
          <p:cNvPr id="4" name="Footer Placeholder 3"/>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endParaRPr lang="en-GB" dirty="0"/>
          </a:p>
        </p:txBody>
      </p:sp>
      <p:sp>
        <p:nvSpPr>
          <p:cNvPr id="5" name="Slide Number Placeholder 4"/>
          <p:cNvSpPr>
            <a:spLocks noGrp="1"/>
          </p:cNvSpPr>
          <p:nvPr>
            <p:ph type="sldNum" sz="quarter" idx="12"/>
          </p:nvPr>
        </p:nvSpPr>
        <p:spPr/>
        <p:txBody>
          <a:bodyPr/>
          <a:lstStyle/>
          <a:p>
            <a:fld id="{154E5F24-684F-EB47-903B-D0BF2D59DFAF}" type="slidenum">
              <a:rPr lang="en-GB" smtClean="0"/>
              <a:pPr/>
              <a:t>21</a:t>
            </a:fld>
            <a:endParaRPr lang="en-GB" dirty="0"/>
          </a:p>
        </p:txBody>
      </p:sp>
    </p:spTree>
    <p:extLst>
      <p:ext uri="{BB962C8B-B14F-4D97-AF65-F5344CB8AC3E}">
        <p14:creationId xmlns:p14="http://schemas.microsoft.com/office/powerpoint/2010/main" val="150672677"/>
      </p:ext>
    </p:extLst>
  </p:cSld>
  <p:clrMapOvr>
    <a:masterClrMapping/>
  </p:clrMapOvr>
  <p:timing>
    <p:tnLst>
      <p:par>
        <p:cTn id="1" dur="indefinite" restart="never" nodeType="tmRoot"/>
      </p:par>
    </p:tnLst>
  </p:timing>
</p:sld>
</file>

<file path=ppt/theme/theme1.xml><?xml version="1.0" encoding="utf-8"?>
<a:theme xmlns:a="http://schemas.openxmlformats.org/drawingml/2006/main" name="EOSCpilot Kick-off Meeting WP templat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105CAD2-3965-6341-B87C-4E15078A0D49}" vid="{021B5A1B-3DEA-E84C-B7A4-F29E3E82A717}"/>
    </a:ext>
  </a:extLst>
</a:theme>
</file>

<file path=ppt/theme/theme2.xml><?xml version="1.0" encoding="utf-8"?>
<a:theme xmlns:a="http://schemas.openxmlformats.org/drawingml/2006/main" name="Personalizza struttur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105CAD2-3965-6341-B87C-4E15078A0D49}" vid="{62091F54-F225-4042-BB6F-51CDAFC8FE9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EOSCpilot_PPT_template_Feb2017</Template>
  <TotalTime>190</TotalTime>
  <Words>1513</Words>
  <Application>Microsoft Macintosh PowerPoint</Application>
  <PresentationFormat>On-screen Show (4:3)</PresentationFormat>
  <Paragraphs>185</Paragraphs>
  <Slides>21</Slides>
  <Notes>2</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21</vt:i4>
      </vt:variant>
    </vt:vector>
  </HeadingPairs>
  <TitlesOfParts>
    <vt:vector size="26" baseType="lpstr">
      <vt:lpstr>Calibri</vt:lpstr>
      <vt:lpstr>Calibri Light</vt:lpstr>
      <vt:lpstr>Arial</vt:lpstr>
      <vt:lpstr>EOSCpilot Kick-off Meeting WP template</vt:lpstr>
      <vt:lpstr>Personalizza struttura</vt:lpstr>
      <vt:lpstr>PowerPoint Presentation</vt:lpstr>
      <vt:lpstr>Governance Development Forum</vt:lpstr>
      <vt:lpstr>PowerPoint Presentation</vt:lpstr>
      <vt:lpstr>EOSC Summit</vt:lpstr>
      <vt:lpstr>EOSC Declaration of 10 July</vt:lpstr>
      <vt:lpstr>The Declaration</vt:lpstr>
      <vt:lpstr>The Declaration on Governance and Funding</vt:lpstr>
      <vt:lpstr>The Declaration on Governance and Funding</vt:lpstr>
      <vt:lpstr>PowerPoint Presentation</vt:lpstr>
      <vt:lpstr>PowerPoint Presentation</vt:lpstr>
      <vt:lpstr>Digital Governance Ecosystem</vt:lpstr>
      <vt:lpstr>Digital Governance Ecosystem</vt:lpstr>
      <vt:lpstr>Digital Governance Ecosystem</vt:lpstr>
      <vt:lpstr>Digital Governance Ecosystem</vt:lpstr>
      <vt:lpstr>EOSC Governance Ecosystem?</vt:lpstr>
      <vt:lpstr>The Governance Framework</vt:lpstr>
      <vt:lpstr>PowerPoint Presentation</vt:lpstr>
      <vt:lpstr>Follow</vt:lpstr>
      <vt:lpstr>Upcoming events</vt:lpstr>
      <vt:lpstr>PowerPoint Presentation</vt:lpstr>
      <vt:lpstr>Thanks! Next EGDF webinar 14 September 14:00 CEST</vt:lpstr>
    </vt:vector>
  </TitlesOfParts>
  <Company/>
  <LinksUpToDate>false</LinksUpToDate>
  <SharedDoc>false</SharedDoc>
  <HyperlinksChanged>false</HyperlinksChanged>
  <AppVersion>15.0037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Per Öster</dc:creator>
  <cp:lastModifiedBy>Per Öster</cp:lastModifiedBy>
  <cp:revision>4</cp:revision>
  <dcterms:created xsi:type="dcterms:W3CDTF">2017-08-17T11:03:30Z</dcterms:created>
  <dcterms:modified xsi:type="dcterms:W3CDTF">2017-08-17T14:14:23Z</dcterms:modified>
</cp:coreProperties>
</file>