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 id="2147483674" r:id="rId2"/>
    <p:sldMasterId id="2147483685" r:id="rId3"/>
    <p:sldMasterId id="2147483692" r:id="rId4"/>
    <p:sldMasterId id="2147483700" r:id="rId5"/>
  </p:sldMasterIdLst>
  <p:notesMasterIdLst>
    <p:notesMasterId r:id="rId46"/>
  </p:notesMasterIdLst>
  <p:sldIdLst>
    <p:sldId id="266" r:id="rId6"/>
    <p:sldId id="267" r:id="rId7"/>
    <p:sldId id="316" r:id="rId8"/>
    <p:sldId id="274" r:id="rId9"/>
    <p:sldId id="277" r:id="rId10"/>
    <p:sldId id="300" r:id="rId11"/>
    <p:sldId id="264" r:id="rId12"/>
    <p:sldId id="317" r:id="rId13"/>
    <p:sldId id="270" r:id="rId14"/>
    <p:sldId id="311" r:id="rId15"/>
    <p:sldId id="280" r:id="rId16"/>
    <p:sldId id="271" r:id="rId17"/>
    <p:sldId id="268" r:id="rId18"/>
    <p:sldId id="273" r:id="rId19"/>
    <p:sldId id="272" r:id="rId20"/>
    <p:sldId id="310" r:id="rId21"/>
    <p:sldId id="279" r:id="rId22"/>
    <p:sldId id="298" r:id="rId23"/>
    <p:sldId id="318" r:id="rId24"/>
    <p:sldId id="289" r:id="rId25"/>
    <p:sldId id="287" r:id="rId26"/>
    <p:sldId id="284" r:id="rId27"/>
    <p:sldId id="319" r:id="rId28"/>
    <p:sldId id="301" r:id="rId29"/>
    <p:sldId id="320" r:id="rId30"/>
    <p:sldId id="276" r:id="rId31"/>
    <p:sldId id="303" r:id="rId32"/>
    <p:sldId id="269" r:id="rId33"/>
    <p:sldId id="293" r:id="rId34"/>
    <p:sldId id="275" r:id="rId35"/>
    <p:sldId id="291" r:id="rId36"/>
    <p:sldId id="308" r:id="rId37"/>
    <p:sldId id="304" r:id="rId38"/>
    <p:sldId id="307" r:id="rId39"/>
    <p:sldId id="309" r:id="rId40"/>
    <p:sldId id="295" r:id="rId41"/>
    <p:sldId id="294" r:id="rId42"/>
    <p:sldId id="285" r:id="rId43"/>
    <p:sldId id="283" r:id="rId44"/>
    <p:sldId id="288" r:id="rId45"/>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54" autoAdjust="0"/>
    <p:restoredTop sz="86788"/>
  </p:normalViewPr>
  <p:slideViewPr>
    <p:cSldViewPr snapToGrid="0" snapToObjects="1">
      <p:cViewPr varScale="1">
        <p:scale>
          <a:sx n="94" d="100"/>
          <a:sy n="94" d="100"/>
        </p:scale>
        <p:origin x="1688" y="18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notesMaster" Target="notesMasters/notesMaster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slideMaster" Target="slideMasters/slide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A081FF-F69F-419C-A695-2D2842B6166D}" type="datetimeFigureOut">
              <a:rPr lang="en-GB" smtClean="0"/>
              <a:t>25/02/2019</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7E6F91-60CB-48B8-906B-B15C71CEDA91}" type="slidenum">
              <a:rPr lang="en-GB" smtClean="0"/>
              <a:t>‹#›</a:t>
            </a:fld>
            <a:endParaRPr lang="en-GB"/>
          </a:p>
        </p:txBody>
      </p:sp>
    </p:spTree>
    <p:extLst>
      <p:ext uri="{BB962C8B-B14F-4D97-AF65-F5344CB8AC3E}">
        <p14:creationId xmlns:p14="http://schemas.microsoft.com/office/powerpoint/2010/main" val="26627308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en.wikipedia.org/wiki/Gustave_Dor%C3%A9"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7E6F91-60CB-48B8-906B-B15C71CEDA91}" type="slidenum">
              <a:rPr lang="en-GB" smtClean="0"/>
              <a:t>1</a:t>
            </a:fld>
            <a:endParaRPr lang="en-GB"/>
          </a:p>
        </p:txBody>
      </p:sp>
    </p:spTree>
    <p:extLst>
      <p:ext uri="{BB962C8B-B14F-4D97-AF65-F5344CB8AC3E}">
        <p14:creationId xmlns:p14="http://schemas.microsoft.com/office/powerpoint/2010/main" val="15750061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err="1"/>
              <a:t>So</a:t>
            </a:r>
            <a:r>
              <a:rPr lang="nl-NL" dirty="0"/>
              <a:t> </a:t>
            </a:r>
            <a:r>
              <a:rPr lang="nl-NL" dirty="0" err="1"/>
              <a:t>to</a:t>
            </a:r>
            <a:r>
              <a:rPr lang="nl-NL" dirty="0"/>
              <a:t> </a:t>
            </a:r>
            <a:r>
              <a:rPr lang="nl-NL" dirty="0" err="1"/>
              <a:t>be</a:t>
            </a:r>
            <a:r>
              <a:rPr lang="nl-NL" dirty="0"/>
              <a:t> </a:t>
            </a:r>
            <a:r>
              <a:rPr lang="nl-NL" dirty="0" err="1"/>
              <a:t>clear</a:t>
            </a:r>
            <a:r>
              <a:rPr lang="nl-NL" dirty="0"/>
              <a:t>:</a:t>
            </a:r>
            <a:r>
              <a:rPr lang="nl-NL" baseline="0" dirty="0"/>
              <a:t> </a:t>
            </a:r>
            <a:r>
              <a:rPr lang="nl-NL" baseline="0" dirty="0" err="1"/>
              <a:t>today</a:t>
            </a:r>
            <a:r>
              <a:rPr lang="nl-NL" baseline="0" dirty="0"/>
              <a:t> </a:t>
            </a:r>
            <a:r>
              <a:rPr lang="nl-NL" baseline="0" dirty="0" err="1"/>
              <a:t>it’s</a:t>
            </a:r>
            <a:r>
              <a:rPr lang="nl-NL" baseline="0" dirty="0"/>
              <a:t> </a:t>
            </a:r>
            <a:r>
              <a:rPr lang="nl-NL" baseline="0" dirty="0" err="1"/>
              <a:t>the</a:t>
            </a:r>
            <a:r>
              <a:rPr lang="nl-NL" baseline="0" dirty="0"/>
              <a:t> </a:t>
            </a:r>
            <a:r>
              <a:rPr lang="nl-NL" baseline="0" dirty="0" err="1"/>
              <a:t>preliminary</a:t>
            </a:r>
            <a:r>
              <a:rPr lang="nl-NL" baseline="0" dirty="0"/>
              <a:t> thinking on </a:t>
            </a:r>
            <a:r>
              <a:rPr lang="nl-NL" baseline="0" dirty="0" err="1"/>
              <a:t>the</a:t>
            </a:r>
            <a:r>
              <a:rPr lang="nl-NL" baseline="0" dirty="0"/>
              <a:t> </a:t>
            </a:r>
            <a:r>
              <a:rPr lang="nl-NL" baseline="0" dirty="0" err="1"/>
              <a:t>prepatory</a:t>
            </a:r>
            <a:r>
              <a:rPr lang="nl-NL" baseline="0" dirty="0"/>
              <a:t> </a:t>
            </a:r>
            <a:r>
              <a:rPr lang="nl-NL" baseline="0" dirty="0" err="1"/>
              <a:t>work</a:t>
            </a:r>
            <a:r>
              <a:rPr lang="nl-NL" baseline="0" dirty="0"/>
              <a:t>. </a:t>
            </a:r>
          </a:p>
          <a:p>
            <a:endParaRPr lang="nl-NL" baseline="0" dirty="0"/>
          </a:p>
          <a:p>
            <a:r>
              <a:rPr lang="nl-NL" baseline="0" dirty="0" err="1"/>
              <a:t>There</a:t>
            </a:r>
            <a:r>
              <a:rPr lang="nl-NL" baseline="0" dirty="0"/>
              <a:t> is </a:t>
            </a:r>
            <a:r>
              <a:rPr lang="nl-NL" baseline="0" dirty="0" err="1"/>
              <a:t>lot’s</a:t>
            </a:r>
            <a:r>
              <a:rPr lang="nl-NL" baseline="0" dirty="0"/>
              <a:t> </a:t>
            </a:r>
            <a:r>
              <a:rPr lang="nl-NL" baseline="0" dirty="0" err="1"/>
              <a:t>to</a:t>
            </a:r>
            <a:r>
              <a:rPr lang="nl-NL" baseline="0" dirty="0"/>
              <a:t> </a:t>
            </a:r>
            <a:r>
              <a:rPr lang="nl-NL" baseline="0" dirty="0" err="1"/>
              <a:t>be</a:t>
            </a:r>
            <a:r>
              <a:rPr lang="nl-NL" baseline="0" dirty="0"/>
              <a:t> </a:t>
            </a:r>
            <a:r>
              <a:rPr lang="nl-NL" baseline="0" dirty="0" err="1"/>
              <a:t>said</a:t>
            </a:r>
            <a:r>
              <a:rPr lang="nl-NL" baseline="0" dirty="0"/>
              <a:t> on </a:t>
            </a:r>
            <a:r>
              <a:rPr lang="nl-NL" baseline="0" dirty="0" err="1"/>
              <a:t>the</a:t>
            </a:r>
            <a:r>
              <a:rPr lang="nl-NL" baseline="0" dirty="0"/>
              <a:t> matter and </a:t>
            </a:r>
            <a:r>
              <a:rPr lang="nl-NL" baseline="0" dirty="0" err="1"/>
              <a:t>an</a:t>
            </a:r>
            <a:r>
              <a:rPr lang="nl-NL" baseline="0" dirty="0"/>
              <a:t> </a:t>
            </a:r>
            <a:r>
              <a:rPr lang="nl-NL" baseline="0" dirty="0" err="1"/>
              <a:t>hour</a:t>
            </a:r>
            <a:r>
              <a:rPr lang="nl-NL" baseline="0" dirty="0"/>
              <a:t> is </a:t>
            </a:r>
            <a:r>
              <a:rPr lang="nl-NL" baseline="0" dirty="0" err="1"/>
              <a:t>by</a:t>
            </a:r>
            <a:r>
              <a:rPr lang="nl-NL" baseline="0" dirty="0"/>
              <a:t> far </a:t>
            </a:r>
            <a:r>
              <a:rPr lang="nl-NL" baseline="0" dirty="0" err="1"/>
              <a:t>not</a:t>
            </a:r>
            <a:r>
              <a:rPr lang="nl-NL" baseline="0" dirty="0"/>
              <a:t> </a:t>
            </a:r>
            <a:r>
              <a:rPr lang="nl-NL" baseline="0" dirty="0" err="1"/>
              <a:t>enough</a:t>
            </a:r>
            <a:r>
              <a:rPr lang="nl-NL" baseline="0" dirty="0"/>
              <a:t> </a:t>
            </a:r>
            <a:r>
              <a:rPr lang="nl-NL" baseline="0" dirty="0" err="1"/>
              <a:t>to</a:t>
            </a:r>
            <a:r>
              <a:rPr lang="nl-NL" baseline="0" dirty="0"/>
              <a:t> cover </a:t>
            </a:r>
            <a:r>
              <a:rPr lang="nl-NL" baseline="0" dirty="0" err="1"/>
              <a:t>thing</a:t>
            </a:r>
            <a:r>
              <a:rPr lang="nl-NL" baseline="0" dirty="0"/>
              <a:t> in </a:t>
            </a:r>
            <a:r>
              <a:rPr lang="nl-NL" baseline="0" dirty="0" err="1"/>
              <a:t>its</a:t>
            </a:r>
            <a:r>
              <a:rPr lang="nl-NL" baseline="0" dirty="0"/>
              <a:t> </a:t>
            </a:r>
            <a:r>
              <a:rPr lang="nl-NL" baseline="0" dirty="0" err="1"/>
              <a:t>entirety</a:t>
            </a:r>
            <a:r>
              <a:rPr lang="nl-NL" baseline="0" dirty="0"/>
              <a:t>. </a:t>
            </a:r>
          </a:p>
          <a:p>
            <a:endParaRPr lang="nl-NL" baseline="0" dirty="0"/>
          </a:p>
          <a:p>
            <a:r>
              <a:rPr lang="nl-NL" baseline="0" dirty="0" err="1"/>
              <a:t>So</a:t>
            </a:r>
            <a:r>
              <a:rPr lang="nl-NL" baseline="0" dirty="0"/>
              <a:t> I </a:t>
            </a:r>
            <a:r>
              <a:rPr lang="nl-NL" baseline="0" dirty="0" err="1"/>
              <a:t>will</a:t>
            </a:r>
            <a:r>
              <a:rPr lang="nl-NL" baseline="0" dirty="0"/>
              <a:t> present </a:t>
            </a:r>
            <a:r>
              <a:rPr lang="nl-NL" baseline="0" dirty="0" err="1"/>
              <a:t>some</a:t>
            </a:r>
            <a:r>
              <a:rPr lang="nl-NL" baseline="0" dirty="0"/>
              <a:t> of </a:t>
            </a:r>
            <a:r>
              <a:rPr lang="nl-NL" baseline="0" dirty="0" err="1"/>
              <a:t>the</a:t>
            </a:r>
            <a:r>
              <a:rPr lang="nl-NL" baseline="0" dirty="0"/>
              <a:t> </a:t>
            </a:r>
            <a:r>
              <a:rPr lang="nl-NL" baseline="0" dirty="0" err="1"/>
              <a:t>overarching</a:t>
            </a:r>
            <a:r>
              <a:rPr lang="nl-NL" baseline="0" dirty="0"/>
              <a:t> </a:t>
            </a:r>
            <a:r>
              <a:rPr lang="nl-NL" baseline="0" dirty="0" err="1"/>
              <a:t>ideas</a:t>
            </a:r>
            <a:r>
              <a:rPr lang="nl-NL" baseline="0" dirty="0"/>
              <a:t> and </a:t>
            </a:r>
            <a:r>
              <a:rPr lang="nl-NL" baseline="0" dirty="0" err="1"/>
              <a:t>theoretic</a:t>
            </a:r>
            <a:r>
              <a:rPr lang="nl-NL" baseline="0" dirty="0"/>
              <a:t> </a:t>
            </a:r>
            <a:r>
              <a:rPr lang="nl-NL" baseline="0" dirty="0" err="1"/>
              <a:t>grounding</a:t>
            </a:r>
            <a:r>
              <a:rPr lang="nl-NL" baseline="0" dirty="0"/>
              <a:t>, </a:t>
            </a:r>
            <a:r>
              <a:rPr lang="nl-NL" baseline="0" dirty="0" err="1"/>
              <a:t>not</a:t>
            </a:r>
            <a:r>
              <a:rPr lang="nl-NL" baseline="0" dirty="0"/>
              <a:t> </a:t>
            </a:r>
            <a:r>
              <a:rPr lang="nl-NL" baseline="0" dirty="0" err="1"/>
              <a:t>so</a:t>
            </a:r>
            <a:r>
              <a:rPr lang="nl-NL" baseline="0" dirty="0"/>
              <a:t> </a:t>
            </a:r>
            <a:r>
              <a:rPr lang="nl-NL" baseline="0" dirty="0" err="1"/>
              <a:t>much</a:t>
            </a:r>
            <a:r>
              <a:rPr lang="nl-NL" baseline="0" dirty="0"/>
              <a:t> </a:t>
            </a:r>
            <a:r>
              <a:rPr lang="nl-NL" baseline="0" dirty="0" err="1"/>
              <a:t>the</a:t>
            </a:r>
            <a:r>
              <a:rPr lang="nl-NL" baseline="0" dirty="0"/>
              <a:t> </a:t>
            </a:r>
            <a:r>
              <a:rPr lang="nl-NL" baseline="0" dirty="0" err="1"/>
              <a:t>results</a:t>
            </a:r>
            <a:r>
              <a:rPr lang="nl-NL" baseline="0" dirty="0"/>
              <a:t> of analysis: </a:t>
            </a:r>
            <a:r>
              <a:rPr lang="nl-NL" baseline="0" dirty="0" err="1"/>
              <a:t>they</a:t>
            </a:r>
            <a:r>
              <a:rPr lang="nl-NL" baseline="0" dirty="0"/>
              <a:t> are </a:t>
            </a:r>
            <a:r>
              <a:rPr lang="nl-NL" baseline="0" dirty="0" err="1"/>
              <a:t>informative</a:t>
            </a:r>
            <a:r>
              <a:rPr lang="nl-NL" baseline="0" dirty="0"/>
              <a:t> in </a:t>
            </a:r>
            <a:r>
              <a:rPr lang="nl-NL" baseline="0" dirty="0" err="1"/>
              <a:t>testing</a:t>
            </a:r>
            <a:r>
              <a:rPr lang="nl-NL" baseline="0" dirty="0"/>
              <a:t> </a:t>
            </a:r>
            <a:r>
              <a:rPr lang="nl-NL" baseline="0" dirty="0" err="1"/>
              <a:t>some</a:t>
            </a:r>
            <a:r>
              <a:rPr lang="nl-NL" baseline="0" dirty="0"/>
              <a:t> of </a:t>
            </a:r>
            <a:r>
              <a:rPr lang="nl-NL" baseline="0" dirty="0" err="1"/>
              <a:t>the</a:t>
            </a:r>
            <a:r>
              <a:rPr lang="nl-NL" baseline="0" dirty="0"/>
              <a:t> </a:t>
            </a:r>
            <a:r>
              <a:rPr lang="nl-NL" baseline="0" dirty="0" err="1"/>
              <a:t>ideas</a:t>
            </a:r>
            <a:r>
              <a:rPr lang="nl-NL" baseline="0" dirty="0"/>
              <a:t> on </a:t>
            </a:r>
            <a:r>
              <a:rPr lang="nl-NL" baseline="0" dirty="0" err="1"/>
              <a:t>the</a:t>
            </a:r>
            <a:r>
              <a:rPr lang="nl-NL" baseline="0" dirty="0"/>
              <a:t> </a:t>
            </a:r>
            <a:r>
              <a:rPr lang="nl-NL" baseline="0" dirty="0" err="1"/>
              <a:t>how</a:t>
            </a:r>
            <a:r>
              <a:rPr lang="nl-NL" baseline="0" dirty="0"/>
              <a:t>, but </a:t>
            </a:r>
            <a:r>
              <a:rPr lang="nl-NL" baseline="0" dirty="0" err="1"/>
              <a:t>not</a:t>
            </a:r>
            <a:r>
              <a:rPr lang="nl-NL" baseline="0" dirty="0"/>
              <a:t> </a:t>
            </a:r>
            <a:r>
              <a:rPr lang="nl-NL" baseline="0" dirty="0" err="1"/>
              <a:t>really</a:t>
            </a:r>
            <a:r>
              <a:rPr lang="nl-NL" baseline="0" dirty="0"/>
              <a:t> </a:t>
            </a:r>
            <a:r>
              <a:rPr lang="nl-NL" baseline="0" dirty="0" err="1"/>
              <a:t>elusive</a:t>
            </a:r>
            <a:r>
              <a:rPr lang="nl-NL" baseline="0" dirty="0"/>
              <a:t> in </a:t>
            </a:r>
            <a:r>
              <a:rPr lang="nl-NL" baseline="0" dirty="0" err="1"/>
              <a:t>gaining</a:t>
            </a:r>
            <a:r>
              <a:rPr lang="nl-NL" baseline="0" dirty="0"/>
              <a:t> </a:t>
            </a:r>
            <a:r>
              <a:rPr lang="nl-NL" baseline="0" dirty="0" err="1"/>
              <a:t>insights</a:t>
            </a:r>
            <a:r>
              <a:rPr lang="nl-NL" baseline="0" dirty="0"/>
              <a:t> in </a:t>
            </a:r>
            <a:r>
              <a:rPr lang="nl-NL" baseline="0" dirty="0" err="1"/>
              <a:t>the</a:t>
            </a:r>
            <a:r>
              <a:rPr lang="nl-NL" baseline="0" dirty="0"/>
              <a:t> </a:t>
            </a:r>
            <a:r>
              <a:rPr lang="nl-NL" baseline="0" dirty="0" err="1"/>
              <a:t>what</a:t>
            </a:r>
            <a:r>
              <a:rPr lang="nl-NL" baseline="0" dirty="0"/>
              <a:t> </a:t>
            </a:r>
            <a:r>
              <a:rPr lang="nl-NL" baseline="0" dirty="0" err="1"/>
              <a:t>what</a:t>
            </a:r>
            <a:r>
              <a:rPr lang="nl-NL" baseline="0" dirty="0"/>
              <a:t> and </a:t>
            </a:r>
            <a:r>
              <a:rPr lang="nl-NL" baseline="0" dirty="0" err="1"/>
              <a:t>why</a:t>
            </a:r>
            <a:r>
              <a:rPr lang="nl-NL" baseline="0" dirty="0"/>
              <a:t> . </a:t>
            </a:r>
          </a:p>
          <a:p>
            <a:endParaRPr lang="nl-NL"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7E6F91-60CB-48B8-906B-B15C71CEDA91}"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71860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First let me start </a:t>
            </a:r>
            <a:r>
              <a:rPr lang="nl-NL" dirty="0" err="1"/>
              <a:t>with</a:t>
            </a:r>
            <a:r>
              <a:rPr lang="nl-NL" dirty="0"/>
              <a:t> a few </a:t>
            </a:r>
            <a:r>
              <a:rPr lang="nl-NL" dirty="0" err="1"/>
              <a:t>words</a:t>
            </a:r>
            <a:r>
              <a:rPr lang="nl-NL" dirty="0"/>
              <a:t> on </a:t>
            </a:r>
            <a:r>
              <a:rPr lang="nl-NL" dirty="0" err="1"/>
              <a:t>sustainability</a:t>
            </a:r>
            <a:r>
              <a:rPr lang="nl-NL" dirty="0"/>
              <a: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7E6F91-60CB-48B8-906B-B15C71CEDA91}"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762473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noProof="0" dirty="0"/>
              <a:t>We all know sustainability as “the final deliverable of the project” in which you tell the funder how you will make money and convince them that you will not return to them for more funding.</a:t>
            </a:r>
          </a:p>
          <a:p>
            <a:endParaRPr lang="en-GB" baseline="0" noProof="0" dirty="0"/>
          </a:p>
          <a:p>
            <a:r>
              <a:rPr lang="en-GB" baseline="0" noProof="0" dirty="0"/>
              <a:t>And in your follow-up proposal you will tell them that further building on the work, you will implement and expand the sustainability plan. </a:t>
            </a:r>
          </a:p>
          <a:p>
            <a:endParaRPr lang="en-GB" baseline="0" noProof="0" dirty="0"/>
          </a:p>
          <a:p>
            <a:endParaRPr lang="en-GB" baseline="0"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7E6F91-60CB-48B8-906B-B15C71CEDA91}"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067184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noProof="0" dirty="0"/>
              <a:t>The sustainability question is usually cut down to the question of financial.</a:t>
            </a:r>
          </a:p>
          <a:p>
            <a:r>
              <a:rPr lang="en-GB" baseline="0" noProof="0" dirty="0"/>
              <a:t>Or sustainable as in “green”</a:t>
            </a:r>
          </a:p>
          <a:p>
            <a:endParaRPr lang="en-GB" baseline="0" noProof="0" dirty="0"/>
          </a:p>
          <a:p>
            <a:r>
              <a:rPr lang="en-GB" baseline="0" noProof="0" dirty="0"/>
              <a:t>But we usually ignore the social perspective. </a:t>
            </a:r>
            <a:endParaRPr lang="nl-NL"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7E6F91-60CB-48B8-906B-B15C71CEDA91}"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287004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a:t>
            </a:r>
            <a:r>
              <a:rPr lang="en-US" baseline="0" dirty="0"/>
              <a:t> distribution of wealth may be uneven, but if we consider this is needed, it’s fine.</a:t>
            </a:r>
            <a:endParaRPr lang="nl-NL"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66114D-EBD6-4789-9D00-F70B066BF926}" type="slidenum">
              <a:rPr kumimoji="0" lang="nl-NL"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nl-NL"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87072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7D8BE0-2D62-4AE1-B71D-056EB25CB33D}" type="slidenum">
              <a:rPr kumimoji="0" lang="nl-NL"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nl-NL"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693381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Well </a:t>
            </a:r>
            <a:r>
              <a:rPr lang="nl-NL" dirty="0" err="1"/>
              <a:t>known</a:t>
            </a:r>
            <a:r>
              <a:rPr lang="nl-NL" dirty="0"/>
              <a:t> </a:t>
            </a:r>
            <a:r>
              <a:rPr lang="nl-NL" dirty="0" err="1"/>
              <a:t>one</a:t>
            </a:r>
            <a:r>
              <a:rPr lang="nl-NL" dirty="0"/>
              <a:t>: </a:t>
            </a:r>
            <a:r>
              <a:rPr lang="nl-NL" dirty="0" err="1"/>
              <a:t>Ostenwalder’s</a:t>
            </a:r>
            <a:r>
              <a:rPr lang="nl-NL" dirty="0"/>
              <a:t> Business Model Canvas</a:t>
            </a:r>
          </a:p>
          <a:p>
            <a:endParaRPr lang="nl-NL" dirty="0"/>
          </a:p>
          <a:p>
            <a:r>
              <a:rPr lang="nl-NL" dirty="0" err="1"/>
              <a:t>Captures</a:t>
            </a:r>
            <a:r>
              <a:rPr lang="nl-NL" baseline="0" dirty="0"/>
              <a:t> </a:t>
            </a:r>
            <a:r>
              <a:rPr lang="nl-NL" baseline="0" dirty="0" err="1"/>
              <a:t>the</a:t>
            </a:r>
            <a:r>
              <a:rPr lang="nl-NL" baseline="0" dirty="0"/>
              <a:t> </a:t>
            </a:r>
            <a:r>
              <a:rPr lang="nl-NL" dirty="0" err="1"/>
              <a:t>internal</a:t>
            </a:r>
            <a:r>
              <a:rPr lang="nl-NL" dirty="0"/>
              <a:t> </a:t>
            </a:r>
            <a:r>
              <a:rPr lang="nl-NL" baseline="0" dirty="0" err="1"/>
              <a:t>perspective</a:t>
            </a:r>
            <a:r>
              <a:rPr lang="nl-NL" baseline="0" dirty="0"/>
              <a:t> in </a:t>
            </a:r>
            <a:r>
              <a:rPr lang="nl-NL" baseline="0" dirty="0" err="1"/>
              <a:t>relation</a:t>
            </a:r>
            <a:r>
              <a:rPr lang="nl-NL" baseline="0" dirty="0"/>
              <a:t> </a:t>
            </a:r>
            <a:r>
              <a:rPr lang="nl-NL" baseline="0" dirty="0" err="1"/>
              <a:t>to</a:t>
            </a:r>
            <a:r>
              <a:rPr lang="nl-NL" baseline="0" dirty="0"/>
              <a:t> </a:t>
            </a:r>
            <a:r>
              <a:rPr lang="nl-NL" baseline="0" dirty="0" err="1"/>
              <a:t>the</a:t>
            </a:r>
            <a:r>
              <a:rPr lang="nl-NL" baseline="0" dirty="0"/>
              <a:t> </a:t>
            </a:r>
            <a:r>
              <a:rPr lang="nl-NL" baseline="0" dirty="0" err="1"/>
              <a:t>transactional</a:t>
            </a:r>
            <a:r>
              <a:rPr lang="nl-NL" baseline="0" dirty="0"/>
              <a:t> environment</a:t>
            </a:r>
            <a:endParaRPr lang="nl-NL"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7E6F91-60CB-48B8-906B-B15C71CEDA91}"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036461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err="1"/>
              <a:t>Not</a:t>
            </a:r>
            <a:r>
              <a:rPr lang="nl-NL" baseline="0" dirty="0"/>
              <a:t> </a:t>
            </a:r>
            <a:r>
              <a:rPr lang="nl-NL" baseline="0" dirty="0" err="1"/>
              <a:t>definition</a:t>
            </a:r>
            <a:r>
              <a:rPr lang="nl-NL" baseline="0" dirty="0"/>
              <a:t> </a:t>
            </a:r>
            <a:r>
              <a:rPr lang="nl-NL" baseline="0" dirty="0" err="1"/>
              <a:t>fetishist</a:t>
            </a:r>
            <a:r>
              <a:rPr lang="nl-NL" baseline="0" dirty="0"/>
              <a:t>, b</a:t>
            </a:r>
            <a:r>
              <a:rPr lang="nl-NL" dirty="0"/>
              <a:t>ut </a:t>
            </a:r>
            <a:r>
              <a:rPr lang="nl-NL" dirty="0" err="1"/>
              <a:t>it’s</a:t>
            </a:r>
            <a:r>
              <a:rPr lang="nl-NL" dirty="0"/>
              <a:t> </a:t>
            </a:r>
            <a:r>
              <a:rPr lang="nl-NL" dirty="0" err="1"/>
              <a:t>nice</a:t>
            </a:r>
            <a:r>
              <a:rPr lang="nl-NL" dirty="0"/>
              <a:t> </a:t>
            </a:r>
            <a:r>
              <a:rPr lang="nl-NL" dirty="0" err="1"/>
              <a:t>to</a:t>
            </a:r>
            <a:r>
              <a:rPr lang="nl-NL" dirty="0"/>
              <a:t> have a </a:t>
            </a:r>
            <a:r>
              <a:rPr lang="nl-NL" dirty="0" err="1"/>
              <a:t>rough</a:t>
            </a:r>
            <a:r>
              <a:rPr lang="nl-NL" baseline="0" dirty="0"/>
              <a:t> </a:t>
            </a:r>
            <a:r>
              <a:rPr lang="nl-NL" baseline="0" dirty="0" err="1"/>
              <a:t>orientation</a:t>
            </a:r>
            <a:r>
              <a:rPr lang="nl-NL" baseline="0" dirty="0"/>
              <a:t> on </a:t>
            </a:r>
            <a:r>
              <a:rPr lang="nl-NL" baseline="0" dirty="0" err="1"/>
              <a:t>what</a:t>
            </a:r>
            <a:r>
              <a:rPr lang="nl-NL" baseline="0" dirty="0"/>
              <a:t> </a:t>
            </a:r>
            <a:r>
              <a:rPr lang="nl-NL" baseline="0" dirty="0" err="1"/>
              <a:t>this</a:t>
            </a:r>
            <a:r>
              <a:rPr lang="nl-NL" baseline="0" dirty="0"/>
              <a:t> is </a:t>
            </a:r>
            <a:r>
              <a:rPr lang="nl-NL" baseline="0" dirty="0" err="1"/>
              <a:t>about</a:t>
            </a:r>
            <a:r>
              <a:rPr lang="nl-NL" baseline="0" dirty="0"/>
              <a:t>. </a:t>
            </a:r>
            <a:endParaRPr lang="nl-NL"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7E6F91-60CB-48B8-906B-B15C71CEDA91}"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874413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err="1"/>
              <a:t>Less</a:t>
            </a:r>
            <a:r>
              <a:rPr lang="nl-NL" baseline="0" dirty="0"/>
              <a:t> </a:t>
            </a:r>
            <a:r>
              <a:rPr lang="nl-NL" baseline="0" dirty="0" err="1"/>
              <a:t>known</a:t>
            </a:r>
            <a:r>
              <a:rPr lang="nl-NL" baseline="0" dirty="0"/>
              <a:t>: STOF model</a:t>
            </a:r>
          </a:p>
          <a:p>
            <a:endParaRPr lang="nl-NL" baseline="0" dirty="0"/>
          </a:p>
          <a:p>
            <a:r>
              <a:rPr lang="nl-NL" baseline="0" dirty="0" err="1"/>
              <a:t>Basically</a:t>
            </a:r>
            <a:r>
              <a:rPr lang="nl-NL" baseline="0" dirty="0"/>
              <a:t> covers </a:t>
            </a:r>
            <a:r>
              <a:rPr lang="nl-NL" baseline="0" dirty="0" err="1"/>
              <a:t>the</a:t>
            </a:r>
            <a:r>
              <a:rPr lang="nl-NL" baseline="0" dirty="0"/>
              <a:t> </a:t>
            </a:r>
            <a:r>
              <a:rPr lang="nl-NL" baseline="0" dirty="0" err="1"/>
              <a:t>same</a:t>
            </a:r>
            <a:r>
              <a:rPr lang="nl-NL" baseline="0" dirty="0"/>
              <a:t> </a:t>
            </a:r>
            <a:r>
              <a:rPr lang="nl-NL" baseline="0" dirty="0" err="1"/>
              <a:t>aspects</a:t>
            </a:r>
            <a:r>
              <a:rPr lang="nl-NL" baseline="0" dirty="0"/>
              <a:t> in a </a:t>
            </a:r>
            <a:r>
              <a:rPr lang="nl-NL" baseline="0" dirty="0" err="1"/>
              <a:t>slightly</a:t>
            </a:r>
            <a:r>
              <a:rPr lang="nl-NL" baseline="0" dirty="0"/>
              <a:t> </a:t>
            </a:r>
            <a:r>
              <a:rPr lang="nl-NL" baseline="0" dirty="0" err="1"/>
              <a:t>easier</a:t>
            </a:r>
            <a:r>
              <a:rPr lang="nl-NL" baseline="0" dirty="0"/>
              <a:t> </a:t>
            </a:r>
            <a:r>
              <a:rPr lang="nl-NL" baseline="0" dirty="0" err="1"/>
              <a:t>comperhensible</a:t>
            </a:r>
            <a:r>
              <a:rPr lang="nl-NL" baseline="0" dirty="0"/>
              <a:t> </a:t>
            </a:r>
            <a:r>
              <a:rPr lang="nl-NL" baseline="0" dirty="0" err="1"/>
              <a:t>domains</a:t>
            </a:r>
            <a:r>
              <a:rPr lang="nl-NL" baseline="0" dirty="0"/>
              <a:t> </a:t>
            </a:r>
            <a:r>
              <a:rPr lang="nl-NL" baseline="0" dirty="0" err="1"/>
              <a:t>that</a:t>
            </a:r>
            <a:r>
              <a:rPr lang="nl-NL" baseline="0" dirty="0"/>
              <a:t> </a:t>
            </a:r>
            <a:r>
              <a:rPr lang="nl-NL" baseline="0" dirty="0" err="1"/>
              <a:t>also</a:t>
            </a:r>
            <a:r>
              <a:rPr lang="nl-NL" baseline="0" dirty="0"/>
              <a:t> </a:t>
            </a:r>
            <a:r>
              <a:rPr lang="nl-NL" baseline="0" dirty="0" err="1"/>
              <a:t>better</a:t>
            </a:r>
            <a:r>
              <a:rPr lang="nl-NL" baseline="0" dirty="0"/>
              <a:t> fit </a:t>
            </a:r>
            <a:r>
              <a:rPr lang="nl-NL" baseline="0" dirty="0" err="1"/>
              <a:t>the</a:t>
            </a:r>
            <a:r>
              <a:rPr lang="nl-NL" baseline="0" dirty="0"/>
              <a:t> </a:t>
            </a:r>
            <a:r>
              <a:rPr lang="nl-NL" baseline="0" dirty="0" err="1"/>
              <a:t>working</a:t>
            </a:r>
            <a:r>
              <a:rPr lang="nl-NL" baseline="0" dirty="0"/>
              <a:t> </a:t>
            </a:r>
            <a:r>
              <a:rPr lang="nl-NL" baseline="0" dirty="0" err="1"/>
              <a:t>areas</a:t>
            </a:r>
            <a:r>
              <a:rPr lang="nl-NL" baseline="0" dirty="0"/>
              <a:t> of EOSC pilot: </a:t>
            </a:r>
          </a:p>
          <a:p>
            <a:r>
              <a:rPr lang="nl-NL" baseline="0" dirty="0"/>
              <a:t>Finance (</a:t>
            </a:r>
            <a:r>
              <a:rPr lang="nl-NL" baseline="0" dirty="0" err="1"/>
              <a:t>the</a:t>
            </a:r>
            <a:r>
              <a:rPr lang="nl-NL" baseline="0" dirty="0"/>
              <a:t> </a:t>
            </a:r>
            <a:r>
              <a:rPr lang="nl-NL" baseline="0" dirty="0" err="1"/>
              <a:t>viability</a:t>
            </a:r>
            <a:r>
              <a:rPr lang="nl-NL" baseline="0" dirty="0"/>
              <a:t> aspect)</a:t>
            </a:r>
          </a:p>
          <a:p>
            <a:r>
              <a:rPr lang="nl-NL" baseline="0" dirty="0"/>
              <a:t>Service (user engagement </a:t>
            </a:r>
            <a:r>
              <a:rPr lang="nl-NL" baseline="0" dirty="0" err="1"/>
              <a:t>catalologue</a:t>
            </a:r>
            <a:r>
              <a:rPr lang="nl-NL" baseline="0" dirty="0"/>
              <a:t> and portfolio </a:t>
            </a:r>
            <a:r>
              <a:rPr lang="nl-NL" baseline="0" dirty="0" err="1"/>
              <a:t>work</a:t>
            </a:r>
            <a:r>
              <a:rPr lang="nl-NL" baseline="0" dirty="0"/>
              <a:t>)</a:t>
            </a:r>
          </a:p>
          <a:p>
            <a:r>
              <a:rPr lang="nl-NL" baseline="0" dirty="0"/>
              <a:t>Technology (service </a:t>
            </a:r>
            <a:r>
              <a:rPr lang="nl-NL" baseline="0" dirty="0" err="1"/>
              <a:t>architecture</a:t>
            </a:r>
            <a:r>
              <a:rPr lang="nl-NL" baseline="0" dirty="0"/>
              <a:t> </a:t>
            </a:r>
            <a:r>
              <a:rPr lang="nl-NL" baseline="0" dirty="0" err="1"/>
              <a:t>etc</a:t>
            </a:r>
            <a:r>
              <a:rPr lang="nl-NL" baseline="0" dirty="0"/>
              <a:t>)</a:t>
            </a:r>
          </a:p>
          <a:p>
            <a:r>
              <a:rPr lang="nl-NL" baseline="0" dirty="0" err="1"/>
              <a:t>Organisation</a:t>
            </a:r>
            <a:r>
              <a:rPr lang="nl-NL" baseline="0" dirty="0"/>
              <a:t> (</a:t>
            </a:r>
            <a:r>
              <a:rPr lang="nl-NL" baseline="0" dirty="0" err="1"/>
              <a:t>governance</a:t>
            </a:r>
            <a:r>
              <a:rPr lang="nl-NL" baseline="0" dirty="0"/>
              <a:t> </a:t>
            </a:r>
            <a:r>
              <a:rPr lang="nl-NL" baseline="0" dirty="0" err="1"/>
              <a:t>work</a:t>
            </a:r>
            <a:r>
              <a:rPr lang="nl-NL" baseline="0" dirty="0"/>
              <a:t>)</a:t>
            </a:r>
          </a:p>
          <a:p>
            <a:endParaRPr lang="nl-NL" baseline="0" dirty="0"/>
          </a:p>
          <a:p>
            <a:r>
              <a:rPr lang="nl-NL" baseline="0" dirty="0" err="1"/>
              <a:t>Also</a:t>
            </a:r>
            <a:r>
              <a:rPr lang="nl-NL" baseline="0" dirty="0"/>
              <a:t> covers  expliciet </a:t>
            </a:r>
            <a:r>
              <a:rPr lang="nl-NL" baseline="0" dirty="0" err="1"/>
              <a:t>the</a:t>
            </a:r>
            <a:r>
              <a:rPr lang="nl-NL" baseline="0" dirty="0"/>
              <a:t> </a:t>
            </a:r>
            <a:r>
              <a:rPr lang="nl-NL" baseline="0" dirty="0" err="1"/>
              <a:t>contextual</a:t>
            </a:r>
            <a:r>
              <a:rPr lang="nl-NL" baseline="0" dirty="0"/>
              <a:t> environments. </a:t>
            </a:r>
          </a:p>
          <a:p>
            <a:r>
              <a:rPr lang="nl-NL" baseline="0" dirty="0" err="1"/>
              <a:t>Actually</a:t>
            </a:r>
            <a:r>
              <a:rPr lang="nl-NL" baseline="0" dirty="0"/>
              <a:t>, </a:t>
            </a:r>
            <a:r>
              <a:rPr lang="nl-NL" baseline="0" dirty="0" err="1"/>
              <a:t>it’s</a:t>
            </a:r>
            <a:r>
              <a:rPr lang="nl-NL" baseline="0" dirty="0"/>
              <a:t> here </a:t>
            </a:r>
            <a:r>
              <a:rPr lang="nl-NL" baseline="0" dirty="0" err="1"/>
              <a:t>where</a:t>
            </a:r>
            <a:r>
              <a:rPr lang="nl-NL" baseline="0" dirty="0"/>
              <a:t> </a:t>
            </a:r>
            <a:r>
              <a:rPr lang="nl-NL" baseline="0" dirty="0" err="1"/>
              <a:t>things</a:t>
            </a:r>
            <a:r>
              <a:rPr lang="nl-NL" baseline="0" dirty="0"/>
              <a:t> get interesting. </a:t>
            </a:r>
            <a:endParaRPr lang="nl-NL"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7D8BE0-2D62-4AE1-B71D-056EB25CB33D}" type="slidenum">
              <a:rPr kumimoji="0" lang="nl-NL"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nl-NL"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779191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dirty="0"/>
              <a:t>So, of</a:t>
            </a:r>
            <a:r>
              <a:rPr lang="en-GB" baseline="0" dirty="0"/>
              <a:t> course the total landscape is still very complicated, just to show a taste of it:</a:t>
            </a:r>
            <a:endParaRPr lang="en-GB" dirty="0"/>
          </a:p>
          <a:p>
            <a:pPr marL="228600" indent="-228600">
              <a:buAutoNum type="arabicPeriod"/>
            </a:pPr>
            <a:r>
              <a:rPr lang="en-GB" dirty="0"/>
              <a:t>We have the</a:t>
            </a:r>
            <a:r>
              <a:rPr lang="en-GB" baseline="0" dirty="0"/>
              <a:t> pan-European e-infra, today pretty well collaborating and connected with each other</a:t>
            </a:r>
          </a:p>
          <a:p>
            <a:pPr marL="228600" indent="-228600">
              <a:buAutoNum type="arabicPeriod"/>
            </a:pPr>
            <a:r>
              <a:rPr lang="en-GB" dirty="0"/>
              <a:t>Then we Research infrastructures (ESFRI</a:t>
            </a:r>
            <a:r>
              <a:rPr lang="en-GB" baseline="0" dirty="0"/>
              <a:t>) typically collaborating through the EU cluster projects (and many more than displayed here)</a:t>
            </a:r>
          </a:p>
          <a:p>
            <a:pPr marL="228600" indent="-228600">
              <a:buAutoNum type="arabicPeriod"/>
            </a:pPr>
            <a:r>
              <a:rPr lang="en-GB" dirty="0"/>
              <a:t>Then It has now been initiated a number</a:t>
            </a:r>
            <a:r>
              <a:rPr lang="en-GB" baseline="0" dirty="0"/>
              <a:t> of HPC Centres of Excellence (at least five more than shown here) with some links to e-infra</a:t>
            </a:r>
          </a:p>
          <a:p>
            <a:pPr marL="228600" indent="-228600">
              <a:buAutoNum type="arabicPeriod"/>
            </a:pPr>
            <a:r>
              <a:rPr lang="en-GB" baseline="0" dirty="0"/>
              <a:t>Then there are national and regional e-infra, both thematic and general. Usually with some link to the European structures</a:t>
            </a:r>
          </a:p>
          <a:p>
            <a:pPr marL="228600" indent="-228600">
              <a:buAutoNum type="arabicPeriod"/>
            </a:pPr>
            <a:r>
              <a:rPr lang="en-GB" baseline="0" dirty="0"/>
              <a:t>And we also have policy and best practice (de-facto standards) organisations that have a coordinating impact on the landscape</a:t>
            </a:r>
          </a:p>
          <a:p>
            <a:pPr marL="228600" indent="-228600">
              <a:buAutoNum type="arabicPeriod"/>
            </a:pPr>
            <a:r>
              <a:rPr lang="en-GB" baseline="0" dirty="0"/>
              <a:t> In every country we have different types of national and local research infrastructures that can be closely connected or totally unrelated to the European structures</a:t>
            </a:r>
          </a:p>
          <a:p>
            <a:pPr marL="228600" indent="-228600">
              <a:buAutoNum type="arabicPeriod"/>
            </a:pPr>
            <a:r>
              <a:rPr lang="en-GB" baseline="0" dirty="0"/>
              <a:t>Part of the movement for integration we have EU projects that address specific topics in common throughout a large portion of the research landscape (only one example mentioned here)</a:t>
            </a:r>
          </a:p>
          <a:p>
            <a:pPr marL="228600" indent="-228600">
              <a:buAutoNum type="arabicPeriod"/>
            </a:pPr>
            <a:r>
              <a:rPr lang="en-GB" baseline="0" dirty="0"/>
              <a:t>A number of new thematic and general e-infrastructures initiated through H2020</a:t>
            </a:r>
          </a:p>
          <a:p>
            <a:pPr marL="228600" indent="-228600">
              <a:buAutoNum type="arabicPeriod"/>
            </a:pPr>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BB5B79-2383-2241-8BD7-D0EEC3F3B52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962152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err="1"/>
              <a:t>However</a:t>
            </a:r>
            <a:r>
              <a:rPr lang="nl-NL" dirty="0"/>
              <a:t> </a:t>
            </a:r>
            <a:r>
              <a:rPr lang="nl-NL" dirty="0" err="1"/>
              <a:t>ultimately</a:t>
            </a:r>
            <a:r>
              <a:rPr lang="nl-NL" dirty="0"/>
              <a:t>, </a:t>
            </a:r>
            <a:r>
              <a:rPr lang="nl-NL" dirty="0" err="1"/>
              <a:t>the</a:t>
            </a:r>
            <a:r>
              <a:rPr lang="nl-NL" dirty="0"/>
              <a:t> business model approach </a:t>
            </a:r>
            <a:r>
              <a:rPr lang="nl-NL" dirty="0" err="1"/>
              <a:t>falls</a:t>
            </a:r>
            <a:r>
              <a:rPr lang="nl-NL" dirty="0"/>
              <a:t> short in </a:t>
            </a:r>
            <a:r>
              <a:rPr lang="nl-NL" dirty="0" err="1"/>
              <a:t>capturing</a:t>
            </a:r>
            <a:r>
              <a:rPr lang="nl-NL" baseline="0" dirty="0"/>
              <a:t> </a:t>
            </a:r>
            <a:r>
              <a:rPr lang="nl-NL" baseline="0" dirty="0" err="1"/>
              <a:t>the</a:t>
            </a:r>
            <a:r>
              <a:rPr lang="nl-NL" baseline="0" dirty="0"/>
              <a:t> </a:t>
            </a:r>
            <a:r>
              <a:rPr lang="nl-NL" baseline="0" dirty="0" err="1"/>
              <a:t>discussion</a:t>
            </a:r>
            <a:r>
              <a:rPr lang="nl-NL" baseline="0" dirty="0"/>
              <a:t> on public </a:t>
            </a:r>
            <a:r>
              <a:rPr lang="nl-NL" baseline="0" dirty="0" err="1"/>
              <a:t>value</a:t>
            </a:r>
            <a:r>
              <a:rPr lang="nl-NL" baseline="0" dirty="0"/>
              <a:t>. </a:t>
            </a:r>
            <a:endParaRPr lang="nl-NL"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7E6F91-60CB-48B8-906B-B15C71CEDA91}"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417392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In </a:t>
            </a:r>
            <a:r>
              <a:rPr lang="nl-NL" dirty="0" err="1"/>
              <a:t>the</a:t>
            </a:r>
            <a:r>
              <a:rPr lang="nl-NL" dirty="0"/>
              <a:t> </a:t>
            </a:r>
            <a:r>
              <a:rPr lang="nl-NL" dirty="0" err="1"/>
              <a:t>Governance</a:t>
            </a:r>
            <a:r>
              <a:rPr lang="nl-NL" dirty="0"/>
              <a:t> </a:t>
            </a:r>
            <a:r>
              <a:rPr lang="nl-NL" dirty="0" err="1"/>
              <a:t>work</a:t>
            </a:r>
            <a:r>
              <a:rPr lang="nl-NL" dirty="0"/>
              <a:t> </a:t>
            </a:r>
            <a:r>
              <a:rPr lang="nl-NL" dirty="0" err="1"/>
              <a:t>done</a:t>
            </a:r>
            <a:r>
              <a:rPr lang="nl-NL" dirty="0"/>
              <a:t> </a:t>
            </a:r>
            <a:r>
              <a:rPr lang="nl-NL" dirty="0" err="1"/>
              <a:t>by</a:t>
            </a:r>
            <a:r>
              <a:rPr lang="nl-NL" baseline="0" dirty="0"/>
              <a:t> Matthew Dovey et al, </a:t>
            </a:r>
            <a:r>
              <a:rPr lang="nl-NL" baseline="0" dirty="0" err="1"/>
              <a:t>actually</a:t>
            </a:r>
            <a:r>
              <a:rPr lang="nl-NL" baseline="0" dirty="0"/>
              <a:t> </a:t>
            </a:r>
            <a:r>
              <a:rPr lang="nl-NL" baseline="0" dirty="0" err="1"/>
              <a:t>this</a:t>
            </a:r>
            <a:r>
              <a:rPr lang="nl-NL" baseline="0" dirty="0"/>
              <a:t> </a:t>
            </a:r>
            <a:r>
              <a:rPr lang="nl-NL" baseline="0" dirty="0" err="1"/>
              <a:t>idea</a:t>
            </a:r>
            <a:r>
              <a:rPr lang="nl-NL" baseline="0" dirty="0"/>
              <a:t> of </a:t>
            </a:r>
            <a:r>
              <a:rPr lang="nl-NL" baseline="0" dirty="0" err="1"/>
              <a:t>delivering</a:t>
            </a:r>
            <a:r>
              <a:rPr lang="nl-NL" baseline="0" dirty="0"/>
              <a:t> and </a:t>
            </a:r>
            <a:r>
              <a:rPr lang="nl-NL" baseline="0" dirty="0" err="1"/>
              <a:t>capturing</a:t>
            </a:r>
            <a:r>
              <a:rPr lang="nl-NL" baseline="0" dirty="0"/>
              <a:t> stakeholder </a:t>
            </a:r>
            <a:r>
              <a:rPr lang="nl-NL" baseline="0" dirty="0" err="1"/>
              <a:t>value</a:t>
            </a:r>
            <a:r>
              <a:rPr lang="nl-NL" baseline="0" dirty="0"/>
              <a:t> on was </a:t>
            </a:r>
            <a:r>
              <a:rPr lang="nl-NL" baseline="0" dirty="0" err="1"/>
              <a:t>based</a:t>
            </a:r>
            <a:r>
              <a:rPr lang="nl-NL" baseline="0" dirty="0"/>
              <a:t> on </a:t>
            </a:r>
            <a:r>
              <a:rPr lang="nl-NL" baseline="0" dirty="0" err="1"/>
              <a:t>the</a:t>
            </a:r>
            <a:r>
              <a:rPr lang="nl-NL" baseline="0" dirty="0"/>
              <a:t> “</a:t>
            </a:r>
            <a:r>
              <a:rPr lang="nl-NL" baseline="0" dirty="0" err="1"/>
              <a:t>effective</a:t>
            </a:r>
            <a:r>
              <a:rPr lang="nl-NL" baseline="0" dirty="0"/>
              <a:t> community </a:t>
            </a:r>
            <a:r>
              <a:rPr lang="nl-NL" baseline="0" dirty="0" err="1"/>
              <a:t>governance</a:t>
            </a:r>
            <a:r>
              <a:rPr lang="nl-NL" baseline="0" dirty="0"/>
              <a:t> model.” </a:t>
            </a:r>
          </a:p>
          <a:p>
            <a:endParaRPr lang="nl-NL" baseline="0" dirty="0"/>
          </a:p>
          <a:p>
            <a:r>
              <a:rPr lang="nl-NL" baseline="0" dirty="0"/>
              <a:t>“</a:t>
            </a:r>
            <a:r>
              <a:rPr lang="nl-NL" baseline="0" dirty="0" err="1"/>
              <a:t>engaging</a:t>
            </a:r>
            <a:r>
              <a:rPr lang="nl-NL" baseline="0" dirty="0"/>
              <a:t> stakeholders”</a:t>
            </a:r>
          </a:p>
          <a:p>
            <a:r>
              <a:rPr lang="nl-NL" baseline="0" dirty="0"/>
              <a:t>“</a:t>
            </a:r>
            <a:r>
              <a:rPr lang="nl-NL" baseline="0" dirty="0" err="1"/>
              <a:t>getting</a:t>
            </a:r>
            <a:r>
              <a:rPr lang="nl-NL" baseline="0" dirty="0"/>
              <a:t> </a:t>
            </a:r>
            <a:r>
              <a:rPr lang="nl-NL" baseline="0" dirty="0" err="1"/>
              <a:t>things</a:t>
            </a:r>
            <a:r>
              <a:rPr lang="nl-NL" baseline="0" dirty="0"/>
              <a:t> </a:t>
            </a:r>
            <a:r>
              <a:rPr lang="nl-NL" baseline="0" dirty="0" err="1"/>
              <a:t>done</a:t>
            </a:r>
            <a:r>
              <a:rPr lang="nl-NL" baseline="0" dirty="0"/>
              <a:t>”</a:t>
            </a:r>
          </a:p>
          <a:p>
            <a:r>
              <a:rPr lang="nl-NL" baseline="0" dirty="0"/>
              <a:t>“</a:t>
            </a:r>
            <a:r>
              <a:rPr lang="nl-NL" baseline="0" dirty="0" err="1"/>
              <a:t>measuring</a:t>
            </a:r>
            <a:r>
              <a:rPr lang="nl-NL" baseline="0" dirty="0"/>
              <a:t> </a:t>
            </a:r>
            <a:r>
              <a:rPr lang="nl-NL" baseline="0" dirty="0" err="1"/>
              <a:t>results</a:t>
            </a:r>
            <a:r>
              <a:rPr lang="nl-NL" baseline="0" dirty="0"/>
              <a:t>”</a:t>
            </a:r>
          </a:p>
          <a:p>
            <a:endParaRPr lang="nl-NL"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7E6F91-60CB-48B8-906B-B15C71CEDA91}"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781588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err="1"/>
              <a:t>So</a:t>
            </a:r>
            <a:r>
              <a:rPr lang="nl-NL" dirty="0"/>
              <a:t> as </a:t>
            </a:r>
            <a:r>
              <a:rPr lang="nl-NL" baseline="0" dirty="0" err="1"/>
              <a:t>you</a:t>
            </a:r>
            <a:r>
              <a:rPr lang="nl-NL" baseline="0" dirty="0"/>
              <a:t> </a:t>
            </a:r>
            <a:r>
              <a:rPr lang="nl-NL" baseline="0" dirty="0" err="1"/>
              <a:t>might</a:t>
            </a:r>
            <a:r>
              <a:rPr lang="nl-NL" baseline="0" dirty="0"/>
              <a:t> </a:t>
            </a:r>
            <a:r>
              <a:rPr lang="nl-NL" baseline="0" dirty="0" err="1"/>
              <a:t>be</a:t>
            </a:r>
            <a:r>
              <a:rPr lang="nl-NL" baseline="0" dirty="0"/>
              <a:t> </a:t>
            </a:r>
            <a:r>
              <a:rPr lang="nl-NL" baseline="0" dirty="0" err="1"/>
              <a:t>aware</a:t>
            </a:r>
            <a:r>
              <a:rPr lang="nl-NL" baseline="0" dirty="0"/>
              <a:t>, </a:t>
            </a:r>
            <a:r>
              <a:rPr lang="nl-NL" baseline="0" dirty="0" err="1"/>
              <a:t>this</a:t>
            </a:r>
            <a:r>
              <a:rPr lang="nl-NL" baseline="0" dirty="0"/>
              <a:t> is </a:t>
            </a:r>
            <a:r>
              <a:rPr lang="nl-NL" baseline="0" dirty="0" err="1"/>
              <a:t>what</a:t>
            </a:r>
            <a:r>
              <a:rPr lang="nl-NL" baseline="0" dirty="0"/>
              <a:t> is looks like </a:t>
            </a:r>
            <a:r>
              <a:rPr lang="nl-NL" baseline="0" dirty="0" err="1"/>
              <a:t>inside</a:t>
            </a:r>
            <a:r>
              <a:rPr lang="nl-NL" baseline="0" dirty="0"/>
              <a:t> a </a:t>
            </a:r>
            <a:r>
              <a:rPr lang="nl-NL" baseline="0" dirty="0" err="1"/>
              <a:t>cloud</a:t>
            </a:r>
            <a:r>
              <a:rPr lang="nl-NL" baseline="0" dirty="0"/>
              <a:t>.</a:t>
            </a:r>
            <a:endParaRPr lang="nl-NL"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7E6F91-60CB-48B8-906B-B15C71CEDA91}"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694861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a:t>
            </a:r>
            <a:r>
              <a:rPr lang="en-US" baseline="0" dirty="0"/>
              <a:t> those of you that were in Brussels last week, one thing that struck me was the total and utter confusion in language and concept. </a:t>
            </a:r>
            <a:endParaRPr lang="en-US" dirty="0"/>
          </a:p>
          <a:p>
            <a:endParaRPr lang="en-US" dirty="0"/>
          </a:p>
          <a:p>
            <a:br>
              <a:rPr lang="en-US" dirty="0"/>
            </a:br>
            <a:r>
              <a:rPr lang="en-US" sz="1200" b="0" i="0" kern="1200" dirty="0">
                <a:solidFill>
                  <a:schemeClr val="tx1"/>
                </a:solidFill>
                <a:effectLst/>
                <a:latin typeface="+mn-lt"/>
                <a:ea typeface="+mn-ea"/>
                <a:cs typeface="+mn-cs"/>
              </a:rPr>
              <a:t>Engraving </a:t>
            </a:r>
            <a:r>
              <a:rPr lang="en-US" sz="1200" b="0" i="1" kern="1200" dirty="0">
                <a:solidFill>
                  <a:schemeClr val="tx1"/>
                </a:solidFill>
                <a:effectLst/>
                <a:latin typeface="+mn-lt"/>
                <a:ea typeface="+mn-ea"/>
                <a:cs typeface="+mn-cs"/>
              </a:rPr>
              <a:t>The Confusion of Tongues</a:t>
            </a:r>
            <a:r>
              <a:rPr lang="en-US" sz="1200" b="0" i="0" kern="1200" dirty="0">
                <a:solidFill>
                  <a:schemeClr val="tx1"/>
                </a:solidFill>
                <a:effectLst/>
                <a:latin typeface="+mn-lt"/>
                <a:ea typeface="+mn-ea"/>
                <a:cs typeface="+mn-cs"/>
              </a:rPr>
              <a:t> by </a:t>
            </a:r>
            <a:r>
              <a:rPr lang="en-US" sz="1200" b="0" i="0" u="none" strike="noStrike" kern="1200" dirty="0">
                <a:solidFill>
                  <a:schemeClr val="tx1"/>
                </a:solidFill>
                <a:effectLst/>
                <a:latin typeface="+mn-lt"/>
                <a:ea typeface="+mn-ea"/>
                <a:cs typeface="+mn-cs"/>
                <a:hlinkClick r:id="rId3" tooltip="Gustave Doré"/>
              </a:rPr>
              <a:t>Gustave </a:t>
            </a:r>
            <a:r>
              <a:rPr lang="en-US" sz="1200" b="0" i="0" u="none" strike="noStrike" kern="1200" dirty="0" err="1">
                <a:solidFill>
                  <a:schemeClr val="tx1"/>
                </a:solidFill>
                <a:effectLst/>
                <a:latin typeface="+mn-lt"/>
                <a:ea typeface="+mn-ea"/>
                <a:cs typeface="+mn-cs"/>
                <a:hlinkClick r:id="rId3" tooltip="Gustave Doré"/>
              </a:rPr>
              <a:t>Doré</a:t>
            </a:r>
            <a:r>
              <a:rPr lang="en-US" sz="1200" b="0" i="0" kern="1200" dirty="0">
                <a:solidFill>
                  <a:schemeClr val="tx1"/>
                </a:solidFill>
                <a:effectLst/>
                <a:latin typeface="+mn-lt"/>
                <a:ea typeface="+mn-ea"/>
                <a:cs typeface="+mn-cs"/>
              </a:rPr>
              <a:t> (1865)</a:t>
            </a:r>
            <a:endParaRPr lang="nl-NL"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7E6F91-60CB-48B8-906B-B15C71CEDA91}"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211631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nl-NL" dirty="0"/>
              <a:t>Are we building </a:t>
            </a:r>
            <a:r>
              <a:rPr lang="nl-NL" dirty="0" err="1"/>
              <a:t>an</a:t>
            </a:r>
            <a:r>
              <a:rPr lang="nl-NL" dirty="0"/>
              <a:t> Amazon Web</a:t>
            </a:r>
            <a:r>
              <a:rPr lang="nl-NL" baseline="0" dirty="0"/>
              <a:t> Services?</a:t>
            </a:r>
          </a:p>
          <a:p>
            <a:pPr marL="228600" indent="-228600">
              <a:buAutoNum type="arabicPeriod"/>
            </a:pPr>
            <a:r>
              <a:rPr lang="nl-NL" baseline="0" dirty="0"/>
              <a:t>Is </a:t>
            </a:r>
            <a:r>
              <a:rPr lang="nl-NL" baseline="0" dirty="0" err="1"/>
              <a:t>it</a:t>
            </a:r>
            <a:r>
              <a:rPr lang="nl-NL" baseline="0" dirty="0"/>
              <a:t> </a:t>
            </a:r>
            <a:r>
              <a:rPr lang="nl-NL" baseline="0" dirty="0" err="1"/>
              <a:t>yet</a:t>
            </a:r>
            <a:r>
              <a:rPr lang="nl-NL" baseline="0" dirty="0"/>
              <a:t> </a:t>
            </a:r>
            <a:r>
              <a:rPr lang="nl-NL" baseline="0" dirty="0" err="1"/>
              <a:t>another</a:t>
            </a:r>
            <a:r>
              <a:rPr lang="nl-NL" baseline="0" dirty="0"/>
              <a:t> </a:t>
            </a:r>
          </a:p>
          <a:p>
            <a:pPr marL="228600" indent="-228600">
              <a:buAutoNum type="arabicPeriod"/>
            </a:pPr>
            <a:r>
              <a:rPr lang="nl-NL" baseline="0" dirty="0"/>
              <a:t>Are we building </a:t>
            </a:r>
            <a:r>
              <a:rPr lang="nl-NL" baseline="0" dirty="0" err="1"/>
              <a:t>an</a:t>
            </a:r>
            <a:r>
              <a:rPr lang="nl-NL" baseline="0" dirty="0"/>
              <a:t> app store?</a:t>
            </a:r>
          </a:p>
          <a:p>
            <a:pPr marL="228600" indent="-228600">
              <a:buAutoNum type="arabicPeriod"/>
            </a:pPr>
            <a:r>
              <a:rPr lang="nl-NL" baseline="0" dirty="0"/>
              <a:t>Is </a:t>
            </a:r>
            <a:r>
              <a:rPr lang="nl-NL" baseline="0" dirty="0" err="1"/>
              <a:t>it</a:t>
            </a:r>
            <a:r>
              <a:rPr lang="nl-NL" baseline="0" dirty="0"/>
              <a:t> </a:t>
            </a:r>
            <a:r>
              <a:rPr lang="nl-NL" baseline="0" dirty="0" err="1"/>
              <a:t>about</a:t>
            </a:r>
            <a:r>
              <a:rPr lang="nl-NL" baseline="0" dirty="0"/>
              <a:t> </a:t>
            </a:r>
            <a:r>
              <a:rPr lang="nl-NL" baseline="0" dirty="0" err="1"/>
              <a:t>regulating</a:t>
            </a:r>
            <a:r>
              <a:rPr lang="nl-NL" baseline="0" dirty="0"/>
              <a:t> a market </a:t>
            </a:r>
            <a:r>
              <a:rPr lang="nl-NL" baseline="0" dirty="0" err="1"/>
              <a:t>to</a:t>
            </a:r>
            <a:r>
              <a:rPr lang="nl-NL" baseline="0" dirty="0"/>
              <a:t> </a:t>
            </a:r>
            <a:r>
              <a:rPr lang="nl-NL" baseline="0" dirty="0" err="1"/>
              <a:t>establish</a:t>
            </a:r>
            <a:r>
              <a:rPr lang="nl-NL" baseline="0" dirty="0"/>
              <a:t> a level </a:t>
            </a:r>
            <a:r>
              <a:rPr lang="nl-NL" baseline="0" dirty="0" err="1"/>
              <a:t>playing</a:t>
            </a:r>
            <a:r>
              <a:rPr lang="nl-NL" baseline="0" dirty="0"/>
              <a:t> field </a:t>
            </a:r>
            <a:r>
              <a:rPr lang="nl-NL" baseline="0" dirty="0" err="1"/>
              <a:t>for</a:t>
            </a:r>
            <a:r>
              <a:rPr lang="nl-NL" baseline="0" dirty="0"/>
              <a:t> public and private sector </a:t>
            </a:r>
            <a:r>
              <a:rPr lang="nl-NL" baseline="0" dirty="0" err="1"/>
              <a:t>that</a:t>
            </a:r>
            <a:r>
              <a:rPr lang="nl-NL" baseline="0" dirty="0"/>
              <a:t> has </a:t>
            </a:r>
            <a:r>
              <a:rPr lang="nl-NL" baseline="0" dirty="0" err="1"/>
              <a:t>the</a:t>
            </a:r>
            <a:r>
              <a:rPr lang="nl-NL" baseline="0" dirty="0"/>
              <a:t> right efficiency incentives?</a:t>
            </a:r>
          </a:p>
          <a:p>
            <a:pPr marL="228600" indent="-228600">
              <a:buAutoNum type="arabicPeriod"/>
            </a:pPr>
            <a:r>
              <a:rPr lang="nl-NL" baseline="0" dirty="0"/>
              <a:t>Are we </a:t>
            </a:r>
            <a:r>
              <a:rPr lang="nl-NL" baseline="0" dirty="0" err="1"/>
              <a:t>trying</a:t>
            </a:r>
            <a:r>
              <a:rPr lang="nl-NL" baseline="0" dirty="0"/>
              <a:t> </a:t>
            </a:r>
            <a:r>
              <a:rPr lang="nl-NL" baseline="0" dirty="0" err="1"/>
              <a:t>to</a:t>
            </a:r>
            <a:r>
              <a:rPr lang="nl-NL" baseline="0" dirty="0"/>
              <a:t> move </a:t>
            </a:r>
            <a:r>
              <a:rPr lang="nl-NL" baseline="0" dirty="0" err="1"/>
              <a:t>away</a:t>
            </a:r>
            <a:r>
              <a:rPr lang="nl-NL" baseline="0" dirty="0"/>
              <a:t> </a:t>
            </a:r>
            <a:r>
              <a:rPr lang="nl-NL" baseline="0" dirty="0" err="1"/>
              <a:t>from</a:t>
            </a:r>
            <a:r>
              <a:rPr lang="nl-NL" baseline="0" dirty="0"/>
              <a:t> </a:t>
            </a:r>
            <a:r>
              <a:rPr lang="nl-NL" baseline="0" dirty="0" err="1"/>
              <a:t>the</a:t>
            </a:r>
            <a:r>
              <a:rPr lang="nl-NL" baseline="0" dirty="0"/>
              <a:t> project </a:t>
            </a:r>
            <a:r>
              <a:rPr lang="nl-NL" baseline="0" dirty="0" err="1"/>
              <a:t>based</a:t>
            </a:r>
            <a:r>
              <a:rPr lang="nl-NL" baseline="0" dirty="0"/>
              <a:t> </a:t>
            </a:r>
            <a:r>
              <a:rPr lang="nl-NL" baseline="0" dirty="0" err="1"/>
              <a:t>funding</a:t>
            </a:r>
            <a:r>
              <a:rPr lang="nl-NL" baseline="0" dirty="0"/>
              <a:t>, </a:t>
            </a:r>
            <a:r>
              <a:rPr lang="nl-NL" baseline="0" dirty="0" err="1"/>
              <a:t>the</a:t>
            </a:r>
            <a:r>
              <a:rPr lang="nl-NL" baseline="0" dirty="0"/>
              <a:t> </a:t>
            </a:r>
            <a:r>
              <a:rPr lang="nl-NL" baseline="0" dirty="0" err="1"/>
              <a:t>Near</a:t>
            </a:r>
            <a:r>
              <a:rPr lang="nl-NL" baseline="0" dirty="0"/>
              <a:t> </a:t>
            </a:r>
            <a:r>
              <a:rPr lang="nl-NL" baseline="0" dirty="0" err="1"/>
              <a:t>Death</a:t>
            </a:r>
            <a:r>
              <a:rPr lang="nl-NL" baseline="0" dirty="0"/>
              <a:t> </a:t>
            </a:r>
            <a:r>
              <a:rPr lang="nl-NL" baseline="0" dirty="0" err="1"/>
              <a:t>experiences</a:t>
            </a:r>
            <a:r>
              <a:rPr lang="nl-NL" baseline="0" dirty="0"/>
              <a:t> of </a:t>
            </a:r>
            <a:r>
              <a:rPr lang="nl-NL" baseline="0" dirty="0" err="1"/>
              <a:t>infrastructures</a:t>
            </a:r>
            <a:r>
              <a:rPr lang="nl-NL" baseline="0" dirty="0"/>
              <a:t> as Barend Mons </a:t>
            </a:r>
            <a:r>
              <a:rPr lang="nl-NL" baseline="0" dirty="0" err="1"/>
              <a:t>refers</a:t>
            </a:r>
            <a:r>
              <a:rPr lang="nl-NL" baseline="0" dirty="0"/>
              <a:t> </a:t>
            </a:r>
            <a:r>
              <a:rPr lang="nl-NL" baseline="0" dirty="0" err="1"/>
              <a:t>to</a:t>
            </a:r>
            <a:r>
              <a:rPr lang="nl-NL" baseline="0" dirty="0"/>
              <a:t> </a:t>
            </a:r>
            <a:r>
              <a:rPr lang="nl-NL" baseline="0" dirty="0" err="1"/>
              <a:t>it</a:t>
            </a:r>
            <a:r>
              <a:rPr lang="nl-NL" baseline="0" dirty="0"/>
              <a:t>?</a:t>
            </a:r>
          </a:p>
          <a:p>
            <a:pPr marL="228600" indent="-228600">
              <a:buAutoNum type="arabicPeriod"/>
            </a:pPr>
            <a:r>
              <a:rPr lang="nl-NL" baseline="0" dirty="0"/>
              <a:t>Is </a:t>
            </a:r>
            <a:r>
              <a:rPr lang="nl-NL" baseline="0" dirty="0" err="1"/>
              <a:t>it</a:t>
            </a:r>
            <a:r>
              <a:rPr lang="nl-NL" baseline="0" dirty="0"/>
              <a:t> </a:t>
            </a:r>
            <a:r>
              <a:rPr lang="nl-NL" baseline="0" dirty="0" err="1"/>
              <a:t>about</a:t>
            </a:r>
            <a:r>
              <a:rPr lang="nl-NL" baseline="0" dirty="0"/>
              <a:t> </a:t>
            </a:r>
            <a:r>
              <a:rPr lang="nl-NL" baseline="0" dirty="0" err="1"/>
              <a:t>discussing</a:t>
            </a:r>
            <a:r>
              <a:rPr lang="nl-NL" baseline="0" dirty="0"/>
              <a:t> </a:t>
            </a:r>
            <a:r>
              <a:rPr lang="nl-NL" baseline="0" dirty="0" err="1"/>
              <a:t>roles</a:t>
            </a:r>
            <a:r>
              <a:rPr lang="nl-NL" baseline="0" dirty="0"/>
              <a:t> and </a:t>
            </a:r>
            <a:r>
              <a:rPr lang="nl-NL" baseline="0" dirty="0" err="1"/>
              <a:t>responsibilities</a:t>
            </a:r>
            <a:r>
              <a:rPr lang="nl-NL" baseline="0" dirty="0"/>
              <a:t> and </a:t>
            </a:r>
            <a:r>
              <a:rPr lang="nl-NL" baseline="0" dirty="0" err="1"/>
              <a:t>distribution</a:t>
            </a:r>
            <a:r>
              <a:rPr lang="nl-NL" baseline="0" dirty="0"/>
              <a:t> of </a:t>
            </a:r>
            <a:r>
              <a:rPr lang="nl-NL" baseline="0" dirty="0" err="1"/>
              <a:t>labour</a:t>
            </a:r>
            <a:r>
              <a:rPr lang="nl-NL" baseline="0" dirty="0"/>
              <a:t>?</a:t>
            </a:r>
          </a:p>
          <a:p>
            <a:pPr marL="228600" indent="-228600">
              <a:buAutoNum type="arabicPeriod"/>
            </a:pPr>
            <a:r>
              <a:rPr lang="nl-NL" baseline="0" dirty="0" err="1"/>
              <a:t>About</a:t>
            </a:r>
            <a:r>
              <a:rPr lang="nl-NL" baseline="0" dirty="0"/>
              <a:t> </a:t>
            </a:r>
            <a:r>
              <a:rPr lang="nl-NL" baseline="0" dirty="0" err="1"/>
              <a:t>consolidation</a:t>
            </a:r>
            <a:r>
              <a:rPr lang="nl-NL" baseline="0" dirty="0"/>
              <a:t>? </a:t>
            </a:r>
          </a:p>
          <a:p>
            <a:pPr marL="228600" indent="-228600">
              <a:buAutoNum type="arabicPeriod"/>
            </a:pPr>
            <a:r>
              <a:rPr lang="nl-NL" baseline="0" dirty="0"/>
              <a:t>Oh, yes, and </a:t>
            </a:r>
            <a:r>
              <a:rPr lang="nl-NL" baseline="0" dirty="0" err="1"/>
              <a:t>that</a:t>
            </a:r>
            <a:r>
              <a:rPr lang="nl-NL" baseline="0" dirty="0"/>
              <a:t> data </a:t>
            </a:r>
            <a:r>
              <a:rPr lang="nl-NL" baseline="0" dirty="0" err="1"/>
              <a:t>thing</a:t>
            </a:r>
            <a:r>
              <a:rPr lang="nl-NL" baseline="0" dirty="0"/>
              <a:t>…. </a:t>
            </a:r>
            <a:r>
              <a:rPr lang="nl-NL" baseline="0" dirty="0" err="1"/>
              <a:t>Something</a:t>
            </a:r>
            <a:r>
              <a:rPr lang="nl-NL" baseline="0" dirty="0"/>
              <a:t> </a:t>
            </a:r>
            <a:r>
              <a:rPr lang="nl-NL" baseline="0" dirty="0" err="1"/>
              <a:t>with</a:t>
            </a:r>
            <a:r>
              <a:rPr lang="nl-NL" baseline="0" dirty="0"/>
              <a:t> Open </a:t>
            </a:r>
            <a:r>
              <a:rPr lang="nl-NL" baseline="0" dirty="0" err="1"/>
              <a:t>Sience</a:t>
            </a:r>
            <a:endParaRPr lang="nl-NL"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7D8BE0-2D62-4AE1-B71D-056EB25CB33D}" type="slidenum">
              <a:rPr kumimoji="0" lang="nl-NL"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nl-NL"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810478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err="1"/>
              <a:t>This</a:t>
            </a:r>
            <a:r>
              <a:rPr lang="nl-NL" dirty="0"/>
              <a:t> is</a:t>
            </a:r>
            <a:r>
              <a:rPr lang="nl-NL" baseline="0" dirty="0"/>
              <a:t> a slide I </a:t>
            </a:r>
            <a:r>
              <a:rPr lang="nl-NL" baseline="0" dirty="0" err="1"/>
              <a:t>took</a:t>
            </a:r>
            <a:r>
              <a:rPr lang="nl-NL" baseline="0" dirty="0"/>
              <a:t> </a:t>
            </a:r>
            <a:r>
              <a:rPr lang="nl-NL" baseline="0" dirty="0" err="1"/>
              <a:t>from</a:t>
            </a:r>
            <a:r>
              <a:rPr lang="nl-NL" baseline="0" dirty="0"/>
              <a:t> </a:t>
            </a:r>
            <a:r>
              <a:rPr lang="nl-NL" baseline="0" dirty="0" err="1"/>
              <a:t>the</a:t>
            </a:r>
            <a:r>
              <a:rPr lang="nl-NL" baseline="0" dirty="0"/>
              <a:t> </a:t>
            </a:r>
            <a:r>
              <a:rPr lang="nl-NL" baseline="0" dirty="0" err="1"/>
              <a:t>EC’s</a:t>
            </a:r>
            <a:r>
              <a:rPr lang="nl-NL" baseline="0" dirty="0"/>
              <a:t> draft </a:t>
            </a:r>
            <a:r>
              <a:rPr lang="nl-NL" baseline="0" dirty="0" err="1"/>
              <a:t>strategic</a:t>
            </a:r>
            <a:r>
              <a:rPr lang="nl-NL" baseline="0" dirty="0"/>
              <a:t> </a:t>
            </a:r>
            <a:r>
              <a:rPr lang="nl-NL" baseline="0" dirty="0" err="1"/>
              <a:t>implementation</a:t>
            </a:r>
            <a:r>
              <a:rPr lang="nl-NL" baseline="0" dirty="0"/>
              <a:t> plan</a:t>
            </a:r>
          </a:p>
          <a:p>
            <a:endParaRPr lang="nl-NL" baseline="0" dirty="0"/>
          </a:p>
          <a:p>
            <a:r>
              <a:rPr lang="nl-NL" baseline="0" dirty="0"/>
              <a:t>It’s </a:t>
            </a:r>
            <a:r>
              <a:rPr lang="nl-NL" baseline="0" dirty="0" err="1"/>
              <a:t>suggestion</a:t>
            </a:r>
            <a:r>
              <a:rPr lang="nl-NL" baseline="0" dirty="0"/>
              <a:t> is </a:t>
            </a:r>
            <a:r>
              <a:rPr lang="nl-NL" baseline="0" dirty="0" err="1"/>
              <a:t>very</a:t>
            </a:r>
            <a:r>
              <a:rPr lang="nl-NL" baseline="0" dirty="0"/>
              <a:t> </a:t>
            </a:r>
            <a:r>
              <a:rPr lang="nl-NL" baseline="0" dirty="0" err="1"/>
              <a:t>interesting</a:t>
            </a:r>
            <a:r>
              <a:rPr lang="nl-NL" baseline="0" dirty="0"/>
              <a:t> in </a:t>
            </a:r>
            <a:r>
              <a:rPr lang="nl-NL" baseline="0" dirty="0" err="1"/>
              <a:t>the</a:t>
            </a:r>
            <a:r>
              <a:rPr lang="nl-NL" baseline="0" dirty="0"/>
              <a:t> sense </a:t>
            </a:r>
            <a:r>
              <a:rPr lang="nl-NL" baseline="0" dirty="0" err="1"/>
              <a:t>that</a:t>
            </a:r>
            <a:r>
              <a:rPr lang="nl-NL" baseline="0" dirty="0"/>
              <a:t> we have a </a:t>
            </a:r>
            <a:r>
              <a:rPr lang="nl-NL" baseline="0" dirty="0" err="1"/>
              <a:t>structural</a:t>
            </a:r>
            <a:r>
              <a:rPr lang="nl-NL" baseline="0" dirty="0"/>
              <a:t> solution </a:t>
            </a:r>
            <a:r>
              <a:rPr lang="nl-NL" baseline="0" dirty="0" err="1"/>
              <a:t>that</a:t>
            </a:r>
            <a:r>
              <a:rPr lang="nl-NL" baseline="0" dirty="0"/>
              <a:t> interfaces </a:t>
            </a:r>
            <a:r>
              <a:rPr lang="nl-NL" baseline="0" dirty="0" err="1"/>
              <a:t>with</a:t>
            </a:r>
            <a:r>
              <a:rPr lang="nl-NL" baseline="0" dirty="0"/>
              <a:t> </a:t>
            </a:r>
            <a:r>
              <a:rPr lang="nl-NL" baseline="0" dirty="0" err="1"/>
              <a:t>the</a:t>
            </a:r>
            <a:r>
              <a:rPr lang="nl-NL" baseline="0" dirty="0"/>
              <a:t> researcher and </a:t>
            </a:r>
            <a:r>
              <a:rPr lang="nl-NL" baseline="0" dirty="0" err="1"/>
              <a:t>fosters</a:t>
            </a:r>
            <a:r>
              <a:rPr lang="nl-NL" baseline="0" dirty="0"/>
              <a:t> access </a:t>
            </a:r>
            <a:r>
              <a:rPr lang="nl-NL" baseline="0" dirty="0" err="1"/>
              <a:t>to</a:t>
            </a:r>
            <a:r>
              <a:rPr lang="nl-NL" baseline="0" dirty="0"/>
              <a:t> </a:t>
            </a:r>
            <a:r>
              <a:rPr lang="nl-NL" baseline="0" dirty="0" err="1"/>
              <a:t>that</a:t>
            </a:r>
            <a:r>
              <a:rPr lang="nl-NL" baseline="0" dirty="0"/>
              <a:t> </a:t>
            </a:r>
            <a:r>
              <a:rPr lang="nl-NL" baseline="0" dirty="0" err="1"/>
              <a:t>rich</a:t>
            </a:r>
            <a:r>
              <a:rPr lang="nl-NL" baseline="0" dirty="0"/>
              <a:t> landscape of services and </a:t>
            </a:r>
            <a:r>
              <a:rPr lang="nl-NL" baseline="0" dirty="0" err="1"/>
              <a:t>infrastructures</a:t>
            </a:r>
            <a:r>
              <a:rPr lang="nl-NL" baseline="0" dirty="0"/>
              <a: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7E6F91-60CB-48B8-906B-B15C71CEDA91}"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911073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err="1"/>
              <a:t>Then</a:t>
            </a:r>
            <a:r>
              <a:rPr lang="nl-NL" baseline="0" dirty="0"/>
              <a:t> </a:t>
            </a:r>
            <a:r>
              <a:rPr lang="nl-NL" baseline="0" dirty="0" err="1"/>
              <a:t>there</a:t>
            </a:r>
            <a:r>
              <a:rPr lang="nl-NL" baseline="0" dirty="0"/>
              <a:t> is </a:t>
            </a:r>
            <a:r>
              <a:rPr lang="nl-NL" baseline="0" dirty="0" err="1"/>
              <a:t>the</a:t>
            </a:r>
            <a:r>
              <a:rPr lang="nl-NL" baseline="0" dirty="0"/>
              <a:t> </a:t>
            </a:r>
            <a:r>
              <a:rPr lang="nl-NL" baseline="0" dirty="0" err="1"/>
              <a:t>declaration</a:t>
            </a:r>
            <a:r>
              <a:rPr lang="nl-NL" baseline="0" dirty="0"/>
              <a:t>, dubbing </a:t>
            </a:r>
            <a:r>
              <a:rPr lang="nl-NL" baseline="0" dirty="0" err="1"/>
              <a:t>it</a:t>
            </a:r>
            <a:r>
              <a:rPr lang="nl-NL" baseline="0" dirty="0"/>
              <a:t> a </a:t>
            </a:r>
            <a:r>
              <a:rPr lang="nl-NL" baseline="0" dirty="0" err="1"/>
              <a:t>process</a:t>
            </a:r>
            <a:r>
              <a:rPr lang="nl-NL" baseline="0" dirty="0"/>
              <a:t>. </a:t>
            </a:r>
            <a:endParaRPr lang="nl-NL"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7E6F91-60CB-48B8-906B-B15C71CEDA91}"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394871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And</a:t>
            </a:r>
            <a:r>
              <a:rPr lang="nl-NL" baseline="0" dirty="0"/>
              <a:t> these are </a:t>
            </a:r>
            <a:r>
              <a:rPr lang="nl-NL" baseline="0" dirty="0" err="1"/>
              <a:t>actually</a:t>
            </a:r>
            <a:r>
              <a:rPr lang="nl-NL" baseline="0" dirty="0"/>
              <a:t> </a:t>
            </a:r>
            <a:r>
              <a:rPr lang="nl-NL" baseline="0" dirty="0" err="1"/>
              <a:t>two</a:t>
            </a:r>
            <a:r>
              <a:rPr lang="nl-NL" baseline="0" dirty="0"/>
              <a:t> </a:t>
            </a:r>
            <a:r>
              <a:rPr lang="nl-NL" baseline="0" dirty="0" err="1"/>
              <a:t>ends</a:t>
            </a:r>
            <a:r>
              <a:rPr lang="nl-NL" baseline="0" dirty="0"/>
              <a:t> of </a:t>
            </a:r>
            <a:r>
              <a:rPr lang="nl-NL" baseline="0" dirty="0" err="1"/>
              <a:t>the</a:t>
            </a:r>
            <a:r>
              <a:rPr lang="nl-NL" baseline="0" dirty="0"/>
              <a:t> spectrum </a:t>
            </a:r>
            <a:r>
              <a:rPr lang="nl-NL" baseline="0" dirty="0" err="1"/>
              <a:t>I’m</a:t>
            </a:r>
            <a:r>
              <a:rPr lang="nl-NL" baseline="0" dirty="0"/>
              <a:t> </a:t>
            </a:r>
            <a:r>
              <a:rPr lang="nl-NL" baseline="0" dirty="0" err="1"/>
              <a:t>observing</a:t>
            </a:r>
            <a:r>
              <a:rPr lang="nl-NL" baseline="0" dirty="0"/>
              <a:t> </a:t>
            </a:r>
            <a:r>
              <a:rPr lang="nl-NL" baseline="0" dirty="0" err="1"/>
              <a:t>from</a:t>
            </a:r>
            <a:r>
              <a:rPr lang="nl-NL" baseline="0" dirty="0"/>
              <a:t> </a:t>
            </a:r>
            <a:r>
              <a:rPr lang="nl-NL" baseline="0" dirty="0" err="1"/>
              <a:t>the</a:t>
            </a:r>
            <a:r>
              <a:rPr lang="nl-NL" baseline="0" dirty="0"/>
              <a:t> </a:t>
            </a:r>
            <a:r>
              <a:rPr lang="nl-NL" baseline="0" dirty="0" err="1"/>
              <a:t>dialogues</a:t>
            </a:r>
            <a:r>
              <a:rPr lang="nl-NL" baseline="0" dirty="0"/>
              <a:t>:</a:t>
            </a:r>
          </a:p>
          <a:p>
            <a:r>
              <a:rPr lang="nl-NL" dirty="0"/>
              <a:t>-on</a:t>
            </a:r>
            <a:r>
              <a:rPr lang="nl-NL" baseline="0" dirty="0"/>
              <a:t> </a:t>
            </a:r>
            <a:r>
              <a:rPr lang="nl-NL" baseline="0" dirty="0" err="1"/>
              <a:t>one</a:t>
            </a:r>
            <a:r>
              <a:rPr lang="nl-NL" baseline="0" dirty="0"/>
              <a:t> hand we have </a:t>
            </a:r>
            <a:r>
              <a:rPr lang="nl-NL" baseline="0" dirty="0" err="1"/>
              <a:t>the</a:t>
            </a:r>
            <a:r>
              <a:rPr lang="nl-NL" baseline="0" dirty="0"/>
              <a:t> </a:t>
            </a:r>
            <a:r>
              <a:rPr lang="nl-NL" baseline="0" dirty="0" err="1"/>
              <a:t>process</a:t>
            </a:r>
            <a:r>
              <a:rPr lang="nl-NL" baseline="0" dirty="0"/>
              <a:t>, a momevent </a:t>
            </a:r>
            <a:r>
              <a:rPr lang="nl-NL" baseline="0" dirty="0" err="1"/>
              <a:t>if</a:t>
            </a:r>
            <a:r>
              <a:rPr lang="nl-NL" baseline="0" dirty="0"/>
              <a:t> </a:t>
            </a:r>
            <a:r>
              <a:rPr lang="nl-NL" baseline="0" dirty="0" err="1"/>
              <a:t>you</a:t>
            </a:r>
            <a:r>
              <a:rPr lang="nl-NL" baseline="0" dirty="0"/>
              <a:t> </a:t>
            </a:r>
            <a:r>
              <a:rPr lang="nl-NL" baseline="0" dirty="0" err="1"/>
              <a:t>will</a:t>
            </a:r>
            <a:r>
              <a:rPr lang="nl-NL" baseline="0" dirty="0"/>
              <a:t>; on </a:t>
            </a:r>
            <a:r>
              <a:rPr lang="nl-NL" baseline="0" dirty="0" err="1"/>
              <a:t>the</a:t>
            </a:r>
            <a:r>
              <a:rPr lang="nl-NL" baseline="0" dirty="0"/>
              <a:t> </a:t>
            </a:r>
            <a:r>
              <a:rPr lang="nl-NL" baseline="0" dirty="0" err="1"/>
              <a:t>other</a:t>
            </a:r>
            <a:r>
              <a:rPr lang="nl-NL" baseline="0" dirty="0"/>
              <a:t> we have </a:t>
            </a:r>
            <a:r>
              <a:rPr lang="nl-NL" baseline="0" dirty="0" err="1"/>
              <a:t>the</a:t>
            </a:r>
            <a:r>
              <a:rPr lang="nl-NL" baseline="0" dirty="0"/>
              <a:t> </a:t>
            </a:r>
            <a:r>
              <a:rPr lang="nl-NL" baseline="0" dirty="0" err="1"/>
              <a:t>structure</a:t>
            </a:r>
            <a:endParaRPr lang="nl-NL" baseline="0" dirty="0"/>
          </a:p>
          <a:p>
            <a:endParaRPr lang="nl-NL" baseline="0" dirty="0"/>
          </a:p>
          <a:p>
            <a:r>
              <a:rPr lang="nl-NL" baseline="0" dirty="0"/>
              <a:t>And </a:t>
            </a:r>
            <a:r>
              <a:rPr lang="nl-NL" baseline="0" dirty="0" err="1"/>
              <a:t>everything</a:t>
            </a:r>
            <a:r>
              <a:rPr lang="nl-NL" baseline="0" dirty="0"/>
              <a:t> </a:t>
            </a:r>
            <a:r>
              <a:rPr lang="nl-NL" baseline="0" dirty="0" err="1"/>
              <a:t>else</a:t>
            </a:r>
            <a:r>
              <a:rPr lang="nl-NL" baseline="0" dirty="0"/>
              <a:t> in </a:t>
            </a:r>
            <a:r>
              <a:rPr lang="nl-NL" baseline="0" dirty="0" err="1"/>
              <a:t>between</a:t>
            </a:r>
            <a:r>
              <a:rPr lang="nl-NL" baseline="0" dirty="0"/>
              <a:t>.</a:t>
            </a:r>
          </a:p>
          <a:p>
            <a:endParaRPr lang="nl-NL" baseline="0" dirty="0"/>
          </a:p>
          <a:p>
            <a:r>
              <a:rPr lang="nl-NL" baseline="0" dirty="0"/>
              <a:t>I want </a:t>
            </a:r>
            <a:r>
              <a:rPr lang="nl-NL" baseline="0" dirty="0" err="1"/>
              <a:t>to</a:t>
            </a:r>
            <a:r>
              <a:rPr lang="nl-NL" baseline="0" dirty="0"/>
              <a:t> stress </a:t>
            </a:r>
            <a:r>
              <a:rPr lang="nl-NL" baseline="0" dirty="0" err="1"/>
              <a:t>that</a:t>
            </a:r>
            <a:r>
              <a:rPr lang="nl-NL" baseline="0" dirty="0"/>
              <a:t> I </a:t>
            </a:r>
            <a:r>
              <a:rPr lang="nl-NL" baseline="0" dirty="0" err="1"/>
              <a:t>don’t</a:t>
            </a:r>
            <a:r>
              <a:rPr lang="nl-NL" baseline="0" dirty="0"/>
              <a:t> want </a:t>
            </a:r>
            <a:r>
              <a:rPr lang="nl-NL" baseline="0" dirty="0" err="1"/>
              <a:t>to</a:t>
            </a:r>
            <a:r>
              <a:rPr lang="nl-NL" baseline="0" dirty="0"/>
              <a:t> </a:t>
            </a:r>
            <a:r>
              <a:rPr lang="nl-NL" baseline="0" dirty="0" err="1"/>
              <a:t>invalidate</a:t>
            </a:r>
            <a:r>
              <a:rPr lang="nl-NL" baseline="0" dirty="0"/>
              <a:t> </a:t>
            </a:r>
            <a:r>
              <a:rPr lang="nl-NL" baseline="0" dirty="0" err="1"/>
              <a:t>one</a:t>
            </a:r>
            <a:r>
              <a:rPr lang="nl-NL" baseline="0" dirty="0"/>
              <a:t> </a:t>
            </a:r>
            <a:r>
              <a:rPr lang="nl-NL" baseline="0" dirty="0" err="1"/>
              <a:t>perspective</a:t>
            </a:r>
            <a:r>
              <a:rPr lang="nl-NL" baseline="0" dirty="0"/>
              <a:t> </a:t>
            </a:r>
            <a:r>
              <a:rPr lang="nl-NL" baseline="0" dirty="0" err="1"/>
              <a:t>to</a:t>
            </a:r>
            <a:r>
              <a:rPr lang="nl-NL" baseline="0" dirty="0"/>
              <a:t> </a:t>
            </a:r>
            <a:r>
              <a:rPr lang="nl-NL" baseline="0" dirty="0" err="1"/>
              <a:t>another</a:t>
            </a:r>
            <a:r>
              <a:rPr lang="nl-NL" baseline="0" dirty="0"/>
              <a:t>, but </a:t>
            </a:r>
            <a:r>
              <a:rPr lang="nl-NL" baseline="0" dirty="0" err="1"/>
              <a:t>they</a:t>
            </a:r>
            <a:r>
              <a:rPr lang="nl-NL" baseline="0" dirty="0"/>
              <a:t> have a </a:t>
            </a:r>
            <a:r>
              <a:rPr lang="nl-NL" baseline="0" dirty="0" err="1"/>
              <a:t>profound</a:t>
            </a:r>
            <a:r>
              <a:rPr lang="nl-NL" baseline="0" dirty="0"/>
              <a:t> impact in </a:t>
            </a:r>
            <a:r>
              <a:rPr lang="nl-NL" baseline="0" dirty="0" err="1"/>
              <a:t>how</a:t>
            </a:r>
            <a:r>
              <a:rPr lang="nl-NL" baseline="0" dirty="0"/>
              <a:t> </a:t>
            </a:r>
            <a:r>
              <a:rPr lang="nl-NL" baseline="0" dirty="0" err="1"/>
              <a:t>you</a:t>
            </a:r>
            <a:r>
              <a:rPr lang="nl-NL" baseline="0" dirty="0"/>
              <a:t> </a:t>
            </a:r>
            <a:r>
              <a:rPr lang="nl-NL" baseline="0" dirty="0" err="1"/>
              <a:t>consider</a:t>
            </a:r>
            <a:r>
              <a:rPr lang="nl-NL" baseline="0" dirty="0"/>
              <a:t> </a:t>
            </a:r>
            <a:r>
              <a:rPr lang="nl-NL" baseline="0" dirty="0" err="1"/>
              <a:t>the</a:t>
            </a:r>
            <a:r>
              <a:rPr lang="nl-NL" baseline="0" dirty="0"/>
              <a:t> </a:t>
            </a:r>
            <a:r>
              <a:rPr lang="nl-NL" baseline="0" dirty="0" err="1"/>
              <a:t>sustainability</a:t>
            </a:r>
            <a:r>
              <a:rPr lang="nl-NL" baseline="0" dirty="0"/>
              <a:t> approach: </a:t>
            </a:r>
          </a:p>
          <a:p>
            <a:endParaRPr lang="nl-NL" baseline="0" dirty="0"/>
          </a:p>
          <a:p>
            <a:r>
              <a:rPr lang="nl-NL" baseline="0" dirty="0" err="1"/>
              <a:t>that</a:t>
            </a:r>
            <a:r>
              <a:rPr lang="nl-NL" baseline="0" dirty="0"/>
              <a:t> of </a:t>
            </a:r>
            <a:r>
              <a:rPr lang="nl-NL" baseline="0" dirty="0" err="1"/>
              <a:t>sustainability</a:t>
            </a:r>
            <a:r>
              <a:rPr lang="nl-NL" baseline="0" dirty="0"/>
              <a:t> in EOSC or of EOSC. </a:t>
            </a:r>
            <a:endParaRPr lang="nl-NL" dirty="0"/>
          </a:p>
          <a:p>
            <a:endParaRPr lang="nl-NL"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7E6F91-60CB-48B8-906B-B15C71CEDA91}"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882390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err="1"/>
              <a:t>This</a:t>
            </a:r>
            <a:r>
              <a:rPr lang="nl-NL" dirty="0"/>
              <a:t> is a model </a:t>
            </a:r>
            <a:r>
              <a:rPr lang="nl-NL" dirty="0" err="1"/>
              <a:t>from</a:t>
            </a:r>
            <a:r>
              <a:rPr lang="nl-NL" baseline="0" dirty="0"/>
              <a:t> </a:t>
            </a:r>
            <a:r>
              <a:rPr lang="nl-NL" baseline="0" dirty="0" err="1"/>
              <a:t>the</a:t>
            </a:r>
            <a:r>
              <a:rPr lang="nl-NL" baseline="0" dirty="0"/>
              <a:t> Knowledge Exchange </a:t>
            </a:r>
            <a:r>
              <a:rPr lang="nl-NL" baseline="0" dirty="0" err="1"/>
              <a:t>to</a:t>
            </a:r>
            <a:r>
              <a:rPr lang="nl-NL" baseline="0" dirty="0"/>
              <a:t> Open Science report</a:t>
            </a:r>
          </a:p>
          <a:p>
            <a:r>
              <a:rPr lang="nl-NL" baseline="0" dirty="0"/>
              <a:t>The </a:t>
            </a:r>
            <a:r>
              <a:rPr lang="nl-NL" baseline="0" dirty="0" err="1"/>
              <a:t>aim</a:t>
            </a:r>
            <a:r>
              <a:rPr lang="nl-NL" baseline="0" dirty="0"/>
              <a:t> of </a:t>
            </a:r>
            <a:r>
              <a:rPr lang="nl-NL" baseline="0" dirty="0" err="1"/>
              <a:t>the</a:t>
            </a:r>
            <a:r>
              <a:rPr lang="nl-NL" baseline="0" dirty="0"/>
              <a:t> model </a:t>
            </a:r>
            <a:r>
              <a:rPr lang="nl-NL" baseline="0" dirty="0" err="1"/>
              <a:t>it</a:t>
            </a:r>
            <a:r>
              <a:rPr lang="nl-NL" baseline="0" dirty="0"/>
              <a:t> </a:t>
            </a:r>
            <a:r>
              <a:rPr lang="nl-NL" baseline="0" dirty="0" err="1"/>
              <a:t>to</a:t>
            </a:r>
            <a:r>
              <a:rPr lang="nl-NL" baseline="0" dirty="0"/>
              <a:t> </a:t>
            </a:r>
            <a:r>
              <a:rPr lang="nl-NL" baseline="0" dirty="0" err="1"/>
              <a:t>provide</a:t>
            </a:r>
            <a:r>
              <a:rPr lang="nl-NL" baseline="0" dirty="0"/>
              <a:t> </a:t>
            </a:r>
            <a:r>
              <a:rPr lang="nl-NL" baseline="0" dirty="0" err="1"/>
              <a:t>orientation</a:t>
            </a:r>
            <a:r>
              <a:rPr lang="nl-NL" baseline="0" dirty="0"/>
              <a:t> </a:t>
            </a:r>
            <a:r>
              <a:rPr lang="nl-NL" baseline="0" dirty="0" err="1"/>
              <a:t>for</a:t>
            </a:r>
            <a:r>
              <a:rPr lang="nl-NL" baseline="0" dirty="0"/>
              <a:t> </a:t>
            </a:r>
            <a:r>
              <a:rPr lang="nl-NL" baseline="0" dirty="0" err="1"/>
              <a:t>dialogue</a:t>
            </a:r>
            <a:r>
              <a:rPr lang="nl-NL" baseline="0" dirty="0"/>
              <a:t>. </a:t>
            </a:r>
          </a:p>
          <a:p>
            <a:endParaRPr lang="nl-NL" baseline="0" dirty="0"/>
          </a:p>
          <a:p>
            <a:r>
              <a:rPr lang="nl-NL" baseline="0" dirty="0" err="1"/>
              <a:t>Many</a:t>
            </a:r>
            <a:r>
              <a:rPr lang="nl-NL" baseline="0" dirty="0"/>
              <a:t> </a:t>
            </a:r>
            <a:r>
              <a:rPr lang="nl-NL" baseline="0" dirty="0" err="1"/>
              <a:t>times</a:t>
            </a:r>
            <a:r>
              <a:rPr lang="nl-NL" baseline="0" dirty="0"/>
              <a:t>, we are </a:t>
            </a:r>
            <a:r>
              <a:rPr lang="nl-NL" baseline="0" dirty="0" err="1"/>
              <a:t>not</a:t>
            </a:r>
            <a:r>
              <a:rPr lang="nl-NL" baseline="0" dirty="0"/>
              <a:t> explicit </a:t>
            </a:r>
            <a:r>
              <a:rPr lang="nl-NL" baseline="0" dirty="0" err="1"/>
              <a:t>where</a:t>
            </a:r>
            <a:r>
              <a:rPr lang="nl-NL" baseline="0" dirty="0"/>
              <a:t> we are </a:t>
            </a:r>
            <a:r>
              <a:rPr lang="nl-NL" baseline="0" dirty="0" err="1"/>
              <a:t>discussing</a:t>
            </a:r>
            <a:r>
              <a:rPr lang="nl-NL" baseline="0" dirty="0"/>
              <a:t> </a:t>
            </a:r>
            <a:r>
              <a:rPr lang="nl-NL" baseline="0" dirty="0" err="1"/>
              <a:t>things</a:t>
            </a:r>
            <a:endParaRPr lang="nl-NL" baseline="0" dirty="0"/>
          </a:p>
          <a:p>
            <a:r>
              <a:rPr lang="nl-NL" baseline="0" dirty="0" err="1"/>
              <a:t>Many</a:t>
            </a:r>
            <a:r>
              <a:rPr lang="nl-NL" baseline="0" dirty="0"/>
              <a:t> </a:t>
            </a:r>
            <a:r>
              <a:rPr lang="nl-NL" baseline="0" dirty="0" err="1"/>
              <a:t>times</a:t>
            </a:r>
            <a:r>
              <a:rPr lang="nl-NL" baseline="0" dirty="0"/>
              <a:t> we are </a:t>
            </a:r>
            <a:r>
              <a:rPr lang="nl-NL" baseline="0" dirty="0" err="1"/>
              <a:t>not</a:t>
            </a:r>
            <a:r>
              <a:rPr lang="nl-NL" baseline="0" dirty="0"/>
              <a:t> explicit </a:t>
            </a:r>
            <a:r>
              <a:rPr lang="nl-NL" baseline="0" dirty="0" err="1"/>
              <a:t>that</a:t>
            </a:r>
            <a:r>
              <a:rPr lang="nl-NL" baseline="0" dirty="0"/>
              <a:t> on </a:t>
            </a:r>
            <a:r>
              <a:rPr lang="nl-NL" baseline="0" dirty="0" err="1"/>
              <a:t>cause</a:t>
            </a:r>
            <a:r>
              <a:rPr lang="nl-NL" baseline="0" dirty="0"/>
              <a:t> and effect: </a:t>
            </a:r>
            <a:r>
              <a:rPr lang="nl-NL" baseline="0" dirty="0" err="1"/>
              <a:t>political</a:t>
            </a:r>
            <a:r>
              <a:rPr lang="nl-NL" baseline="0" dirty="0"/>
              <a:t> </a:t>
            </a:r>
            <a:r>
              <a:rPr lang="nl-NL" baseline="0" dirty="0" err="1"/>
              <a:t>decisions</a:t>
            </a:r>
            <a:r>
              <a:rPr lang="nl-NL" baseline="0" dirty="0"/>
              <a:t> on </a:t>
            </a:r>
            <a:r>
              <a:rPr lang="nl-NL" baseline="0" dirty="0" err="1"/>
              <a:t>the</a:t>
            </a:r>
            <a:r>
              <a:rPr lang="nl-NL" baseline="0" dirty="0"/>
              <a:t> </a:t>
            </a:r>
            <a:r>
              <a:rPr lang="nl-NL" baseline="0" dirty="0" err="1"/>
              <a:t>funding</a:t>
            </a:r>
            <a:r>
              <a:rPr lang="nl-NL" baseline="0" dirty="0"/>
              <a:t> of e-</a:t>
            </a:r>
            <a:r>
              <a:rPr lang="nl-NL" baseline="0" dirty="0" err="1"/>
              <a:t>infrastructures</a:t>
            </a:r>
            <a:r>
              <a:rPr lang="nl-NL" baseline="0" dirty="0"/>
              <a:t> </a:t>
            </a:r>
            <a:r>
              <a:rPr lang="nl-NL" baseline="0" dirty="0" err="1"/>
              <a:t>can</a:t>
            </a:r>
            <a:r>
              <a:rPr lang="nl-NL" baseline="0" dirty="0"/>
              <a:t> </a:t>
            </a:r>
            <a:r>
              <a:rPr lang="nl-NL" baseline="0" dirty="0" err="1"/>
              <a:t>be</a:t>
            </a:r>
            <a:r>
              <a:rPr lang="nl-NL" baseline="0" dirty="0"/>
              <a:t> </a:t>
            </a:r>
            <a:r>
              <a:rPr lang="nl-NL" baseline="0" dirty="0" err="1"/>
              <a:t>very</a:t>
            </a:r>
            <a:r>
              <a:rPr lang="nl-NL" baseline="0" dirty="0"/>
              <a:t> sound at a macro level but a </a:t>
            </a:r>
            <a:r>
              <a:rPr lang="nl-NL" baseline="0" dirty="0" err="1"/>
              <a:t>devestating</a:t>
            </a:r>
            <a:r>
              <a:rPr lang="nl-NL" baseline="0" dirty="0"/>
              <a:t> impact at </a:t>
            </a:r>
            <a:r>
              <a:rPr lang="nl-NL" baseline="0" dirty="0" err="1"/>
              <a:t>the</a:t>
            </a:r>
            <a:r>
              <a:rPr lang="nl-NL" baseline="0" dirty="0"/>
              <a:t> </a:t>
            </a:r>
            <a:r>
              <a:rPr lang="nl-NL" baseline="0" dirty="0" err="1"/>
              <a:t>operational</a:t>
            </a:r>
            <a:r>
              <a:rPr lang="nl-NL" baseline="0" dirty="0"/>
              <a:t> level </a:t>
            </a:r>
            <a:r>
              <a:rPr lang="nl-NL" baseline="0" dirty="0" err="1"/>
              <a:t>for</a:t>
            </a:r>
            <a:r>
              <a:rPr lang="nl-NL" baseline="0" dirty="0"/>
              <a:t> a </a:t>
            </a:r>
            <a:r>
              <a:rPr lang="nl-NL" baseline="0" dirty="0" err="1"/>
              <a:t>particular</a:t>
            </a:r>
            <a:r>
              <a:rPr lang="nl-NL" baseline="0" dirty="0"/>
              <a:t> research </a:t>
            </a:r>
            <a:r>
              <a:rPr lang="nl-NL" baseline="0" dirty="0" err="1"/>
              <a:t>group</a:t>
            </a:r>
            <a:r>
              <a:rPr lang="nl-NL" baseline="0" dirty="0"/>
              <a:t> </a:t>
            </a:r>
            <a:r>
              <a:rPr lang="nl-NL" baseline="0" dirty="0" err="1"/>
              <a:t>not</a:t>
            </a:r>
            <a:r>
              <a:rPr lang="nl-NL" baseline="0" dirty="0"/>
              <a:t> </a:t>
            </a:r>
            <a:r>
              <a:rPr lang="nl-NL" baseline="0" dirty="0" err="1"/>
              <a:t>having</a:t>
            </a:r>
            <a:r>
              <a:rPr lang="nl-NL" baseline="0" dirty="0"/>
              <a:t> </a:t>
            </a:r>
            <a:r>
              <a:rPr lang="nl-NL" baseline="0" dirty="0" err="1"/>
              <a:t>the</a:t>
            </a:r>
            <a:r>
              <a:rPr lang="nl-NL" baseline="0" dirty="0"/>
              <a:t> means </a:t>
            </a:r>
            <a:r>
              <a:rPr lang="nl-NL" baseline="0" dirty="0" err="1"/>
              <a:t>to</a:t>
            </a:r>
            <a:r>
              <a:rPr lang="nl-NL" baseline="0" dirty="0"/>
              <a:t> </a:t>
            </a:r>
            <a:r>
              <a:rPr lang="nl-NL" baseline="0" dirty="0" err="1"/>
              <a:t>conduct</a:t>
            </a:r>
            <a:r>
              <a:rPr lang="nl-NL" baseline="0" dirty="0"/>
              <a:t> </a:t>
            </a:r>
            <a:r>
              <a:rPr lang="nl-NL" baseline="0" dirty="0" err="1"/>
              <a:t>their</a:t>
            </a:r>
            <a:r>
              <a:rPr lang="nl-NL" baseline="0" dirty="0"/>
              <a:t> research </a:t>
            </a:r>
            <a:r>
              <a:rPr lang="nl-NL" baseline="0" dirty="0" err="1"/>
              <a:t>because</a:t>
            </a:r>
            <a:r>
              <a:rPr lang="nl-NL" baseline="0" dirty="0"/>
              <a:t> </a:t>
            </a:r>
            <a:r>
              <a:rPr lang="nl-NL" baseline="0" dirty="0" err="1"/>
              <a:t>it’s</a:t>
            </a:r>
            <a:r>
              <a:rPr lang="nl-NL" baseline="0" dirty="0"/>
              <a:t> </a:t>
            </a:r>
            <a:r>
              <a:rPr lang="nl-NL" baseline="0" dirty="0" err="1"/>
              <a:t>not</a:t>
            </a:r>
            <a:r>
              <a:rPr lang="nl-NL" baseline="0" dirty="0"/>
              <a:t> </a:t>
            </a:r>
            <a:r>
              <a:rPr lang="nl-NL" baseline="0" dirty="0" err="1"/>
              <a:t>something</a:t>
            </a:r>
            <a:r>
              <a:rPr lang="nl-NL" baseline="0" dirty="0"/>
              <a:t> </a:t>
            </a:r>
            <a:r>
              <a:rPr lang="nl-NL" baseline="0" dirty="0" err="1"/>
              <a:t>that</a:t>
            </a:r>
            <a:r>
              <a:rPr lang="nl-NL" baseline="0" dirty="0"/>
              <a:t> up </a:t>
            </a:r>
            <a:r>
              <a:rPr lang="nl-NL" baseline="0" dirty="0" err="1"/>
              <a:t>till</a:t>
            </a:r>
            <a:r>
              <a:rPr lang="nl-NL" baseline="0" dirty="0"/>
              <a:t> </a:t>
            </a:r>
            <a:r>
              <a:rPr lang="nl-NL" baseline="0" dirty="0" err="1"/>
              <a:t>now</a:t>
            </a:r>
            <a:r>
              <a:rPr lang="nl-NL" baseline="0" dirty="0"/>
              <a:t> </a:t>
            </a:r>
            <a:r>
              <a:rPr lang="nl-NL" baseline="0" dirty="0" err="1"/>
              <a:t>they</a:t>
            </a:r>
            <a:r>
              <a:rPr lang="nl-NL" baseline="0" dirty="0"/>
              <a:t> have been </a:t>
            </a:r>
            <a:r>
              <a:rPr lang="nl-NL" baseline="0" dirty="0" err="1"/>
              <a:t>budgetting</a:t>
            </a:r>
            <a:r>
              <a:rPr lang="nl-NL" baseline="0" dirty="0"/>
              <a:t>.</a:t>
            </a:r>
          </a:p>
          <a:p>
            <a:r>
              <a:rPr lang="nl-NL" baseline="0" dirty="0" err="1"/>
              <a:t>Vice</a:t>
            </a:r>
            <a:r>
              <a:rPr lang="nl-NL" baseline="0" dirty="0"/>
              <a:t> versa, </a:t>
            </a:r>
            <a:r>
              <a:rPr lang="nl-NL" baseline="0" dirty="0" err="1"/>
              <a:t>arrangements</a:t>
            </a:r>
            <a:r>
              <a:rPr lang="nl-NL" baseline="0" dirty="0"/>
              <a:t> </a:t>
            </a:r>
            <a:r>
              <a:rPr lang="nl-NL" baseline="0" dirty="0" err="1"/>
              <a:t>researchers</a:t>
            </a:r>
            <a:r>
              <a:rPr lang="nl-NL" baseline="0" dirty="0"/>
              <a:t> building point </a:t>
            </a:r>
            <a:r>
              <a:rPr lang="nl-NL" baseline="0" dirty="0" err="1"/>
              <a:t>solutions</a:t>
            </a:r>
            <a:r>
              <a:rPr lang="nl-NL" baseline="0" dirty="0"/>
              <a:t> </a:t>
            </a:r>
            <a:r>
              <a:rPr lang="nl-NL" baseline="0" dirty="0" err="1"/>
              <a:t>for</a:t>
            </a:r>
            <a:r>
              <a:rPr lang="nl-NL" baseline="0" dirty="0"/>
              <a:t> data management </a:t>
            </a:r>
            <a:r>
              <a:rPr lang="nl-NL" baseline="0" dirty="0" err="1"/>
              <a:t>may</a:t>
            </a:r>
            <a:r>
              <a:rPr lang="nl-NL" baseline="0" dirty="0"/>
              <a:t> </a:t>
            </a:r>
            <a:r>
              <a:rPr lang="nl-NL" baseline="0" dirty="0" err="1"/>
              <a:t>be</a:t>
            </a:r>
            <a:r>
              <a:rPr lang="nl-NL" baseline="0" dirty="0"/>
              <a:t> </a:t>
            </a:r>
            <a:r>
              <a:rPr lang="nl-NL" baseline="0" dirty="0" err="1"/>
              <a:t>very</a:t>
            </a:r>
            <a:r>
              <a:rPr lang="nl-NL" baseline="0" dirty="0"/>
              <a:t> fit </a:t>
            </a:r>
            <a:r>
              <a:rPr lang="nl-NL" baseline="0" dirty="0" err="1"/>
              <a:t>for</a:t>
            </a:r>
            <a:r>
              <a:rPr lang="nl-NL" baseline="0" dirty="0"/>
              <a:t> </a:t>
            </a:r>
            <a:r>
              <a:rPr lang="nl-NL" baseline="0" dirty="0" err="1"/>
              <a:t>their</a:t>
            </a:r>
            <a:r>
              <a:rPr lang="nl-NL" baseline="0" dirty="0"/>
              <a:t> </a:t>
            </a:r>
            <a:r>
              <a:rPr lang="nl-NL" baseline="0" dirty="0" err="1"/>
              <a:t>purpose</a:t>
            </a:r>
            <a:r>
              <a:rPr lang="nl-NL" baseline="0" dirty="0"/>
              <a:t>, but never </a:t>
            </a:r>
            <a:r>
              <a:rPr lang="nl-NL" baseline="0" dirty="0" err="1"/>
              <a:t>achieve</a:t>
            </a:r>
            <a:r>
              <a:rPr lang="nl-NL" baseline="0" dirty="0"/>
              <a:t> </a:t>
            </a:r>
            <a:r>
              <a:rPr lang="nl-NL" baseline="0" dirty="0" err="1"/>
              <a:t>the</a:t>
            </a:r>
            <a:r>
              <a:rPr lang="nl-NL" baseline="0" dirty="0"/>
              <a:t> </a:t>
            </a:r>
            <a:r>
              <a:rPr lang="nl-NL" baseline="0" dirty="0" err="1"/>
              <a:t>economy</a:t>
            </a:r>
            <a:r>
              <a:rPr lang="nl-NL" baseline="0" dirty="0"/>
              <a:t> of </a:t>
            </a:r>
            <a:r>
              <a:rPr lang="nl-NL" baseline="0" dirty="0" err="1"/>
              <a:t>scale</a:t>
            </a:r>
            <a:r>
              <a:rPr lang="nl-NL" baseline="0" dirty="0"/>
              <a:t> </a:t>
            </a:r>
            <a:r>
              <a:rPr lang="nl-NL" baseline="0" dirty="0" err="1"/>
              <a:t>that</a:t>
            </a:r>
            <a:r>
              <a:rPr lang="nl-NL" baseline="0" dirty="0"/>
              <a:t> </a:t>
            </a:r>
            <a:r>
              <a:rPr lang="nl-NL" baseline="0" dirty="0" err="1"/>
              <a:t>it</a:t>
            </a:r>
            <a:r>
              <a:rPr lang="nl-NL" baseline="0" dirty="0"/>
              <a:t> </a:t>
            </a:r>
            <a:r>
              <a:rPr lang="nl-NL" baseline="0" dirty="0" err="1"/>
              <a:t>required</a:t>
            </a:r>
            <a:r>
              <a:rPr lang="nl-NL" baseline="0" dirty="0"/>
              <a:t> </a:t>
            </a:r>
            <a:r>
              <a:rPr lang="nl-NL" baseline="0" dirty="0" err="1"/>
              <a:t>to</a:t>
            </a:r>
            <a:r>
              <a:rPr lang="nl-NL" baseline="0" dirty="0"/>
              <a:t> make </a:t>
            </a:r>
            <a:r>
              <a:rPr lang="nl-NL" baseline="0" dirty="0" err="1"/>
              <a:t>it</a:t>
            </a:r>
            <a:r>
              <a:rPr lang="nl-NL" baseline="0" dirty="0"/>
              <a:t> </a:t>
            </a:r>
            <a:r>
              <a:rPr lang="nl-NL" baseline="0" dirty="0" err="1"/>
              <a:t>economically</a:t>
            </a:r>
            <a:r>
              <a:rPr lang="nl-NL" baseline="0" dirty="0"/>
              <a:t> </a:t>
            </a:r>
            <a:r>
              <a:rPr lang="nl-NL" baseline="0" dirty="0" err="1"/>
              <a:t>viable</a:t>
            </a:r>
            <a:r>
              <a:rPr lang="nl-NL" baseline="0" dirty="0"/>
              <a: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7E6F91-60CB-48B8-906B-B15C71CEDA91}"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177933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err="1"/>
              <a:t>Many</a:t>
            </a:r>
            <a:r>
              <a:rPr lang="nl-NL" dirty="0"/>
              <a:t> </a:t>
            </a:r>
            <a:r>
              <a:rPr lang="nl-NL" dirty="0" err="1"/>
              <a:t>times</a:t>
            </a:r>
            <a:r>
              <a:rPr lang="nl-NL" dirty="0"/>
              <a:t>, </a:t>
            </a:r>
            <a:r>
              <a:rPr lang="nl-NL" dirty="0" err="1"/>
              <a:t>discussions</a:t>
            </a:r>
            <a:r>
              <a:rPr lang="nl-NL" baseline="0" dirty="0"/>
              <a:t> end up like </a:t>
            </a:r>
            <a:r>
              <a:rPr lang="nl-NL" baseline="0" dirty="0" err="1"/>
              <a:t>this</a:t>
            </a:r>
            <a:r>
              <a:rPr lang="nl-NL" baseline="0" dirty="0"/>
              <a:t>. </a:t>
            </a:r>
            <a:endParaRPr lang="nl-NL"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7E6F91-60CB-48B8-906B-B15C71CEDA91}"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855107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And </a:t>
            </a:r>
            <a:r>
              <a:rPr lang="nl-NL" dirty="0" err="1"/>
              <a:t>objectifying</a:t>
            </a:r>
            <a:r>
              <a:rPr lang="nl-NL" baseline="0" dirty="0"/>
              <a:t> </a:t>
            </a:r>
            <a:r>
              <a:rPr lang="nl-NL" baseline="0" dirty="0" err="1"/>
              <a:t>the</a:t>
            </a:r>
            <a:r>
              <a:rPr lang="nl-NL" baseline="0" dirty="0"/>
              <a:t> </a:t>
            </a:r>
            <a:r>
              <a:rPr lang="nl-NL" baseline="0" dirty="0" err="1"/>
              <a:t>discussion</a:t>
            </a:r>
            <a:r>
              <a:rPr lang="nl-NL" baseline="0" dirty="0"/>
              <a:t> </a:t>
            </a:r>
            <a:r>
              <a:rPr lang="nl-NL" baseline="0" dirty="0" err="1"/>
              <a:t>by</a:t>
            </a:r>
            <a:r>
              <a:rPr lang="nl-NL" baseline="0" dirty="0"/>
              <a:t> </a:t>
            </a:r>
            <a:r>
              <a:rPr lang="nl-NL" dirty="0" err="1"/>
              <a:t>disengling</a:t>
            </a:r>
            <a:r>
              <a:rPr lang="nl-NL" baseline="0" dirty="0"/>
              <a:t> </a:t>
            </a:r>
            <a:r>
              <a:rPr lang="nl-NL" baseline="0" dirty="0" err="1"/>
              <a:t>the</a:t>
            </a:r>
            <a:r>
              <a:rPr lang="nl-NL" baseline="0" dirty="0"/>
              <a:t> </a:t>
            </a:r>
            <a:r>
              <a:rPr lang="nl-NL" baseline="0" dirty="0" err="1"/>
              <a:t>value</a:t>
            </a:r>
            <a:r>
              <a:rPr lang="nl-NL" baseline="0" dirty="0"/>
              <a:t> chain, or even </a:t>
            </a:r>
            <a:r>
              <a:rPr lang="nl-NL" baseline="0" dirty="0" err="1"/>
              <a:t>articulating</a:t>
            </a:r>
            <a:r>
              <a:rPr lang="nl-NL" baseline="0" dirty="0"/>
              <a:t> </a:t>
            </a:r>
            <a:r>
              <a:rPr lang="nl-NL" baseline="0" dirty="0" err="1"/>
              <a:t>value</a:t>
            </a:r>
            <a:r>
              <a:rPr lang="nl-NL" baseline="0" dirty="0"/>
              <a:t> </a:t>
            </a:r>
            <a:r>
              <a:rPr lang="nl-NL" baseline="0" dirty="0" err="1"/>
              <a:t>that</a:t>
            </a:r>
            <a:r>
              <a:rPr lang="nl-NL" baseline="0" dirty="0"/>
              <a:t> </a:t>
            </a:r>
            <a:r>
              <a:rPr lang="nl-NL" baseline="0" dirty="0" err="1"/>
              <a:t>each</a:t>
            </a:r>
            <a:r>
              <a:rPr lang="nl-NL" baseline="0" dirty="0"/>
              <a:t> actor </a:t>
            </a:r>
            <a:r>
              <a:rPr lang="nl-NL" baseline="0" dirty="0" err="1"/>
              <a:t>adds</a:t>
            </a:r>
            <a:r>
              <a:rPr lang="nl-NL" baseline="0" dirty="0"/>
              <a:t>, is a </a:t>
            </a:r>
            <a:r>
              <a:rPr lang="nl-NL" baseline="0" dirty="0" err="1"/>
              <a:t>discussion</a:t>
            </a:r>
            <a:r>
              <a:rPr lang="nl-NL" baseline="0" dirty="0"/>
              <a:t> </a:t>
            </a:r>
            <a:r>
              <a:rPr lang="nl-NL" baseline="0" dirty="0" err="1"/>
              <a:t>that</a:t>
            </a:r>
            <a:r>
              <a:rPr lang="nl-NL" baseline="0" dirty="0"/>
              <a:t> </a:t>
            </a:r>
            <a:r>
              <a:rPr lang="nl-NL" baseline="0" dirty="0" err="1"/>
              <a:t>proves</a:t>
            </a:r>
            <a:r>
              <a:rPr lang="nl-NL" baseline="0" dirty="0"/>
              <a:t> </a:t>
            </a:r>
            <a:r>
              <a:rPr lang="nl-NL" baseline="0" dirty="0" err="1"/>
              <a:t>to</a:t>
            </a:r>
            <a:r>
              <a:rPr lang="nl-NL" baseline="0" dirty="0"/>
              <a:t> </a:t>
            </a:r>
            <a:r>
              <a:rPr lang="nl-NL" baseline="0" dirty="0" err="1"/>
              <a:t>be</a:t>
            </a:r>
            <a:r>
              <a:rPr lang="nl-NL" baseline="0" dirty="0"/>
              <a:t> </a:t>
            </a:r>
            <a:r>
              <a:rPr lang="nl-NL" baseline="0" dirty="0" err="1"/>
              <a:t>very</a:t>
            </a:r>
            <a:r>
              <a:rPr lang="nl-NL" baseline="0" dirty="0"/>
              <a:t> </a:t>
            </a:r>
            <a:r>
              <a:rPr lang="nl-NL" baseline="0" dirty="0" err="1"/>
              <a:t>difficult</a:t>
            </a:r>
            <a:r>
              <a:rPr lang="nl-NL" baseline="0" dirty="0"/>
              <a: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7E6F91-60CB-48B8-906B-B15C71CEDA91}"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906026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err="1"/>
              <a:t>What’s</a:t>
            </a:r>
            <a:r>
              <a:rPr lang="nl-NL" dirty="0"/>
              <a:t> more, </a:t>
            </a:r>
            <a:r>
              <a:rPr lang="nl-NL" dirty="0" err="1"/>
              <a:t>it</a:t>
            </a:r>
            <a:r>
              <a:rPr lang="nl-NL" dirty="0"/>
              <a:t> </a:t>
            </a:r>
            <a:r>
              <a:rPr lang="nl-NL" dirty="0" err="1"/>
              <a:t>that</a:t>
            </a:r>
            <a:r>
              <a:rPr lang="nl-NL" baseline="0" dirty="0"/>
              <a:t> </a:t>
            </a:r>
            <a:r>
              <a:rPr lang="nl-NL" baseline="0" dirty="0" err="1"/>
              <a:t>this</a:t>
            </a:r>
            <a:r>
              <a:rPr lang="nl-NL" baseline="0" dirty="0"/>
              <a:t> is a </a:t>
            </a:r>
            <a:r>
              <a:rPr lang="nl-NL" baseline="0" dirty="0" err="1"/>
              <a:t>multidimensional</a:t>
            </a:r>
            <a:r>
              <a:rPr lang="nl-NL" baseline="0" dirty="0"/>
              <a:t> </a:t>
            </a:r>
            <a:r>
              <a:rPr lang="nl-NL" baseline="0" dirty="0" err="1"/>
              <a:t>problem</a:t>
            </a:r>
            <a:r>
              <a:rPr lang="nl-NL" baseline="0" dirty="0"/>
              <a:t>: </a:t>
            </a:r>
          </a:p>
          <a:p>
            <a:r>
              <a:rPr lang="nl-NL" baseline="0" dirty="0" err="1"/>
              <a:t>Not</a:t>
            </a:r>
            <a:r>
              <a:rPr lang="nl-NL" baseline="0" dirty="0"/>
              <a:t> </a:t>
            </a:r>
            <a:r>
              <a:rPr lang="nl-NL" baseline="0" dirty="0" err="1"/>
              <a:t>only</a:t>
            </a:r>
            <a:r>
              <a:rPr lang="nl-NL" baseline="0" dirty="0"/>
              <a:t> are we </a:t>
            </a:r>
            <a:r>
              <a:rPr lang="nl-NL" baseline="0" dirty="0" err="1"/>
              <a:t>debating</a:t>
            </a:r>
            <a:r>
              <a:rPr lang="nl-NL" baseline="0" dirty="0"/>
              <a:t> </a:t>
            </a:r>
            <a:r>
              <a:rPr lang="nl-NL" baseline="0" dirty="0" err="1"/>
              <a:t>the</a:t>
            </a:r>
            <a:r>
              <a:rPr lang="nl-NL" baseline="0" dirty="0"/>
              <a:t> </a:t>
            </a:r>
            <a:r>
              <a:rPr lang="nl-NL" baseline="0" dirty="0" err="1"/>
              <a:t>value</a:t>
            </a:r>
            <a:r>
              <a:rPr lang="nl-NL" baseline="0" dirty="0"/>
              <a:t> chain </a:t>
            </a:r>
            <a:r>
              <a:rPr lang="nl-NL" baseline="0" dirty="0" err="1"/>
              <a:t>funder</a:t>
            </a:r>
            <a:r>
              <a:rPr lang="nl-NL" baseline="0" dirty="0"/>
              <a:t>-&gt; e-infra-&gt; RI -&gt; researcher</a:t>
            </a:r>
          </a:p>
          <a:p>
            <a:r>
              <a:rPr lang="nl-NL" baseline="0" dirty="0"/>
              <a:t>We are </a:t>
            </a:r>
            <a:r>
              <a:rPr lang="nl-NL" baseline="0" dirty="0" err="1"/>
              <a:t>trying</a:t>
            </a:r>
            <a:r>
              <a:rPr lang="nl-NL" baseline="0" dirty="0"/>
              <a:t> </a:t>
            </a:r>
            <a:r>
              <a:rPr lang="nl-NL" baseline="0" dirty="0" err="1"/>
              <a:t>to</a:t>
            </a:r>
            <a:r>
              <a:rPr lang="nl-NL" baseline="0" dirty="0"/>
              <a:t> </a:t>
            </a:r>
            <a:r>
              <a:rPr lang="nl-NL" baseline="0" dirty="0" err="1"/>
              <a:t>join</a:t>
            </a:r>
            <a:r>
              <a:rPr lang="nl-NL" baseline="0" dirty="0"/>
              <a:t> </a:t>
            </a:r>
            <a:r>
              <a:rPr lang="nl-NL" baseline="0" dirty="0" err="1"/>
              <a:t>together</a:t>
            </a:r>
            <a:r>
              <a:rPr lang="nl-NL" baseline="0" dirty="0"/>
              <a:t> </a:t>
            </a:r>
            <a:r>
              <a:rPr lang="nl-NL" baseline="0" dirty="0" err="1"/>
              <a:t>structures</a:t>
            </a:r>
            <a:r>
              <a:rPr lang="nl-NL" baseline="0" dirty="0"/>
              <a:t> </a:t>
            </a:r>
            <a:r>
              <a:rPr lang="nl-NL" baseline="0" dirty="0" err="1"/>
              <a:t>that</a:t>
            </a:r>
            <a:r>
              <a:rPr lang="nl-NL" baseline="0" dirty="0"/>
              <a:t> are have </a:t>
            </a:r>
            <a:r>
              <a:rPr lang="nl-NL" baseline="0" dirty="0" err="1"/>
              <a:t>their</a:t>
            </a:r>
            <a:r>
              <a:rPr lang="nl-NL" baseline="0" dirty="0"/>
              <a:t> </a:t>
            </a:r>
            <a:r>
              <a:rPr lang="nl-NL" baseline="0" dirty="0" err="1"/>
              <a:t>institutional</a:t>
            </a:r>
            <a:r>
              <a:rPr lang="nl-NL" baseline="0" dirty="0"/>
              <a:t> foundation in </a:t>
            </a:r>
            <a:r>
              <a:rPr lang="nl-NL" baseline="0" dirty="0" err="1"/>
              <a:t>the</a:t>
            </a:r>
            <a:r>
              <a:rPr lang="nl-NL" baseline="0" dirty="0"/>
              <a:t> </a:t>
            </a:r>
            <a:r>
              <a:rPr lang="nl-NL" baseline="0" dirty="0" err="1"/>
              <a:t>memberstates</a:t>
            </a:r>
            <a:r>
              <a:rPr lang="nl-NL" baseline="0" dirty="0"/>
              <a:t>, </a:t>
            </a:r>
            <a:r>
              <a:rPr lang="nl-NL" baseline="0" dirty="0" err="1"/>
              <a:t>with</a:t>
            </a:r>
            <a:r>
              <a:rPr lang="nl-NL" baseline="0" dirty="0"/>
              <a:t> </a:t>
            </a:r>
            <a:r>
              <a:rPr lang="nl-NL" baseline="0" dirty="0" err="1"/>
              <a:t>their</a:t>
            </a:r>
            <a:r>
              <a:rPr lang="nl-NL" baseline="0" dirty="0"/>
              <a:t> </a:t>
            </a:r>
            <a:r>
              <a:rPr lang="nl-NL" baseline="0" dirty="0" err="1"/>
              <a:t>own</a:t>
            </a:r>
            <a:r>
              <a:rPr lang="nl-NL" baseline="0" dirty="0"/>
              <a:t> politics and cultures. </a:t>
            </a:r>
          </a:p>
          <a:p>
            <a:endParaRPr lang="nl-NL" baseline="0" dirty="0"/>
          </a:p>
          <a:p>
            <a:r>
              <a:rPr lang="nl-NL" baseline="0" dirty="0"/>
              <a:t>The level of </a:t>
            </a:r>
            <a:r>
              <a:rPr lang="nl-NL" baseline="0" dirty="0" err="1"/>
              <a:t>funding</a:t>
            </a:r>
            <a:r>
              <a:rPr lang="nl-NL" baseline="0" dirty="0"/>
              <a:t>, </a:t>
            </a:r>
            <a:r>
              <a:rPr lang="nl-NL" baseline="0" dirty="0" err="1"/>
              <a:t>quality</a:t>
            </a:r>
            <a:r>
              <a:rPr lang="nl-NL" baseline="0" dirty="0"/>
              <a:t>, </a:t>
            </a:r>
            <a:r>
              <a:rPr lang="nl-NL" baseline="0" dirty="0" err="1"/>
              <a:t>maturity</a:t>
            </a:r>
            <a:r>
              <a:rPr lang="nl-NL" baseline="0" dirty="0"/>
              <a:t> </a:t>
            </a:r>
            <a:r>
              <a:rPr lang="nl-NL" baseline="0" dirty="0" err="1"/>
              <a:t>if</a:t>
            </a:r>
            <a:r>
              <a:rPr lang="nl-NL" baseline="0" dirty="0"/>
              <a:t> </a:t>
            </a:r>
            <a:r>
              <a:rPr lang="nl-NL" baseline="0" dirty="0" err="1"/>
              <a:t>you</a:t>
            </a:r>
            <a:r>
              <a:rPr lang="nl-NL" baseline="0" dirty="0"/>
              <a:t> like </a:t>
            </a:r>
            <a:r>
              <a:rPr lang="nl-NL" baseline="0" dirty="0" err="1"/>
              <a:t>between</a:t>
            </a:r>
            <a:r>
              <a:rPr lang="nl-NL" baseline="0" dirty="0"/>
              <a:t> </a:t>
            </a:r>
            <a:r>
              <a:rPr lang="nl-NL" baseline="0" dirty="0" err="1"/>
              <a:t>the</a:t>
            </a:r>
            <a:r>
              <a:rPr lang="nl-NL" baseline="0" dirty="0"/>
              <a:t> member </a:t>
            </a:r>
            <a:r>
              <a:rPr lang="nl-NL" baseline="0" dirty="0" err="1"/>
              <a:t>states</a:t>
            </a:r>
            <a:r>
              <a:rPr lang="nl-NL" baseline="0" dirty="0"/>
              <a:t> </a:t>
            </a:r>
            <a:r>
              <a:rPr lang="nl-NL" baseline="0" dirty="0" err="1"/>
              <a:t>differ</a:t>
            </a:r>
            <a:r>
              <a:rPr lang="nl-NL" baseline="0" dirty="0"/>
              <a:t> </a:t>
            </a:r>
            <a:r>
              <a:rPr lang="nl-NL" baseline="0" dirty="0" err="1"/>
              <a:t>greatly</a:t>
            </a:r>
            <a:endParaRPr lang="nl-NL" baseline="0" dirty="0"/>
          </a:p>
          <a:p>
            <a:endParaRPr lang="nl-NL"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7E6F91-60CB-48B8-906B-B15C71CEDA91}"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506847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err="1"/>
              <a:t>Balancing</a:t>
            </a:r>
            <a:r>
              <a:rPr lang="nl-NL" baseline="0" dirty="0"/>
              <a:t> </a:t>
            </a:r>
            <a:r>
              <a:rPr lang="nl-NL" baseline="0" dirty="0" err="1"/>
              <a:t>this</a:t>
            </a:r>
            <a:r>
              <a:rPr lang="nl-NL" baseline="0" dirty="0"/>
              <a:t> </a:t>
            </a:r>
            <a:r>
              <a:rPr lang="nl-NL" baseline="0" dirty="0" err="1"/>
              <a:t>notion</a:t>
            </a:r>
            <a:r>
              <a:rPr lang="nl-NL" baseline="0" dirty="0"/>
              <a:t> of </a:t>
            </a:r>
            <a:r>
              <a:rPr lang="nl-NL" baseline="0" dirty="0" err="1"/>
              <a:t>enabling</a:t>
            </a:r>
            <a:r>
              <a:rPr lang="nl-NL" baseline="0" dirty="0"/>
              <a:t> </a:t>
            </a:r>
            <a:r>
              <a:rPr lang="nl-NL" baseline="0" dirty="0" err="1"/>
              <a:t>seamless</a:t>
            </a:r>
            <a:r>
              <a:rPr lang="nl-NL" baseline="0" dirty="0"/>
              <a:t> access </a:t>
            </a:r>
            <a:r>
              <a:rPr lang="nl-NL" baseline="0" dirty="0" err="1"/>
              <a:t>for</a:t>
            </a:r>
            <a:r>
              <a:rPr lang="nl-NL" baseline="0" dirty="0"/>
              <a:t> </a:t>
            </a:r>
            <a:r>
              <a:rPr lang="nl-NL" baseline="0" dirty="0" err="1"/>
              <a:t>all</a:t>
            </a:r>
            <a:r>
              <a:rPr lang="nl-NL" baseline="0" dirty="0"/>
              <a:t> research </a:t>
            </a:r>
            <a:r>
              <a:rPr lang="nl-NL" baseline="0" dirty="0" err="1"/>
              <a:t>across</a:t>
            </a:r>
            <a:r>
              <a:rPr lang="nl-NL" baseline="0" dirty="0"/>
              <a:t> borders and </a:t>
            </a:r>
            <a:r>
              <a:rPr lang="nl-NL" baseline="0" dirty="0" err="1"/>
              <a:t>disciplinary</a:t>
            </a:r>
            <a:r>
              <a:rPr lang="nl-NL" baseline="0" dirty="0"/>
              <a:t> </a:t>
            </a:r>
            <a:r>
              <a:rPr lang="nl-NL" baseline="0" dirty="0" err="1"/>
              <a:t>boundaries</a:t>
            </a:r>
            <a:endParaRPr lang="nl-NL" baseline="0" dirty="0"/>
          </a:p>
          <a:p>
            <a:endParaRPr lang="nl-NL" baseline="0" dirty="0"/>
          </a:p>
          <a:p>
            <a:r>
              <a:rPr lang="nl-NL" baseline="0" dirty="0" err="1"/>
              <a:t>Also</a:t>
            </a:r>
            <a:r>
              <a:rPr lang="nl-NL" baseline="0" dirty="0"/>
              <a:t> triggers </a:t>
            </a:r>
            <a:r>
              <a:rPr lang="nl-NL" baseline="0" dirty="0" err="1"/>
              <a:t>this</a:t>
            </a:r>
            <a:r>
              <a:rPr lang="nl-NL" baseline="0" dirty="0"/>
              <a:t> </a:t>
            </a:r>
            <a:r>
              <a:rPr lang="nl-NL" baseline="0" dirty="0" err="1"/>
              <a:t>notion</a:t>
            </a:r>
            <a:r>
              <a:rPr lang="nl-NL" baseline="0" dirty="0"/>
              <a:t> of </a:t>
            </a:r>
            <a:r>
              <a:rPr lang="nl-NL" baseline="0" dirty="0" err="1"/>
              <a:t>solidarity</a:t>
            </a:r>
            <a:r>
              <a:rPr lang="nl-NL" baseline="0" dirty="0"/>
              <a:t> </a:t>
            </a:r>
            <a:r>
              <a:rPr lang="nl-NL" baseline="0" dirty="0" err="1"/>
              <a:t>between</a:t>
            </a:r>
            <a:r>
              <a:rPr lang="nl-NL" baseline="0" dirty="0"/>
              <a:t> </a:t>
            </a:r>
            <a:r>
              <a:rPr lang="nl-NL" baseline="0" dirty="0" err="1"/>
              <a:t>memberstates</a:t>
            </a:r>
            <a:r>
              <a:rPr lang="nl-NL" baseline="0" dirty="0"/>
              <a:t>.</a:t>
            </a:r>
          </a:p>
          <a:p>
            <a:endParaRPr lang="nl-NL" baseline="0" dirty="0"/>
          </a:p>
          <a:p>
            <a:r>
              <a:rPr lang="nl-NL" baseline="0" dirty="0" err="1"/>
              <a:t>From</a:t>
            </a:r>
            <a:r>
              <a:rPr lang="nl-NL" baseline="0" dirty="0"/>
              <a:t> a populist viewpoint: </a:t>
            </a:r>
          </a:p>
          <a:p>
            <a:endParaRPr lang="nl-NL" baseline="0" dirty="0"/>
          </a:p>
          <a:p>
            <a:r>
              <a:rPr lang="nl-NL" baseline="0" dirty="0"/>
              <a:t>It’s fine </a:t>
            </a:r>
            <a:r>
              <a:rPr lang="nl-NL" baseline="0" dirty="0" err="1"/>
              <a:t>to</a:t>
            </a:r>
            <a:r>
              <a:rPr lang="nl-NL" baseline="0" dirty="0"/>
              <a:t> </a:t>
            </a:r>
            <a:r>
              <a:rPr lang="nl-NL" baseline="0" dirty="0" err="1"/>
              <a:t>use</a:t>
            </a:r>
            <a:r>
              <a:rPr lang="nl-NL" baseline="0" dirty="0"/>
              <a:t> </a:t>
            </a:r>
            <a:r>
              <a:rPr lang="nl-NL" baseline="0" dirty="0" err="1"/>
              <a:t>memebrstate</a:t>
            </a:r>
            <a:r>
              <a:rPr lang="nl-NL" baseline="0" dirty="0"/>
              <a:t> </a:t>
            </a:r>
            <a:r>
              <a:rPr lang="nl-NL" baseline="0" dirty="0" err="1"/>
              <a:t>investments</a:t>
            </a:r>
            <a:r>
              <a:rPr lang="nl-NL" baseline="0" dirty="0"/>
              <a:t> </a:t>
            </a:r>
            <a:r>
              <a:rPr lang="nl-NL" baseline="0" dirty="0" err="1"/>
              <a:t>to</a:t>
            </a:r>
            <a:r>
              <a:rPr lang="nl-NL" baseline="0" dirty="0"/>
              <a:t> support </a:t>
            </a:r>
            <a:r>
              <a:rPr lang="nl-NL" baseline="0" dirty="0" err="1"/>
              <a:t>international</a:t>
            </a:r>
            <a:r>
              <a:rPr lang="nl-NL" baseline="0" dirty="0"/>
              <a:t> research e.g. </a:t>
            </a:r>
            <a:r>
              <a:rPr lang="nl-NL" baseline="0" dirty="0" err="1"/>
              <a:t>an</a:t>
            </a:r>
            <a:r>
              <a:rPr lang="nl-NL" baseline="0" dirty="0"/>
              <a:t> ERIC </a:t>
            </a:r>
            <a:r>
              <a:rPr lang="nl-NL" baseline="0" dirty="0" err="1"/>
              <a:t>which</a:t>
            </a:r>
            <a:r>
              <a:rPr lang="nl-NL" baseline="0" dirty="0"/>
              <a:t> we </a:t>
            </a:r>
            <a:r>
              <a:rPr lang="nl-NL" baseline="0" dirty="0" err="1"/>
              <a:t>choose</a:t>
            </a:r>
            <a:r>
              <a:rPr lang="nl-NL" baseline="0" dirty="0"/>
              <a:t> </a:t>
            </a:r>
            <a:r>
              <a:rPr lang="nl-NL" baseline="0" dirty="0" err="1"/>
              <a:t>to</a:t>
            </a:r>
            <a:r>
              <a:rPr lang="nl-NL" baseline="0" dirty="0"/>
              <a:t> support (</a:t>
            </a:r>
            <a:r>
              <a:rPr lang="nl-NL" baseline="0" dirty="0" err="1"/>
              <a:t>because</a:t>
            </a:r>
            <a:r>
              <a:rPr lang="nl-NL" baseline="0" dirty="0"/>
              <a:t> </a:t>
            </a:r>
            <a:r>
              <a:rPr lang="nl-NL" baseline="0" dirty="0" err="1"/>
              <a:t>that</a:t>
            </a:r>
            <a:r>
              <a:rPr lang="nl-NL" baseline="0" dirty="0"/>
              <a:t> </a:t>
            </a:r>
            <a:r>
              <a:rPr lang="nl-NL" baseline="0" dirty="0" err="1"/>
              <a:t>also</a:t>
            </a:r>
            <a:r>
              <a:rPr lang="nl-NL" baseline="0" dirty="0"/>
              <a:t> has </a:t>
            </a:r>
            <a:r>
              <a:rPr lang="nl-NL" baseline="0" dirty="0" err="1"/>
              <a:t>something</a:t>
            </a:r>
            <a:r>
              <a:rPr lang="nl-NL" baseline="0" dirty="0"/>
              <a:t> in </a:t>
            </a:r>
            <a:r>
              <a:rPr lang="nl-NL" baseline="0" dirty="0" err="1"/>
              <a:t>it</a:t>
            </a:r>
            <a:r>
              <a:rPr lang="nl-NL" baseline="0" dirty="0"/>
              <a:t> </a:t>
            </a:r>
            <a:r>
              <a:rPr lang="nl-NL" baseline="0" dirty="0" err="1"/>
              <a:t>for</a:t>
            </a:r>
            <a:r>
              <a:rPr lang="nl-NL" baseline="0" dirty="0"/>
              <a:t> me)</a:t>
            </a:r>
          </a:p>
          <a:p>
            <a:endParaRPr lang="nl-NL" baseline="0" dirty="0"/>
          </a:p>
          <a:p>
            <a:r>
              <a:rPr lang="nl-NL" baseline="0" dirty="0"/>
              <a:t>But is </a:t>
            </a:r>
            <a:r>
              <a:rPr lang="nl-NL" baseline="0" dirty="0" err="1"/>
              <a:t>also</a:t>
            </a:r>
            <a:r>
              <a:rPr lang="nl-NL" baseline="0" dirty="0"/>
              <a:t> fine </a:t>
            </a:r>
            <a:r>
              <a:rPr lang="nl-NL" baseline="0" dirty="0" err="1"/>
              <a:t>to</a:t>
            </a:r>
            <a:r>
              <a:rPr lang="nl-NL" baseline="0" dirty="0"/>
              <a:t> support </a:t>
            </a:r>
            <a:r>
              <a:rPr lang="nl-NL" baseline="0" dirty="0" err="1"/>
              <a:t>foreign</a:t>
            </a:r>
            <a:r>
              <a:rPr lang="nl-NL" baseline="0" dirty="0"/>
              <a:t> research </a:t>
            </a:r>
            <a:r>
              <a:rPr lang="nl-NL" baseline="0" dirty="0" err="1"/>
              <a:t>to</a:t>
            </a:r>
            <a:r>
              <a:rPr lang="nl-NL" baseline="0" dirty="0"/>
              <a:t> </a:t>
            </a:r>
            <a:r>
              <a:rPr lang="nl-NL" baseline="0" dirty="0" err="1"/>
              <a:t>which</a:t>
            </a:r>
            <a:r>
              <a:rPr lang="nl-NL" baseline="0" dirty="0"/>
              <a:t> I </a:t>
            </a:r>
            <a:r>
              <a:rPr lang="nl-NL" baseline="0" dirty="0" err="1"/>
              <a:t>don’t</a:t>
            </a:r>
            <a:r>
              <a:rPr lang="nl-NL" baseline="0" dirty="0"/>
              <a:t> </a:t>
            </a:r>
            <a:r>
              <a:rPr lang="nl-NL" baseline="0" dirty="0" err="1"/>
              <a:t>really</a:t>
            </a:r>
            <a:r>
              <a:rPr lang="nl-NL" baseline="0" dirty="0"/>
              <a:t> have </a:t>
            </a:r>
            <a:r>
              <a:rPr lang="nl-NL" baseline="0" dirty="0" err="1"/>
              <a:t>commitmentto</a:t>
            </a:r>
            <a:r>
              <a:rPr lang="nl-NL" baseline="0" dirty="0"/>
              <a:t>?  </a:t>
            </a:r>
          </a:p>
          <a:p>
            <a:endParaRPr lang="nl-NL" baseline="0" dirty="0"/>
          </a:p>
          <a:p>
            <a:r>
              <a:rPr lang="nl-NL" baseline="0" dirty="0"/>
              <a:t>And </a:t>
            </a:r>
            <a:r>
              <a:rPr lang="nl-NL" baseline="0" dirty="0" err="1"/>
              <a:t>what</a:t>
            </a:r>
            <a:r>
              <a:rPr lang="nl-NL" baseline="0" dirty="0"/>
              <a:t> </a:t>
            </a:r>
            <a:r>
              <a:rPr lang="nl-NL" baseline="0" dirty="0" err="1"/>
              <a:t>if</a:t>
            </a:r>
            <a:r>
              <a:rPr lang="nl-NL" baseline="0" dirty="0"/>
              <a:t> </a:t>
            </a:r>
            <a:r>
              <a:rPr lang="nl-NL" baseline="0" dirty="0" err="1"/>
              <a:t>we’re</a:t>
            </a:r>
            <a:r>
              <a:rPr lang="nl-NL" baseline="0" dirty="0"/>
              <a:t> </a:t>
            </a:r>
            <a:r>
              <a:rPr lang="nl-NL" baseline="0" dirty="0" err="1"/>
              <a:t>compensated</a:t>
            </a:r>
            <a:r>
              <a:rPr lang="nl-NL" baseline="0" dirty="0"/>
              <a:t> </a:t>
            </a:r>
            <a:r>
              <a:rPr lang="nl-NL" baseline="0" dirty="0" err="1"/>
              <a:t>financially</a:t>
            </a:r>
            <a:r>
              <a:rPr lang="nl-NL" baseline="0" dirty="0"/>
              <a:t> </a:t>
            </a:r>
            <a:r>
              <a:rPr lang="nl-NL" baseline="0" dirty="0" err="1"/>
              <a:t>for</a:t>
            </a:r>
            <a:r>
              <a:rPr lang="nl-NL" baseline="0" dirty="0"/>
              <a:t> </a:t>
            </a:r>
            <a:r>
              <a:rPr lang="nl-NL" baseline="0" dirty="0" err="1"/>
              <a:t>this</a:t>
            </a:r>
            <a:r>
              <a:rPr lang="nl-NL" baseline="0" dirty="0"/>
              <a:t>? Does  </a:t>
            </a:r>
            <a:r>
              <a:rPr lang="nl-NL" baseline="0" dirty="0" err="1"/>
              <a:t>this</a:t>
            </a:r>
            <a:r>
              <a:rPr lang="nl-NL" baseline="0" dirty="0"/>
              <a:t> </a:t>
            </a:r>
            <a:r>
              <a:rPr lang="nl-NL" baseline="0" dirty="0" err="1"/>
              <a:t>clear</a:t>
            </a:r>
            <a:r>
              <a:rPr lang="nl-NL" baseline="0" dirty="0"/>
              <a:t> </a:t>
            </a:r>
            <a:r>
              <a:rPr lang="nl-NL" baseline="0" dirty="0" err="1"/>
              <a:t>the</a:t>
            </a:r>
            <a:r>
              <a:rPr lang="nl-NL" baseline="0" dirty="0"/>
              <a:t> </a:t>
            </a:r>
            <a:r>
              <a:rPr lang="nl-NL" baseline="0" dirty="0" err="1"/>
              <a:t>obstacles</a:t>
            </a:r>
            <a:r>
              <a:rPr lang="nl-NL" baseline="0" dirty="0"/>
              <a:t> or do we feel </a:t>
            </a:r>
            <a:r>
              <a:rPr lang="nl-NL" baseline="0" dirty="0" err="1"/>
              <a:t>that</a:t>
            </a:r>
            <a:r>
              <a:rPr lang="nl-NL" baseline="0" dirty="0"/>
              <a:t> </a:t>
            </a:r>
            <a:r>
              <a:rPr lang="nl-NL" baseline="0" dirty="0" err="1"/>
              <a:t>this</a:t>
            </a:r>
            <a:r>
              <a:rPr lang="nl-NL" baseline="0" dirty="0"/>
              <a:t> kind of </a:t>
            </a:r>
            <a:r>
              <a:rPr lang="nl-NL" baseline="0" dirty="0" err="1"/>
              <a:t>usage</a:t>
            </a:r>
            <a:r>
              <a:rPr lang="nl-NL" baseline="0" dirty="0"/>
              <a:t> is </a:t>
            </a:r>
            <a:r>
              <a:rPr lang="nl-NL" baseline="0" dirty="0" err="1"/>
              <a:t>really</a:t>
            </a:r>
            <a:r>
              <a:rPr lang="nl-NL" baseline="0" dirty="0"/>
              <a:t> a </a:t>
            </a:r>
            <a:r>
              <a:rPr lang="nl-NL" baseline="0" dirty="0" err="1"/>
              <a:t>distraction</a:t>
            </a:r>
            <a:r>
              <a:rPr lang="nl-NL" baseline="0" dirty="0"/>
              <a:t> </a:t>
            </a:r>
            <a:r>
              <a:rPr lang="nl-NL" baseline="0" dirty="0" err="1"/>
              <a:t>from</a:t>
            </a:r>
            <a:r>
              <a:rPr lang="nl-NL" baseline="0" dirty="0"/>
              <a:t> </a:t>
            </a:r>
            <a:r>
              <a:rPr lang="nl-NL" baseline="0" dirty="0" err="1"/>
              <a:t>the</a:t>
            </a:r>
            <a:r>
              <a:rPr lang="nl-NL" baseline="0" dirty="0"/>
              <a:t> </a:t>
            </a:r>
            <a:r>
              <a:rPr lang="nl-NL" baseline="0" dirty="0" err="1"/>
              <a:t>national</a:t>
            </a:r>
            <a:r>
              <a:rPr lang="nl-NL" baseline="0" dirty="0"/>
              <a:t> </a:t>
            </a:r>
            <a:r>
              <a:rPr lang="nl-NL" baseline="0" dirty="0" err="1"/>
              <a:t>remit</a:t>
            </a:r>
            <a:r>
              <a:rPr lang="nl-NL" baseline="0" dirty="0"/>
              <a:t> and </a:t>
            </a:r>
            <a:r>
              <a:rPr lang="nl-NL" baseline="0" dirty="0" err="1"/>
              <a:t>still</a:t>
            </a:r>
            <a:r>
              <a:rPr lang="nl-NL" baseline="0" dirty="0"/>
              <a:t> </a:t>
            </a:r>
            <a:r>
              <a:rPr lang="nl-NL" baseline="0" dirty="0" err="1"/>
              <a:t>consider</a:t>
            </a:r>
            <a:r>
              <a:rPr lang="nl-NL" baseline="0" dirty="0"/>
              <a:t> </a:t>
            </a:r>
            <a:r>
              <a:rPr lang="nl-NL" baseline="0" dirty="0" err="1"/>
              <a:t>it</a:t>
            </a:r>
            <a:r>
              <a:rPr lang="nl-NL" baseline="0" dirty="0"/>
              <a:t> as a </a:t>
            </a:r>
            <a:r>
              <a:rPr lang="nl-NL" baseline="0" dirty="0" err="1"/>
              <a:t>problem</a:t>
            </a:r>
            <a:r>
              <a:rPr lang="nl-NL"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7E6F91-60CB-48B8-906B-B15C71CEDA91}"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320927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Through </a:t>
            </a:r>
            <a:r>
              <a:rPr lang="nl-NL" dirty="0" err="1"/>
              <a:t>the</a:t>
            </a:r>
            <a:r>
              <a:rPr lang="nl-NL" dirty="0"/>
              <a:t> </a:t>
            </a:r>
            <a:r>
              <a:rPr lang="nl-NL" dirty="0" err="1"/>
              <a:t>economical</a:t>
            </a:r>
            <a:r>
              <a:rPr lang="nl-NL" dirty="0"/>
              <a:t> lens</a:t>
            </a:r>
            <a:r>
              <a:rPr lang="nl-NL" baseline="0" dirty="0"/>
              <a:t> we </a:t>
            </a:r>
            <a:r>
              <a:rPr lang="nl-NL" baseline="0" dirty="0" err="1"/>
              <a:t>can</a:t>
            </a:r>
            <a:r>
              <a:rPr lang="nl-NL" baseline="0" dirty="0"/>
              <a:t> </a:t>
            </a:r>
            <a:r>
              <a:rPr lang="nl-NL" baseline="0" dirty="0" err="1"/>
              <a:t>distinguish</a:t>
            </a:r>
            <a:r>
              <a:rPr lang="nl-NL" baseline="0" dirty="0"/>
              <a:t> </a:t>
            </a:r>
            <a:r>
              <a:rPr lang="nl-NL" baseline="0" dirty="0" err="1"/>
              <a:t>between</a:t>
            </a:r>
            <a:r>
              <a:rPr lang="nl-NL" baseline="0" dirty="0"/>
              <a:t> issues </a:t>
            </a:r>
            <a:r>
              <a:rPr lang="nl-NL" baseline="0" dirty="0" err="1"/>
              <a:t>from</a:t>
            </a:r>
            <a:r>
              <a:rPr lang="nl-NL" baseline="0" dirty="0"/>
              <a:t> </a:t>
            </a:r>
            <a:r>
              <a:rPr lang="nl-NL" baseline="0" dirty="0" err="1"/>
              <a:t>the</a:t>
            </a:r>
            <a:endParaRPr lang="nl-NL" baseline="0" dirty="0"/>
          </a:p>
          <a:p>
            <a:r>
              <a:rPr lang="nl-NL" baseline="0" dirty="0"/>
              <a:t>Micro </a:t>
            </a:r>
            <a:r>
              <a:rPr lang="nl-NL" baseline="0" dirty="0" err="1"/>
              <a:t>economics</a:t>
            </a:r>
            <a:r>
              <a:rPr lang="nl-NL" baseline="0" dirty="0"/>
              <a:t>, i.e. </a:t>
            </a:r>
            <a:r>
              <a:rPr lang="nl-NL" baseline="0" dirty="0" err="1"/>
              <a:t>supply</a:t>
            </a:r>
            <a:r>
              <a:rPr lang="nl-NL" baseline="0" dirty="0"/>
              <a:t>/</a:t>
            </a:r>
            <a:r>
              <a:rPr lang="nl-NL" baseline="0" dirty="0" err="1"/>
              <a:t>demand</a:t>
            </a:r>
            <a:r>
              <a:rPr lang="nl-NL" baseline="0" dirty="0"/>
              <a:t> </a:t>
            </a:r>
            <a:r>
              <a:rPr lang="nl-NL" baseline="0" dirty="0" err="1"/>
              <a:t>interactions</a:t>
            </a:r>
            <a:r>
              <a:rPr lang="nl-NL" baseline="0" dirty="0"/>
              <a:t> </a:t>
            </a:r>
            <a:r>
              <a:rPr lang="nl-NL" baseline="0" dirty="0" err="1"/>
              <a:t>between</a:t>
            </a:r>
            <a:r>
              <a:rPr lang="nl-NL" baseline="0" dirty="0"/>
              <a:t> research and </a:t>
            </a:r>
            <a:r>
              <a:rPr lang="nl-NL" baseline="0" dirty="0" err="1"/>
              <a:t>supporting</a:t>
            </a:r>
            <a:r>
              <a:rPr lang="nl-NL" baseline="0" dirty="0"/>
              <a:t> services</a:t>
            </a:r>
          </a:p>
          <a:p>
            <a:r>
              <a:rPr lang="nl-NL" baseline="0" dirty="0"/>
              <a:t>Marco </a:t>
            </a:r>
            <a:r>
              <a:rPr lang="nl-NL" baseline="0" dirty="0" err="1"/>
              <a:t>economics</a:t>
            </a:r>
            <a:r>
              <a:rPr lang="nl-NL" baseline="0" dirty="0"/>
              <a:t>, i.e. </a:t>
            </a:r>
            <a:r>
              <a:rPr lang="nl-NL" baseline="0" dirty="0" err="1"/>
              <a:t>the</a:t>
            </a:r>
            <a:r>
              <a:rPr lang="nl-NL" baseline="0" dirty="0"/>
              <a:t> </a:t>
            </a:r>
            <a:r>
              <a:rPr lang="nl-NL" baseline="0" dirty="0" err="1"/>
              <a:t>aggregate</a:t>
            </a:r>
            <a:r>
              <a:rPr lang="nl-NL" baseline="0" dirty="0"/>
              <a:t> level of research and </a:t>
            </a:r>
            <a:r>
              <a:rPr lang="nl-NL" baseline="0" dirty="0" err="1"/>
              <a:t>infrastructure</a:t>
            </a:r>
            <a:r>
              <a:rPr lang="nl-NL" baseline="0" dirty="0"/>
              <a:t> policy</a:t>
            </a:r>
          </a:p>
          <a:p>
            <a:r>
              <a:rPr lang="nl-NL" baseline="0" dirty="0"/>
              <a:t>International </a:t>
            </a:r>
            <a:r>
              <a:rPr lang="nl-NL" baseline="0" dirty="0" err="1"/>
              <a:t>economics</a:t>
            </a:r>
            <a:r>
              <a:rPr lang="nl-NL" baseline="0" dirty="0"/>
              <a:t>, i.e. dilemma’s </a:t>
            </a:r>
            <a:r>
              <a:rPr lang="nl-NL" baseline="0" dirty="0" err="1"/>
              <a:t>emerging</a:t>
            </a:r>
            <a:r>
              <a:rPr lang="nl-NL" baseline="0" dirty="0"/>
              <a:t> </a:t>
            </a:r>
            <a:r>
              <a:rPr lang="nl-NL" baseline="0" dirty="0" err="1"/>
              <a:t>from</a:t>
            </a:r>
            <a:r>
              <a:rPr lang="nl-NL" baseline="0" dirty="0"/>
              <a:t> EU </a:t>
            </a:r>
            <a:r>
              <a:rPr lang="nl-NL" baseline="0" dirty="0" err="1"/>
              <a:t>dynamics</a:t>
            </a:r>
            <a:r>
              <a:rPr lang="nl-NL" baseline="0" dirty="0"/>
              <a:t> and </a:t>
            </a:r>
            <a:r>
              <a:rPr lang="nl-NL" baseline="0" dirty="0" err="1"/>
              <a:t>differences</a:t>
            </a:r>
            <a:r>
              <a:rPr lang="nl-NL" baseline="0" dirty="0"/>
              <a:t> in </a:t>
            </a:r>
            <a:r>
              <a:rPr lang="nl-NL" baseline="0" dirty="0" err="1"/>
              <a:t>resourcing</a:t>
            </a:r>
            <a:r>
              <a:rPr lang="nl-NL" baseline="0" dirty="0"/>
              <a:t> and </a:t>
            </a:r>
            <a:r>
              <a:rPr lang="nl-NL" baseline="0" dirty="0" err="1"/>
              <a:t>policies</a:t>
            </a:r>
            <a:endParaRPr lang="nl-NL" baseline="0" dirty="0"/>
          </a:p>
          <a:p>
            <a:r>
              <a:rPr lang="nl-NL" baseline="0" dirty="0" err="1"/>
              <a:t>Meso</a:t>
            </a:r>
            <a:r>
              <a:rPr lang="nl-NL" baseline="0" dirty="0"/>
              <a:t> </a:t>
            </a:r>
            <a:r>
              <a:rPr lang="nl-NL" baseline="0" dirty="0" err="1"/>
              <a:t>economics</a:t>
            </a:r>
            <a:r>
              <a:rPr lang="nl-NL" baseline="0" dirty="0"/>
              <a:t>, i.e. </a:t>
            </a:r>
            <a:r>
              <a:rPr lang="nl-NL" baseline="0" dirty="0" err="1"/>
              <a:t>inertia</a:t>
            </a:r>
            <a:r>
              <a:rPr lang="nl-NL" baseline="0" dirty="0"/>
              <a:t> in collaborating</a:t>
            </a:r>
          </a:p>
          <a:p>
            <a:endParaRPr lang="nl-NL" baseline="0" dirty="0"/>
          </a:p>
          <a:p>
            <a:r>
              <a:rPr lang="nl-NL" baseline="0" dirty="0" err="1"/>
              <a:t>This</a:t>
            </a:r>
            <a:r>
              <a:rPr lang="nl-NL" baseline="0" dirty="0"/>
              <a:t> is </a:t>
            </a:r>
            <a:r>
              <a:rPr lang="nl-NL" baseline="0" dirty="0" err="1"/>
              <a:t>not</a:t>
            </a:r>
            <a:r>
              <a:rPr lang="nl-NL" baseline="0" dirty="0"/>
              <a:t> </a:t>
            </a:r>
            <a:r>
              <a:rPr lang="nl-NL" baseline="0" dirty="0" err="1"/>
              <a:t>solved</a:t>
            </a:r>
            <a:r>
              <a:rPr lang="nl-NL" baseline="0" dirty="0"/>
              <a:t> in a single </a:t>
            </a:r>
            <a:r>
              <a:rPr lang="nl-NL" baseline="0" dirty="0" err="1"/>
              <a:t>dialogue</a:t>
            </a:r>
            <a:endParaRPr lang="nl-NL"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7E6F91-60CB-48B8-906B-B15C71CEDA91}"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690409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err="1"/>
              <a:t>If</a:t>
            </a:r>
            <a:r>
              <a:rPr lang="nl-NL" baseline="0" dirty="0"/>
              <a:t> we </a:t>
            </a:r>
            <a:r>
              <a:rPr lang="nl-NL" baseline="0" dirty="0" err="1"/>
              <a:t>briefly</a:t>
            </a:r>
            <a:r>
              <a:rPr lang="nl-NL" baseline="0" dirty="0"/>
              <a:t> look at </a:t>
            </a:r>
            <a:r>
              <a:rPr lang="nl-NL" baseline="0" dirty="0" err="1"/>
              <a:t>the</a:t>
            </a:r>
            <a:r>
              <a:rPr lang="nl-NL" baseline="0" dirty="0"/>
              <a:t> panel </a:t>
            </a:r>
            <a:r>
              <a:rPr lang="nl-NL" baseline="0" dirty="0" err="1"/>
              <a:t>session</a:t>
            </a:r>
            <a:r>
              <a:rPr lang="nl-NL" baseline="0" dirty="0"/>
              <a:t> </a:t>
            </a:r>
            <a:r>
              <a:rPr lang="nl-NL" baseline="0" dirty="0" err="1"/>
              <a:t>that</a:t>
            </a:r>
            <a:r>
              <a:rPr lang="nl-NL" baseline="0" dirty="0"/>
              <a:t> was held at </a:t>
            </a:r>
            <a:r>
              <a:rPr lang="nl-NL" baseline="0" dirty="0" err="1"/>
              <a:t>the</a:t>
            </a:r>
            <a:r>
              <a:rPr lang="nl-NL" baseline="0" dirty="0"/>
              <a:t> </a:t>
            </a:r>
            <a:r>
              <a:rPr lang="nl-NL" baseline="0" dirty="0" err="1"/>
              <a:t>stakehodler</a:t>
            </a:r>
            <a:r>
              <a:rPr lang="nl-NL" baseline="0" dirty="0"/>
              <a:t> forum in Brussels last week, </a:t>
            </a:r>
            <a:r>
              <a:rPr lang="nl-NL" baseline="0" dirty="0" err="1"/>
              <a:t>the</a:t>
            </a:r>
            <a:r>
              <a:rPr lang="nl-NL" baseline="0" dirty="0"/>
              <a:t> </a:t>
            </a:r>
            <a:r>
              <a:rPr lang="nl-NL" baseline="0" dirty="0" err="1"/>
              <a:t>discussion</a:t>
            </a:r>
            <a:r>
              <a:rPr lang="nl-NL" baseline="0" dirty="0"/>
              <a:t> was </a:t>
            </a:r>
            <a:r>
              <a:rPr lang="nl-NL" baseline="0" dirty="0" err="1"/>
              <a:t>focussed</a:t>
            </a:r>
            <a:r>
              <a:rPr lang="nl-NL" baseline="0" dirty="0"/>
              <a:t> </a:t>
            </a:r>
            <a:r>
              <a:rPr lang="nl-NL" baseline="0" dirty="0" err="1"/>
              <a:t>around</a:t>
            </a:r>
            <a:r>
              <a:rPr lang="nl-NL" baseline="0" dirty="0"/>
              <a:t> </a:t>
            </a:r>
            <a:r>
              <a:rPr lang="nl-NL" baseline="0" dirty="0" err="1"/>
              <a:t>three</a:t>
            </a:r>
            <a:r>
              <a:rPr lang="nl-NL" baseline="0" dirty="0"/>
              <a:t> </a:t>
            </a:r>
            <a:r>
              <a:rPr lang="nl-NL" baseline="0" dirty="0" err="1"/>
              <a:t>perspectives</a:t>
            </a:r>
            <a:r>
              <a:rPr lang="nl-NL" baseline="0" dirty="0"/>
              <a:t>:</a:t>
            </a:r>
          </a:p>
          <a:p>
            <a:endParaRPr lang="nl-NL" baseline="0" dirty="0"/>
          </a:p>
          <a:p>
            <a:r>
              <a:rPr lang="nl-NL" baseline="0" dirty="0"/>
              <a:t>National </a:t>
            </a:r>
            <a:r>
              <a:rPr lang="nl-NL" baseline="0" dirty="0" err="1"/>
              <a:t>infrastructures</a:t>
            </a:r>
            <a:endParaRPr lang="nl-NL" baseline="0" dirty="0"/>
          </a:p>
          <a:p>
            <a:r>
              <a:rPr lang="nl-NL" baseline="0" dirty="0"/>
              <a:t>Central </a:t>
            </a:r>
            <a:r>
              <a:rPr lang="nl-NL" baseline="0" dirty="0" err="1"/>
              <a:t>components</a:t>
            </a:r>
            <a:endParaRPr lang="nl-NL" baseline="0" dirty="0"/>
          </a:p>
          <a:p>
            <a:r>
              <a:rPr lang="nl-NL" baseline="0" dirty="0" err="1"/>
              <a:t>Usage</a:t>
            </a:r>
            <a:r>
              <a:rPr lang="nl-NL" baseline="0" dirty="0"/>
              <a:t> at </a:t>
            </a:r>
            <a:r>
              <a:rPr lang="nl-NL" baseline="0" dirty="0" err="1"/>
              <a:t>the</a:t>
            </a:r>
            <a:r>
              <a:rPr lang="nl-NL" baseline="0" dirty="0"/>
              <a:t> provider level</a:t>
            </a:r>
          </a:p>
          <a:p>
            <a:endParaRPr lang="nl-NL" baseline="0" dirty="0"/>
          </a:p>
          <a:p>
            <a:r>
              <a:rPr lang="nl-NL" baseline="0" dirty="0"/>
              <a:t>I </a:t>
            </a:r>
            <a:r>
              <a:rPr lang="nl-NL" baseline="0" dirty="0" err="1"/>
              <a:t>will</a:t>
            </a:r>
            <a:r>
              <a:rPr lang="nl-NL" baseline="0" dirty="0"/>
              <a:t> </a:t>
            </a:r>
            <a:r>
              <a:rPr lang="nl-NL" baseline="0" dirty="0" err="1"/>
              <a:t>not</a:t>
            </a:r>
            <a:r>
              <a:rPr lang="nl-NL" baseline="0" dirty="0"/>
              <a:t> go </a:t>
            </a:r>
            <a:r>
              <a:rPr lang="nl-NL" baseline="0" dirty="0" err="1"/>
              <a:t>through</a:t>
            </a:r>
            <a:r>
              <a:rPr lang="nl-NL" baseline="0" dirty="0"/>
              <a:t> </a:t>
            </a:r>
            <a:r>
              <a:rPr lang="nl-NL" baseline="0" dirty="0" err="1"/>
              <a:t>the</a:t>
            </a:r>
            <a:r>
              <a:rPr lang="nl-NL" baseline="0" dirty="0"/>
              <a:t> </a:t>
            </a:r>
            <a:r>
              <a:rPr lang="nl-NL" baseline="0" dirty="0" err="1"/>
              <a:t>highlights</a:t>
            </a:r>
            <a:r>
              <a:rPr lang="nl-NL" baseline="0" dirty="0"/>
              <a:t> </a:t>
            </a:r>
            <a:r>
              <a:rPr lang="nl-NL" baseline="0" dirty="0" err="1"/>
              <a:t>one</a:t>
            </a:r>
            <a:r>
              <a:rPr lang="nl-NL" baseline="0" dirty="0"/>
              <a:t> </a:t>
            </a:r>
            <a:r>
              <a:rPr lang="nl-NL" baseline="0" dirty="0" err="1"/>
              <a:t>by</a:t>
            </a:r>
            <a:r>
              <a:rPr lang="nl-NL" baseline="0" dirty="0"/>
              <a:t> </a:t>
            </a:r>
            <a:r>
              <a:rPr lang="nl-NL" baseline="0" dirty="0" err="1"/>
              <a:t>one</a:t>
            </a:r>
            <a:r>
              <a:rPr lang="nl-NL" baseline="0" dirty="0"/>
              <a:t> (</a:t>
            </a:r>
            <a:r>
              <a:rPr lang="nl-NL" baseline="0" dirty="0" err="1"/>
              <a:t>you</a:t>
            </a:r>
            <a:r>
              <a:rPr lang="nl-NL" baseline="0" dirty="0"/>
              <a:t> </a:t>
            </a:r>
            <a:r>
              <a:rPr lang="nl-NL" baseline="0" dirty="0" err="1"/>
              <a:t>can</a:t>
            </a:r>
            <a:r>
              <a:rPr lang="nl-NL" baseline="0" dirty="0"/>
              <a:t> </a:t>
            </a:r>
            <a:r>
              <a:rPr lang="nl-NL" baseline="0" dirty="0" err="1"/>
              <a:t>read</a:t>
            </a:r>
            <a:r>
              <a:rPr lang="nl-NL" baseline="0" dirty="0"/>
              <a:t> </a:t>
            </a:r>
            <a:r>
              <a:rPr lang="nl-NL" baseline="0" dirty="0" err="1"/>
              <a:t>them</a:t>
            </a:r>
            <a:r>
              <a:rPr lang="nl-NL" baseline="0" dirty="0"/>
              <a:t> </a:t>
            </a:r>
            <a:r>
              <a:rPr lang="nl-NL" baseline="0" dirty="0" err="1"/>
              <a:t>from</a:t>
            </a:r>
            <a:r>
              <a:rPr lang="nl-NL" baseline="0" dirty="0"/>
              <a:t> </a:t>
            </a:r>
            <a:r>
              <a:rPr lang="nl-NL" baseline="0" dirty="0" err="1"/>
              <a:t>the</a:t>
            </a:r>
            <a:r>
              <a:rPr lang="nl-NL" baseline="0" dirty="0"/>
              <a:t> slides), but </a:t>
            </a:r>
            <a:r>
              <a:rPr lang="nl-NL" baseline="0" dirty="0" err="1"/>
              <a:t>it</a:t>
            </a:r>
            <a:r>
              <a:rPr lang="nl-NL" baseline="0" dirty="0"/>
              <a:t> is </a:t>
            </a:r>
            <a:r>
              <a:rPr lang="nl-NL" baseline="0" dirty="0" err="1"/>
              <a:t>clear</a:t>
            </a:r>
            <a:r>
              <a:rPr lang="nl-NL" baseline="0" dirty="0"/>
              <a:t> </a:t>
            </a:r>
            <a:r>
              <a:rPr lang="nl-NL" baseline="0" dirty="0" err="1"/>
              <a:t>that</a:t>
            </a:r>
            <a:r>
              <a:rPr lang="nl-NL" baseline="0" dirty="0"/>
              <a:t> </a:t>
            </a:r>
            <a:r>
              <a:rPr lang="nl-NL" baseline="0" dirty="0" err="1"/>
              <a:t>each</a:t>
            </a:r>
            <a:r>
              <a:rPr lang="nl-NL" baseline="0" dirty="0"/>
              <a:t> and </a:t>
            </a:r>
            <a:r>
              <a:rPr lang="nl-NL" baseline="0" dirty="0" err="1"/>
              <a:t>everyone</a:t>
            </a:r>
            <a:r>
              <a:rPr lang="nl-NL" baseline="0" dirty="0"/>
              <a:t> of these </a:t>
            </a:r>
            <a:r>
              <a:rPr lang="nl-NL" baseline="0" dirty="0" err="1"/>
              <a:t>highlights</a:t>
            </a:r>
            <a:r>
              <a:rPr lang="nl-NL" baseline="0" dirty="0"/>
              <a:t>, </a:t>
            </a:r>
            <a:r>
              <a:rPr lang="nl-NL" baseline="0" dirty="0" err="1"/>
              <a:t>plays</a:t>
            </a:r>
            <a:r>
              <a:rPr lang="nl-NL" baseline="0" dirty="0"/>
              <a:t> out </a:t>
            </a:r>
            <a:r>
              <a:rPr lang="nl-NL" baseline="0" dirty="0" err="1"/>
              <a:t>slightly</a:t>
            </a:r>
            <a:r>
              <a:rPr lang="nl-NL" baseline="0" dirty="0"/>
              <a:t> </a:t>
            </a:r>
            <a:r>
              <a:rPr lang="nl-NL" baseline="0" dirty="0" err="1"/>
              <a:t>differenntly</a:t>
            </a:r>
            <a:r>
              <a:rPr lang="nl-NL" baseline="0" dirty="0"/>
              <a:t> </a:t>
            </a:r>
            <a:r>
              <a:rPr lang="nl-NL" baseline="0" dirty="0" err="1"/>
              <a:t>depending</a:t>
            </a:r>
            <a:r>
              <a:rPr lang="nl-NL" baseline="0" dirty="0"/>
              <a:t> </a:t>
            </a:r>
            <a:r>
              <a:rPr lang="nl-NL" baseline="0" dirty="0" err="1"/>
              <a:t>the</a:t>
            </a:r>
            <a:r>
              <a:rPr lang="nl-NL" baseline="0" dirty="0"/>
              <a:t> </a:t>
            </a:r>
            <a:r>
              <a:rPr lang="nl-NL" baseline="0" dirty="0" err="1"/>
              <a:t>specific</a:t>
            </a:r>
            <a:r>
              <a:rPr lang="nl-NL" baseline="0" dirty="0"/>
              <a:t> </a:t>
            </a:r>
            <a:r>
              <a:rPr lang="nl-NL" baseline="0" dirty="0" err="1"/>
              <a:t>economic</a:t>
            </a:r>
            <a:r>
              <a:rPr lang="nl-NL" baseline="0" dirty="0"/>
              <a:t> lens </a:t>
            </a:r>
            <a:r>
              <a:rPr lang="nl-NL" baseline="0" dirty="0" err="1"/>
              <a:t>you</a:t>
            </a:r>
            <a:r>
              <a:rPr lang="nl-NL" baseline="0" dirty="0"/>
              <a:t> </a:t>
            </a:r>
            <a:r>
              <a:rPr lang="nl-NL" baseline="0" dirty="0" err="1"/>
              <a:t>to</a:t>
            </a:r>
            <a:r>
              <a:rPr lang="nl-NL" baseline="0" dirty="0"/>
              <a:t> take. </a:t>
            </a:r>
            <a:endParaRPr lang="nl-NL"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7E6F91-60CB-48B8-906B-B15C71CEDA91}"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407048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And these</a:t>
            </a:r>
            <a:r>
              <a:rPr lang="nl-NL" baseline="0" dirty="0"/>
              <a:t> </a:t>
            </a:r>
            <a:r>
              <a:rPr lang="nl-NL" baseline="0" dirty="0" err="1"/>
              <a:t>lenses</a:t>
            </a:r>
            <a:r>
              <a:rPr lang="nl-NL" baseline="0" dirty="0"/>
              <a:t> </a:t>
            </a:r>
            <a:r>
              <a:rPr lang="nl-NL" baseline="0" dirty="0" err="1"/>
              <a:t>correnspond</a:t>
            </a:r>
            <a:r>
              <a:rPr lang="nl-NL" baseline="0" dirty="0"/>
              <a:t> </a:t>
            </a:r>
            <a:r>
              <a:rPr lang="nl-NL" baseline="0" dirty="0" err="1"/>
              <a:t>with</a:t>
            </a:r>
            <a:r>
              <a:rPr lang="nl-NL" baseline="0" dirty="0"/>
              <a:t> different </a:t>
            </a:r>
            <a:r>
              <a:rPr lang="nl-NL" baseline="0" dirty="0" err="1"/>
              <a:t>motives</a:t>
            </a:r>
            <a:r>
              <a:rPr lang="nl-NL" baseline="0" dirty="0"/>
              <a:t> and </a:t>
            </a:r>
            <a:r>
              <a:rPr lang="nl-NL" baseline="0" dirty="0" err="1"/>
              <a:t>core</a:t>
            </a:r>
            <a:r>
              <a:rPr lang="nl-NL" baseline="0" dirty="0"/>
              <a:t> </a:t>
            </a:r>
            <a:r>
              <a:rPr lang="nl-NL" baseline="0" dirty="0" err="1"/>
              <a:t>values</a:t>
            </a:r>
            <a:r>
              <a:rPr lang="nl-NL" baseline="0" dirty="0"/>
              <a:t>. </a:t>
            </a:r>
          </a:p>
          <a:p>
            <a:endParaRPr lang="nl-NL"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7E6F91-60CB-48B8-906B-B15C71CEDA91}"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558707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err="1"/>
              <a:t>Altough</a:t>
            </a:r>
            <a:r>
              <a:rPr lang="nl-NL" dirty="0"/>
              <a:t> in </a:t>
            </a:r>
            <a:r>
              <a:rPr lang="nl-NL" dirty="0" err="1"/>
              <a:t>the</a:t>
            </a:r>
            <a:r>
              <a:rPr lang="nl-NL" dirty="0"/>
              <a:t> end we</a:t>
            </a:r>
            <a:r>
              <a:rPr lang="nl-NL" baseline="0" dirty="0"/>
              <a:t> </a:t>
            </a:r>
            <a:r>
              <a:rPr lang="nl-NL" baseline="0" dirty="0" err="1"/>
              <a:t>can</a:t>
            </a:r>
            <a:r>
              <a:rPr lang="nl-NL" baseline="0" dirty="0"/>
              <a:t> </a:t>
            </a:r>
            <a:r>
              <a:rPr lang="nl-NL" baseline="0" dirty="0" err="1"/>
              <a:t>probably</a:t>
            </a:r>
            <a:r>
              <a:rPr lang="nl-NL" baseline="0" dirty="0"/>
              <a:t> </a:t>
            </a:r>
            <a:r>
              <a:rPr lang="nl-NL" baseline="0" dirty="0" err="1"/>
              <a:t>boil</a:t>
            </a:r>
            <a:r>
              <a:rPr lang="nl-NL" baseline="0" dirty="0"/>
              <a:t> </a:t>
            </a:r>
            <a:r>
              <a:rPr lang="nl-NL" baseline="0" dirty="0" err="1"/>
              <a:t>it</a:t>
            </a:r>
            <a:r>
              <a:rPr lang="nl-NL" baseline="0" dirty="0"/>
              <a:t> down </a:t>
            </a:r>
            <a:r>
              <a:rPr lang="nl-NL" baseline="0" dirty="0" err="1"/>
              <a:t>to</a:t>
            </a:r>
            <a:r>
              <a:rPr lang="nl-NL" baseline="0" dirty="0"/>
              <a:t> </a:t>
            </a:r>
            <a:r>
              <a:rPr lang="nl-NL" baseline="0" dirty="0" err="1"/>
              <a:t>three</a:t>
            </a:r>
            <a:r>
              <a:rPr lang="nl-NL" baseline="0" dirty="0"/>
              <a:t> </a:t>
            </a:r>
            <a:r>
              <a:rPr lang="nl-NL" baseline="0" dirty="0" err="1"/>
              <a:t>main</a:t>
            </a:r>
            <a:r>
              <a:rPr lang="nl-NL" baseline="0" dirty="0"/>
              <a:t> </a:t>
            </a:r>
            <a:r>
              <a:rPr lang="nl-NL" baseline="0" dirty="0" err="1"/>
              <a:t>objectives</a:t>
            </a:r>
            <a:r>
              <a:rPr lang="nl-NL" baseline="0" dirty="0"/>
              <a:t>.</a:t>
            </a:r>
          </a:p>
          <a:p>
            <a:r>
              <a:rPr lang="nl-NL" baseline="0" dirty="0"/>
              <a:t>1</a:t>
            </a:r>
          </a:p>
          <a:p>
            <a:r>
              <a:rPr lang="nl-NL" baseline="0" dirty="0"/>
              <a:t>2</a:t>
            </a:r>
          </a:p>
          <a:p>
            <a:r>
              <a:rPr lang="nl-NL" baseline="0" dirty="0"/>
              <a:t>3</a:t>
            </a:r>
          </a:p>
          <a:p>
            <a:endParaRPr lang="nl-NL" baseline="0" dirty="0"/>
          </a:p>
          <a:p>
            <a:r>
              <a:rPr lang="nl-NL" baseline="0" dirty="0"/>
              <a:t>In </a:t>
            </a:r>
            <a:r>
              <a:rPr lang="nl-NL" baseline="0" dirty="0" err="1"/>
              <a:t>economic</a:t>
            </a:r>
            <a:r>
              <a:rPr lang="nl-NL" baseline="0" dirty="0"/>
              <a:t> </a:t>
            </a:r>
            <a:r>
              <a:rPr lang="nl-NL" baseline="0" dirty="0" err="1"/>
              <a:t>terms</a:t>
            </a:r>
            <a:r>
              <a:rPr lang="nl-NL" baseline="0" dirty="0"/>
              <a:t>: </a:t>
            </a:r>
          </a:p>
          <a:p>
            <a:endParaRPr lang="nl-NL" baseline="0" dirty="0"/>
          </a:p>
          <a:p>
            <a:r>
              <a:rPr lang="nl-NL" baseline="0" dirty="0"/>
              <a:t>1</a:t>
            </a:r>
          </a:p>
          <a:p>
            <a:r>
              <a:rPr lang="nl-NL" baseline="0" dirty="0"/>
              <a:t>2</a:t>
            </a:r>
          </a:p>
          <a:p>
            <a:r>
              <a:rPr lang="nl-NL" baseline="0" dirty="0"/>
              <a:t>3</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7E6F91-60CB-48B8-906B-B15C71CEDA91}"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711099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err="1"/>
              <a:t>If</a:t>
            </a:r>
            <a:r>
              <a:rPr lang="nl-NL" baseline="0" dirty="0"/>
              <a:t> we </a:t>
            </a:r>
            <a:r>
              <a:rPr lang="nl-NL" baseline="0" dirty="0" err="1"/>
              <a:t>try</a:t>
            </a:r>
            <a:r>
              <a:rPr lang="nl-NL" baseline="0" dirty="0"/>
              <a:t> </a:t>
            </a:r>
            <a:r>
              <a:rPr lang="nl-NL" baseline="0" dirty="0" err="1"/>
              <a:t>to</a:t>
            </a:r>
            <a:r>
              <a:rPr lang="nl-NL" baseline="0" dirty="0"/>
              <a:t> make </a:t>
            </a:r>
            <a:r>
              <a:rPr lang="nl-NL" baseline="0" dirty="0" err="1"/>
              <a:t>this</a:t>
            </a:r>
            <a:r>
              <a:rPr lang="nl-NL" baseline="0" dirty="0"/>
              <a:t> </a:t>
            </a:r>
            <a:r>
              <a:rPr lang="nl-NL" baseline="0" dirty="0" err="1"/>
              <a:t>one</a:t>
            </a:r>
            <a:r>
              <a:rPr lang="nl-NL" baseline="0" dirty="0"/>
              <a:t> step more concrete</a:t>
            </a:r>
          </a:p>
          <a:p>
            <a:endParaRPr lang="nl-NL" baseline="0" dirty="0"/>
          </a:p>
          <a:p>
            <a:r>
              <a:rPr lang="nl-NL" baseline="0" dirty="0"/>
              <a:t>-</a:t>
            </a:r>
            <a:r>
              <a:rPr lang="nl-NL" baseline="0" dirty="0" err="1"/>
              <a:t>There’s</a:t>
            </a:r>
            <a:r>
              <a:rPr lang="nl-NL" baseline="0" dirty="0"/>
              <a:t> </a:t>
            </a:r>
            <a:r>
              <a:rPr lang="nl-NL" baseline="0" dirty="0" err="1"/>
              <a:t>probably</a:t>
            </a:r>
            <a:r>
              <a:rPr lang="nl-NL" baseline="0" dirty="0"/>
              <a:t> </a:t>
            </a:r>
            <a:r>
              <a:rPr lang="nl-NL" baseline="0" dirty="0" err="1"/>
              <a:t>three</a:t>
            </a:r>
            <a:r>
              <a:rPr lang="nl-NL" baseline="0" dirty="0"/>
              <a:t> </a:t>
            </a:r>
            <a:r>
              <a:rPr lang="nl-NL" baseline="0" dirty="0" err="1"/>
              <a:t>aspects</a:t>
            </a:r>
            <a:r>
              <a:rPr lang="nl-NL" baseline="0" dirty="0"/>
              <a:t> we </a:t>
            </a:r>
            <a:r>
              <a:rPr lang="nl-NL" baseline="0" dirty="0" err="1"/>
              <a:t>need</a:t>
            </a:r>
            <a:r>
              <a:rPr lang="nl-NL" baseline="0" dirty="0"/>
              <a:t> </a:t>
            </a:r>
            <a:r>
              <a:rPr lang="nl-NL" baseline="0" dirty="0" err="1"/>
              <a:t>to</a:t>
            </a:r>
            <a:r>
              <a:rPr lang="nl-NL" baseline="0" dirty="0"/>
              <a:t> </a:t>
            </a:r>
            <a:r>
              <a:rPr lang="nl-NL" baseline="0" dirty="0" err="1"/>
              <a:t>organise</a:t>
            </a:r>
            <a:r>
              <a:rPr lang="nl-NL" baseline="0" dirty="0"/>
              <a:t> </a:t>
            </a:r>
            <a:r>
              <a:rPr lang="nl-NL" baseline="0" dirty="0" err="1"/>
              <a:t>from</a:t>
            </a:r>
            <a:r>
              <a:rPr lang="nl-NL" baseline="0" dirty="0"/>
              <a:t> a </a:t>
            </a:r>
            <a:r>
              <a:rPr lang="nl-NL" baseline="0" dirty="0" err="1"/>
              <a:t>sustainability</a:t>
            </a:r>
            <a:r>
              <a:rPr lang="nl-NL" baseline="0" dirty="0"/>
              <a:t> </a:t>
            </a:r>
            <a:r>
              <a:rPr lang="nl-NL" baseline="0" dirty="0" err="1"/>
              <a:t>perspective</a:t>
            </a:r>
            <a:endParaRPr lang="nl-NL" baseline="0" dirty="0"/>
          </a:p>
          <a:p>
            <a:r>
              <a:rPr lang="nl-NL" baseline="0" dirty="0"/>
              <a:t>-We </a:t>
            </a:r>
            <a:r>
              <a:rPr lang="nl-NL" baseline="0" dirty="0" err="1"/>
              <a:t>need</a:t>
            </a:r>
            <a:r>
              <a:rPr lang="nl-NL" baseline="0" dirty="0"/>
              <a:t> </a:t>
            </a:r>
            <a:r>
              <a:rPr lang="nl-NL" baseline="0" dirty="0" err="1"/>
              <a:t>to</a:t>
            </a:r>
            <a:r>
              <a:rPr lang="nl-NL" baseline="0" dirty="0"/>
              <a:t> have </a:t>
            </a:r>
            <a:r>
              <a:rPr lang="nl-NL" baseline="0" dirty="0" err="1"/>
              <a:t>an</a:t>
            </a:r>
            <a:r>
              <a:rPr lang="nl-NL" baseline="0" dirty="0"/>
              <a:t> open </a:t>
            </a:r>
            <a:r>
              <a:rPr lang="nl-NL" baseline="0" dirty="0" err="1"/>
              <a:t>debate</a:t>
            </a:r>
            <a:r>
              <a:rPr lang="nl-NL" baseline="0" dirty="0"/>
              <a:t> in </a:t>
            </a:r>
            <a:r>
              <a:rPr lang="nl-NL" baseline="0" dirty="0" err="1"/>
              <a:t>rearticulating</a:t>
            </a:r>
            <a:r>
              <a:rPr lang="nl-NL" baseline="0" dirty="0"/>
              <a:t> </a:t>
            </a:r>
            <a:r>
              <a:rPr lang="nl-NL" baseline="0" dirty="0" err="1"/>
              <a:t>roles</a:t>
            </a:r>
            <a:r>
              <a:rPr lang="nl-NL" baseline="0" dirty="0"/>
              <a:t> and </a:t>
            </a:r>
            <a:r>
              <a:rPr lang="nl-NL" baseline="0" dirty="0" err="1"/>
              <a:t>responsibles</a:t>
            </a:r>
            <a:endParaRPr lang="nl-NL" baseline="0" dirty="0"/>
          </a:p>
          <a:p>
            <a:r>
              <a:rPr lang="nl-NL" baseline="0" dirty="0"/>
              <a:t>-</a:t>
            </a:r>
            <a:r>
              <a:rPr lang="nl-NL" baseline="0" dirty="0" err="1"/>
              <a:t>From</a:t>
            </a:r>
            <a:r>
              <a:rPr lang="nl-NL" baseline="0" dirty="0"/>
              <a:t> </a:t>
            </a:r>
            <a:r>
              <a:rPr lang="nl-NL" baseline="0" dirty="0" err="1"/>
              <a:t>there</a:t>
            </a:r>
            <a:r>
              <a:rPr lang="nl-NL" baseline="0" dirty="0"/>
              <a:t> we have a </a:t>
            </a:r>
            <a:r>
              <a:rPr lang="nl-NL" baseline="0" dirty="0" err="1"/>
              <a:t>plethora</a:t>
            </a:r>
            <a:r>
              <a:rPr lang="nl-NL" baseline="0" dirty="0"/>
              <a:t> of </a:t>
            </a:r>
            <a:r>
              <a:rPr lang="nl-NL" baseline="0" dirty="0" err="1"/>
              <a:t>measures</a:t>
            </a:r>
            <a:r>
              <a:rPr lang="nl-NL" baseline="0" dirty="0"/>
              <a:t> </a:t>
            </a:r>
            <a:r>
              <a:rPr lang="nl-NL" baseline="0" dirty="0" err="1"/>
              <a:t>to</a:t>
            </a:r>
            <a:r>
              <a:rPr lang="nl-NL" baseline="0" dirty="0"/>
              <a:t> help </a:t>
            </a:r>
            <a:r>
              <a:rPr lang="nl-NL" baseline="0" dirty="0" err="1"/>
              <a:t>countering</a:t>
            </a:r>
            <a:r>
              <a:rPr lang="nl-NL" baseline="0" dirty="0"/>
              <a:t> </a:t>
            </a:r>
            <a:r>
              <a:rPr lang="nl-NL" baseline="0" dirty="0" err="1"/>
              <a:t>the</a:t>
            </a:r>
            <a:r>
              <a:rPr lang="nl-NL" baseline="0" dirty="0"/>
              <a:t> </a:t>
            </a:r>
            <a:r>
              <a:rPr lang="nl-NL" baseline="0" dirty="0" err="1"/>
              <a:t>aspects</a:t>
            </a:r>
            <a:r>
              <a:rPr lang="nl-NL" baseline="0" dirty="0"/>
              <a:t> </a:t>
            </a:r>
            <a:r>
              <a:rPr lang="nl-NL" baseline="0" dirty="0" err="1"/>
              <a:t>that</a:t>
            </a:r>
            <a:r>
              <a:rPr lang="nl-NL" baseline="0" dirty="0"/>
              <a:t> we </a:t>
            </a:r>
            <a:r>
              <a:rPr lang="nl-NL" baseline="0" dirty="0" err="1"/>
              <a:t>can</a:t>
            </a:r>
            <a:r>
              <a:rPr lang="nl-NL" baseline="0" dirty="0"/>
              <a:t> test </a:t>
            </a:r>
            <a:r>
              <a:rPr lang="nl-NL" baseline="0" dirty="0" err="1"/>
              <a:t>against</a:t>
            </a:r>
            <a:r>
              <a:rPr lang="nl-NL" baseline="0" dirty="0"/>
              <a:t> </a:t>
            </a:r>
            <a:r>
              <a:rPr lang="nl-NL" baseline="0" dirty="0" err="1"/>
              <a:t>existing</a:t>
            </a:r>
            <a:r>
              <a:rPr lang="nl-NL" baseline="0" dirty="0"/>
              <a:t> </a:t>
            </a:r>
            <a:r>
              <a:rPr lang="nl-NL" baseline="0" dirty="0" err="1"/>
              <a:t>structures</a:t>
            </a:r>
            <a:r>
              <a:rPr lang="nl-NL" baseline="0" dirty="0"/>
              <a:t> </a:t>
            </a:r>
            <a:r>
              <a:rPr lang="nl-NL" baseline="0" dirty="0" err="1"/>
              <a:t>to</a:t>
            </a:r>
            <a:r>
              <a:rPr lang="nl-NL" baseline="0" dirty="0"/>
              <a:t> </a:t>
            </a:r>
            <a:r>
              <a:rPr lang="nl-NL" baseline="0" dirty="0" err="1"/>
              <a:t>determine</a:t>
            </a:r>
            <a:r>
              <a:rPr lang="nl-NL" baseline="0" dirty="0"/>
              <a:t> </a:t>
            </a:r>
          </a:p>
          <a:p>
            <a:endParaRPr lang="nl-NL" baseline="0" dirty="0"/>
          </a:p>
          <a:p>
            <a:r>
              <a:rPr lang="nl-NL" baseline="0" dirty="0"/>
              <a:t>impact, </a:t>
            </a:r>
          </a:p>
          <a:p>
            <a:r>
              <a:rPr lang="nl-NL" baseline="0" dirty="0" err="1"/>
              <a:t>viability</a:t>
            </a:r>
            <a:r>
              <a:rPr lang="nl-NL" baseline="0" dirty="0"/>
              <a:t> and </a:t>
            </a:r>
          </a:p>
          <a:p>
            <a:r>
              <a:rPr lang="nl-NL" baseline="0" dirty="0" err="1"/>
              <a:t>equitibility</a:t>
            </a:r>
            <a:endParaRPr lang="nl-NL" baseline="0" dirty="0"/>
          </a:p>
          <a:p>
            <a:endParaRPr lang="nl-NL"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7E6F91-60CB-48B8-906B-B15C71CEDA91}"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29860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7E6F91-60CB-48B8-906B-B15C71CEDA91}"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56222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tito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0" y="3707915"/>
            <a:ext cx="4131644"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r>
              <a:rPr lang="en-US"/>
              <a:t>www.eoscpilot.eu</a:t>
            </a:r>
            <a:endParaRPr lang="en-GB"/>
          </a:p>
        </p:txBody>
      </p:sp>
      <p:sp>
        <p:nvSpPr>
          <p:cNvPr id="5" name="Footer Placeholder 4"/>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p>
        </p:txBody>
      </p:sp>
      <p:sp>
        <p:nvSpPr>
          <p:cNvPr id="6" name="Slide Number Placeholder 5"/>
          <p:cNvSpPr>
            <a:spLocks noGrp="1"/>
          </p:cNvSpPr>
          <p:nvPr>
            <p:ph type="sldNum" sz="quarter" idx="12"/>
          </p:nvPr>
        </p:nvSpPr>
        <p:spPr/>
        <p:txBody>
          <a:bodyPr/>
          <a:lstStyle/>
          <a:p>
            <a:fld id="{154E5F24-684F-EB47-903B-D0BF2D59DFAF}" type="slidenum">
              <a:rPr lang="en-GB" smtClean="0"/>
              <a:t>‹#›</a:t>
            </a:fld>
            <a:endParaRPr lang="en-GB"/>
          </a:p>
        </p:txBody>
      </p:sp>
    </p:spTree>
    <p:extLst>
      <p:ext uri="{BB962C8B-B14F-4D97-AF65-F5344CB8AC3E}">
        <p14:creationId xmlns:p14="http://schemas.microsoft.com/office/powerpoint/2010/main" val="14978047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iapositiva tito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157012" y="2280553"/>
            <a:ext cx="4877001" cy="1325563"/>
          </a:xfrm>
        </p:spPr>
        <p:txBody>
          <a:bodyPr/>
          <a:lstStyle/>
          <a:p>
            <a:r>
              <a:rPr lang="en-US"/>
              <a:t>Click to edit Master title style</a:t>
            </a:r>
            <a:endParaRPr lang="en-GB"/>
          </a:p>
        </p:txBody>
      </p:sp>
      <p:sp>
        <p:nvSpPr>
          <p:cNvPr id="7" name="Date Placeholder 3"/>
          <p:cNvSpPr>
            <a:spLocks noGrp="1"/>
          </p:cNvSpPr>
          <p:nvPr>
            <p:ph type="dt" sz="half" idx="10"/>
          </p:nvPr>
        </p:nvSpPr>
        <p:spPr>
          <a:xfrm>
            <a:off x="274749" y="6356351"/>
            <a:ext cx="1356575" cy="365125"/>
          </a:xfrm>
        </p:spPr>
        <p:txBody>
          <a:bodyPr/>
          <a:lstStyle>
            <a:lvl1pPr>
              <a:defRPr b="1">
                <a:solidFill>
                  <a:schemeClr val="tx1"/>
                </a:solidFill>
              </a:defRPr>
            </a:lvl1pPr>
          </a:lstStyle>
          <a:p>
            <a:r>
              <a:rPr lang="en-US"/>
              <a:t>www.eoscpilot.eu</a:t>
            </a:r>
            <a:endParaRPr lang="en-GB" dirty="0"/>
          </a:p>
        </p:txBody>
      </p:sp>
      <p:sp>
        <p:nvSpPr>
          <p:cNvPr id="8" name="Footer Placeholder 4"/>
          <p:cNvSpPr>
            <a:spLocks noGrp="1"/>
          </p:cNvSpPr>
          <p:nvPr>
            <p:ph type="ftr" sz="quarter" idx="11"/>
          </p:nvPr>
        </p:nvSpPr>
        <p:spPr>
          <a:xfrm>
            <a:off x="2163652" y="6356351"/>
            <a:ext cx="5091448" cy="365125"/>
          </a:xfrm>
        </p:spPr>
        <p:txBody>
          <a:bodyPr/>
          <a:lstStyle>
            <a:lvl1pPr>
              <a:defRPr b="1">
                <a:solidFill>
                  <a:schemeClr val="tx1"/>
                </a:solidFill>
              </a:defRPr>
            </a:lvl1pPr>
          </a:lstStyle>
          <a:p>
            <a:r>
              <a:rPr lang="en-GB" dirty="0"/>
              <a:t>The European Open Science Cloud for Research pilot project is funded by the European Commission, DG Research &amp; Innovation under contract no. 739563</a:t>
            </a:r>
          </a:p>
        </p:txBody>
      </p:sp>
      <p:sp>
        <p:nvSpPr>
          <p:cNvPr id="9" name="Slide Number Placeholder 5"/>
          <p:cNvSpPr>
            <a:spLocks noGrp="1"/>
          </p:cNvSpPr>
          <p:nvPr>
            <p:ph type="sldNum" sz="quarter" idx="12"/>
          </p:nvPr>
        </p:nvSpPr>
        <p:spPr>
          <a:xfrm>
            <a:off x="7967730" y="6356351"/>
            <a:ext cx="547620" cy="365125"/>
          </a:xfrm>
        </p:spPr>
        <p:txBody>
          <a:bodyPr/>
          <a:lstStyle>
            <a:lvl1pPr>
              <a:defRPr b="1">
                <a:solidFill>
                  <a:schemeClr val="tx1"/>
                </a:solidFill>
              </a:defRPr>
            </a:lvl1pPr>
          </a:lstStyle>
          <a:p>
            <a:fld id="{154E5F24-684F-EB47-903B-D0BF2D59DFAF}" type="slidenum">
              <a:rPr lang="en-GB" smtClean="0"/>
              <a:pPr/>
              <a:t>‹#›</a:t>
            </a:fld>
            <a:endParaRPr lang="en-GB" dirty="0"/>
          </a:p>
        </p:txBody>
      </p:sp>
    </p:spTree>
    <p:extLst>
      <p:ext uri="{BB962C8B-B14F-4D97-AF65-F5344CB8AC3E}">
        <p14:creationId xmlns:p14="http://schemas.microsoft.com/office/powerpoint/2010/main" val="16938515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Diapositiva tito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a:t>www.eoscpilot.eu</a:t>
            </a:r>
            <a:endParaRPr lang="en-GB"/>
          </a:p>
        </p:txBody>
      </p:sp>
      <p:sp>
        <p:nvSpPr>
          <p:cNvPr id="5" name="Footer Placeholder 4"/>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p>
        </p:txBody>
      </p:sp>
      <p:sp>
        <p:nvSpPr>
          <p:cNvPr id="6" name="Slide Number Placeholder 5"/>
          <p:cNvSpPr>
            <a:spLocks noGrp="1"/>
          </p:cNvSpPr>
          <p:nvPr>
            <p:ph type="sldNum" sz="quarter" idx="12"/>
          </p:nvPr>
        </p:nvSpPr>
        <p:spPr/>
        <p:txBody>
          <a:bodyPr/>
          <a:lstStyle/>
          <a:p>
            <a:fld id="{154E5F24-684F-EB47-903B-D0BF2D59DFAF}" type="slidenum">
              <a:rPr lang="en-GB" smtClean="0"/>
              <a:t>‹#›</a:t>
            </a:fld>
            <a:endParaRPr lang="en-GB"/>
          </a:p>
        </p:txBody>
      </p:sp>
      <p:sp>
        <p:nvSpPr>
          <p:cNvPr id="2" name="Titolo 1"/>
          <p:cNvSpPr>
            <a:spLocks noGrp="1"/>
          </p:cNvSpPr>
          <p:nvPr>
            <p:ph type="title"/>
          </p:nvPr>
        </p:nvSpPr>
        <p:spPr>
          <a:xfrm>
            <a:off x="166638" y="2790692"/>
            <a:ext cx="4877001" cy="1325563"/>
          </a:xfrm>
        </p:spPr>
        <p:txBody>
          <a:bodyPr/>
          <a:lstStyle>
            <a:lvl1pPr>
              <a:defRPr>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406808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a:xfrm>
            <a:off x="2746208" y="134218"/>
            <a:ext cx="7886700" cy="752476"/>
          </a:xfrm>
        </p:spPr>
        <p:txBody>
          <a:bodyPr>
            <a:normAutofit/>
          </a:bodyPr>
          <a:lstStyle>
            <a:lvl1pPr>
              <a:defRPr sz="3000" b="1" baseline="0"/>
            </a:lvl1pPr>
          </a:lstStyle>
          <a:p>
            <a:r>
              <a:rPr lang="en-US"/>
              <a:t>Click to edit Master title style</a:t>
            </a:r>
            <a:endParaRPr lang="en-US" dirty="0"/>
          </a:p>
        </p:txBody>
      </p:sp>
      <p:sp>
        <p:nvSpPr>
          <p:cNvPr id="3" name="Content Placeholder 2"/>
          <p:cNvSpPr>
            <a:spLocks noGrp="1"/>
          </p:cNvSpPr>
          <p:nvPr>
            <p:ph idx="1"/>
          </p:nvPr>
        </p:nvSpPr>
        <p:spPr>
          <a:xfrm>
            <a:off x="628650" y="2283491"/>
            <a:ext cx="7886700" cy="3051209"/>
          </a:xfrm>
        </p:spPr>
        <p:txBody>
          <a:bodyPr/>
          <a:lstStyle>
            <a:lvl1pPr marL="228600" indent="-228600">
              <a:buSzPct val="100000"/>
              <a:buFontTx/>
              <a:buBlip>
                <a:blip r:embed="rId2"/>
              </a:buBlip>
              <a:defRPr/>
            </a:lvl1pPr>
            <a:lvl2pPr marL="685800" indent="-228600">
              <a:buSzPct val="100000"/>
              <a:buFontTx/>
              <a:buBlip>
                <a:blip r:embed="rId2"/>
              </a:buBlip>
              <a:defRPr/>
            </a:lvl2pPr>
            <a:lvl3pPr marL="1143000" indent="-228600">
              <a:buSzPct val="100000"/>
              <a:buFontTx/>
              <a:buBlip>
                <a:blip r:embed="rId2"/>
              </a:buBlip>
              <a:defRPr/>
            </a:lvl3pPr>
            <a:lvl4pPr marL="1600200" indent="-228600">
              <a:buSzPct val="100000"/>
              <a:buFontTx/>
              <a:buBlip>
                <a:blip r:embed="rId2"/>
              </a:buBlip>
              <a:defRPr/>
            </a:lvl4pPr>
            <a:lvl5pPr marL="2057400" indent="-228600">
              <a:buSzPct val="100000"/>
              <a:buFontTx/>
              <a:buBlip>
                <a:blip r:embed="rId2"/>
              </a:buBlip>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274749" y="6356351"/>
            <a:ext cx="1356575" cy="365125"/>
          </a:xfrm>
        </p:spPr>
        <p:txBody>
          <a:bodyPr/>
          <a:lstStyle>
            <a:lvl1pPr>
              <a:defRPr b="1">
                <a:solidFill>
                  <a:schemeClr val="tx1"/>
                </a:solidFill>
              </a:defRPr>
            </a:lvl1pPr>
          </a:lstStyle>
          <a:p>
            <a:r>
              <a:rPr lang="en-US"/>
              <a:t>www.eoscpilot.eu</a:t>
            </a:r>
            <a:endParaRPr lang="en-GB" dirty="0"/>
          </a:p>
        </p:txBody>
      </p:sp>
      <p:sp>
        <p:nvSpPr>
          <p:cNvPr id="5" name="Footer Placeholder 4"/>
          <p:cNvSpPr>
            <a:spLocks noGrp="1"/>
          </p:cNvSpPr>
          <p:nvPr>
            <p:ph type="ftr" sz="quarter" idx="11"/>
          </p:nvPr>
        </p:nvSpPr>
        <p:spPr>
          <a:xfrm>
            <a:off x="2163652" y="6356351"/>
            <a:ext cx="5091448" cy="365125"/>
          </a:xfrm>
        </p:spPr>
        <p:txBody>
          <a:bodyPr/>
          <a:lstStyle>
            <a:lvl1pPr>
              <a:defRPr b="1">
                <a:solidFill>
                  <a:schemeClr val="tx1"/>
                </a:solidFill>
              </a:defRPr>
            </a:lvl1pPr>
          </a:lstStyle>
          <a:p>
            <a:r>
              <a:rPr lang="en-GB" dirty="0"/>
              <a:t>The European Open Science Cloud for Research pilot project is funded by the European Commission, DG Research &amp; Innovation under contract no. 739563</a:t>
            </a:r>
          </a:p>
        </p:txBody>
      </p:sp>
      <p:sp>
        <p:nvSpPr>
          <p:cNvPr id="6" name="Slide Number Placeholder 5"/>
          <p:cNvSpPr>
            <a:spLocks noGrp="1"/>
          </p:cNvSpPr>
          <p:nvPr>
            <p:ph type="sldNum" sz="quarter" idx="12"/>
          </p:nvPr>
        </p:nvSpPr>
        <p:spPr>
          <a:xfrm>
            <a:off x="7967730" y="6356351"/>
            <a:ext cx="547620" cy="365125"/>
          </a:xfrm>
        </p:spPr>
        <p:txBody>
          <a:bodyPr/>
          <a:lstStyle>
            <a:lvl1pPr>
              <a:defRPr b="1">
                <a:solidFill>
                  <a:schemeClr val="tx1"/>
                </a:solidFill>
              </a:defRPr>
            </a:lvl1pPr>
          </a:lstStyle>
          <a:p>
            <a:fld id="{154E5F24-684F-EB47-903B-D0BF2D59DFAF}" type="slidenum">
              <a:rPr lang="en-GB" smtClean="0"/>
              <a:pPr/>
              <a:t>‹#›</a:t>
            </a:fld>
            <a:endParaRPr lang="en-GB" dirty="0"/>
          </a:p>
        </p:txBody>
      </p:sp>
    </p:spTree>
    <p:extLst>
      <p:ext uri="{BB962C8B-B14F-4D97-AF65-F5344CB8AC3E}">
        <p14:creationId xmlns:p14="http://schemas.microsoft.com/office/powerpoint/2010/main" val="8009382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135981" y="279132"/>
            <a:ext cx="6152398" cy="500565"/>
          </a:xfrm>
        </p:spPr>
        <p:txBody>
          <a:bodyPr anchor="b">
            <a:normAutofit/>
          </a:bodyPr>
          <a:lstStyle>
            <a:lvl1pPr>
              <a:defRPr sz="3000" baseline="0"/>
            </a:lvl1pPr>
          </a:lstStyle>
          <a:p>
            <a:r>
              <a:rPr lang="en-US" dirty="0"/>
              <a:t>Click to edit Master title style</a:t>
            </a:r>
          </a:p>
        </p:txBody>
      </p:sp>
      <p:sp>
        <p:nvSpPr>
          <p:cNvPr id="3" name="Text Placeholder 2"/>
          <p:cNvSpPr>
            <a:spLocks noGrp="1"/>
          </p:cNvSpPr>
          <p:nvPr>
            <p:ph type="body" idx="1"/>
          </p:nvPr>
        </p:nvSpPr>
        <p:spPr>
          <a:xfrm>
            <a:off x="648002" y="315070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3"/>
          <p:cNvSpPr>
            <a:spLocks noGrp="1"/>
          </p:cNvSpPr>
          <p:nvPr>
            <p:ph type="dt" sz="half" idx="10"/>
          </p:nvPr>
        </p:nvSpPr>
        <p:spPr>
          <a:xfrm>
            <a:off x="274749" y="6356351"/>
            <a:ext cx="1356575" cy="365125"/>
          </a:xfrm>
        </p:spPr>
        <p:txBody>
          <a:bodyPr/>
          <a:lstStyle>
            <a:lvl1pPr>
              <a:defRPr b="1">
                <a:solidFill>
                  <a:schemeClr val="tx1"/>
                </a:solidFill>
              </a:defRPr>
            </a:lvl1pPr>
          </a:lstStyle>
          <a:p>
            <a:r>
              <a:rPr lang="en-US"/>
              <a:t>www.eoscpilot.eu</a:t>
            </a:r>
            <a:endParaRPr lang="en-GB" dirty="0"/>
          </a:p>
        </p:txBody>
      </p:sp>
      <p:sp>
        <p:nvSpPr>
          <p:cNvPr id="8" name="Footer Placeholder 4"/>
          <p:cNvSpPr>
            <a:spLocks noGrp="1"/>
          </p:cNvSpPr>
          <p:nvPr>
            <p:ph type="ftr" sz="quarter" idx="11"/>
          </p:nvPr>
        </p:nvSpPr>
        <p:spPr>
          <a:xfrm>
            <a:off x="2163652" y="6356351"/>
            <a:ext cx="5091448" cy="365125"/>
          </a:xfrm>
        </p:spPr>
        <p:txBody>
          <a:bodyPr/>
          <a:lstStyle>
            <a:lvl1pPr>
              <a:defRPr b="1">
                <a:solidFill>
                  <a:schemeClr val="tx1"/>
                </a:solidFill>
              </a:defRPr>
            </a:lvl1pPr>
          </a:lstStyle>
          <a:p>
            <a:r>
              <a:rPr lang="en-GB" dirty="0"/>
              <a:t>The European Open Science Cloud for Research pilot project is funded by the European Commission, DG Research &amp; Innovation under contract no. 739563</a:t>
            </a:r>
          </a:p>
        </p:txBody>
      </p:sp>
      <p:sp>
        <p:nvSpPr>
          <p:cNvPr id="9" name="Slide Number Placeholder 5"/>
          <p:cNvSpPr>
            <a:spLocks noGrp="1"/>
          </p:cNvSpPr>
          <p:nvPr>
            <p:ph type="sldNum" sz="quarter" idx="12"/>
          </p:nvPr>
        </p:nvSpPr>
        <p:spPr>
          <a:xfrm>
            <a:off x="7967730" y="6356351"/>
            <a:ext cx="547620" cy="365125"/>
          </a:xfrm>
        </p:spPr>
        <p:txBody>
          <a:bodyPr/>
          <a:lstStyle>
            <a:lvl1pPr>
              <a:defRPr b="1">
                <a:solidFill>
                  <a:schemeClr val="tx1"/>
                </a:solidFill>
              </a:defRPr>
            </a:lvl1pPr>
          </a:lstStyle>
          <a:p>
            <a:fld id="{154E5F24-684F-EB47-903B-D0BF2D59DFAF}" type="slidenum">
              <a:rPr lang="en-GB" smtClean="0"/>
              <a:pPr/>
              <a:t>‹#›</a:t>
            </a:fld>
            <a:endParaRPr lang="en-GB" dirty="0"/>
          </a:p>
        </p:txBody>
      </p:sp>
    </p:spTree>
    <p:extLst>
      <p:ext uri="{BB962C8B-B14F-4D97-AF65-F5344CB8AC3E}">
        <p14:creationId xmlns:p14="http://schemas.microsoft.com/office/powerpoint/2010/main" val="9414834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le 1"/>
          <p:cNvSpPr>
            <a:spLocks noGrp="1"/>
          </p:cNvSpPr>
          <p:nvPr>
            <p:ph type="title"/>
          </p:nvPr>
        </p:nvSpPr>
        <p:spPr>
          <a:xfrm>
            <a:off x="2743201" y="129873"/>
            <a:ext cx="7886700" cy="752476"/>
          </a:xfrm>
        </p:spPr>
        <p:txBody>
          <a:bodyPr>
            <a:normAutofit/>
          </a:bodyPr>
          <a:lstStyle>
            <a:lvl1pPr>
              <a:defRPr sz="3000" baseline="0"/>
            </a:lvl1pPr>
          </a:lstStyle>
          <a:p>
            <a:r>
              <a:rPr lang="en-US"/>
              <a:t>Click to edit Master title style</a:t>
            </a:r>
            <a:endParaRPr lang="en-US" dirty="0"/>
          </a:p>
        </p:txBody>
      </p:sp>
      <p:sp>
        <p:nvSpPr>
          <p:cNvPr id="3" name="Content Placeholder 2"/>
          <p:cNvSpPr>
            <a:spLocks noGrp="1"/>
          </p:cNvSpPr>
          <p:nvPr>
            <p:ph sz="half" idx="1"/>
          </p:nvPr>
        </p:nvSpPr>
        <p:spPr>
          <a:xfrm>
            <a:off x="628650" y="2063534"/>
            <a:ext cx="3886200" cy="2861878"/>
          </a:xfrm>
        </p:spPr>
        <p:txBody>
          <a:bodyPr/>
          <a:lstStyle>
            <a:lvl1pPr marL="228600" indent="-228600">
              <a:buSzPct val="100000"/>
              <a:buFontTx/>
              <a:buBlip>
                <a:blip r:embed="rId2"/>
              </a:buBlip>
              <a:defRPr/>
            </a:lvl1pPr>
            <a:lvl2pPr marL="685800" indent="-228600">
              <a:buSzPct val="100000"/>
              <a:buFontTx/>
              <a:buBlip>
                <a:blip r:embed="rId2"/>
              </a:buBlip>
              <a:defRPr/>
            </a:lvl2pPr>
            <a:lvl3pPr marL="1143000" indent="-228600">
              <a:buSzPct val="100000"/>
              <a:buFontTx/>
              <a:buBlip>
                <a:blip r:embed="rId2"/>
              </a:buBlip>
              <a:defRPr/>
            </a:lvl3pPr>
            <a:lvl4pPr marL="1600200" indent="-228600">
              <a:buSzPct val="100000"/>
              <a:buFontTx/>
              <a:buBlip>
                <a:blip r:embed="rId2"/>
              </a:buBlip>
              <a:defRPr/>
            </a:lvl4pPr>
            <a:lvl5pPr marL="2057400" indent="-228600">
              <a:buSzPct val="100000"/>
              <a:buFontTx/>
              <a:buBlip>
                <a:blip r:embed="rId2"/>
              </a:buBlip>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16517" y="2063534"/>
            <a:ext cx="3886200" cy="2861878"/>
          </a:xfrm>
        </p:spPr>
        <p:txBody>
          <a:bodyPr/>
          <a:lstStyle>
            <a:lvl1pPr marL="228600" indent="-228600">
              <a:buSzPct val="100000"/>
              <a:buFontTx/>
              <a:buBlip>
                <a:blip r:embed="rId2"/>
              </a:buBlip>
              <a:defRPr/>
            </a:lvl1pPr>
            <a:lvl2pPr marL="685800" indent="-228600">
              <a:buSzPct val="100000"/>
              <a:buFontTx/>
              <a:buBlip>
                <a:blip r:embed="rId2"/>
              </a:buBlip>
              <a:defRPr/>
            </a:lvl2pPr>
            <a:lvl3pPr marL="1143000" indent="-228600">
              <a:buSzPct val="100000"/>
              <a:buFontTx/>
              <a:buBlip>
                <a:blip r:embed="rId2"/>
              </a:buBlip>
              <a:defRPr/>
            </a:lvl3pPr>
            <a:lvl4pPr marL="1600200" indent="-228600">
              <a:buSzPct val="100000"/>
              <a:buFontTx/>
              <a:buBlip>
                <a:blip r:embed="rId2"/>
              </a:buBlip>
              <a:defRPr/>
            </a:lvl4pPr>
            <a:lvl5pPr marL="2057400" indent="-228600">
              <a:buSzPct val="100000"/>
              <a:buFontTx/>
              <a:buBlip>
                <a:blip r:embed="rId2"/>
              </a:buBlip>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en-US"/>
              <a:t>www.eoscpilot.eu</a:t>
            </a:r>
            <a:endParaRPr lang="en-GB"/>
          </a:p>
        </p:txBody>
      </p:sp>
      <p:sp>
        <p:nvSpPr>
          <p:cNvPr id="6" name="Footer Placeholder 5"/>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p>
        </p:txBody>
      </p:sp>
      <p:sp>
        <p:nvSpPr>
          <p:cNvPr id="7" name="Slide Number Placeholder 6"/>
          <p:cNvSpPr>
            <a:spLocks noGrp="1"/>
          </p:cNvSpPr>
          <p:nvPr>
            <p:ph type="sldNum" sz="quarter" idx="12"/>
          </p:nvPr>
        </p:nvSpPr>
        <p:spPr/>
        <p:txBody>
          <a:bodyPr/>
          <a:lstStyle/>
          <a:p>
            <a:fld id="{154E5F24-684F-EB47-903B-D0BF2D59DFAF}" type="slidenum">
              <a:rPr lang="en-GB" smtClean="0"/>
              <a:t>‹#›</a:t>
            </a:fld>
            <a:endParaRPr lang="en-GB"/>
          </a:p>
        </p:txBody>
      </p:sp>
    </p:spTree>
    <p:extLst>
      <p:ext uri="{BB962C8B-B14F-4D97-AF65-F5344CB8AC3E}">
        <p14:creationId xmlns:p14="http://schemas.microsoft.com/office/powerpoint/2010/main" val="8532868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000" baseline="0"/>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r>
              <a:rPr lang="en-US"/>
              <a:t>www.eoscpilot.eu</a:t>
            </a:r>
            <a:endParaRPr lang="en-GB"/>
          </a:p>
        </p:txBody>
      </p:sp>
      <p:sp>
        <p:nvSpPr>
          <p:cNvPr id="4" name="Footer Placeholder 3"/>
          <p:cNvSpPr>
            <a:spLocks noGrp="1"/>
          </p:cNvSpPr>
          <p:nvPr>
            <p:ph type="ftr" sz="quarter" idx="11"/>
          </p:nvPr>
        </p:nvSpPr>
        <p:spPr/>
        <p:txBody>
          <a:bodyPr/>
          <a:lstStyle/>
          <a:p>
            <a:r>
              <a:rPr lang="en-GB"/>
              <a:t>The European Open Science Cloud for Research pilot project is funded by the European Commission, DG Research &amp; Innovation under contract no. </a:t>
            </a:r>
            <a:r>
              <a:rPr lang="en-GB" dirty="0"/>
              <a:t>739563</a:t>
            </a:r>
          </a:p>
        </p:txBody>
      </p:sp>
      <p:sp>
        <p:nvSpPr>
          <p:cNvPr id="5" name="Slide Number Placeholder 4"/>
          <p:cNvSpPr>
            <a:spLocks noGrp="1"/>
          </p:cNvSpPr>
          <p:nvPr>
            <p:ph type="sldNum" sz="quarter" idx="12"/>
          </p:nvPr>
        </p:nvSpPr>
        <p:spPr/>
        <p:txBody>
          <a:bodyPr/>
          <a:lstStyle/>
          <a:p>
            <a:fld id="{154E5F24-684F-EB47-903B-D0BF2D59DFAF}" type="slidenum">
              <a:rPr lang="en-GB" smtClean="0"/>
              <a:t>‹#›</a:t>
            </a:fld>
            <a:endParaRPr lang="en-GB"/>
          </a:p>
        </p:txBody>
      </p:sp>
    </p:spTree>
    <p:extLst>
      <p:ext uri="{BB962C8B-B14F-4D97-AF65-F5344CB8AC3E}">
        <p14:creationId xmlns:p14="http://schemas.microsoft.com/office/powerpoint/2010/main" val="21042873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www.eoscpilot.eu</a:t>
            </a:r>
            <a:endParaRPr lang="en-GB"/>
          </a:p>
        </p:txBody>
      </p:sp>
      <p:sp>
        <p:nvSpPr>
          <p:cNvPr id="3" name="Footer Placeholder 2"/>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p>
        </p:txBody>
      </p:sp>
      <p:sp>
        <p:nvSpPr>
          <p:cNvPr id="4" name="Slide Number Placeholder 3"/>
          <p:cNvSpPr>
            <a:spLocks noGrp="1"/>
          </p:cNvSpPr>
          <p:nvPr>
            <p:ph type="sldNum" sz="quarter" idx="12"/>
          </p:nvPr>
        </p:nvSpPr>
        <p:spPr/>
        <p:txBody>
          <a:bodyPr/>
          <a:lstStyle/>
          <a:p>
            <a:fld id="{154E5F24-684F-EB47-903B-D0BF2D59DFAF}" type="slidenum">
              <a:rPr lang="en-GB" smtClean="0"/>
              <a:t>‹#›</a:t>
            </a:fld>
            <a:endParaRPr lang="en-GB"/>
          </a:p>
        </p:txBody>
      </p:sp>
    </p:spTree>
    <p:extLst>
      <p:ext uri="{BB962C8B-B14F-4D97-AF65-F5344CB8AC3E}">
        <p14:creationId xmlns:p14="http://schemas.microsoft.com/office/powerpoint/2010/main" val="19967254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29841" y="1116530"/>
            <a:ext cx="2949178" cy="940869"/>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6200" y="1116530"/>
            <a:ext cx="4629150" cy="4873625"/>
          </a:xfrm>
        </p:spPr>
        <p:txBody>
          <a:bodyPr/>
          <a:lstStyle>
            <a:lvl1pPr marL="228600" indent="-228600">
              <a:buSzPct val="100000"/>
              <a:buFontTx/>
              <a:buBlip>
                <a:blip r:embed="rId2"/>
              </a:buBlip>
              <a:defRPr sz="3200"/>
            </a:lvl1pPr>
            <a:lvl2pPr marL="685800" indent="-228600">
              <a:buSzPct val="100000"/>
              <a:buFontTx/>
              <a:buBlip>
                <a:blip r:embed="rId2"/>
              </a:buBlip>
              <a:defRPr sz="2800"/>
            </a:lvl2pPr>
            <a:lvl3pPr marL="1143000" indent="-228600">
              <a:buSzPct val="100000"/>
              <a:buFontTx/>
              <a:buBlip>
                <a:blip r:embed="rId2"/>
              </a:buBlip>
              <a:defRPr sz="2400"/>
            </a:lvl3pPr>
            <a:lvl4pPr marL="1600200" indent="-228600">
              <a:buSzPct val="100000"/>
              <a:buFontTx/>
              <a:buBlip>
                <a:blip r:embed="rId2"/>
              </a:buBlip>
              <a:defRPr sz="2000"/>
            </a:lvl4pPr>
            <a:lvl5pPr marL="2057400" indent="-228600">
              <a:buSzPct val="100000"/>
              <a:buFontTx/>
              <a:buBlip>
                <a:blip r:embed="rId2"/>
              </a:buBlip>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www.eoscpilot.eu</a:t>
            </a:r>
            <a:endParaRPr lang="en-GB"/>
          </a:p>
        </p:txBody>
      </p:sp>
      <p:sp>
        <p:nvSpPr>
          <p:cNvPr id="6" name="Footer Placeholder 5"/>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p>
        </p:txBody>
      </p:sp>
      <p:sp>
        <p:nvSpPr>
          <p:cNvPr id="7" name="Slide Number Placeholder 6"/>
          <p:cNvSpPr>
            <a:spLocks noGrp="1"/>
          </p:cNvSpPr>
          <p:nvPr>
            <p:ph type="sldNum" sz="quarter" idx="12"/>
          </p:nvPr>
        </p:nvSpPr>
        <p:spPr/>
        <p:txBody>
          <a:bodyPr/>
          <a:lstStyle/>
          <a:p>
            <a:fld id="{154E5F24-684F-EB47-903B-D0BF2D59DFAF}" type="slidenum">
              <a:rPr lang="en-GB" smtClean="0"/>
              <a:t>‹#›</a:t>
            </a:fld>
            <a:endParaRPr lang="en-GB"/>
          </a:p>
        </p:txBody>
      </p:sp>
    </p:spTree>
    <p:extLst>
      <p:ext uri="{BB962C8B-B14F-4D97-AF65-F5344CB8AC3E}">
        <p14:creationId xmlns:p14="http://schemas.microsoft.com/office/powerpoint/2010/main" val="2372831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cSld name="3_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2464066" y="1122363"/>
            <a:ext cx="6224538" cy="2387600"/>
          </a:xfrm>
        </p:spPr>
        <p:txBody>
          <a:bodyPr anchor="b"/>
          <a:lstStyle>
            <a:lvl1pPr algn="ctr">
              <a:defRPr sz="6000"/>
            </a:lvl1pPr>
          </a:lstStyle>
          <a:p>
            <a:r>
              <a:rPr lang="it-IT"/>
              <a:t>Fare clic per modificare stile</a:t>
            </a:r>
            <a:endParaRPr lang="en-GB"/>
          </a:p>
        </p:txBody>
      </p:sp>
      <p:sp>
        <p:nvSpPr>
          <p:cNvPr id="3" name="Sottotitolo 2"/>
          <p:cNvSpPr>
            <a:spLocks noGrp="1"/>
          </p:cNvSpPr>
          <p:nvPr>
            <p:ph type="subTitle" idx="1"/>
          </p:nvPr>
        </p:nvSpPr>
        <p:spPr>
          <a:xfrm>
            <a:off x="2464066" y="3602038"/>
            <a:ext cx="6224538"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GB"/>
          </a:p>
        </p:txBody>
      </p:sp>
      <p:sp>
        <p:nvSpPr>
          <p:cNvPr id="4" name="Segnaposto data 3"/>
          <p:cNvSpPr>
            <a:spLocks noGrp="1"/>
          </p:cNvSpPr>
          <p:nvPr>
            <p:ph type="dt" sz="half" idx="10"/>
          </p:nvPr>
        </p:nvSpPr>
        <p:spPr/>
        <p:txBody>
          <a:bodyPr/>
          <a:lstStyle/>
          <a:p>
            <a:r>
              <a:rPr lang="en-US"/>
              <a:t>www.eoscpilot.eu</a:t>
            </a:r>
            <a:endParaRPr lang="en-GB"/>
          </a:p>
        </p:txBody>
      </p:sp>
      <p:sp>
        <p:nvSpPr>
          <p:cNvPr id="5" name="Segnaposto piè di pagina 4"/>
          <p:cNvSpPr>
            <a:spLocks noGrp="1"/>
          </p:cNvSpPr>
          <p:nvPr>
            <p:ph type="ftr" sz="quarter" idx="11"/>
          </p:nvPr>
        </p:nvSpPr>
        <p:spPr>
          <a:xfrm>
            <a:off x="3115577" y="6356349"/>
            <a:ext cx="3086100" cy="365125"/>
          </a:xfrm>
        </p:spPr>
        <p:txBody>
          <a:bodyPr/>
          <a:lstStyle/>
          <a:p>
            <a:r>
              <a:rPr lang="en-GB"/>
              <a:t>The European Open Science Cloud for Research pilot project is funded by the European Commission, DG Research &amp; Innovation under contract no. 739563</a:t>
            </a:r>
          </a:p>
        </p:txBody>
      </p:sp>
      <p:sp>
        <p:nvSpPr>
          <p:cNvPr id="6" name="Segnaposto numero diapositiva 5"/>
          <p:cNvSpPr>
            <a:spLocks noGrp="1"/>
          </p:cNvSpPr>
          <p:nvPr>
            <p:ph type="sldNum" sz="quarter" idx="12"/>
          </p:nvPr>
        </p:nvSpPr>
        <p:spPr>
          <a:xfrm>
            <a:off x="6631204" y="6356349"/>
            <a:ext cx="2057400" cy="365125"/>
          </a:xfrm>
        </p:spPr>
        <p:txBody>
          <a:bodyPr/>
          <a:lstStyle/>
          <a:p>
            <a:fld id="{D629125B-4164-B445-B5EA-FB5E25F89FC2}" type="slidenum">
              <a:rPr lang="en-GB" smtClean="0"/>
              <a:t>‹#›</a:t>
            </a:fld>
            <a:endParaRPr lang="en-GB"/>
          </a:p>
        </p:txBody>
      </p:sp>
    </p:spTree>
    <p:extLst>
      <p:ext uri="{BB962C8B-B14F-4D97-AF65-F5344CB8AC3E}">
        <p14:creationId xmlns:p14="http://schemas.microsoft.com/office/powerpoint/2010/main" val="16040374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2464066" y="1122363"/>
            <a:ext cx="6224538" cy="2387600"/>
          </a:xfrm>
        </p:spPr>
        <p:txBody>
          <a:bodyPr anchor="b"/>
          <a:lstStyle>
            <a:lvl1pPr algn="ctr">
              <a:defRPr sz="6000"/>
            </a:lvl1pPr>
          </a:lstStyle>
          <a:p>
            <a:r>
              <a:rPr lang="it-IT"/>
              <a:t>Fare clic per modificare stile</a:t>
            </a:r>
            <a:endParaRPr lang="en-GB"/>
          </a:p>
        </p:txBody>
      </p:sp>
      <p:sp>
        <p:nvSpPr>
          <p:cNvPr id="3" name="Sottotitolo 2"/>
          <p:cNvSpPr>
            <a:spLocks noGrp="1"/>
          </p:cNvSpPr>
          <p:nvPr>
            <p:ph type="subTitle" idx="1"/>
          </p:nvPr>
        </p:nvSpPr>
        <p:spPr>
          <a:xfrm>
            <a:off x="2464066" y="3602038"/>
            <a:ext cx="6224538"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GB"/>
          </a:p>
        </p:txBody>
      </p:sp>
      <p:sp>
        <p:nvSpPr>
          <p:cNvPr id="4" name="Segnaposto data 3"/>
          <p:cNvSpPr>
            <a:spLocks noGrp="1"/>
          </p:cNvSpPr>
          <p:nvPr>
            <p:ph type="dt" sz="half" idx="10"/>
          </p:nvPr>
        </p:nvSpPr>
        <p:spPr/>
        <p:txBody>
          <a:bodyPr/>
          <a:lstStyle/>
          <a:p>
            <a:r>
              <a:rPr lang="en-US"/>
              <a:t>www.eoscpilot.eu</a:t>
            </a:r>
            <a:endParaRPr lang="en-GB"/>
          </a:p>
        </p:txBody>
      </p:sp>
      <p:sp>
        <p:nvSpPr>
          <p:cNvPr id="5" name="Segnaposto piè di pagina 4"/>
          <p:cNvSpPr>
            <a:spLocks noGrp="1"/>
          </p:cNvSpPr>
          <p:nvPr>
            <p:ph type="ftr" sz="quarter" idx="11"/>
          </p:nvPr>
        </p:nvSpPr>
        <p:spPr>
          <a:xfrm>
            <a:off x="3115577" y="6356349"/>
            <a:ext cx="3086100" cy="365125"/>
          </a:xfrm>
        </p:spPr>
        <p:txBody>
          <a:bodyPr/>
          <a:lstStyle/>
          <a:p>
            <a:r>
              <a:rPr lang="en-GB"/>
              <a:t>The European Open Science Cloud for Research pilot project is funded by the European Commission, DG Research &amp; Innovation under contract no. 739563</a:t>
            </a:r>
          </a:p>
        </p:txBody>
      </p:sp>
      <p:sp>
        <p:nvSpPr>
          <p:cNvPr id="6" name="Segnaposto numero diapositiva 5"/>
          <p:cNvSpPr>
            <a:spLocks noGrp="1"/>
          </p:cNvSpPr>
          <p:nvPr>
            <p:ph type="sldNum" sz="quarter" idx="12"/>
          </p:nvPr>
        </p:nvSpPr>
        <p:spPr>
          <a:xfrm>
            <a:off x="6631204" y="6356349"/>
            <a:ext cx="2057400" cy="365125"/>
          </a:xfrm>
        </p:spPr>
        <p:txBody>
          <a:bodyPr/>
          <a:lstStyle/>
          <a:p>
            <a:fld id="{D629125B-4164-B445-B5EA-FB5E25F89FC2}" type="slidenum">
              <a:rPr lang="en-GB" smtClean="0"/>
              <a:t>‹#›</a:t>
            </a:fld>
            <a:endParaRPr lang="en-GB"/>
          </a:p>
        </p:txBody>
      </p:sp>
    </p:spTree>
    <p:extLst>
      <p:ext uri="{BB962C8B-B14F-4D97-AF65-F5344CB8AC3E}">
        <p14:creationId xmlns:p14="http://schemas.microsoft.com/office/powerpoint/2010/main" val="3046864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2348564" y="1157832"/>
            <a:ext cx="6166786" cy="1325563"/>
          </a:xfrm>
        </p:spPr>
        <p:txBody>
          <a:bodyPr/>
          <a:lstStyle/>
          <a:p>
            <a:r>
              <a:rPr lang="it-IT"/>
              <a:t>Fare clic per modificare stile</a:t>
            </a:r>
            <a:endParaRPr lang="en-GB"/>
          </a:p>
        </p:txBody>
      </p:sp>
      <p:sp>
        <p:nvSpPr>
          <p:cNvPr id="3" name="Segnaposto contenuto 2"/>
          <p:cNvSpPr>
            <a:spLocks noGrp="1"/>
          </p:cNvSpPr>
          <p:nvPr>
            <p:ph idx="1"/>
          </p:nvPr>
        </p:nvSpPr>
        <p:spPr>
          <a:xfrm>
            <a:off x="2348564" y="2720775"/>
            <a:ext cx="6166786" cy="2621247"/>
          </a:xfrm>
        </p:spPr>
        <p:txBody>
          <a:bodyPr/>
          <a:lstStyle>
            <a:lvl1pPr marL="228600" indent="-228600">
              <a:buSzPct val="100000"/>
              <a:buFontTx/>
              <a:buBlip>
                <a:blip r:embed="rId2"/>
              </a:buBlip>
              <a:defRPr/>
            </a:lvl1pPr>
            <a:lvl2pPr marL="685800" indent="-228600">
              <a:buSzPct val="100000"/>
              <a:buFontTx/>
              <a:buBlip>
                <a:blip r:embed="rId2"/>
              </a:buBlip>
              <a:defRPr/>
            </a:lvl2pPr>
            <a:lvl3pPr marL="1143000" indent="-228600">
              <a:buSzPct val="100000"/>
              <a:buFontTx/>
              <a:buBlip>
                <a:blip r:embed="rId2"/>
              </a:buBlip>
              <a:defRPr/>
            </a:lvl3pPr>
            <a:lvl4pPr marL="1600200" indent="-228600">
              <a:buSzPct val="100000"/>
              <a:buFontTx/>
              <a:buBlip>
                <a:blip r:embed="rId2"/>
              </a:buBlip>
              <a:defRPr/>
            </a:lvl4pPr>
            <a:lvl5pPr marL="2057400" indent="-228600">
              <a:buSzPct val="100000"/>
              <a:buFontTx/>
              <a:buBlip>
                <a:blip r:embed="rId2"/>
              </a:buBlip>
              <a:defRPr/>
            </a:lvl5p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GB" dirty="0"/>
          </a:p>
        </p:txBody>
      </p:sp>
      <p:sp>
        <p:nvSpPr>
          <p:cNvPr id="4" name="Segnaposto data 3"/>
          <p:cNvSpPr>
            <a:spLocks noGrp="1"/>
          </p:cNvSpPr>
          <p:nvPr>
            <p:ph type="dt" sz="half" idx="10"/>
          </p:nvPr>
        </p:nvSpPr>
        <p:spPr/>
        <p:txBody>
          <a:bodyPr/>
          <a:lstStyle/>
          <a:p>
            <a:r>
              <a:rPr lang="en-US"/>
              <a:t>www.eoscpilot.eu</a:t>
            </a:r>
            <a:endParaRPr lang="en-GB"/>
          </a:p>
        </p:txBody>
      </p:sp>
      <p:sp>
        <p:nvSpPr>
          <p:cNvPr id="5" name="Segnaposto piè di pagina 4"/>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p>
        </p:txBody>
      </p:sp>
      <p:sp>
        <p:nvSpPr>
          <p:cNvPr id="6" name="Segnaposto numero diapositiva 5"/>
          <p:cNvSpPr>
            <a:spLocks noGrp="1"/>
          </p:cNvSpPr>
          <p:nvPr>
            <p:ph type="sldNum" sz="quarter" idx="12"/>
          </p:nvPr>
        </p:nvSpPr>
        <p:spPr/>
        <p:txBody>
          <a:bodyPr/>
          <a:lstStyle/>
          <a:p>
            <a:fld id="{D629125B-4164-B445-B5EA-FB5E25F89FC2}" type="slidenum">
              <a:rPr lang="en-GB" smtClean="0"/>
              <a:t>‹#›</a:t>
            </a:fld>
            <a:endParaRPr lang="en-GB"/>
          </a:p>
        </p:txBody>
      </p:sp>
    </p:spTree>
    <p:extLst>
      <p:ext uri="{BB962C8B-B14F-4D97-AF65-F5344CB8AC3E}">
        <p14:creationId xmlns:p14="http://schemas.microsoft.com/office/powerpoint/2010/main" val="12640834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2686050" y="1106905"/>
            <a:ext cx="5824538" cy="1665271"/>
          </a:xfrm>
        </p:spPr>
        <p:txBody>
          <a:bodyPr anchor="b"/>
          <a:lstStyle>
            <a:lvl1pPr>
              <a:defRPr sz="6000"/>
            </a:lvl1pPr>
          </a:lstStyle>
          <a:p>
            <a:r>
              <a:rPr lang="it-IT"/>
              <a:t>Fare clic per modificare stile</a:t>
            </a:r>
            <a:endParaRPr lang="en-GB"/>
          </a:p>
        </p:txBody>
      </p:sp>
      <p:sp>
        <p:nvSpPr>
          <p:cNvPr id="3" name="Segnaposto testo 2"/>
          <p:cNvSpPr>
            <a:spLocks noGrp="1"/>
          </p:cNvSpPr>
          <p:nvPr>
            <p:ph type="body" idx="1"/>
          </p:nvPr>
        </p:nvSpPr>
        <p:spPr>
          <a:xfrm>
            <a:off x="2686050" y="2799164"/>
            <a:ext cx="5824538"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p>
            <a:r>
              <a:rPr lang="en-US"/>
              <a:t>www.eoscpilot.eu</a:t>
            </a:r>
            <a:endParaRPr lang="en-GB"/>
          </a:p>
        </p:txBody>
      </p:sp>
      <p:sp>
        <p:nvSpPr>
          <p:cNvPr id="5" name="Segnaposto piè di pagina 4"/>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p>
        </p:txBody>
      </p:sp>
      <p:sp>
        <p:nvSpPr>
          <p:cNvPr id="6" name="Segnaposto numero diapositiva 5"/>
          <p:cNvSpPr>
            <a:spLocks noGrp="1"/>
          </p:cNvSpPr>
          <p:nvPr>
            <p:ph type="sldNum" sz="quarter" idx="12"/>
          </p:nvPr>
        </p:nvSpPr>
        <p:spPr/>
        <p:txBody>
          <a:bodyPr/>
          <a:lstStyle/>
          <a:p>
            <a:fld id="{D629125B-4164-B445-B5EA-FB5E25F89FC2}" type="slidenum">
              <a:rPr lang="en-GB" smtClean="0"/>
              <a:t>‹#›</a:t>
            </a:fld>
            <a:endParaRPr lang="en-GB"/>
          </a:p>
        </p:txBody>
      </p:sp>
    </p:spTree>
    <p:extLst>
      <p:ext uri="{BB962C8B-B14F-4D97-AF65-F5344CB8AC3E}">
        <p14:creationId xmlns:p14="http://schemas.microsoft.com/office/powerpoint/2010/main" val="3952277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2030930" y="962526"/>
            <a:ext cx="6670308" cy="728162"/>
          </a:xfrm>
        </p:spPr>
        <p:txBody>
          <a:bodyPr/>
          <a:lstStyle/>
          <a:p>
            <a:r>
              <a:rPr lang="it-IT"/>
              <a:t>Fare clic per modificare stile</a:t>
            </a:r>
            <a:endParaRPr lang="en-GB"/>
          </a:p>
        </p:txBody>
      </p:sp>
      <p:sp>
        <p:nvSpPr>
          <p:cNvPr id="3" name="Segnaposto testo 2"/>
          <p:cNvSpPr>
            <a:spLocks noGrp="1"/>
          </p:cNvSpPr>
          <p:nvPr>
            <p:ph type="body" idx="1"/>
          </p:nvPr>
        </p:nvSpPr>
        <p:spPr>
          <a:xfrm>
            <a:off x="2030930" y="1681163"/>
            <a:ext cx="667030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2030930" y="2505075"/>
            <a:ext cx="6670308" cy="3684588"/>
          </a:xfrm>
        </p:spPr>
        <p:txBody>
          <a:bodyPr/>
          <a:lstStyle>
            <a:lvl1pPr marL="228600" indent="-228600">
              <a:buSzPct val="100000"/>
              <a:buFontTx/>
              <a:buBlip>
                <a:blip r:embed="rId2"/>
              </a:buBlip>
              <a:defRPr/>
            </a:lvl1pPr>
            <a:lvl2pPr marL="685800" indent="-228600">
              <a:buSzPct val="100000"/>
              <a:buFontTx/>
              <a:buBlip>
                <a:blip r:embed="rId2"/>
              </a:buBlip>
              <a:defRPr/>
            </a:lvl2pPr>
            <a:lvl3pPr marL="1143000" indent="-228600">
              <a:buSzPct val="100000"/>
              <a:buFontTx/>
              <a:buBlip>
                <a:blip r:embed="rId2"/>
              </a:buBlip>
              <a:defRPr/>
            </a:lvl3pPr>
            <a:lvl4pPr marL="1600200" indent="-228600">
              <a:buSzPct val="100000"/>
              <a:buFontTx/>
              <a:buBlip>
                <a:blip r:embed="rId2"/>
              </a:buBlip>
              <a:defRPr/>
            </a:lvl4pPr>
            <a:lvl5pPr marL="2057400" indent="-228600">
              <a:buSzPct val="100000"/>
              <a:buFontTx/>
              <a:buBlip>
                <a:blip r:embed="rId2"/>
              </a:buBlip>
              <a:defRPr/>
            </a:lvl5p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GB" dirty="0"/>
          </a:p>
        </p:txBody>
      </p:sp>
      <p:sp>
        <p:nvSpPr>
          <p:cNvPr id="7" name="Segnaposto data 6"/>
          <p:cNvSpPr>
            <a:spLocks noGrp="1"/>
          </p:cNvSpPr>
          <p:nvPr>
            <p:ph type="dt" sz="half" idx="10"/>
          </p:nvPr>
        </p:nvSpPr>
        <p:spPr/>
        <p:txBody>
          <a:bodyPr/>
          <a:lstStyle/>
          <a:p>
            <a:r>
              <a:rPr lang="en-US"/>
              <a:t>www.eoscpilot.eu</a:t>
            </a:r>
            <a:endParaRPr lang="en-GB"/>
          </a:p>
        </p:txBody>
      </p:sp>
      <p:sp>
        <p:nvSpPr>
          <p:cNvPr id="8" name="Segnaposto piè di pagina 7"/>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p>
        </p:txBody>
      </p:sp>
      <p:sp>
        <p:nvSpPr>
          <p:cNvPr id="9" name="Segnaposto numero diapositiva 8"/>
          <p:cNvSpPr>
            <a:spLocks noGrp="1"/>
          </p:cNvSpPr>
          <p:nvPr>
            <p:ph type="sldNum" sz="quarter" idx="12"/>
          </p:nvPr>
        </p:nvSpPr>
        <p:spPr>
          <a:xfrm>
            <a:off x="6643838" y="6331151"/>
            <a:ext cx="2057400" cy="365125"/>
          </a:xfrm>
        </p:spPr>
        <p:txBody>
          <a:bodyPr/>
          <a:lstStyle/>
          <a:p>
            <a:fld id="{D629125B-4164-B445-B5EA-FB5E25F89FC2}" type="slidenum">
              <a:rPr lang="en-GB" smtClean="0"/>
              <a:t>‹#›</a:t>
            </a:fld>
            <a:endParaRPr lang="en-GB"/>
          </a:p>
        </p:txBody>
      </p:sp>
    </p:spTree>
    <p:extLst>
      <p:ext uri="{BB962C8B-B14F-4D97-AF65-F5344CB8AC3E}">
        <p14:creationId xmlns:p14="http://schemas.microsoft.com/office/powerpoint/2010/main" val="14027082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endParaRPr lang="en-GB"/>
          </a:p>
        </p:txBody>
      </p:sp>
      <p:sp>
        <p:nvSpPr>
          <p:cNvPr id="3" name="Segnaposto data 2"/>
          <p:cNvSpPr>
            <a:spLocks noGrp="1"/>
          </p:cNvSpPr>
          <p:nvPr>
            <p:ph type="dt" sz="half" idx="10"/>
          </p:nvPr>
        </p:nvSpPr>
        <p:spPr/>
        <p:txBody>
          <a:bodyPr/>
          <a:lstStyle/>
          <a:p>
            <a:r>
              <a:rPr lang="en-US"/>
              <a:t>www.eoscpilot.eu</a:t>
            </a:r>
            <a:endParaRPr lang="en-GB"/>
          </a:p>
        </p:txBody>
      </p:sp>
      <p:sp>
        <p:nvSpPr>
          <p:cNvPr id="4" name="Segnaposto piè di pagina 3"/>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p>
        </p:txBody>
      </p:sp>
      <p:sp>
        <p:nvSpPr>
          <p:cNvPr id="5" name="Segnaposto numero diapositiva 4"/>
          <p:cNvSpPr>
            <a:spLocks noGrp="1"/>
          </p:cNvSpPr>
          <p:nvPr>
            <p:ph type="sldNum" sz="quarter" idx="12"/>
          </p:nvPr>
        </p:nvSpPr>
        <p:spPr/>
        <p:txBody>
          <a:bodyPr/>
          <a:lstStyle/>
          <a:p>
            <a:fld id="{D629125B-4164-B445-B5EA-FB5E25F89FC2}" type="slidenum">
              <a:rPr lang="en-GB" smtClean="0"/>
              <a:t>‹#›</a:t>
            </a:fld>
            <a:endParaRPr lang="en-GB"/>
          </a:p>
        </p:txBody>
      </p:sp>
    </p:spTree>
    <p:extLst>
      <p:ext uri="{BB962C8B-B14F-4D97-AF65-F5344CB8AC3E}">
        <p14:creationId xmlns:p14="http://schemas.microsoft.com/office/powerpoint/2010/main" val="2412742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2016276" y="987425"/>
            <a:ext cx="2949575" cy="969745"/>
          </a:xfrm>
        </p:spPr>
        <p:txBody>
          <a:bodyPr anchor="b"/>
          <a:lstStyle>
            <a:lvl1pPr>
              <a:defRPr sz="3200"/>
            </a:lvl1pPr>
          </a:lstStyle>
          <a:p>
            <a:r>
              <a:rPr lang="it-IT"/>
              <a:t>Fare clic per modificare stile</a:t>
            </a:r>
            <a:endParaRPr lang="en-GB"/>
          </a:p>
        </p:txBody>
      </p:sp>
      <p:sp>
        <p:nvSpPr>
          <p:cNvPr id="3" name="Segnaposto contenuto 2"/>
          <p:cNvSpPr>
            <a:spLocks noGrp="1"/>
          </p:cNvSpPr>
          <p:nvPr>
            <p:ph idx="1"/>
          </p:nvPr>
        </p:nvSpPr>
        <p:spPr>
          <a:xfrm>
            <a:off x="5130265" y="987425"/>
            <a:ext cx="3625715" cy="4873625"/>
          </a:xfrm>
        </p:spPr>
        <p:txBody>
          <a:bodyPr/>
          <a:lstStyle>
            <a:lvl1pPr marL="228600" indent="-228600">
              <a:buSzPct val="100000"/>
              <a:buFontTx/>
              <a:buBlip>
                <a:blip r:embed="rId2"/>
              </a:buBlip>
              <a:defRPr sz="3200"/>
            </a:lvl1pPr>
            <a:lvl2pPr marL="685800" indent="-228600">
              <a:buSzPct val="100000"/>
              <a:buFontTx/>
              <a:buBlip>
                <a:blip r:embed="rId2"/>
              </a:buBlip>
              <a:defRPr sz="2800"/>
            </a:lvl2pPr>
            <a:lvl3pPr marL="1143000" indent="-228600">
              <a:buSzPct val="100000"/>
              <a:buFontTx/>
              <a:buBlip>
                <a:blip r:embed="rId2"/>
              </a:buBlip>
              <a:defRPr sz="2400"/>
            </a:lvl3pPr>
            <a:lvl4pPr marL="1600200" indent="-228600">
              <a:buSzPct val="100000"/>
              <a:buFontTx/>
              <a:buBlip>
                <a:blip r:embed="rId2"/>
              </a:buBlip>
              <a:defRPr sz="2000"/>
            </a:lvl4pPr>
            <a:lvl5pPr marL="2057400" indent="-228600">
              <a:buSzPct val="100000"/>
              <a:buFontTx/>
              <a:buBlip>
                <a:blip r:embed="rId2"/>
              </a:buBlip>
              <a:defRPr sz="2000"/>
            </a:lvl5pPr>
            <a:lvl6pPr>
              <a:defRPr sz="2000"/>
            </a:lvl6pPr>
            <a:lvl7pPr>
              <a:defRPr sz="2000"/>
            </a:lvl7pPr>
            <a:lvl8pPr>
              <a:defRPr sz="2000"/>
            </a:lvl8pPr>
            <a:lvl9pPr>
              <a:defRPr sz="2000"/>
            </a:lvl9p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GB" dirty="0"/>
          </a:p>
        </p:txBody>
      </p:sp>
      <p:sp>
        <p:nvSpPr>
          <p:cNvPr id="4" name="Segnaposto testo 3"/>
          <p:cNvSpPr>
            <a:spLocks noGrp="1"/>
          </p:cNvSpPr>
          <p:nvPr>
            <p:ph type="body" sz="half" idx="2"/>
          </p:nvPr>
        </p:nvSpPr>
        <p:spPr>
          <a:xfrm>
            <a:off x="2016276"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r>
              <a:rPr lang="en-US"/>
              <a:t>www.eoscpilot.eu</a:t>
            </a:r>
            <a:endParaRPr lang="en-GB"/>
          </a:p>
        </p:txBody>
      </p:sp>
      <p:sp>
        <p:nvSpPr>
          <p:cNvPr id="6" name="Segnaposto piè di pagina 5"/>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p>
        </p:txBody>
      </p:sp>
      <p:sp>
        <p:nvSpPr>
          <p:cNvPr id="7" name="Segnaposto numero diapositiva 6"/>
          <p:cNvSpPr>
            <a:spLocks noGrp="1"/>
          </p:cNvSpPr>
          <p:nvPr>
            <p:ph type="sldNum" sz="quarter" idx="12"/>
          </p:nvPr>
        </p:nvSpPr>
        <p:spPr>
          <a:xfrm>
            <a:off x="6698581" y="6356350"/>
            <a:ext cx="2057400" cy="365125"/>
          </a:xfrm>
        </p:spPr>
        <p:txBody>
          <a:bodyPr/>
          <a:lstStyle/>
          <a:p>
            <a:fld id="{D629125B-4164-B445-B5EA-FB5E25F89FC2}" type="slidenum">
              <a:rPr lang="en-GB" smtClean="0"/>
              <a:t>‹#›</a:t>
            </a:fld>
            <a:endParaRPr lang="en-GB"/>
          </a:p>
        </p:txBody>
      </p:sp>
    </p:spTree>
    <p:extLst>
      <p:ext uri="{BB962C8B-B14F-4D97-AF65-F5344CB8AC3E}">
        <p14:creationId xmlns:p14="http://schemas.microsoft.com/office/powerpoint/2010/main" val="19710157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2464066" y="1122363"/>
            <a:ext cx="6224538" cy="2387600"/>
          </a:xfrm>
        </p:spPr>
        <p:txBody>
          <a:bodyPr anchor="b"/>
          <a:lstStyle>
            <a:lvl1pPr algn="ctr">
              <a:defRPr sz="6000"/>
            </a:lvl1pPr>
          </a:lstStyle>
          <a:p>
            <a:r>
              <a:rPr lang="it-IT"/>
              <a:t>Fare clic per modificare stile</a:t>
            </a:r>
            <a:endParaRPr lang="en-GB"/>
          </a:p>
        </p:txBody>
      </p:sp>
      <p:sp>
        <p:nvSpPr>
          <p:cNvPr id="3" name="Sottotitolo 2"/>
          <p:cNvSpPr>
            <a:spLocks noGrp="1"/>
          </p:cNvSpPr>
          <p:nvPr>
            <p:ph type="subTitle" idx="1"/>
          </p:nvPr>
        </p:nvSpPr>
        <p:spPr>
          <a:xfrm>
            <a:off x="2464066" y="3602037"/>
            <a:ext cx="6224538" cy="1655763"/>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GB"/>
          </a:p>
        </p:txBody>
      </p:sp>
      <p:sp>
        <p:nvSpPr>
          <p:cNvPr id="4" name="Segnaposto data 3"/>
          <p:cNvSpPr>
            <a:spLocks noGrp="1"/>
          </p:cNvSpPr>
          <p:nvPr>
            <p:ph type="dt" sz="half" idx="10"/>
          </p:nvPr>
        </p:nvSpPr>
        <p:spPr/>
        <p:txBody>
          <a:bodyPr/>
          <a:lstStyle/>
          <a:p>
            <a:r>
              <a:rPr lang="en-US">
                <a:solidFill>
                  <a:prstClr val="black">
                    <a:tint val="75000"/>
                  </a:prstClr>
                </a:solidFill>
              </a:rPr>
              <a:t>www.eoscpilot.eu</a:t>
            </a:r>
            <a:endParaRPr lang="en-GB">
              <a:solidFill>
                <a:prstClr val="black">
                  <a:tint val="75000"/>
                </a:prstClr>
              </a:solidFill>
            </a:endParaRPr>
          </a:p>
        </p:txBody>
      </p:sp>
      <p:sp>
        <p:nvSpPr>
          <p:cNvPr id="5" name="Segnaposto piè di pagina 4"/>
          <p:cNvSpPr>
            <a:spLocks noGrp="1"/>
          </p:cNvSpPr>
          <p:nvPr>
            <p:ph type="ftr" sz="quarter" idx="11"/>
          </p:nvPr>
        </p:nvSpPr>
        <p:spPr>
          <a:xfrm>
            <a:off x="3115577" y="6356350"/>
            <a:ext cx="3086100" cy="365125"/>
          </a:xfrm>
        </p:spPr>
        <p:txBody>
          <a:bodyPr/>
          <a:lstStyle/>
          <a:p>
            <a:r>
              <a:rPr lang="en-GB">
                <a:solidFill>
                  <a:prstClr val="black">
                    <a:tint val="75000"/>
                  </a:prstClr>
                </a:solidFill>
              </a:rPr>
              <a:t>The European Open Science Cloud for Research pilot project is funded by the European Commission, DG Research &amp; Innovation under contract no. 739563</a:t>
            </a:r>
          </a:p>
        </p:txBody>
      </p:sp>
      <p:sp>
        <p:nvSpPr>
          <p:cNvPr id="6" name="Segnaposto numero diapositiva 5"/>
          <p:cNvSpPr>
            <a:spLocks noGrp="1"/>
          </p:cNvSpPr>
          <p:nvPr>
            <p:ph type="sldNum" sz="quarter" idx="12"/>
          </p:nvPr>
        </p:nvSpPr>
        <p:spPr>
          <a:xfrm>
            <a:off x="6631204" y="6356350"/>
            <a:ext cx="2057400" cy="365125"/>
          </a:xfrm>
        </p:spPr>
        <p:txBody>
          <a:bodyPr/>
          <a:lstStyle/>
          <a:p>
            <a:fld id="{D629125B-4164-B445-B5EA-FB5E25F89FC2}" type="slidenum">
              <a:rPr lang="en-GB" smtClean="0">
                <a:solidFill>
                  <a:prstClr val="black">
                    <a:tint val="75000"/>
                  </a:prstClr>
                </a:solidFill>
              </a:rPr>
              <a:pPr/>
              <a:t>‹#›</a:t>
            </a:fld>
            <a:endParaRPr lang="en-GB">
              <a:solidFill>
                <a:prstClr val="black">
                  <a:tint val="75000"/>
                </a:prstClr>
              </a:solidFill>
            </a:endParaRPr>
          </a:p>
        </p:txBody>
      </p:sp>
    </p:spTree>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2348564" y="1157833"/>
            <a:ext cx="6166786" cy="1325563"/>
          </a:xfrm>
        </p:spPr>
        <p:txBody>
          <a:bodyPr/>
          <a:lstStyle/>
          <a:p>
            <a:r>
              <a:rPr lang="it-IT"/>
              <a:t>Fare clic per modificare stile</a:t>
            </a:r>
            <a:endParaRPr lang="en-GB"/>
          </a:p>
        </p:txBody>
      </p:sp>
      <p:sp>
        <p:nvSpPr>
          <p:cNvPr id="3" name="Segnaposto contenuto 2"/>
          <p:cNvSpPr>
            <a:spLocks noGrp="1"/>
          </p:cNvSpPr>
          <p:nvPr>
            <p:ph idx="1"/>
          </p:nvPr>
        </p:nvSpPr>
        <p:spPr>
          <a:xfrm>
            <a:off x="2348564" y="2720777"/>
            <a:ext cx="6166786" cy="2621247"/>
          </a:xfrm>
        </p:spPr>
        <p:txBody>
          <a:bodyPr/>
          <a:lstStyle>
            <a:lvl1pPr marL="228600" indent="-228600">
              <a:buSzPct val="100000"/>
              <a:buFontTx/>
              <a:buBlip>
                <a:blip r:embed="rId2"/>
              </a:buBlip>
              <a:defRPr/>
            </a:lvl1pPr>
            <a:lvl2pPr marL="685800" indent="-228600">
              <a:buSzPct val="100000"/>
              <a:buFontTx/>
              <a:buBlip>
                <a:blip r:embed="rId2"/>
              </a:buBlip>
              <a:defRPr/>
            </a:lvl2pPr>
            <a:lvl3pPr marL="1143000" indent="-228600">
              <a:buSzPct val="100000"/>
              <a:buFontTx/>
              <a:buBlip>
                <a:blip r:embed="rId2"/>
              </a:buBlip>
              <a:defRPr/>
            </a:lvl3pPr>
            <a:lvl4pPr marL="1600200" indent="-228600">
              <a:buSzPct val="100000"/>
              <a:buFontTx/>
              <a:buBlip>
                <a:blip r:embed="rId2"/>
              </a:buBlip>
              <a:defRPr/>
            </a:lvl4pPr>
            <a:lvl5pPr marL="2057400" indent="-228600">
              <a:buSzPct val="100000"/>
              <a:buFontTx/>
              <a:buBlip>
                <a:blip r:embed="rId2"/>
              </a:buBlip>
              <a:defRPr/>
            </a:lvl5p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GB" dirty="0"/>
          </a:p>
        </p:txBody>
      </p:sp>
      <p:sp>
        <p:nvSpPr>
          <p:cNvPr id="4" name="Segnaposto data 3"/>
          <p:cNvSpPr>
            <a:spLocks noGrp="1"/>
          </p:cNvSpPr>
          <p:nvPr>
            <p:ph type="dt" sz="half" idx="10"/>
          </p:nvPr>
        </p:nvSpPr>
        <p:spPr/>
        <p:txBody>
          <a:bodyPr/>
          <a:lstStyle/>
          <a:p>
            <a:r>
              <a:rPr lang="en-US">
                <a:solidFill>
                  <a:prstClr val="black">
                    <a:tint val="75000"/>
                  </a:prstClr>
                </a:solidFill>
              </a:rPr>
              <a:t>www.eoscpilot.eu</a:t>
            </a:r>
            <a:endParaRPr lang="en-GB">
              <a:solidFill>
                <a:prstClr val="black">
                  <a:tint val="75000"/>
                </a:prstClr>
              </a:solidFill>
            </a:endParaRPr>
          </a:p>
        </p:txBody>
      </p:sp>
      <p:sp>
        <p:nvSpPr>
          <p:cNvPr id="5" name="Segnaposto piè di pagina 4"/>
          <p:cNvSpPr>
            <a:spLocks noGrp="1"/>
          </p:cNvSpPr>
          <p:nvPr>
            <p:ph type="ftr" sz="quarter" idx="11"/>
          </p:nvPr>
        </p:nvSpPr>
        <p:spPr/>
        <p:txBody>
          <a:bodyPr/>
          <a:lstStyle/>
          <a:p>
            <a:r>
              <a:rPr lang="en-GB">
                <a:solidFill>
                  <a:prstClr val="black">
                    <a:tint val="75000"/>
                  </a:prstClr>
                </a:solidFill>
              </a:rPr>
              <a:t>The European Open Science Cloud for Research pilot project is funded by the European Commission, DG Research &amp; Innovation under contract no. 739563</a:t>
            </a:r>
          </a:p>
        </p:txBody>
      </p:sp>
      <p:sp>
        <p:nvSpPr>
          <p:cNvPr id="6" name="Segnaposto numero diapositiva 5"/>
          <p:cNvSpPr>
            <a:spLocks noGrp="1"/>
          </p:cNvSpPr>
          <p:nvPr>
            <p:ph type="sldNum" sz="quarter" idx="12"/>
          </p:nvPr>
        </p:nvSpPr>
        <p:spPr/>
        <p:txBody>
          <a:bodyPr/>
          <a:lstStyle/>
          <a:p>
            <a:fld id="{D629125B-4164-B445-B5EA-FB5E25F89FC2}" type="slidenum">
              <a:rPr lang="en-GB" smtClean="0">
                <a:solidFill>
                  <a:prstClr val="black">
                    <a:tint val="75000"/>
                  </a:prstClr>
                </a:solidFill>
              </a:rPr>
              <a:pPr/>
              <a:t>‹#›</a:t>
            </a:fld>
            <a:endParaRPr lang="en-GB">
              <a:solidFill>
                <a:prstClr val="black">
                  <a:tint val="75000"/>
                </a:prstClr>
              </a:solidFill>
            </a:endParaRPr>
          </a:p>
        </p:txBody>
      </p:sp>
    </p:spTree>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2686050" y="1106906"/>
            <a:ext cx="5824538" cy="1665271"/>
          </a:xfrm>
        </p:spPr>
        <p:txBody>
          <a:bodyPr anchor="b"/>
          <a:lstStyle>
            <a:lvl1pPr>
              <a:defRPr sz="6000"/>
            </a:lvl1pPr>
          </a:lstStyle>
          <a:p>
            <a:r>
              <a:rPr lang="it-IT"/>
              <a:t>Fare clic per modificare stile</a:t>
            </a:r>
            <a:endParaRPr lang="en-GB"/>
          </a:p>
        </p:txBody>
      </p:sp>
      <p:sp>
        <p:nvSpPr>
          <p:cNvPr id="3" name="Segnaposto testo 2"/>
          <p:cNvSpPr>
            <a:spLocks noGrp="1"/>
          </p:cNvSpPr>
          <p:nvPr>
            <p:ph type="body" idx="1"/>
          </p:nvPr>
        </p:nvSpPr>
        <p:spPr>
          <a:xfrm>
            <a:off x="2686050" y="2799165"/>
            <a:ext cx="5824538"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p>
            <a:r>
              <a:rPr lang="en-US">
                <a:solidFill>
                  <a:prstClr val="black">
                    <a:tint val="75000"/>
                  </a:prstClr>
                </a:solidFill>
              </a:rPr>
              <a:t>www.eoscpilot.eu</a:t>
            </a:r>
            <a:endParaRPr lang="en-GB">
              <a:solidFill>
                <a:prstClr val="black">
                  <a:tint val="75000"/>
                </a:prstClr>
              </a:solidFill>
            </a:endParaRPr>
          </a:p>
        </p:txBody>
      </p:sp>
      <p:sp>
        <p:nvSpPr>
          <p:cNvPr id="5" name="Segnaposto piè di pagina 4"/>
          <p:cNvSpPr>
            <a:spLocks noGrp="1"/>
          </p:cNvSpPr>
          <p:nvPr>
            <p:ph type="ftr" sz="quarter" idx="11"/>
          </p:nvPr>
        </p:nvSpPr>
        <p:spPr/>
        <p:txBody>
          <a:bodyPr/>
          <a:lstStyle/>
          <a:p>
            <a:r>
              <a:rPr lang="en-GB">
                <a:solidFill>
                  <a:prstClr val="black">
                    <a:tint val="75000"/>
                  </a:prstClr>
                </a:solidFill>
              </a:rPr>
              <a:t>The European Open Science Cloud for Research pilot project is funded by the European Commission, DG Research &amp; Innovation under contract no. 739563</a:t>
            </a:r>
          </a:p>
        </p:txBody>
      </p:sp>
      <p:sp>
        <p:nvSpPr>
          <p:cNvPr id="6" name="Segnaposto numero diapositiva 5"/>
          <p:cNvSpPr>
            <a:spLocks noGrp="1"/>
          </p:cNvSpPr>
          <p:nvPr>
            <p:ph type="sldNum" sz="quarter" idx="12"/>
          </p:nvPr>
        </p:nvSpPr>
        <p:spPr/>
        <p:txBody>
          <a:bodyPr/>
          <a:lstStyle/>
          <a:p>
            <a:fld id="{D629125B-4164-B445-B5EA-FB5E25F89FC2}" type="slidenum">
              <a:rPr lang="en-GB" smtClean="0">
                <a:solidFill>
                  <a:prstClr val="black">
                    <a:tint val="75000"/>
                  </a:prstClr>
                </a:solidFill>
              </a:rPr>
              <a:pPr/>
              <a:t>‹#›</a:t>
            </a:fld>
            <a:endParaRPr lang="en-GB">
              <a:solidFill>
                <a:prstClr val="black">
                  <a:tint val="75000"/>
                </a:prstClr>
              </a:solidFill>
            </a:endParaRPr>
          </a:p>
        </p:txBody>
      </p:sp>
    </p:spTree>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2030930" y="962525"/>
            <a:ext cx="6670308" cy="728163"/>
          </a:xfrm>
        </p:spPr>
        <p:txBody>
          <a:bodyPr/>
          <a:lstStyle/>
          <a:p>
            <a:r>
              <a:rPr lang="it-IT"/>
              <a:t>Fare clic per modificare stile</a:t>
            </a:r>
            <a:endParaRPr lang="en-GB"/>
          </a:p>
        </p:txBody>
      </p:sp>
      <p:sp>
        <p:nvSpPr>
          <p:cNvPr id="3" name="Segnaposto testo 2"/>
          <p:cNvSpPr>
            <a:spLocks noGrp="1"/>
          </p:cNvSpPr>
          <p:nvPr>
            <p:ph type="body" idx="1"/>
          </p:nvPr>
        </p:nvSpPr>
        <p:spPr>
          <a:xfrm>
            <a:off x="2030932" y="1681163"/>
            <a:ext cx="667030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2030930" y="2505075"/>
            <a:ext cx="6670308" cy="3684588"/>
          </a:xfrm>
        </p:spPr>
        <p:txBody>
          <a:bodyPr/>
          <a:lstStyle>
            <a:lvl1pPr marL="228600" indent="-228600">
              <a:buSzPct val="100000"/>
              <a:buFontTx/>
              <a:buBlip>
                <a:blip r:embed="rId2"/>
              </a:buBlip>
              <a:defRPr/>
            </a:lvl1pPr>
            <a:lvl2pPr marL="685800" indent="-228600">
              <a:buSzPct val="100000"/>
              <a:buFontTx/>
              <a:buBlip>
                <a:blip r:embed="rId2"/>
              </a:buBlip>
              <a:defRPr/>
            </a:lvl2pPr>
            <a:lvl3pPr marL="1143000" indent="-228600">
              <a:buSzPct val="100000"/>
              <a:buFontTx/>
              <a:buBlip>
                <a:blip r:embed="rId2"/>
              </a:buBlip>
              <a:defRPr/>
            </a:lvl3pPr>
            <a:lvl4pPr marL="1600200" indent="-228600">
              <a:buSzPct val="100000"/>
              <a:buFontTx/>
              <a:buBlip>
                <a:blip r:embed="rId2"/>
              </a:buBlip>
              <a:defRPr/>
            </a:lvl4pPr>
            <a:lvl5pPr marL="2057400" indent="-228600">
              <a:buSzPct val="100000"/>
              <a:buFontTx/>
              <a:buBlip>
                <a:blip r:embed="rId2"/>
              </a:buBlip>
              <a:defRPr/>
            </a:lvl5p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GB" dirty="0"/>
          </a:p>
        </p:txBody>
      </p:sp>
      <p:sp>
        <p:nvSpPr>
          <p:cNvPr id="7" name="Segnaposto data 6"/>
          <p:cNvSpPr>
            <a:spLocks noGrp="1"/>
          </p:cNvSpPr>
          <p:nvPr>
            <p:ph type="dt" sz="half" idx="10"/>
          </p:nvPr>
        </p:nvSpPr>
        <p:spPr/>
        <p:txBody>
          <a:bodyPr/>
          <a:lstStyle/>
          <a:p>
            <a:r>
              <a:rPr lang="en-US">
                <a:solidFill>
                  <a:prstClr val="black">
                    <a:tint val="75000"/>
                  </a:prstClr>
                </a:solidFill>
              </a:rPr>
              <a:t>www.eoscpilot.eu</a:t>
            </a:r>
            <a:endParaRPr lang="en-GB">
              <a:solidFill>
                <a:prstClr val="black">
                  <a:tint val="75000"/>
                </a:prstClr>
              </a:solidFill>
            </a:endParaRPr>
          </a:p>
        </p:txBody>
      </p:sp>
      <p:sp>
        <p:nvSpPr>
          <p:cNvPr id="8" name="Segnaposto piè di pagina 7"/>
          <p:cNvSpPr>
            <a:spLocks noGrp="1"/>
          </p:cNvSpPr>
          <p:nvPr>
            <p:ph type="ftr" sz="quarter" idx="11"/>
          </p:nvPr>
        </p:nvSpPr>
        <p:spPr/>
        <p:txBody>
          <a:bodyPr/>
          <a:lstStyle/>
          <a:p>
            <a:r>
              <a:rPr lang="en-GB">
                <a:solidFill>
                  <a:prstClr val="black">
                    <a:tint val="75000"/>
                  </a:prstClr>
                </a:solidFill>
              </a:rPr>
              <a:t>The European Open Science Cloud for Research pilot project is funded by the European Commission, DG Research &amp; Innovation under contract no. 739563</a:t>
            </a:r>
          </a:p>
        </p:txBody>
      </p:sp>
      <p:sp>
        <p:nvSpPr>
          <p:cNvPr id="9" name="Segnaposto numero diapositiva 8"/>
          <p:cNvSpPr>
            <a:spLocks noGrp="1"/>
          </p:cNvSpPr>
          <p:nvPr>
            <p:ph type="sldNum" sz="quarter" idx="12"/>
          </p:nvPr>
        </p:nvSpPr>
        <p:spPr>
          <a:xfrm>
            <a:off x="6643838" y="6331152"/>
            <a:ext cx="2057400" cy="365125"/>
          </a:xfrm>
        </p:spPr>
        <p:txBody>
          <a:bodyPr/>
          <a:lstStyle/>
          <a:p>
            <a:fld id="{D629125B-4164-B445-B5EA-FB5E25F89FC2}" type="slidenum">
              <a:rPr lang="en-GB" smtClean="0">
                <a:solidFill>
                  <a:prstClr val="black">
                    <a:tint val="75000"/>
                  </a:prstClr>
                </a:solidFill>
              </a:rPr>
              <a:pPr/>
              <a:t>‹#›</a:t>
            </a:fld>
            <a:endParaRPr lang="en-GB">
              <a:solidFill>
                <a:prstClr val="black">
                  <a:tint val="75000"/>
                </a:prstClr>
              </a:solidFill>
            </a:endParaRPr>
          </a:p>
        </p:txBody>
      </p:sp>
    </p:spTree>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endParaRPr lang="en-GB"/>
          </a:p>
        </p:txBody>
      </p:sp>
      <p:sp>
        <p:nvSpPr>
          <p:cNvPr id="3" name="Segnaposto data 2"/>
          <p:cNvSpPr>
            <a:spLocks noGrp="1"/>
          </p:cNvSpPr>
          <p:nvPr>
            <p:ph type="dt" sz="half" idx="10"/>
          </p:nvPr>
        </p:nvSpPr>
        <p:spPr/>
        <p:txBody>
          <a:bodyPr/>
          <a:lstStyle/>
          <a:p>
            <a:r>
              <a:rPr lang="en-US">
                <a:solidFill>
                  <a:prstClr val="black">
                    <a:tint val="75000"/>
                  </a:prstClr>
                </a:solidFill>
              </a:rPr>
              <a:t>www.eoscpilot.eu</a:t>
            </a:r>
            <a:endParaRPr lang="en-GB">
              <a:solidFill>
                <a:prstClr val="black">
                  <a:tint val="75000"/>
                </a:prstClr>
              </a:solidFill>
            </a:endParaRPr>
          </a:p>
        </p:txBody>
      </p:sp>
      <p:sp>
        <p:nvSpPr>
          <p:cNvPr id="4" name="Segnaposto piè di pagina 3"/>
          <p:cNvSpPr>
            <a:spLocks noGrp="1"/>
          </p:cNvSpPr>
          <p:nvPr>
            <p:ph type="ftr" sz="quarter" idx="11"/>
          </p:nvPr>
        </p:nvSpPr>
        <p:spPr/>
        <p:txBody>
          <a:bodyPr/>
          <a:lstStyle/>
          <a:p>
            <a:r>
              <a:rPr lang="en-GB">
                <a:solidFill>
                  <a:prstClr val="black">
                    <a:tint val="75000"/>
                  </a:prstClr>
                </a:solidFill>
              </a:rPr>
              <a:t>The European Open Science Cloud for Research pilot project is funded by the European Commission, DG Research &amp; Innovation under contract no. 739563</a:t>
            </a:r>
          </a:p>
        </p:txBody>
      </p:sp>
      <p:sp>
        <p:nvSpPr>
          <p:cNvPr id="5" name="Segnaposto numero diapositiva 4"/>
          <p:cNvSpPr>
            <a:spLocks noGrp="1"/>
          </p:cNvSpPr>
          <p:nvPr>
            <p:ph type="sldNum" sz="quarter" idx="12"/>
          </p:nvPr>
        </p:nvSpPr>
        <p:spPr/>
        <p:txBody>
          <a:bodyPr/>
          <a:lstStyle/>
          <a:p>
            <a:fld id="{D629125B-4164-B445-B5EA-FB5E25F89FC2}" type="slidenum">
              <a:rPr lang="en-GB" smtClean="0">
                <a:solidFill>
                  <a:prstClr val="black">
                    <a:tint val="75000"/>
                  </a:prstClr>
                </a:solidFill>
              </a:rPr>
              <a:pPr/>
              <a:t>‹#›</a:t>
            </a:fld>
            <a:endParaRPr lang="en-GB">
              <a:solidFill>
                <a:prstClr val="black">
                  <a:tint val="75000"/>
                </a:prstClr>
              </a:solidFill>
            </a:endParaRPr>
          </a:p>
        </p:txBody>
      </p:sp>
    </p:spTree>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2016278" y="987426"/>
            <a:ext cx="2949575" cy="969745"/>
          </a:xfrm>
        </p:spPr>
        <p:txBody>
          <a:bodyPr anchor="b"/>
          <a:lstStyle>
            <a:lvl1pPr>
              <a:defRPr sz="3200"/>
            </a:lvl1pPr>
          </a:lstStyle>
          <a:p>
            <a:r>
              <a:rPr lang="it-IT"/>
              <a:t>Fare clic per modificare stile</a:t>
            </a:r>
            <a:endParaRPr lang="en-GB"/>
          </a:p>
        </p:txBody>
      </p:sp>
      <p:sp>
        <p:nvSpPr>
          <p:cNvPr id="3" name="Segnaposto contenuto 2"/>
          <p:cNvSpPr>
            <a:spLocks noGrp="1"/>
          </p:cNvSpPr>
          <p:nvPr>
            <p:ph idx="1"/>
          </p:nvPr>
        </p:nvSpPr>
        <p:spPr>
          <a:xfrm>
            <a:off x="5130266" y="987426"/>
            <a:ext cx="3625715" cy="4873625"/>
          </a:xfrm>
        </p:spPr>
        <p:txBody>
          <a:bodyPr/>
          <a:lstStyle>
            <a:lvl1pPr marL="228600" indent="-228600">
              <a:buSzPct val="100000"/>
              <a:buFontTx/>
              <a:buBlip>
                <a:blip r:embed="rId2"/>
              </a:buBlip>
              <a:defRPr sz="3200"/>
            </a:lvl1pPr>
            <a:lvl2pPr marL="685800" indent="-228600">
              <a:buSzPct val="100000"/>
              <a:buFontTx/>
              <a:buBlip>
                <a:blip r:embed="rId2"/>
              </a:buBlip>
              <a:defRPr sz="2800"/>
            </a:lvl2pPr>
            <a:lvl3pPr marL="1143000" indent="-228600">
              <a:buSzPct val="100000"/>
              <a:buFontTx/>
              <a:buBlip>
                <a:blip r:embed="rId2"/>
              </a:buBlip>
              <a:defRPr sz="2400"/>
            </a:lvl3pPr>
            <a:lvl4pPr marL="1600200" indent="-228600">
              <a:buSzPct val="100000"/>
              <a:buFontTx/>
              <a:buBlip>
                <a:blip r:embed="rId2"/>
              </a:buBlip>
              <a:defRPr sz="2000"/>
            </a:lvl4pPr>
            <a:lvl5pPr marL="2057400" indent="-228600">
              <a:buSzPct val="100000"/>
              <a:buFontTx/>
              <a:buBlip>
                <a:blip r:embed="rId2"/>
              </a:buBlip>
              <a:defRPr sz="2000"/>
            </a:lvl5pPr>
            <a:lvl6pPr>
              <a:defRPr sz="2000"/>
            </a:lvl6pPr>
            <a:lvl7pPr>
              <a:defRPr sz="2000"/>
            </a:lvl7pPr>
            <a:lvl8pPr>
              <a:defRPr sz="2000"/>
            </a:lvl8pPr>
            <a:lvl9pPr>
              <a:defRPr sz="2000"/>
            </a:lvl9p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GB" dirty="0"/>
          </a:p>
        </p:txBody>
      </p:sp>
      <p:sp>
        <p:nvSpPr>
          <p:cNvPr id="4" name="Segnaposto testo 3"/>
          <p:cNvSpPr>
            <a:spLocks noGrp="1"/>
          </p:cNvSpPr>
          <p:nvPr>
            <p:ph type="body" sz="half" idx="2"/>
          </p:nvPr>
        </p:nvSpPr>
        <p:spPr>
          <a:xfrm>
            <a:off x="2016278" y="2057401"/>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r>
              <a:rPr lang="en-US">
                <a:solidFill>
                  <a:prstClr val="black">
                    <a:tint val="75000"/>
                  </a:prstClr>
                </a:solidFill>
              </a:rPr>
              <a:t>www.eoscpilot.eu</a:t>
            </a:r>
            <a:endParaRPr lang="en-GB">
              <a:solidFill>
                <a:prstClr val="black">
                  <a:tint val="75000"/>
                </a:prstClr>
              </a:solidFill>
            </a:endParaRPr>
          </a:p>
        </p:txBody>
      </p:sp>
      <p:sp>
        <p:nvSpPr>
          <p:cNvPr id="6" name="Segnaposto piè di pagina 5"/>
          <p:cNvSpPr>
            <a:spLocks noGrp="1"/>
          </p:cNvSpPr>
          <p:nvPr>
            <p:ph type="ftr" sz="quarter" idx="11"/>
          </p:nvPr>
        </p:nvSpPr>
        <p:spPr/>
        <p:txBody>
          <a:bodyPr/>
          <a:lstStyle/>
          <a:p>
            <a:r>
              <a:rPr lang="en-GB">
                <a:solidFill>
                  <a:prstClr val="black">
                    <a:tint val="75000"/>
                  </a:prstClr>
                </a:solidFill>
              </a:rPr>
              <a:t>The European Open Science Cloud for Research pilot project is funded by the European Commission, DG Research &amp; Innovation under contract no. 739563</a:t>
            </a:r>
          </a:p>
        </p:txBody>
      </p:sp>
      <p:sp>
        <p:nvSpPr>
          <p:cNvPr id="7" name="Segnaposto numero diapositiva 6"/>
          <p:cNvSpPr>
            <a:spLocks noGrp="1"/>
          </p:cNvSpPr>
          <p:nvPr>
            <p:ph type="sldNum" sz="quarter" idx="12"/>
          </p:nvPr>
        </p:nvSpPr>
        <p:spPr>
          <a:xfrm>
            <a:off x="6698581" y="6356351"/>
            <a:ext cx="2057400" cy="365125"/>
          </a:xfrm>
        </p:spPr>
        <p:txBody>
          <a:bodyPr/>
          <a:lstStyle/>
          <a:p>
            <a:fld id="{D629125B-4164-B445-B5EA-FB5E25F89FC2}" type="slidenum">
              <a:rPr lang="en-GB" smtClean="0">
                <a:solidFill>
                  <a:prstClr val="black">
                    <a:tint val="75000"/>
                  </a:prstClr>
                </a:solidFill>
              </a:rPr>
              <a:pPr/>
              <a:t>‹#›</a:t>
            </a:fld>
            <a:endParaRPr lang="en-GB">
              <a:solidFill>
                <a:prstClr val="black">
                  <a:tint val="75000"/>
                </a:prstClr>
              </a:solidFill>
            </a:endParaRPr>
          </a:p>
        </p:txBody>
      </p:sp>
    </p:spTree>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2464066" y="1122363"/>
            <a:ext cx="6224538" cy="2387600"/>
          </a:xfrm>
        </p:spPr>
        <p:txBody>
          <a:bodyPr anchor="b"/>
          <a:lstStyle>
            <a:lvl1pPr algn="ctr">
              <a:defRPr sz="6000"/>
            </a:lvl1pPr>
          </a:lstStyle>
          <a:p>
            <a:r>
              <a:rPr lang="it-IT"/>
              <a:t>Fare clic per modificare stile</a:t>
            </a:r>
            <a:endParaRPr lang="en-GB"/>
          </a:p>
        </p:txBody>
      </p:sp>
      <p:sp>
        <p:nvSpPr>
          <p:cNvPr id="3" name="Sottotitolo 2"/>
          <p:cNvSpPr>
            <a:spLocks noGrp="1"/>
          </p:cNvSpPr>
          <p:nvPr>
            <p:ph type="subTitle" idx="1"/>
          </p:nvPr>
        </p:nvSpPr>
        <p:spPr>
          <a:xfrm>
            <a:off x="2464066" y="3602037"/>
            <a:ext cx="6224538" cy="1655763"/>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GB"/>
          </a:p>
        </p:txBody>
      </p:sp>
      <p:sp>
        <p:nvSpPr>
          <p:cNvPr id="4" name="Segnaposto data 3"/>
          <p:cNvSpPr>
            <a:spLocks noGrp="1"/>
          </p:cNvSpPr>
          <p:nvPr>
            <p:ph type="dt" sz="half" idx="10"/>
          </p:nvPr>
        </p:nvSpPr>
        <p:spPr/>
        <p:txBody>
          <a:bodyPr/>
          <a:lstStyle/>
          <a:p>
            <a:r>
              <a:rPr lang="en-US" dirty="0"/>
              <a:t>www.eoscpilot.eu</a:t>
            </a:r>
            <a:endParaRPr lang="en-GB" dirty="0"/>
          </a:p>
        </p:txBody>
      </p:sp>
      <p:sp>
        <p:nvSpPr>
          <p:cNvPr id="5" name="Segnaposto piè di pagina 4"/>
          <p:cNvSpPr>
            <a:spLocks noGrp="1"/>
          </p:cNvSpPr>
          <p:nvPr>
            <p:ph type="ftr" sz="quarter" idx="11"/>
          </p:nvPr>
        </p:nvSpPr>
        <p:spPr>
          <a:xfrm>
            <a:off x="2464067" y="6289569"/>
            <a:ext cx="5033277" cy="501651"/>
          </a:xfrm>
          <a:prstGeom prst="rect">
            <a:avLst/>
          </a:prstGeom>
        </p:spPr>
        <p:txBody>
          <a:bodyPr/>
          <a:lstStyle>
            <a:lvl1pPr marL="0" algn="l" defTabSz="914400" rtl="0" eaLnBrk="1" latinLnBrk="0" hangingPunct="1">
              <a:defRPr lang="en-GB" sz="1200" kern="1200" smtClean="0">
                <a:solidFill>
                  <a:schemeClr val="tx1">
                    <a:tint val="75000"/>
                  </a:schemeClr>
                </a:solidFill>
                <a:latin typeface="+mn-lt"/>
                <a:ea typeface="+mn-ea"/>
                <a:cs typeface="+mn-cs"/>
              </a:defRPr>
            </a:lvl1pPr>
          </a:lstStyle>
          <a:p>
            <a:r>
              <a:rPr lang="en-US" dirty="0"/>
              <a:t>The European Open Science Cloud for Research pilot project is funded by the European Commission, DG Research &amp; Innovation under contract no. 739563</a:t>
            </a:r>
          </a:p>
        </p:txBody>
      </p:sp>
      <p:sp>
        <p:nvSpPr>
          <p:cNvPr id="6" name="Segnaposto numero diapositiva 5"/>
          <p:cNvSpPr>
            <a:spLocks noGrp="1"/>
          </p:cNvSpPr>
          <p:nvPr>
            <p:ph type="sldNum" sz="quarter" idx="12"/>
          </p:nvPr>
        </p:nvSpPr>
        <p:spPr>
          <a:xfrm>
            <a:off x="8229600" y="6356349"/>
            <a:ext cx="459004" cy="368091"/>
          </a:xfrm>
        </p:spPr>
        <p:txBody>
          <a:bodyPr/>
          <a:lstStyle/>
          <a:p>
            <a:fld id="{D629125B-4164-B445-B5EA-FB5E25F89FC2}" type="slidenum">
              <a:rPr lang="en-GB" smtClean="0"/>
              <a:t>‹#›</a:t>
            </a:fld>
            <a:endParaRPr lang="en-GB"/>
          </a:p>
        </p:txBody>
      </p:sp>
    </p:spTree>
    <p:extLst>
      <p:ext uri="{BB962C8B-B14F-4D97-AF65-F5344CB8AC3E}">
        <p14:creationId xmlns:p14="http://schemas.microsoft.com/office/powerpoint/2010/main" val="261114811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2348564" y="1157833"/>
            <a:ext cx="6166786" cy="1325563"/>
          </a:xfrm>
        </p:spPr>
        <p:txBody>
          <a:bodyPr/>
          <a:lstStyle/>
          <a:p>
            <a:r>
              <a:rPr lang="it-IT"/>
              <a:t>Fare clic per modificare stile</a:t>
            </a:r>
            <a:endParaRPr lang="en-GB"/>
          </a:p>
        </p:txBody>
      </p:sp>
      <p:sp>
        <p:nvSpPr>
          <p:cNvPr id="3" name="Segnaposto contenuto 2"/>
          <p:cNvSpPr>
            <a:spLocks noGrp="1"/>
          </p:cNvSpPr>
          <p:nvPr>
            <p:ph idx="1"/>
          </p:nvPr>
        </p:nvSpPr>
        <p:spPr>
          <a:xfrm>
            <a:off x="2348564" y="2720777"/>
            <a:ext cx="6166786" cy="3635575"/>
          </a:xfrm>
        </p:spPr>
        <p:txBody>
          <a:bodyPr/>
          <a:lstStyle>
            <a:lvl1pPr marL="228600" indent="-228600">
              <a:buSzPct val="100000"/>
              <a:buFontTx/>
              <a:buBlip>
                <a:blip r:embed="rId2"/>
              </a:buBlip>
              <a:defRPr/>
            </a:lvl1pPr>
            <a:lvl2pPr marL="685800" indent="-228600">
              <a:buSzPct val="100000"/>
              <a:buFontTx/>
              <a:buBlip>
                <a:blip r:embed="rId2"/>
              </a:buBlip>
              <a:defRPr/>
            </a:lvl2pPr>
            <a:lvl3pPr marL="1143000" indent="-228600">
              <a:buSzPct val="100000"/>
              <a:buFontTx/>
              <a:buBlip>
                <a:blip r:embed="rId2"/>
              </a:buBlip>
              <a:defRPr/>
            </a:lvl3pPr>
            <a:lvl4pPr marL="1600200" indent="-228600">
              <a:buSzPct val="100000"/>
              <a:buFontTx/>
              <a:buBlip>
                <a:blip r:embed="rId2"/>
              </a:buBlip>
              <a:defRPr/>
            </a:lvl4pPr>
            <a:lvl5pPr marL="2057400" indent="-228600">
              <a:buSzPct val="100000"/>
              <a:buFontTx/>
              <a:buBlip>
                <a:blip r:embed="rId2"/>
              </a:buBlip>
              <a:defRPr/>
            </a:lvl5p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GB" dirty="0"/>
          </a:p>
        </p:txBody>
      </p:sp>
      <p:sp>
        <p:nvSpPr>
          <p:cNvPr id="6" name="Segnaposto numero diapositiva 5"/>
          <p:cNvSpPr>
            <a:spLocks noGrp="1"/>
          </p:cNvSpPr>
          <p:nvPr>
            <p:ph type="sldNum" sz="quarter" idx="12"/>
          </p:nvPr>
        </p:nvSpPr>
        <p:spPr/>
        <p:txBody>
          <a:bodyPr/>
          <a:lstStyle/>
          <a:p>
            <a:fld id="{D629125B-4164-B445-B5EA-FB5E25F89FC2}" type="slidenum">
              <a:rPr lang="en-GB" smtClean="0"/>
              <a:t>‹#›</a:t>
            </a:fld>
            <a:endParaRPr lang="en-GB"/>
          </a:p>
        </p:txBody>
      </p:sp>
    </p:spTree>
    <p:extLst>
      <p:ext uri="{BB962C8B-B14F-4D97-AF65-F5344CB8AC3E}">
        <p14:creationId xmlns:p14="http://schemas.microsoft.com/office/powerpoint/2010/main" val="31151770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2686050" y="1106906"/>
            <a:ext cx="5824538" cy="1665271"/>
          </a:xfrm>
        </p:spPr>
        <p:txBody>
          <a:bodyPr anchor="b"/>
          <a:lstStyle>
            <a:lvl1pPr>
              <a:defRPr sz="6000"/>
            </a:lvl1pPr>
          </a:lstStyle>
          <a:p>
            <a:r>
              <a:rPr lang="it-IT"/>
              <a:t>Fare clic per modificare stile</a:t>
            </a:r>
            <a:endParaRPr lang="en-GB"/>
          </a:p>
        </p:txBody>
      </p:sp>
      <p:sp>
        <p:nvSpPr>
          <p:cNvPr id="3" name="Segnaposto testo 2"/>
          <p:cNvSpPr>
            <a:spLocks noGrp="1"/>
          </p:cNvSpPr>
          <p:nvPr>
            <p:ph type="body" idx="1"/>
          </p:nvPr>
        </p:nvSpPr>
        <p:spPr>
          <a:xfrm>
            <a:off x="2686050" y="2799165"/>
            <a:ext cx="5824538"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6" name="Segnaposto numero diapositiva 5"/>
          <p:cNvSpPr>
            <a:spLocks noGrp="1"/>
          </p:cNvSpPr>
          <p:nvPr>
            <p:ph type="sldNum" sz="quarter" idx="12"/>
          </p:nvPr>
        </p:nvSpPr>
        <p:spPr/>
        <p:txBody>
          <a:bodyPr/>
          <a:lstStyle/>
          <a:p>
            <a:fld id="{D629125B-4164-B445-B5EA-FB5E25F89FC2}" type="slidenum">
              <a:rPr lang="en-GB" smtClean="0"/>
              <a:t>‹#›</a:t>
            </a:fld>
            <a:endParaRPr lang="en-GB"/>
          </a:p>
        </p:txBody>
      </p:sp>
    </p:spTree>
    <p:extLst>
      <p:ext uri="{BB962C8B-B14F-4D97-AF65-F5344CB8AC3E}">
        <p14:creationId xmlns:p14="http://schemas.microsoft.com/office/powerpoint/2010/main" val="36077125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2030930" y="962525"/>
            <a:ext cx="6670308" cy="728163"/>
          </a:xfrm>
        </p:spPr>
        <p:txBody>
          <a:bodyPr/>
          <a:lstStyle/>
          <a:p>
            <a:r>
              <a:rPr lang="it-IT"/>
              <a:t>Fare clic per modificare stile</a:t>
            </a:r>
            <a:endParaRPr lang="en-GB"/>
          </a:p>
        </p:txBody>
      </p:sp>
      <p:sp>
        <p:nvSpPr>
          <p:cNvPr id="3" name="Segnaposto testo 2"/>
          <p:cNvSpPr>
            <a:spLocks noGrp="1"/>
          </p:cNvSpPr>
          <p:nvPr>
            <p:ph type="body" idx="1"/>
          </p:nvPr>
        </p:nvSpPr>
        <p:spPr>
          <a:xfrm>
            <a:off x="2030932" y="1681163"/>
            <a:ext cx="667030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2030930" y="2505075"/>
            <a:ext cx="6670308" cy="3684588"/>
          </a:xfrm>
        </p:spPr>
        <p:txBody>
          <a:bodyPr/>
          <a:lstStyle>
            <a:lvl1pPr marL="228600" indent="-228600">
              <a:buSzPct val="100000"/>
              <a:buFontTx/>
              <a:buBlip>
                <a:blip r:embed="rId2"/>
              </a:buBlip>
              <a:defRPr/>
            </a:lvl1pPr>
            <a:lvl2pPr marL="685800" indent="-228600">
              <a:buSzPct val="100000"/>
              <a:buFontTx/>
              <a:buBlip>
                <a:blip r:embed="rId2"/>
              </a:buBlip>
              <a:defRPr/>
            </a:lvl2pPr>
            <a:lvl3pPr marL="1143000" indent="-228600">
              <a:buSzPct val="100000"/>
              <a:buFontTx/>
              <a:buBlip>
                <a:blip r:embed="rId2"/>
              </a:buBlip>
              <a:defRPr/>
            </a:lvl3pPr>
            <a:lvl4pPr marL="1600200" indent="-228600">
              <a:buSzPct val="100000"/>
              <a:buFontTx/>
              <a:buBlip>
                <a:blip r:embed="rId2"/>
              </a:buBlip>
              <a:defRPr/>
            </a:lvl4pPr>
            <a:lvl5pPr marL="2057400" indent="-228600">
              <a:buSzPct val="100000"/>
              <a:buFontTx/>
              <a:buBlip>
                <a:blip r:embed="rId2"/>
              </a:buBlip>
              <a:defRPr/>
            </a:lvl5p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GB" dirty="0"/>
          </a:p>
        </p:txBody>
      </p:sp>
      <p:sp>
        <p:nvSpPr>
          <p:cNvPr id="9" name="Segnaposto numero diapositiva 8"/>
          <p:cNvSpPr>
            <a:spLocks noGrp="1"/>
          </p:cNvSpPr>
          <p:nvPr>
            <p:ph type="sldNum" sz="quarter" idx="12"/>
          </p:nvPr>
        </p:nvSpPr>
        <p:spPr>
          <a:xfrm>
            <a:off x="8300720" y="6331152"/>
            <a:ext cx="400518" cy="365125"/>
          </a:xfrm>
        </p:spPr>
        <p:txBody>
          <a:bodyPr/>
          <a:lstStyle/>
          <a:p>
            <a:fld id="{D629125B-4164-B445-B5EA-FB5E25F89FC2}" type="slidenum">
              <a:rPr lang="en-GB" smtClean="0"/>
              <a:t>‹#›</a:t>
            </a:fld>
            <a:endParaRPr lang="en-GB"/>
          </a:p>
        </p:txBody>
      </p:sp>
    </p:spTree>
    <p:extLst>
      <p:ext uri="{BB962C8B-B14F-4D97-AF65-F5344CB8AC3E}">
        <p14:creationId xmlns:p14="http://schemas.microsoft.com/office/powerpoint/2010/main" val="37158319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endParaRPr lang="en-GB"/>
          </a:p>
        </p:txBody>
      </p:sp>
      <p:sp>
        <p:nvSpPr>
          <p:cNvPr id="5" name="Segnaposto numero diapositiva 4"/>
          <p:cNvSpPr>
            <a:spLocks noGrp="1"/>
          </p:cNvSpPr>
          <p:nvPr>
            <p:ph type="sldNum" sz="quarter" idx="12"/>
          </p:nvPr>
        </p:nvSpPr>
        <p:spPr/>
        <p:txBody>
          <a:bodyPr/>
          <a:lstStyle/>
          <a:p>
            <a:fld id="{D629125B-4164-B445-B5EA-FB5E25F89FC2}" type="slidenum">
              <a:rPr lang="en-GB" smtClean="0"/>
              <a:t>‹#›</a:t>
            </a:fld>
            <a:endParaRPr lang="en-GB"/>
          </a:p>
        </p:txBody>
      </p:sp>
    </p:spTree>
    <p:extLst>
      <p:ext uri="{BB962C8B-B14F-4D97-AF65-F5344CB8AC3E}">
        <p14:creationId xmlns:p14="http://schemas.microsoft.com/office/powerpoint/2010/main" val="12102505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2016278" y="987426"/>
            <a:ext cx="2949575" cy="969745"/>
          </a:xfrm>
        </p:spPr>
        <p:txBody>
          <a:bodyPr anchor="b"/>
          <a:lstStyle>
            <a:lvl1pPr>
              <a:defRPr sz="3200"/>
            </a:lvl1pPr>
          </a:lstStyle>
          <a:p>
            <a:r>
              <a:rPr lang="it-IT"/>
              <a:t>Fare clic per modificare stile</a:t>
            </a:r>
            <a:endParaRPr lang="en-GB"/>
          </a:p>
        </p:txBody>
      </p:sp>
      <p:sp>
        <p:nvSpPr>
          <p:cNvPr id="3" name="Segnaposto contenuto 2"/>
          <p:cNvSpPr>
            <a:spLocks noGrp="1"/>
          </p:cNvSpPr>
          <p:nvPr>
            <p:ph idx="1"/>
          </p:nvPr>
        </p:nvSpPr>
        <p:spPr>
          <a:xfrm>
            <a:off x="5130266" y="987426"/>
            <a:ext cx="3625715" cy="5230495"/>
          </a:xfrm>
        </p:spPr>
        <p:txBody>
          <a:bodyPr/>
          <a:lstStyle>
            <a:lvl1pPr marL="228600" indent="-228600">
              <a:buSzPct val="100000"/>
              <a:buFontTx/>
              <a:buBlip>
                <a:blip r:embed="rId2"/>
              </a:buBlip>
              <a:defRPr sz="3200"/>
            </a:lvl1pPr>
            <a:lvl2pPr marL="685800" indent="-228600">
              <a:buSzPct val="100000"/>
              <a:buFontTx/>
              <a:buBlip>
                <a:blip r:embed="rId2"/>
              </a:buBlip>
              <a:defRPr sz="2800"/>
            </a:lvl2pPr>
            <a:lvl3pPr marL="1143000" indent="-228600">
              <a:buSzPct val="100000"/>
              <a:buFontTx/>
              <a:buBlip>
                <a:blip r:embed="rId2"/>
              </a:buBlip>
              <a:defRPr sz="2400"/>
            </a:lvl3pPr>
            <a:lvl4pPr marL="1600200" indent="-228600">
              <a:buSzPct val="100000"/>
              <a:buFontTx/>
              <a:buBlip>
                <a:blip r:embed="rId2"/>
              </a:buBlip>
              <a:defRPr sz="2000"/>
            </a:lvl4pPr>
            <a:lvl5pPr marL="2057400" indent="-228600">
              <a:buSzPct val="100000"/>
              <a:buFontTx/>
              <a:buBlip>
                <a:blip r:embed="rId2"/>
              </a:buBlip>
              <a:defRPr sz="2000"/>
            </a:lvl5pPr>
            <a:lvl6pPr>
              <a:defRPr sz="2000"/>
            </a:lvl6pPr>
            <a:lvl7pPr>
              <a:defRPr sz="2000"/>
            </a:lvl7pPr>
            <a:lvl8pPr>
              <a:defRPr sz="2000"/>
            </a:lvl8pPr>
            <a:lvl9pPr>
              <a:defRPr sz="2000"/>
            </a:lvl9p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GB" dirty="0"/>
          </a:p>
        </p:txBody>
      </p:sp>
      <p:sp>
        <p:nvSpPr>
          <p:cNvPr id="4" name="Segnaposto testo 3"/>
          <p:cNvSpPr>
            <a:spLocks noGrp="1"/>
          </p:cNvSpPr>
          <p:nvPr>
            <p:ph type="body" sz="half" idx="2"/>
          </p:nvPr>
        </p:nvSpPr>
        <p:spPr>
          <a:xfrm>
            <a:off x="2016278" y="2057400"/>
            <a:ext cx="2949575" cy="416052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7" name="Segnaposto numero diapositiva 6"/>
          <p:cNvSpPr>
            <a:spLocks noGrp="1"/>
          </p:cNvSpPr>
          <p:nvPr>
            <p:ph type="sldNum" sz="quarter" idx="12"/>
          </p:nvPr>
        </p:nvSpPr>
        <p:spPr>
          <a:xfrm>
            <a:off x="8331200" y="6356351"/>
            <a:ext cx="424781" cy="365125"/>
          </a:xfrm>
        </p:spPr>
        <p:txBody>
          <a:bodyPr/>
          <a:lstStyle/>
          <a:p>
            <a:fld id="{D629125B-4164-B445-B5EA-FB5E25F89FC2}" type="slidenum">
              <a:rPr lang="en-GB" smtClean="0"/>
              <a:t>‹#›</a:t>
            </a:fld>
            <a:endParaRPr lang="en-GB"/>
          </a:p>
        </p:txBody>
      </p:sp>
    </p:spTree>
    <p:extLst>
      <p:ext uri="{BB962C8B-B14F-4D97-AF65-F5344CB8AC3E}">
        <p14:creationId xmlns:p14="http://schemas.microsoft.com/office/powerpoint/2010/main" val="33419203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lvl1pPr>
              <a:defRPr/>
            </a:lvl1pPr>
          </a:lstStyle>
          <a:p>
            <a:endParaRPr lang="da-DK" altLang="nl-NL"/>
          </a:p>
        </p:txBody>
      </p:sp>
      <p:sp>
        <p:nvSpPr>
          <p:cNvPr id="3" name="Tijdelijke aanduiding voor voettekst 2"/>
          <p:cNvSpPr>
            <a:spLocks noGrp="1"/>
          </p:cNvSpPr>
          <p:nvPr>
            <p:ph type="ftr" sz="quarter" idx="11"/>
          </p:nvPr>
        </p:nvSpPr>
        <p:spPr/>
        <p:txBody>
          <a:bodyPr/>
          <a:lstStyle>
            <a:lvl1pPr>
              <a:defRPr/>
            </a:lvl1pPr>
          </a:lstStyle>
          <a:p>
            <a:r>
              <a:rPr lang="da-DK" altLang="nl-NL"/>
              <a:t>Brussels, 22 June 2009</a:t>
            </a:r>
          </a:p>
        </p:txBody>
      </p:sp>
      <p:sp>
        <p:nvSpPr>
          <p:cNvPr id="4" name="Tijdelijke aanduiding voor dianummer 3"/>
          <p:cNvSpPr>
            <a:spLocks noGrp="1"/>
          </p:cNvSpPr>
          <p:nvPr>
            <p:ph type="sldNum" sz="quarter" idx="12"/>
          </p:nvPr>
        </p:nvSpPr>
        <p:spPr/>
        <p:txBody>
          <a:bodyPr/>
          <a:lstStyle>
            <a:lvl1pPr>
              <a:defRPr/>
            </a:lvl1pPr>
          </a:lstStyle>
          <a:p>
            <a:fld id="{9529AC05-4BCD-43A9-8F56-0635E6F5915F}" type="slidenum">
              <a:rPr lang="da-DK" altLang="nl-NL"/>
              <a:t>‹#›</a:t>
            </a:fld>
            <a:endParaRPr lang="da-DK" altLang="nl-NL"/>
          </a:p>
        </p:txBody>
      </p:sp>
    </p:spTree>
    <p:extLst>
      <p:ext uri="{BB962C8B-B14F-4D97-AF65-F5344CB8AC3E}">
        <p14:creationId xmlns:p14="http://schemas.microsoft.com/office/powerpoint/2010/main" val="133014685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iapositiva tito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0" y="3707915"/>
            <a:ext cx="4131644" cy="1655763"/>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r>
              <a:rPr lang="en-US"/>
              <a:t>www.eoscpilot.eu</a:t>
            </a:r>
            <a:endParaRPr lang="en-GB"/>
          </a:p>
        </p:txBody>
      </p:sp>
      <p:sp>
        <p:nvSpPr>
          <p:cNvPr id="5" name="Footer Placeholder 4"/>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p>
        </p:txBody>
      </p:sp>
      <p:sp>
        <p:nvSpPr>
          <p:cNvPr id="6" name="Slide Number Placeholder 5"/>
          <p:cNvSpPr>
            <a:spLocks noGrp="1"/>
          </p:cNvSpPr>
          <p:nvPr>
            <p:ph type="sldNum" sz="quarter" idx="12"/>
          </p:nvPr>
        </p:nvSpPr>
        <p:spPr/>
        <p:txBody>
          <a:bodyPr/>
          <a:lstStyle/>
          <a:p>
            <a:fld id="{154E5F24-684F-EB47-903B-D0BF2D59DFAF}" type="slidenum">
              <a:rPr lang="en-GB" smtClean="0"/>
              <a:t>‹#›</a:t>
            </a:fld>
            <a:endParaRPr lang="en-GB"/>
          </a:p>
        </p:txBody>
      </p:sp>
    </p:spTree>
    <p:extLst>
      <p:ext uri="{BB962C8B-B14F-4D97-AF65-F5344CB8AC3E}">
        <p14:creationId xmlns:p14="http://schemas.microsoft.com/office/powerpoint/2010/main" val="140152623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Diapositiva tito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157014" y="2280553"/>
            <a:ext cx="4877001" cy="1325563"/>
          </a:xfrm>
        </p:spPr>
        <p:txBody>
          <a:bodyPr/>
          <a:lstStyle/>
          <a:p>
            <a:r>
              <a:rPr lang="en-US"/>
              <a:t>Click to edit Master title style</a:t>
            </a:r>
            <a:endParaRPr lang="en-GB"/>
          </a:p>
        </p:txBody>
      </p:sp>
      <p:sp>
        <p:nvSpPr>
          <p:cNvPr id="7" name="Date Placeholder 3"/>
          <p:cNvSpPr>
            <a:spLocks noGrp="1"/>
          </p:cNvSpPr>
          <p:nvPr>
            <p:ph type="dt" sz="half" idx="10"/>
          </p:nvPr>
        </p:nvSpPr>
        <p:spPr>
          <a:xfrm>
            <a:off x="274751" y="6356352"/>
            <a:ext cx="1356575" cy="365125"/>
          </a:xfrm>
        </p:spPr>
        <p:txBody>
          <a:bodyPr/>
          <a:lstStyle>
            <a:lvl1pPr>
              <a:defRPr b="1">
                <a:solidFill>
                  <a:schemeClr val="tx1"/>
                </a:solidFill>
              </a:defRPr>
            </a:lvl1pPr>
          </a:lstStyle>
          <a:p>
            <a:r>
              <a:rPr lang="en-US"/>
              <a:t>www.eoscpilot.eu</a:t>
            </a:r>
            <a:endParaRPr lang="en-GB" dirty="0"/>
          </a:p>
        </p:txBody>
      </p:sp>
      <p:sp>
        <p:nvSpPr>
          <p:cNvPr id="8" name="Footer Placeholder 4"/>
          <p:cNvSpPr>
            <a:spLocks noGrp="1"/>
          </p:cNvSpPr>
          <p:nvPr>
            <p:ph type="ftr" sz="quarter" idx="11"/>
          </p:nvPr>
        </p:nvSpPr>
        <p:spPr>
          <a:xfrm>
            <a:off x="2163652" y="6356352"/>
            <a:ext cx="5091448" cy="365125"/>
          </a:xfrm>
        </p:spPr>
        <p:txBody>
          <a:bodyPr/>
          <a:lstStyle>
            <a:lvl1pPr>
              <a:defRPr b="1">
                <a:solidFill>
                  <a:schemeClr val="tx1"/>
                </a:solidFill>
              </a:defRPr>
            </a:lvl1pPr>
          </a:lstStyle>
          <a:p>
            <a:r>
              <a:rPr lang="en-GB" dirty="0"/>
              <a:t>The European Open Science Cloud for Research pilot project is funded by the European Commission, DG Research &amp; Innovation under contract no. 739563</a:t>
            </a:r>
          </a:p>
        </p:txBody>
      </p:sp>
      <p:sp>
        <p:nvSpPr>
          <p:cNvPr id="9" name="Slide Number Placeholder 5"/>
          <p:cNvSpPr>
            <a:spLocks noGrp="1"/>
          </p:cNvSpPr>
          <p:nvPr>
            <p:ph type="sldNum" sz="quarter" idx="12"/>
          </p:nvPr>
        </p:nvSpPr>
        <p:spPr>
          <a:xfrm>
            <a:off x="7967730" y="6356352"/>
            <a:ext cx="547620" cy="365125"/>
          </a:xfrm>
        </p:spPr>
        <p:txBody>
          <a:bodyPr/>
          <a:lstStyle>
            <a:lvl1pPr>
              <a:defRPr b="1">
                <a:solidFill>
                  <a:schemeClr val="tx1"/>
                </a:solidFill>
              </a:defRPr>
            </a:lvl1pPr>
          </a:lstStyle>
          <a:p>
            <a:fld id="{154E5F24-684F-EB47-903B-D0BF2D59DFAF}" type="slidenum">
              <a:rPr lang="en-GB" smtClean="0"/>
              <a:pPr/>
              <a:t>‹#›</a:t>
            </a:fld>
            <a:endParaRPr lang="en-GB" dirty="0"/>
          </a:p>
        </p:txBody>
      </p:sp>
    </p:spTree>
    <p:extLst>
      <p:ext uri="{BB962C8B-B14F-4D97-AF65-F5344CB8AC3E}">
        <p14:creationId xmlns:p14="http://schemas.microsoft.com/office/powerpoint/2010/main" val="100889906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Diapositiva tito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a:t>www.eoscpilot.eu</a:t>
            </a:r>
            <a:endParaRPr lang="en-GB"/>
          </a:p>
        </p:txBody>
      </p:sp>
      <p:sp>
        <p:nvSpPr>
          <p:cNvPr id="5" name="Footer Placeholder 4"/>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p>
        </p:txBody>
      </p:sp>
      <p:sp>
        <p:nvSpPr>
          <p:cNvPr id="6" name="Slide Number Placeholder 5"/>
          <p:cNvSpPr>
            <a:spLocks noGrp="1"/>
          </p:cNvSpPr>
          <p:nvPr>
            <p:ph type="sldNum" sz="quarter" idx="12"/>
          </p:nvPr>
        </p:nvSpPr>
        <p:spPr/>
        <p:txBody>
          <a:bodyPr/>
          <a:lstStyle/>
          <a:p>
            <a:fld id="{154E5F24-684F-EB47-903B-D0BF2D59DFAF}" type="slidenum">
              <a:rPr lang="en-GB" smtClean="0"/>
              <a:t>‹#›</a:t>
            </a:fld>
            <a:endParaRPr lang="en-GB"/>
          </a:p>
        </p:txBody>
      </p:sp>
      <p:sp>
        <p:nvSpPr>
          <p:cNvPr id="2" name="Titolo 1"/>
          <p:cNvSpPr>
            <a:spLocks noGrp="1"/>
          </p:cNvSpPr>
          <p:nvPr>
            <p:ph type="title"/>
          </p:nvPr>
        </p:nvSpPr>
        <p:spPr>
          <a:xfrm>
            <a:off x="166640" y="2790693"/>
            <a:ext cx="4877001" cy="1325563"/>
          </a:xfrm>
        </p:spPr>
        <p:txBody>
          <a:bodyPr/>
          <a:lstStyle>
            <a:lvl1pPr>
              <a:defRPr>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12842479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a:xfrm>
            <a:off x="2746208" y="134219"/>
            <a:ext cx="7886700" cy="752476"/>
          </a:xfrm>
        </p:spPr>
        <p:txBody>
          <a:bodyPr>
            <a:normAutofit/>
          </a:bodyPr>
          <a:lstStyle>
            <a:lvl1pPr>
              <a:defRPr sz="3000" b="1" baseline="0"/>
            </a:lvl1pPr>
          </a:lstStyle>
          <a:p>
            <a:r>
              <a:rPr lang="en-US"/>
              <a:t>Click to edit Master title style</a:t>
            </a:r>
            <a:endParaRPr lang="en-US" dirty="0"/>
          </a:p>
        </p:txBody>
      </p:sp>
      <p:sp>
        <p:nvSpPr>
          <p:cNvPr id="3" name="Content Placeholder 2"/>
          <p:cNvSpPr>
            <a:spLocks noGrp="1"/>
          </p:cNvSpPr>
          <p:nvPr>
            <p:ph idx="1"/>
          </p:nvPr>
        </p:nvSpPr>
        <p:spPr>
          <a:xfrm>
            <a:off x="274750" y="1463041"/>
            <a:ext cx="8615250" cy="4009812"/>
          </a:xfrm>
        </p:spPr>
        <p:txBody>
          <a:bodyPr/>
          <a:lstStyle>
            <a:lvl1pPr marL="228600" indent="-228600">
              <a:buSzPct val="100000"/>
              <a:buFontTx/>
              <a:buBlip>
                <a:blip r:embed="rId2"/>
              </a:buBlip>
              <a:defRPr/>
            </a:lvl1pPr>
            <a:lvl2pPr marL="685800" indent="-228600">
              <a:buSzPct val="100000"/>
              <a:buFontTx/>
              <a:buBlip>
                <a:blip r:embed="rId2"/>
              </a:buBlip>
              <a:defRPr/>
            </a:lvl2pPr>
            <a:lvl3pPr marL="1143000" indent="-228600">
              <a:buSzPct val="100000"/>
              <a:buFontTx/>
              <a:buBlip>
                <a:blip r:embed="rId2"/>
              </a:buBlip>
              <a:defRPr/>
            </a:lvl3pPr>
            <a:lvl4pPr marL="1600200" indent="-228600">
              <a:buSzPct val="100000"/>
              <a:buFontTx/>
              <a:buBlip>
                <a:blip r:embed="rId2"/>
              </a:buBlip>
              <a:defRPr/>
            </a:lvl4pPr>
            <a:lvl5pPr marL="2057400" indent="-228600">
              <a:buSzPct val="100000"/>
              <a:buFontTx/>
              <a:buBlip>
                <a:blip r:embed="rId2"/>
              </a:buBlip>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274751" y="6356352"/>
            <a:ext cx="1356575" cy="365125"/>
          </a:xfrm>
        </p:spPr>
        <p:txBody>
          <a:bodyPr/>
          <a:lstStyle>
            <a:lvl1pPr>
              <a:defRPr b="1">
                <a:solidFill>
                  <a:schemeClr val="tx1"/>
                </a:solidFill>
              </a:defRPr>
            </a:lvl1pPr>
          </a:lstStyle>
          <a:p>
            <a:r>
              <a:rPr lang="en-US"/>
              <a:t>www.eoscpilot.eu</a:t>
            </a:r>
            <a:endParaRPr lang="en-GB" dirty="0"/>
          </a:p>
        </p:txBody>
      </p:sp>
      <p:sp>
        <p:nvSpPr>
          <p:cNvPr id="5" name="Footer Placeholder 4"/>
          <p:cNvSpPr>
            <a:spLocks noGrp="1"/>
          </p:cNvSpPr>
          <p:nvPr>
            <p:ph type="ftr" sz="quarter" idx="11"/>
          </p:nvPr>
        </p:nvSpPr>
        <p:spPr>
          <a:xfrm>
            <a:off x="2163652" y="6356352"/>
            <a:ext cx="5091448" cy="365125"/>
          </a:xfrm>
        </p:spPr>
        <p:txBody>
          <a:bodyPr/>
          <a:lstStyle>
            <a:lvl1pPr>
              <a:defRPr b="1">
                <a:solidFill>
                  <a:schemeClr val="tx1"/>
                </a:solidFill>
              </a:defRPr>
            </a:lvl1pPr>
          </a:lstStyle>
          <a:p>
            <a:r>
              <a:rPr lang="en-GB" dirty="0"/>
              <a:t>The European Open Science Cloud for Research pilot project is funded by the European Commission, DG Research &amp; Innovation under contract no. 739563</a:t>
            </a:r>
          </a:p>
        </p:txBody>
      </p:sp>
      <p:sp>
        <p:nvSpPr>
          <p:cNvPr id="6" name="Slide Number Placeholder 5"/>
          <p:cNvSpPr>
            <a:spLocks noGrp="1"/>
          </p:cNvSpPr>
          <p:nvPr>
            <p:ph type="sldNum" sz="quarter" idx="12"/>
          </p:nvPr>
        </p:nvSpPr>
        <p:spPr>
          <a:xfrm>
            <a:off x="7967730" y="6356352"/>
            <a:ext cx="547620" cy="365125"/>
          </a:xfrm>
        </p:spPr>
        <p:txBody>
          <a:bodyPr/>
          <a:lstStyle>
            <a:lvl1pPr>
              <a:defRPr b="1">
                <a:solidFill>
                  <a:schemeClr val="tx1"/>
                </a:solidFill>
              </a:defRPr>
            </a:lvl1pPr>
          </a:lstStyle>
          <a:p>
            <a:fld id="{154E5F24-684F-EB47-903B-D0BF2D59DFAF}" type="slidenum">
              <a:rPr lang="en-GB" smtClean="0"/>
              <a:pPr/>
              <a:t>‹#›</a:t>
            </a:fld>
            <a:endParaRPr lang="en-GB" dirty="0"/>
          </a:p>
        </p:txBody>
      </p:sp>
    </p:spTree>
    <p:extLst>
      <p:ext uri="{BB962C8B-B14F-4D97-AF65-F5344CB8AC3E}">
        <p14:creationId xmlns:p14="http://schemas.microsoft.com/office/powerpoint/2010/main" val="19904123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135981" y="279132"/>
            <a:ext cx="6152398" cy="500565"/>
          </a:xfrm>
        </p:spPr>
        <p:txBody>
          <a:bodyPr anchor="b">
            <a:normAutofit/>
          </a:bodyPr>
          <a:lstStyle>
            <a:lvl1pPr>
              <a:defRPr sz="3000" baseline="0"/>
            </a:lvl1pPr>
          </a:lstStyle>
          <a:p>
            <a:r>
              <a:rPr lang="en-US" dirty="0"/>
              <a:t>Click to edit Master title style</a:t>
            </a:r>
          </a:p>
        </p:txBody>
      </p:sp>
      <p:sp>
        <p:nvSpPr>
          <p:cNvPr id="3" name="Text Placeholder 2"/>
          <p:cNvSpPr>
            <a:spLocks noGrp="1"/>
          </p:cNvSpPr>
          <p:nvPr>
            <p:ph type="body" idx="1"/>
          </p:nvPr>
        </p:nvSpPr>
        <p:spPr>
          <a:xfrm>
            <a:off x="648002" y="3150705"/>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7" name="Date Placeholder 3"/>
          <p:cNvSpPr>
            <a:spLocks noGrp="1"/>
          </p:cNvSpPr>
          <p:nvPr>
            <p:ph type="dt" sz="half" idx="10"/>
          </p:nvPr>
        </p:nvSpPr>
        <p:spPr>
          <a:xfrm>
            <a:off x="274751" y="6356352"/>
            <a:ext cx="1356575" cy="365125"/>
          </a:xfrm>
        </p:spPr>
        <p:txBody>
          <a:bodyPr/>
          <a:lstStyle>
            <a:lvl1pPr>
              <a:defRPr b="1">
                <a:solidFill>
                  <a:schemeClr val="tx1"/>
                </a:solidFill>
              </a:defRPr>
            </a:lvl1pPr>
          </a:lstStyle>
          <a:p>
            <a:r>
              <a:rPr lang="en-US"/>
              <a:t>www.eoscpilot.eu</a:t>
            </a:r>
            <a:endParaRPr lang="en-GB" dirty="0"/>
          </a:p>
        </p:txBody>
      </p:sp>
      <p:sp>
        <p:nvSpPr>
          <p:cNvPr id="8" name="Footer Placeholder 4"/>
          <p:cNvSpPr>
            <a:spLocks noGrp="1"/>
          </p:cNvSpPr>
          <p:nvPr>
            <p:ph type="ftr" sz="quarter" idx="11"/>
          </p:nvPr>
        </p:nvSpPr>
        <p:spPr>
          <a:xfrm>
            <a:off x="2163652" y="6356352"/>
            <a:ext cx="5091448" cy="365125"/>
          </a:xfrm>
        </p:spPr>
        <p:txBody>
          <a:bodyPr/>
          <a:lstStyle>
            <a:lvl1pPr>
              <a:defRPr b="1">
                <a:solidFill>
                  <a:schemeClr val="tx1"/>
                </a:solidFill>
              </a:defRPr>
            </a:lvl1pPr>
          </a:lstStyle>
          <a:p>
            <a:r>
              <a:rPr lang="en-GB" dirty="0"/>
              <a:t>The European Open Science Cloud for Research pilot project is funded by the European Commission, DG Research &amp; Innovation under contract no. 739563</a:t>
            </a:r>
          </a:p>
        </p:txBody>
      </p:sp>
      <p:sp>
        <p:nvSpPr>
          <p:cNvPr id="9" name="Slide Number Placeholder 5"/>
          <p:cNvSpPr>
            <a:spLocks noGrp="1"/>
          </p:cNvSpPr>
          <p:nvPr>
            <p:ph type="sldNum" sz="quarter" idx="12"/>
          </p:nvPr>
        </p:nvSpPr>
        <p:spPr>
          <a:xfrm>
            <a:off x="7967730" y="6356352"/>
            <a:ext cx="547620" cy="365125"/>
          </a:xfrm>
        </p:spPr>
        <p:txBody>
          <a:bodyPr/>
          <a:lstStyle>
            <a:lvl1pPr>
              <a:defRPr b="1">
                <a:solidFill>
                  <a:schemeClr val="tx1"/>
                </a:solidFill>
              </a:defRPr>
            </a:lvl1pPr>
          </a:lstStyle>
          <a:p>
            <a:fld id="{154E5F24-684F-EB47-903B-D0BF2D59DFAF}" type="slidenum">
              <a:rPr lang="en-GB" smtClean="0"/>
              <a:pPr/>
              <a:t>‹#›</a:t>
            </a:fld>
            <a:endParaRPr lang="en-GB" dirty="0"/>
          </a:p>
        </p:txBody>
      </p:sp>
    </p:spTree>
    <p:extLst>
      <p:ext uri="{BB962C8B-B14F-4D97-AF65-F5344CB8AC3E}">
        <p14:creationId xmlns:p14="http://schemas.microsoft.com/office/powerpoint/2010/main" val="33144934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le 1"/>
          <p:cNvSpPr>
            <a:spLocks noGrp="1"/>
          </p:cNvSpPr>
          <p:nvPr>
            <p:ph type="title"/>
          </p:nvPr>
        </p:nvSpPr>
        <p:spPr>
          <a:xfrm>
            <a:off x="2743201" y="129874"/>
            <a:ext cx="7886700" cy="752476"/>
          </a:xfrm>
        </p:spPr>
        <p:txBody>
          <a:bodyPr>
            <a:normAutofit/>
          </a:bodyPr>
          <a:lstStyle>
            <a:lvl1pPr>
              <a:defRPr sz="3000" baseline="0"/>
            </a:lvl1pPr>
          </a:lstStyle>
          <a:p>
            <a:r>
              <a:rPr lang="en-US"/>
              <a:t>Click to edit Master title style</a:t>
            </a:r>
            <a:endParaRPr lang="en-US" dirty="0"/>
          </a:p>
        </p:txBody>
      </p:sp>
      <p:sp>
        <p:nvSpPr>
          <p:cNvPr id="3" name="Content Placeholder 2"/>
          <p:cNvSpPr>
            <a:spLocks noGrp="1"/>
          </p:cNvSpPr>
          <p:nvPr>
            <p:ph sz="half" idx="1"/>
          </p:nvPr>
        </p:nvSpPr>
        <p:spPr>
          <a:xfrm>
            <a:off x="628650" y="2063534"/>
            <a:ext cx="3886200" cy="2861879"/>
          </a:xfrm>
        </p:spPr>
        <p:txBody>
          <a:bodyPr/>
          <a:lstStyle>
            <a:lvl1pPr marL="228600" indent="-228600">
              <a:buSzPct val="100000"/>
              <a:buFontTx/>
              <a:buBlip>
                <a:blip r:embed="rId2"/>
              </a:buBlip>
              <a:defRPr/>
            </a:lvl1pPr>
            <a:lvl2pPr marL="685800" indent="-228600">
              <a:buSzPct val="100000"/>
              <a:buFontTx/>
              <a:buBlip>
                <a:blip r:embed="rId2"/>
              </a:buBlip>
              <a:defRPr/>
            </a:lvl2pPr>
            <a:lvl3pPr marL="1143000" indent="-228600">
              <a:buSzPct val="100000"/>
              <a:buFontTx/>
              <a:buBlip>
                <a:blip r:embed="rId2"/>
              </a:buBlip>
              <a:defRPr/>
            </a:lvl3pPr>
            <a:lvl4pPr marL="1600200" indent="-228600">
              <a:buSzPct val="100000"/>
              <a:buFontTx/>
              <a:buBlip>
                <a:blip r:embed="rId2"/>
              </a:buBlip>
              <a:defRPr/>
            </a:lvl4pPr>
            <a:lvl5pPr marL="2057400" indent="-228600">
              <a:buSzPct val="100000"/>
              <a:buFontTx/>
              <a:buBlip>
                <a:blip r:embed="rId2"/>
              </a:buBlip>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16517" y="2063534"/>
            <a:ext cx="3886200" cy="2861879"/>
          </a:xfrm>
        </p:spPr>
        <p:txBody>
          <a:bodyPr/>
          <a:lstStyle>
            <a:lvl1pPr marL="228600" indent="-228600">
              <a:buSzPct val="100000"/>
              <a:buFontTx/>
              <a:buBlip>
                <a:blip r:embed="rId2"/>
              </a:buBlip>
              <a:defRPr/>
            </a:lvl1pPr>
            <a:lvl2pPr marL="685800" indent="-228600">
              <a:buSzPct val="100000"/>
              <a:buFontTx/>
              <a:buBlip>
                <a:blip r:embed="rId2"/>
              </a:buBlip>
              <a:defRPr/>
            </a:lvl2pPr>
            <a:lvl3pPr marL="1143000" indent="-228600">
              <a:buSzPct val="100000"/>
              <a:buFontTx/>
              <a:buBlip>
                <a:blip r:embed="rId2"/>
              </a:buBlip>
              <a:defRPr/>
            </a:lvl3pPr>
            <a:lvl4pPr marL="1600200" indent="-228600">
              <a:buSzPct val="100000"/>
              <a:buFontTx/>
              <a:buBlip>
                <a:blip r:embed="rId2"/>
              </a:buBlip>
              <a:defRPr/>
            </a:lvl4pPr>
            <a:lvl5pPr marL="2057400" indent="-228600">
              <a:buSzPct val="100000"/>
              <a:buFontTx/>
              <a:buBlip>
                <a:blip r:embed="rId2"/>
              </a:buBlip>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en-US"/>
              <a:t>www.eoscpilot.eu</a:t>
            </a:r>
            <a:endParaRPr lang="en-GB"/>
          </a:p>
        </p:txBody>
      </p:sp>
      <p:sp>
        <p:nvSpPr>
          <p:cNvPr id="6" name="Footer Placeholder 5"/>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p>
        </p:txBody>
      </p:sp>
      <p:sp>
        <p:nvSpPr>
          <p:cNvPr id="7" name="Slide Number Placeholder 6"/>
          <p:cNvSpPr>
            <a:spLocks noGrp="1"/>
          </p:cNvSpPr>
          <p:nvPr>
            <p:ph type="sldNum" sz="quarter" idx="12"/>
          </p:nvPr>
        </p:nvSpPr>
        <p:spPr/>
        <p:txBody>
          <a:bodyPr/>
          <a:lstStyle/>
          <a:p>
            <a:fld id="{154E5F24-684F-EB47-903B-D0BF2D59DFAF}" type="slidenum">
              <a:rPr lang="en-GB" smtClean="0"/>
              <a:t>‹#›</a:t>
            </a:fld>
            <a:endParaRPr lang="en-GB"/>
          </a:p>
        </p:txBody>
      </p:sp>
    </p:spTree>
    <p:extLst>
      <p:ext uri="{BB962C8B-B14F-4D97-AF65-F5344CB8AC3E}">
        <p14:creationId xmlns:p14="http://schemas.microsoft.com/office/powerpoint/2010/main" val="326225552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000" baseline="0"/>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r>
              <a:rPr lang="en-US"/>
              <a:t>www.eoscpilot.eu</a:t>
            </a:r>
            <a:endParaRPr lang="en-GB"/>
          </a:p>
        </p:txBody>
      </p:sp>
      <p:sp>
        <p:nvSpPr>
          <p:cNvPr id="4" name="Footer Placeholder 3"/>
          <p:cNvSpPr>
            <a:spLocks noGrp="1"/>
          </p:cNvSpPr>
          <p:nvPr>
            <p:ph type="ftr" sz="quarter" idx="11"/>
          </p:nvPr>
        </p:nvSpPr>
        <p:spPr/>
        <p:txBody>
          <a:bodyPr/>
          <a:lstStyle/>
          <a:p>
            <a:r>
              <a:rPr lang="en-GB"/>
              <a:t>The European Open Science Cloud for Research pilot project is funded by the European Commission, DG Research &amp; Innovation under contract no. </a:t>
            </a:r>
            <a:r>
              <a:rPr lang="en-GB" dirty="0"/>
              <a:t>739563</a:t>
            </a:r>
          </a:p>
        </p:txBody>
      </p:sp>
      <p:sp>
        <p:nvSpPr>
          <p:cNvPr id="5" name="Slide Number Placeholder 4"/>
          <p:cNvSpPr>
            <a:spLocks noGrp="1"/>
          </p:cNvSpPr>
          <p:nvPr>
            <p:ph type="sldNum" sz="quarter" idx="12"/>
          </p:nvPr>
        </p:nvSpPr>
        <p:spPr/>
        <p:txBody>
          <a:bodyPr/>
          <a:lstStyle/>
          <a:p>
            <a:fld id="{154E5F24-684F-EB47-903B-D0BF2D59DFAF}" type="slidenum">
              <a:rPr lang="en-GB" smtClean="0"/>
              <a:t>‹#›</a:t>
            </a:fld>
            <a:endParaRPr lang="en-GB"/>
          </a:p>
        </p:txBody>
      </p:sp>
    </p:spTree>
    <p:extLst>
      <p:ext uri="{BB962C8B-B14F-4D97-AF65-F5344CB8AC3E}">
        <p14:creationId xmlns:p14="http://schemas.microsoft.com/office/powerpoint/2010/main" val="380301710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www.eoscpilot.eu</a:t>
            </a:r>
            <a:endParaRPr lang="en-GB"/>
          </a:p>
        </p:txBody>
      </p:sp>
      <p:sp>
        <p:nvSpPr>
          <p:cNvPr id="3" name="Footer Placeholder 2"/>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p>
        </p:txBody>
      </p:sp>
      <p:sp>
        <p:nvSpPr>
          <p:cNvPr id="4" name="Slide Number Placeholder 3"/>
          <p:cNvSpPr>
            <a:spLocks noGrp="1"/>
          </p:cNvSpPr>
          <p:nvPr>
            <p:ph type="sldNum" sz="quarter" idx="12"/>
          </p:nvPr>
        </p:nvSpPr>
        <p:spPr/>
        <p:txBody>
          <a:bodyPr/>
          <a:lstStyle/>
          <a:p>
            <a:fld id="{154E5F24-684F-EB47-903B-D0BF2D59DFAF}" type="slidenum">
              <a:rPr lang="en-GB" smtClean="0"/>
              <a:t>‹#›</a:t>
            </a:fld>
            <a:endParaRPr lang="en-GB"/>
          </a:p>
        </p:txBody>
      </p:sp>
    </p:spTree>
    <p:extLst>
      <p:ext uri="{BB962C8B-B14F-4D97-AF65-F5344CB8AC3E}">
        <p14:creationId xmlns:p14="http://schemas.microsoft.com/office/powerpoint/2010/main" val="206221448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29841" y="1116531"/>
            <a:ext cx="2949178" cy="940869"/>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6200" y="1116531"/>
            <a:ext cx="4629150" cy="4873625"/>
          </a:xfrm>
        </p:spPr>
        <p:txBody>
          <a:bodyPr/>
          <a:lstStyle>
            <a:lvl1pPr marL="228600" indent="-228600">
              <a:buSzPct val="100000"/>
              <a:buFontTx/>
              <a:buBlip>
                <a:blip r:embed="rId2"/>
              </a:buBlip>
              <a:defRPr sz="3200"/>
            </a:lvl1pPr>
            <a:lvl2pPr marL="685800" indent="-228600">
              <a:buSzPct val="100000"/>
              <a:buFontTx/>
              <a:buBlip>
                <a:blip r:embed="rId2"/>
              </a:buBlip>
              <a:defRPr sz="2800"/>
            </a:lvl2pPr>
            <a:lvl3pPr marL="1143000" indent="-228600">
              <a:buSzPct val="100000"/>
              <a:buFontTx/>
              <a:buBlip>
                <a:blip r:embed="rId2"/>
              </a:buBlip>
              <a:defRPr sz="2400"/>
            </a:lvl3pPr>
            <a:lvl4pPr marL="1600200" indent="-228600">
              <a:buSzPct val="100000"/>
              <a:buFontTx/>
              <a:buBlip>
                <a:blip r:embed="rId2"/>
              </a:buBlip>
              <a:defRPr sz="2000"/>
            </a:lvl4pPr>
            <a:lvl5pPr marL="2057400" indent="-228600">
              <a:buSzPct val="100000"/>
              <a:buFontTx/>
              <a:buBlip>
                <a:blip r:embed="rId2"/>
              </a:buBlip>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1"/>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r>
              <a:rPr lang="en-US"/>
              <a:t>www.eoscpilot.eu</a:t>
            </a:r>
            <a:endParaRPr lang="en-GB"/>
          </a:p>
        </p:txBody>
      </p:sp>
      <p:sp>
        <p:nvSpPr>
          <p:cNvPr id="6" name="Footer Placeholder 5"/>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p>
        </p:txBody>
      </p:sp>
      <p:sp>
        <p:nvSpPr>
          <p:cNvPr id="7" name="Slide Number Placeholder 6"/>
          <p:cNvSpPr>
            <a:spLocks noGrp="1"/>
          </p:cNvSpPr>
          <p:nvPr>
            <p:ph type="sldNum" sz="quarter" idx="12"/>
          </p:nvPr>
        </p:nvSpPr>
        <p:spPr/>
        <p:txBody>
          <a:bodyPr/>
          <a:lstStyle/>
          <a:p>
            <a:fld id="{154E5F24-684F-EB47-903B-D0BF2D59DFAF}" type="slidenum">
              <a:rPr lang="en-GB" smtClean="0"/>
              <a:t>‹#›</a:t>
            </a:fld>
            <a:endParaRPr lang="en-GB"/>
          </a:p>
        </p:txBody>
      </p:sp>
    </p:spTree>
    <p:extLst>
      <p:ext uri="{BB962C8B-B14F-4D97-AF65-F5344CB8AC3E}">
        <p14:creationId xmlns:p14="http://schemas.microsoft.com/office/powerpoint/2010/main" val="4021229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slideLayout" Target="../slideLayouts/slideLayout13.xml"/><Relationship Id="rId7"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4" Type="http://schemas.openxmlformats.org/officeDocument/2006/relationships/slideLayout" Target="../slideLayouts/slideLayout14.xml"/><Relationship Id="rId9"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slideLayout" Target="../slideLayouts/slideLayout19.xml"/><Relationship Id="rId7" Type="http://schemas.openxmlformats.org/officeDocument/2006/relationships/theme" Target="../theme/theme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5" Type="http://schemas.openxmlformats.org/officeDocument/2006/relationships/slideLayout" Target="../slideLayouts/slideLayout21.xml"/><Relationship Id="rId4" Type="http://schemas.openxmlformats.org/officeDocument/2006/relationships/slideLayout" Target="../slideLayouts/slideLayout20.xml"/><Relationship Id="rId9"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10" Type="http://schemas.openxmlformats.org/officeDocument/2006/relationships/image" Target="../media/image2.png"/><Relationship Id="rId4" Type="http://schemas.openxmlformats.org/officeDocument/2006/relationships/slideLayout" Target="../slideLayouts/slideLayout26.xml"/><Relationship Id="rId9" Type="http://schemas.openxmlformats.org/officeDocument/2006/relationships/image" Target="../media/image7.jp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image" Target="../media/image2.png"/><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image" Target="../media/image8.jpg"/><Relationship Id="rId5" Type="http://schemas.openxmlformats.org/officeDocument/2006/relationships/slideLayout" Target="../slideLayouts/slideLayout34.xml"/><Relationship Id="rId10" Type="http://schemas.openxmlformats.org/officeDocument/2006/relationships/theme" Target="../theme/theme5.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17332" y="67377"/>
            <a:ext cx="6956057" cy="868297"/>
          </a:xfrm>
          <a:prstGeom prst="rect">
            <a:avLst/>
          </a:prstGeom>
        </p:spPr>
        <p:txBody>
          <a:bodyPr vert="horz" lIns="91440" tIns="45720" rIns="91440" bIns="45720" rtlCol="0" anchor="ctr">
            <a:normAutofit/>
          </a:bodyPr>
          <a:lstStyle/>
          <a:p>
            <a:r>
              <a:rPr lang="it-IT" dirty="0"/>
              <a:t>Fare clic per modificare stile</a:t>
            </a:r>
            <a:endParaRPr lang="en-US" dirty="0"/>
          </a:p>
        </p:txBody>
      </p:sp>
      <p:sp>
        <p:nvSpPr>
          <p:cNvPr id="3" name="Text Placeholder 2"/>
          <p:cNvSpPr>
            <a:spLocks noGrp="1"/>
          </p:cNvSpPr>
          <p:nvPr>
            <p:ph type="body" idx="1"/>
          </p:nvPr>
        </p:nvSpPr>
        <p:spPr>
          <a:xfrm>
            <a:off x="628650" y="1617044"/>
            <a:ext cx="7886700" cy="3051209"/>
          </a:xfrm>
          <a:prstGeom prst="rect">
            <a:avLst/>
          </a:prstGeom>
        </p:spPr>
        <p:txBody>
          <a:bodyPr vert="horz" lIns="91440" tIns="45720" rIns="91440" bIns="45720" rtlCol="0">
            <a:normAutofit/>
          </a:body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4" name="Date Placeholder 3"/>
          <p:cNvSpPr>
            <a:spLocks noGrp="1"/>
          </p:cNvSpPr>
          <p:nvPr>
            <p:ph type="dt" sz="half" idx="2"/>
          </p:nvPr>
        </p:nvSpPr>
        <p:spPr>
          <a:xfrm>
            <a:off x="628650" y="6356351"/>
            <a:ext cx="1334904"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www.eoscpilot.eu</a:t>
            </a:r>
            <a:endParaRPr lang="en-GB" dirty="0"/>
          </a:p>
        </p:txBody>
      </p:sp>
      <p:sp>
        <p:nvSpPr>
          <p:cNvPr id="5" name="Footer Placeholder 4"/>
          <p:cNvSpPr>
            <a:spLocks noGrp="1"/>
          </p:cNvSpPr>
          <p:nvPr>
            <p:ph type="ftr" sz="quarter" idx="3"/>
          </p:nvPr>
        </p:nvSpPr>
        <p:spPr>
          <a:xfrm>
            <a:off x="2136808" y="6356351"/>
            <a:ext cx="52361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The European Open Science Cloud for Research pilot project is funded by the European Commission, DG Research &amp; Innovation under contract no. </a:t>
            </a:r>
            <a:r>
              <a:rPr lang="en-GB" dirty="0"/>
              <a:t>739563</a:t>
            </a:r>
          </a:p>
        </p:txBody>
      </p:sp>
      <p:sp>
        <p:nvSpPr>
          <p:cNvPr id="6" name="Slide Number Placeholder 5"/>
          <p:cNvSpPr>
            <a:spLocks noGrp="1"/>
          </p:cNvSpPr>
          <p:nvPr>
            <p:ph type="sldNum" sz="quarter" idx="4"/>
          </p:nvPr>
        </p:nvSpPr>
        <p:spPr>
          <a:xfrm>
            <a:off x="7372952" y="6356351"/>
            <a:ext cx="114239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4E5F24-684F-EB47-903B-D0BF2D59DFAF}" type="slidenum">
              <a:rPr lang="en-GB" smtClean="0"/>
              <a:t>‹#›</a:t>
            </a:fld>
            <a:endParaRPr lang="en-GB"/>
          </a:p>
        </p:txBody>
      </p:sp>
    </p:spTree>
    <p:extLst>
      <p:ext uri="{BB962C8B-B14F-4D97-AF65-F5344CB8AC3E}">
        <p14:creationId xmlns:p14="http://schemas.microsoft.com/office/powerpoint/2010/main" val="580945943"/>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73" r:id="rId3"/>
    <p:sldLayoutId id="2147483662" r:id="rId4"/>
    <p:sldLayoutId id="2147483663" r:id="rId5"/>
    <p:sldLayoutId id="2147483664" r:id="rId6"/>
    <p:sldLayoutId id="2147483666" r:id="rId7"/>
    <p:sldLayoutId id="2147483667" r:id="rId8"/>
    <p:sldLayoutId id="2147483668" r:id="rId9"/>
    <p:sldLayoutId id="2147483684" r:id="rId10"/>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SzPct val="100000"/>
        <a:buFontTx/>
        <a:buBlip>
          <a:blip r:embed="rId13"/>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100000"/>
        <a:buFontTx/>
        <a:buBlip>
          <a:blip r:embed="rId13"/>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SzPct val="100000"/>
        <a:buFontTx/>
        <a:buBlip>
          <a:blip r:embed="rId13"/>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SzPct val="100000"/>
        <a:buFontTx/>
        <a:buBlip>
          <a:blip r:embed="rId13"/>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SzPct val="100000"/>
        <a:buFontTx/>
        <a:buBlip>
          <a:blip r:embed="rId13"/>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2348564" y="365125"/>
            <a:ext cx="6166786" cy="1325563"/>
          </a:xfrm>
          <a:prstGeom prst="rect">
            <a:avLst/>
          </a:prstGeom>
        </p:spPr>
        <p:txBody>
          <a:bodyPr vert="horz" lIns="91440" tIns="45720" rIns="91440" bIns="45720" rtlCol="0" anchor="ctr">
            <a:normAutofit/>
          </a:bodyPr>
          <a:lstStyle/>
          <a:p>
            <a:r>
              <a:rPr lang="it-IT"/>
              <a:t>Fare clic per modificare stile</a:t>
            </a:r>
            <a:endParaRPr lang="en-GB" dirty="0"/>
          </a:p>
        </p:txBody>
      </p:sp>
      <p:sp>
        <p:nvSpPr>
          <p:cNvPr id="3" name="Segnaposto testo 2"/>
          <p:cNvSpPr>
            <a:spLocks noGrp="1"/>
          </p:cNvSpPr>
          <p:nvPr>
            <p:ph type="body" idx="1"/>
          </p:nvPr>
        </p:nvSpPr>
        <p:spPr>
          <a:xfrm>
            <a:off x="2348564" y="1825625"/>
            <a:ext cx="6166786" cy="4351338"/>
          </a:xfrm>
          <a:prstGeom prst="rect">
            <a:avLst/>
          </a:prstGeom>
        </p:spPr>
        <p:txBody>
          <a:bodyPr vert="horz" lIns="91440" tIns="45720" rIns="91440" bIns="45720" rtlCol="0">
            <a:normAutofit/>
          </a:body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GB" dirty="0"/>
          </a:p>
        </p:txBody>
      </p:sp>
      <p:sp>
        <p:nvSpPr>
          <p:cNvPr id="4" name="Segnaposto data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www.eoscpilot.eu</a:t>
            </a:r>
            <a:endParaRPr lang="en-GB"/>
          </a:p>
        </p:txBody>
      </p:sp>
      <p:sp>
        <p:nvSpPr>
          <p:cNvPr id="5" name="Segnaposto piè di pagina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The European Open Science Cloud for Research pilot project is funded by the European Commission, DG Research &amp; Innovation under contract no. 739563</a:t>
            </a:r>
          </a:p>
        </p:txBody>
      </p:sp>
      <p:sp>
        <p:nvSpPr>
          <p:cNvPr id="6" name="Segnaposto numero diapositiva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29125B-4164-B445-B5EA-FB5E25F89FC2}" type="slidenum">
              <a:rPr lang="en-GB" smtClean="0"/>
              <a:t>‹#›</a:t>
            </a:fld>
            <a:endParaRPr lang="en-GB"/>
          </a:p>
        </p:txBody>
      </p:sp>
    </p:spTree>
    <p:extLst>
      <p:ext uri="{BB962C8B-B14F-4D97-AF65-F5344CB8AC3E}">
        <p14:creationId xmlns:p14="http://schemas.microsoft.com/office/powerpoint/2010/main" val="1785137069"/>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9" r:id="rId4"/>
    <p:sldLayoutId id="2147483680" r:id="rId5"/>
    <p:sldLayoutId id="2147483682" r:id="rId6"/>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SzPct val="100000"/>
        <a:buFontTx/>
        <a:buBlip>
          <a:blip r:embed="rId9"/>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100000"/>
        <a:buFontTx/>
        <a:buBlip>
          <a:blip r:embed="rId9"/>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SzPct val="100000"/>
        <a:buFontTx/>
        <a:buBlip>
          <a:blip r:embed="rId9"/>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SzPct val="100000"/>
        <a:buFontTx/>
        <a:buBlip>
          <a:blip r:embed="rId9"/>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SzPct val="100000"/>
        <a:buFontTx/>
        <a:buBlip>
          <a:blip r:embed="rId9"/>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srcRect/>
          <a:stretch>
            <a:fillRect/>
          </a:stretch>
        </a:blip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2348564" y="365125"/>
            <a:ext cx="6166786" cy="1325563"/>
          </a:xfrm>
          <a:prstGeom prst="rect">
            <a:avLst/>
          </a:prstGeom>
        </p:spPr>
        <p:txBody>
          <a:bodyPr vert="horz" lIns="91440" tIns="45720" rIns="91440" bIns="45720" rtlCol="0" anchor="ctr">
            <a:normAutofit/>
          </a:bodyPr>
          <a:lstStyle/>
          <a:p>
            <a:r>
              <a:rPr lang="it-IT"/>
              <a:t>Fare clic per modificare stile</a:t>
            </a:r>
            <a:endParaRPr lang="en-GB" dirty="0"/>
          </a:p>
        </p:txBody>
      </p:sp>
      <p:sp>
        <p:nvSpPr>
          <p:cNvPr id="3" name="Segnaposto testo 2"/>
          <p:cNvSpPr>
            <a:spLocks noGrp="1"/>
          </p:cNvSpPr>
          <p:nvPr>
            <p:ph type="body" idx="1"/>
          </p:nvPr>
        </p:nvSpPr>
        <p:spPr>
          <a:xfrm>
            <a:off x="2348564" y="1825625"/>
            <a:ext cx="6166786" cy="4351339"/>
          </a:xfrm>
          <a:prstGeom prst="rect">
            <a:avLst/>
          </a:prstGeom>
        </p:spPr>
        <p:txBody>
          <a:bodyPr vert="horz" lIns="91440" tIns="45720" rIns="91440" bIns="45720" rtlCol="0">
            <a:normAutofit/>
          </a:body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GB" dirty="0"/>
          </a:p>
        </p:txBody>
      </p:sp>
      <p:sp>
        <p:nvSpPr>
          <p:cNvPr id="4" name="Segnaposto data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solidFill>
                  <a:prstClr val="black">
                    <a:tint val="75000"/>
                  </a:prstClr>
                </a:solidFill>
              </a:rPr>
              <a:t>www.eoscpilot.eu</a:t>
            </a:r>
            <a:endParaRPr lang="en-GB">
              <a:solidFill>
                <a:prstClr val="black">
                  <a:tint val="75000"/>
                </a:prstClr>
              </a:solidFill>
            </a:endParaRPr>
          </a:p>
        </p:txBody>
      </p:sp>
      <p:sp>
        <p:nvSpPr>
          <p:cNvPr id="5" name="Segnaposto piè di pagina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solidFill>
                  <a:prstClr val="black">
                    <a:tint val="75000"/>
                  </a:prstClr>
                </a:solidFill>
              </a:rPr>
              <a:t>The European Open Science Cloud for Research pilot project is funded by the European Commission, DG Research &amp; Innovation under contract no. 739563</a:t>
            </a:r>
          </a:p>
        </p:txBody>
      </p:sp>
      <p:sp>
        <p:nvSpPr>
          <p:cNvPr id="6" name="Segnaposto numero diapositiva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29125B-4164-B445-B5EA-FB5E25F89FC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685549328"/>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SzPct val="100000"/>
        <a:buFontTx/>
        <a:buBlip>
          <a:blip r:embed="rId9"/>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100000"/>
        <a:buFontTx/>
        <a:buBlip>
          <a:blip r:embed="rId9"/>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SzPct val="100000"/>
        <a:buFontTx/>
        <a:buBlip>
          <a:blip r:embed="rId9"/>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SzPct val="100000"/>
        <a:buFontTx/>
        <a:buBlip>
          <a:blip r:embed="rId9"/>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SzPct val="100000"/>
        <a:buFontTx/>
        <a:buBlip>
          <a:blip r:embed="rId9"/>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srcRect/>
          <a:stretch>
            <a:fillRect/>
          </a:stretch>
        </a:blip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2348564" y="365125"/>
            <a:ext cx="6166786" cy="1325563"/>
          </a:xfrm>
          <a:prstGeom prst="rect">
            <a:avLst/>
          </a:prstGeom>
        </p:spPr>
        <p:txBody>
          <a:bodyPr vert="horz" lIns="91440" tIns="45720" rIns="91440" bIns="45720" rtlCol="0" anchor="ctr">
            <a:normAutofit/>
          </a:bodyPr>
          <a:lstStyle/>
          <a:p>
            <a:r>
              <a:rPr lang="it-IT"/>
              <a:t>Fare clic per modificare stile</a:t>
            </a:r>
            <a:endParaRPr lang="en-GB" dirty="0"/>
          </a:p>
        </p:txBody>
      </p:sp>
      <p:sp>
        <p:nvSpPr>
          <p:cNvPr id="3" name="Segnaposto testo 2"/>
          <p:cNvSpPr>
            <a:spLocks noGrp="1"/>
          </p:cNvSpPr>
          <p:nvPr>
            <p:ph type="body" idx="1"/>
          </p:nvPr>
        </p:nvSpPr>
        <p:spPr>
          <a:xfrm>
            <a:off x="2348564" y="1825625"/>
            <a:ext cx="6166786" cy="4351339"/>
          </a:xfrm>
          <a:prstGeom prst="rect">
            <a:avLst/>
          </a:prstGeom>
        </p:spPr>
        <p:txBody>
          <a:bodyPr vert="horz" lIns="91440" tIns="45720" rIns="91440" bIns="45720" rtlCol="0">
            <a:normAutofit/>
          </a:body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GB" dirty="0"/>
          </a:p>
        </p:txBody>
      </p:sp>
      <p:sp>
        <p:nvSpPr>
          <p:cNvPr id="4" name="Segnaposto data 3"/>
          <p:cNvSpPr>
            <a:spLocks noGrp="1"/>
          </p:cNvSpPr>
          <p:nvPr>
            <p:ph type="dt" sz="half" idx="2"/>
          </p:nvPr>
        </p:nvSpPr>
        <p:spPr>
          <a:xfrm>
            <a:off x="628650" y="6356349"/>
            <a:ext cx="1353820" cy="368091"/>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www.eoscpilot.eu</a:t>
            </a:r>
            <a:endParaRPr lang="en-GB"/>
          </a:p>
        </p:txBody>
      </p:sp>
      <p:sp>
        <p:nvSpPr>
          <p:cNvPr id="6" name="Segnaposto numero diapositiva 5"/>
          <p:cNvSpPr>
            <a:spLocks noGrp="1"/>
          </p:cNvSpPr>
          <p:nvPr>
            <p:ph type="sldNum" sz="quarter" idx="4"/>
          </p:nvPr>
        </p:nvSpPr>
        <p:spPr>
          <a:xfrm>
            <a:off x="8107680" y="6356351"/>
            <a:ext cx="40767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29125B-4164-B445-B5EA-FB5E25F89FC2}" type="slidenum">
              <a:rPr lang="en-GB" smtClean="0"/>
              <a:t>‹#›</a:t>
            </a:fld>
            <a:endParaRPr lang="en-GB"/>
          </a:p>
        </p:txBody>
      </p:sp>
    </p:spTree>
    <p:extLst>
      <p:ext uri="{BB962C8B-B14F-4D97-AF65-F5344CB8AC3E}">
        <p14:creationId xmlns:p14="http://schemas.microsoft.com/office/powerpoint/2010/main" val="3968876028"/>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SzPct val="100000"/>
        <a:buFontTx/>
        <a:buBlip>
          <a:blip r:embed="rId10"/>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100000"/>
        <a:buFontTx/>
        <a:buBlip>
          <a:blip r:embed="rId10"/>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SzPct val="100000"/>
        <a:buFontTx/>
        <a:buBlip>
          <a:blip r:embed="rId10"/>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SzPct val="100000"/>
        <a:buFontTx/>
        <a:buBlip>
          <a:blip r:embed="rId10"/>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SzPct val="100000"/>
        <a:buFontTx/>
        <a:buBlip>
          <a:blip r:embed="rId10"/>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17334" y="67378"/>
            <a:ext cx="6956057" cy="868297"/>
          </a:xfrm>
          <a:prstGeom prst="rect">
            <a:avLst/>
          </a:prstGeom>
        </p:spPr>
        <p:txBody>
          <a:bodyPr vert="horz" lIns="91440" tIns="45720" rIns="91440" bIns="45720" rtlCol="0" anchor="ctr">
            <a:normAutofit/>
          </a:bodyPr>
          <a:lstStyle/>
          <a:p>
            <a:r>
              <a:rPr lang="it-IT" dirty="0"/>
              <a:t>Fare clic per modificare stile</a:t>
            </a:r>
            <a:endParaRPr lang="en-US" dirty="0"/>
          </a:p>
        </p:txBody>
      </p:sp>
      <p:sp>
        <p:nvSpPr>
          <p:cNvPr id="3" name="Text Placeholder 2"/>
          <p:cNvSpPr>
            <a:spLocks noGrp="1"/>
          </p:cNvSpPr>
          <p:nvPr>
            <p:ph type="body" idx="1"/>
          </p:nvPr>
        </p:nvSpPr>
        <p:spPr>
          <a:xfrm>
            <a:off x="628650" y="1617045"/>
            <a:ext cx="7886700" cy="3051209"/>
          </a:xfrm>
          <a:prstGeom prst="rect">
            <a:avLst/>
          </a:prstGeom>
        </p:spPr>
        <p:txBody>
          <a:bodyPr vert="horz" lIns="91440" tIns="45720" rIns="91440" bIns="45720" rtlCol="0">
            <a:normAutofit/>
          </a:body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4" name="Date Placeholder 3"/>
          <p:cNvSpPr>
            <a:spLocks noGrp="1"/>
          </p:cNvSpPr>
          <p:nvPr>
            <p:ph type="dt" sz="half" idx="2"/>
          </p:nvPr>
        </p:nvSpPr>
        <p:spPr>
          <a:xfrm>
            <a:off x="628650" y="6356352"/>
            <a:ext cx="1334904"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www.eoscpilot.eu</a:t>
            </a:r>
            <a:endParaRPr lang="en-GB" dirty="0"/>
          </a:p>
        </p:txBody>
      </p:sp>
      <p:sp>
        <p:nvSpPr>
          <p:cNvPr id="5" name="Footer Placeholder 4"/>
          <p:cNvSpPr>
            <a:spLocks noGrp="1"/>
          </p:cNvSpPr>
          <p:nvPr>
            <p:ph type="ftr" sz="quarter" idx="3"/>
          </p:nvPr>
        </p:nvSpPr>
        <p:spPr>
          <a:xfrm>
            <a:off x="2136808" y="6356352"/>
            <a:ext cx="52361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The European Open Science Cloud for Research pilot project is funded by the European Commission, DG Research &amp; Innovation under contract no. </a:t>
            </a:r>
            <a:r>
              <a:rPr lang="en-GB" dirty="0"/>
              <a:t>739563</a:t>
            </a:r>
          </a:p>
        </p:txBody>
      </p:sp>
      <p:sp>
        <p:nvSpPr>
          <p:cNvPr id="6" name="Slide Number Placeholder 5"/>
          <p:cNvSpPr>
            <a:spLocks noGrp="1"/>
          </p:cNvSpPr>
          <p:nvPr>
            <p:ph type="sldNum" sz="quarter" idx="4"/>
          </p:nvPr>
        </p:nvSpPr>
        <p:spPr>
          <a:xfrm>
            <a:off x="7372952" y="6356352"/>
            <a:ext cx="114239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4E5F24-684F-EB47-903B-D0BF2D59DFAF}" type="slidenum">
              <a:rPr lang="en-GB" smtClean="0"/>
              <a:t>‹#›</a:t>
            </a:fld>
            <a:endParaRPr lang="en-GB"/>
          </a:p>
        </p:txBody>
      </p:sp>
    </p:spTree>
    <p:extLst>
      <p:ext uri="{BB962C8B-B14F-4D97-AF65-F5344CB8AC3E}">
        <p14:creationId xmlns:p14="http://schemas.microsoft.com/office/powerpoint/2010/main" val="1020497726"/>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SzPct val="100000"/>
        <a:buFontTx/>
        <a:buBlip>
          <a:blip r:embed="rId12"/>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100000"/>
        <a:buFontTx/>
        <a:buBlip>
          <a:blip r:embed="rId12"/>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SzPct val="100000"/>
        <a:buFontTx/>
        <a:buBlip>
          <a:blip r:embed="rId12"/>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SzPct val="100000"/>
        <a:buFontTx/>
        <a:buBlip>
          <a:blip r:embed="rId12"/>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SzPct val="100000"/>
        <a:buFontTx/>
        <a:buBlip>
          <a:blip r:embed="rId12"/>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magchiel.bijsterbosch@surfsara.nl"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mailto:per.oster@csc.fi"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hyperlink" Target="http://eoscpilot.eu/content/d22-draft-governance-framework-european-open-science-cloud" TargetMode="External"/><Relationship Id="rId2" Type="http://schemas.openxmlformats.org/officeDocument/2006/relationships/hyperlink" Target="https://eudat.eu/eudat-conference-2018-programme" TargetMode="External"/><Relationship Id="rId1" Type="http://schemas.openxmlformats.org/officeDocument/2006/relationships/slideLayout" Target="../slideLayouts/slideLayout4.xml"/><Relationship Id="rId5" Type="http://schemas.openxmlformats.org/officeDocument/2006/relationships/hyperlink" Target="https://eoscpilot.eu/user/register" TargetMode="External"/><Relationship Id="rId4" Type="http://schemas.openxmlformats.org/officeDocument/2006/relationships/hyperlink" Target="https://eoscpilot.eu/about/governance-framework"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7.xml"/><Relationship Id="rId4" Type="http://schemas.openxmlformats.org/officeDocument/2006/relationships/hyperlink" Target="http://imgs.xkcd.com/comics/sustainable.png"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7.xml"/><Relationship Id="rId4" Type="http://schemas.openxmlformats.org/officeDocument/2006/relationships/hyperlink" Target="https://en.wikipedia.org/wiki/Sustainability"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7.xml"/><Relationship Id="rId4" Type="http://schemas.openxmlformats.org/officeDocument/2006/relationships/hyperlink" Target="https://www.researchgate.net/figure/299367834_fig1_Figure-1-STOF-model-Bouwman-Zhengjia-Duin-Limonard-2008" TargetMode="External"/></Relationships>
</file>

<file path=ppt/slides/_rels/slide16.xml.rels><?xml version="1.0" encoding="UTF-8" standalone="yes"?>
<Relationships xmlns="http://schemas.openxmlformats.org/package/2006/relationships"><Relationship Id="rId13" Type="http://schemas.openxmlformats.org/officeDocument/2006/relationships/image" Target="../media/image28.png"/><Relationship Id="rId18" Type="http://schemas.openxmlformats.org/officeDocument/2006/relationships/image" Target="../media/image33.png"/><Relationship Id="rId26" Type="http://schemas.openxmlformats.org/officeDocument/2006/relationships/image" Target="../media/image41.png"/><Relationship Id="rId3" Type="http://schemas.openxmlformats.org/officeDocument/2006/relationships/image" Target="../media/image18.jpeg"/><Relationship Id="rId21" Type="http://schemas.openxmlformats.org/officeDocument/2006/relationships/image" Target="../media/image36.png"/><Relationship Id="rId34" Type="http://schemas.openxmlformats.org/officeDocument/2006/relationships/image" Target="../media/image49.png"/><Relationship Id="rId7" Type="http://schemas.openxmlformats.org/officeDocument/2006/relationships/image" Target="../media/image22.png"/><Relationship Id="rId12" Type="http://schemas.openxmlformats.org/officeDocument/2006/relationships/image" Target="../media/image27.png"/><Relationship Id="rId17" Type="http://schemas.openxmlformats.org/officeDocument/2006/relationships/image" Target="../media/image32.png"/><Relationship Id="rId25" Type="http://schemas.openxmlformats.org/officeDocument/2006/relationships/image" Target="../media/image40.jpg"/><Relationship Id="rId33" Type="http://schemas.openxmlformats.org/officeDocument/2006/relationships/image" Target="../media/image48.png"/><Relationship Id="rId2" Type="http://schemas.openxmlformats.org/officeDocument/2006/relationships/notesSlide" Target="../notesSlides/notesSlide11.xml"/><Relationship Id="rId16" Type="http://schemas.openxmlformats.org/officeDocument/2006/relationships/image" Target="../media/image31.png"/><Relationship Id="rId20" Type="http://schemas.openxmlformats.org/officeDocument/2006/relationships/image" Target="../media/image35.png"/><Relationship Id="rId29" Type="http://schemas.openxmlformats.org/officeDocument/2006/relationships/image" Target="../media/image44.png"/><Relationship Id="rId1" Type="http://schemas.openxmlformats.org/officeDocument/2006/relationships/slideLayout" Target="../slideLayouts/slideLayout24.xml"/><Relationship Id="rId6" Type="http://schemas.openxmlformats.org/officeDocument/2006/relationships/image" Target="../media/image21.jpeg"/><Relationship Id="rId11" Type="http://schemas.openxmlformats.org/officeDocument/2006/relationships/image" Target="../media/image26.jpeg"/><Relationship Id="rId24" Type="http://schemas.openxmlformats.org/officeDocument/2006/relationships/image" Target="../media/image39.png"/><Relationship Id="rId32" Type="http://schemas.openxmlformats.org/officeDocument/2006/relationships/image" Target="../media/image47.png"/><Relationship Id="rId5" Type="http://schemas.openxmlformats.org/officeDocument/2006/relationships/image" Target="../media/image20.png"/><Relationship Id="rId15" Type="http://schemas.openxmlformats.org/officeDocument/2006/relationships/image" Target="../media/image30.png"/><Relationship Id="rId23" Type="http://schemas.openxmlformats.org/officeDocument/2006/relationships/image" Target="../media/image38.png"/><Relationship Id="rId28" Type="http://schemas.openxmlformats.org/officeDocument/2006/relationships/image" Target="../media/image43.png"/><Relationship Id="rId10" Type="http://schemas.openxmlformats.org/officeDocument/2006/relationships/image" Target="../media/image25.jpeg"/><Relationship Id="rId19" Type="http://schemas.openxmlformats.org/officeDocument/2006/relationships/image" Target="../media/image34.png"/><Relationship Id="rId31" Type="http://schemas.openxmlformats.org/officeDocument/2006/relationships/image" Target="../media/image46.png"/><Relationship Id="rId4" Type="http://schemas.openxmlformats.org/officeDocument/2006/relationships/image" Target="../media/image19.jpeg"/><Relationship Id="rId9" Type="http://schemas.openxmlformats.org/officeDocument/2006/relationships/image" Target="../media/image24.jpeg"/><Relationship Id="rId14" Type="http://schemas.openxmlformats.org/officeDocument/2006/relationships/image" Target="../media/image29.jpeg"/><Relationship Id="rId22" Type="http://schemas.openxmlformats.org/officeDocument/2006/relationships/image" Target="../media/image37.png"/><Relationship Id="rId27" Type="http://schemas.openxmlformats.org/officeDocument/2006/relationships/image" Target="../media/image42.png"/><Relationship Id="rId30" Type="http://schemas.openxmlformats.org/officeDocument/2006/relationships/image" Target="../media/image45.png"/><Relationship Id="rId8" Type="http://schemas.openxmlformats.org/officeDocument/2006/relationships/image" Target="../media/image23.jpeg"/></Relationships>
</file>

<file path=ppt/slides/_rels/slide1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2.xml"/><Relationship Id="rId1" Type="http://schemas.openxmlformats.org/officeDocument/2006/relationships/slideLayout" Target="../slideLayouts/slideLayout27.xml"/><Relationship Id="rId4" Type="http://schemas.openxmlformats.org/officeDocument/2006/relationships/hyperlink" Target="https://www.slideshare.net/emb1881/corporate-governance"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3.xml"/><Relationship Id="rId1" Type="http://schemas.openxmlformats.org/officeDocument/2006/relationships/slideLayout" Target="../slideLayouts/slideLayout2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4.xml"/><Relationship Id="rId1" Type="http://schemas.openxmlformats.org/officeDocument/2006/relationships/slideLayout" Target="../slideLayouts/slideLayout27.xml"/><Relationship Id="rId4" Type="http://schemas.openxmlformats.org/officeDocument/2006/relationships/hyperlink" Target="https://c1.staticflickr.com/7/6229/6339701863_b18ac0a988_b.jpg"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5.xml"/><Relationship Id="rId1" Type="http://schemas.openxmlformats.org/officeDocument/2006/relationships/slideLayout" Target="../slideLayouts/slideLayout27.xml"/><Relationship Id="rId4" Type="http://schemas.openxmlformats.org/officeDocument/2006/relationships/hyperlink" Target="https://en.wikipedia.org/wiki/Tower_of_Babel#/media/File:Confusion_of_Tongues.png"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7.xml"/><Relationship Id="rId1" Type="http://schemas.openxmlformats.org/officeDocument/2006/relationships/slideLayout" Target="../slideLayouts/slideLayout2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20.xml"/><Relationship Id="rId1" Type="http://schemas.openxmlformats.org/officeDocument/2006/relationships/slideLayout" Target="../slideLayouts/slideLayout27.xml"/><Relationship Id="rId4" Type="http://schemas.openxmlformats.org/officeDocument/2006/relationships/hyperlink" Target="https://doi.org/10.5281/zenodo.826643"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1.xml"/><Relationship Id="rId1" Type="http://schemas.openxmlformats.org/officeDocument/2006/relationships/slideLayout" Target="../slideLayouts/slideLayout27.xml"/><Relationship Id="rId4" Type="http://schemas.openxmlformats.org/officeDocument/2006/relationships/hyperlink" Target="https://www.shutterstock.com/image-photo/grey-beautiful-little-kitten-play-many-185435531?src=3g3DCF13YBX4SFvmjL_4hA-1-69"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2.xml"/><Relationship Id="rId1" Type="http://schemas.openxmlformats.org/officeDocument/2006/relationships/slideLayout" Target="../slideLayouts/slideLayout33.xml"/><Relationship Id="rId4" Type="http://schemas.openxmlformats.org/officeDocument/2006/relationships/hyperlink" Target="https://gr.coca-colahellenic.com/en/our-activity/campaigns/our-value-chain-story/"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3.xml"/><Relationship Id="rId1" Type="http://schemas.openxmlformats.org/officeDocument/2006/relationships/slideLayout" Target="../slideLayouts/slideLayout27.xml"/><Relationship Id="rId4" Type="http://schemas.openxmlformats.org/officeDocument/2006/relationships/hyperlink" Target="https://pixabay.com/en/european-union-flags-stars-eu-1328255/"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4.xml"/><Relationship Id="rId1" Type="http://schemas.openxmlformats.org/officeDocument/2006/relationships/slideLayout" Target="../slideLayouts/slideLayout27.xml"/><Relationship Id="rId4" Type="http://schemas.openxmlformats.org/officeDocument/2006/relationships/hyperlink" Target="http://cdn.static-economist.com/sites/default/files/images/articles/migrated/D4609EU0.jpg" TargetMode="Externa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5.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3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4772025" y="3561865"/>
            <a:ext cx="4371975" cy="1655762"/>
          </a:xfrm>
        </p:spPr>
        <p:txBody>
          <a:bodyPr>
            <a:noAutofit/>
          </a:bodyPr>
          <a:lstStyle/>
          <a:p>
            <a:r>
              <a:rPr lang="en-GB" sz="1800" dirty="0"/>
              <a:t>EOSC Governance Development Forum</a:t>
            </a:r>
            <a:br>
              <a:rPr lang="en-GB" sz="1800" dirty="0"/>
            </a:br>
            <a:r>
              <a:rPr lang="en-GB" sz="1800" dirty="0"/>
              <a:t>8</a:t>
            </a:r>
            <a:r>
              <a:rPr lang="en-GB" sz="1800" baseline="30000" dirty="0"/>
              <a:t>th</a:t>
            </a:r>
            <a:r>
              <a:rPr lang="en-GB" sz="1800" dirty="0"/>
              <a:t> Webinar</a:t>
            </a:r>
          </a:p>
          <a:p>
            <a:r>
              <a:rPr lang="en-GB" sz="1800" dirty="0"/>
              <a:t>7 December 2017</a:t>
            </a:r>
          </a:p>
          <a:p>
            <a:r>
              <a:rPr lang="en-GB" sz="1800" dirty="0" err="1"/>
              <a:t>Magchiel</a:t>
            </a:r>
            <a:r>
              <a:rPr lang="en-GB" sz="1800" dirty="0"/>
              <a:t> </a:t>
            </a:r>
            <a:r>
              <a:rPr lang="en-GB" sz="1800" dirty="0" err="1"/>
              <a:t>Bijsterbosch</a:t>
            </a:r>
            <a:r>
              <a:rPr lang="en-GB" sz="1800" dirty="0"/>
              <a:t> </a:t>
            </a:r>
            <a:r>
              <a:rPr lang="en-GB" sz="1400" dirty="0"/>
              <a:t>(</a:t>
            </a:r>
            <a:r>
              <a:rPr lang="en-GB" sz="1400" dirty="0">
                <a:hlinkClick r:id="rId3"/>
              </a:rPr>
              <a:t>magchiel.bijsterbosch@surfsara.nl</a:t>
            </a:r>
            <a:r>
              <a:rPr lang="en-GB" sz="1400" dirty="0"/>
              <a:t>)</a:t>
            </a:r>
            <a:endParaRPr lang="en-GB" sz="1800" dirty="0"/>
          </a:p>
          <a:p>
            <a:r>
              <a:rPr lang="en-GB" sz="1800" dirty="0"/>
              <a:t>Per Öster </a:t>
            </a:r>
            <a:r>
              <a:rPr lang="en-GB" sz="1400" dirty="0"/>
              <a:t>(</a:t>
            </a:r>
            <a:r>
              <a:rPr lang="en-GB" sz="1400" dirty="0">
                <a:hlinkClick r:id="rId4"/>
              </a:rPr>
              <a:t>per.oster@csc.fi</a:t>
            </a:r>
            <a:r>
              <a:rPr lang="en-GB" sz="1400" dirty="0"/>
              <a:t>)</a:t>
            </a:r>
            <a:endParaRPr lang="en-GB" sz="1800" dirty="0"/>
          </a:p>
        </p:txBody>
      </p:sp>
    </p:spTree>
    <p:extLst>
      <p:ext uri="{BB962C8B-B14F-4D97-AF65-F5344CB8AC3E}">
        <p14:creationId xmlns:p14="http://schemas.microsoft.com/office/powerpoint/2010/main" val="8433966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Governance Development Forum</a:t>
            </a:r>
          </a:p>
        </p:txBody>
      </p:sp>
      <p:sp>
        <p:nvSpPr>
          <p:cNvPr id="3" name="Content Placeholder 2"/>
          <p:cNvSpPr>
            <a:spLocks noGrp="1"/>
          </p:cNvSpPr>
          <p:nvPr>
            <p:ph sz="half" idx="1"/>
          </p:nvPr>
        </p:nvSpPr>
        <p:spPr>
          <a:xfrm>
            <a:off x="265395" y="2213846"/>
            <a:ext cx="4198531" cy="2861878"/>
          </a:xfrm>
        </p:spPr>
        <p:txBody>
          <a:bodyPr/>
          <a:lstStyle/>
          <a:p>
            <a:r>
              <a:rPr lang="en-US" dirty="0"/>
              <a:t> Enable stakeholders to contribute to the governance development</a:t>
            </a:r>
          </a:p>
          <a:p>
            <a:r>
              <a:rPr lang="en-US" dirty="0"/>
              <a:t> A platform for information, dialogue, and development</a:t>
            </a:r>
          </a:p>
        </p:txBody>
      </p:sp>
      <p:sp>
        <p:nvSpPr>
          <p:cNvPr id="5" name="Date Placeholder 4"/>
          <p:cNvSpPr>
            <a:spLocks noGrp="1"/>
          </p:cNvSpPr>
          <p:nvPr>
            <p:ph type="dt" sz="half" idx="10"/>
          </p:nvPr>
        </p:nvSpPr>
        <p:spPr/>
        <p:txBody>
          <a:bodyPr/>
          <a:lstStyle/>
          <a:p>
            <a:r>
              <a:rPr lang="en-US"/>
              <a:t>www.eoscpilot.eu</a:t>
            </a:r>
            <a:endParaRPr lang="en-GB"/>
          </a:p>
        </p:txBody>
      </p:sp>
      <p:sp>
        <p:nvSpPr>
          <p:cNvPr id="6" name="Footer Placeholder 5"/>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p>
        </p:txBody>
      </p:sp>
      <p:sp>
        <p:nvSpPr>
          <p:cNvPr id="7" name="Slide Number Placeholder 6"/>
          <p:cNvSpPr>
            <a:spLocks noGrp="1"/>
          </p:cNvSpPr>
          <p:nvPr>
            <p:ph type="sldNum" sz="quarter" idx="12"/>
          </p:nvPr>
        </p:nvSpPr>
        <p:spPr/>
        <p:txBody>
          <a:bodyPr/>
          <a:lstStyle/>
          <a:p>
            <a:fld id="{154E5F24-684F-EB47-903B-D0BF2D59DFAF}" type="slidenum">
              <a:rPr lang="en-GB" smtClean="0"/>
              <a:t>2</a:t>
            </a:fld>
            <a:endParaRPr lang="en-GB"/>
          </a:p>
        </p:txBody>
      </p:sp>
      <p:sp>
        <p:nvSpPr>
          <p:cNvPr id="9" name="TextBox 8"/>
          <p:cNvSpPr txBox="1"/>
          <p:nvPr/>
        </p:nvSpPr>
        <p:spPr>
          <a:xfrm>
            <a:off x="4686691" y="5413845"/>
            <a:ext cx="3779176" cy="369332"/>
          </a:xfrm>
          <a:prstGeom prst="rect">
            <a:avLst/>
          </a:prstGeom>
          <a:noFill/>
        </p:spPr>
        <p:txBody>
          <a:bodyPr wrap="none" rtlCol="0">
            <a:spAutoFit/>
          </a:bodyPr>
          <a:lstStyle/>
          <a:p>
            <a:r>
              <a:rPr lang="en-US" dirty="0"/>
              <a:t>http://</a:t>
            </a:r>
            <a:r>
              <a:rPr lang="en-US" dirty="0" err="1"/>
              <a:t>eoscpilot.eu</a:t>
            </a:r>
            <a:r>
              <a:rPr lang="en-US" dirty="0"/>
              <a:t>/about/governance</a:t>
            </a:r>
          </a:p>
        </p:txBody>
      </p:sp>
      <p:pic>
        <p:nvPicPr>
          <p:cNvPr id="4" name="Picture 3"/>
          <p:cNvPicPr>
            <a:picLocks noChangeAspect="1"/>
          </p:cNvPicPr>
          <p:nvPr/>
        </p:nvPicPr>
        <p:blipFill>
          <a:blip r:embed="rId2"/>
          <a:stretch>
            <a:fillRect/>
          </a:stretch>
        </p:blipFill>
        <p:spPr>
          <a:xfrm>
            <a:off x="4566990" y="2028631"/>
            <a:ext cx="4238563" cy="3144740"/>
          </a:xfrm>
          <a:prstGeom prst="rect">
            <a:avLst/>
          </a:prstGeom>
          <a:ln w="3175">
            <a:solidFill>
              <a:schemeClr val="bg1">
                <a:lumMod val="8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2453503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i-FI" sz="3200" dirty="0"/>
              <a:t>Get involved</a:t>
            </a:r>
          </a:p>
        </p:txBody>
      </p:sp>
      <p:sp>
        <p:nvSpPr>
          <p:cNvPr id="3" name="Content Placeholder 2"/>
          <p:cNvSpPr>
            <a:spLocks noGrp="1"/>
          </p:cNvSpPr>
          <p:nvPr>
            <p:ph idx="1"/>
          </p:nvPr>
        </p:nvSpPr>
        <p:spPr>
          <a:xfrm>
            <a:off x="628650" y="1470454"/>
            <a:ext cx="7886700" cy="5108750"/>
          </a:xfrm>
        </p:spPr>
        <p:txBody>
          <a:bodyPr>
            <a:noAutofit/>
          </a:bodyPr>
          <a:lstStyle/>
          <a:p>
            <a:r>
              <a:rPr lang="en-GB" sz="2400" dirty="0"/>
              <a:t>Discuss, pilot, and develop the Governance Framework with Stakeholders</a:t>
            </a:r>
          </a:p>
          <a:p>
            <a:pPr lvl="1"/>
            <a:r>
              <a:rPr lang="en-GB" sz="2000" dirty="0"/>
              <a:t>EOSC Governance workshop, Porto, 25 January</a:t>
            </a:r>
          </a:p>
          <a:p>
            <a:pPr marL="457200" lvl="1" indent="0">
              <a:buFontTx/>
              <a:buNone/>
            </a:pPr>
            <a:r>
              <a:rPr lang="en-GB" dirty="0"/>
              <a:t>in conjunction with EUDAT conference</a:t>
            </a:r>
          </a:p>
          <a:p>
            <a:pPr marL="457200" lvl="1" indent="0">
              <a:buFontTx/>
              <a:buNone/>
            </a:pPr>
            <a:r>
              <a:rPr lang="en-GB" dirty="0">
                <a:solidFill>
                  <a:srgbClr val="FF0000"/>
                </a:solidFill>
                <a:hlinkClick r:id="rId2"/>
              </a:rPr>
              <a:t>https://eudat.eu/eudat-conference-2018-programme</a:t>
            </a:r>
            <a:r>
              <a:rPr lang="en-GB" dirty="0">
                <a:solidFill>
                  <a:srgbClr val="FF0000"/>
                </a:solidFill>
              </a:rPr>
              <a:t> </a:t>
            </a:r>
            <a:endParaRPr lang="en-GB" sz="2400" dirty="0">
              <a:solidFill>
                <a:srgbClr val="FF0000"/>
              </a:solidFill>
            </a:endParaRPr>
          </a:p>
          <a:p>
            <a:r>
              <a:rPr lang="en-GB" sz="2400" dirty="0"/>
              <a:t>To read and comment: </a:t>
            </a:r>
            <a:r>
              <a:rPr lang="en-GB" sz="2400" b="1" dirty="0"/>
              <a:t>Draft Governance Framework</a:t>
            </a:r>
          </a:p>
          <a:p>
            <a:pPr marL="457200" lvl="1" indent="0">
              <a:buNone/>
            </a:pPr>
            <a:r>
              <a:rPr lang="en-GB" sz="2000" dirty="0">
                <a:solidFill>
                  <a:srgbClr val="FF0000"/>
                </a:solidFill>
                <a:hlinkClick r:id="rId3"/>
              </a:rPr>
              <a:t>http://eoscpilot.eu/content/d22-draft-governance-framework-european-open-science-cloud</a:t>
            </a:r>
            <a:r>
              <a:rPr lang="en-GB" sz="2000" dirty="0">
                <a:solidFill>
                  <a:srgbClr val="FF0000"/>
                </a:solidFill>
              </a:rPr>
              <a:t>  </a:t>
            </a:r>
          </a:p>
          <a:p>
            <a:r>
              <a:rPr lang="en-GB" sz="2400" dirty="0"/>
              <a:t>Join Governance Development Forum</a:t>
            </a:r>
          </a:p>
          <a:p>
            <a:pPr marL="457200" lvl="1" indent="0">
              <a:buNone/>
            </a:pPr>
            <a:r>
              <a:rPr lang="en-GB" sz="2000" dirty="0">
                <a:solidFill>
                  <a:srgbClr val="FF0000"/>
                </a:solidFill>
                <a:hlinkClick r:id="rId4"/>
              </a:rPr>
              <a:t>https://eoscpilot.eu/about/governance-framework</a:t>
            </a:r>
            <a:endParaRPr lang="en-GB" sz="2000" dirty="0">
              <a:solidFill>
                <a:srgbClr val="FF0000"/>
              </a:solidFill>
            </a:endParaRPr>
          </a:p>
          <a:p>
            <a:r>
              <a:rPr lang="en-GB" sz="2400" dirty="0">
                <a:solidFill>
                  <a:srgbClr val="FF0000"/>
                </a:solidFill>
              </a:rPr>
              <a:t> </a:t>
            </a:r>
            <a:r>
              <a:rPr lang="en-GB" sz="2400" dirty="0"/>
              <a:t>Register for project updates at</a:t>
            </a:r>
          </a:p>
          <a:p>
            <a:pPr marL="457200" lvl="1" indent="0">
              <a:buNone/>
            </a:pPr>
            <a:r>
              <a:rPr lang="en-GB" sz="2000" dirty="0">
                <a:solidFill>
                  <a:srgbClr val="FF0000"/>
                </a:solidFill>
                <a:hlinkClick r:id="rId5"/>
              </a:rPr>
              <a:t>https://eoscpilot.eu/user/register</a:t>
            </a:r>
            <a:r>
              <a:rPr lang="en-GB" sz="2000" dirty="0">
                <a:solidFill>
                  <a:srgbClr val="FF0000"/>
                </a:solidFill>
              </a:rPr>
              <a:t> </a:t>
            </a:r>
          </a:p>
          <a:p>
            <a:endParaRPr lang="en-GB" sz="2400" dirty="0"/>
          </a:p>
        </p:txBody>
      </p:sp>
      <p:sp>
        <p:nvSpPr>
          <p:cNvPr id="4" name="Date Placeholder 3"/>
          <p:cNvSpPr>
            <a:spLocks noGrp="1"/>
          </p:cNvSpPr>
          <p:nvPr>
            <p:ph type="dt" sz="half" idx="10"/>
          </p:nvPr>
        </p:nvSpPr>
        <p:spPr/>
        <p:txBody>
          <a:bodyPr/>
          <a:lstStyle/>
          <a:p>
            <a:r>
              <a:rPr lang="en-US"/>
              <a:t>www.eoscpilot.eu</a:t>
            </a:r>
            <a:endParaRPr lang="en-GB" dirty="0"/>
          </a:p>
        </p:txBody>
      </p:sp>
      <p:sp>
        <p:nvSpPr>
          <p:cNvPr id="5" name="Footer Placeholder 4"/>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endParaRPr lang="en-GB" dirty="0"/>
          </a:p>
        </p:txBody>
      </p:sp>
      <p:sp>
        <p:nvSpPr>
          <p:cNvPr id="6" name="Slide Number Placeholder 5"/>
          <p:cNvSpPr>
            <a:spLocks noGrp="1"/>
          </p:cNvSpPr>
          <p:nvPr>
            <p:ph type="sldNum" sz="quarter" idx="12"/>
          </p:nvPr>
        </p:nvSpPr>
        <p:spPr/>
        <p:txBody>
          <a:bodyPr/>
          <a:lstStyle/>
          <a:p>
            <a:fld id="{154E5F24-684F-EB47-903B-D0BF2D59DFAF}" type="slidenum">
              <a:rPr lang="en-GB" smtClean="0"/>
              <a:pPr/>
              <a:t>3</a:t>
            </a:fld>
            <a:endParaRPr lang="en-GB" dirty="0"/>
          </a:p>
        </p:txBody>
      </p:sp>
    </p:spTree>
    <p:extLst>
      <p:ext uri="{BB962C8B-B14F-4D97-AF65-F5344CB8AC3E}">
        <p14:creationId xmlns:p14="http://schemas.microsoft.com/office/powerpoint/2010/main" val="926807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fade">
                                      <p:cBhvr>
                                        <p:cTn id="34" dur="500"/>
                                        <p:tgtEl>
                                          <p:spTgt spid="3">
                                            <p:txEl>
                                              <p:pRg st="7" end="7"/>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fade">
                                      <p:cBhvr>
                                        <p:cTn id="39" dur="500"/>
                                        <p:tgtEl>
                                          <p:spTgt spid="3">
                                            <p:txEl>
                                              <p:pRg st="8" end="8"/>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normAutofit fontScale="90000"/>
          </a:bodyPr>
          <a:lstStyle/>
          <a:p>
            <a:r>
              <a:rPr lang="nl-NL" dirty="0"/>
              <a:t>Preliminary thinking on </a:t>
            </a:r>
            <a:r>
              <a:rPr lang="nl-NL" dirty="0" err="1"/>
              <a:t>sustainability</a:t>
            </a:r>
            <a:endParaRPr lang="nl-NL" dirty="0"/>
          </a:p>
        </p:txBody>
      </p:sp>
      <p:sp>
        <p:nvSpPr>
          <p:cNvPr id="8" name="Subtitle 7"/>
          <p:cNvSpPr>
            <a:spLocks noGrp="1"/>
          </p:cNvSpPr>
          <p:nvPr>
            <p:ph type="subTitle" idx="1"/>
          </p:nvPr>
        </p:nvSpPr>
        <p:spPr/>
        <p:txBody>
          <a:bodyPr/>
          <a:lstStyle/>
          <a:p>
            <a:r>
              <a:rPr lang="nl-NL" dirty="0"/>
              <a:t>Webinar</a:t>
            </a:r>
          </a:p>
          <a:p>
            <a:r>
              <a:rPr lang="nl-NL" dirty="0"/>
              <a:t>7 december 2017</a:t>
            </a:r>
          </a:p>
        </p:txBody>
      </p:sp>
      <p:sp>
        <p:nvSpPr>
          <p:cNvPr id="4" name="Date Placeholder 3"/>
          <p:cNvSpPr>
            <a:spLocks noGrp="1"/>
          </p:cNvSpPr>
          <p:nvPr>
            <p:ph type="dt" sz="half" idx="10"/>
          </p:nvPr>
        </p:nvSpPr>
        <p:spPr/>
        <p:txBody>
          <a:bodyPr/>
          <a:lstStyle/>
          <a:p>
            <a:r>
              <a:rPr lang="en-US">
                <a:solidFill>
                  <a:prstClr val="black">
                    <a:tint val="75000"/>
                  </a:prstClr>
                </a:solidFill>
                <a:latin typeface="Calibri"/>
              </a:rPr>
              <a:t>www.eoscpilot.eu</a:t>
            </a:r>
            <a:endParaRPr lang="en-GB">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r>
              <a:rPr lang="en-GB">
                <a:solidFill>
                  <a:prstClr val="black">
                    <a:tint val="75000"/>
                  </a:prstClr>
                </a:solidFill>
                <a:latin typeface="Calibri"/>
              </a:rPr>
              <a:t>The European Open Science Cloud for Research pilot project is funded by the European Commission, DG Research &amp; Innovation under contract no. 739563</a:t>
            </a:r>
          </a:p>
        </p:txBody>
      </p:sp>
      <p:sp>
        <p:nvSpPr>
          <p:cNvPr id="6" name="Slide Number Placeholder 5"/>
          <p:cNvSpPr>
            <a:spLocks noGrp="1"/>
          </p:cNvSpPr>
          <p:nvPr>
            <p:ph type="sldNum" sz="quarter" idx="12"/>
          </p:nvPr>
        </p:nvSpPr>
        <p:spPr/>
        <p:txBody>
          <a:bodyPr/>
          <a:lstStyle/>
          <a:p>
            <a:fld id="{D629125B-4164-B445-B5EA-FB5E25F89FC2}" type="slidenum">
              <a:rPr lang="en-GB">
                <a:solidFill>
                  <a:prstClr val="black">
                    <a:tint val="75000"/>
                  </a:prstClr>
                </a:solidFill>
                <a:latin typeface="Calibri"/>
              </a:rPr>
              <a:pPr/>
              <a:t>4</a:t>
            </a:fld>
            <a:endParaRPr lang="en-GB">
              <a:solidFill>
                <a:prstClr val="black">
                  <a:tint val="75000"/>
                </a:prstClr>
              </a:solidFill>
              <a:latin typeface="Calibri"/>
            </a:endParaRPr>
          </a:p>
        </p:txBody>
      </p:sp>
    </p:spTree>
    <p:extLst>
      <p:ext uri="{BB962C8B-B14F-4D97-AF65-F5344CB8AC3E}">
        <p14:creationId xmlns:p14="http://schemas.microsoft.com/office/powerpoint/2010/main" val="17659562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a:t>Contents</a:t>
            </a:r>
          </a:p>
        </p:txBody>
      </p:sp>
      <p:sp>
        <p:nvSpPr>
          <p:cNvPr id="4" name="Slide Number Placeholder 3"/>
          <p:cNvSpPr>
            <a:spLocks noGrp="1"/>
          </p:cNvSpPr>
          <p:nvPr>
            <p:ph type="sldNum" sz="quarter" idx="12"/>
          </p:nvPr>
        </p:nvSpPr>
        <p:spPr/>
        <p:txBody>
          <a:bodyPr/>
          <a:lstStyle/>
          <a:p>
            <a:fld id="{D629125B-4164-B445-B5EA-FB5E25F89FC2}" type="slidenum">
              <a:rPr lang="en-GB">
                <a:solidFill>
                  <a:prstClr val="black">
                    <a:tint val="75000"/>
                  </a:prstClr>
                </a:solidFill>
                <a:latin typeface="Calibri"/>
              </a:rPr>
              <a:pPr/>
              <a:t>5</a:t>
            </a:fld>
            <a:endParaRPr lang="en-GB">
              <a:solidFill>
                <a:prstClr val="black">
                  <a:tint val="75000"/>
                </a:prstClr>
              </a:solidFill>
              <a:latin typeface="Calibri"/>
            </a:endParaRPr>
          </a:p>
        </p:txBody>
      </p:sp>
      <p:sp>
        <p:nvSpPr>
          <p:cNvPr id="5" name="TextBox 4"/>
          <p:cNvSpPr txBox="1"/>
          <p:nvPr/>
        </p:nvSpPr>
        <p:spPr>
          <a:xfrm rot="18824911">
            <a:off x="2615684" y="3634979"/>
            <a:ext cx="1431226" cy="369332"/>
          </a:xfrm>
          <a:prstGeom prst="rect">
            <a:avLst/>
          </a:prstGeom>
          <a:noFill/>
        </p:spPr>
        <p:txBody>
          <a:bodyPr wrap="none" rtlCol="0">
            <a:spAutoFit/>
          </a:bodyPr>
          <a:lstStyle/>
          <a:p>
            <a:r>
              <a:rPr lang="nl-NL" dirty="0" err="1">
                <a:solidFill>
                  <a:prstClr val="black"/>
                </a:solidFill>
                <a:latin typeface="Calibri"/>
              </a:rPr>
              <a:t>Sustainability</a:t>
            </a:r>
            <a:endParaRPr lang="nl-NL" dirty="0">
              <a:solidFill>
                <a:prstClr val="black"/>
              </a:solidFill>
              <a:latin typeface="Calibri"/>
            </a:endParaRPr>
          </a:p>
        </p:txBody>
      </p:sp>
      <p:sp>
        <p:nvSpPr>
          <p:cNvPr id="6" name="TextBox 5"/>
          <p:cNvSpPr txBox="1"/>
          <p:nvPr/>
        </p:nvSpPr>
        <p:spPr>
          <a:xfrm rot="18824911">
            <a:off x="3239447" y="3487818"/>
            <a:ext cx="1729961" cy="369332"/>
          </a:xfrm>
          <a:prstGeom prst="rect">
            <a:avLst/>
          </a:prstGeom>
          <a:noFill/>
        </p:spPr>
        <p:txBody>
          <a:bodyPr wrap="none" rtlCol="0">
            <a:spAutoFit/>
          </a:bodyPr>
          <a:lstStyle/>
          <a:p>
            <a:r>
              <a:rPr lang="nl-NL" dirty="0">
                <a:solidFill>
                  <a:prstClr val="black"/>
                </a:solidFill>
                <a:latin typeface="Calibri"/>
              </a:rPr>
              <a:t>Business </a:t>
            </a:r>
            <a:r>
              <a:rPr lang="nl-NL" dirty="0" err="1">
                <a:solidFill>
                  <a:prstClr val="black"/>
                </a:solidFill>
                <a:latin typeface="Calibri"/>
              </a:rPr>
              <a:t>models</a:t>
            </a:r>
            <a:endParaRPr lang="nl-NL" dirty="0">
              <a:solidFill>
                <a:prstClr val="black"/>
              </a:solidFill>
              <a:latin typeface="Calibri"/>
            </a:endParaRPr>
          </a:p>
        </p:txBody>
      </p:sp>
      <p:sp>
        <p:nvSpPr>
          <p:cNvPr id="7" name="TextBox 6"/>
          <p:cNvSpPr txBox="1"/>
          <p:nvPr/>
        </p:nvSpPr>
        <p:spPr>
          <a:xfrm rot="18824911">
            <a:off x="3942133" y="3360330"/>
            <a:ext cx="2191626" cy="369332"/>
          </a:xfrm>
          <a:prstGeom prst="rect">
            <a:avLst/>
          </a:prstGeom>
          <a:noFill/>
        </p:spPr>
        <p:txBody>
          <a:bodyPr wrap="none" rtlCol="0">
            <a:spAutoFit/>
          </a:bodyPr>
          <a:lstStyle/>
          <a:p>
            <a:r>
              <a:rPr lang="nl-NL" dirty="0" err="1">
                <a:solidFill>
                  <a:prstClr val="black"/>
                </a:solidFill>
                <a:latin typeface="Calibri"/>
              </a:rPr>
              <a:t>Perspectives</a:t>
            </a:r>
            <a:r>
              <a:rPr lang="nl-NL" dirty="0">
                <a:solidFill>
                  <a:prstClr val="black"/>
                </a:solidFill>
                <a:latin typeface="Calibri"/>
              </a:rPr>
              <a:t> on EOSC</a:t>
            </a:r>
          </a:p>
        </p:txBody>
      </p:sp>
      <p:sp>
        <p:nvSpPr>
          <p:cNvPr id="9" name="TextBox 8"/>
          <p:cNvSpPr txBox="1"/>
          <p:nvPr/>
        </p:nvSpPr>
        <p:spPr>
          <a:xfrm rot="18824911">
            <a:off x="6505004" y="3644031"/>
            <a:ext cx="1406163" cy="369332"/>
          </a:xfrm>
          <a:prstGeom prst="rect">
            <a:avLst/>
          </a:prstGeom>
          <a:noFill/>
        </p:spPr>
        <p:txBody>
          <a:bodyPr wrap="square" rtlCol="0">
            <a:spAutoFit/>
          </a:bodyPr>
          <a:lstStyle/>
          <a:p>
            <a:r>
              <a:rPr lang="nl-NL" dirty="0">
                <a:solidFill>
                  <a:prstClr val="black"/>
                </a:solidFill>
                <a:latin typeface="Calibri"/>
              </a:rPr>
              <a:t>Q&amp;A</a:t>
            </a:r>
          </a:p>
        </p:txBody>
      </p:sp>
      <p:sp>
        <p:nvSpPr>
          <p:cNvPr id="10" name="TextBox 9"/>
          <p:cNvSpPr txBox="1"/>
          <p:nvPr/>
        </p:nvSpPr>
        <p:spPr>
          <a:xfrm rot="18824911">
            <a:off x="5393840" y="3336979"/>
            <a:ext cx="2147576" cy="369332"/>
          </a:xfrm>
          <a:prstGeom prst="rect">
            <a:avLst/>
          </a:prstGeom>
          <a:noFill/>
        </p:spPr>
        <p:txBody>
          <a:bodyPr wrap="none" rtlCol="0">
            <a:spAutoFit/>
          </a:bodyPr>
          <a:lstStyle/>
          <a:p>
            <a:r>
              <a:rPr lang="nl-NL" dirty="0" err="1">
                <a:solidFill>
                  <a:prstClr val="black"/>
                </a:solidFill>
                <a:latin typeface="Calibri"/>
              </a:rPr>
              <a:t>Premilinary</a:t>
            </a:r>
            <a:r>
              <a:rPr lang="nl-NL" dirty="0">
                <a:solidFill>
                  <a:prstClr val="black"/>
                </a:solidFill>
                <a:latin typeface="Calibri"/>
              </a:rPr>
              <a:t> </a:t>
            </a:r>
            <a:r>
              <a:rPr lang="nl-NL" dirty="0" err="1">
                <a:solidFill>
                  <a:prstClr val="black"/>
                </a:solidFill>
                <a:latin typeface="Calibri"/>
              </a:rPr>
              <a:t>thoughts</a:t>
            </a:r>
            <a:endParaRPr lang="nl-NL" dirty="0">
              <a:solidFill>
                <a:prstClr val="black"/>
              </a:solidFill>
              <a:latin typeface="Calibri"/>
            </a:endParaRPr>
          </a:p>
        </p:txBody>
      </p:sp>
      <p:sp>
        <p:nvSpPr>
          <p:cNvPr id="11" name="Rounded Rectangle 10"/>
          <p:cNvSpPr/>
          <p:nvPr/>
        </p:nvSpPr>
        <p:spPr>
          <a:xfrm>
            <a:off x="2348564" y="4400550"/>
            <a:ext cx="1969612" cy="167640"/>
          </a:xfrm>
          <a:prstGeom prst="roundRect">
            <a:avLst/>
          </a:prstGeom>
          <a:solidFill>
            <a:srgbClr val="0070C0"/>
          </a:solidFill>
          <a:ln>
            <a:solidFill>
              <a:srgbClr val="0070C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nl-NL">
              <a:solidFill>
                <a:prstClr val="white"/>
              </a:solidFill>
              <a:latin typeface="Calibri"/>
            </a:endParaRPr>
          </a:p>
        </p:txBody>
      </p:sp>
      <p:sp>
        <p:nvSpPr>
          <p:cNvPr id="12" name="Rounded Rectangle 11"/>
          <p:cNvSpPr/>
          <p:nvPr/>
        </p:nvSpPr>
        <p:spPr>
          <a:xfrm>
            <a:off x="4318176" y="4400550"/>
            <a:ext cx="2478466" cy="167640"/>
          </a:xfrm>
          <a:prstGeom prst="roundRect">
            <a:avLst/>
          </a:prstGeom>
          <a:solidFill>
            <a:srgbClr val="FFC000"/>
          </a:solidFill>
          <a:ln>
            <a:solidFill>
              <a:srgbClr val="FFC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nl-NL">
              <a:solidFill>
                <a:prstClr val="white"/>
              </a:solidFill>
              <a:latin typeface="Calibri"/>
            </a:endParaRPr>
          </a:p>
        </p:txBody>
      </p:sp>
      <p:sp>
        <p:nvSpPr>
          <p:cNvPr id="13" name="Rounded Rectangle 12"/>
          <p:cNvSpPr/>
          <p:nvPr/>
        </p:nvSpPr>
        <p:spPr>
          <a:xfrm>
            <a:off x="6796642" y="4404640"/>
            <a:ext cx="1218278" cy="163551"/>
          </a:xfrm>
          <a:prstGeom prst="round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prstClr val="white"/>
              </a:solidFill>
              <a:latin typeface="Calibri"/>
            </a:endParaRPr>
          </a:p>
        </p:txBody>
      </p:sp>
      <p:sp>
        <p:nvSpPr>
          <p:cNvPr id="18" name="Oval 17"/>
          <p:cNvSpPr/>
          <p:nvPr/>
        </p:nvSpPr>
        <p:spPr>
          <a:xfrm>
            <a:off x="2747220" y="4377690"/>
            <a:ext cx="234845" cy="21744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nl-NL">
              <a:solidFill>
                <a:prstClr val="black"/>
              </a:solidFill>
              <a:latin typeface="Calibri"/>
            </a:endParaRPr>
          </a:p>
        </p:txBody>
      </p:sp>
      <p:sp>
        <p:nvSpPr>
          <p:cNvPr id="19" name="Oval 18"/>
          <p:cNvSpPr/>
          <p:nvPr/>
        </p:nvSpPr>
        <p:spPr>
          <a:xfrm>
            <a:off x="3440640" y="4370070"/>
            <a:ext cx="234845" cy="21744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nl-NL">
              <a:solidFill>
                <a:prstClr val="black"/>
              </a:solidFill>
              <a:latin typeface="Calibri"/>
            </a:endParaRPr>
          </a:p>
        </p:txBody>
      </p:sp>
      <p:sp>
        <p:nvSpPr>
          <p:cNvPr id="20" name="Oval 19"/>
          <p:cNvSpPr/>
          <p:nvPr/>
        </p:nvSpPr>
        <p:spPr>
          <a:xfrm>
            <a:off x="4210260" y="4385310"/>
            <a:ext cx="234845" cy="21744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nl-NL">
              <a:solidFill>
                <a:prstClr val="black"/>
              </a:solidFill>
              <a:latin typeface="Calibri"/>
            </a:endParaRPr>
          </a:p>
        </p:txBody>
      </p:sp>
      <p:sp>
        <p:nvSpPr>
          <p:cNvPr id="21" name="Oval 20"/>
          <p:cNvSpPr/>
          <p:nvPr/>
        </p:nvSpPr>
        <p:spPr>
          <a:xfrm>
            <a:off x="5696160" y="4370070"/>
            <a:ext cx="234845" cy="21744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nl-NL">
              <a:solidFill>
                <a:prstClr val="black"/>
              </a:solidFill>
              <a:latin typeface="Calibri"/>
            </a:endParaRPr>
          </a:p>
        </p:txBody>
      </p:sp>
      <p:sp>
        <p:nvSpPr>
          <p:cNvPr id="22" name="Oval 21"/>
          <p:cNvSpPr/>
          <p:nvPr/>
        </p:nvSpPr>
        <p:spPr>
          <a:xfrm>
            <a:off x="6686760" y="4370070"/>
            <a:ext cx="234845" cy="21744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nl-NL">
              <a:solidFill>
                <a:prstClr val="black"/>
              </a:solidFill>
              <a:latin typeface="Calibri"/>
            </a:endParaRPr>
          </a:p>
        </p:txBody>
      </p:sp>
    </p:spTree>
    <p:extLst>
      <p:ext uri="{BB962C8B-B14F-4D97-AF65-F5344CB8AC3E}">
        <p14:creationId xmlns:p14="http://schemas.microsoft.com/office/powerpoint/2010/main" val="38342683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l-NL" dirty="0"/>
          </a:p>
        </p:txBody>
      </p:sp>
      <p:sp>
        <p:nvSpPr>
          <p:cNvPr id="3" name="Content Placeholder 2"/>
          <p:cNvSpPr>
            <a:spLocks noGrp="1"/>
          </p:cNvSpPr>
          <p:nvPr>
            <p:ph idx="1"/>
          </p:nvPr>
        </p:nvSpPr>
        <p:spPr/>
        <p:txBody>
          <a:bodyPr/>
          <a:lstStyle/>
          <a:p>
            <a:r>
              <a:rPr lang="en-GB" i="1" dirty="0"/>
              <a:t>“</a:t>
            </a:r>
            <a:r>
              <a:rPr lang="en-GB" i="1" dirty="0" err="1"/>
              <a:t>Prepatory</a:t>
            </a:r>
            <a:r>
              <a:rPr lang="en-GB" i="1" dirty="0"/>
              <a:t> work for business models to underpin EOSC sustainability</a:t>
            </a:r>
            <a:endParaRPr lang="nl-NL" dirty="0"/>
          </a:p>
        </p:txBody>
      </p:sp>
      <p:sp>
        <p:nvSpPr>
          <p:cNvPr id="4" name="Slide Number Placeholder 3"/>
          <p:cNvSpPr>
            <a:spLocks noGrp="1"/>
          </p:cNvSpPr>
          <p:nvPr>
            <p:ph type="sldNum" sz="quarter" idx="12"/>
          </p:nvPr>
        </p:nvSpPr>
        <p:spPr/>
        <p:txBody>
          <a:bodyPr/>
          <a:lstStyle/>
          <a:p>
            <a:fld id="{D629125B-4164-B445-B5EA-FB5E25F89FC2}" type="slidenum">
              <a:rPr lang="en-GB">
                <a:solidFill>
                  <a:prstClr val="black">
                    <a:tint val="75000"/>
                  </a:prstClr>
                </a:solidFill>
                <a:latin typeface="Calibri"/>
              </a:rPr>
              <a:pPr/>
              <a:t>6</a:t>
            </a:fld>
            <a:endParaRPr lang="en-GB">
              <a:solidFill>
                <a:prstClr val="black">
                  <a:tint val="75000"/>
                </a:prstClr>
              </a:solidFill>
              <a:latin typeface="Calibri"/>
            </a:endParaRPr>
          </a:p>
        </p:txBody>
      </p:sp>
    </p:spTree>
    <p:extLst>
      <p:ext uri="{BB962C8B-B14F-4D97-AF65-F5344CB8AC3E}">
        <p14:creationId xmlns:p14="http://schemas.microsoft.com/office/powerpoint/2010/main" val="13463991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nl-NL" dirty="0"/>
              <a:t>On </a:t>
            </a:r>
            <a:r>
              <a:rPr lang="nl-NL" dirty="0" err="1"/>
              <a:t>Sustainability</a:t>
            </a:r>
            <a:endParaRPr lang="nl-NL" dirty="0"/>
          </a:p>
        </p:txBody>
      </p:sp>
      <p:sp>
        <p:nvSpPr>
          <p:cNvPr id="8" name="Subtitle 7"/>
          <p:cNvSpPr>
            <a:spLocks noGrp="1"/>
          </p:cNvSpPr>
          <p:nvPr>
            <p:ph type="subTitle" idx="1"/>
          </p:nvPr>
        </p:nvSpPr>
        <p:spPr/>
        <p:txBody>
          <a:bodyPr/>
          <a:lstStyle/>
          <a:p>
            <a:endParaRPr lang="nl-NL"/>
          </a:p>
        </p:txBody>
      </p:sp>
      <p:sp>
        <p:nvSpPr>
          <p:cNvPr id="2" name="Date Placeholder 1"/>
          <p:cNvSpPr>
            <a:spLocks noGrp="1"/>
          </p:cNvSpPr>
          <p:nvPr>
            <p:ph type="dt" sz="half" idx="10"/>
          </p:nvPr>
        </p:nvSpPr>
        <p:spPr/>
        <p:txBody>
          <a:bodyPr/>
          <a:lstStyle/>
          <a:p>
            <a:r>
              <a:rPr lang="en-US">
                <a:solidFill>
                  <a:prstClr val="black">
                    <a:tint val="75000"/>
                  </a:prstClr>
                </a:solidFill>
                <a:latin typeface="Calibri"/>
              </a:rPr>
              <a:t>www.eoscpilot.eu</a:t>
            </a:r>
            <a:endParaRPr lang="en-GB">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r>
              <a:rPr lang="en-GB">
                <a:solidFill>
                  <a:prstClr val="black">
                    <a:tint val="75000"/>
                  </a:prstClr>
                </a:solidFill>
                <a:latin typeface="Calibri"/>
              </a:rPr>
              <a:t>The European Open Science Cloud for Research pilot project is funded by the European Commission, DG Research &amp; Innovation under contract no. 739563</a:t>
            </a:r>
          </a:p>
        </p:txBody>
      </p:sp>
      <p:sp>
        <p:nvSpPr>
          <p:cNvPr id="4" name="Slide Number Placeholder 3"/>
          <p:cNvSpPr>
            <a:spLocks noGrp="1"/>
          </p:cNvSpPr>
          <p:nvPr>
            <p:ph type="sldNum" sz="quarter" idx="12"/>
          </p:nvPr>
        </p:nvSpPr>
        <p:spPr/>
        <p:txBody>
          <a:bodyPr/>
          <a:lstStyle/>
          <a:p>
            <a:fld id="{154E5F24-684F-EB47-903B-D0BF2D59DFAF}" type="slidenum">
              <a:rPr lang="en-GB">
                <a:solidFill>
                  <a:prstClr val="black">
                    <a:tint val="75000"/>
                  </a:prstClr>
                </a:solidFill>
                <a:latin typeface="Calibri"/>
              </a:rPr>
              <a:pPr/>
              <a:t>7</a:t>
            </a:fld>
            <a:endParaRPr lang="en-GB">
              <a:solidFill>
                <a:prstClr val="black">
                  <a:tint val="75000"/>
                </a:prstClr>
              </a:solidFill>
              <a:latin typeface="Calibri"/>
            </a:endParaRPr>
          </a:p>
        </p:txBody>
      </p:sp>
    </p:spTree>
    <p:extLst>
      <p:ext uri="{BB962C8B-B14F-4D97-AF65-F5344CB8AC3E}">
        <p14:creationId xmlns:p14="http://schemas.microsoft.com/office/powerpoint/2010/main" val="31840469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p:cNvSpPr>
            <a:spLocks noGrp="1"/>
          </p:cNvSpPr>
          <p:nvPr>
            <p:ph type="title"/>
          </p:nvPr>
        </p:nvSpPr>
        <p:spPr/>
        <p:txBody>
          <a:bodyPr/>
          <a:lstStyle/>
          <a:p>
            <a:endParaRPr lang="nl-NL"/>
          </a:p>
        </p:txBody>
      </p:sp>
      <p:sp>
        <p:nvSpPr>
          <p:cNvPr id="4" name="Date Placeholder 3"/>
          <p:cNvSpPr>
            <a:spLocks noGrp="1"/>
          </p:cNvSpPr>
          <p:nvPr>
            <p:ph type="dt" sz="half" idx="4294967295"/>
          </p:nvPr>
        </p:nvSpPr>
        <p:spPr>
          <a:xfrm>
            <a:off x="628650" y="5624512"/>
            <a:ext cx="1353820" cy="276068"/>
          </a:xfrm>
        </p:spPr>
        <p:txBody>
          <a:bodyPr/>
          <a:lstStyle/>
          <a:p>
            <a:r>
              <a:rPr lang="en-US">
                <a:solidFill>
                  <a:prstClr val="black">
                    <a:tint val="75000"/>
                  </a:prstClr>
                </a:solidFill>
                <a:latin typeface="Calibri"/>
              </a:rPr>
              <a:t>www.eoscpilot.eu</a:t>
            </a:r>
            <a:endParaRPr lang="en-GB"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154E5F24-684F-EB47-903B-D0BF2D59DFAF}" type="slidenum">
              <a:rPr lang="en-GB">
                <a:solidFill>
                  <a:prstClr val="black">
                    <a:tint val="75000"/>
                  </a:prstClr>
                </a:solidFill>
                <a:latin typeface="Calibri"/>
              </a:rPr>
              <a:pPr/>
              <a:t>8</a:t>
            </a:fld>
            <a:endParaRPr lang="en-GB" dirty="0">
              <a:solidFill>
                <a:prstClr val="black">
                  <a:tint val="75000"/>
                </a:prstClr>
              </a:solidFill>
              <a:latin typeface="Calibri"/>
            </a:endParaRPr>
          </a:p>
        </p:txBody>
      </p:sp>
      <p:pic>
        <p:nvPicPr>
          <p:cNvPr id="10" name="Picture 2" descr="http://imgs.xkcd.com/comics/sustainabl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00820" y="1044418"/>
            <a:ext cx="6082583" cy="4890608"/>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a:xfrm rot="16200000">
            <a:off x="6484834" y="3117888"/>
            <a:ext cx="4525854" cy="369332"/>
          </a:xfrm>
          <a:prstGeom prst="rect">
            <a:avLst/>
          </a:prstGeom>
        </p:spPr>
        <p:txBody>
          <a:bodyPr wrap="none">
            <a:spAutoFit/>
          </a:bodyPr>
          <a:lstStyle/>
          <a:p>
            <a:r>
              <a:rPr lang="nl-NL" dirty="0">
                <a:solidFill>
                  <a:prstClr val="black"/>
                </a:solidFill>
                <a:latin typeface="Calibri"/>
                <a:hlinkClick r:id="rId4"/>
              </a:rPr>
              <a:t>http://imgs.xkcd.com/comics/sustainable.png</a:t>
            </a:r>
            <a:r>
              <a:rPr lang="nl-NL" dirty="0">
                <a:solidFill>
                  <a:prstClr val="black"/>
                </a:solidFill>
                <a:latin typeface="Calibri"/>
              </a:rPr>
              <a:t> </a:t>
            </a:r>
          </a:p>
        </p:txBody>
      </p:sp>
    </p:spTree>
    <p:extLst>
      <p:ext uri="{BB962C8B-B14F-4D97-AF65-F5344CB8AC3E}">
        <p14:creationId xmlns:p14="http://schemas.microsoft.com/office/powerpoint/2010/main" val="5402718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l-NL"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8579" y="1757267"/>
            <a:ext cx="5233251" cy="3343466"/>
          </a:xfrm>
          <a:prstGeom prst="rect">
            <a:avLst/>
          </a:prstGeom>
        </p:spPr>
      </p:pic>
      <p:sp>
        <p:nvSpPr>
          <p:cNvPr id="7" name="TextBox 9"/>
          <p:cNvSpPr txBox="1"/>
          <p:nvPr/>
        </p:nvSpPr>
        <p:spPr>
          <a:xfrm rot="16200000">
            <a:off x="7013404" y="3278959"/>
            <a:ext cx="3288464" cy="300082"/>
          </a:xfrm>
          <a:prstGeom prst="rect">
            <a:avLst/>
          </a:prstGeom>
          <a:noFill/>
        </p:spPr>
        <p:txBody>
          <a:bodyPr wrap="non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sz="1350" dirty="0">
                <a:solidFill>
                  <a:prstClr val="black"/>
                </a:solidFill>
                <a:latin typeface="Calibri"/>
                <a:hlinkClick r:id="rId4"/>
              </a:rPr>
              <a:t>https://en.wikipedia.org/wiki/Sustainability</a:t>
            </a:r>
            <a:r>
              <a:rPr lang="nl-NL" sz="1350" dirty="0">
                <a:solidFill>
                  <a:prstClr val="black"/>
                </a:solidFill>
                <a:latin typeface="Calibri"/>
              </a:rPr>
              <a:t> </a:t>
            </a:r>
          </a:p>
        </p:txBody>
      </p:sp>
    </p:spTree>
    <p:extLst>
      <p:ext uri="{BB962C8B-B14F-4D97-AF65-F5344CB8AC3E}">
        <p14:creationId xmlns:p14="http://schemas.microsoft.com/office/powerpoint/2010/main" val="19659136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529AC05-4BCD-43A9-8F56-0635E6F5915F}" type="slidenum">
              <a:rPr lang="da-DK" altLang="nl-NL">
                <a:solidFill>
                  <a:prstClr val="black">
                    <a:tint val="75000"/>
                  </a:prstClr>
                </a:solidFill>
                <a:latin typeface="Calibri"/>
              </a:rPr>
              <a:pPr/>
              <a:t>10</a:t>
            </a:fld>
            <a:endParaRPr lang="da-DK" altLang="nl-NL">
              <a:solidFill>
                <a:prstClr val="black">
                  <a:tint val="75000"/>
                </a:prstClr>
              </a:solidFill>
              <a:latin typeface="Calibri"/>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1476" y="1334059"/>
            <a:ext cx="6173000" cy="4290454"/>
          </a:xfrm>
          <a:prstGeom prst="rect">
            <a:avLst/>
          </a:prstGeom>
        </p:spPr>
      </p:pic>
    </p:spTree>
    <p:extLst>
      <p:ext uri="{BB962C8B-B14F-4D97-AF65-F5344CB8AC3E}">
        <p14:creationId xmlns:p14="http://schemas.microsoft.com/office/powerpoint/2010/main" val="24005456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nl-NL" dirty="0" err="1"/>
              <a:t>Sustainability</a:t>
            </a:r>
            <a:endParaRPr lang="nl-NL" dirty="0"/>
          </a:p>
        </p:txBody>
      </p:sp>
      <p:sp>
        <p:nvSpPr>
          <p:cNvPr id="8" name="Content Placeholder 7"/>
          <p:cNvSpPr>
            <a:spLocks noGrp="1"/>
          </p:cNvSpPr>
          <p:nvPr>
            <p:ph idx="1"/>
          </p:nvPr>
        </p:nvSpPr>
        <p:spPr/>
        <p:txBody>
          <a:bodyPr>
            <a:normAutofit/>
          </a:bodyPr>
          <a:lstStyle/>
          <a:p>
            <a:r>
              <a:rPr lang="nl-NL" sz="2400" dirty="0" err="1"/>
              <a:t>Not</a:t>
            </a:r>
            <a:r>
              <a:rPr lang="nl-NL" sz="2400" dirty="0"/>
              <a:t> (</a:t>
            </a:r>
            <a:r>
              <a:rPr lang="nl-NL" sz="2400" dirty="0" err="1"/>
              <a:t>just</a:t>
            </a:r>
            <a:r>
              <a:rPr lang="nl-NL" sz="2400" dirty="0"/>
              <a:t>) </a:t>
            </a:r>
            <a:r>
              <a:rPr lang="nl-NL" sz="2400" dirty="0" err="1"/>
              <a:t>about</a:t>
            </a:r>
            <a:r>
              <a:rPr lang="nl-NL" sz="2400" dirty="0"/>
              <a:t> </a:t>
            </a:r>
            <a:r>
              <a:rPr lang="nl-NL" sz="2400" dirty="0" err="1"/>
              <a:t>the</a:t>
            </a:r>
            <a:r>
              <a:rPr lang="nl-NL" sz="2400" dirty="0"/>
              <a:t> money: i.e. </a:t>
            </a:r>
            <a:r>
              <a:rPr lang="nl-NL" sz="2400" dirty="0" err="1"/>
              <a:t>viability</a:t>
            </a:r>
            <a:endParaRPr lang="nl-NL" sz="2400" dirty="0"/>
          </a:p>
          <a:p>
            <a:r>
              <a:rPr lang="nl-NL" sz="2400" dirty="0" err="1"/>
              <a:t>Equibility</a:t>
            </a:r>
            <a:endParaRPr lang="nl-NL" sz="2400" dirty="0"/>
          </a:p>
          <a:p>
            <a:r>
              <a:rPr lang="nl-NL" sz="2400" dirty="0"/>
              <a:t>Trust</a:t>
            </a:r>
          </a:p>
          <a:p>
            <a:r>
              <a:rPr lang="nl-NL" sz="2400" dirty="0"/>
              <a:t>Commitment</a:t>
            </a:r>
          </a:p>
          <a:p>
            <a:endParaRPr lang="nl-NL" sz="2400" dirty="0"/>
          </a:p>
          <a:p>
            <a:r>
              <a:rPr lang="nl-NL" sz="2400" dirty="0" err="1"/>
              <a:t>Social</a:t>
            </a:r>
            <a:r>
              <a:rPr lang="nl-NL" sz="2400" dirty="0"/>
              <a:t> </a:t>
            </a:r>
            <a:r>
              <a:rPr lang="nl-NL" sz="2400" dirty="0" err="1"/>
              <a:t>constructs</a:t>
            </a:r>
            <a:r>
              <a:rPr lang="nl-NL" sz="2400" dirty="0"/>
              <a:t>!</a:t>
            </a:r>
          </a:p>
        </p:txBody>
      </p:sp>
      <p:sp>
        <p:nvSpPr>
          <p:cNvPr id="3" name="Slide Number Placeholder 2"/>
          <p:cNvSpPr>
            <a:spLocks noGrp="1"/>
          </p:cNvSpPr>
          <p:nvPr>
            <p:ph type="sldNum" sz="quarter" idx="12"/>
          </p:nvPr>
        </p:nvSpPr>
        <p:spPr/>
        <p:txBody>
          <a:bodyPr/>
          <a:lstStyle/>
          <a:p>
            <a:fld id="{D629125B-4164-B445-B5EA-FB5E25F89FC2}" type="slidenum">
              <a:rPr lang="en-GB">
                <a:solidFill>
                  <a:prstClr val="black">
                    <a:tint val="75000"/>
                  </a:prstClr>
                </a:solidFill>
                <a:latin typeface="Calibri"/>
              </a:rPr>
              <a:pPr/>
              <a:t>11</a:t>
            </a:fld>
            <a:endParaRPr lang="en-GB">
              <a:solidFill>
                <a:prstClr val="black">
                  <a:tint val="75000"/>
                </a:prstClr>
              </a:solidFill>
              <a:latin typeface="Calibri"/>
            </a:endParaRPr>
          </a:p>
        </p:txBody>
      </p:sp>
    </p:spTree>
    <p:extLst>
      <p:ext uri="{BB962C8B-B14F-4D97-AF65-F5344CB8AC3E}">
        <p14:creationId xmlns:p14="http://schemas.microsoft.com/office/powerpoint/2010/main" val="29738254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GB" dirty="0"/>
              <a:t>Business models?</a:t>
            </a:r>
            <a:endParaRPr lang="nl-NL" dirty="0"/>
          </a:p>
        </p:txBody>
      </p:sp>
      <p:sp>
        <p:nvSpPr>
          <p:cNvPr id="5" name="Subtitle 4"/>
          <p:cNvSpPr>
            <a:spLocks noGrp="1"/>
          </p:cNvSpPr>
          <p:nvPr>
            <p:ph type="subTitle" idx="1"/>
          </p:nvPr>
        </p:nvSpPr>
        <p:spPr/>
        <p:txBody>
          <a:bodyPr/>
          <a:lstStyle/>
          <a:p>
            <a:endParaRPr lang="nl-NL"/>
          </a:p>
        </p:txBody>
      </p:sp>
    </p:spTree>
    <p:extLst>
      <p:ext uri="{BB962C8B-B14F-4D97-AF65-F5344CB8AC3E}">
        <p14:creationId xmlns:p14="http://schemas.microsoft.com/office/powerpoint/2010/main" val="39753640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endParaRPr lang="nl-NL"/>
          </a:p>
        </p:txBody>
      </p:sp>
      <p:sp>
        <p:nvSpPr>
          <p:cNvPr id="4" name="Date Placeholder 3"/>
          <p:cNvSpPr>
            <a:spLocks noGrp="1"/>
          </p:cNvSpPr>
          <p:nvPr>
            <p:ph type="dt" sz="half" idx="4294967295"/>
          </p:nvPr>
        </p:nvSpPr>
        <p:spPr>
          <a:xfrm>
            <a:off x="628650" y="5624512"/>
            <a:ext cx="1353820" cy="276068"/>
          </a:xfrm>
        </p:spPr>
        <p:txBody>
          <a:bodyPr/>
          <a:lstStyle/>
          <a:p>
            <a:r>
              <a:rPr lang="en-US">
                <a:solidFill>
                  <a:prstClr val="black">
                    <a:tint val="75000"/>
                  </a:prstClr>
                </a:solidFill>
                <a:latin typeface="Calibri"/>
              </a:rPr>
              <a:t>www.eoscpilot.eu</a:t>
            </a:r>
            <a:endParaRPr lang="en-GB"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154E5F24-684F-EB47-903B-D0BF2D59DFAF}" type="slidenum">
              <a:rPr lang="en-GB">
                <a:solidFill>
                  <a:prstClr val="black">
                    <a:tint val="75000"/>
                  </a:prstClr>
                </a:solidFill>
                <a:latin typeface="Calibri"/>
              </a:rPr>
              <a:pPr/>
              <a:t>13</a:t>
            </a:fld>
            <a:endParaRPr lang="en-GB" dirty="0">
              <a:solidFill>
                <a:prstClr val="black">
                  <a:tint val="75000"/>
                </a:prstClr>
              </a:solidFill>
              <a:latin typeface="Calibri"/>
            </a:endParaRPr>
          </a:p>
        </p:txBody>
      </p:sp>
      <p:pic>
        <p:nvPicPr>
          <p:cNvPr id="7" name="Picture 2" descr="https://upload.wikimedia.org/wikipedia/commons/thumb/1/10/Business_Model_Canvas.png/1024px-Business_Model_Canva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3744" y="858174"/>
            <a:ext cx="7273477" cy="5142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28893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nl-NL" dirty="0"/>
              <a:t>Business model </a:t>
            </a:r>
            <a:r>
              <a:rPr lang="nl-NL" dirty="0" err="1"/>
              <a:t>definitions</a:t>
            </a:r>
            <a:endParaRPr lang="nl-NL" dirty="0"/>
          </a:p>
        </p:txBody>
      </p:sp>
      <p:sp>
        <p:nvSpPr>
          <p:cNvPr id="7" name="Content Placeholder 6"/>
          <p:cNvSpPr>
            <a:spLocks noGrp="1"/>
          </p:cNvSpPr>
          <p:nvPr>
            <p:ph sz="half" idx="1"/>
          </p:nvPr>
        </p:nvSpPr>
        <p:spPr>
          <a:xfrm>
            <a:off x="152400" y="1842770"/>
            <a:ext cx="4226560" cy="3230880"/>
          </a:xfrm>
        </p:spPr>
        <p:txBody>
          <a:bodyPr>
            <a:noAutofit/>
          </a:bodyPr>
          <a:lstStyle/>
          <a:p>
            <a:r>
              <a:rPr lang="en-US" sz="1100" i="1" dirty="0"/>
              <a:t>Description of the rationale of how an </a:t>
            </a:r>
            <a:r>
              <a:rPr lang="en-US" sz="1100" i="1" dirty="0" err="1"/>
              <a:t>organisation</a:t>
            </a:r>
            <a:r>
              <a:rPr lang="en-US" sz="1100" i="1" dirty="0"/>
              <a:t> creates, delivers and captures value</a:t>
            </a:r>
          </a:p>
          <a:p>
            <a:endParaRPr lang="en-US" sz="1100" i="1" dirty="0"/>
          </a:p>
          <a:p>
            <a:r>
              <a:rPr lang="en-US" sz="1100" i="1" dirty="0"/>
              <a:t>A business model is nothing else than a description </a:t>
            </a:r>
          </a:p>
          <a:p>
            <a:pPr lvl="1"/>
            <a:r>
              <a:rPr lang="en-US" sz="1100" i="1" dirty="0"/>
              <a:t>of the </a:t>
            </a:r>
            <a:r>
              <a:rPr lang="en-US" sz="1100" b="1" i="1" dirty="0"/>
              <a:t>value</a:t>
            </a:r>
            <a:r>
              <a:rPr lang="en-US" sz="1100" i="1" dirty="0"/>
              <a:t> a company offers </a:t>
            </a:r>
          </a:p>
          <a:p>
            <a:pPr lvl="1"/>
            <a:r>
              <a:rPr lang="en-US" sz="1100" i="1" dirty="0"/>
              <a:t>to one or several segments of </a:t>
            </a:r>
            <a:r>
              <a:rPr lang="en-US" sz="1100" b="1" i="1" dirty="0"/>
              <a:t>customers</a:t>
            </a:r>
            <a:r>
              <a:rPr lang="en-US" sz="1100" i="1" dirty="0"/>
              <a:t> and </a:t>
            </a:r>
          </a:p>
          <a:p>
            <a:pPr lvl="1"/>
            <a:r>
              <a:rPr lang="en-US" sz="1100" i="1" dirty="0"/>
              <a:t>the architecture of </a:t>
            </a:r>
            <a:r>
              <a:rPr lang="en-US" sz="1100" b="1" i="1" dirty="0"/>
              <a:t>the firm </a:t>
            </a:r>
            <a:r>
              <a:rPr lang="en-US" sz="1100" i="1" dirty="0"/>
              <a:t>and </a:t>
            </a:r>
          </a:p>
          <a:p>
            <a:pPr lvl="1"/>
            <a:r>
              <a:rPr lang="en-US" sz="1100" i="1" dirty="0"/>
              <a:t>its </a:t>
            </a:r>
            <a:r>
              <a:rPr lang="en-US" sz="1100" b="1" i="1" dirty="0"/>
              <a:t>network of partners </a:t>
            </a:r>
            <a:r>
              <a:rPr lang="en-US" sz="1100" i="1" dirty="0"/>
              <a:t>for creating, marketing and delivering this value and relationship capital, </a:t>
            </a:r>
          </a:p>
          <a:p>
            <a:pPr lvl="1"/>
            <a:r>
              <a:rPr lang="en-US" sz="1100" i="1" dirty="0"/>
              <a:t>in order to generate profitable and robust </a:t>
            </a:r>
            <a:r>
              <a:rPr lang="en-US" sz="1100" b="1" i="1" dirty="0"/>
              <a:t>revenue</a:t>
            </a:r>
            <a:r>
              <a:rPr lang="en-US" sz="1100" i="1" dirty="0"/>
              <a:t> streams.</a:t>
            </a:r>
          </a:p>
          <a:p>
            <a:pPr marL="0" indent="0">
              <a:buNone/>
            </a:pPr>
            <a:endParaRPr lang="en-US" sz="1100" i="1" dirty="0"/>
          </a:p>
          <a:p>
            <a:pPr marL="0" indent="0">
              <a:buNone/>
            </a:pPr>
            <a:r>
              <a:rPr lang="en-US" sz="1100" i="1" dirty="0"/>
              <a:t>		</a:t>
            </a:r>
            <a:r>
              <a:rPr lang="en-GB" sz="1100" dirty="0"/>
              <a:t>-</a:t>
            </a:r>
            <a:r>
              <a:rPr lang="en-GB" sz="1100" dirty="0" err="1"/>
              <a:t>Ostenwalder</a:t>
            </a:r>
            <a:r>
              <a:rPr lang="en-GB" sz="1100" dirty="0"/>
              <a:t> et al (2010/2002)</a:t>
            </a:r>
            <a:endParaRPr lang="nl-NL" sz="1100" dirty="0"/>
          </a:p>
        </p:txBody>
      </p:sp>
      <p:sp>
        <p:nvSpPr>
          <p:cNvPr id="8" name="Content Placeholder 7"/>
          <p:cNvSpPr>
            <a:spLocks noGrp="1"/>
          </p:cNvSpPr>
          <p:nvPr>
            <p:ph sz="half" idx="2"/>
          </p:nvPr>
        </p:nvSpPr>
        <p:spPr>
          <a:xfrm>
            <a:off x="4500880" y="1842770"/>
            <a:ext cx="4643120" cy="3119120"/>
          </a:xfrm>
        </p:spPr>
        <p:txBody>
          <a:bodyPr>
            <a:noAutofit/>
          </a:bodyPr>
          <a:lstStyle/>
          <a:p>
            <a:r>
              <a:rPr lang="en-US" sz="1200" i="1" dirty="0"/>
              <a:t>A blueprint for how a network of </a:t>
            </a:r>
            <a:r>
              <a:rPr lang="en-US" sz="1200" i="1" dirty="0" err="1"/>
              <a:t>organisations</a:t>
            </a:r>
            <a:r>
              <a:rPr lang="en-US" sz="1200" i="1" dirty="0"/>
              <a:t> co-operates in creating and capturing value from technological innovation.</a:t>
            </a:r>
          </a:p>
          <a:p>
            <a:pPr fontAlgn="base"/>
            <a:r>
              <a:rPr lang="en-US" sz="1200" i="1" dirty="0"/>
              <a:t>A business model is a blueprint for </a:t>
            </a:r>
          </a:p>
          <a:p>
            <a:pPr lvl="1" fontAlgn="base"/>
            <a:r>
              <a:rPr lang="en-US" sz="1100" i="1" dirty="0"/>
              <a:t>a </a:t>
            </a:r>
            <a:r>
              <a:rPr lang="en-US" sz="1100" b="1" i="1" dirty="0"/>
              <a:t>service</a:t>
            </a:r>
            <a:r>
              <a:rPr lang="en-US" sz="1100" i="1" dirty="0"/>
              <a:t> to be delivered, </a:t>
            </a:r>
          </a:p>
          <a:p>
            <a:pPr lvl="1" fontAlgn="base"/>
            <a:r>
              <a:rPr lang="en-US" sz="1100" i="1" dirty="0"/>
              <a:t>describing the service definition and the </a:t>
            </a:r>
            <a:r>
              <a:rPr lang="en-US" sz="1100" b="1" i="1" dirty="0"/>
              <a:t>intended value </a:t>
            </a:r>
            <a:r>
              <a:rPr lang="en-US" sz="1100" i="1" dirty="0"/>
              <a:t>for the target group, </a:t>
            </a:r>
          </a:p>
          <a:p>
            <a:pPr lvl="1" fontAlgn="base"/>
            <a:r>
              <a:rPr lang="en-US" sz="1100" i="1" dirty="0"/>
              <a:t>the sources of </a:t>
            </a:r>
            <a:r>
              <a:rPr lang="en-US" sz="1100" b="1" i="1" dirty="0"/>
              <a:t>revenue</a:t>
            </a:r>
            <a:r>
              <a:rPr lang="en-US" sz="1100" i="1" dirty="0"/>
              <a:t> and </a:t>
            </a:r>
          </a:p>
          <a:p>
            <a:pPr lvl="1" fontAlgn="base"/>
            <a:r>
              <a:rPr lang="en-US" sz="1100" i="1" dirty="0"/>
              <a:t>providing an architecture for </a:t>
            </a:r>
            <a:r>
              <a:rPr lang="en-US" sz="1100" b="1" i="1" dirty="0"/>
              <a:t>service delivery</a:t>
            </a:r>
            <a:r>
              <a:rPr lang="en-US" sz="1100" i="1" dirty="0"/>
              <a:t>, </a:t>
            </a:r>
          </a:p>
          <a:p>
            <a:pPr lvl="1" fontAlgn="base"/>
            <a:r>
              <a:rPr lang="en-US" sz="1100" i="1" dirty="0"/>
              <a:t>including a description of the </a:t>
            </a:r>
            <a:r>
              <a:rPr lang="en-US" sz="1100" b="1" i="1" dirty="0"/>
              <a:t>resources required</a:t>
            </a:r>
            <a:r>
              <a:rPr lang="en-US" sz="1100" i="1" dirty="0"/>
              <a:t>, and </a:t>
            </a:r>
          </a:p>
          <a:p>
            <a:pPr lvl="1" fontAlgn="base"/>
            <a:r>
              <a:rPr lang="en-US" sz="1100" i="1" dirty="0"/>
              <a:t>the </a:t>
            </a:r>
            <a:r>
              <a:rPr lang="en-US" sz="1100" b="1" i="1" dirty="0" err="1"/>
              <a:t>organisational</a:t>
            </a:r>
            <a:r>
              <a:rPr lang="en-US" sz="1100" b="1" i="1" dirty="0"/>
              <a:t> and financial arrangements </a:t>
            </a:r>
            <a:r>
              <a:rPr lang="en-US" sz="1100" i="1" dirty="0"/>
              <a:t>between the involved business </a:t>
            </a:r>
            <a:r>
              <a:rPr lang="en-US" sz="1100" i="1" dirty="0" err="1"/>
              <a:t>actiors</a:t>
            </a:r>
            <a:r>
              <a:rPr lang="en-US" sz="1100" i="1" dirty="0"/>
              <a:t>, including a description of their roles and </a:t>
            </a:r>
          </a:p>
          <a:p>
            <a:pPr lvl="1" fontAlgn="base"/>
            <a:r>
              <a:rPr lang="en-US" sz="1100" i="1" dirty="0"/>
              <a:t>the </a:t>
            </a:r>
            <a:r>
              <a:rPr lang="en-US" sz="1100" b="1" i="1" dirty="0"/>
              <a:t>division of costs and revenues </a:t>
            </a:r>
            <a:r>
              <a:rPr lang="en-US" sz="1100" i="1" dirty="0"/>
              <a:t>over the business actors. </a:t>
            </a:r>
            <a:br>
              <a:rPr lang="en-US" sz="1100" i="1" dirty="0"/>
            </a:br>
            <a:endParaRPr lang="en-US" sz="1100" i="1" dirty="0"/>
          </a:p>
          <a:p>
            <a:pPr marL="0" indent="0">
              <a:buNone/>
            </a:pPr>
            <a:r>
              <a:rPr lang="en-US" sz="1200" dirty="0"/>
              <a:t>			-</a:t>
            </a:r>
            <a:r>
              <a:rPr lang="en-US" sz="1200" dirty="0" err="1"/>
              <a:t>Bouwman</a:t>
            </a:r>
            <a:r>
              <a:rPr lang="en-US" sz="1200" dirty="0"/>
              <a:t> et al (2008)</a:t>
            </a:r>
          </a:p>
        </p:txBody>
      </p:sp>
      <p:sp>
        <p:nvSpPr>
          <p:cNvPr id="3" name="Date Placeholder 2"/>
          <p:cNvSpPr>
            <a:spLocks noGrp="1"/>
          </p:cNvSpPr>
          <p:nvPr>
            <p:ph type="dt" sz="half" idx="10"/>
          </p:nvPr>
        </p:nvSpPr>
        <p:spPr/>
        <p:txBody>
          <a:bodyPr/>
          <a:lstStyle/>
          <a:p>
            <a:r>
              <a:rPr lang="en-US">
                <a:solidFill>
                  <a:prstClr val="black">
                    <a:tint val="75000"/>
                  </a:prstClr>
                </a:solidFill>
                <a:latin typeface="Calibri"/>
              </a:rPr>
              <a:t>www.eoscpilot.eu</a:t>
            </a:r>
            <a:endParaRPr lang="en-GB">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r>
              <a:rPr lang="en-GB">
                <a:solidFill>
                  <a:prstClr val="black">
                    <a:tint val="75000"/>
                  </a:prstClr>
                </a:solidFill>
                <a:latin typeface="Calibri"/>
              </a:rPr>
              <a:t>The European Open Science Cloud for Research pilot project is funded by the European Commission, DG Research &amp; Innovation under contract no. 739563</a:t>
            </a:r>
          </a:p>
        </p:txBody>
      </p:sp>
      <p:sp>
        <p:nvSpPr>
          <p:cNvPr id="5" name="Slide Number Placeholder 4"/>
          <p:cNvSpPr>
            <a:spLocks noGrp="1"/>
          </p:cNvSpPr>
          <p:nvPr>
            <p:ph type="sldNum" sz="quarter" idx="12"/>
          </p:nvPr>
        </p:nvSpPr>
        <p:spPr/>
        <p:txBody>
          <a:bodyPr/>
          <a:lstStyle/>
          <a:p>
            <a:fld id="{D629125B-4164-B445-B5EA-FB5E25F89FC2}" type="slidenum">
              <a:rPr lang="en-GB">
                <a:solidFill>
                  <a:prstClr val="black">
                    <a:tint val="75000"/>
                  </a:prstClr>
                </a:solidFill>
                <a:latin typeface="Calibri"/>
              </a:rPr>
              <a:pPr/>
              <a:t>14</a:t>
            </a:fld>
            <a:endParaRPr lang="en-GB">
              <a:solidFill>
                <a:prstClr val="black">
                  <a:tint val="75000"/>
                </a:prstClr>
              </a:solidFill>
              <a:latin typeface="Calibri"/>
            </a:endParaRPr>
          </a:p>
        </p:txBody>
      </p:sp>
    </p:spTree>
    <p:extLst>
      <p:ext uri="{BB962C8B-B14F-4D97-AF65-F5344CB8AC3E}">
        <p14:creationId xmlns:p14="http://schemas.microsoft.com/office/powerpoint/2010/main" val="30177564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s://www.researchgate.net/profile/Andreja_Pucihar/publication/299367834/figure/fig1/AS:342725300899842@1458723488115/Figure-1-STOF-model-Bouwman-Zhengjia-Duin-Limonard-2008.pp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1460" y="1131095"/>
            <a:ext cx="7050851" cy="4562316"/>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rot="16200000">
            <a:off x="5456285" y="2271594"/>
            <a:ext cx="7076871" cy="215444"/>
          </a:xfrm>
          <a:prstGeom prst="rect">
            <a:avLst/>
          </a:prstGeom>
        </p:spPr>
        <p:txBody>
          <a:bodyPr wrap="square">
            <a:spAutoFit/>
          </a:bodyPr>
          <a:lstStyle/>
          <a:p>
            <a:pPr>
              <a:defRPr/>
            </a:pPr>
            <a:r>
              <a:rPr lang="nl-NL" sz="800" dirty="0">
                <a:solidFill>
                  <a:prstClr val="black"/>
                </a:solidFill>
                <a:latin typeface="Calibri"/>
                <a:hlinkClick r:id="rId4"/>
              </a:rPr>
              <a:t>https://www.researchgate.net/figure/299367834_fig1_Figure-1-STOF-model-Bouwman-Zhengjia-Duin-Limonard-2008</a:t>
            </a:r>
            <a:r>
              <a:rPr lang="nl-NL" sz="800" dirty="0">
                <a:solidFill>
                  <a:prstClr val="black"/>
                </a:solidFill>
                <a:latin typeface="Calibri"/>
              </a:rPr>
              <a:t> </a:t>
            </a:r>
          </a:p>
        </p:txBody>
      </p:sp>
    </p:spTree>
    <p:extLst>
      <p:ext uri="{BB962C8B-B14F-4D97-AF65-F5344CB8AC3E}">
        <p14:creationId xmlns:p14="http://schemas.microsoft.com/office/powerpoint/2010/main" val="26445632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875334" y="1195980"/>
            <a:ext cx="1210830" cy="805962"/>
          </a:xfrm>
        </p:spPr>
      </p:pic>
      <p:pic>
        <p:nvPicPr>
          <p:cNvPr id="15364"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938644" y="3610855"/>
            <a:ext cx="836043" cy="8348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366" name="Picture 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653073" y="2901689"/>
            <a:ext cx="1011203" cy="616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368" name="Picture 12"/>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744218" y="3845991"/>
            <a:ext cx="750125" cy="4200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369" name="Picture 1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741853" y="4669763"/>
            <a:ext cx="1456658" cy="3486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370" name="Picture 15"/>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935457" y="1933966"/>
            <a:ext cx="925868" cy="4857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371" name="Picture 2"/>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355268" y="3624896"/>
            <a:ext cx="1297415" cy="2799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372" name="Picture 3"/>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5567689" y="4029871"/>
            <a:ext cx="882732" cy="5766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373" name="Picture 4"/>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1995926" y="3656676"/>
            <a:ext cx="1068509" cy="5765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374" name="Picture 5"/>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3192389" y="3984123"/>
            <a:ext cx="1276766" cy="3951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376" name="Picture 3" descr="EISCAT_3D.png"/>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3616070" y="5151535"/>
            <a:ext cx="829742" cy="4123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377" name="Picture 4" descr="52033_170_euclid-sc.jpg"/>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7218340" y="2470550"/>
            <a:ext cx="599258" cy="6000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p:nvPr/>
        </p:nvSpPr>
        <p:spPr>
          <a:xfrm>
            <a:off x="7328042" y="2855156"/>
            <a:ext cx="489557" cy="384721"/>
          </a:xfrm>
          <a:prstGeom prst="rect">
            <a:avLst/>
          </a:prstGeom>
          <a:noFill/>
        </p:spPr>
        <p:txBody>
          <a:bodyPr wrap="square">
            <a:spAutoFit/>
          </a:bodyPr>
          <a:lstStyle/>
          <a:p>
            <a:pPr defTabSz="482735">
              <a:defRPr/>
            </a:pPr>
            <a:r>
              <a:rPr lang="en-US" sz="950" b="1" dirty="0" err="1">
                <a:solidFill>
                  <a:prstClr val="white">
                    <a:lumMod val="95000"/>
                  </a:prstClr>
                </a:solidFill>
                <a:latin typeface="Avenir Black"/>
                <a:ea typeface="MS PGothic" charset="0"/>
                <a:cs typeface="Avenir Black"/>
              </a:rPr>
              <a:t>euclid</a:t>
            </a:r>
            <a:endParaRPr lang="en-US" sz="950" b="1" dirty="0">
              <a:solidFill>
                <a:prstClr val="white">
                  <a:lumMod val="95000"/>
                </a:prstClr>
              </a:solidFill>
              <a:latin typeface="Avenir Black"/>
              <a:ea typeface="MS PGothic" charset="0"/>
              <a:cs typeface="Avenir Black"/>
            </a:endParaRPr>
          </a:p>
        </p:txBody>
      </p:sp>
      <p:pic>
        <p:nvPicPr>
          <p:cNvPr id="3" name="Picture 2"/>
          <p:cNvPicPr>
            <a:picLocks noChangeAspect="1"/>
          </p:cNvPicPr>
          <p:nvPr/>
        </p:nvPicPr>
        <p:blipFill>
          <a:blip r:embed="rId15"/>
          <a:stretch>
            <a:fillRect/>
          </a:stretch>
        </p:blipFill>
        <p:spPr>
          <a:xfrm>
            <a:off x="1483260" y="2426574"/>
            <a:ext cx="1615109" cy="333789"/>
          </a:xfrm>
          <a:prstGeom prst="rect">
            <a:avLst/>
          </a:prstGeom>
        </p:spPr>
      </p:pic>
      <p:pic>
        <p:nvPicPr>
          <p:cNvPr id="5" name="Picture 4"/>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143000" y="4694422"/>
            <a:ext cx="2529984" cy="559760"/>
          </a:xfrm>
          <a:prstGeom prst="rect">
            <a:avLst/>
          </a:prstGeom>
        </p:spPr>
      </p:pic>
      <p:pic>
        <p:nvPicPr>
          <p:cNvPr id="8" name="Picture 7"/>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6058225" y="5114745"/>
            <a:ext cx="649646" cy="586204"/>
          </a:xfrm>
          <a:prstGeom prst="rect">
            <a:avLst/>
          </a:prstGeom>
        </p:spPr>
      </p:pic>
      <p:pic>
        <p:nvPicPr>
          <p:cNvPr id="9" name="Picture 8"/>
          <p:cNvPicPr>
            <a:picLocks noChangeAspect="1"/>
          </p:cNvPicPr>
          <p:nvPr/>
        </p:nvPicPr>
        <p:blipFill>
          <a:blip r:embed="rId18"/>
          <a:stretch>
            <a:fillRect/>
          </a:stretch>
        </p:blipFill>
        <p:spPr>
          <a:xfrm>
            <a:off x="1294697" y="3860981"/>
            <a:ext cx="571500" cy="571500"/>
          </a:xfrm>
          <a:prstGeom prst="rect">
            <a:avLst/>
          </a:prstGeom>
        </p:spPr>
      </p:pic>
      <p:pic>
        <p:nvPicPr>
          <p:cNvPr id="12" name="Picture 11"/>
          <p:cNvPicPr>
            <a:picLocks noChangeAspect="1"/>
          </p:cNvPicPr>
          <p:nvPr/>
        </p:nvPicPr>
        <p:blipFill>
          <a:blip r:embed="rId19"/>
          <a:stretch>
            <a:fillRect/>
          </a:stretch>
        </p:blipFill>
        <p:spPr>
          <a:xfrm>
            <a:off x="5670706" y="3357432"/>
            <a:ext cx="1172474" cy="625452"/>
          </a:xfrm>
          <a:prstGeom prst="rect">
            <a:avLst/>
          </a:prstGeom>
        </p:spPr>
      </p:pic>
      <p:pic>
        <p:nvPicPr>
          <p:cNvPr id="14" name="Picture 13"/>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243460" y="3111512"/>
            <a:ext cx="943390" cy="398320"/>
          </a:xfrm>
          <a:prstGeom prst="rect">
            <a:avLst/>
          </a:prstGeom>
        </p:spPr>
      </p:pic>
      <p:pic>
        <p:nvPicPr>
          <p:cNvPr id="17" name="Picture 16"/>
          <p:cNvPicPr>
            <a:picLocks noChangeAspect="1"/>
          </p:cNvPicPr>
          <p:nvPr/>
        </p:nvPicPr>
        <p:blipFill>
          <a:blip r:embed="rId21"/>
          <a:stretch>
            <a:fillRect/>
          </a:stretch>
        </p:blipFill>
        <p:spPr>
          <a:xfrm>
            <a:off x="1591462" y="1637018"/>
            <a:ext cx="1101737" cy="479177"/>
          </a:xfrm>
          <a:prstGeom prst="rect">
            <a:avLst/>
          </a:prstGeom>
        </p:spPr>
      </p:pic>
      <p:pic>
        <p:nvPicPr>
          <p:cNvPr id="18" name="Picture 17"/>
          <p:cNvPicPr>
            <a:picLocks noChangeAspect="1"/>
          </p:cNvPicPr>
          <p:nvPr/>
        </p:nvPicPr>
        <p:blipFill>
          <a:blip r:embed="rId22"/>
          <a:stretch>
            <a:fillRect/>
          </a:stretch>
        </p:blipFill>
        <p:spPr>
          <a:xfrm>
            <a:off x="5175106" y="2011464"/>
            <a:ext cx="937353" cy="570933"/>
          </a:xfrm>
          <a:prstGeom prst="rect">
            <a:avLst/>
          </a:prstGeom>
        </p:spPr>
      </p:pic>
      <p:pic>
        <p:nvPicPr>
          <p:cNvPr id="20" name="Picture 19"/>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4273773" y="3214147"/>
            <a:ext cx="1547633" cy="433511"/>
          </a:xfrm>
          <a:prstGeom prst="rect">
            <a:avLst/>
          </a:prstGeom>
        </p:spPr>
      </p:pic>
      <p:pic>
        <p:nvPicPr>
          <p:cNvPr id="23" name="Picture 22"/>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5845282" y="2684097"/>
            <a:ext cx="1210675" cy="441852"/>
          </a:xfrm>
          <a:prstGeom prst="rect">
            <a:avLst/>
          </a:prstGeom>
        </p:spPr>
      </p:pic>
      <p:pic>
        <p:nvPicPr>
          <p:cNvPr id="25" name="Picture 24"/>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4436603" y="1322516"/>
            <a:ext cx="2565156" cy="474554"/>
          </a:xfrm>
          <a:prstGeom prst="rect">
            <a:avLst/>
          </a:prstGeom>
        </p:spPr>
      </p:pic>
      <p:pic>
        <p:nvPicPr>
          <p:cNvPr id="2" name="Picture 1"/>
          <p:cNvPicPr>
            <a:picLocks noChangeAspect="1"/>
          </p:cNvPicPr>
          <p:nvPr/>
        </p:nvPicPr>
        <p:blipFill>
          <a:blip r:embed="rId26"/>
          <a:stretch>
            <a:fillRect/>
          </a:stretch>
        </p:blipFill>
        <p:spPr>
          <a:xfrm>
            <a:off x="3375822" y="2463456"/>
            <a:ext cx="1112082" cy="364617"/>
          </a:xfrm>
          <a:prstGeom prst="rect">
            <a:avLst/>
          </a:prstGeom>
        </p:spPr>
      </p:pic>
      <p:pic>
        <p:nvPicPr>
          <p:cNvPr id="4" name="Picture 3"/>
          <p:cNvPicPr>
            <a:picLocks noChangeAspect="1"/>
          </p:cNvPicPr>
          <p:nvPr/>
        </p:nvPicPr>
        <p:blipFill>
          <a:blip r:embed="rId27"/>
          <a:stretch>
            <a:fillRect/>
          </a:stretch>
        </p:blipFill>
        <p:spPr>
          <a:xfrm>
            <a:off x="2452334" y="4371192"/>
            <a:ext cx="658313" cy="411446"/>
          </a:xfrm>
          <a:prstGeom prst="rect">
            <a:avLst/>
          </a:prstGeom>
        </p:spPr>
      </p:pic>
      <p:pic>
        <p:nvPicPr>
          <p:cNvPr id="7" name="Picture 6"/>
          <p:cNvPicPr>
            <a:picLocks noChangeAspect="1"/>
          </p:cNvPicPr>
          <p:nvPr/>
        </p:nvPicPr>
        <p:blipFill>
          <a:blip r:embed="rId28"/>
          <a:stretch>
            <a:fillRect/>
          </a:stretch>
        </p:blipFill>
        <p:spPr>
          <a:xfrm>
            <a:off x="4894133" y="5131762"/>
            <a:ext cx="811715" cy="448765"/>
          </a:xfrm>
          <a:prstGeom prst="rect">
            <a:avLst/>
          </a:prstGeom>
        </p:spPr>
      </p:pic>
      <p:pic>
        <p:nvPicPr>
          <p:cNvPr id="21" name="Picture 20"/>
          <p:cNvPicPr>
            <a:picLocks noChangeAspect="1"/>
          </p:cNvPicPr>
          <p:nvPr/>
        </p:nvPicPr>
        <p:blipFill rotWithShape="1">
          <a:blip r:embed="rId29"/>
          <a:srcRect t="1079" r="74054"/>
          <a:stretch/>
        </p:blipFill>
        <p:spPr>
          <a:xfrm>
            <a:off x="6966497" y="1696993"/>
            <a:ext cx="715426" cy="622840"/>
          </a:xfrm>
          <a:prstGeom prst="rect">
            <a:avLst/>
          </a:prstGeom>
        </p:spPr>
      </p:pic>
      <p:pic>
        <p:nvPicPr>
          <p:cNvPr id="13" name="Picture 12"/>
          <p:cNvPicPr>
            <a:picLocks noChangeAspect="1"/>
          </p:cNvPicPr>
          <p:nvPr/>
        </p:nvPicPr>
        <p:blipFill rotWithShape="1">
          <a:blip r:embed="rId30" cstate="print">
            <a:extLst>
              <a:ext uri="{28A0092B-C50C-407E-A947-70E740481C1C}">
                <a14:useLocalDpi xmlns:a14="http://schemas.microsoft.com/office/drawing/2010/main" val="0"/>
              </a:ext>
            </a:extLst>
          </a:blip>
          <a:srcRect l="29112" t="3883" r="30281" b="33395"/>
          <a:stretch/>
        </p:blipFill>
        <p:spPr>
          <a:xfrm>
            <a:off x="1960517" y="4777959"/>
            <a:ext cx="1047977" cy="1141130"/>
          </a:xfrm>
          <a:prstGeom prst="rect">
            <a:avLst/>
          </a:prstGeom>
        </p:spPr>
      </p:pic>
      <p:pic>
        <p:nvPicPr>
          <p:cNvPr id="22" name="Picture 21"/>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5557646" y="4599395"/>
            <a:ext cx="1228298" cy="505450"/>
          </a:xfrm>
          <a:prstGeom prst="rect">
            <a:avLst/>
          </a:prstGeom>
        </p:spPr>
      </p:pic>
      <p:pic>
        <p:nvPicPr>
          <p:cNvPr id="24" name="Picture 23"/>
          <p:cNvPicPr>
            <a:picLocks noChangeAspect="1"/>
          </p:cNvPicPr>
          <p:nvPr/>
        </p:nvPicPr>
        <p:blipFill>
          <a:blip r:embed="rId32">
            <a:extLst>
              <a:ext uri="{28A0092B-C50C-407E-A947-70E740481C1C}">
                <a14:useLocalDpi xmlns:a14="http://schemas.microsoft.com/office/drawing/2010/main" val="0"/>
              </a:ext>
            </a:extLst>
          </a:blip>
          <a:stretch>
            <a:fillRect/>
          </a:stretch>
        </p:blipFill>
        <p:spPr>
          <a:xfrm>
            <a:off x="4645362" y="2802925"/>
            <a:ext cx="848980" cy="388105"/>
          </a:xfrm>
          <a:prstGeom prst="rect">
            <a:avLst/>
          </a:prstGeom>
        </p:spPr>
      </p:pic>
      <p:pic>
        <p:nvPicPr>
          <p:cNvPr id="26" name="Picture 25"/>
          <p:cNvPicPr>
            <a:picLocks noChangeAspect="1"/>
          </p:cNvPicPr>
          <p:nvPr/>
        </p:nvPicPr>
        <p:blipFill>
          <a:blip r:embed="rId33">
            <a:extLst>
              <a:ext uri="{28A0092B-C50C-407E-A947-70E740481C1C}">
                <a14:useLocalDpi xmlns:a14="http://schemas.microsoft.com/office/drawing/2010/main" val="0"/>
              </a:ext>
            </a:extLst>
          </a:blip>
          <a:stretch>
            <a:fillRect/>
          </a:stretch>
        </p:blipFill>
        <p:spPr>
          <a:xfrm>
            <a:off x="3032104" y="5469672"/>
            <a:ext cx="1467344" cy="489115"/>
          </a:xfrm>
          <a:prstGeom prst="rect">
            <a:avLst/>
          </a:prstGeom>
        </p:spPr>
      </p:pic>
      <p:pic>
        <p:nvPicPr>
          <p:cNvPr id="27" name="Picture 26"/>
          <p:cNvPicPr>
            <a:picLocks noChangeAspect="1"/>
          </p:cNvPicPr>
          <p:nvPr/>
        </p:nvPicPr>
        <p:blipFill>
          <a:blip r:embed="rId34">
            <a:extLst>
              <a:ext uri="{28A0092B-C50C-407E-A947-70E740481C1C}">
                <a14:useLocalDpi xmlns:a14="http://schemas.microsoft.com/office/drawing/2010/main" val="0"/>
              </a:ext>
            </a:extLst>
          </a:blip>
          <a:stretch>
            <a:fillRect/>
          </a:stretch>
        </p:blipFill>
        <p:spPr>
          <a:xfrm>
            <a:off x="4253942" y="4471353"/>
            <a:ext cx="1207648" cy="208087"/>
          </a:xfrm>
          <a:prstGeom prst="rect">
            <a:avLst/>
          </a:prstGeom>
        </p:spPr>
      </p:pic>
      <p:grpSp>
        <p:nvGrpSpPr>
          <p:cNvPr id="48" name="Group 47"/>
          <p:cNvGrpSpPr/>
          <p:nvPr/>
        </p:nvGrpSpPr>
        <p:grpSpPr>
          <a:xfrm>
            <a:off x="1665292" y="1153357"/>
            <a:ext cx="3897331" cy="3372065"/>
            <a:chOff x="696388" y="394808"/>
            <a:chExt cx="5196441" cy="4496086"/>
          </a:xfrm>
        </p:grpSpPr>
        <p:sp>
          <p:nvSpPr>
            <p:cNvPr id="28" name="Donut 27"/>
            <p:cNvSpPr/>
            <p:nvPr/>
          </p:nvSpPr>
          <p:spPr>
            <a:xfrm>
              <a:off x="696388" y="813341"/>
              <a:ext cx="1220389" cy="1179671"/>
            </a:xfrm>
            <a:prstGeom prst="donut">
              <a:avLst>
                <a:gd name="adj" fmla="val 13413"/>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solidFill>
                  <a:prstClr val="black"/>
                </a:solidFill>
                <a:latin typeface="Calibri"/>
              </a:endParaRPr>
            </a:p>
          </p:txBody>
        </p:sp>
        <p:sp>
          <p:nvSpPr>
            <p:cNvPr id="41" name="Donut 40"/>
            <p:cNvSpPr/>
            <p:nvPr/>
          </p:nvSpPr>
          <p:spPr>
            <a:xfrm>
              <a:off x="2077088" y="2453349"/>
              <a:ext cx="1220389" cy="1179671"/>
            </a:xfrm>
            <a:prstGeom prst="donut">
              <a:avLst>
                <a:gd name="adj" fmla="val 13413"/>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solidFill>
                  <a:prstClr val="black"/>
                </a:solidFill>
                <a:latin typeface="Calibri"/>
              </a:endParaRPr>
            </a:p>
          </p:txBody>
        </p:sp>
        <p:sp>
          <p:nvSpPr>
            <p:cNvPr id="42" name="Donut 41"/>
            <p:cNvSpPr/>
            <p:nvPr/>
          </p:nvSpPr>
          <p:spPr>
            <a:xfrm>
              <a:off x="2543390" y="394808"/>
              <a:ext cx="1220389" cy="1179671"/>
            </a:xfrm>
            <a:prstGeom prst="donut">
              <a:avLst>
                <a:gd name="adj" fmla="val 13413"/>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solidFill>
                  <a:prstClr val="black"/>
                </a:solidFill>
                <a:latin typeface="Calibri"/>
              </a:endParaRPr>
            </a:p>
          </p:txBody>
        </p:sp>
        <p:sp>
          <p:nvSpPr>
            <p:cNvPr id="43" name="Donut 42"/>
            <p:cNvSpPr/>
            <p:nvPr/>
          </p:nvSpPr>
          <p:spPr>
            <a:xfrm>
              <a:off x="4672440" y="3711223"/>
              <a:ext cx="1220389" cy="1179671"/>
            </a:xfrm>
            <a:prstGeom prst="donut">
              <a:avLst>
                <a:gd name="adj" fmla="val 13413"/>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solidFill>
                  <a:prstClr val="black"/>
                </a:solidFill>
                <a:latin typeface="Calibri"/>
              </a:endParaRPr>
            </a:p>
          </p:txBody>
        </p:sp>
        <p:cxnSp>
          <p:nvCxnSpPr>
            <p:cNvPr id="30" name="Straight Connector 29"/>
            <p:cNvCxnSpPr>
              <a:stCxn id="43" idx="2"/>
              <a:endCxn id="41" idx="5"/>
            </p:cNvCxnSpPr>
            <p:nvPr/>
          </p:nvCxnSpPr>
          <p:spPr>
            <a:xfrm flipH="1" flipV="1">
              <a:off x="3118755" y="3460261"/>
              <a:ext cx="1553685" cy="840798"/>
            </a:xfrm>
            <a:prstGeom prst="line">
              <a:avLst/>
            </a:prstGeom>
            <a:ln w="76200"/>
          </p:spPr>
          <p:style>
            <a:lnRef idx="2">
              <a:schemeClr val="accent1"/>
            </a:lnRef>
            <a:fillRef idx="0">
              <a:schemeClr val="accent1"/>
            </a:fillRef>
            <a:effectRef idx="1">
              <a:schemeClr val="accent1"/>
            </a:effectRef>
            <a:fontRef idx="minor">
              <a:schemeClr val="tx1"/>
            </a:fontRef>
          </p:style>
        </p:cxnSp>
        <p:cxnSp>
          <p:nvCxnSpPr>
            <p:cNvPr id="46" name="Straight Connector 45"/>
            <p:cNvCxnSpPr>
              <a:stCxn id="41" idx="1"/>
              <a:endCxn id="28" idx="5"/>
            </p:cNvCxnSpPr>
            <p:nvPr/>
          </p:nvCxnSpPr>
          <p:spPr>
            <a:xfrm flipH="1" flipV="1">
              <a:off x="1738055" y="1820253"/>
              <a:ext cx="517755" cy="805855"/>
            </a:xfrm>
            <a:prstGeom prst="line">
              <a:avLst/>
            </a:prstGeom>
            <a:ln w="76200"/>
          </p:spPr>
          <p:style>
            <a:lnRef idx="2">
              <a:schemeClr val="accent1"/>
            </a:lnRef>
            <a:fillRef idx="0">
              <a:schemeClr val="accent1"/>
            </a:fillRef>
            <a:effectRef idx="1">
              <a:schemeClr val="accent1"/>
            </a:effectRef>
            <a:fontRef idx="minor">
              <a:schemeClr val="tx1"/>
            </a:fontRef>
          </p:style>
        </p:cxnSp>
        <p:cxnSp>
          <p:nvCxnSpPr>
            <p:cNvPr id="49" name="Straight Connector 48"/>
            <p:cNvCxnSpPr>
              <a:stCxn id="42" idx="2"/>
              <a:endCxn id="28" idx="7"/>
            </p:cNvCxnSpPr>
            <p:nvPr/>
          </p:nvCxnSpPr>
          <p:spPr>
            <a:xfrm flipH="1">
              <a:off x="1738055" y="984644"/>
              <a:ext cx="805335" cy="1456"/>
            </a:xfrm>
            <a:prstGeom prst="line">
              <a:avLst/>
            </a:prstGeom>
            <a:ln w="76200"/>
          </p:spPr>
          <p:style>
            <a:lnRef idx="2">
              <a:schemeClr val="accent1"/>
            </a:lnRef>
            <a:fillRef idx="0">
              <a:schemeClr val="accent1"/>
            </a:fillRef>
            <a:effectRef idx="1">
              <a:schemeClr val="accent1"/>
            </a:effectRef>
            <a:fontRef idx="minor">
              <a:schemeClr val="tx1"/>
            </a:fontRef>
          </p:style>
        </p:cxnSp>
        <p:cxnSp>
          <p:nvCxnSpPr>
            <p:cNvPr id="55" name="Straight Connector 54"/>
            <p:cNvCxnSpPr>
              <a:stCxn id="41" idx="0"/>
              <a:endCxn id="42" idx="4"/>
            </p:cNvCxnSpPr>
            <p:nvPr/>
          </p:nvCxnSpPr>
          <p:spPr>
            <a:xfrm flipV="1">
              <a:off x="2687283" y="1574479"/>
              <a:ext cx="466302" cy="878870"/>
            </a:xfrm>
            <a:prstGeom prst="line">
              <a:avLst/>
            </a:prstGeom>
            <a:ln w="76200"/>
          </p:spPr>
          <p:style>
            <a:lnRef idx="2">
              <a:schemeClr val="accent1"/>
            </a:lnRef>
            <a:fillRef idx="0">
              <a:schemeClr val="accent1"/>
            </a:fillRef>
            <a:effectRef idx="1">
              <a:schemeClr val="accent1"/>
            </a:effectRef>
            <a:fontRef idx="minor">
              <a:schemeClr val="tx1"/>
            </a:fontRef>
          </p:style>
        </p:cxnSp>
        <p:cxnSp>
          <p:nvCxnSpPr>
            <p:cNvPr id="58" name="Straight Connector 57"/>
            <p:cNvCxnSpPr>
              <a:stCxn id="43" idx="0"/>
              <a:endCxn id="42" idx="6"/>
            </p:cNvCxnSpPr>
            <p:nvPr/>
          </p:nvCxnSpPr>
          <p:spPr>
            <a:xfrm flipH="1" flipV="1">
              <a:off x="3763779" y="984644"/>
              <a:ext cx="1518856" cy="2726579"/>
            </a:xfrm>
            <a:prstGeom prst="line">
              <a:avLst/>
            </a:prstGeom>
            <a:ln w="76200"/>
          </p:spPr>
          <p:style>
            <a:lnRef idx="2">
              <a:schemeClr val="accent1"/>
            </a:lnRef>
            <a:fillRef idx="0">
              <a:schemeClr val="accent1"/>
            </a:fillRef>
            <a:effectRef idx="1">
              <a:schemeClr val="accent1"/>
            </a:effectRef>
            <a:fontRef idx="minor">
              <a:schemeClr val="tx1"/>
            </a:fontRef>
          </p:style>
        </p:cxnSp>
        <p:cxnSp>
          <p:nvCxnSpPr>
            <p:cNvPr id="62" name="Straight Connector 61"/>
            <p:cNvCxnSpPr>
              <a:stCxn id="43" idx="1"/>
              <a:endCxn id="28" idx="6"/>
            </p:cNvCxnSpPr>
            <p:nvPr/>
          </p:nvCxnSpPr>
          <p:spPr>
            <a:xfrm flipH="1" flipV="1">
              <a:off x="1916777" y="1403177"/>
              <a:ext cx="2934385" cy="2480805"/>
            </a:xfrm>
            <a:prstGeom prst="line">
              <a:avLst/>
            </a:prstGeom>
            <a:ln w="76200"/>
          </p:spPr>
          <p:style>
            <a:lnRef idx="2">
              <a:schemeClr val="accent1"/>
            </a:lnRef>
            <a:fillRef idx="0">
              <a:schemeClr val="accent1"/>
            </a:fillRef>
            <a:effectRef idx="1">
              <a:schemeClr val="accent1"/>
            </a:effectRef>
            <a:fontRef idx="minor">
              <a:schemeClr val="tx1"/>
            </a:fontRef>
          </p:style>
        </p:cxnSp>
      </p:grpSp>
      <p:grpSp>
        <p:nvGrpSpPr>
          <p:cNvPr id="247" name="Group 246"/>
          <p:cNvGrpSpPr/>
          <p:nvPr/>
        </p:nvGrpSpPr>
        <p:grpSpPr>
          <a:xfrm>
            <a:off x="2026859" y="1768286"/>
            <a:ext cx="5947121" cy="4128786"/>
            <a:chOff x="1178477" y="1214715"/>
            <a:chExt cx="7929494" cy="5505048"/>
          </a:xfrm>
        </p:grpSpPr>
        <p:cxnSp>
          <p:nvCxnSpPr>
            <p:cNvPr id="51" name="Straight Connector 50"/>
            <p:cNvCxnSpPr>
              <a:stCxn id="54" idx="6"/>
              <a:endCxn id="73" idx="2"/>
            </p:cNvCxnSpPr>
            <p:nvPr/>
          </p:nvCxnSpPr>
          <p:spPr>
            <a:xfrm>
              <a:off x="2443969" y="4109616"/>
              <a:ext cx="188676" cy="315571"/>
            </a:xfrm>
            <a:prstGeom prst="line">
              <a:avLst/>
            </a:prstGeom>
            <a:ln w="76200">
              <a:solidFill>
                <a:schemeClr val="accent3">
                  <a:lumMod val="60000"/>
                  <a:lumOff val="40000"/>
                </a:schemeClr>
              </a:solidFill>
            </a:ln>
          </p:spPr>
          <p:style>
            <a:lnRef idx="2">
              <a:schemeClr val="accent1"/>
            </a:lnRef>
            <a:fillRef idx="0">
              <a:schemeClr val="accent1"/>
            </a:fillRef>
            <a:effectRef idx="1">
              <a:schemeClr val="accent1"/>
            </a:effectRef>
            <a:fontRef idx="minor">
              <a:schemeClr val="tx1"/>
            </a:fontRef>
          </p:style>
        </p:cxnSp>
        <p:grpSp>
          <p:nvGrpSpPr>
            <p:cNvPr id="244" name="Group 243"/>
            <p:cNvGrpSpPr/>
            <p:nvPr/>
          </p:nvGrpSpPr>
          <p:grpSpPr>
            <a:xfrm>
              <a:off x="1178477" y="1214715"/>
              <a:ext cx="7929494" cy="5505048"/>
              <a:chOff x="1178477" y="1214715"/>
              <a:chExt cx="7929494" cy="5505048"/>
            </a:xfrm>
          </p:grpSpPr>
          <p:sp>
            <p:nvSpPr>
              <p:cNvPr id="70" name="Donut 69"/>
              <p:cNvSpPr/>
              <p:nvPr/>
            </p:nvSpPr>
            <p:spPr>
              <a:xfrm>
                <a:off x="4882962" y="5412068"/>
                <a:ext cx="1220389" cy="1179671"/>
              </a:xfrm>
              <a:prstGeom prst="donut">
                <a:avLst>
                  <a:gd name="adj" fmla="val 13413"/>
                </a:avLst>
              </a:prstGeom>
              <a:solidFill>
                <a:schemeClr val="accent3">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solidFill>
                    <a:prstClr val="black"/>
                  </a:solidFill>
                  <a:latin typeface="Calibri"/>
                </a:endParaRPr>
              </a:p>
            </p:txBody>
          </p:sp>
          <p:sp>
            <p:nvSpPr>
              <p:cNvPr id="71" name="Donut 70"/>
              <p:cNvSpPr/>
              <p:nvPr/>
            </p:nvSpPr>
            <p:spPr>
              <a:xfrm>
                <a:off x="6231426" y="5540092"/>
                <a:ext cx="1220389" cy="1179671"/>
              </a:xfrm>
              <a:prstGeom prst="donut">
                <a:avLst>
                  <a:gd name="adj" fmla="val 13413"/>
                </a:avLst>
              </a:prstGeom>
              <a:solidFill>
                <a:schemeClr val="accent3">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solidFill>
                    <a:prstClr val="black"/>
                  </a:solidFill>
                  <a:latin typeface="Calibri"/>
                </a:endParaRPr>
              </a:p>
            </p:txBody>
          </p:sp>
          <p:grpSp>
            <p:nvGrpSpPr>
              <p:cNvPr id="15511" name="Group 15510"/>
              <p:cNvGrpSpPr/>
              <p:nvPr/>
            </p:nvGrpSpPr>
            <p:grpSpPr>
              <a:xfrm>
                <a:off x="1178477" y="1214715"/>
                <a:ext cx="7929494" cy="5505048"/>
                <a:chOff x="1178477" y="1214715"/>
                <a:chExt cx="7929494" cy="5505048"/>
              </a:xfrm>
            </p:grpSpPr>
            <p:sp>
              <p:nvSpPr>
                <p:cNvPr id="54" name="Donut 53"/>
                <p:cNvSpPr/>
                <p:nvPr/>
              </p:nvSpPr>
              <p:spPr>
                <a:xfrm>
                  <a:off x="1223580" y="3519780"/>
                  <a:ext cx="1220389" cy="1179671"/>
                </a:xfrm>
                <a:prstGeom prst="donut">
                  <a:avLst>
                    <a:gd name="adj" fmla="val 13413"/>
                  </a:avLst>
                </a:prstGeom>
                <a:solidFill>
                  <a:schemeClr val="accent3">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solidFill>
                      <a:prstClr val="black"/>
                    </a:solidFill>
                    <a:latin typeface="Calibri"/>
                  </a:endParaRPr>
                </a:p>
              </p:txBody>
            </p:sp>
            <p:sp>
              <p:nvSpPr>
                <p:cNvPr id="67" name="Donut 66"/>
                <p:cNvSpPr/>
                <p:nvPr/>
              </p:nvSpPr>
              <p:spPr>
                <a:xfrm>
                  <a:off x="3598870" y="1214715"/>
                  <a:ext cx="1220389" cy="1179671"/>
                </a:xfrm>
                <a:prstGeom prst="donut">
                  <a:avLst>
                    <a:gd name="adj" fmla="val 13413"/>
                  </a:avLst>
                </a:prstGeom>
                <a:solidFill>
                  <a:schemeClr val="accent3">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solidFill>
                      <a:prstClr val="black"/>
                    </a:solidFill>
                    <a:latin typeface="Calibri"/>
                  </a:endParaRPr>
                </a:p>
              </p:txBody>
            </p:sp>
            <p:sp>
              <p:nvSpPr>
                <p:cNvPr id="68" name="Donut 67"/>
                <p:cNvSpPr/>
                <p:nvPr/>
              </p:nvSpPr>
              <p:spPr>
                <a:xfrm>
                  <a:off x="1178477" y="5500725"/>
                  <a:ext cx="1220389" cy="1179671"/>
                </a:xfrm>
                <a:prstGeom prst="donut">
                  <a:avLst>
                    <a:gd name="adj" fmla="val 13413"/>
                  </a:avLst>
                </a:prstGeom>
                <a:solidFill>
                  <a:schemeClr val="accent3">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solidFill>
                      <a:prstClr val="black"/>
                    </a:solidFill>
                    <a:latin typeface="Calibri"/>
                  </a:endParaRPr>
                </a:p>
              </p:txBody>
            </p:sp>
            <p:sp>
              <p:nvSpPr>
                <p:cNvPr id="69" name="Donut 68"/>
                <p:cNvSpPr/>
                <p:nvPr/>
              </p:nvSpPr>
              <p:spPr>
                <a:xfrm>
                  <a:off x="5946801" y="4058564"/>
                  <a:ext cx="1220389" cy="1179671"/>
                </a:xfrm>
                <a:prstGeom prst="donut">
                  <a:avLst>
                    <a:gd name="adj" fmla="val 13413"/>
                  </a:avLst>
                </a:prstGeom>
                <a:solidFill>
                  <a:schemeClr val="accent3">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solidFill>
                      <a:prstClr val="black"/>
                    </a:solidFill>
                    <a:latin typeface="Calibri"/>
                  </a:endParaRPr>
                </a:p>
              </p:txBody>
            </p:sp>
            <p:sp>
              <p:nvSpPr>
                <p:cNvPr id="72" name="Donut 71"/>
                <p:cNvSpPr/>
                <p:nvPr/>
              </p:nvSpPr>
              <p:spPr>
                <a:xfrm>
                  <a:off x="3027359" y="3290348"/>
                  <a:ext cx="1220389" cy="1179671"/>
                </a:xfrm>
                <a:prstGeom prst="donut">
                  <a:avLst>
                    <a:gd name="adj" fmla="val 13413"/>
                  </a:avLst>
                </a:prstGeom>
                <a:solidFill>
                  <a:schemeClr val="accent3">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solidFill>
                      <a:prstClr val="black"/>
                    </a:solidFill>
                    <a:latin typeface="Calibri"/>
                  </a:endParaRPr>
                </a:p>
              </p:txBody>
            </p:sp>
            <p:sp>
              <p:nvSpPr>
                <p:cNvPr id="73" name="Donut 72"/>
                <p:cNvSpPr/>
                <p:nvPr/>
              </p:nvSpPr>
              <p:spPr>
                <a:xfrm>
                  <a:off x="2632645" y="3835351"/>
                  <a:ext cx="1220389" cy="1179671"/>
                </a:xfrm>
                <a:prstGeom prst="donut">
                  <a:avLst>
                    <a:gd name="adj" fmla="val 13413"/>
                  </a:avLst>
                </a:prstGeom>
                <a:solidFill>
                  <a:schemeClr val="accent3">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solidFill>
                      <a:prstClr val="black"/>
                    </a:solidFill>
                    <a:latin typeface="Calibri"/>
                  </a:endParaRPr>
                </a:p>
              </p:txBody>
            </p:sp>
            <p:sp>
              <p:nvSpPr>
                <p:cNvPr id="74" name="Donut 73"/>
                <p:cNvSpPr/>
                <p:nvPr/>
              </p:nvSpPr>
              <p:spPr>
                <a:xfrm>
                  <a:off x="4191107" y="2800310"/>
                  <a:ext cx="1220389" cy="1179671"/>
                </a:xfrm>
                <a:prstGeom prst="donut">
                  <a:avLst>
                    <a:gd name="adj" fmla="val 13413"/>
                  </a:avLst>
                </a:prstGeom>
                <a:solidFill>
                  <a:schemeClr val="accent3">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solidFill>
                      <a:prstClr val="black"/>
                    </a:solidFill>
                    <a:latin typeface="Calibri"/>
                  </a:endParaRPr>
                </a:p>
              </p:txBody>
            </p:sp>
            <p:sp>
              <p:nvSpPr>
                <p:cNvPr id="75" name="Donut 74"/>
                <p:cNvSpPr/>
                <p:nvPr/>
              </p:nvSpPr>
              <p:spPr>
                <a:xfrm>
                  <a:off x="3182731" y="5338496"/>
                  <a:ext cx="1220389" cy="1179671"/>
                </a:xfrm>
                <a:prstGeom prst="donut">
                  <a:avLst>
                    <a:gd name="adj" fmla="val 13413"/>
                  </a:avLst>
                </a:prstGeom>
                <a:solidFill>
                  <a:schemeClr val="accent3">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solidFill>
                      <a:prstClr val="black"/>
                    </a:solidFill>
                    <a:latin typeface="Calibri"/>
                  </a:endParaRPr>
                </a:p>
              </p:txBody>
            </p:sp>
            <p:cxnSp>
              <p:nvCxnSpPr>
                <p:cNvPr id="79" name="Straight Connector 78"/>
                <p:cNvCxnSpPr>
                  <a:stCxn id="54" idx="0"/>
                  <a:endCxn id="67" idx="2"/>
                </p:cNvCxnSpPr>
                <p:nvPr/>
              </p:nvCxnSpPr>
              <p:spPr>
                <a:xfrm flipV="1">
                  <a:off x="1833775" y="1804551"/>
                  <a:ext cx="1765095" cy="1715229"/>
                </a:xfrm>
                <a:prstGeom prst="line">
                  <a:avLst/>
                </a:prstGeom>
                <a:ln w="76200">
                  <a:solidFill>
                    <a:schemeClr val="accent3">
                      <a:lumMod val="60000"/>
                      <a:lumOff val="40000"/>
                    </a:schemeClr>
                  </a:solidFill>
                </a:ln>
              </p:spPr>
              <p:style>
                <a:lnRef idx="2">
                  <a:schemeClr val="accent1"/>
                </a:lnRef>
                <a:fillRef idx="0">
                  <a:schemeClr val="accent1"/>
                </a:fillRef>
                <a:effectRef idx="1">
                  <a:schemeClr val="accent1"/>
                </a:effectRef>
                <a:fontRef idx="minor">
                  <a:schemeClr val="tx1"/>
                </a:fontRef>
              </p:style>
            </p:cxnSp>
            <p:cxnSp>
              <p:nvCxnSpPr>
                <p:cNvPr id="82" name="Straight Connector 81"/>
                <p:cNvCxnSpPr>
                  <a:stCxn id="73" idx="0"/>
                  <a:endCxn id="2" idx="0"/>
                </p:cNvCxnSpPr>
                <p:nvPr/>
              </p:nvCxnSpPr>
              <p:spPr>
                <a:xfrm flipV="1">
                  <a:off x="3242840" y="2141606"/>
                  <a:ext cx="475644" cy="1693745"/>
                </a:xfrm>
                <a:prstGeom prst="line">
                  <a:avLst/>
                </a:prstGeom>
                <a:ln w="76200">
                  <a:solidFill>
                    <a:schemeClr val="accent3">
                      <a:lumMod val="60000"/>
                      <a:lumOff val="40000"/>
                    </a:schemeClr>
                  </a:solidFill>
                </a:ln>
              </p:spPr>
              <p:style>
                <a:lnRef idx="2">
                  <a:schemeClr val="accent1"/>
                </a:lnRef>
                <a:fillRef idx="0">
                  <a:schemeClr val="accent1"/>
                </a:fillRef>
                <a:effectRef idx="1">
                  <a:schemeClr val="accent1"/>
                </a:effectRef>
                <a:fontRef idx="minor">
                  <a:schemeClr val="tx1"/>
                </a:fontRef>
              </p:style>
            </p:cxnSp>
            <p:cxnSp>
              <p:nvCxnSpPr>
                <p:cNvPr id="85" name="Straight Connector 84"/>
                <p:cNvCxnSpPr>
                  <a:stCxn id="67" idx="4"/>
                  <a:endCxn id="85" idx="0"/>
                </p:cNvCxnSpPr>
                <p:nvPr/>
              </p:nvCxnSpPr>
              <p:spPr>
                <a:xfrm flipH="1">
                  <a:off x="3655209" y="2394386"/>
                  <a:ext cx="553856" cy="1588785"/>
                </a:xfrm>
                <a:prstGeom prst="line">
                  <a:avLst/>
                </a:prstGeom>
                <a:ln w="76200">
                  <a:solidFill>
                    <a:schemeClr val="accent3">
                      <a:lumMod val="60000"/>
                      <a:lumOff val="40000"/>
                    </a:schemeClr>
                  </a:solidFill>
                </a:ln>
              </p:spPr>
              <p:style>
                <a:lnRef idx="2">
                  <a:schemeClr val="accent1"/>
                </a:lnRef>
                <a:fillRef idx="0">
                  <a:schemeClr val="accent1"/>
                </a:fillRef>
                <a:effectRef idx="1">
                  <a:schemeClr val="accent1"/>
                </a:effectRef>
                <a:fontRef idx="minor">
                  <a:schemeClr val="tx1"/>
                </a:fontRef>
              </p:style>
            </p:cxnSp>
            <p:cxnSp>
              <p:nvCxnSpPr>
                <p:cNvPr id="228" name="Straight Connector 227"/>
                <p:cNvCxnSpPr>
                  <a:stCxn id="67" idx="5"/>
                  <a:endCxn id="72" idx="7"/>
                </p:cNvCxnSpPr>
                <p:nvPr/>
              </p:nvCxnSpPr>
              <p:spPr>
                <a:xfrm flipH="1">
                  <a:off x="4069026" y="2221627"/>
                  <a:ext cx="571511" cy="1241480"/>
                </a:xfrm>
                <a:prstGeom prst="line">
                  <a:avLst/>
                </a:prstGeom>
                <a:ln w="76200">
                  <a:solidFill>
                    <a:schemeClr val="accent3">
                      <a:lumMod val="60000"/>
                      <a:lumOff val="40000"/>
                    </a:schemeClr>
                  </a:solidFill>
                </a:ln>
              </p:spPr>
              <p:style>
                <a:lnRef idx="2">
                  <a:schemeClr val="accent1"/>
                </a:lnRef>
                <a:fillRef idx="0">
                  <a:schemeClr val="accent1"/>
                </a:fillRef>
                <a:effectRef idx="1">
                  <a:schemeClr val="accent1"/>
                </a:effectRef>
                <a:fontRef idx="minor">
                  <a:schemeClr val="tx1"/>
                </a:fontRef>
              </p:style>
            </p:cxnSp>
            <p:cxnSp>
              <p:nvCxnSpPr>
                <p:cNvPr id="231" name="Straight Connector 230"/>
                <p:cNvCxnSpPr>
                  <a:stCxn id="74" idx="4"/>
                  <a:endCxn id="70" idx="0"/>
                </p:cNvCxnSpPr>
                <p:nvPr/>
              </p:nvCxnSpPr>
              <p:spPr>
                <a:xfrm>
                  <a:off x="4801302" y="3979981"/>
                  <a:ext cx="691855" cy="1432087"/>
                </a:xfrm>
                <a:prstGeom prst="line">
                  <a:avLst/>
                </a:prstGeom>
                <a:ln w="76200">
                  <a:solidFill>
                    <a:schemeClr val="accent3">
                      <a:lumMod val="60000"/>
                      <a:lumOff val="40000"/>
                    </a:schemeClr>
                  </a:solidFill>
                </a:ln>
              </p:spPr>
              <p:style>
                <a:lnRef idx="2">
                  <a:schemeClr val="accent1"/>
                </a:lnRef>
                <a:fillRef idx="0">
                  <a:schemeClr val="accent1"/>
                </a:fillRef>
                <a:effectRef idx="1">
                  <a:schemeClr val="accent1"/>
                </a:effectRef>
                <a:fontRef idx="minor">
                  <a:schemeClr val="tx1"/>
                </a:fontRef>
              </p:style>
            </p:cxnSp>
            <p:cxnSp>
              <p:nvCxnSpPr>
                <p:cNvPr id="234" name="Straight Connector 233"/>
                <p:cNvCxnSpPr>
                  <a:stCxn id="75" idx="7"/>
                  <a:endCxn id="70" idx="1"/>
                </p:cNvCxnSpPr>
                <p:nvPr/>
              </p:nvCxnSpPr>
              <p:spPr>
                <a:xfrm>
                  <a:off x="4224398" y="5511255"/>
                  <a:ext cx="837286" cy="73572"/>
                </a:xfrm>
                <a:prstGeom prst="line">
                  <a:avLst/>
                </a:prstGeom>
                <a:ln w="76200">
                  <a:solidFill>
                    <a:schemeClr val="accent3">
                      <a:lumMod val="60000"/>
                      <a:lumOff val="40000"/>
                    </a:schemeClr>
                  </a:solidFill>
                </a:ln>
              </p:spPr>
              <p:style>
                <a:lnRef idx="2">
                  <a:schemeClr val="accent1"/>
                </a:lnRef>
                <a:fillRef idx="0">
                  <a:schemeClr val="accent1"/>
                </a:fillRef>
                <a:effectRef idx="1">
                  <a:schemeClr val="accent1"/>
                </a:effectRef>
                <a:fontRef idx="minor">
                  <a:schemeClr val="tx1"/>
                </a:fontRef>
              </p:style>
            </p:cxnSp>
            <p:cxnSp>
              <p:nvCxnSpPr>
                <p:cNvPr id="237" name="Straight Connector 236"/>
                <p:cNvCxnSpPr>
                  <a:stCxn id="70" idx="7"/>
                  <a:endCxn id="69" idx="3"/>
                </p:cNvCxnSpPr>
                <p:nvPr/>
              </p:nvCxnSpPr>
              <p:spPr>
                <a:xfrm flipV="1">
                  <a:off x="5924629" y="5065476"/>
                  <a:ext cx="200894" cy="519351"/>
                </a:xfrm>
                <a:prstGeom prst="line">
                  <a:avLst/>
                </a:prstGeom>
                <a:ln w="76200">
                  <a:solidFill>
                    <a:schemeClr val="accent3">
                      <a:lumMod val="60000"/>
                      <a:lumOff val="40000"/>
                    </a:schemeClr>
                  </a:solidFill>
                </a:ln>
              </p:spPr>
              <p:style>
                <a:lnRef idx="2">
                  <a:schemeClr val="accent1"/>
                </a:lnRef>
                <a:fillRef idx="0">
                  <a:schemeClr val="accent1"/>
                </a:fillRef>
                <a:effectRef idx="1">
                  <a:schemeClr val="accent1"/>
                </a:effectRef>
                <a:fontRef idx="minor">
                  <a:schemeClr val="tx1"/>
                </a:fontRef>
              </p:style>
            </p:cxnSp>
            <p:cxnSp>
              <p:nvCxnSpPr>
                <p:cNvPr id="242" name="Straight Connector 241"/>
                <p:cNvCxnSpPr>
                  <a:stCxn id="54" idx="4"/>
                  <a:endCxn id="71" idx="4"/>
                </p:cNvCxnSpPr>
                <p:nvPr/>
              </p:nvCxnSpPr>
              <p:spPr>
                <a:xfrm>
                  <a:off x="1833775" y="4699451"/>
                  <a:ext cx="5007846" cy="2020312"/>
                </a:xfrm>
                <a:prstGeom prst="line">
                  <a:avLst/>
                </a:prstGeom>
                <a:ln w="76200">
                  <a:solidFill>
                    <a:schemeClr val="accent3">
                      <a:lumMod val="60000"/>
                      <a:lumOff val="40000"/>
                    </a:schemeClr>
                  </a:solidFill>
                </a:ln>
              </p:spPr>
              <p:style>
                <a:lnRef idx="2">
                  <a:schemeClr val="accent1"/>
                </a:lnRef>
                <a:fillRef idx="0">
                  <a:schemeClr val="accent1"/>
                </a:fillRef>
                <a:effectRef idx="1">
                  <a:schemeClr val="accent1"/>
                </a:effectRef>
                <a:fontRef idx="minor">
                  <a:schemeClr val="tx1"/>
                </a:fontRef>
              </p:style>
            </p:cxnSp>
            <p:cxnSp>
              <p:nvCxnSpPr>
                <p:cNvPr id="245" name="Straight Connector 244"/>
                <p:cNvCxnSpPr>
                  <a:stCxn id="73" idx="5"/>
                  <a:endCxn id="71" idx="5"/>
                </p:cNvCxnSpPr>
                <p:nvPr/>
              </p:nvCxnSpPr>
              <p:spPr>
                <a:xfrm>
                  <a:off x="3674312" y="4842263"/>
                  <a:ext cx="3598781" cy="1704741"/>
                </a:xfrm>
                <a:prstGeom prst="line">
                  <a:avLst/>
                </a:prstGeom>
                <a:ln w="76200">
                  <a:solidFill>
                    <a:schemeClr val="accent3">
                      <a:lumMod val="60000"/>
                      <a:lumOff val="40000"/>
                    </a:schemeClr>
                  </a:solidFill>
                </a:ln>
              </p:spPr>
              <p:style>
                <a:lnRef idx="2">
                  <a:schemeClr val="accent1"/>
                </a:lnRef>
                <a:fillRef idx="0">
                  <a:schemeClr val="accent1"/>
                </a:fillRef>
                <a:effectRef idx="1">
                  <a:schemeClr val="accent1"/>
                </a:effectRef>
                <a:fontRef idx="minor">
                  <a:schemeClr val="tx1"/>
                </a:fontRef>
              </p:style>
            </p:cxnSp>
            <p:cxnSp>
              <p:nvCxnSpPr>
                <p:cNvPr id="248" name="Straight Connector 247"/>
                <p:cNvCxnSpPr>
                  <a:stCxn id="72" idx="5"/>
                  <a:endCxn id="8" idx="3"/>
                </p:cNvCxnSpPr>
                <p:nvPr/>
              </p:nvCxnSpPr>
              <p:spPr>
                <a:xfrm>
                  <a:off x="4069026" y="4297260"/>
                  <a:ext cx="3350802" cy="1770203"/>
                </a:xfrm>
                <a:prstGeom prst="line">
                  <a:avLst/>
                </a:prstGeom>
                <a:ln w="76200">
                  <a:solidFill>
                    <a:schemeClr val="accent3">
                      <a:lumMod val="60000"/>
                      <a:lumOff val="40000"/>
                    </a:schemeClr>
                  </a:solidFill>
                </a:ln>
              </p:spPr>
              <p:style>
                <a:lnRef idx="2">
                  <a:schemeClr val="accent1"/>
                </a:lnRef>
                <a:fillRef idx="0">
                  <a:schemeClr val="accent1"/>
                </a:fillRef>
                <a:effectRef idx="1">
                  <a:schemeClr val="accent1"/>
                </a:effectRef>
                <a:fontRef idx="minor">
                  <a:schemeClr val="tx1"/>
                </a:fontRef>
              </p:style>
            </p:cxnSp>
            <p:cxnSp>
              <p:nvCxnSpPr>
                <p:cNvPr id="251" name="Straight Connector 250"/>
                <p:cNvCxnSpPr>
                  <a:stCxn id="67" idx="6"/>
                </p:cNvCxnSpPr>
                <p:nvPr/>
              </p:nvCxnSpPr>
              <p:spPr>
                <a:xfrm>
                  <a:off x="4819259" y="1804551"/>
                  <a:ext cx="2453834" cy="3914894"/>
                </a:xfrm>
                <a:prstGeom prst="line">
                  <a:avLst/>
                </a:prstGeom>
                <a:ln w="76200">
                  <a:solidFill>
                    <a:schemeClr val="accent3">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55" name="Donut 254"/>
                <p:cNvSpPr/>
                <p:nvPr/>
              </p:nvSpPr>
              <p:spPr>
                <a:xfrm>
                  <a:off x="7887582" y="1957304"/>
                  <a:ext cx="1220389" cy="1179671"/>
                </a:xfrm>
                <a:prstGeom prst="donut">
                  <a:avLst>
                    <a:gd name="adj" fmla="val 13413"/>
                  </a:avLst>
                </a:prstGeom>
                <a:solidFill>
                  <a:schemeClr val="accent3">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solidFill>
                      <a:prstClr val="black"/>
                    </a:solidFill>
                    <a:latin typeface="Calibri"/>
                  </a:endParaRPr>
                </a:p>
              </p:txBody>
            </p:sp>
          </p:grpSp>
        </p:grpSp>
      </p:grpSp>
      <p:grpSp>
        <p:nvGrpSpPr>
          <p:cNvPr id="15512" name="Group 15511"/>
          <p:cNvGrpSpPr/>
          <p:nvPr/>
        </p:nvGrpSpPr>
        <p:grpSpPr>
          <a:xfrm>
            <a:off x="1151605" y="2548657"/>
            <a:ext cx="5603999" cy="2707172"/>
            <a:chOff x="11472" y="2255209"/>
            <a:chExt cx="7471998" cy="3609563"/>
          </a:xfrm>
        </p:grpSpPr>
        <p:sp>
          <p:nvSpPr>
            <p:cNvPr id="257" name="Donut 256"/>
            <p:cNvSpPr/>
            <p:nvPr/>
          </p:nvSpPr>
          <p:spPr>
            <a:xfrm>
              <a:off x="11472" y="3781980"/>
              <a:ext cx="1220389" cy="1179671"/>
            </a:xfrm>
            <a:prstGeom prst="donut">
              <a:avLst>
                <a:gd name="adj" fmla="val 13413"/>
              </a:avLst>
            </a:prstGeom>
            <a:solidFill>
              <a:schemeClr val="accent6">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solidFill>
                  <a:prstClr val="black"/>
                </a:solidFill>
                <a:latin typeface="Calibri"/>
              </a:endParaRPr>
            </a:p>
          </p:txBody>
        </p:sp>
        <p:sp>
          <p:nvSpPr>
            <p:cNvPr id="258" name="Donut 257"/>
            <p:cNvSpPr/>
            <p:nvPr/>
          </p:nvSpPr>
          <p:spPr>
            <a:xfrm>
              <a:off x="6263081" y="3142731"/>
              <a:ext cx="1220389" cy="1179671"/>
            </a:xfrm>
            <a:prstGeom prst="donut">
              <a:avLst>
                <a:gd name="adj" fmla="val 13413"/>
              </a:avLst>
            </a:prstGeom>
            <a:solidFill>
              <a:schemeClr val="accent6">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solidFill>
                  <a:prstClr val="black"/>
                </a:solidFill>
                <a:latin typeface="Calibri"/>
              </a:endParaRPr>
            </a:p>
          </p:txBody>
        </p:sp>
        <p:sp>
          <p:nvSpPr>
            <p:cNvPr id="259" name="Donut 258"/>
            <p:cNvSpPr/>
            <p:nvPr/>
          </p:nvSpPr>
          <p:spPr>
            <a:xfrm>
              <a:off x="4670289" y="2255209"/>
              <a:ext cx="1220389" cy="1179671"/>
            </a:xfrm>
            <a:prstGeom prst="donut">
              <a:avLst>
                <a:gd name="adj" fmla="val 13413"/>
              </a:avLst>
            </a:prstGeom>
            <a:solidFill>
              <a:schemeClr val="accent6">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solidFill>
                  <a:prstClr val="black"/>
                </a:solidFill>
                <a:latin typeface="Calibri"/>
              </a:endParaRPr>
            </a:p>
          </p:txBody>
        </p:sp>
        <p:sp>
          <p:nvSpPr>
            <p:cNvPr id="260" name="Donut 259"/>
            <p:cNvSpPr/>
            <p:nvPr/>
          </p:nvSpPr>
          <p:spPr>
            <a:xfrm>
              <a:off x="6088759" y="4685101"/>
              <a:ext cx="1220389" cy="1179671"/>
            </a:xfrm>
            <a:prstGeom prst="donut">
              <a:avLst>
                <a:gd name="adj" fmla="val 13413"/>
              </a:avLst>
            </a:prstGeom>
            <a:solidFill>
              <a:schemeClr val="accent6">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solidFill>
                  <a:prstClr val="black"/>
                </a:solidFill>
                <a:latin typeface="Calibri"/>
              </a:endParaRPr>
            </a:p>
          </p:txBody>
        </p:sp>
      </p:grpSp>
      <p:grpSp>
        <p:nvGrpSpPr>
          <p:cNvPr id="15513" name="Group 15512"/>
          <p:cNvGrpSpPr/>
          <p:nvPr/>
        </p:nvGrpSpPr>
        <p:grpSpPr>
          <a:xfrm>
            <a:off x="5230591" y="1814034"/>
            <a:ext cx="2570749" cy="2665306"/>
            <a:chOff x="5450119" y="1275711"/>
            <a:chExt cx="3427665" cy="3553741"/>
          </a:xfrm>
        </p:grpSpPr>
        <p:sp>
          <p:nvSpPr>
            <p:cNvPr id="262" name="Donut 261"/>
            <p:cNvSpPr/>
            <p:nvPr/>
          </p:nvSpPr>
          <p:spPr>
            <a:xfrm>
              <a:off x="7657395" y="3649781"/>
              <a:ext cx="1220389" cy="1179671"/>
            </a:xfrm>
            <a:prstGeom prst="donut">
              <a:avLst>
                <a:gd name="adj" fmla="val 13413"/>
              </a:avLst>
            </a:prstGeom>
            <a:solidFill>
              <a:schemeClr val="accent4">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solidFill>
                  <a:prstClr val="black"/>
                </a:solidFill>
                <a:latin typeface="Calibri"/>
              </a:endParaRPr>
            </a:p>
          </p:txBody>
        </p:sp>
        <p:sp>
          <p:nvSpPr>
            <p:cNvPr id="263" name="Donut 262"/>
            <p:cNvSpPr/>
            <p:nvPr/>
          </p:nvSpPr>
          <p:spPr>
            <a:xfrm>
              <a:off x="5450119" y="1275711"/>
              <a:ext cx="1220389" cy="1179671"/>
            </a:xfrm>
            <a:prstGeom prst="donut">
              <a:avLst>
                <a:gd name="adj" fmla="val 13413"/>
              </a:avLst>
            </a:prstGeom>
            <a:solidFill>
              <a:schemeClr val="accent4">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solidFill>
                  <a:prstClr val="black"/>
                </a:solidFill>
                <a:latin typeface="Calibri"/>
              </a:endParaRPr>
            </a:p>
          </p:txBody>
        </p:sp>
      </p:grpSp>
      <p:grpSp>
        <p:nvGrpSpPr>
          <p:cNvPr id="246" name="Group 245"/>
          <p:cNvGrpSpPr/>
          <p:nvPr/>
        </p:nvGrpSpPr>
        <p:grpSpPr>
          <a:xfrm>
            <a:off x="1269488" y="1149324"/>
            <a:ext cx="6558731" cy="2637145"/>
            <a:chOff x="168648" y="389430"/>
            <a:chExt cx="8744975" cy="3516193"/>
          </a:xfrm>
        </p:grpSpPr>
        <p:cxnSp>
          <p:nvCxnSpPr>
            <p:cNvPr id="15515" name="Straight Connector 15514"/>
            <p:cNvCxnSpPr>
              <a:stCxn id="266" idx="6"/>
              <a:endCxn id="43" idx="7"/>
            </p:cNvCxnSpPr>
            <p:nvPr/>
          </p:nvCxnSpPr>
          <p:spPr>
            <a:xfrm>
              <a:off x="1674140" y="2317951"/>
              <a:ext cx="4039967" cy="1566031"/>
            </a:xfrm>
            <a:prstGeom prst="line">
              <a:avLst/>
            </a:prstGeom>
            <a:ln w="76200">
              <a:solidFill>
                <a:schemeClr val="accent2">
                  <a:lumMod val="60000"/>
                  <a:lumOff val="40000"/>
                </a:schemeClr>
              </a:solidFill>
            </a:ln>
          </p:spPr>
          <p:style>
            <a:lnRef idx="2">
              <a:schemeClr val="accent1"/>
            </a:lnRef>
            <a:fillRef idx="0">
              <a:schemeClr val="accent1"/>
            </a:fillRef>
            <a:effectRef idx="1">
              <a:schemeClr val="accent1"/>
            </a:effectRef>
            <a:fontRef idx="minor">
              <a:schemeClr val="tx1"/>
            </a:fontRef>
          </p:style>
        </p:cxnSp>
        <p:grpSp>
          <p:nvGrpSpPr>
            <p:cNvPr id="226" name="Group 225"/>
            <p:cNvGrpSpPr/>
            <p:nvPr/>
          </p:nvGrpSpPr>
          <p:grpSpPr>
            <a:xfrm>
              <a:off x="168648" y="389430"/>
              <a:ext cx="8744975" cy="3516193"/>
              <a:chOff x="168648" y="389430"/>
              <a:chExt cx="8744975" cy="3516193"/>
            </a:xfrm>
          </p:grpSpPr>
          <p:sp>
            <p:nvSpPr>
              <p:cNvPr id="265" name="Donut 264"/>
              <p:cNvSpPr/>
              <p:nvPr/>
            </p:nvSpPr>
            <p:spPr>
              <a:xfrm>
                <a:off x="4819259" y="389430"/>
                <a:ext cx="1220389" cy="1179671"/>
              </a:xfrm>
              <a:prstGeom prst="donut">
                <a:avLst>
                  <a:gd name="adj" fmla="val 13413"/>
                </a:avLst>
              </a:prstGeom>
              <a:solidFill>
                <a:schemeClr val="accent2">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solidFill>
                    <a:prstClr val="black"/>
                  </a:solidFill>
                  <a:latin typeface="Calibri"/>
                </a:endParaRPr>
              </a:p>
            </p:txBody>
          </p:sp>
          <p:sp>
            <p:nvSpPr>
              <p:cNvPr id="266" name="Donut 265"/>
              <p:cNvSpPr/>
              <p:nvPr/>
            </p:nvSpPr>
            <p:spPr>
              <a:xfrm>
                <a:off x="453751" y="1728115"/>
                <a:ext cx="1220389" cy="1179671"/>
              </a:xfrm>
              <a:prstGeom prst="donut">
                <a:avLst>
                  <a:gd name="adj" fmla="val 13413"/>
                </a:avLst>
              </a:prstGeom>
              <a:solidFill>
                <a:schemeClr val="accent2">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solidFill>
                    <a:prstClr val="black"/>
                  </a:solidFill>
                  <a:latin typeface="Calibri"/>
                </a:endParaRPr>
              </a:p>
            </p:txBody>
          </p:sp>
          <p:sp>
            <p:nvSpPr>
              <p:cNvPr id="267" name="Donut 266"/>
              <p:cNvSpPr/>
              <p:nvPr/>
            </p:nvSpPr>
            <p:spPr>
              <a:xfrm>
                <a:off x="7693234" y="894182"/>
                <a:ext cx="1220389" cy="1179671"/>
              </a:xfrm>
              <a:prstGeom prst="donut">
                <a:avLst>
                  <a:gd name="adj" fmla="val 13413"/>
                </a:avLst>
              </a:prstGeom>
              <a:solidFill>
                <a:schemeClr val="accent2">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solidFill>
                    <a:prstClr val="black"/>
                  </a:solidFill>
                  <a:latin typeface="Calibri"/>
                </a:endParaRPr>
              </a:p>
            </p:txBody>
          </p:sp>
          <p:sp>
            <p:nvSpPr>
              <p:cNvPr id="268" name="Donut 267"/>
              <p:cNvSpPr/>
              <p:nvPr/>
            </p:nvSpPr>
            <p:spPr>
              <a:xfrm>
                <a:off x="168648" y="2725952"/>
                <a:ext cx="1220389" cy="1179671"/>
              </a:xfrm>
              <a:prstGeom prst="donut">
                <a:avLst>
                  <a:gd name="adj" fmla="val 13413"/>
                </a:avLst>
              </a:prstGeom>
              <a:solidFill>
                <a:schemeClr val="accent2">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solidFill>
                    <a:prstClr val="black"/>
                  </a:solidFill>
                  <a:latin typeface="Calibri"/>
                </a:endParaRPr>
              </a:p>
            </p:txBody>
          </p:sp>
          <p:cxnSp>
            <p:nvCxnSpPr>
              <p:cNvPr id="271" name="Straight Connector 270"/>
              <p:cNvCxnSpPr>
                <a:stCxn id="266" idx="0"/>
                <a:endCxn id="265" idx="3"/>
              </p:cNvCxnSpPr>
              <p:nvPr/>
            </p:nvCxnSpPr>
            <p:spPr>
              <a:xfrm flipV="1">
                <a:off x="1063946" y="1396342"/>
                <a:ext cx="3934035" cy="331773"/>
              </a:xfrm>
              <a:prstGeom prst="line">
                <a:avLst/>
              </a:prstGeom>
              <a:ln w="76200">
                <a:solidFill>
                  <a:schemeClr val="accent2">
                    <a:lumMod val="60000"/>
                    <a:lumOff val="40000"/>
                  </a:schemeClr>
                </a:solidFill>
              </a:ln>
            </p:spPr>
            <p:style>
              <a:lnRef idx="2">
                <a:schemeClr val="accent1"/>
              </a:lnRef>
              <a:fillRef idx="0">
                <a:schemeClr val="accent1"/>
              </a:fillRef>
              <a:effectRef idx="1">
                <a:schemeClr val="accent1"/>
              </a:effectRef>
              <a:fontRef idx="minor">
                <a:schemeClr val="tx1"/>
              </a:fontRef>
            </p:style>
          </p:cxnSp>
          <p:cxnSp>
            <p:nvCxnSpPr>
              <p:cNvPr id="274" name="Straight Connector 273"/>
              <p:cNvCxnSpPr>
                <a:stCxn id="268" idx="6"/>
                <a:endCxn id="265" idx="4"/>
              </p:cNvCxnSpPr>
              <p:nvPr/>
            </p:nvCxnSpPr>
            <p:spPr>
              <a:xfrm flipV="1">
                <a:off x="1389037" y="1569101"/>
                <a:ext cx="4040417" cy="1746687"/>
              </a:xfrm>
              <a:prstGeom prst="line">
                <a:avLst/>
              </a:prstGeom>
              <a:ln w="76200">
                <a:solidFill>
                  <a:schemeClr val="accent2">
                    <a:lumMod val="60000"/>
                    <a:lumOff val="40000"/>
                  </a:schemeClr>
                </a:solidFill>
              </a:ln>
            </p:spPr>
            <p:style>
              <a:lnRef idx="2">
                <a:schemeClr val="accent1"/>
              </a:lnRef>
              <a:fillRef idx="0">
                <a:schemeClr val="accent1"/>
              </a:fillRef>
              <a:effectRef idx="1">
                <a:schemeClr val="accent1"/>
              </a:effectRef>
              <a:fontRef idx="minor">
                <a:schemeClr val="tx1"/>
              </a:fontRef>
            </p:style>
          </p:cxnSp>
          <p:cxnSp>
            <p:nvCxnSpPr>
              <p:cNvPr id="277" name="Straight Connector 276"/>
              <p:cNvCxnSpPr>
                <a:stCxn id="268" idx="5"/>
                <a:endCxn id="267" idx="2"/>
              </p:cNvCxnSpPr>
              <p:nvPr/>
            </p:nvCxnSpPr>
            <p:spPr>
              <a:xfrm flipV="1">
                <a:off x="1210315" y="1484018"/>
                <a:ext cx="6482919" cy="2248846"/>
              </a:xfrm>
              <a:prstGeom prst="line">
                <a:avLst/>
              </a:prstGeom>
              <a:ln w="76200">
                <a:solidFill>
                  <a:schemeClr val="accent2">
                    <a:lumMod val="60000"/>
                    <a:lumOff val="40000"/>
                  </a:schemeClr>
                </a:solidFill>
              </a:ln>
            </p:spPr>
            <p:style>
              <a:lnRef idx="2">
                <a:schemeClr val="accent1"/>
              </a:lnRef>
              <a:fillRef idx="0">
                <a:schemeClr val="accent1"/>
              </a:fillRef>
              <a:effectRef idx="1">
                <a:schemeClr val="accent1"/>
              </a:effectRef>
              <a:fontRef idx="minor">
                <a:schemeClr val="tx1"/>
              </a:fontRef>
            </p:style>
          </p:cxnSp>
        </p:grpSp>
      </p:grpSp>
      <p:grpSp>
        <p:nvGrpSpPr>
          <p:cNvPr id="227" name="Group 226"/>
          <p:cNvGrpSpPr/>
          <p:nvPr/>
        </p:nvGrpSpPr>
        <p:grpSpPr>
          <a:xfrm>
            <a:off x="2328096" y="2276325"/>
            <a:ext cx="4269631" cy="3042524"/>
            <a:chOff x="1580126" y="1892100"/>
            <a:chExt cx="5692841" cy="4056698"/>
          </a:xfrm>
        </p:grpSpPr>
        <p:sp>
          <p:nvSpPr>
            <p:cNvPr id="281" name="Donut 280"/>
            <p:cNvSpPr/>
            <p:nvPr/>
          </p:nvSpPr>
          <p:spPr>
            <a:xfrm>
              <a:off x="6052578" y="2224184"/>
              <a:ext cx="1220389" cy="1179671"/>
            </a:xfrm>
            <a:prstGeom prst="donut">
              <a:avLst>
                <a:gd name="adj" fmla="val 13413"/>
              </a:avLst>
            </a:prstGeom>
            <a:solidFill>
              <a:schemeClr val="tx2">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solidFill>
                  <a:prstClr val="black"/>
                </a:solidFill>
                <a:latin typeface="Calibri"/>
              </a:endParaRPr>
            </a:p>
          </p:txBody>
        </p:sp>
        <p:sp>
          <p:nvSpPr>
            <p:cNvPr id="282" name="Donut 281"/>
            <p:cNvSpPr/>
            <p:nvPr/>
          </p:nvSpPr>
          <p:spPr>
            <a:xfrm>
              <a:off x="1580126" y="4397382"/>
              <a:ext cx="1220389" cy="1179671"/>
            </a:xfrm>
            <a:prstGeom prst="donut">
              <a:avLst>
                <a:gd name="adj" fmla="val 13413"/>
              </a:avLst>
            </a:prstGeom>
            <a:solidFill>
              <a:schemeClr val="tx2">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solidFill>
                  <a:prstClr val="black"/>
                </a:solidFill>
                <a:latin typeface="Calibri"/>
              </a:endParaRPr>
            </a:p>
          </p:txBody>
        </p:sp>
        <p:sp>
          <p:nvSpPr>
            <p:cNvPr id="283" name="Donut 282"/>
            <p:cNvSpPr/>
            <p:nvPr/>
          </p:nvSpPr>
          <p:spPr>
            <a:xfrm>
              <a:off x="3301834" y="4769127"/>
              <a:ext cx="1220389" cy="1179671"/>
            </a:xfrm>
            <a:prstGeom prst="donut">
              <a:avLst>
                <a:gd name="adj" fmla="val 13413"/>
              </a:avLst>
            </a:prstGeom>
            <a:solidFill>
              <a:schemeClr val="tx2">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solidFill>
                  <a:prstClr val="black"/>
                </a:solidFill>
                <a:latin typeface="Calibri"/>
              </a:endParaRPr>
            </a:p>
          </p:txBody>
        </p:sp>
        <p:sp>
          <p:nvSpPr>
            <p:cNvPr id="284" name="Donut 283"/>
            <p:cNvSpPr/>
            <p:nvPr/>
          </p:nvSpPr>
          <p:spPr>
            <a:xfrm>
              <a:off x="3004009" y="1892100"/>
              <a:ext cx="1220389" cy="1179671"/>
            </a:xfrm>
            <a:prstGeom prst="donut">
              <a:avLst>
                <a:gd name="adj" fmla="val 13413"/>
              </a:avLst>
            </a:prstGeom>
            <a:solidFill>
              <a:schemeClr val="tx2">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solidFill>
                  <a:prstClr val="black"/>
                </a:solidFill>
                <a:latin typeface="Calibri"/>
              </a:endParaRPr>
            </a:p>
          </p:txBody>
        </p:sp>
      </p:grpSp>
      <p:grpSp>
        <p:nvGrpSpPr>
          <p:cNvPr id="241" name="Group 240"/>
          <p:cNvGrpSpPr/>
          <p:nvPr/>
        </p:nvGrpSpPr>
        <p:grpSpPr>
          <a:xfrm>
            <a:off x="1062278" y="1908541"/>
            <a:ext cx="3719095" cy="3555765"/>
            <a:chOff x="-107631" y="1401720"/>
            <a:chExt cx="4958793" cy="4741020"/>
          </a:xfrm>
        </p:grpSpPr>
        <p:sp>
          <p:nvSpPr>
            <p:cNvPr id="286" name="Donut 285"/>
            <p:cNvSpPr/>
            <p:nvPr/>
          </p:nvSpPr>
          <p:spPr>
            <a:xfrm>
              <a:off x="-107631" y="4963069"/>
              <a:ext cx="1220389" cy="1179671"/>
            </a:xfrm>
            <a:prstGeom prst="donut">
              <a:avLst>
                <a:gd name="adj" fmla="val 13413"/>
              </a:avLst>
            </a:prstGeom>
            <a:solidFill>
              <a:schemeClr val="tx1">
                <a:lumMod val="50000"/>
                <a:lumOff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solidFill>
                  <a:prstClr val="black"/>
                </a:solidFill>
                <a:latin typeface="Calibri"/>
              </a:endParaRPr>
            </a:p>
          </p:txBody>
        </p:sp>
        <p:cxnSp>
          <p:nvCxnSpPr>
            <p:cNvPr id="230" name="Straight Connector 229"/>
            <p:cNvCxnSpPr>
              <a:stCxn id="286" idx="1"/>
              <a:endCxn id="28" idx="2"/>
            </p:cNvCxnSpPr>
            <p:nvPr/>
          </p:nvCxnSpPr>
          <p:spPr>
            <a:xfrm flipV="1">
              <a:off x="71091" y="1403177"/>
              <a:ext cx="625297" cy="3732651"/>
            </a:xfrm>
            <a:prstGeom prst="line">
              <a:avLst/>
            </a:prstGeom>
            <a:ln w="76200">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cxnSp>
          <p:nvCxnSpPr>
            <p:cNvPr id="290" name="Straight Connector 289"/>
            <p:cNvCxnSpPr>
              <a:endCxn id="41" idx="4"/>
            </p:cNvCxnSpPr>
            <p:nvPr/>
          </p:nvCxnSpPr>
          <p:spPr>
            <a:xfrm flipV="1">
              <a:off x="504953" y="3633020"/>
              <a:ext cx="2182330" cy="1324506"/>
            </a:xfrm>
            <a:prstGeom prst="line">
              <a:avLst/>
            </a:prstGeom>
            <a:ln w="76200">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cxnSp>
          <p:nvCxnSpPr>
            <p:cNvPr id="293" name="Straight Connector 292"/>
            <p:cNvCxnSpPr>
              <a:stCxn id="286" idx="7"/>
              <a:endCxn id="42" idx="3"/>
            </p:cNvCxnSpPr>
            <p:nvPr/>
          </p:nvCxnSpPr>
          <p:spPr>
            <a:xfrm flipV="1">
              <a:off x="934036" y="1401720"/>
              <a:ext cx="1788076" cy="3734108"/>
            </a:xfrm>
            <a:prstGeom prst="line">
              <a:avLst/>
            </a:prstGeom>
            <a:ln w="76200">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cxnSp>
          <p:nvCxnSpPr>
            <p:cNvPr id="296" name="Straight Connector 295"/>
            <p:cNvCxnSpPr>
              <a:stCxn id="286" idx="6"/>
              <a:endCxn id="43" idx="3"/>
            </p:cNvCxnSpPr>
            <p:nvPr/>
          </p:nvCxnSpPr>
          <p:spPr>
            <a:xfrm flipV="1">
              <a:off x="1112758" y="4718135"/>
              <a:ext cx="3738404" cy="834770"/>
            </a:xfrm>
            <a:prstGeom prst="line">
              <a:avLst/>
            </a:prstGeom>
            <a:ln w="76200">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grpSp>
      <p:grpSp>
        <p:nvGrpSpPr>
          <p:cNvPr id="243" name="Group 242"/>
          <p:cNvGrpSpPr/>
          <p:nvPr/>
        </p:nvGrpSpPr>
        <p:grpSpPr>
          <a:xfrm>
            <a:off x="2966815" y="4203623"/>
            <a:ext cx="2401489" cy="1875281"/>
            <a:chOff x="2431751" y="4461829"/>
            <a:chExt cx="3201985" cy="2500375"/>
          </a:xfrm>
        </p:grpSpPr>
        <p:sp>
          <p:nvSpPr>
            <p:cNvPr id="300" name="Donut 299"/>
            <p:cNvSpPr/>
            <p:nvPr/>
          </p:nvSpPr>
          <p:spPr>
            <a:xfrm>
              <a:off x="2431751" y="5782533"/>
              <a:ext cx="1220389" cy="1179671"/>
            </a:xfrm>
            <a:prstGeom prst="donut">
              <a:avLst>
                <a:gd name="adj" fmla="val 13413"/>
              </a:avLst>
            </a:prstGeom>
            <a:solidFill>
              <a:schemeClr val="bg1">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solidFill>
                  <a:prstClr val="black"/>
                </a:solidFill>
                <a:latin typeface="Calibri"/>
              </a:endParaRPr>
            </a:p>
          </p:txBody>
        </p:sp>
        <p:sp>
          <p:nvSpPr>
            <p:cNvPr id="301" name="Donut 300"/>
            <p:cNvSpPr/>
            <p:nvPr/>
          </p:nvSpPr>
          <p:spPr>
            <a:xfrm>
              <a:off x="4413347" y="4461829"/>
              <a:ext cx="1220389" cy="1179671"/>
            </a:xfrm>
            <a:prstGeom prst="donut">
              <a:avLst>
                <a:gd name="adj" fmla="val 13413"/>
              </a:avLst>
            </a:prstGeom>
            <a:solidFill>
              <a:schemeClr val="bg1">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solidFill>
                  <a:prstClr val="black"/>
                </a:solidFill>
                <a:latin typeface="Calibri"/>
              </a:endParaRPr>
            </a:p>
          </p:txBody>
        </p:sp>
      </p:grpSp>
      <p:sp>
        <p:nvSpPr>
          <p:cNvPr id="10" name="Footer Placeholder 9"/>
          <p:cNvSpPr>
            <a:spLocks noGrp="1"/>
          </p:cNvSpPr>
          <p:nvPr>
            <p:ph type="ftr" sz="quarter" idx="4294967295"/>
          </p:nvPr>
        </p:nvSpPr>
        <p:spPr>
          <a:xfrm>
            <a:off x="1521716" y="5624514"/>
            <a:ext cx="6002207" cy="273843"/>
          </a:xfrm>
        </p:spPr>
        <p:txBody>
          <a:bodyPr/>
          <a:lstStyle/>
          <a:p>
            <a:r>
              <a:rPr lang="en-US" sz="600">
                <a:solidFill>
                  <a:srgbClr val="002F5F">
                    <a:tint val="75000"/>
                  </a:srgbClr>
                </a:solidFill>
                <a:latin typeface="Calibri"/>
              </a:rPr>
              <a:t>Towards the European Open Science Cloud  @ EU2016 Dutch Presidency Open Science Conference, Amsterdam, Netherlands, 4-5 Apr 2016</a:t>
            </a:r>
            <a:endParaRPr lang="en-US" sz="600" dirty="0" err="1">
              <a:solidFill>
                <a:srgbClr val="002F5F">
                  <a:tint val="75000"/>
                </a:srgbClr>
              </a:solidFill>
              <a:latin typeface="Calibri"/>
            </a:endParaRPr>
          </a:p>
        </p:txBody>
      </p:sp>
    </p:spTree>
    <p:extLst>
      <p:ext uri="{BB962C8B-B14F-4D97-AF65-F5344CB8AC3E}">
        <p14:creationId xmlns:p14="http://schemas.microsoft.com/office/powerpoint/2010/main" val="2642774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checkerboard(across)">
                                      <p:cBhvr>
                                        <p:cTn id="7" dur="500"/>
                                        <p:tgtEl>
                                          <p:spTgt spid="4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4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5512"/>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246"/>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5513"/>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227"/>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41"/>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243"/>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53" presetClass="exit" presetSubtype="32" fill="hold" nodeType="clickEffect">
                                  <p:stCondLst>
                                    <p:cond delay="0"/>
                                  </p:stCondLst>
                                  <p:childTnLst>
                                    <p:anim calcmode="lin" valueType="num">
                                      <p:cBhvr>
                                        <p:cTn id="39" dur="3000"/>
                                        <p:tgtEl>
                                          <p:spTgt spid="15362"/>
                                        </p:tgtEl>
                                        <p:attrNameLst>
                                          <p:attrName>ppt_w</p:attrName>
                                        </p:attrNameLst>
                                      </p:cBhvr>
                                      <p:tavLst>
                                        <p:tav tm="0">
                                          <p:val>
                                            <p:strVal val="ppt_w"/>
                                          </p:val>
                                        </p:tav>
                                        <p:tav tm="100000">
                                          <p:val>
                                            <p:fltVal val="0"/>
                                          </p:val>
                                        </p:tav>
                                      </p:tavLst>
                                    </p:anim>
                                    <p:anim calcmode="lin" valueType="num">
                                      <p:cBhvr>
                                        <p:cTn id="40" dur="3000"/>
                                        <p:tgtEl>
                                          <p:spTgt spid="15362"/>
                                        </p:tgtEl>
                                        <p:attrNameLst>
                                          <p:attrName>ppt_h</p:attrName>
                                        </p:attrNameLst>
                                      </p:cBhvr>
                                      <p:tavLst>
                                        <p:tav tm="0">
                                          <p:val>
                                            <p:strVal val="ppt_h"/>
                                          </p:val>
                                        </p:tav>
                                        <p:tav tm="100000">
                                          <p:val>
                                            <p:fltVal val="0"/>
                                          </p:val>
                                        </p:tav>
                                      </p:tavLst>
                                    </p:anim>
                                    <p:animEffect transition="out" filter="fade">
                                      <p:cBhvr>
                                        <p:cTn id="41" dur="3000"/>
                                        <p:tgtEl>
                                          <p:spTgt spid="15362"/>
                                        </p:tgtEl>
                                      </p:cBhvr>
                                    </p:animEffect>
                                    <p:set>
                                      <p:cBhvr>
                                        <p:cTn id="42" dur="1" fill="hold">
                                          <p:stCondLst>
                                            <p:cond delay="2999"/>
                                          </p:stCondLst>
                                        </p:cTn>
                                        <p:tgtEl>
                                          <p:spTgt spid="15362"/>
                                        </p:tgtEl>
                                        <p:attrNameLst>
                                          <p:attrName>style.visibility</p:attrName>
                                        </p:attrNameLst>
                                      </p:cBhvr>
                                      <p:to>
                                        <p:strVal val="hidden"/>
                                      </p:to>
                                    </p:set>
                                  </p:childTnLst>
                                </p:cTn>
                              </p:par>
                              <p:par>
                                <p:cTn id="43" presetID="53" presetClass="exit" presetSubtype="32" fill="hold" nodeType="withEffect">
                                  <p:stCondLst>
                                    <p:cond delay="0"/>
                                  </p:stCondLst>
                                  <p:childTnLst>
                                    <p:anim calcmode="lin" valueType="num">
                                      <p:cBhvr>
                                        <p:cTn id="44" dur="3000"/>
                                        <p:tgtEl>
                                          <p:spTgt spid="15364"/>
                                        </p:tgtEl>
                                        <p:attrNameLst>
                                          <p:attrName>ppt_w</p:attrName>
                                        </p:attrNameLst>
                                      </p:cBhvr>
                                      <p:tavLst>
                                        <p:tav tm="0">
                                          <p:val>
                                            <p:strVal val="ppt_w"/>
                                          </p:val>
                                        </p:tav>
                                        <p:tav tm="100000">
                                          <p:val>
                                            <p:fltVal val="0"/>
                                          </p:val>
                                        </p:tav>
                                      </p:tavLst>
                                    </p:anim>
                                    <p:anim calcmode="lin" valueType="num">
                                      <p:cBhvr>
                                        <p:cTn id="45" dur="3000"/>
                                        <p:tgtEl>
                                          <p:spTgt spid="15364"/>
                                        </p:tgtEl>
                                        <p:attrNameLst>
                                          <p:attrName>ppt_h</p:attrName>
                                        </p:attrNameLst>
                                      </p:cBhvr>
                                      <p:tavLst>
                                        <p:tav tm="0">
                                          <p:val>
                                            <p:strVal val="ppt_h"/>
                                          </p:val>
                                        </p:tav>
                                        <p:tav tm="100000">
                                          <p:val>
                                            <p:fltVal val="0"/>
                                          </p:val>
                                        </p:tav>
                                      </p:tavLst>
                                    </p:anim>
                                    <p:animEffect transition="out" filter="fade">
                                      <p:cBhvr>
                                        <p:cTn id="46" dur="3000"/>
                                        <p:tgtEl>
                                          <p:spTgt spid="15364"/>
                                        </p:tgtEl>
                                      </p:cBhvr>
                                    </p:animEffect>
                                    <p:set>
                                      <p:cBhvr>
                                        <p:cTn id="47" dur="1" fill="hold">
                                          <p:stCondLst>
                                            <p:cond delay="2999"/>
                                          </p:stCondLst>
                                        </p:cTn>
                                        <p:tgtEl>
                                          <p:spTgt spid="15364"/>
                                        </p:tgtEl>
                                        <p:attrNameLst>
                                          <p:attrName>style.visibility</p:attrName>
                                        </p:attrNameLst>
                                      </p:cBhvr>
                                      <p:to>
                                        <p:strVal val="hidden"/>
                                      </p:to>
                                    </p:set>
                                  </p:childTnLst>
                                </p:cTn>
                              </p:par>
                              <p:par>
                                <p:cTn id="48" presetID="53" presetClass="exit" presetSubtype="32" fill="hold" nodeType="withEffect">
                                  <p:stCondLst>
                                    <p:cond delay="0"/>
                                  </p:stCondLst>
                                  <p:childTnLst>
                                    <p:anim calcmode="lin" valueType="num">
                                      <p:cBhvr>
                                        <p:cTn id="49" dur="3000"/>
                                        <p:tgtEl>
                                          <p:spTgt spid="15366"/>
                                        </p:tgtEl>
                                        <p:attrNameLst>
                                          <p:attrName>ppt_w</p:attrName>
                                        </p:attrNameLst>
                                      </p:cBhvr>
                                      <p:tavLst>
                                        <p:tav tm="0">
                                          <p:val>
                                            <p:strVal val="ppt_w"/>
                                          </p:val>
                                        </p:tav>
                                        <p:tav tm="100000">
                                          <p:val>
                                            <p:fltVal val="0"/>
                                          </p:val>
                                        </p:tav>
                                      </p:tavLst>
                                    </p:anim>
                                    <p:anim calcmode="lin" valueType="num">
                                      <p:cBhvr>
                                        <p:cTn id="50" dur="3000"/>
                                        <p:tgtEl>
                                          <p:spTgt spid="15366"/>
                                        </p:tgtEl>
                                        <p:attrNameLst>
                                          <p:attrName>ppt_h</p:attrName>
                                        </p:attrNameLst>
                                      </p:cBhvr>
                                      <p:tavLst>
                                        <p:tav tm="0">
                                          <p:val>
                                            <p:strVal val="ppt_h"/>
                                          </p:val>
                                        </p:tav>
                                        <p:tav tm="100000">
                                          <p:val>
                                            <p:fltVal val="0"/>
                                          </p:val>
                                        </p:tav>
                                      </p:tavLst>
                                    </p:anim>
                                    <p:animEffect transition="out" filter="fade">
                                      <p:cBhvr>
                                        <p:cTn id="51" dur="3000"/>
                                        <p:tgtEl>
                                          <p:spTgt spid="15366"/>
                                        </p:tgtEl>
                                      </p:cBhvr>
                                    </p:animEffect>
                                    <p:set>
                                      <p:cBhvr>
                                        <p:cTn id="52" dur="1" fill="hold">
                                          <p:stCondLst>
                                            <p:cond delay="2999"/>
                                          </p:stCondLst>
                                        </p:cTn>
                                        <p:tgtEl>
                                          <p:spTgt spid="15366"/>
                                        </p:tgtEl>
                                        <p:attrNameLst>
                                          <p:attrName>style.visibility</p:attrName>
                                        </p:attrNameLst>
                                      </p:cBhvr>
                                      <p:to>
                                        <p:strVal val="hidden"/>
                                      </p:to>
                                    </p:set>
                                  </p:childTnLst>
                                </p:cTn>
                              </p:par>
                              <p:par>
                                <p:cTn id="53" presetID="53" presetClass="exit" presetSubtype="32" fill="hold" nodeType="withEffect">
                                  <p:stCondLst>
                                    <p:cond delay="0"/>
                                  </p:stCondLst>
                                  <p:childTnLst>
                                    <p:anim calcmode="lin" valueType="num">
                                      <p:cBhvr>
                                        <p:cTn id="54" dur="3000"/>
                                        <p:tgtEl>
                                          <p:spTgt spid="15368"/>
                                        </p:tgtEl>
                                        <p:attrNameLst>
                                          <p:attrName>ppt_w</p:attrName>
                                        </p:attrNameLst>
                                      </p:cBhvr>
                                      <p:tavLst>
                                        <p:tav tm="0">
                                          <p:val>
                                            <p:strVal val="ppt_w"/>
                                          </p:val>
                                        </p:tav>
                                        <p:tav tm="100000">
                                          <p:val>
                                            <p:fltVal val="0"/>
                                          </p:val>
                                        </p:tav>
                                      </p:tavLst>
                                    </p:anim>
                                    <p:anim calcmode="lin" valueType="num">
                                      <p:cBhvr>
                                        <p:cTn id="55" dur="3000"/>
                                        <p:tgtEl>
                                          <p:spTgt spid="15368"/>
                                        </p:tgtEl>
                                        <p:attrNameLst>
                                          <p:attrName>ppt_h</p:attrName>
                                        </p:attrNameLst>
                                      </p:cBhvr>
                                      <p:tavLst>
                                        <p:tav tm="0">
                                          <p:val>
                                            <p:strVal val="ppt_h"/>
                                          </p:val>
                                        </p:tav>
                                        <p:tav tm="100000">
                                          <p:val>
                                            <p:fltVal val="0"/>
                                          </p:val>
                                        </p:tav>
                                      </p:tavLst>
                                    </p:anim>
                                    <p:animEffect transition="out" filter="fade">
                                      <p:cBhvr>
                                        <p:cTn id="56" dur="3000"/>
                                        <p:tgtEl>
                                          <p:spTgt spid="15368"/>
                                        </p:tgtEl>
                                      </p:cBhvr>
                                    </p:animEffect>
                                    <p:set>
                                      <p:cBhvr>
                                        <p:cTn id="57" dur="1" fill="hold">
                                          <p:stCondLst>
                                            <p:cond delay="2999"/>
                                          </p:stCondLst>
                                        </p:cTn>
                                        <p:tgtEl>
                                          <p:spTgt spid="15368"/>
                                        </p:tgtEl>
                                        <p:attrNameLst>
                                          <p:attrName>style.visibility</p:attrName>
                                        </p:attrNameLst>
                                      </p:cBhvr>
                                      <p:to>
                                        <p:strVal val="hidden"/>
                                      </p:to>
                                    </p:set>
                                  </p:childTnLst>
                                </p:cTn>
                              </p:par>
                              <p:par>
                                <p:cTn id="58" presetID="53" presetClass="exit" presetSubtype="32" fill="hold" nodeType="withEffect">
                                  <p:stCondLst>
                                    <p:cond delay="0"/>
                                  </p:stCondLst>
                                  <p:childTnLst>
                                    <p:anim calcmode="lin" valueType="num">
                                      <p:cBhvr>
                                        <p:cTn id="59" dur="3000"/>
                                        <p:tgtEl>
                                          <p:spTgt spid="15369"/>
                                        </p:tgtEl>
                                        <p:attrNameLst>
                                          <p:attrName>ppt_w</p:attrName>
                                        </p:attrNameLst>
                                      </p:cBhvr>
                                      <p:tavLst>
                                        <p:tav tm="0">
                                          <p:val>
                                            <p:strVal val="ppt_w"/>
                                          </p:val>
                                        </p:tav>
                                        <p:tav tm="100000">
                                          <p:val>
                                            <p:fltVal val="0"/>
                                          </p:val>
                                        </p:tav>
                                      </p:tavLst>
                                    </p:anim>
                                    <p:anim calcmode="lin" valueType="num">
                                      <p:cBhvr>
                                        <p:cTn id="60" dur="3000"/>
                                        <p:tgtEl>
                                          <p:spTgt spid="15369"/>
                                        </p:tgtEl>
                                        <p:attrNameLst>
                                          <p:attrName>ppt_h</p:attrName>
                                        </p:attrNameLst>
                                      </p:cBhvr>
                                      <p:tavLst>
                                        <p:tav tm="0">
                                          <p:val>
                                            <p:strVal val="ppt_h"/>
                                          </p:val>
                                        </p:tav>
                                        <p:tav tm="100000">
                                          <p:val>
                                            <p:fltVal val="0"/>
                                          </p:val>
                                        </p:tav>
                                      </p:tavLst>
                                    </p:anim>
                                    <p:animEffect transition="out" filter="fade">
                                      <p:cBhvr>
                                        <p:cTn id="61" dur="3000"/>
                                        <p:tgtEl>
                                          <p:spTgt spid="15369"/>
                                        </p:tgtEl>
                                      </p:cBhvr>
                                    </p:animEffect>
                                    <p:set>
                                      <p:cBhvr>
                                        <p:cTn id="62" dur="1" fill="hold">
                                          <p:stCondLst>
                                            <p:cond delay="2999"/>
                                          </p:stCondLst>
                                        </p:cTn>
                                        <p:tgtEl>
                                          <p:spTgt spid="15369"/>
                                        </p:tgtEl>
                                        <p:attrNameLst>
                                          <p:attrName>style.visibility</p:attrName>
                                        </p:attrNameLst>
                                      </p:cBhvr>
                                      <p:to>
                                        <p:strVal val="hidden"/>
                                      </p:to>
                                    </p:set>
                                  </p:childTnLst>
                                </p:cTn>
                              </p:par>
                              <p:par>
                                <p:cTn id="63" presetID="53" presetClass="exit" presetSubtype="32" fill="hold" nodeType="withEffect">
                                  <p:stCondLst>
                                    <p:cond delay="0"/>
                                  </p:stCondLst>
                                  <p:childTnLst>
                                    <p:anim calcmode="lin" valueType="num">
                                      <p:cBhvr>
                                        <p:cTn id="64" dur="3000"/>
                                        <p:tgtEl>
                                          <p:spTgt spid="15370"/>
                                        </p:tgtEl>
                                        <p:attrNameLst>
                                          <p:attrName>ppt_w</p:attrName>
                                        </p:attrNameLst>
                                      </p:cBhvr>
                                      <p:tavLst>
                                        <p:tav tm="0">
                                          <p:val>
                                            <p:strVal val="ppt_w"/>
                                          </p:val>
                                        </p:tav>
                                        <p:tav tm="100000">
                                          <p:val>
                                            <p:fltVal val="0"/>
                                          </p:val>
                                        </p:tav>
                                      </p:tavLst>
                                    </p:anim>
                                    <p:anim calcmode="lin" valueType="num">
                                      <p:cBhvr>
                                        <p:cTn id="65" dur="3000"/>
                                        <p:tgtEl>
                                          <p:spTgt spid="15370"/>
                                        </p:tgtEl>
                                        <p:attrNameLst>
                                          <p:attrName>ppt_h</p:attrName>
                                        </p:attrNameLst>
                                      </p:cBhvr>
                                      <p:tavLst>
                                        <p:tav tm="0">
                                          <p:val>
                                            <p:strVal val="ppt_h"/>
                                          </p:val>
                                        </p:tav>
                                        <p:tav tm="100000">
                                          <p:val>
                                            <p:fltVal val="0"/>
                                          </p:val>
                                        </p:tav>
                                      </p:tavLst>
                                    </p:anim>
                                    <p:animEffect transition="out" filter="fade">
                                      <p:cBhvr>
                                        <p:cTn id="66" dur="3000"/>
                                        <p:tgtEl>
                                          <p:spTgt spid="15370"/>
                                        </p:tgtEl>
                                      </p:cBhvr>
                                    </p:animEffect>
                                    <p:set>
                                      <p:cBhvr>
                                        <p:cTn id="67" dur="1" fill="hold">
                                          <p:stCondLst>
                                            <p:cond delay="2999"/>
                                          </p:stCondLst>
                                        </p:cTn>
                                        <p:tgtEl>
                                          <p:spTgt spid="15370"/>
                                        </p:tgtEl>
                                        <p:attrNameLst>
                                          <p:attrName>style.visibility</p:attrName>
                                        </p:attrNameLst>
                                      </p:cBhvr>
                                      <p:to>
                                        <p:strVal val="hidden"/>
                                      </p:to>
                                    </p:set>
                                  </p:childTnLst>
                                </p:cTn>
                              </p:par>
                              <p:par>
                                <p:cTn id="68" presetID="53" presetClass="exit" presetSubtype="32" fill="hold" nodeType="withEffect">
                                  <p:stCondLst>
                                    <p:cond delay="0"/>
                                  </p:stCondLst>
                                  <p:childTnLst>
                                    <p:anim calcmode="lin" valueType="num">
                                      <p:cBhvr>
                                        <p:cTn id="69" dur="3000"/>
                                        <p:tgtEl>
                                          <p:spTgt spid="15371"/>
                                        </p:tgtEl>
                                        <p:attrNameLst>
                                          <p:attrName>ppt_w</p:attrName>
                                        </p:attrNameLst>
                                      </p:cBhvr>
                                      <p:tavLst>
                                        <p:tav tm="0">
                                          <p:val>
                                            <p:strVal val="ppt_w"/>
                                          </p:val>
                                        </p:tav>
                                        <p:tav tm="100000">
                                          <p:val>
                                            <p:fltVal val="0"/>
                                          </p:val>
                                        </p:tav>
                                      </p:tavLst>
                                    </p:anim>
                                    <p:anim calcmode="lin" valueType="num">
                                      <p:cBhvr>
                                        <p:cTn id="70" dur="3000"/>
                                        <p:tgtEl>
                                          <p:spTgt spid="15371"/>
                                        </p:tgtEl>
                                        <p:attrNameLst>
                                          <p:attrName>ppt_h</p:attrName>
                                        </p:attrNameLst>
                                      </p:cBhvr>
                                      <p:tavLst>
                                        <p:tav tm="0">
                                          <p:val>
                                            <p:strVal val="ppt_h"/>
                                          </p:val>
                                        </p:tav>
                                        <p:tav tm="100000">
                                          <p:val>
                                            <p:fltVal val="0"/>
                                          </p:val>
                                        </p:tav>
                                      </p:tavLst>
                                    </p:anim>
                                    <p:animEffect transition="out" filter="fade">
                                      <p:cBhvr>
                                        <p:cTn id="71" dur="3000"/>
                                        <p:tgtEl>
                                          <p:spTgt spid="15371"/>
                                        </p:tgtEl>
                                      </p:cBhvr>
                                    </p:animEffect>
                                    <p:set>
                                      <p:cBhvr>
                                        <p:cTn id="72" dur="1" fill="hold">
                                          <p:stCondLst>
                                            <p:cond delay="2999"/>
                                          </p:stCondLst>
                                        </p:cTn>
                                        <p:tgtEl>
                                          <p:spTgt spid="15371"/>
                                        </p:tgtEl>
                                        <p:attrNameLst>
                                          <p:attrName>style.visibility</p:attrName>
                                        </p:attrNameLst>
                                      </p:cBhvr>
                                      <p:to>
                                        <p:strVal val="hidden"/>
                                      </p:to>
                                    </p:set>
                                  </p:childTnLst>
                                </p:cTn>
                              </p:par>
                              <p:par>
                                <p:cTn id="73" presetID="53" presetClass="exit" presetSubtype="32" fill="hold" nodeType="withEffect">
                                  <p:stCondLst>
                                    <p:cond delay="0"/>
                                  </p:stCondLst>
                                  <p:childTnLst>
                                    <p:anim calcmode="lin" valueType="num">
                                      <p:cBhvr>
                                        <p:cTn id="74" dur="3000"/>
                                        <p:tgtEl>
                                          <p:spTgt spid="15372"/>
                                        </p:tgtEl>
                                        <p:attrNameLst>
                                          <p:attrName>ppt_w</p:attrName>
                                        </p:attrNameLst>
                                      </p:cBhvr>
                                      <p:tavLst>
                                        <p:tav tm="0">
                                          <p:val>
                                            <p:strVal val="ppt_w"/>
                                          </p:val>
                                        </p:tav>
                                        <p:tav tm="100000">
                                          <p:val>
                                            <p:fltVal val="0"/>
                                          </p:val>
                                        </p:tav>
                                      </p:tavLst>
                                    </p:anim>
                                    <p:anim calcmode="lin" valueType="num">
                                      <p:cBhvr>
                                        <p:cTn id="75" dur="3000"/>
                                        <p:tgtEl>
                                          <p:spTgt spid="15372"/>
                                        </p:tgtEl>
                                        <p:attrNameLst>
                                          <p:attrName>ppt_h</p:attrName>
                                        </p:attrNameLst>
                                      </p:cBhvr>
                                      <p:tavLst>
                                        <p:tav tm="0">
                                          <p:val>
                                            <p:strVal val="ppt_h"/>
                                          </p:val>
                                        </p:tav>
                                        <p:tav tm="100000">
                                          <p:val>
                                            <p:fltVal val="0"/>
                                          </p:val>
                                        </p:tav>
                                      </p:tavLst>
                                    </p:anim>
                                    <p:animEffect transition="out" filter="fade">
                                      <p:cBhvr>
                                        <p:cTn id="76" dur="3000"/>
                                        <p:tgtEl>
                                          <p:spTgt spid="15372"/>
                                        </p:tgtEl>
                                      </p:cBhvr>
                                    </p:animEffect>
                                    <p:set>
                                      <p:cBhvr>
                                        <p:cTn id="77" dur="1" fill="hold">
                                          <p:stCondLst>
                                            <p:cond delay="2999"/>
                                          </p:stCondLst>
                                        </p:cTn>
                                        <p:tgtEl>
                                          <p:spTgt spid="15372"/>
                                        </p:tgtEl>
                                        <p:attrNameLst>
                                          <p:attrName>style.visibility</p:attrName>
                                        </p:attrNameLst>
                                      </p:cBhvr>
                                      <p:to>
                                        <p:strVal val="hidden"/>
                                      </p:to>
                                    </p:set>
                                  </p:childTnLst>
                                </p:cTn>
                              </p:par>
                              <p:par>
                                <p:cTn id="78" presetID="53" presetClass="exit" presetSubtype="32" fill="hold" nodeType="withEffect">
                                  <p:stCondLst>
                                    <p:cond delay="0"/>
                                  </p:stCondLst>
                                  <p:childTnLst>
                                    <p:anim calcmode="lin" valueType="num">
                                      <p:cBhvr>
                                        <p:cTn id="79" dur="3000"/>
                                        <p:tgtEl>
                                          <p:spTgt spid="15373"/>
                                        </p:tgtEl>
                                        <p:attrNameLst>
                                          <p:attrName>ppt_w</p:attrName>
                                        </p:attrNameLst>
                                      </p:cBhvr>
                                      <p:tavLst>
                                        <p:tav tm="0">
                                          <p:val>
                                            <p:strVal val="ppt_w"/>
                                          </p:val>
                                        </p:tav>
                                        <p:tav tm="100000">
                                          <p:val>
                                            <p:fltVal val="0"/>
                                          </p:val>
                                        </p:tav>
                                      </p:tavLst>
                                    </p:anim>
                                    <p:anim calcmode="lin" valueType="num">
                                      <p:cBhvr>
                                        <p:cTn id="80" dur="3000"/>
                                        <p:tgtEl>
                                          <p:spTgt spid="15373"/>
                                        </p:tgtEl>
                                        <p:attrNameLst>
                                          <p:attrName>ppt_h</p:attrName>
                                        </p:attrNameLst>
                                      </p:cBhvr>
                                      <p:tavLst>
                                        <p:tav tm="0">
                                          <p:val>
                                            <p:strVal val="ppt_h"/>
                                          </p:val>
                                        </p:tav>
                                        <p:tav tm="100000">
                                          <p:val>
                                            <p:fltVal val="0"/>
                                          </p:val>
                                        </p:tav>
                                      </p:tavLst>
                                    </p:anim>
                                    <p:animEffect transition="out" filter="fade">
                                      <p:cBhvr>
                                        <p:cTn id="81" dur="3000"/>
                                        <p:tgtEl>
                                          <p:spTgt spid="15373"/>
                                        </p:tgtEl>
                                      </p:cBhvr>
                                    </p:animEffect>
                                    <p:set>
                                      <p:cBhvr>
                                        <p:cTn id="82" dur="1" fill="hold">
                                          <p:stCondLst>
                                            <p:cond delay="2999"/>
                                          </p:stCondLst>
                                        </p:cTn>
                                        <p:tgtEl>
                                          <p:spTgt spid="15373"/>
                                        </p:tgtEl>
                                        <p:attrNameLst>
                                          <p:attrName>style.visibility</p:attrName>
                                        </p:attrNameLst>
                                      </p:cBhvr>
                                      <p:to>
                                        <p:strVal val="hidden"/>
                                      </p:to>
                                    </p:set>
                                  </p:childTnLst>
                                </p:cTn>
                              </p:par>
                              <p:par>
                                <p:cTn id="83" presetID="53" presetClass="exit" presetSubtype="32" fill="hold" nodeType="withEffect">
                                  <p:stCondLst>
                                    <p:cond delay="0"/>
                                  </p:stCondLst>
                                  <p:childTnLst>
                                    <p:anim calcmode="lin" valueType="num">
                                      <p:cBhvr>
                                        <p:cTn id="84" dur="3000"/>
                                        <p:tgtEl>
                                          <p:spTgt spid="15374"/>
                                        </p:tgtEl>
                                        <p:attrNameLst>
                                          <p:attrName>ppt_w</p:attrName>
                                        </p:attrNameLst>
                                      </p:cBhvr>
                                      <p:tavLst>
                                        <p:tav tm="0">
                                          <p:val>
                                            <p:strVal val="ppt_w"/>
                                          </p:val>
                                        </p:tav>
                                        <p:tav tm="100000">
                                          <p:val>
                                            <p:fltVal val="0"/>
                                          </p:val>
                                        </p:tav>
                                      </p:tavLst>
                                    </p:anim>
                                    <p:anim calcmode="lin" valueType="num">
                                      <p:cBhvr>
                                        <p:cTn id="85" dur="3000"/>
                                        <p:tgtEl>
                                          <p:spTgt spid="15374"/>
                                        </p:tgtEl>
                                        <p:attrNameLst>
                                          <p:attrName>ppt_h</p:attrName>
                                        </p:attrNameLst>
                                      </p:cBhvr>
                                      <p:tavLst>
                                        <p:tav tm="0">
                                          <p:val>
                                            <p:strVal val="ppt_h"/>
                                          </p:val>
                                        </p:tav>
                                        <p:tav tm="100000">
                                          <p:val>
                                            <p:fltVal val="0"/>
                                          </p:val>
                                        </p:tav>
                                      </p:tavLst>
                                    </p:anim>
                                    <p:animEffect transition="out" filter="fade">
                                      <p:cBhvr>
                                        <p:cTn id="86" dur="3000"/>
                                        <p:tgtEl>
                                          <p:spTgt spid="15374"/>
                                        </p:tgtEl>
                                      </p:cBhvr>
                                    </p:animEffect>
                                    <p:set>
                                      <p:cBhvr>
                                        <p:cTn id="87" dur="1" fill="hold">
                                          <p:stCondLst>
                                            <p:cond delay="2999"/>
                                          </p:stCondLst>
                                        </p:cTn>
                                        <p:tgtEl>
                                          <p:spTgt spid="15374"/>
                                        </p:tgtEl>
                                        <p:attrNameLst>
                                          <p:attrName>style.visibility</p:attrName>
                                        </p:attrNameLst>
                                      </p:cBhvr>
                                      <p:to>
                                        <p:strVal val="hidden"/>
                                      </p:to>
                                    </p:set>
                                  </p:childTnLst>
                                </p:cTn>
                              </p:par>
                              <p:par>
                                <p:cTn id="88" presetID="53" presetClass="exit" presetSubtype="32" fill="hold" nodeType="withEffect">
                                  <p:stCondLst>
                                    <p:cond delay="0"/>
                                  </p:stCondLst>
                                  <p:childTnLst>
                                    <p:anim calcmode="lin" valueType="num">
                                      <p:cBhvr>
                                        <p:cTn id="89" dur="3000"/>
                                        <p:tgtEl>
                                          <p:spTgt spid="15376"/>
                                        </p:tgtEl>
                                        <p:attrNameLst>
                                          <p:attrName>ppt_w</p:attrName>
                                        </p:attrNameLst>
                                      </p:cBhvr>
                                      <p:tavLst>
                                        <p:tav tm="0">
                                          <p:val>
                                            <p:strVal val="ppt_w"/>
                                          </p:val>
                                        </p:tav>
                                        <p:tav tm="100000">
                                          <p:val>
                                            <p:fltVal val="0"/>
                                          </p:val>
                                        </p:tav>
                                      </p:tavLst>
                                    </p:anim>
                                    <p:anim calcmode="lin" valueType="num">
                                      <p:cBhvr>
                                        <p:cTn id="90" dur="3000"/>
                                        <p:tgtEl>
                                          <p:spTgt spid="15376"/>
                                        </p:tgtEl>
                                        <p:attrNameLst>
                                          <p:attrName>ppt_h</p:attrName>
                                        </p:attrNameLst>
                                      </p:cBhvr>
                                      <p:tavLst>
                                        <p:tav tm="0">
                                          <p:val>
                                            <p:strVal val="ppt_h"/>
                                          </p:val>
                                        </p:tav>
                                        <p:tav tm="100000">
                                          <p:val>
                                            <p:fltVal val="0"/>
                                          </p:val>
                                        </p:tav>
                                      </p:tavLst>
                                    </p:anim>
                                    <p:animEffect transition="out" filter="fade">
                                      <p:cBhvr>
                                        <p:cTn id="91" dur="3000"/>
                                        <p:tgtEl>
                                          <p:spTgt spid="15376"/>
                                        </p:tgtEl>
                                      </p:cBhvr>
                                    </p:animEffect>
                                    <p:set>
                                      <p:cBhvr>
                                        <p:cTn id="92" dur="1" fill="hold">
                                          <p:stCondLst>
                                            <p:cond delay="2999"/>
                                          </p:stCondLst>
                                        </p:cTn>
                                        <p:tgtEl>
                                          <p:spTgt spid="15376"/>
                                        </p:tgtEl>
                                        <p:attrNameLst>
                                          <p:attrName>style.visibility</p:attrName>
                                        </p:attrNameLst>
                                      </p:cBhvr>
                                      <p:to>
                                        <p:strVal val="hidden"/>
                                      </p:to>
                                    </p:set>
                                  </p:childTnLst>
                                </p:cTn>
                              </p:par>
                              <p:par>
                                <p:cTn id="93" presetID="53" presetClass="exit" presetSubtype="32" fill="hold" nodeType="withEffect">
                                  <p:stCondLst>
                                    <p:cond delay="0"/>
                                  </p:stCondLst>
                                  <p:childTnLst>
                                    <p:anim calcmode="lin" valueType="num">
                                      <p:cBhvr>
                                        <p:cTn id="94" dur="3000"/>
                                        <p:tgtEl>
                                          <p:spTgt spid="15377"/>
                                        </p:tgtEl>
                                        <p:attrNameLst>
                                          <p:attrName>ppt_w</p:attrName>
                                        </p:attrNameLst>
                                      </p:cBhvr>
                                      <p:tavLst>
                                        <p:tav tm="0">
                                          <p:val>
                                            <p:strVal val="ppt_w"/>
                                          </p:val>
                                        </p:tav>
                                        <p:tav tm="100000">
                                          <p:val>
                                            <p:fltVal val="0"/>
                                          </p:val>
                                        </p:tav>
                                      </p:tavLst>
                                    </p:anim>
                                    <p:anim calcmode="lin" valueType="num">
                                      <p:cBhvr>
                                        <p:cTn id="95" dur="3000"/>
                                        <p:tgtEl>
                                          <p:spTgt spid="15377"/>
                                        </p:tgtEl>
                                        <p:attrNameLst>
                                          <p:attrName>ppt_h</p:attrName>
                                        </p:attrNameLst>
                                      </p:cBhvr>
                                      <p:tavLst>
                                        <p:tav tm="0">
                                          <p:val>
                                            <p:strVal val="ppt_h"/>
                                          </p:val>
                                        </p:tav>
                                        <p:tav tm="100000">
                                          <p:val>
                                            <p:fltVal val="0"/>
                                          </p:val>
                                        </p:tav>
                                      </p:tavLst>
                                    </p:anim>
                                    <p:animEffect transition="out" filter="fade">
                                      <p:cBhvr>
                                        <p:cTn id="96" dur="3000"/>
                                        <p:tgtEl>
                                          <p:spTgt spid="15377"/>
                                        </p:tgtEl>
                                      </p:cBhvr>
                                    </p:animEffect>
                                    <p:set>
                                      <p:cBhvr>
                                        <p:cTn id="97" dur="1" fill="hold">
                                          <p:stCondLst>
                                            <p:cond delay="2999"/>
                                          </p:stCondLst>
                                        </p:cTn>
                                        <p:tgtEl>
                                          <p:spTgt spid="15377"/>
                                        </p:tgtEl>
                                        <p:attrNameLst>
                                          <p:attrName>style.visibility</p:attrName>
                                        </p:attrNameLst>
                                      </p:cBhvr>
                                      <p:to>
                                        <p:strVal val="hidden"/>
                                      </p:to>
                                    </p:set>
                                  </p:childTnLst>
                                </p:cTn>
                              </p:par>
                              <p:par>
                                <p:cTn id="98" presetID="53" presetClass="exit" presetSubtype="32" fill="hold" grpId="0" nodeType="withEffect">
                                  <p:stCondLst>
                                    <p:cond delay="0"/>
                                  </p:stCondLst>
                                  <p:childTnLst>
                                    <p:anim calcmode="lin" valueType="num">
                                      <p:cBhvr>
                                        <p:cTn id="99" dur="3000"/>
                                        <p:tgtEl>
                                          <p:spTgt spid="6"/>
                                        </p:tgtEl>
                                        <p:attrNameLst>
                                          <p:attrName>ppt_w</p:attrName>
                                        </p:attrNameLst>
                                      </p:cBhvr>
                                      <p:tavLst>
                                        <p:tav tm="0">
                                          <p:val>
                                            <p:strVal val="ppt_w"/>
                                          </p:val>
                                        </p:tav>
                                        <p:tav tm="100000">
                                          <p:val>
                                            <p:fltVal val="0"/>
                                          </p:val>
                                        </p:tav>
                                      </p:tavLst>
                                    </p:anim>
                                    <p:anim calcmode="lin" valueType="num">
                                      <p:cBhvr>
                                        <p:cTn id="100" dur="3000"/>
                                        <p:tgtEl>
                                          <p:spTgt spid="6"/>
                                        </p:tgtEl>
                                        <p:attrNameLst>
                                          <p:attrName>ppt_h</p:attrName>
                                        </p:attrNameLst>
                                      </p:cBhvr>
                                      <p:tavLst>
                                        <p:tav tm="0">
                                          <p:val>
                                            <p:strVal val="ppt_h"/>
                                          </p:val>
                                        </p:tav>
                                        <p:tav tm="100000">
                                          <p:val>
                                            <p:fltVal val="0"/>
                                          </p:val>
                                        </p:tav>
                                      </p:tavLst>
                                    </p:anim>
                                    <p:animEffect transition="out" filter="fade">
                                      <p:cBhvr>
                                        <p:cTn id="101" dur="3000"/>
                                        <p:tgtEl>
                                          <p:spTgt spid="6"/>
                                        </p:tgtEl>
                                      </p:cBhvr>
                                    </p:animEffect>
                                    <p:set>
                                      <p:cBhvr>
                                        <p:cTn id="102" dur="1" fill="hold">
                                          <p:stCondLst>
                                            <p:cond delay="2999"/>
                                          </p:stCondLst>
                                        </p:cTn>
                                        <p:tgtEl>
                                          <p:spTgt spid="6"/>
                                        </p:tgtEl>
                                        <p:attrNameLst>
                                          <p:attrName>style.visibility</p:attrName>
                                        </p:attrNameLst>
                                      </p:cBhvr>
                                      <p:to>
                                        <p:strVal val="hidden"/>
                                      </p:to>
                                    </p:set>
                                  </p:childTnLst>
                                </p:cTn>
                              </p:par>
                              <p:par>
                                <p:cTn id="103" presetID="53" presetClass="exit" presetSubtype="32" fill="hold" nodeType="withEffect">
                                  <p:stCondLst>
                                    <p:cond delay="0"/>
                                  </p:stCondLst>
                                  <p:childTnLst>
                                    <p:anim calcmode="lin" valueType="num">
                                      <p:cBhvr>
                                        <p:cTn id="104" dur="3000"/>
                                        <p:tgtEl>
                                          <p:spTgt spid="3"/>
                                        </p:tgtEl>
                                        <p:attrNameLst>
                                          <p:attrName>ppt_w</p:attrName>
                                        </p:attrNameLst>
                                      </p:cBhvr>
                                      <p:tavLst>
                                        <p:tav tm="0">
                                          <p:val>
                                            <p:strVal val="ppt_w"/>
                                          </p:val>
                                        </p:tav>
                                        <p:tav tm="100000">
                                          <p:val>
                                            <p:fltVal val="0"/>
                                          </p:val>
                                        </p:tav>
                                      </p:tavLst>
                                    </p:anim>
                                    <p:anim calcmode="lin" valueType="num">
                                      <p:cBhvr>
                                        <p:cTn id="105" dur="3000"/>
                                        <p:tgtEl>
                                          <p:spTgt spid="3"/>
                                        </p:tgtEl>
                                        <p:attrNameLst>
                                          <p:attrName>ppt_h</p:attrName>
                                        </p:attrNameLst>
                                      </p:cBhvr>
                                      <p:tavLst>
                                        <p:tav tm="0">
                                          <p:val>
                                            <p:strVal val="ppt_h"/>
                                          </p:val>
                                        </p:tav>
                                        <p:tav tm="100000">
                                          <p:val>
                                            <p:fltVal val="0"/>
                                          </p:val>
                                        </p:tav>
                                      </p:tavLst>
                                    </p:anim>
                                    <p:animEffect transition="out" filter="fade">
                                      <p:cBhvr>
                                        <p:cTn id="106" dur="3000"/>
                                        <p:tgtEl>
                                          <p:spTgt spid="3"/>
                                        </p:tgtEl>
                                      </p:cBhvr>
                                    </p:animEffect>
                                    <p:set>
                                      <p:cBhvr>
                                        <p:cTn id="107" dur="1" fill="hold">
                                          <p:stCondLst>
                                            <p:cond delay="2999"/>
                                          </p:stCondLst>
                                        </p:cTn>
                                        <p:tgtEl>
                                          <p:spTgt spid="3"/>
                                        </p:tgtEl>
                                        <p:attrNameLst>
                                          <p:attrName>style.visibility</p:attrName>
                                        </p:attrNameLst>
                                      </p:cBhvr>
                                      <p:to>
                                        <p:strVal val="hidden"/>
                                      </p:to>
                                    </p:set>
                                  </p:childTnLst>
                                </p:cTn>
                              </p:par>
                              <p:par>
                                <p:cTn id="108" presetID="53" presetClass="exit" presetSubtype="32" fill="hold" nodeType="withEffect">
                                  <p:stCondLst>
                                    <p:cond delay="0"/>
                                  </p:stCondLst>
                                  <p:childTnLst>
                                    <p:anim calcmode="lin" valueType="num">
                                      <p:cBhvr>
                                        <p:cTn id="109" dur="3000"/>
                                        <p:tgtEl>
                                          <p:spTgt spid="5"/>
                                        </p:tgtEl>
                                        <p:attrNameLst>
                                          <p:attrName>ppt_w</p:attrName>
                                        </p:attrNameLst>
                                      </p:cBhvr>
                                      <p:tavLst>
                                        <p:tav tm="0">
                                          <p:val>
                                            <p:strVal val="ppt_w"/>
                                          </p:val>
                                        </p:tav>
                                        <p:tav tm="100000">
                                          <p:val>
                                            <p:fltVal val="0"/>
                                          </p:val>
                                        </p:tav>
                                      </p:tavLst>
                                    </p:anim>
                                    <p:anim calcmode="lin" valueType="num">
                                      <p:cBhvr>
                                        <p:cTn id="110" dur="3000"/>
                                        <p:tgtEl>
                                          <p:spTgt spid="5"/>
                                        </p:tgtEl>
                                        <p:attrNameLst>
                                          <p:attrName>ppt_h</p:attrName>
                                        </p:attrNameLst>
                                      </p:cBhvr>
                                      <p:tavLst>
                                        <p:tav tm="0">
                                          <p:val>
                                            <p:strVal val="ppt_h"/>
                                          </p:val>
                                        </p:tav>
                                        <p:tav tm="100000">
                                          <p:val>
                                            <p:fltVal val="0"/>
                                          </p:val>
                                        </p:tav>
                                      </p:tavLst>
                                    </p:anim>
                                    <p:animEffect transition="out" filter="fade">
                                      <p:cBhvr>
                                        <p:cTn id="111" dur="3000"/>
                                        <p:tgtEl>
                                          <p:spTgt spid="5"/>
                                        </p:tgtEl>
                                      </p:cBhvr>
                                    </p:animEffect>
                                    <p:set>
                                      <p:cBhvr>
                                        <p:cTn id="112" dur="1" fill="hold">
                                          <p:stCondLst>
                                            <p:cond delay="2999"/>
                                          </p:stCondLst>
                                        </p:cTn>
                                        <p:tgtEl>
                                          <p:spTgt spid="5"/>
                                        </p:tgtEl>
                                        <p:attrNameLst>
                                          <p:attrName>style.visibility</p:attrName>
                                        </p:attrNameLst>
                                      </p:cBhvr>
                                      <p:to>
                                        <p:strVal val="hidden"/>
                                      </p:to>
                                    </p:set>
                                  </p:childTnLst>
                                </p:cTn>
                              </p:par>
                              <p:par>
                                <p:cTn id="113" presetID="53" presetClass="exit" presetSubtype="32" fill="hold" nodeType="withEffect">
                                  <p:stCondLst>
                                    <p:cond delay="0"/>
                                  </p:stCondLst>
                                  <p:childTnLst>
                                    <p:anim calcmode="lin" valueType="num">
                                      <p:cBhvr>
                                        <p:cTn id="114" dur="3000"/>
                                        <p:tgtEl>
                                          <p:spTgt spid="8"/>
                                        </p:tgtEl>
                                        <p:attrNameLst>
                                          <p:attrName>ppt_w</p:attrName>
                                        </p:attrNameLst>
                                      </p:cBhvr>
                                      <p:tavLst>
                                        <p:tav tm="0">
                                          <p:val>
                                            <p:strVal val="ppt_w"/>
                                          </p:val>
                                        </p:tav>
                                        <p:tav tm="100000">
                                          <p:val>
                                            <p:fltVal val="0"/>
                                          </p:val>
                                        </p:tav>
                                      </p:tavLst>
                                    </p:anim>
                                    <p:anim calcmode="lin" valueType="num">
                                      <p:cBhvr>
                                        <p:cTn id="115" dur="3000"/>
                                        <p:tgtEl>
                                          <p:spTgt spid="8"/>
                                        </p:tgtEl>
                                        <p:attrNameLst>
                                          <p:attrName>ppt_h</p:attrName>
                                        </p:attrNameLst>
                                      </p:cBhvr>
                                      <p:tavLst>
                                        <p:tav tm="0">
                                          <p:val>
                                            <p:strVal val="ppt_h"/>
                                          </p:val>
                                        </p:tav>
                                        <p:tav tm="100000">
                                          <p:val>
                                            <p:fltVal val="0"/>
                                          </p:val>
                                        </p:tav>
                                      </p:tavLst>
                                    </p:anim>
                                    <p:animEffect transition="out" filter="fade">
                                      <p:cBhvr>
                                        <p:cTn id="116" dur="3000"/>
                                        <p:tgtEl>
                                          <p:spTgt spid="8"/>
                                        </p:tgtEl>
                                      </p:cBhvr>
                                    </p:animEffect>
                                    <p:set>
                                      <p:cBhvr>
                                        <p:cTn id="117" dur="1" fill="hold">
                                          <p:stCondLst>
                                            <p:cond delay="2999"/>
                                          </p:stCondLst>
                                        </p:cTn>
                                        <p:tgtEl>
                                          <p:spTgt spid="8"/>
                                        </p:tgtEl>
                                        <p:attrNameLst>
                                          <p:attrName>style.visibility</p:attrName>
                                        </p:attrNameLst>
                                      </p:cBhvr>
                                      <p:to>
                                        <p:strVal val="hidden"/>
                                      </p:to>
                                    </p:set>
                                  </p:childTnLst>
                                </p:cTn>
                              </p:par>
                              <p:par>
                                <p:cTn id="118" presetID="53" presetClass="exit" presetSubtype="32" fill="hold" nodeType="withEffect">
                                  <p:stCondLst>
                                    <p:cond delay="0"/>
                                  </p:stCondLst>
                                  <p:childTnLst>
                                    <p:anim calcmode="lin" valueType="num">
                                      <p:cBhvr>
                                        <p:cTn id="119" dur="3000"/>
                                        <p:tgtEl>
                                          <p:spTgt spid="9"/>
                                        </p:tgtEl>
                                        <p:attrNameLst>
                                          <p:attrName>ppt_w</p:attrName>
                                        </p:attrNameLst>
                                      </p:cBhvr>
                                      <p:tavLst>
                                        <p:tav tm="0">
                                          <p:val>
                                            <p:strVal val="ppt_w"/>
                                          </p:val>
                                        </p:tav>
                                        <p:tav tm="100000">
                                          <p:val>
                                            <p:fltVal val="0"/>
                                          </p:val>
                                        </p:tav>
                                      </p:tavLst>
                                    </p:anim>
                                    <p:anim calcmode="lin" valueType="num">
                                      <p:cBhvr>
                                        <p:cTn id="120" dur="3000"/>
                                        <p:tgtEl>
                                          <p:spTgt spid="9"/>
                                        </p:tgtEl>
                                        <p:attrNameLst>
                                          <p:attrName>ppt_h</p:attrName>
                                        </p:attrNameLst>
                                      </p:cBhvr>
                                      <p:tavLst>
                                        <p:tav tm="0">
                                          <p:val>
                                            <p:strVal val="ppt_h"/>
                                          </p:val>
                                        </p:tav>
                                        <p:tav tm="100000">
                                          <p:val>
                                            <p:fltVal val="0"/>
                                          </p:val>
                                        </p:tav>
                                      </p:tavLst>
                                    </p:anim>
                                    <p:animEffect transition="out" filter="fade">
                                      <p:cBhvr>
                                        <p:cTn id="121" dur="3000"/>
                                        <p:tgtEl>
                                          <p:spTgt spid="9"/>
                                        </p:tgtEl>
                                      </p:cBhvr>
                                    </p:animEffect>
                                    <p:set>
                                      <p:cBhvr>
                                        <p:cTn id="122" dur="1" fill="hold">
                                          <p:stCondLst>
                                            <p:cond delay="2999"/>
                                          </p:stCondLst>
                                        </p:cTn>
                                        <p:tgtEl>
                                          <p:spTgt spid="9"/>
                                        </p:tgtEl>
                                        <p:attrNameLst>
                                          <p:attrName>style.visibility</p:attrName>
                                        </p:attrNameLst>
                                      </p:cBhvr>
                                      <p:to>
                                        <p:strVal val="hidden"/>
                                      </p:to>
                                    </p:set>
                                  </p:childTnLst>
                                </p:cTn>
                              </p:par>
                              <p:par>
                                <p:cTn id="123" presetID="53" presetClass="exit" presetSubtype="32" fill="hold" nodeType="withEffect">
                                  <p:stCondLst>
                                    <p:cond delay="0"/>
                                  </p:stCondLst>
                                  <p:childTnLst>
                                    <p:anim calcmode="lin" valueType="num">
                                      <p:cBhvr>
                                        <p:cTn id="124" dur="3000"/>
                                        <p:tgtEl>
                                          <p:spTgt spid="12"/>
                                        </p:tgtEl>
                                        <p:attrNameLst>
                                          <p:attrName>ppt_w</p:attrName>
                                        </p:attrNameLst>
                                      </p:cBhvr>
                                      <p:tavLst>
                                        <p:tav tm="0">
                                          <p:val>
                                            <p:strVal val="ppt_w"/>
                                          </p:val>
                                        </p:tav>
                                        <p:tav tm="100000">
                                          <p:val>
                                            <p:fltVal val="0"/>
                                          </p:val>
                                        </p:tav>
                                      </p:tavLst>
                                    </p:anim>
                                    <p:anim calcmode="lin" valueType="num">
                                      <p:cBhvr>
                                        <p:cTn id="125" dur="3000"/>
                                        <p:tgtEl>
                                          <p:spTgt spid="12"/>
                                        </p:tgtEl>
                                        <p:attrNameLst>
                                          <p:attrName>ppt_h</p:attrName>
                                        </p:attrNameLst>
                                      </p:cBhvr>
                                      <p:tavLst>
                                        <p:tav tm="0">
                                          <p:val>
                                            <p:strVal val="ppt_h"/>
                                          </p:val>
                                        </p:tav>
                                        <p:tav tm="100000">
                                          <p:val>
                                            <p:fltVal val="0"/>
                                          </p:val>
                                        </p:tav>
                                      </p:tavLst>
                                    </p:anim>
                                    <p:animEffect transition="out" filter="fade">
                                      <p:cBhvr>
                                        <p:cTn id="126" dur="3000"/>
                                        <p:tgtEl>
                                          <p:spTgt spid="12"/>
                                        </p:tgtEl>
                                      </p:cBhvr>
                                    </p:animEffect>
                                    <p:set>
                                      <p:cBhvr>
                                        <p:cTn id="127" dur="1" fill="hold">
                                          <p:stCondLst>
                                            <p:cond delay="2999"/>
                                          </p:stCondLst>
                                        </p:cTn>
                                        <p:tgtEl>
                                          <p:spTgt spid="12"/>
                                        </p:tgtEl>
                                        <p:attrNameLst>
                                          <p:attrName>style.visibility</p:attrName>
                                        </p:attrNameLst>
                                      </p:cBhvr>
                                      <p:to>
                                        <p:strVal val="hidden"/>
                                      </p:to>
                                    </p:set>
                                  </p:childTnLst>
                                </p:cTn>
                              </p:par>
                              <p:par>
                                <p:cTn id="128" presetID="53" presetClass="exit" presetSubtype="32" fill="hold" nodeType="withEffect">
                                  <p:stCondLst>
                                    <p:cond delay="0"/>
                                  </p:stCondLst>
                                  <p:childTnLst>
                                    <p:anim calcmode="lin" valueType="num">
                                      <p:cBhvr>
                                        <p:cTn id="129" dur="3000"/>
                                        <p:tgtEl>
                                          <p:spTgt spid="14"/>
                                        </p:tgtEl>
                                        <p:attrNameLst>
                                          <p:attrName>ppt_w</p:attrName>
                                        </p:attrNameLst>
                                      </p:cBhvr>
                                      <p:tavLst>
                                        <p:tav tm="0">
                                          <p:val>
                                            <p:strVal val="ppt_w"/>
                                          </p:val>
                                        </p:tav>
                                        <p:tav tm="100000">
                                          <p:val>
                                            <p:fltVal val="0"/>
                                          </p:val>
                                        </p:tav>
                                      </p:tavLst>
                                    </p:anim>
                                    <p:anim calcmode="lin" valueType="num">
                                      <p:cBhvr>
                                        <p:cTn id="130" dur="3000"/>
                                        <p:tgtEl>
                                          <p:spTgt spid="14"/>
                                        </p:tgtEl>
                                        <p:attrNameLst>
                                          <p:attrName>ppt_h</p:attrName>
                                        </p:attrNameLst>
                                      </p:cBhvr>
                                      <p:tavLst>
                                        <p:tav tm="0">
                                          <p:val>
                                            <p:strVal val="ppt_h"/>
                                          </p:val>
                                        </p:tav>
                                        <p:tav tm="100000">
                                          <p:val>
                                            <p:fltVal val="0"/>
                                          </p:val>
                                        </p:tav>
                                      </p:tavLst>
                                    </p:anim>
                                    <p:animEffect transition="out" filter="fade">
                                      <p:cBhvr>
                                        <p:cTn id="131" dur="3000"/>
                                        <p:tgtEl>
                                          <p:spTgt spid="14"/>
                                        </p:tgtEl>
                                      </p:cBhvr>
                                    </p:animEffect>
                                    <p:set>
                                      <p:cBhvr>
                                        <p:cTn id="132" dur="1" fill="hold">
                                          <p:stCondLst>
                                            <p:cond delay="2999"/>
                                          </p:stCondLst>
                                        </p:cTn>
                                        <p:tgtEl>
                                          <p:spTgt spid="14"/>
                                        </p:tgtEl>
                                        <p:attrNameLst>
                                          <p:attrName>style.visibility</p:attrName>
                                        </p:attrNameLst>
                                      </p:cBhvr>
                                      <p:to>
                                        <p:strVal val="hidden"/>
                                      </p:to>
                                    </p:set>
                                  </p:childTnLst>
                                </p:cTn>
                              </p:par>
                              <p:par>
                                <p:cTn id="133" presetID="53" presetClass="exit" presetSubtype="32" fill="hold" nodeType="withEffect">
                                  <p:stCondLst>
                                    <p:cond delay="0"/>
                                  </p:stCondLst>
                                  <p:childTnLst>
                                    <p:anim calcmode="lin" valueType="num">
                                      <p:cBhvr>
                                        <p:cTn id="134" dur="3000"/>
                                        <p:tgtEl>
                                          <p:spTgt spid="17"/>
                                        </p:tgtEl>
                                        <p:attrNameLst>
                                          <p:attrName>ppt_w</p:attrName>
                                        </p:attrNameLst>
                                      </p:cBhvr>
                                      <p:tavLst>
                                        <p:tav tm="0">
                                          <p:val>
                                            <p:strVal val="ppt_w"/>
                                          </p:val>
                                        </p:tav>
                                        <p:tav tm="100000">
                                          <p:val>
                                            <p:fltVal val="0"/>
                                          </p:val>
                                        </p:tav>
                                      </p:tavLst>
                                    </p:anim>
                                    <p:anim calcmode="lin" valueType="num">
                                      <p:cBhvr>
                                        <p:cTn id="135" dur="3000"/>
                                        <p:tgtEl>
                                          <p:spTgt spid="17"/>
                                        </p:tgtEl>
                                        <p:attrNameLst>
                                          <p:attrName>ppt_h</p:attrName>
                                        </p:attrNameLst>
                                      </p:cBhvr>
                                      <p:tavLst>
                                        <p:tav tm="0">
                                          <p:val>
                                            <p:strVal val="ppt_h"/>
                                          </p:val>
                                        </p:tav>
                                        <p:tav tm="100000">
                                          <p:val>
                                            <p:fltVal val="0"/>
                                          </p:val>
                                        </p:tav>
                                      </p:tavLst>
                                    </p:anim>
                                    <p:animEffect transition="out" filter="fade">
                                      <p:cBhvr>
                                        <p:cTn id="136" dur="3000"/>
                                        <p:tgtEl>
                                          <p:spTgt spid="17"/>
                                        </p:tgtEl>
                                      </p:cBhvr>
                                    </p:animEffect>
                                    <p:set>
                                      <p:cBhvr>
                                        <p:cTn id="137" dur="1" fill="hold">
                                          <p:stCondLst>
                                            <p:cond delay="2999"/>
                                          </p:stCondLst>
                                        </p:cTn>
                                        <p:tgtEl>
                                          <p:spTgt spid="17"/>
                                        </p:tgtEl>
                                        <p:attrNameLst>
                                          <p:attrName>style.visibility</p:attrName>
                                        </p:attrNameLst>
                                      </p:cBhvr>
                                      <p:to>
                                        <p:strVal val="hidden"/>
                                      </p:to>
                                    </p:set>
                                  </p:childTnLst>
                                </p:cTn>
                              </p:par>
                              <p:par>
                                <p:cTn id="138" presetID="53" presetClass="exit" presetSubtype="32" fill="hold" nodeType="withEffect">
                                  <p:stCondLst>
                                    <p:cond delay="0"/>
                                  </p:stCondLst>
                                  <p:childTnLst>
                                    <p:anim calcmode="lin" valueType="num">
                                      <p:cBhvr>
                                        <p:cTn id="139" dur="3000"/>
                                        <p:tgtEl>
                                          <p:spTgt spid="18"/>
                                        </p:tgtEl>
                                        <p:attrNameLst>
                                          <p:attrName>ppt_w</p:attrName>
                                        </p:attrNameLst>
                                      </p:cBhvr>
                                      <p:tavLst>
                                        <p:tav tm="0">
                                          <p:val>
                                            <p:strVal val="ppt_w"/>
                                          </p:val>
                                        </p:tav>
                                        <p:tav tm="100000">
                                          <p:val>
                                            <p:fltVal val="0"/>
                                          </p:val>
                                        </p:tav>
                                      </p:tavLst>
                                    </p:anim>
                                    <p:anim calcmode="lin" valueType="num">
                                      <p:cBhvr>
                                        <p:cTn id="140" dur="3000"/>
                                        <p:tgtEl>
                                          <p:spTgt spid="18"/>
                                        </p:tgtEl>
                                        <p:attrNameLst>
                                          <p:attrName>ppt_h</p:attrName>
                                        </p:attrNameLst>
                                      </p:cBhvr>
                                      <p:tavLst>
                                        <p:tav tm="0">
                                          <p:val>
                                            <p:strVal val="ppt_h"/>
                                          </p:val>
                                        </p:tav>
                                        <p:tav tm="100000">
                                          <p:val>
                                            <p:fltVal val="0"/>
                                          </p:val>
                                        </p:tav>
                                      </p:tavLst>
                                    </p:anim>
                                    <p:animEffect transition="out" filter="fade">
                                      <p:cBhvr>
                                        <p:cTn id="141" dur="3000"/>
                                        <p:tgtEl>
                                          <p:spTgt spid="18"/>
                                        </p:tgtEl>
                                      </p:cBhvr>
                                    </p:animEffect>
                                    <p:set>
                                      <p:cBhvr>
                                        <p:cTn id="142" dur="1" fill="hold">
                                          <p:stCondLst>
                                            <p:cond delay="2999"/>
                                          </p:stCondLst>
                                        </p:cTn>
                                        <p:tgtEl>
                                          <p:spTgt spid="18"/>
                                        </p:tgtEl>
                                        <p:attrNameLst>
                                          <p:attrName>style.visibility</p:attrName>
                                        </p:attrNameLst>
                                      </p:cBhvr>
                                      <p:to>
                                        <p:strVal val="hidden"/>
                                      </p:to>
                                    </p:set>
                                  </p:childTnLst>
                                </p:cTn>
                              </p:par>
                              <p:par>
                                <p:cTn id="143" presetID="53" presetClass="exit" presetSubtype="32" fill="hold" nodeType="withEffect">
                                  <p:stCondLst>
                                    <p:cond delay="0"/>
                                  </p:stCondLst>
                                  <p:childTnLst>
                                    <p:anim calcmode="lin" valueType="num">
                                      <p:cBhvr>
                                        <p:cTn id="144" dur="3000"/>
                                        <p:tgtEl>
                                          <p:spTgt spid="20"/>
                                        </p:tgtEl>
                                        <p:attrNameLst>
                                          <p:attrName>ppt_w</p:attrName>
                                        </p:attrNameLst>
                                      </p:cBhvr>
                                      <p:tavLst>
                                        <p:tav tm="0">
                                          <p:val>
                                            <p:strVal val="ppt_w"/>
                                          </p:val>
                                        </p:tav>
                                        <p:tav tm="100000">
                                          <p:val>
                                            <p:fltVal val="0"/>
                                          </p:val>
                                        </p:tav>
                                      </p:tavLst>
                                    </p:anim>
                                    <p:anim calcmode="lin" valueType="num">
                                      <p:cBhvr>
                                        <p:cTn id="145" dur="3000"/>
                                        <p:tgtEl>
                                          <p:spTgt spid="20"/>
                                        </p:tgtEl>
                                        <p:attrNameLst>
                                          <p:attrName>ppt_h</p:attrName>
                                        </p:attrNameLst>
                                      </p:cBhvr>
                                      <p:tavLst>
                                        <p:tav tm="0">
                                          <p:val>
                                            <p:strVal val="ppt_h"/>
                                          </p:val>
                                        </p:tav>
                                        <p:tav tm="100000">
                                          <p:val>
                                            <p:fltVal val="0"/>
                                          </p:val>
                                        </p:tav>
                                      </p:tavLst>
                                    </p:anim>
                                    <p:animEffect transition="out" filter="fade">
                                      <p:cBhvr>
                                        <p:cTn id="146" dur="3000"/>
                                        <p:tgtEl>
                                          <p:spTgt spid="20"/>
                                        </p:tgtEl>
                                      </p:cBhvr>
                                    </p:animEffect>
                                    <p:set>
                                      <p:cBhvr>
                                        <p:cTn id="147" dur="1" fill="hold">
                                          <p:stCondLst>
                                            <p:cond delay="2999"/>
                                          </p:stCondLst>
                                        </p:cTn>
                                        <p:tgtEl>
                                          <p:spTgt spid="20"/>
                                        </p:tgtEl>
                                        <p:attrNameLst>
                                          <p:attrName>style.visibility</p:attrName>
                                        </p:attrNameLst>
                                      </p:cBhvr>
                                      <p:to>
                                        <p:strVal val="hidden"/>
                                      </p:to>
                                    </p:set>
                                  </p:childTnLst>
                                </p:cTn>
                              </p:par>
                              <p:par>
                                <p:cTn id="148" presetID="53" presetClass="exit" presetSubtype="32" fill="hold" nodeType="withEffect">
                                  <p:stCondLst>
                                    <p:cond delay="0"/>
                                  </p:stCondLst>
                                  <p:childTnLst>
                                    <p:anim calcmode="lin" valueType="num">
                                      <p:cBhvr>
                                        <p:cTn id="149" dur="3000"/>
                                        <p:tgtEl>
                                          <p:spTgt spid="23"/>
                                        </p:tgtEl>
                                        <p:attrNameLst>
                                          <p:attrName>ppt_w</p:attrName>
                                        </p:attrNameLst>
                                      </p:cBhvr>
                                      <p:tavLst>
                                        <p:tav tm="0">
                                          <p:val>
                                            <p:strVal val="ppt_w"/>
                                          </p:val>
                                        </p:tav>
                                        <p:tav tm="100000">
                                          <p:val>
                                            <p:fltVal val="0"/>
                                          </p:val>
                                        </p:tav>
                                      </p:tavLst>
                                    </p:anim>
                                    <p:anim calcmode="lin" valueType="num">
                                      <p:cBhvr>
                                        <p:cTn id="150" dur="3000"/>
                                        <p:tgtEl>
                                          <p:spTgt spid="23"/>
                                        </p:tgtEl>
                                        <p:attrNameLst>
                                          <p:attrName>ppt_h</p:attrName>
                                        </p:attrNameLst>
                                      </p:cBhvr>
                                      <p:tavLst>
                                        <p:tav tm="0">
                                          <p:val>
                                            <p:strVal val="ppt_h"/>
                                          </p:val>
                                        </p:tav>
                                        <p:tav tm="100000">
                                          <p:val>
                                            <p:fltVal val="0"/>
                                          </p:val>
                                        </p:tav>
                                      </p:tavLst>
                                    </p:anim>
                                    <p:animEffect transition="out" filter="fade">
                                      <p:cBhvr>
                                        <p:cTn id="151" dur="3000"/>
                                        <p:tgtEl>
                                          <p:spTgt spid="23"/>
                                        </p:tgtEl>
                                      </p:cBhvr>
                                    </p:animEffect>
                                    <p:set>
                                      <p:cBhvr>
                                        <p:cTn id="152" dur="1" fill="hold">
                                          <p:stCondLst>
                                            <p:cond delay="2999"/>
                                          </p:stCondLst>
                                        </p:cTn>
                                        <p:tgtEl>
                                          <p:spTgt spid="23"/>
                                        </p:tgtEl>
                                        <p:attrNameLst>
                                          <p:attrName>style.visibility</p:attrName>
                                        </p:attrNameLst>
                                      </p:cBhvr>
                                      <p:to>
                                        <p:strVal val="hidden"/>
                                      </p:to>
                                    </p:set>
                                  </p:childTnLst>
                                </p:cTn>
                              </p:par>
                              <p:par>
                                <p:cTn id="153" presetID="53" presetClass="exit" presetSubtype="32" fill="hold" nodeType="withEffect">
                                  <p:stCondLst>
                                    <p:cond delay="0"/>
                                  </p:stCondLst>
                                  <p:childTnLst>
                                    <p:anim calcmode="lin" valueType="num">
                                      <p:cBhvr>
                                        <p:cTn id="154" dur="3000"/>
                                        <p:tgtEl>
                                          <p:spTgt spid="25"/>
                                        </p:tgtEl>
                                        <p:attrNameLst>
                                          <p:attrName>ppt_w</p:attrName>
                                        </p:attrNameLst>
                                      </p:cBhvr>
                                      <p:tavLst>
                                        <p:tav tm="0">
                                          <p:val>
                                            <p:strVal val="ppt_w"/>
                                          </p:val>
                                        </p:tav>
                                        <p:tav tm="100000">
                                          <p:val>
                                            <p:fltVal val="0"/>
                                          </p:val>
                                        </p:tav>
                                      </p:tavLst>
                                    </p:anim>
                                    <p:anim calcmode="lin" valueType="num">
                                      <p:cBhvr>
                                        <p:cTn id="155" dur="3000"/>
                                        <p:tgtEl>
                                          <p:spTgt spid="25"/>
                                        </p:tgtEl>
                                        <p:attrNameLst>
                                          <p:attrName>ppt_h</p:attrName>
                                        </p:attrNameLst>
                                      </p:cBhvr>
                                      <p:tavLst>
                                        <p:tav tm="0">
                                          <p:val>
                                            <p:strVal val="ppt_h"/>
                                          </p:val>
                                        </p:tav>
                                        <p:tav tm="100000">
                                          <p:val>
                                            <p:fltVal val="0"/>
                                          </p:val>
                                        </p:tav>
                                      </p:tavLst>
                                    </p:anim>
                                    <p:animEffect transition="out" filter="fade">
                                      <p:cBhvr>
                                        <p:cTn id="156" dur="3000"/>
                                        <p:tgtEl>
                                          <p:spTgt spid="25"/>
                                        </p:tgtEl>
                                      </p:cBhvr>
                                    </p:animEffect>
                                    <p:set>
                                      <p:cBhvr>
                                        <p:cTn id="157" dur="1" fill="hold">
                                          <p:stCondLst>
                                            <p:cond delay="2999"/>
                                          </p:stCondLst>
                                        </p:cTn>
                                        <p:tgtEl>
                                          <p:spTgt spid="25"/>
                                        </p:tgtEl>
                                        <p:attrNameLst>
                                          <p:attrName>style.visibility</p:attrName>
                                        </p:attrNameLst>
                                      </p:cBhvr>
                                      <p:to>
                                        <p:strVal val="hidden"/>
                                      </p:to>
                                    </p:set>
                                  </p:childTnLst>
                                </p:cTn>
                              </p:par>
                              <p:par>
                                <p:cTn id="158" presetID="53" presetClass="exit" presetSubtype="32" fill="hold" nodeType="withEffect">
                                  <p:stCondLst>
                                    <p:cond delay="0"/>
                                  </p:stCondLst>
                                  <p:childTnLst>
                                    <p:anim calcmode="lin" valueType="num">
                                      <p:cBhvr>
                                        <p:cTn id="159" dur="3000"/>
                                        <p:tgtEl>
                                          <p:spTgt spid="2"/>
                                        </p:tgtEl>
                                        <p:attrNameLst>
                                          <p:attrName>ppt_w</p:attrName>
                                        </p:attrNameLst>
                                      </p:cBhvr>
                                      <p:tavLst>
                                        <p:tav tm="0">
                                          <p:val>
                                            <p:strVal val="ppt_w"/>
                                          </p:val>
                                        </p:tav>
                                        <p:tav tm="100000">
                                          <p:val>
                                            <p:fltVal val="0"/>
                                          </p:val>
                                        </p:tav>
                                      </p:tavLst>
                                    </p:anim>
                                    <p:anim calcmode="lin" valueType="num">
                                      <p:cBhvr>
                                        <p:cTn id="160" dur="3000"/>
                                        <p:tgtEl>
                                          <p:spTgt spid="2"/>
                                        </p:tgtEl>
                                        <p:attrNameLst>
                                          <p:attrName>ppt_h</p:attrName>
                                        </p:attrNameLst>
                                      </p:cBhvr>
                                      <p:tavLst>
                                        <p:tav tm="0">
                                          <p:val>
                                            <p:strVal val="ppt_h"/>
                                          </p:val>
                                        </p:tav>
                                        <p:tav tm="100000">
                                          <p:val>
                                            <p:fltVal val="0"/>
                                          </p:val>
                                        </p:tav>
                                      </p:tavLst>
                                    </p:anim>
                                    <p:animEffect transition="out" filter="fade">
                                      <p:cBhvr>
                                        <p:cTn id="161" dur="3000"/>
                                        <p:tgtEl>
                                          <p:spTgt spid="2"/>
                                        </p:tgtEl>
                                      </p:cBhvr>
                                    </p:animEffect>
                                    <p:set>
                                      <p:cBhvr>
                                        <p:cTn id="162" dur="1" fill="hold">
                                          <p:stCondLst>
                                            <p:cond delay="2999"/>
                                          </p:stCondLst>
                                        </p:cTn>
                                        <p:tgtEl>
                                          <p:spTgt spid="2"/>
                                        </p:tgtEl>
                                        <p:attrNameLst>
                                          <p:attrName>style.visibility</p:attrName>
                                        </p:attrNameLst>
                                      </p:cBhvr>
                                      <p:to>
                                        <p:strVal val="hidden"/>
                                      </p:to>
                                    </p:set>
                                  </p:childTnLst>
                                </p:cTn>
                              </p:par>
                              <p:par>
                                <p:cTn id="163" presetID="53" presetClass="exit" presetSubtype="32" fill="hold" nodeType="withEffect">
                                  <p:stCondLst>
                                    <p:cond delay="0"/>
                                  </p:stCondLst>
                                  <p:childTnLst>
                                    <p:anim calcmode="lin" valueType="num">
                                      <p:cBhvr>
                                        <p:cTn id="164" dur="3000"/>
                                        <p:tgtEl>
                                          <p:spTgt spid="4"/>
                                        </p:tgtEl>
                                        <p:attrNameLst>
                                          <p:attrName>ppt_w</p:attrName>
                                        </p:attrNameLst>
                                      </p:cBhvr>
                                      <p:tavLst>
                                        <p:tav tm="0">
                                          <p:val>
                                            <p:strVal val="ppt_w"/>
                                          </p:val>
                                        </p:tav>
                                        <p:tav tm="100000">
                                          <p:val>
                                            <p:fltVal val="0"/>
                                          </p:val>
                                        </p:tav>
                                      </p:tavLst>
                                    </p:anim>
                                    <p:anim calcmode="lin" valueType="num">
                                      <p:cBhvr>
                                        <p:cTn id="165" dur="3000"/>
                                        <p:tgtEl>
                                          <p:spTgt spid="4"/>
                                        </p:tgtEl>
                                        <p:attrNameLst>
                                          <p:attrName>ppt_h</p:attrName>
                                        </p:attrNameLst>
                                      </p:cBhvr>
                                      <p:tavLst>
                                        <p:tav tm="0">
                                          <p:val>
                                            <p:strVal val="ppt_h"/>
                                          </p:val>
                                        </p:tav>
                                        <p:tav tm="100000">
                                          <p:val>
                                            <p:fltVal val="0"/>
                                          </p:val>
                                        </p:tav>
                                      </p:tavLst>
                                    </p:anim>
                                    <p:animEffect transition="out" filter="fade">
                                      <p:cBhvr>
                                        <p:cTn id="166" dur="3000"/>
                                        <p:tgtEl>
                                          <p:spTgt spid="4"/>
                                        </p:tgtEl>
                                      </p:cBhvr>
                                    </p:animEffect>
                                    <p:set>
                                      <p:cBhvr>
                                        <p:cTn id="167" dur="1" fill="hold">
                                          <p:stCondLst>
                                            <p:cond delay="2999"/>
                                          </p:stCondLst>
                                        </p:cTn>
                                        <p:tgtEl>
                                          <p:spTgt spid="4"/>
                                        </p:tgtEl>
                                        <p:attrNameLst>
                                          <p:attrName>style.visibility</p:attrName>
                                        </p:attrNameLst>
                                      </p:cBhvr>
                                      <p:to>
                                        <p:strVal val="hidden"/>
                                      </p:to>
                                    </p:set>
                                  </p:childTnLst>
                                </p:cTn>
                              </p:par>
                              <p:par>
                                <p:cTn id="168" presetID="53" presetClass="exit" presetSubtype="32" fill="hold" nodeType="withEffect">
                                  <p:stCondLst>
                                    <p:cond delay="0"/>
                                  </p:stCondLst>
                                  <p:childTnLst>
                                    <p:anim calcmode="lin" valueType="num">
                                      <p:cBhvr>
                                        <p:cTn id="169" dur="3000"/>
                                        <p:tgtEl>
                                          <p:spTgt spid="7"/>
                                        </p:tgtEl>
                                        <p:attrNameLst>
                                          <p:attrName>ppt_w</p:attrName>
                                        </p:attrNameLst>
                                      </p:cBhvr>
                                      <p:tavLst>
                                        <p:tav tm="0">
                                          <p:val>
                                            <p:strVal val="ppt_w"/>
                                          </p:val>
                                        </p:tav>
                                        <p:tav tm="100000">
                                          <p:val>
                                            <p:fltVal val="0"/>
                                          </p:val>
                                        </p:tav>
                                      </p:tavLst>
                                    </p:anim>
                                    <p:anim calcmode="lin" valueType="num">
                                      <p:cBhvr>
                                        <p:cTn id="170" dur="3000"/>
                                        <p:tgtEl>
                                          <p:spTgt spid="7"/>
                                        </p:tgtEl>
                                        <p:attrNameLst>
                                          <p:attrName>ppt_h</p:attrName>
                                        </p:attrNameLst>
                                      </p:cBhvr>
                                      <p:tavLst>
                                        <p:tav tm="0">
                                          <p:val>
                                            <p:strVal val="ppt_h"/>
                                          </p:val>
                                        </p:tav>
                                        <p:tav tm="100000">
                                          <p:val>
                                            <p:fltVal val="0"/>
                                          </p:val>
                                        </p:tav>
                                      </p:tavLst>
                                    </p:anim>
                                    <p:animEffect transition="out" filter="fade">
                                      <p:cBhvr>
                                        <p:cTn id="171" dur="3000"/>
                                        <p:tgtEl>
                                          <p:spTgt spid="7"/>
                                        </p:tgtEl>
                                      </p:cBhvr>
                                    </p:animEffect>
                                    <p:set>
                                      <p:cBhvr>
                                        <p:cTn id="172" dur="1" fill="hold">
                                          <p:stCondLst>
                                            <p:cond delay="2999"/>
                                          </p:stCondLst>
                                        </p:cTn>
                                        <p:tgtEl>
                                          <p:spTgt spid="7"/>
                                        </p:tgtEl>
                                        <p:attrNameLst>
                                          <p:attrName>style.visibility</p:attrName>
                                        </p:attrNameLst>
                                      </p:cBhvr>
                                      <p:to>
                                        <p:strVal val="hidden"/>
                                      </p:to>
                                    </p:set>
                                  </p:childTnLst>
                                </p:cTn>
                              </p:par>
                              <p:par>
                                <p:cTn id="173" presetID="53" presetClass="exit" presetSubtype="32" fill="hold" nodeType="withEffect">
                                  <p:stCondLst>
                                    <p:cond delay="0"/>
                                  </p:stCondLst>
                                  <p:childTnLst>
                                    <p:anim calcmode="lin" valueType="num">
                                      <p:cBhvr>
                                        <p:cTn id="174" dur="3000"/>
                                        <p:tgtEl>
                                          <p:spTgt spid="21"/>
                                        </p:tgtEl>
                                        <p:attrNameLst>
                                          <p:attrName>ppt_w</p:attrName>
                                        </p:attrNameLst>
                                      </p:cBhvr>
                                      <p:tavLst>
                                        <p:tav tm="0">
                                          <p:val>
                                            <p:strVal val="ppt_w"/>
                                          </p:val>
                                        </p:tav>
                                        <p:tav tm="100000">
                                          <p:val>
                                            <p:fltVal val="0"/>
                                          </p:val>
                                        </p:tav>
                                      </p:tavLst>
                                    </p:anim>
                                    <p:anim calcmode="lin" valueType="num">
                                      <p:cBhvr>
                                        <p:cTn id="175" dur="3000"/>
                                        <p:tgtEl>
                                          <p:spTgt spid="21"/>
                                        </p:tgtEl>
                                        <p:attrNameLst>
                                          <p:attrName>ppt_h</p:attrName>
                                        </p:attrNameLst>
                                      </p:cBhvr>
                                      <p:tavLst>
                                        <p:tav tm="0">
                                          <p:val>
                                            <p:strVal val="ppt_h"/>
                                          </p:val>
                                        </p:tav>
                                        <p:tav tm="100000">
                                          <p:val>
                                            <p:fltVal val="0"/>
                                          </p:val>
                                        </p:tav>
                                      </p:tavLst>
                                    </p:anim>
                                    <p:animEffect transition="out" filter="fade">
                                      <p:cBhvr>
                                        <p:cTn id="176" dur="3000"/>
                                        <p:tgtEl>
                                          <p:spTgt spid="21"/>
                                        </p:tgtEl>
                                      </p:cBhvr>
                                    </p:animEffect>
                                    <p:set>
                                      <p:cBhvr>
                                        <p:cTn id="177" dur="1" fill="hold">
                                          <p:stCondLst>
                                            <p:cond delay="2999"/>
                                          </p:stCondLst>
                                        </p:cTn>
                                        <p:tgtEl>
                                          <p:spTgt spid="21"/>
                                        </p:tgtEl>
                                        <p:attrNameLst>
                                          <p:attrName>style.visibility</p:attrName>
                                        </p:attrNameLst>
                                      </p:cBhvr>
                                      <p:to>
                                        <p:strVal val="hidden"/>
                                      </p:to>
                                    </p:set>
                                  </p:childTnLst>
                                </p:cTn>
                              </p:par>
                              <p:par>
                                <p:cTn id="178" presetID="53" presetClass="exit" presetSubtype="32" fill="hold" nodeType="withEffect">
                                  <p:stCondLst>
                                    <p:cond delay="0"/>
                                  </p:stCondLst>
                                  <p:childTnLst>
                                    <p:anim calcmode="lin" valueType="num">
                                      <p:cBhvr>
                                        <p:cTn id="179" dur="3000"/>
                                        <p:tgtEl>
                                          <p:spTgt spid="13"/>
                                        </p:tgtEl>
                                        <p:attrNameLst>
                                          <p:attrName>ppt_w</p:attrName>
                                        </p:attrNameLst>
                                      </p:cBhvr>
                                      <p:tavLst>
                                        <p:tav tm="0">
                                          <p:val>
                                            <p:strVal val="ppt_w"/>
                                          </p:val>
                                        </p:tav>
                                        <p:tav tm="100000">
                                          <p:val>
                                            <p:fltVal val="0"/>
                                          </p:val>
                                        </p:tav>
                                      </p:tavLst>
                                    </p:anim>
                                    <p:anim calcmode="lin" valueType="num">
                                      <p:cBhvr>
                                        <p:cTn id="180" dur="3000"/>
                                        <p:tgtEl>
                                          <p:spTgt spid="13"/>
                                        </p:tgtEl>
                                        <p:attrNameLst>
                                          <p:attrName>ppt_h</p:attrName>
                                        </p:attrNameLst>
                                      </p:cBhvr>
                                      <p:tavLst>
                                        <p:tav tm="0">
                                          <p:val>
                                            <p:strVal val="ppt_h"/>
                                          </p:val>
                                        </p:tav>
                                        <p:tav tm="100000">
                                          <p:val>
                                            <p:fltVal val="0"/>
                                          </p:val>
                                        </p:tav>
                                      </p:tavLst>
                                    </p:anim>
                                    <p:animEffect transition="out" filter="fade">
                                      <p:cBhvr>
                                        <p:cTn id="181" dur="3000"/>
                                        <p:tgtEl>
                                          <p:spTgt spid="13"/>
                                        </p:tgtEl>
                                      </p:cBhvr>
                                    </p:animEffect>
                                    <p:set>
                                      <p:cBhvr>
                                        <p:cTn id="182" dur="1" fill="hold">
                                          <p:stCondLst>
                                            <p:cond delay="2999"/>
                                          </p:stCondLst>
                                        </p:cTn>
                                        <p:tgtEl>
                                          <p:spTgt spid="13"/>
                                        </p:tgtEl>
                                        <p:attrNameLst>
                                          <p:attrName>style.visibility</p:attrName>
                                        </p:attrNameLst>
                                      </p:cBhvr>
                                      <p:to>
                                        <p:strVal val="hidden"/>
                                      </p:to>
                                    </p:set>
                                  </p:childTnLst>
                                </p:cTn>
                              </p:par>
                              <p:par>
                                <p:cTn id="183" presetID="53" presetClass="exit" presetSubtype="32" fill="hold" nodeType="withEffect">
                                  <p:stCondLst>
                                    <p:cond delay="0"/>
                                  </p:stCondLst>
                                  <p:childTnLst>
                                    <p:anim calcmode="lin" valueType="num">
                                      <p:cBhvr>
                                        <p:cTn id="184" dur="3000"/>
                                        <p:tgtEl>
                                          <p:spTgt spid="22"/>
                                        </p:tgtEl>
                                        <p:attrNameLst>
                                          <p:attrName>ppt_w</p:attrName>
                                        </p:attrNameLst>
                                      </p:cBhvr>
                                      <p:tavLst>
                                        <p:tav tm="0">
                                          <p:val>
                                            <p:strVal val="ppt_w"/>
                                          </p:val>
                                        </p:tav>
                                        <p:tav tm="100000">
                                          <p:val>
                                            <p:fltVal val="0"/>
                                          </p:val>
                                        </p:tav>
                                      </p:tavLst>
                                    </p:anim>
                                    <p:anim calcmode="lin" valueType="num">
                                      <p:cBhvr>
                                        <p:cTn id="185" dur="3000"/>
                                        <p:tgtEl>
                                          <p:spTgt spid="22"/>
                                        </p:tgtEl>
                                        <p:attrNameLst>
                                          <p:attrName>ppt_h</p:attrName>
                                        </p:attrNameLst>
                                      </p:cBhvr>
                                      <p:tavLst>
                                        <p:tav tm="0">
                                          <p:val>
                                            <p:strVal val="ppt_h"/>
                                          </p:val>
                                        </p:tav>
                                        <p:tav tm="100000">
                                          <p:val>
                                            <p:fltVal val="0"/>
                                          </p:val>
                                        </p:tav>
                                      </p:tavLst>
                                    </p:anim>
                                    <p:animEffect transition="out" filter="fade">
                                      <p:cBhvr>
                                        <p:cTn id="186" dur="3000"/>
                                        <p:tgtEl>
                                          <p:spTgt spid="22"/>
                                        </p:tgtEl>
                                      </p:cBhvr>
                                    </p:animEffect>
                                    <p:set>
                                      <p:cBhvr>
                                        <p:cTn id="187" dur="1" fill="hold">
                                          <p:stCondLst>
                                            <p:cond delay="2999"/>
                                          </p:stCondLst>
                                        </p:cTn>
                                        <p:tgtEl>
                                          <p:spTgt spid="22"/>
                                        </p:tgtEl>
                                        <p:attrNameLst>
                                          <p:attrName>style.visibility</p:attrName>
                                        </p:attrNameLst>
                                      </p:cBhvr>
                                      <p:to>
                                        <p:strVal val="hidden"/>
                                      </p:to>
                                    </p:set>
                                  </p:childTnLst>
                                </p:cTn>
                              </p:par>
                              <p:par>
                                <p:cTn id="188" presetID="53" presetClass="exit" presetSubtype="32" fill="hold" nodeType="withEffect">
                                  <p:stCondLst>
                                    <p:cond delay="0"/>
                                  </p:stCondLst>
                                  <p:childTnLst>
                                    <p:anim calcmode="lin" valueType="num">
                                      <p:cBhvr>
                                        <p:cTn id="189" dur="3000"/>
                                        <p:tgtEl>
                                          <p:spTgt spid="24"/>
                                        </p:tgtEl>
                                        <p:attrNameLst>
                                          <p:attrName>ppt_w</p:attrName>
                                        </p:attrNameLst>
                                      </p:cBhvr>
                                      <p:tavLst>
                                        <p:tav tm="0">
                                          <p:val>
                                            <p:strVal val="ppt_w"/>
                                          </p:val>
                                        </p:tav>
                                        <p:tav tm="100000">
                                          <p:val>
                                            <p:fltVal val="0"/>
                                          </p:val>
                                        </p:tav>
                                      </p:tavLst>
                                    </p:anim>
                                    <p:anim calcmode="lin" valueType="num">
                                      <p:cBhvr>
                                        <p:cTn id="190" dur="3000"/>
                                        <p:tgtEl>
                                          <p:spTgt spid="24"/>
                                        </p:tgtEl>
                                        <p:attrNameLst>
                                          <p:attrName>ppt_h</p:attrName>
                                        </p:attrNameLst>
                                      </p:cBhvr>
                                      <p:tavLst>
                                        <p:tav tm="0">
                                          <p:val>
                                            <p:strVal val="ppt_h"/>
                                          </p:val>
                                        </p:tav>
                                        <p:tav tm="100000">
                                          <p:val>
                                            <p:fltVal val="0"/>
                                          </p:val>
                                        </p:tav>
                                      </p:tavLst>
                                    </p:anim>
                                    <p:animEffect transition="out" filter="fade">
                                      <p:cBhvr>
                                        <p:cTn id="191" dur="3000"/>
                                        <p:tgtEl>
                                          <p:spTgt spid="24"/>
                                        </p:tgtEl>
                                      </p:cBhvr>
                                    </p:animEffect>
                                    <p:set>
                                      <p:cBhvr>
                                        <p:cTn id="192" dur="1" fill="hold">
                                          <p:stCondLst>
                                            <p:cond delay="2999"/>
                                          </p:stCondLst>
                                        </p:cTn>
                                        <p:tgtEl>
                                          <p:spTgt spid="24"/>
                                        </p:tgtEl>
                                        <p:attrNameLst>
                                          <p:attrName>style.visibility</p:attrName>
                                        </p:attrNameLst>
                                      </p:cBhvr>
                                      <p:to>
                                        <p:strVal val="hidden"/>
                                      </p:to>
                                    </p:set>
                                  </p:childTnLst>
                                </p:cTn>
                              </p:par>
                              <p:par>
                                <p:cTn id="193" presetID="53" presetClass="exit" presetSubtype="32" fill="hold" nodeType="withEffect">
                                  <p:stCondLst>
                                    <p:cond delay="0"/>
                                  </p:stCondLst>
                                  <p:childTnLst>
                                    <p:anim calcmode="lin" valueType="num">
                                      <p:cBhvr>
                                        <p:cTn id="194" dur="3000"/>
                                        <p:tgtEl>
                                          <p:spTgt spid="26"/>
                                        </p:tgtEl>
                                        <p:attrNameLst>
                                          <p:attrName>ppt_w</p:attrName>
                                        </p:attrNameLst>
                                      </p:cBhvr>
                                      <p:tavLst>
                                        <p:tav tm="0">
                                          <p:val>
                                            <p:strVal val="ppt_w"/>
                                          </p:val>
                                        </p:tav>
                                        <p:tav tm="100000">
                                          <p:val>
                                            <p:fltVal val="0"/>
                                          </p:val>
                                        </p:tav>
                                      </p:tavLst>
                                    </p:anim>
                                    <p:anim calcmode="lin" valueType="num">
                                      <p:cBhvr>
                                        <p:cTn id="195" dur="3000"/>
                                        <p:tgtEl>
                                          <p:spTgt spid="26"/>
                                        </p:tgtEl>
                                        <p:attrNameLst>
                                          <p:attrName>ppt_h</p:attrName>
                                        </p:attrNameLst>
                                      </p:cBhvr>
                                      <p:tavLst>
                                        <p:tav tm="0">
                                          <p:val>
                                            <p:strVal val="ppt_h"/>
                                          </p:val>
                                        </p:tav>
                                        <p:tav tm="100000">
                                          <p:val>
                                            <p:fltVal val="0"/>
                                          </p:val>
                                        </p:tav>
                                      </p:tavLst>
                                    </p:anim>
                                    <p:animEffect transition="out" filter="fade">
                                      <p:cBhvr>
                                        <p:cTn id="196" dur="3000"/>
                                        <p:tgtEl>
                                          <p:spTgt spid="26"/>
                                        </p:tgtEl>
                                      </p:cBhvr>
                                    </p:animEffect>
                                    <p:set>
                                      <p:cBhvr>
                                        <p:cTn id="197" dur="1" fill="hold">
                                          <p:stCondLst>
                                            <p:cond delay="2999"/>
                                          </p:stCondLst>
                                        </p:cTn>
                                        <p:tgtEl>
                                          <p:spTgt spid="26"/>
                                        </p:tgtEl>
                                        <p:attrNameLst>
                                          <p:attrName>style.visibility</p:attrName>
                                        </p:attrNameLst>
                                      </p:cBhvr>
                                      <p:to>
                                        <p:strVal val="hidden"/>
                                      </p:to>
                                    </p:set>
                                  </p:childTnLst>
                                </p:cTn>
                              </p:par>
                              <p:par>
                                <p:cTn id="198" presetID="53" presetClass="exit" presetSubtype="32" fill="hold" nodeType="withEffect">
                                  <p:stCondLst>
                                    <p:cond delay="0"/>
                                  </p:stCondLst>
                                  <p:childTnLst>
                                    <p:anim calcmode="lin" valueType="num">
                                      <p:cBhvr>
                                        <p:cTn id="199" dur="3000"/>
                                        <p:tgtEl>
                                          <p:spTgt spid="27"/>
                                        </p:tgtEl>
                                        <p:attrNameLst>
                                          <p:attrName>ppt_w</p:attrName>
                                        </p:attrNameLst>
                                      </p:cBhvr>
                                      <p:tavLst>
                                        <p:tav tm="0">
                                          <p:val>
                                            <p:strVal val="ppt_w"/>
                                          </p:val>
                                        </p:tav>
                                        <p:tav tm="100000">
                                          <p:val>
                                            <p:fltVal val="0"/>
                                          </p:val>
                                        </p:tav>
                                      </p:tavLst>
                                    </p:anim>
                                    <p:anim calcmode="lin" valueType="num">
                                      <p:cBhvr>
                                        <p:cTn id="200" dur="3000"/>
                                        <p:tgtEl>
                                          <p:spTgt spid="27"/>
                                        </p:tgtEl>
                                        <p:attrNameLst>
                                          <p:attrName>ppt_h</p:attrName>
                                        </p:attrNameLst>
                                      </p:cBhvr>
                                      <p:tavLst>
                                        <p:tav tm="0">
                                          <p:val>
                                            <p:strVal val="ppt_h"/>
                                          </p:val>
                                        </p:tav>
                                        <p:tav tm="100000">
                                          <p:val>
                                            <p:fltVal val="0"/>
                                          </p:val>
                                        </p:tav>
                                      </p:tavLst>
                                    </p:anim>
                                    <p:animEffect transition="out" filter="fade">
                                      <p:cBhvr>
                                        <p:cTn id="201" dur="3000"/>
                                        <p:tgtEl>
                                          <p:spTgt spid="27"/>
                                        </p:tgtEl>
                                      </p:cBhvr>
                                    </p:animEffect>
                                    <p:set>
                                      <p:cBhvr>
                                        <p:cTn id="202" dur="1" fill="hold">
                                          <p:stCondLst>
                                            <p:cond delay="2999"/>
                                          </p:stCondLst>
                                        </p:cTn>
                                        <p:tgtEl>
                                          <p:spTgt spid="27"/>
                                        </p:tgtEl>
                                        <p:attrNameLst>
                                          <p:attrName>style.visibility</p:attrName>
                                        </p:attrNameLst>
                                      </p:cBhvr>
                                      <p:to>
                                        <p:strVal val="hidden"/>
                                      </p:to>
                                    </p:set>
                                  </p:childTnLst>
                                </p:cTn>
                              </p:par>
                              <p:par>
                                <p:cTn id="203" presetID="53" presetClass="exit" presetSubtype="32" fill="hold" nodeType="withEffect">
                                  <p:stCondLst>
                                    <p:cond delay="0"/>
                                  </p:stCondLst>
                                  <p:childTnLst>
                                    <p:anim calcmode="lin" valueType="num">
                                      <p:cBhvr>
                                        <p:cTn id="204" dur="3000"/>
                                        <p:tgtEl>
                                          <p:spTgt spid="48"/>
                                        </p:tgtEl>
                                        <p:attrNameLst>
                                          <p:attrName>ppt_w</p:attrName>
                                        </p:attrNameLst>
                                      </p:cBhvr>
                                      <p:tavLst>
                                        <p:tav tm="0">
                                          <p:val>
                                            <p:strVal val="ppt_w"/>
                                          </p:val>
                                        </p:tav>
                                        <p:tav tm="100000">
                                          <p:val>
                                            <p:fltVal val="0"/>
                                          </p:val>
                                        </p:tav>
                                      </p:tavLst>
                                    </p:anim>
                                    <p:anim calcmode="lin" valueType="num">
                                      <p:cBhvr>
                                        <p:cTn id="205" dur="3000"/>
                                        <p:tgtEl>
                                          <p:spTgt spid="48"/>
                                        </p:tgtEl>
                                        <p:attrNameLst>
                                          <p:attrName>ppt_h</p:attrName>
                                        </p:attrNameLst>
                                      </p:cBhvr>
                                      <p:tavLst>
                                        <p:tav tm="0">
                                          <p:val>
                                            <p:strVal val="ppt_h"/>
                                          </p:val>
                                        </p:tav>
                                        <p:tav tm="100000">
                                          <p:val>
                                            <p:fltVal val="0"/>
                                          </p:val>
                                        </p:tav>
                                      </p:tavLst>
                                    </p:anim>
                                    <p:animEffect transition="out" filter="fade">
                                      <p:cBhvr>
                                        <p:cTn id="206" dur="3000"/>
                                        <p:tgtEl>
                                          <p:spTgt spid="48"/>
                                        </p:tgtEl>
                                      </p:cBhvr>
                                    </p:animEffect>
                                    <p:set>
                                      <p:cBhvr>
                                        <p:cTn id="207" dur="1" fill="hold">
                                          <p:stCondLst>
                                            <p:cond delay="2999"/>
                                          </p:stCondLst>
                                        </p:cTn>
                                        <p:tgtEl>
                                          <p:spTgt spid="48"/>
                                        </p:tgtEl>
                                        <p:attrNameLst>
                                          <p:attrName>style.visibility</p:attrName>
                                        </p:attrNameLst>
                                      </p:cBhvr>
                                      <p:to>
                                        <p:strVal val="hidden"/>
                                      </p:to>
                                    </p:set>
                                  </p:childTnLst>
                                </p:cTn>
                              </p:par>
                              <p:par>
                                <p:cTn id="208" presetID="53" presetClass="exit" presetSubtype="32" fill="hold" nodeType="withEffect">
                                  <p:stCondLst>
                                    <p:cond delay="0"/>
                                  </p:stCondLst>
                                  <p:childTnLst>
                                    <p:anim calcmode="lin" valueType="num">
                                      <p:cBhvr>
                                        <p:cTn id="209" dur="3000"/>
                                        <p:tgtEl>
                                          <p:spTgt spid="247"/>
                                        </p:tgtEl>
                                        <p:attrNameLst>
                                          <p:attrName>ppt_w</p:attrName>
                                        </p:attrNameLst>
                                      </p:cBhvr>
                                      <p:tavLst>
                                        <p:tav tm="0">
                                          <p:val>
                                            <p:strVal val="ppt_w"/>
                                          </p:val>
                                        </p:tav>
                                        <p:tav tm="100000">
                                          <p:val>
                                            <p:fltVal val="0"/>
                                          </p:val>
                                        </p:tav>
                                      </p:tavLst>
                                    </p:anim>
                                    <p:anim calcmode="lin" valueType="num">
                                      <p:cBhvr>
                                        <p:cTn id="210" dur="3000"/>
                                        <p:tgtEl>
                                          <p:spTgt spid="247"/>
                                        </p:tgtEl>
                                        <p:attrNameLst>
                                          <p:attrName>ppt_h</p:attrName>
                                        </p:attrNameLst>
                                      </p:cBhvr>
                                      <p:tavLst>
                                        <p:tav tm="0">
                                          <p:val>
                                            <p:strVal val="ppt_h"/>
                                          </p:val>
                                        </p:tav>
                                        <p:tav tm="100000">
                                          <p:val>
                                            <p:fltVal val="0"/>
                                          </p:val>
                                        </p:tav>
                                      </p:tavLst>
                                    </p:anim>
                                    <p:animEffect transition="out" filter="fade">
                                      <p:cBhvr>
                                        <p:cTn id="211" dur="3000"/>
                                        <p:tgtEl>
                                          <p:spTgt spid="247"/>
                                        </p:tgtEl>
                                      </p:cBhvr>
                                    </p:animEffect>
                                    <p:set>
                                      <p:cBhvr>
                                        <p:cTn id="212" dur="1" fill="hold">
                                          <p:stCondLst>
                                            <p:cond delay="2999"/>
                                          </p:stCondLst>
                                        </p:cTn>
                                        <p:tgtEl>
                                          <p:spTgt spid="247"/>
                                        </p:tgtEl>
                                        <p:attrNameLst>
                                          <p:attrName>style.visibility</p:attrName>
                                        </p:attrNameLst>
                                      </p:cBhvr>
                                      <p:to>
                                        <p:strVal val="hidden"/>
                                      </p:to>
                                    </p:set>
                                  </p:childTnLst>
                                </p:cTn>
                              </p:par>
                              <p:par>
                                <p:cTn id="213" presetID="53" presetClass="exit" presetSubtype="32" fill="hold" nodeType="withEffect">
                                  <p:stCondLst>
                                    <p:cond delay="0"/>
                                  </p:stCondLst>
                                  <p:childTnLst>
                                    <p:anim calcmode="lin" valueType="num">
                                      <p:cBhvr>
                                        <p:cTn id="214" dur="3000"/>
                                        <p:tgtEl>
                                          <p:spTgt spid="15512"/>
                                        </p:tgtEl>
                                        <p:attrNameLst>
                                          <p:attrName>ppt_w</p:attrName>
                                        </p:attrNameLst>
                                      </p:cBhvr>
                                      <p:tavLst>
                                        <p:tav tm="0">
                                          <p:val>
                                            <p:strVal val="ppt_w"/>
                                          </p:val>
                                        </p:tav>
                                        <p:tav tm="100000">
                                          <p:val>
                                            <p:fltVal val="0"/>
                                          </p:val>
                                        </p:tav>
                                      </p:tavLst>
                                    </p:anim>
                                    <p:anim calcmode="lin" valueType="num">
                                      <p:cBhvr>
                                        <p:cTn id="215" dur="3000"/>
                                        <p:tgtEl>
                                          <p:spTgt spid="15512"/>
                                        </p:tgtEl>
                                        <p:attrNameLst>
                                          <p:attrName>ppt_h</p:attrName>
                                        </p:attrNameLst>
                                      </p:cBhvr>
                                      <p:tavLst>
                                        <p:tav tm="0">
                                          <p:val>
                                            <p:strVal val="ppt_h"/>
                                          </p:val>
                                        </p:tav>
                                        <p:tav tm="100000">
                                          <p:val>
                                            <p:fltVal val="0"/>
                                          </p:val>
                                        </p:tav>
                                      </p:tavLst>
                                    </p:anim>
                                    <p:animEffect transition="out" filter="fade">
                                      <p:cBhvr>
                                        <p:cTn id="216" dur="3000"/>
                                        <p:tgtEl>
                                          <p:spTgt spid="15512"/>
                                        </p:tgtEl>
                                      </p:cBhvr>
                                    </p:animEffect>
                                    <p:set>
                                      <p:cBhvr>
                                        <p:cTn id="217" dur="1" fill="hold">
                                          <p:stCondLst>
                                            <p:cond delay="2999"/>
                                          </p:stCondLst>
                                        </p:cTn>
                                        <p:tgtEl>
                                          <p:spTgt spid="15512"/>
                                        </p:tgtEl>
                                        <p:attrNameLst>
                                          <p:attrName>style.visibility</p:attrName>
                                        </p:attrNameLst>
                                      </p:cBhvr>
                                      <p:to>
                                        <p:strVal val="hidden"/>
                                      </p:to>
                                    </p:set>
                                  </p:childTnLst>
                                </p:cTn>
                              </p:par>
                              <p:par>
                                <p:cTn id="218" presetID="53" presetClass="exit" presetSubtype="32" fill="hold" nodeType="withEffect">
                                  <p:stCondLst>
                                    <p:cond delay="0"/>
                                  </p:stCondLst>
                                  <p:childTnLst>
                                    <p:anim calcmode="lin" valueType="num">
                                      <p:cBhvr>
                                        <p:cTn id="219" dur="3000"/>
                                        <p:tgtEl>
                                          <p:spTgt spid="15513"/>
                                        </p:tgtEl>
                                        <p:attrNameLst>
                                          <p:attrName>ppt_w</p:attrName>
                                        </p:attrNameLst>
                                      </p:cBhvr>
                                      <p:tavLst>
                                        <p:tav tm="0">
                                          <p:val>
                                            <p:strVal val="ppt_w"/>
                                          </p:val>
                                        </p:tav>
                                        <p:tav tm="100000">
                                          <p:val>
                                            <p:fltVal val="0"/>
                                          </p:val>
                                        </p:tav>
                                      </p:tavLst>
                                    </p:anim>
                                    <p:anim calcmode="lin" valueType="num">
                                      <p:cBhvr>
                                        <p:cTn id="220" dur="3000"/>
                                        <p:tgtEl>
                                          <p:spTgt spid="15513"/>
                                        </p:tgtEl>
                                        <p:attrNameLst>
                                          <p:attrName>ppt_h</p:attrName>
                                        </p:attrNameLst>
                                      </p:cBhvr>
                                      <p:tavLst>
                                        <p:tav tm="0">
                                          <p:val>
                                            <p:strVal val="ppt_h"/>
                                          </p:val>
                                        </p:tav>
                                        <p:tav tm="100000">
                                          <p:val>
                                            <p:fltVal val="0"/>
                                          </p:val>
                                        </p:tav>
                                      </p:tavLst>
                                    </p:anim>
                                    <p:animEffect transition="out" filter="fade">
                                      <p:cBhvr>
                                        <p:cTn id="221" dur="3000"/>
                                        <p:tgtEl>
                                          <p:spTgt spid="15513"/>
                                        </p:tgtEl>
                                      </p:cBhvr>
                                    </p:animEffect>
                                    <p:set>
                                      <p:cBhvr>
                                        <p:cTn id="222" dur="1" fill="hold">
                                          <p:stCondLst>
                                            <p:cond delay="2999"/>
                                          </p:stCondLst>
                                        </p:cTn>
                                        <p:tgtEl>
                                          <p:spTgt spid="15513"/>
                                        </p:tgtEl>
                                        <p:attrNameLst>
                                          <p:attrName>style.visibility</p:attrName>
                                        </p:attrNameLst>
                                      </p:cBhvr>
                                      <p:to>
                                        <p:strVal val="hidden"/>
                                      </p:to>
                                    </p:set>
                                  </p:childTnLst>
                                </p:cTn>
                              </p:par>
                              <p:par>
                                <p:cTn id="223" presetID="53" presetClass="exit" presetSubtype="32" fill="hold" nodeType="withEffect">
                                  <p:stCondLst>
                                    <p:cond delay="0"/>
                                  </p:stCondLst>
                                  <p:childTnLst>
                                    <p:anim calcmode="lin" valueType="num">
                                      <p:cBhvr>
                                        <p:cTn id="224" dur="3000"/>
                                        <p:tgtEl>
                                          <p:spTgt spid="246"/>
                                        </p:tgtEl>
                                        <p:attrNameLst>
                                          <p:attrName>ppt_w</p:attrName>
                                        </p:attrNameLst>
                                      </p:cBhvr>
                                      <p:tavLst>
                                        <p:tav tm="0">
                                          <p:val>
                                            <p:strVal val="ppt_w"/>
                                          </p:val>
                                        </p:tav>
                                        <p:tav tm="100000">
                                          <p:val>
                                            <p:fltVal val="0"/>
                                          </p:val>
                                        </p:tav>
                                      </p:tavLst>
                                    </p:anim>
                                    <p:anim calcmode="lin" valueType="num">
                                      <p:cBhvr>
                                        <p:cTn id="225" dur="3000"/>
                                        <p:tgtEl>
                                          <p:spTgt spid="246"/>
                                        </p:tgtEl>
                                        <p:attrNameLst>
                                          <p:attrName>ppt_h</p:attrName>
                                        </p:attrNameLst>
                                      </p:cBhvr>
                                      <p:tavLst>
                                        <p:tav tm="0">
                                          <p:val>
                                            <p:strVal val="ppt_h"/>
                                          </p:val>
                                        </p:tav>
                                        <p:tav tm="100000">
                                          <p:val>
                                            <p:fltVal val="0"/>
                                          </p:val>
                                        </p:tav>
                                      </p:tavLst>
                                    </p:anim>
                                    <p:animEffect transition="out" filter="fade">
                                      <p:cBhvr>
                                        <p:cTn id="226" dur="3000"/>
                                        <p:tgtEl>
                                          <p:spTgt spid="246"/>
                                        </p:tgtEl>
                                      </p:cBhvr>
                                    </p:animEffect>
                                    <p:set>
                                      <p:cBhvr>
                                        <p:cTn id="227" dur="1" fill="hold">
                                          <p:stCondLst>
                                            <p:cond delay="2999"/>
                                          </p:stCondLst>
                                        </p:cTn>
                                        <p:tgtEl>
                                          <p:spTgt spid="246"/>
                                        </p:tgtEl>
                                        <p:attrNameLst>
                                          <p:attrName>style.visibility</p:attrName>
                                        </p:attrNameLst>
                                      </p:cBhvr>
                                      <p:to>
                                        <p:strVal val="hidden"/>
                                      </p:to>
                                    </p:set>
                                  </p:childTnLst>
                                </p:cTn>
                              </p:par>
                              <p:par>
                                <p:cTn id="228" presetID="53" presetClass="exit" presetSubtype="32" fill="hold" nodeType="withEffect">
                                  <p:stCondLst>
                                    <p:cond delay="0"/>
                                  </p:stCondLst>
                                  <p:childTnLst>
                                    <p:anim calcmode="lin" valueType="num">
                                      <p:cBhvr>
                                        <p:cTn id="229" dur="3000"/>
                                        <p:tgtEl>
                                          <p:spTgt spid="227"/>
                                        </p:tgtEl>
                                        <p:attrNameLst>
                                          <p:attrName>ppt_w</p:attrName>
                                        </p:attrNameLst>
                                      </p:cBhvr>
                                      <p:tavLst>
                                        <p:tav tm="0">
                                          <p:val>
                                            <p:strVal val="ppt_w"/>
                                          </p:val>
                                        </p:tav>
                                        <p:tav tm="100000">
                                          <p:val>
                                            <p:fltVal val="0"/>
                                          </p:val>
                                        </p:tav>
                                      </p:tavLst>
                                    </p:anim>
                                    <p:anim calcmode="lin" valueType="num">
                                      <p:cBhvr>
                                        <p:cTn id="230" dur="3000"/>
                                        <p:tgtEl>
                                          <p:spTgt spid="227"/>
                                        </p:tgtEl>
                                        <p:attrNameLst>
                                          <p:attrName>ppt_h</p:attrName>
                                        </p:attrNameLst>
                                      </p:cBhvr>
                                      <p:tavLst>
                                        <p:tav tm="0">
                                          <p:val>
                                            <p:strVal val="ppt_h"/>
                                          </p:val>
                                        </p:tav>
                                        <p:tav tm="100000">
                                          <p:val>
                                            <p:fltVal val="0"/>
                                          </p:val>
                                        </p:tav>
                                      </p:tavLst>
                                    </p:anim>
                                    <p:animEffect transition="out" filter="fade">
                                      <p:cBhvr>
                                        <p:cTn id="231" dur="3000"/>
                                        <p:tgtEl>
                                          <p:spTgt spid="227"/>
                                        </p:tgtEl>
                                      </p:cBhvr>
                                    </p:animEffect>
                                    <p:set>
                                      <p:cBhvr>
                                        <p:cTn id="232" dur="1" fill="hold">
                                          <p:stCondLst>
                                            <p:cond delay="2999"/>
                                          </p:stCondLst>
                                        </p:cTn>
                                        <p:tgtEl>
                                          <p:spTgt spid="227"/>
                                        </p:tgtEl>
                                        <p:attrNameLst>
                                          <p:attrName>style.visibility</p:attrName>
                                        </p:attrNameLst>
                                      </p:cBhvr>
                                      <p:to>
                                        <p:strVal val="hidden"/>
                                      </p:to>
                                    </p:set>
                                  </p:childTnLst>
                                </p:cTn>
                              </p:par>
                              <p:par>
                                <p:cTn id="233" presetID="53" presetClass="exit" presetSubtype="32" fill="hold" nodeType="withEffect">
                                  <p:stCondLst>
                                    <p:cond delay="0"/>
                                  </p:stCondLst>
                                  <p:childTnLst>
                                    <p:anim calcmode="lin" valueType="num">
                                      <p:cBhvr>
                                        <p:cTn id="234" dur="3000"/>
                                        <p:tgtEl>
                                          <p:spTgt spid="241"/>
                                        </p:tgtEl>
                                        <p:attrNameLst>
                                          <p:attrName>ppt_w</p:attrName>
                                        </p:attrNameLst>
                                      </p:cBhvr>
                                      <p:tavLst>
                                        <p:tav tm="0">
                                          <p:val>
                                            <p:strVal val="ppt_w"/>
                                          </p:val>
                                        </p:tav>
                                        <p:tav tm="100000">
                                          <p:val>
                                            <p:fltVal val="0"/>
                                          </p:val>
                                        </p:tav>
                                      </p:tavLst>
                                    </p:anim>
                                    <p:anim calcmode="lin" valueType="num">
                                      <p:cBhvr>
                                        <p:cTn id="235" dur="3000"/>
                                        <p:tgtEl>
                                          <p:spTgt spid="241"/>
                                        </p:tgtEl>
                                        <p:attrNameLst>
                                          <p:attrName>ppt_h</p:attrName>
                                        </p:attrNameLst>
                                      </p:cBhvr>
                                      <p:tavLst>
                                        <p:tav tm="0">
                                          <p:val>
                                            <p:strVal val="ppt_h"/>
                                          </p:val>
                                        </p:tav>
                                        <p:tav tm="100000">
                                          <p:val>
                                            <p:fltVal val="0"/>
                                          </p:val>
                                        </p:tav>
                                      </p:tavLst>
                                    </p:anim>
                                    <p:animEffect transition="out" filter="fade">
                                      <p:cBhvr>
                                        <p:cTn id="236" dur="3000"/>
                                        <p:tgtEl>
                                          <p:spTgt spid="241"/>
                                        </p:tgtEl>
                                      </p:cBhvr>
                                    </p:animEffect>
                                    <p:set>
                                      <p:cBhvr>
                                        <p:cTn id="237" dur="1" fill="hold">
                                          <p:stCondLst>
                                            <p:cond delay="2999"/>
                                          </p:stCondLst>
                                        </p:cTn>
                                        <p:tgtEl>
                                          <p:spTgt spid="241"/>
                                        </p:tgtEl>
                                        <p:attrNameLst>
                                          <p:attrName>style.visibility</p:attrName>
                                        </p:attrNameLst>
                                      </p:cBhvr>
                                      <p:to>
                                        <p:strVal val="hidden"/>
                                      </p:to>
                                    </p:set>
                                  </p:childTnLst>
                                </p:cTn>
                              </p:par>
                              <p:par>
                                <p:cTn id="238" presetID="53" presetClass="exit" presetSubtype="32" fill="hold" nodeType="withEffect">
                                  <p:stCondLst>
                                    <p:cond delay="0"/>
                                  </p:stCondLst>
                                  <p:childTnLst>
                                    <p:anim calcmode="lin" valueType="num">
                                      <p:cBhvr>
                                        <p:cTn id="239" dur="3000"/>
                                        <p:tgtEl>
                                          <p:spTgt spid="243"/>
                                        </p:tgtEl>
                                        <p:attrNameLst>
                                          <p:attrName>ppt_w</p:attrName>
                                        </p:attrNameLst>
                                      </p:cBhvr>
                                      <p:tavLst>
                                        <p:tav tm="0">
                                          <p:val>
                                            <p:strVal val="ppt_w"/>
                                          </p:val>
                                        </p:tav>
                                        <p:tav tm="100000">
                                          <p:val>
                                            <p:fltVal val="0"/>
                                          </p:val>
                                        </p:tav>
                                      </p:tavLst>
                                    </p:anim>
                                    <p:anim calcmode="lin" valueType="num">
                                      <p:cBhvr>
                                        <p:cTn id="240" dur="3000"/>
                                        <p:tgtEl>
                                          <p:spTgt spid="243"/>
                                        </p:tgtEl>
                                        <p:attrNameLst>
                                          <p:attrName>ppt_h</p:attrName>
                                        </p:attrNameLst>
                                      </p:cBhvr>
                                      <p:tavLst>
                                        <p:tav tm="0">
                                          <p:val>
                                            <p:strVal val="ppt_h"/>
                                          </p:val>
                                        </p:tav>
                                        <p:tav tm="100000">
                                          <p:val>
                                            <p:fltVal val="0"/>
                                          </p:val>
                                        </p:tav>
                                      </p:tavLst>
                                    </p:anim>
                                    <p:animEffect transition="out" filter="fade">
                                      <p:cBhvr>
                                        <p:cTn id="241" dur="3000"/>
                                        <p:tgtEl>
                                          <p:spTgt spid="243"/>
                                        </p:tgtEl>
                                      </p:cBhvr>
                                    </p:animEffect>
                                    <p:set>
                                      <p:cBhvr>
                                        <p:cTn id="242" dur="1" fill="hold">
                                          <p:stCondLst>
                                            <p:cond delay="2999"/>
                                          </p:stCondLst>
                                        </p:cTn>
                                        <p:tgtEl>
                                          <p:spTgt spid="24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endParaRPr lang="nl-NL"/>
          </a:p>
        </p:txBody>
      </p:sp>
      <p:sp>
        <p:nvSpPr>
          <p:cNvPr id="7" name="Slide Number Placeholder 6"/>
          <p:cNvSpPr>
            <a:spLocks noGrp="1"/>
          </p:cNvSpPr>
          <p:nvPr>
            <p:ph type="sldNum" sz="quarter" idx="12"/>
          </p:nvPr>
        </p:nvSpPr>
        <p:spPr/>
        <p:txBody>
          <a:bodyPr/>
          <a:lstStyle/>
          <a:p>
            <a:fld id="{154E5F24-684F-EB47-903B-D0BF2D59DFAF}" type="slidenum">
              <a:rPr lang="en-GB">
                <a:solidFill>
                  <a:prstClr val="black">
                    <a:tint val="75000"/>
                  </a:prstClr>
                </a:solidFill>
                <a:latin typeface="Calibri"/>
              </a:rPr>
              <a:pPr/>
              <a:t>17</a:t>
            </a:fld>
            <a:endParaRPr lang="en-GB">
              <a:solidFill>
                <a:prstClr val="black">
                  <a:tint val="75000"/>
                </a:prstClr>
              </a:solidFill>
              <a:latin typeface="Calibri"/>
            </a:endParaRPr>
          </a:p>
        </p:txBody>
      </p:sp>
      <p:sp>
        <p:nvSpPr>
          <p:cNvPr id="5" name="Date Placeholder 4"/>
          <p:cNvSpPr>
            <a:spLocks noGrp="1"/>
          </p:cNvSpPr>
          <p:nvPr>
            <p:ph type="dt" sz="half" idx="4294967295"/>
          </p:nvPr>
        </p:nvSpPr>
        <p:spPr>
          <a:xfrm>
            <a:off x="0" y="5624514"/>
            <a:ext cx="1335088" cy="274637"/>
          </a:xfrm>
        </p:spPr>
        <p:txBody>
          <a:bodyPr/>
          <a:lstStyle/>
          <a:p>
            <a:r>
              <a:rPr lang="en-US">
                <a:solidFill>
                  <a:prstClr val="black">
                    <a:tint val="75000"/>
                  </a:prstClr>
                </a:solidFill>
                <a:latin typeface="Calibri"/>
              </a:rPr>
              <a:t>www.eoscpilot.eu</a:t>
            </a:r>
            <a:endParaRPr lang="en-GB">
              <a:solidFill>
                <a:prstClr val="black">
                  <a:tint val="75000"/>
                </a:prstClr>
              </a:solidFill>
              <a:latin typeface="Calibri"/>
            </a:endParaRPr>
          </a:p>
        </p:txBody>
      </p:sp>
      <p:pic>
        <p:nvPicPr>
          <p:cNvPr id="2050" name="Picture 2" descr="Afbeeldingsresultaat voor stakeholder shareholder val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6324" y="904172"/>
            <a:ext cx="6795436" cy="5096578"/>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rot="16200000">
            <a:off x="6616773" y="3312374"/>
            <a:ext cx="4751615" cy="307777"/>
          </a:xfrm>
          <a:prstGeom prst="rect">
            <a:avLst/>
          </a:prstGeom>
        </p:spPr>
        <p:txBody>
          <a:bodyPr wrap="square">
            <a:spAutoFit/>
          </a:bodyPr>
          <a:lstStyle/>
          <a:p>
            <a:r>
              <a:rPr lang="nl-NL" sz="1400" dirty="0">
                <a:solidFill>
                  <a:prstClr val="black"/>
                </a:solidFill>
                <a:latin typeface="Calibri"/>
                <a:hlinkClick r:id="rId4"/>
              </a:rPr>
              <a:t>https://www.slideshare.net/emb1881/corporate-governance</a:t>
            </a:r>
            <a:r>
              <a:rPr lang="nl-NL" sz="1400" dirty="0">
                <a:solidFill>
                  <a:prstClr val="black"/>
                </a:solidFill>
                <a:latin typeface="Calibri"/>
              </a:rPr>
              <a:t> </a:t>
            </a:r>
          </a:p>
        </p:txBody>
      </p:sp>
    </p:spTree>
    <p:extLst>
      <p:ext uri="{BB962C8B-B14F-4D97-AF65-F5344CB8AC3E}">
        <p14:creationId xmlns:p14="http://schemas.microsoft.com/office/powerpoint/2010/main" val="40265567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noAutofit/>
          </a:bodyPr>
          <a:lstStyle/>
          <a:p>
            <a:r>
              <a:rPr lang="nl-NL" sz="2800" dirty="0"/>
              <a:t>Community </a:t>
            </a:r>
            <a:r>
              <a:rPr lang="nl-NL" sz="2800" dirty="0" err="1"/>
              <a:t>governance</a:t>
            </a:r>
            <a:r>
              <a:rPr lang="nl-NL" sz="2800" dirty="0"/>
              <a:t> model </a:t>
            </a:r>
            <a:r>
              <a:rPr lang="nl-NL" sz="2800" dirty="0" err="1"/>
              <a:t>for</a:t>
            </a:r>
            <a:r>
              <a:rPr lang="nl-NL" sz="2800" dirty="0"/>
              <a:t> EOSC</a:t>
            </a:r>
          </a:p>
        </p:txBody>
      </p:sp>
      <p:sp>
        <p:nvSpPr>
          <p:cNvPr id="3" name="Slide Number Placeholder 2"/>
          <p:cNvSpPr>
            <a:spLocks noGrp="1"/>
          </p:cNvSpPr>
          <p:nvPr>
            <p:ph type="sldNum" sz="quarter" idx="12"/>
          </p:nvPr>
        </p:nvSpPr>
        <p:spPr/>
        <p:txBody>
          <a:bodyPr/>
          <a:lstStyle/>
          <a:p>
            <a:fld id="{D629125B-4164-B445-B5EA-FB5E25F89FC2}" type="slidenum">
              <a:rPr lang="en-GB">
                <a:solidFill>
                  <a:prstClr val="black">
                    <a:tint val="75000"/>
                  </a:prstClr>
                </a:solidFill>
                <a:latin typeface="Calibri"/>
              </a:rPr>
              <a:pPr/>
              <a:t>18</a:t>
            </a:fld>
            <a:endParaRPr lang="en-GB">
              <a:solidFill>
                <a:prstClr val="black">
                  <a:tint val="75000"/>
                </a:prstClr>
              </a:solidFill>
              <a:latin typeface="Calibri"/>
            </a:endParaRPr>
          </a:p>
        </p:txBody>
      </p:sp>
      <p:pic>
        <p:nvPicPr>
          <p:cNvPr id="12" name="Picture 11"/>
          <p:cNvPicPr/>
          <p:nvPr/>
        </p:nvPicPr>
        <p:blipFill>
          <a:blip r:embed="rId3">
            <a:extLst>
              <a:ext uri="{28A0092B-C50C-407E-A947-70E740481C1C}">
                <a14:useLocalDpi xmlns:a14="http://schemas.microsoft.com/office/drawing/2010/main" val="0"/>
              </a:ext>
            </a:extLst>
          </a:blip>
          <a:srcRect/>
          <a:stretch>
            <a:fillRect/>
          </a:stretch>
        </p:blipFill>
        <p:spPr bwMode="auto">
          <a:xfrm>
            <a:off x="2877726" y="1929165"/>
            <a:ext cx="3934460" cy="3599815"/>
          </a:xfrm>
          <a:prstGeom prst="rect">
            <a:avLst/>
          </a:prstGeom>
          <a:noFill/>
        </p:spPr>
      </p:pic>
      <p:sp>
        <p:nvSpPr>
          <p:cNvPr id="13" name="TextBox 12"/>
          <p:cNvSpPr txBox="1"/>
          <p:nvPr/>
        </p:nvSpPr>
        <p:spPr>
          <a:xfrm>
            <a:off x="3121503" y="5650397"/>
            <a:ext cx="4814138" cy="261610"/>
          </a:xfrm>
          <a:prstGeom prst="rect">
            <a:avLst/>
          </a:prstGeom>
          <a:noFill/>
        </p:spPr>
        <p:txBody>
          <a:bodyPr wrap="none" rtlCol="0">
            <a:spAutoFit/>
          </a:bodyPr>
          <a:lstStyle/>
          <a:p>
            <a:r>
              <a:rPr lang="nl-NL" sz="1100" i="1" dirty="0">
                <a:solidFill>
                  <a:prstClr val="black"/>
                </a:solidFill>
                <a:latin typeface="Calibri"/>
              </a:rPr>
              <a:t>-D2.2 </a:t>
            </a:r>
            <a:r>
              <a:rPr lang="en-GB" sz="1100" i="1" dirty="0">
                <a:solidFill>
                  <a:prstClr val="black"/>
                </a:solidFill>
                <a:latin typeface="Calibri"/>
              </a:rPr>
              <a:t>Draft Governance Framework For the European Open Science Cloud (</a:t>
            </a:r>
            <a:r>
              <a:rPr lang="en-GB" sz="1100" i="1" dirty="0" err="1">
                <a:solidFill>
                  <a:prstClr val="black"/>
                </a:solidFill>
                <a:latin typeface="Calibri"/>
              </a:rPr>
              <a:t>pg</a:t>
            </a:r>
            <a:r>
              <a:rPr lang="en-GB" sz="1100" i="1" dirty="0">
                <a:solidFill>
                  <a:prstClr val="black"/>
                </a:solidFill>
                <a:latin typeface="Calibri"/>
              </a:rPr>
              <a:t> 22)</a:t>
            </a:r>
            <a:endParaRPr lang="nl-NL" sz="1100" i="1" dirty="0">
              <a:solidFill>
                <a:prstClr val="black"/>
              </a:solidFill>
              <a:latin typeface="Calibri"/>
            </a:endParaRPr>
          </a:p>
        </p:txBody>
      </p:sp>
    </p:spTree>
    <p:extLst>
      <p:ext uri="{BB962C8B-B14F-4D97-AF65-F5344CB8AC3E}">
        <p14:creationId xmlns:p14="http://schemas.microsoft.com/office/powerpoint/2010/main" val="29409361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nl-NL" dirty="0"/>
              <a:t>The European Open Science Cloud</a:t>
            </a:r>
          </a:p>
        </p:txBody>
      </p:sp>
      <p:sp>
        <p:nvSpPr>
          <p:cNvPr id="5" name="Text Placeholder 4"/>
          <p:cNvSpPr>
            <a:spLocks noGrp="1"/>
          </p:cNvSpPr>
          <p:nvPr>
            <p:ph type="body" idx="1"/>
          </p:nvPr>
        </p:nvSpPr>
        <p:spPr/>
        <p:txBody>
          <a:bodyPr/>
          <a:lstStyle/>
          <a:p>
            <a:endParaRPr lang="nl-NL"/>
          </a:p>
        </p:txBody>
      </p:sp>
      <p:sp>
        <p:nvSpPr>
          <p:cNvPr id="3" name="Slide Number Placeholder 2"/>
          <p:cNvSpPr>
            <a:spLocks noGrp="1"/>
          </p:cNvSpPr>
          <p:nvPr>
            <p:ph type="sldNum" sz="quarter" idx="12"/>
          </p:nvPr>
        </p:nvSpPr>
        <p:spPr/>
        <p:txBody>
          <a:bodyPr/>
          <a:lstStyle/>
          <a:p>
            <a:fld id="{D629125B-4164-B445-B5EA-FB5E25F89FC2}" type="slidenum">
              <a:rPr lang="en-GB">
                <a:solidFill>
                  <a:prstClr val="black">
                    <a:tint val="75000"/>
                  </a:prstClr>
                </a:solidFill>
                <a:latin typeface="Calibri"/>
              </a:rPr>
              <a:pPr/>
              <a:t>19</a:t>
            </a:fld>
            <a:endParaRPr lang="en-GB">
              <a:solidFill>
                <a:prstClr val="black">
                  <a:tint val="75000"/>
                </a:prstClr>
              </a:solidFill>
              <a:latin typeface="Calibri"/>
            </a:endParaRPr>
          </a:p>
        </p:txBody>
      </p:sp>
    </p:spTree>
    <p:extLst>
      <p:ext uri="{BB962C8B-B14F-4D97-AF65-F5344CB8AC3E}">
        <p14:creationId xmlns:p14="http://schemas.microsoft.com/office/powerpoint/2010/main" val="32692955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nl-NL"/>
          </a:p>
        </p:txBody>
      </p:sp>
      <p:sp>
        <p:nvSpPr>
          <p:cNvPr id="4" name="Slide Number Placeholder 3"/>
          <p:cNvSpPr>
            <a:spLocks noGrp="1"/>
          </p:cNvSpPr>
          <p:nvPr>
            <p:ph type="sldNum" sz="quarter" idx="12"/>
          </p:nvPr>
        </p:nvSpPr>
        <p:spPr/>
        <p:txBody>
          <a:bodyPr/>
          <a:lstStyle/>
          <a:p>
            <a:fld id="{D629125B-4164-B445-B5EA-FB5E25F89FC2}" type="slidenum">
              <a:rPr lang="en-GB">
                <a:solidFill>
                  <a:prstClr val="black">
                    <a:tint val="75000"/>
                  </a:prstClr>
                </a:solidFill>
                <a:latin typeface="Calibri"/>
              </a:rPr>
              <a:pPr/>
              <a:t>20</a:t>
            </a:fld>
            <a:endParaRPr lang="en-GB">
              <a:solidFill>
                <a:prstClr val="black">
                  <a:tint val="75000"/>
                </a:prstClr>
              </a:solidFill>
              <a:latin typeface="Calibri"/>
            </a:endParaRPr>
          </a:p>
        </p:txBody>
      </p:sp>
      <p:pic>
        <p:nvPicPr>
          <p:cNvPr id="4098" name="Picture 2" descr="https://c1.staticflickr.com/7/6229/6339701863_b18ac0a988_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5725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rot="16200000">
            <a:off x="6715761" y="3336937"/>
            <a:ext cx="4572000" cy="276999"/>
          </a:xfrm>
          <a:prstGeom prst="rect">
            <a:avLst/>
          </a:prstGeom>
        </p:spPr>
        <p:txBody>
          <a:bodyPr>
            <a:spAutoFit/>
          </a:bodyPr>
          <a:lstStyle/>
          <a:p>
            <a:r>
              <a:rPr lang="nl-NL" sz="1200" dirty="0">
                <a:solidFill>
                  <a:prstClr val="black"/>
                </a:solidFill>
                <a:latin typeface="Calibri"/>
                <a:hlinkClick r:id="rId4"/>
              </a:rPr>
              <a:t>https://c1.staticflickr.com/7/6229/6339701863_b18ac0a988_b.jpg</a:t>
            </a:r>
            <a:r>
              <a:rPr lang="nl-NL" sz="1200" dirty="0">
                <a:solidFill>
                  <a:prstClr val="black"/>
                </a:solidFill>
                <a:latin typeface="Calibri"/>
              </a:rPr>
              <a:t> </a:t>
            </a:r>
          </a:p>
        </p:txBody>
      </p:sp>
    </p:spTree>
    <p:extLst>
      <p:ext uri="{BB962C8B-B14F-4D97-AF65-F5344CB8AC3E}">
        <p14:creationId xmlns:p14="http://schemas.microsoft.com/office/powerpoint/2010/main" val="8722829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629125B-4164-B445-B5EA-FB5E25F89FC2}" type="slidenum">
              <a:rPr lang="en-GB">
                <a:solidFill>
                  <a:prstClr val="black">
                    <a:tint val="75000"/>
                  </a:prstClr>
                </a:solidFill>
                <a:latin typeface="Calibri"/>
              </a:rPr>
              <a:pPr/>
              <a:t>21</a:t>
            </a:fld>
            <a:endParaRPr lang="en-GB">
              <a:solidFill>
                <a:prstClr val="black">
                  <a:tint val="75000"/>
                </a:prstClr>
              </a:solidFill>
              <a:latin typeface="Calibri"/>
            </a:endParaRPr>
          </a:p>
        </p:txBody>
      </p:sp>
      <p:pic>
        <p:nvPicPr>
          <p:cNvPr id="3074" name="Picture 2" descr="https://upload.wikimedia.org/wikipedia/commons/a/af/Confusion_of_Tongue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3057" y="857251"/>
            <a:ext cx="4437024" cy="51435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rot="16200000">
            <a:off x="6338896" y="3189609"/>
            <a:ext cx="5095602" cy="430887"/>
          </a:xfrm>
          <a:prstGeom prst="rect">
            <a:avLst/>
          </a:prstGeom>
        </p:spPr>
        <p:txBody>
          <a:bodyPr wrap="square">
            <a:spAutoFit/>
          </a:bodyPr>
          <a:lstStyle/>
          <a:p>
            <a:r>
              <a:rPr lang="nl-NL" sz="1100" dirty="0">
                <a:solidFill>
                  <a:prstClr val="black"/>
                </a:solidFill>
                <a:latin typeface="Calibri"/>
                <a:hlinkClick r:id="rId4"/>
              </a:rPr>
              <a:t>https://en.wikipedia.org/wiki/Tower_of_Babel#/media/File:Confusion_of_Tongues.png</a:t>
            </a:r>
            <a:r>
              <a:rPr lang="nl-NL" sz="1100" dirty="0">
                <a:solidFill>
                  <a:prstClr val="black"/>
                </a:solidFill>
                <a:latin typeface="Calibri"/>
              </a:rPr>
              <a:t> </a:t>
            </a:r>
          </a:p>
        </p:txBody>
      </p:sp>
      <p:sp>
        <p:nvSpPr>
          <p:cNvPr id="7" name="Rectangle 6"/>
          <p:cNvSpPr/>
          <p:nvPr/>
        </p:nvSpPr>
        <p:spPr>
          <a:xfrm>
            <a:off x="938495" y="3543669"/>
            <a:ext cx="2284563" cy="523220"/>
          </a:xfrm>
          <a:prstGeom prst="rect">
            <a:avLst/>
          </a:prstGeom>
        </p:spPr>
        <p:txBody>
          <a:bodyPr wrap="square">
            <a:spAutoFit/>
          </a:bodyPr>
          <a:lstStyle/>
          <a:p>
            <a:r>
              <a:rPr lang="en-US" sz="1400" i="1" dirty="0">
                <a:solidFill>
                  <a:prstClr val="black"/>
                </a:solidFill>
                <a:latin typeface="Calibri"/>
              </a:rPr>
              <a:t>-The Confusion of Tongues</a:t>
            </a:r>
            <a:r>
              <a:rPr lang="en-US" sz="1400" dirty="0">
                <a:solidFill>
                  <a:prstClr val="black"/>
                </a:solidFill>
                <a:latin typeface="Calibri"/>
              </a:rPr>
              <a:t> </a:t>
            </a:r>
          </a:p>
          <a:p>
            <a:r>
              <a:rPr lang="en-US" sz="1400" dirty="0">
                <a:solidFill>
                  <a:prstClr val="black"/>
                </a:solidFill>
                <a:latin typeface="Calibri"/>
              </a:rPr>
              <a:t>     by Gustave </a:t>
            </a:r>
            <a:r>
              <a:rPr lang="en-US" sz="1400" dirty="0" err="1">
                <a:solidFill>
                  <a:prstClr val="black"/>
                </a:solidFill>
                <a:latin typeface="Calibri"/>
              </a:rPr>
              <a:t>Doré</a:t>
            </a:r>
            <a:r>
              <a:rPr lang="en-US" sz="1400" dirty="0">
                <a:solidFill>
                  <a:prstClr val="black"/>
                </a:solidFill>
                <a:latin typeface="Calibri"/>
              </a:rPr>
              <a:t> (1865)</a:t>
            </a:r>
            <a:endParaRPr lang="nl-NL" sz="1400" dirty="0">
              <a:solidFill>
                <a:prstClr val="black"/>
              </a:solidFill>
              <a:latin typeface="Calibri"/>
            </a:endParaRPr>
          </a:p>
        </p:txBody>
      </p:sp>
    </p:spTree>
    <p:extLst>
      <p:ext uri="{BB962C8B-B14F-4D97-AF65-F5344CB8AC3E}">
        <p14:creationId xmlns:p14="http://schemas.microsoft.com/office/powerpoint/2010/main" val="33170519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 is EOSC!?</a:t>
            </a:r>
            <a:endParaRPr lang="nl-NL" dirty="0"/>
          </a:p>
        </p:txBody>
      </p:sp>
      <p:sp>
        <p:nvSpPr>
          <p:cNvPr id="3" name="Content Placeholder 2"/>
          <p:cNvSpPr>
            <a:spLocks noGrp="1"/>
          </p:cNvSpPr>
          <p:nvPr>
            <p:ph idx="1"/>
          </p:nvPr>
        </p:nvSpPr>
        <p:spPr/>
        <p:txBody>
          <a:bodyPr>
            <a:normAutofit fontScale="62500" lnSpcReduction="20000"/>
          </a:bodyPr>
          <a:lstStyle/>
          <a:p>
            <a:pPr marL="385763" indent="-385763" fontAlgn="base">
              <a:buFont typeface="+mj-lt"/>
              <a:buAutoNum type="arabicPeriod"/>
            </a:pPr>
            <a:r>
              <a:rPr lang="nl-NL" dirty="0"/>
              <a:t>A </a:t>
            </a:r>
            <a:r>
              <a:rPr lang="nl-NL" dirty="0" err="1"/>
              <a:t>cloud</a:t>
            </a:r>
            <a:r>
              <a:rPr lang="nl-NL" dirty="0"/>
              <a:t> </a:t>
            </a:r>
            <a:r>
              <a:rPr lang="nl-NL" dirty="0" err="1"/>
              <a:t>infrastructure</a:t>
            </a:r>
            <a:endParaRPr lang="nl-NL" dirty="0"/>
          </a:p>
          <a:p>
            <a:pPr marL="385763" indent="-385763" fontAlgn="base">
              <a:buFont typeface="+mj-lt"/>
              <a:buAutoNum type="arabicPeriod"/>
            </a:pPr>
            <a:r>
              <a:rPr lang="nl-NL" dirty="0"/>
              <a:t>The </a:t>
            </a:r>
            <a:r>
              <a:rPr lang="nl-NL" dirty="0" err="1"/>
              <a:t>distribution</a:t>
            </a:r>
            <a:r>
              <a:rPr lang="nl-NL" dirty="0"/>
              <a:t> </a:t>
            </a:r>
            <a:r>
              <a:rPr lang="nl-NL" dirty="0" err="1"/>
              <a:t>channel</a:t>
            </a:r>
            <a:r>
              <a:rPr lang="nl-NL" dirty="0"/>
              <a:t> </a:t>
            </a:r>
            <a:r>
              <a:rPr lang="nl-NL" dirty="0" err="1"/>
              <a:t>for</a:t>
            </a:r>
            <a:r>
              <a:rPr lang="nl-NL" dirty="0"/>
              <a:t> European customer </a:t>
            </a:r>
            <a:r>
              <a:rPr lang="nl-NL" dirty="0" err="1"/>
              <a:t>segments</a:t>
            </a:r>
            <a:endParaRPr lang="nl-NL" dirty="0"/>
          </a:p>
          <a:p>
            <a:pPr marL="385763" indent="-385763" fontAlgn="base">
              <a:buFont typeface="+mj-lt"/>
              <a:buAutoNum type="arabicPeriod"/>
            </a:pPr>
            <a:r>
              <a:rPr lang="nl-NL" dirty="0"/>
              <a:t>Marketplace </a:t>
            </a:r>
            <a:r>
              <a:rPr lang="nl-NL" dirty="0" err="1"/>
              <a:t>for</a:t>
            </a:r>
            <a:r>
              <a:rPr lang="nl-NL" dirty="0"/>
              <a:t> service </a:t>
            </a:r>
            <a:r>
              <a:rPr lang="nl-NL" dirty="0" err="1"/>
              <a:t>to</a:t>
            </a:r>
            <a:r>
              <a:rPr lang="nl-NL" dirty="0"/>
              <a:t> support pan-European research</a:t>
            </a:r>
          </a:p>
          <a:p>
            <a:pPr marL="385763" indent="-385763" fontAlgn="base">
              <a:buFont typeface="+mj-lt"/>
              <a:buAutoNum type="arabicPeriod"/>
            </a:pPr>
            <a:r>
              <a:rPr lang="nl-NL" dirty="0"/>
              <a:t>Market model </a:t>
            </a:r>
            <a:r>
              <a:rPr lang="nl-NL" dirty="0" err="1"/>
              <a:t>for</a:t>
            </a:r>
            <a:r>
              <a:rPr lang="nl-NL" dirty="0"/>
              <a:t> </a:t>
            </a:r>
            <a:r>
              <a:rPr lang="nl-NL" dirty="0" err="1"/>
              <a:t>publicly</a:t>
            </a:r>
            <a:r>
              <a:rPr lang="nl-NL" dirty="0"/>
              <a:t> </a:t>
            </a:r>
            <a:r>
              <a:rPr lang="nl-NL" dirty="0" err="1"/>
              <a:t>funded</a:t>
            </a:r>
            <a:r>
              <a:rPr lang="nl-NL" dirty="0"/>
              <a:t> </a:t>
            </a:r>
            <a:r>
              <a:rPr lang="nl-NL" dirty="0" err="1"/>
              <a:t>and</a:t>
            </a:r>
            <a:r>
              <a:rPr lang="nl-NL" dirty="0"/>
              <a:t> market-</a:t>
            </a:r>
            <a:r>
              <a:rPr lang="nl-NL" dirty="0" err="1"/>
              <a:t>driven</a:t>
            </a:r>
            <a:r>
              <a:rPr lang="nl-NL" dirty="0"/>
              <a:t> access</a:t>
            </a:r>
          </a:p>
          <a:p>
            <a:pPr marL="385763" indent="-385763" fontAlgn="base">
              <a:buFont typeface="+mj-lt"/>
              <a:buAutoNum type="arabicPeriod"/>
            </a:pPr>
            <a:r>
              <a:rPr lang="nl-NL" dirty="0" err="1"/>
              <a:t>Sustainable</a:t>
            </a:r>
            <a:r>
              <a:rPr lang="nl-NL" dirty="0"/>
              <a:t> </a:t>
            </a:r>
            <a:r>
              <a:rPr lang="nl-NL" dirty="0" err="1"/>
              <a:t>funding</a:t>
            </a:r>
            <a:r>
              <a:rPr lang="nl-NL" dirty="0"/>
              <a:t> </a:t>
            </a:r>
            <a:r>
              <a:rPr lang="nl-NL" dirty="0" err="1"/>
              <a:t>mechanism</a:t>
            </a:r>
            <a:r>
              <a:rPr lang="nl-NL" dirty="0"/>
              <a:t> </a:t>
            </a:r>
            <a:r>
              <a:rPr lang="nl-NL" dirty="0" err="1"/>
              <a:t>for</a:t>
            </a:r>
            <a:r>
              <a:rPr lang="nl-NL" dirty="0"/>
              <a:t> </a:t>
            </a:r>
            <a:r>
              <a:rPr lang="nl-NL" dirty="0" err="1"/>
              <a:t>international</a:t>
            </a:r>
            <a:r>
              <a:rPr lang="nl-NL" dirty="0"/>
              <a:t> </a:t>
            </a:r>
            <a:r>
              <a:rPr lang="nl-NL" dirty="0" err="1"/>
              <a:t>infrastructures</a:t>
            </a:r>
            <a:endParaRPr lang="nl-NL" dirty="0"/>
          </a:p>
          <a:p>
            <a:pPr marL="385763" indent="-385763" fontAlgn="base">
              <a:buFont typeface="+mj-lt"/>
              <a:buAutoNum type="arabicPeriod"/>
            </a:pPr>
            <a:r>
              <a:rPr lang="nl-NL" dirty="0" err="1"/>
              <a:t>Collaboration</a:t>
            </a:r>
            <a:r>
              <a:rPr lang="nl-NL" dirty="0"/>
              <a:t> model</a:t>
            </a:r>
          </a:p>
          <a:p>
            <a:pPr marL="385763" indent="-385763" fontAlgn="base">
              <a:buFont typeface="+mj-lt"/>
              <a:buAutoNum type="arabicPeriod"/>
            </a:pPr>
            <a:r>
              <a:rPr lang="nl-NL" dirty="0"/>
              <a:t>A (</a:t>
            </a:r>
            <a:r>
              <a:rPr lang="nl-NL" dirty="0" err="1"/>
              <a:t>legal</a:t>
            </a:r>
            <a:r>
              <a:rPr lang="nl-NL" dirty="0"/>
              <a:t>) </a:t>
            </a:r>
            <a:r>
              <a:rPr lang="nl-NL" dirty="0" err="1"/>
              <a:t>organisational</a:t>
            </a:r>
            <a:r>
              <a:rPr lang="nl-NL" dirty="0"/>
              <a:t> </a:t>
            </a:r>
            <a:r>
              <a:rPr lang="nl-NL" dirty="0" err="1"/>
              <a:t>entity</a:t>
            </a:r>
            <a:endParaRPr lang="nl-NL" dirty="0"/>
          </a:p>
          <a:p>
            <a:pPr marL="385763" indent="-385763" fontAlgn="base">
              <a:buFont typeface="+mj-lt"/>
              <a:buAutoNum type="arabicPeriod"/>
            </a:pPr>
            <a:r>
              <a:rPr lang="en-GB" dirty="0"/>
              <a:t>A data commons</a:t>
            </a:r>
          </a:p>
          <a:p>
            <a:pPr marL="0" indent="0" fontAlgn="base">
              <a:buNone/>
            </a:pPr>
            <a:r>
              <a:rPr lang="en-GB" dirty="0"/>
              <a:t>…</a:t>
            </a:r>
            <a:endParaRPr lang="nl-NL" dirty="0"/>
          </a:p>
          <a:p>
            <a:pPr marL="0" indent="0">
              <a:buNone/>
            </a:pPr>
            <a:endParaRPr lang="nl-NL" dirty="0"/>
          </a:p>
        </p:txBody>
      </p:sp>
    </p:spTree>
    <p:extLst>
      <p:ext uri="{BB962C8B-B14F-4D97-AF65-F5344CB8AC3E}">
        <p14:creationId xmlns:p14="http://schemas.microsoft.com/office/powerpoint/2010/main" val="1750535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l-NL"/>
          </a:p>
        </p:txBody>
      </p:sp>
      <p:sp>
        <p:nvSpPr>
          <p:cNvPr id="3" name="Slide Number Placeholder 2"/>
          <p:cNvSpPr>
            <a:spLocks noGrp="1"/>
          </p:cNvSpPr>
          <p:nvPr>
            <p:ph type="sldNum" sz="quarter" idx="12"/>
          </p:nvPr>
        </p:nvSpPr>
        <p:spPr/>
        <p:txBody>
          <a:bodyPr/>
          <a:lstStyle/>
          <a:p>
            <a:fld id="{D629125B-4164-B445-B5EA-FB5E25F89FC2}" type="slidenum">
              <a:rPr lang="en-GB">
                <a:solidFill>
                  <a:prstClr val="black">
                    <a:tint val="75000"/>
                  </a:prstClr>
                </a:solidFill>
                <a:latin typeface="Calibri"/>
              </a:rPr>
              <a:pPr/>
              <a:t>23</a:t>
            </a:fld>
            <a:endParaRPr lang="en-GB">
              <a:solidFill>
                <a:prstClr val="black">
                  <a:tint val="75000"/>
                </a:prstClr>
              </a:solidFill>
              <a:latin typeface="Calibri"/>
            </a:endParaRPr>
          </a:p>
        </p:txBody>
      </p:sp>
      <p:pic>
        <p:nvPicPr>
          <p:cNvPr id="4" name="Picture 3"/>
          <p:cNvPicPr>
            <a:picLocks noChangeAspect="1"/>
          </p:cNvPicPr>
          <p:nvPr/>
        </p:nvPicPr>
        <p:blipFill>
          <a:blip r:embed="rId3"/>
          <a:stretch>
            <a:fillRect/>
          </a:stretch>
        </p:blipFill>
        <p:spPr>
          <a:xfrm>
            <a:off x="2288875" y="857250"/>
            <a:ext cx="6855126" cy="5143500"/>
          </a:xfrm>
          <a:prstGeom prst="rect">
            <a:avLst/>
          </a:prstGeom>
        </p:spPr>
      </p:pic>
    </p:spTree>
    <p:extLst>
      <p:ext uri="{BB962C8B-B14F-4D97-AF65-F5344CB8AC3E}">
        <p14:creationId xmlns:p14="http://schemas.microsoft.com/office/powerpoint/2010/main" val="12362744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EOSC declaration</a:t>
            </a:r>
            <a:endParaRPr lang="nl-NL" dirty="0"/>
          </a:p>
        </p:txBody>
      </p:sp>
      <p:sp>
        <p:nvSpPr>
          <p:cNvPr id="3" name="Content Placeholder 2"/>
          <p:cNvSpPr>
            <a:spLocks noGrp="1"/>
          </p:cNvSpPr>
          <p:nvPr>
            <p:ph idx="1"/>
          </p:nvPr>
        </p:nvSpPr>
        <p:spPr/>
        <p:txBody>
          <a:bodyPr>
            <a:normAutofit fontScale="92500" lnSpcReduction="10000"/>
          </a:bodyPr>
          <a:lstStyle/>
          <a:p>
            <a:pPr fontAlgn="base"/>
            <a:r>
              <a:rPr lang="en-US" dirty="0">
                <a:solidFill>
                  <a:schemeClr val="bg2">
                    <a:lumMod val="50000"/>
                  </a:schemeClr>
                </a:solidFill>
              </a:rPr>
              <a:t>It's a </a:t>
            </a:r>
            <a:r>
              <a:rPr lang="en-US" b="1" dirty="0" err="1"/>
              <a:t>proces</a:t>
            </a:r>
            <a:r>
              <a:rPr lang="en-US" dirty="0">
                <a:solidFill>
                  <a:schemeClr val="bg2">
                    <a:lumMod val="50000"/>
                  </a:schemeClr>
                </a:solidFill>
              </a:rPr>
              <a:t>, not a project (</a:t>
            </a:r>
            <a:r>
              <a:rPr lang="en-US" dirty="0" err="1">
                <a:solidFill>
                  <a:schemeClr val="bg2">
                    <a:lumMod val="50000"/>
                  </a:schemeClr>
                </a:solidFill>
              </a:rPr>
              <a:t>pg</a:t>
            </a:r>
            <a:r>
              <a:rPr lang="en-US" dirty="0">
                <a:solidFill>
                  <a:schemeClr val="bg2">
                    <a:lumMod val="50000"/>
                  </a:schemeClr>
                </a:solidFill>
              </a:rPr>
              <a:t> 1)</a:t>
            </a:r>
          </a:p>
          <a:p>
            <a:pPr fontAlgn="base"/>
            <a:r>
              <a:rPr lang="en-US" dirty="0">
                <a:solidFill>
                  <a:schemeClr val="bg2">
                    <a:lumMod val="50000"/>
                  </a:schemeClr>
                </a:solidFill>
              </a:rPr>
              <a:t>Must be underpinned by ... standards for research data, as well as ... services (e.g. to </a:t>
            </a:r>
            <a:r>
              <a:rPr lang="en-US" b="1" dirty="0"/>
              <a:t>facilitate inter-</a:t>
            </a:r>
            <a:r>
              <a:rPr lang="en-US" b="1" dirty="0" err="1"/>
              <a:t>disciplinarity</a:t>
            </a:r>
            <a:r>
              <a:rPr lang="en-US" b="1" dirty="0"/>
              <a:t> and avoid fragmentation</a:t>
            </a:r>
            <a:r>
              <a:rPr lang="en-US" dirty="0">
                <a:solidFill>
                  <a:schemeClr val="bg2">
                    <a:lumMod val="50000"/>
                  </a:schemeClr>
                </a:solidFill>
              </a:rPr>
              <a:t>)</a:t>
            </a:r>
            <a:r>
              <a:rPr lang="en-US" b="1" dirty="0">
                <a:solidFill>
                  <a:schemeClr val="bg2">
                    <a:lumMod val="50000"/>
                  </a:schemeClr>
                </a:solidFill>
              </a:rPr>
              <a:t> </a:t>
            </a:r>
            <a:r>
              <a:rPr lang="en-US" dirty="0">
                <a:solidFill>
                  <a:schemeClr val="bg2">
                    <a:lumMod val="50000"/>
                  </a:schemeClr>
                </a:solidFill>
              </a:rPr>
              <a:t>(</a:t>
            </a:r>
            <a:r>
              <a:rPr lang="en-US" dirty="0" err="1">
                <a:solidFill>
                  <a:schemeClr val="bg2">
                    <a:lumMod val="50000"/>
                  </a:schemeClr>
                </a:solidFill>
              </a:rPr>
              <a:t>pg</a:t>
            </a:r>
            <a:r>
              <a:rPr lang="en-US" dirty="0">
                <a:solidFill>
                  <a:schemeClr val="bg2">
                    <a:lumMod val="50000"/>
                  </a:schemeClr>
                </a:solidFill>
              </a:rPr>
              <a:t> 2)</a:t>
            </a:r>
          </a:p>
          <a:p>
            <a:pPr fontAlgn="base"/>
            <a:r>
              <a:rPr lang="en-US" dirty="0">
                <a:solidFill>
                  <a:schemeClr val="bg2">
                    <a:lumMod val="50000"/>
                  </a:schemeClr>
                </a:solidFill>
              </a:rPr>
              <a:t>The FAIR data Action plan is an ... important instrument for embedding... will not necessarily suggest any specific technology, standard or implementation solution (</a:t>
            </a:r>
            <a:r>
              <a:rPr lang="en-US" dirty="0" err="1">
                <a:solidFill>
                  <a:schemeClr val="bg2">
                    <a:lumMod val="50000"/>
                  </a:schemeClr>
                </a:solidFill>
              </a:rPr>
              <a:t>pg</a:t>
            </a:r>
            <a:r>
              <a:rPr lang="en-US" dirty="0">
                <a:solidFill>
                  <a:schemeClr val="bg2">
                    <a:lumMod val="50000"/>
                  </a:schemeClr>
                </a:solidFill>
              </a:rPr>
              <a:t> 2)</a:t>
            </a:r>
          </a:p>
        </p:txBody>
      </p:sp>
    </p:spTree>
    <p:extLst>
      <p:ext uri="{BB962C8B-B14F-4D97-AF65-F5344CB8AC3E}">
        <p14:creationId xmlns:p14="http://schemas.microsoft.com/office/powerpoint/2010/main" val="4169943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D629125B-4164-B445-B5EA-FB5E25F89FC2}" type="slidenum">
              <a:rPr lang="en-GB" i="1">
                <a:solidFill>
                  <a:prstClr val="black">
                    <a:tint val="75000"/>
                  </a:prstClr>
                </a:solidFill>
                <a:latin typeface="Calibri"/>
              </a:rPr>
              <a:pPr/>
              <a:t>25</a:t>
            </a:fld>
            <a:endParaRPr lang="en-GB" i="1">
              <a:solidFill>
                <a:prstClr val="black">
                  <a:tint val="75000"/>
                </a:prstClr>
              </a:solidFill>
              <a:latin typeface="Calibri"/>
            </a:endParaRPr>
          </a:p>
        </p:txBody>
      </p:sp>
      <p:sp>
        <p:nvSpPr>
          <p:cNvPr id="9" name="Left-Right Arrow 8"/>
          <p:cNvSpPr/>
          <p:nvPr/>
        </p:nvSpPr>
        <p:spPr>
          <a:xfrm>
            <a:off x="3464560" y="2208046"/>
            <a:ext cx="3284198" cy="436880"/>
          </a:xfrm>
          <a:prstGeom prst="leftRightArrow">
            <a:avLst/>
          </a:prstGeom>
          <a:gradFill>
            <a:gsLst>
              <a:gs pos="0">
                <a:srgbClr val="0070C0"/>
              </a:gs>
              <a:gs pos="52000">
                <a:schemeClr val="accent6"/>
              </a:gs>
              <a:gs pos="100000">
                <a:schemeClr val="accent4"/>
              </a:gs>
            </a:gsLst>
            <a:lin ang="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i="1">
              <a:solidFill>
                <a:prstClr val="white"/>
              </a:solidFill>
              <a:latin typeface="Calibri"/>
            </a:endParaRPr>
          </a:p>
        </p:txBody>
      </p:sp>
      <p:sp>
        <p:nvSpPr>
          <p:cNvPr id="10" name="TextBox 9"/>
          <p:cNvSpPr txBox="1"/>
          <p:nvPr/>
        </p:nvSpPr>
        <p:spPr>
          <a:xfrm>
            <a:off x="7078413" y="2241820"/>
            <a:ext cx="1058495" cy="369332"/>
          </a:xfrm>
          <a:prstGeom prst="rect">
            <a:avLst/>
          </a:prstGeom>
          <a:noFill/>
        </p:spPr>
        <p:txBody>
          <a:bodyPr wrap="none" rtlCol="0">
            <a:spAutoFit/>
          </a:bodyPr>
          <a:lstStyle/>
          <a:p>
            <a:r>
              <a:rPr lang="en-GB" i="1" dirty="0">
                <a:solidFill>
                  <a:prstClr val="black"/>
                </a:solidFill>
                <a:latin typeface="Calibri"/>
              </a:rPr>
              <a:t>Structure</a:t>
            </a:r>
          </a:p>
        </p:txBody>
      </p:sp>
      <p:sp>
        <p:nvSpPr>
          <p:cNvPr id="11" name="TextBox 10"/>
          <p:cNvSpPr txBox="1"/>
          <p:nvPr/>
        </p:nvSpPr>
        <p:spPr>
          <a:xfrm>
            <a:off x="6688314" y="3052820"/>
            <a:ext cx="2025555" cy="338554"/>
          </a:xfrm>
          <a:prstGeom prst="rect">
            <a:avLst/>
          </a:prstGeom>
          <a:noFill/>
        </p:spPr>
        <p:txBody>
          <a:bodyPr wrap="none" rtlCol="0">
            <a:spAutoFit/>
          </a:bodyPr>
          <a:lstStyle/>
          <a:p>
            <a:r>
              <a:rPr lang="en-GB" sz="1600" dirty="0">
                <a:solidFill>
                  <a:prstClr val="black"/>
                </a:solidFill>
                <a:latin typeface="Calibri"/>
              </a:rPr>
              <a:t>“One to rule them all”</a:t>
            </a:r>
            <a:endParaRPr lang="en-GB" dirty="0">
              <a:solidFill>
                <a:prstClr val="black"/>
              </a:solidFill>
              <a:latin typeface="Calibri"/>
            </a:endParaRPr>
          </a:p>
        </p:txBody>
      </p:sp>
      <p:sp>
        <p:nvSpPr>
          <p:cNvPr id="12" name="TextBox 11"/>
          <p:cNvSpPr txBox="1"/>
          <p:nvPr/>
        </p:nvSpPr>
        <p:spPr>
          <a:xfrm>
            <a:off x="2273353" y="2241820"/>
            <a:ext cx="795539" cy="369332"/>
          </a:xfrm>
          <a:prstGeom prst="rect">
            <a:avLst/>
          </a:prstGeom>
          <a:noFill/>
        </p:spPr>
        <p:txBody>
          <a:bodyPr wrap="none" rtlCol="0">
            <a:spAutoFit/>
          </a:bodyPr>
          <a:lstStyle/>
          <a:p>
            <a:r>
              <a:rPr lang="nl-NL" i="1" dirty="0">
                <a:solidFill>
                  <a:prstClr val="black"/>
                </a:solidFill>
                <a:latin typeface="Calibri"/>
              </a:rPr>
              <a:t>Proces</a:t>
            </a:r>
          </a:p>
        </p:txBody>
      </p:sp>
      <p:sp>
        <p:nvSpPr>
          <p:cNvPr id="13" name="TextBox 12"/>
          <p:cNvSpPr txBox="1"/>
          <p:nvPr/>
        </p:nvSpPr>
        <p:spPr>
          <a:xfrm>
            <a:off x="962172" y="3014756"/>
            <a:ext cx="3660088" cy="830997"/>
          </a:xfrm>
          <a:prstGeom prst="rect">
            <a:avLst/>
          </a:prstGeom>
          <a:noFill/>
        </p:spPr>
        <p:txBody>
          <a:bodyPr wrap="square" rtlCol="0">
            <a:spAutoFit/>
          </a:bodyPr>
          <a:lstStyle/>
          <a:p>
            <a:pPr algn="ctr"/>
            <a:r>
              <a:rPr lang="en-GB" sz="1600" dirty="0">
                <a:solidFill>
                  <a:prstClr val="black"/>
                </a:solidFill>
                <a:latin typeface="Calibri"/>
              </a:rPr>
              <a:t>“Seamless access to data and services </a:t>
            </a:r>
            <a:r>
              <a:rPr lang="en-GB" sz="1600" dirty="0" err="1">
                <a:solidFill>
                  <a:prstClr val="black"/>
                </a:solidFill>
                <a:latin typeface="Calibri"/>
              </a:rPr>
              <a:t>accross</a:t>
            </a:r>
            <a:r>
              <a:rPr lang="en-GB" sz="1600" dirty="0">
                <a:solidFill>
                  <a:prstClr val="black"/>
                </a:solidFill>
                <a:latin typeface="Calibri"/>
              </a:rPr>
              <a:t> country borders and disciplinary boundaries”</a:t>
            </a:r>
          </a:p>
        </p:txBody>
      </p:sp>
      <p:sp>
        <p:nvSpPr>
          <p:cNvPr id="14" name="TextBox 13"/>
          <p:cNvSpPr txBox="1"/>
          <p:nvPr/>
        </p:nvSpPr>
        <p:spPr>
          <a:xfrm>
            <a:off x="1590086" y="4204561"/>
            <a:ext cx="2198679" cy="369332"/>
          </a:xfrm>
          <a:prstGeom prst="rect">
            <a:avLst/>
          </a:prstGeom>
          <a:noFill/>
        </p:spPr>
        <p:txBody>
          <a:bodyPr wrap="none" rtlCol="0">
            <a:spAutoFit/>
          </a:bodyPr>
          <a:lstStyle/>
          <a:p>
            <a:r>
              <a:rPr lang="nl-NL" dirty="0" err="1">
                <a:solidFill>
                  <a:prstClr val="black"/>
                </a:solidFill>
                <a:latin typeface="Calibri"/>
              </a:rPr>
              <a:t>Sustainability</a:t>
            </a:r>
            <a:r>
              <a:rPr lang="nl-NL" dirty="0">
                <a:solidFill>
                  <a:prstClr val="black"/>
                </a:solidFill>
                <a:latin typeface="Calibri"/>
              </a:rPr>
              <a:t> </a:t>
            </a:r>
            <a:r>
              <a:rPr lang="nl-NL" i="1" u="sng" dirty="0">
                <a:solidFill>
                  <a:prstClr val="black"/>
                </a:solidFill>
                <a:latin typeface="Calibri"/>
              </a:rPr>
              <a:t>in</a:t>
            </a:r>
            <a:r>
              <a:rPr lang="nl-NL" dirty="0">
                <a:solidFill>
                  <a:prstClr val="black"/>
                </a:solidFill>
                <a:latin typeface="Calibri"/>
              </a:rPr>
              <a:t> EOSC</a:t>
            </a:r>
          </a:p>
        </p:txBody>
      </p:sp>
      <p:sp>
        <p:nvSpPr>
          <p:cNvPr id="15" name="TextBox 14"/>
          <p:cNvSpPr txBox="1"/>
          <p:nvPr/>
        </p:nvSpPr>
        <p:spPr>
          <a:xfrm>
            <a:off x="6601753" y="4138611"/>
            <a:ext cx="2198679" cy="369332"/>
          </a:xfrm>
          <a:prstGeom prst="rect">
            <a:avLst/>
          </a:prstGeom>
          <a:noFill/>
        </p:spPr>
        <p:txBody>
          <a:bodyPr wrap="none" rtlCol="0">
            <a:spAutoFit/>
          </a:bodyPr>
          <a:lstStyle/>
          <a:p>
            <a:r>
              <a:rPr lang="nl-NL" dirty="0" err="1">
                <a:solidFill>
                  <a:prstClr val="black"/>
                </a:solidFill>
                <a:latin typeface="Calibri"/>
              </a:rPr>
              <a:t>Sustainability</a:t>
            </a:r>
            <a:r>
              <a:rPr lang="nl-NL" dirty="0">
                <a:solidFill>
                  <a:prstClr val="black"/>
                </a:solidFill>
                <a:latin typeface="Calibri"/>
              </a:rPr>
              <a:t> </a:t>
            </a:r>
            <a:r>
              <a:rPr lang="nl-NL" i="1" u="sng" dirty="0">
                <a:solidFill>
                  <a:prstClr val="black"/>
                </a:solidFill>
                <a:latin typeface="Calibri"/>
              </a:rPr>
              <a:t>of</a:t>
            </a:r>
            <a:r>
              <a:rPr lang="nl-NL" dirty="0">
                <a:solidFill>
                  <a:prstClr val="black"/>
                </a:solidFill>
                <a:latin typeface="Calibri"/>
              </a:rPr>
              <a:t> EOSC</a:t>
            </a:r>
          </a:p>
        </p:txBody>
      </p:sp>
      <p:sp>
        <p:nvSpPr>
          <p:cNvPr id="16" name="TextBox 15"/>
          <p:cNvSpPr txBox="1"/>
          <p:nvPr/>
        </p:nvSpPr>
        <p:spPr>
          <a:xfrm>
            <a:off x="7265325" y="2660564"/>
            <a:ext cx="688009" cy="307777"/>
          </a:xfrm>
          <a:prstGeom prst="rect">
            <a:avLst/>
          </a:prstGeom>
          <a:noFill/>
        </p:spPr>
        <p:txBody>
          <a:bodyPr wrap="none" rtlCol="0">
            <a:spAutoFit/>
          </a:bodyPr>
          <a:lstStyle/>
          <a:p>
            <a:r>
              <a:rPr lang="nl-NL" sz="1400" dirty="0">
                <a:solidFill>
                  <a:prstClr val="black"/>
                </a:solidFill>
                <a:latin typeface="Calibri"/>
              </a:rPr>
              <a:t>a </a:t>
            </a:r>
            <a:r>
              <a:rPr lang="nl-NL" sz="1400" dirty="0" err="1">
                <a:solidFill>
                  <a:prstClr val="black"/>
                </a:solidFill>
                <a:latin typeface="Calibri"/>
              </a:rPr>
              <a:t>thing</a:t>
            </a:r>
            <a:endParaRPr lang="nl-NL" sz="1400" dirty="0">
              <a:solidFill>
                <a:prstClr val="black"/>
              </a:solidFill>
              <a:latin typeface="Calibri"/>
            </a:endParaRPr>
          </a:p>
        </p:txBody>
      </p:sp>
      <p:sp>
        <p:nvSpPr>
          <p:cNvPr id="17" name="TextBox 16"/>
          <p:cNvSpPr txBox="1"/>
          <p:nvPr/>
        </p:nvSpPr>
        <p:spPr>
          <a:xfrm>
            <a:off x="2119207" y="2636669"/>
            <a:ext cx="1103828" cy="307777"/>
          </a:xfrm>
          <a:prstGeom prst="rect">
            <a:avLst/>
          </a:prstGeom>
          <a:noFill/>
        </p:spPr>
        <p:txBody>
          <a:bodyPr wrap="none" rtlCol="0">
            <a:spAutoFit/>
          </a:bodyPr>
          <a:lstStyle/>
          <a:p>
            <a:r>
              <a:rPr lang="nl-NL" sz="1400" dirty="0">
                <a:solidFill>
                  <a:prstClr val="black"/>
                </a:solidFill>
                <a:latin typeface="Calibri"/>
              </a:rPr>
              <a:t>a </a:t>
            </a:r>
            <a:r>
              <a:rPr lang="nl-NL" sz="1400" dirty="0" err="1">
                <a:solidFill>
                  <a:prstClr val="black"/>
                </a:solidFill>
                <a:latin typeface="Calibri"/>
              </a:rPr>
              <a:t>movement</a:t>
            </a:r>
            <a:endParaRPr lang="nl-NL" sz="1400" dirty="0">
              <a:solidFill>
                <a:prstClr val="black"/>
              </a:solidFill>
              <a:latin typeface="Calibri"/>
            </a:endParaRPr>
          </a:p>
        </p:txBody>
      </p:sp>
    </p:spTree>
    <p:extLst>
      <p:ext uri="{BB962C8B-B14F-4D97-AF65-F5344CB8AC3E}">
        <p14:creationId xmlns:p14="http://schemas.microsoft.com/office/powerpoint/2010/main" val="3278649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out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500"/>
                                        <p:tgtEl>
                                          <p:spTgt spid="1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p:bldP spid="12" grpId="0"/>
      <p:bldP spid="13" grpId="0"/>
      <p:bldP spid="14" grpId="0"/>
      <p:bldP spid="15" grpId="0"/>
      <p:bldP spid="16" grpId="0"/>
      <p:bldP spid="1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endParaRPr lang="nl-NL"/>
          </a:p>
        </p:txBody>
      </p:sp>
      <p:sp>
        <p:nvSpPr>
          <p:cNvPr id="6" name="Slide Number Placeholder 5"/>
          <p:cNvSpPr>
            <a:spLocks noGrp="1"/>
          </p:cNvSpPr>
          <p:nvPr>
            <p:ph type="sldNum" sz="quarter" idx="12"/>
          </p:nvPr>
        </p:nvSpPr>
        <p:spPr/>
        <p:txBody>
          <a:bodyPr/>
          <a:lstStyle/>
          <a:p>
            <a:fld id="{154E5F24-684F-EB47-903B-D0BF2D59DFAF}" type="slidenum">
              <a:rPr lang="en-GB">
                <a:solidFill>
                  <a:prstClr val="black">
                    <a:tint val="75000"/>
                  </a:prstClr>
                </a:solidFill>
                <a:latin typeface="Calibri"/>
              </a:rPr>
              <a:pPr/>
              <a:t>26</a:t>
            </a:fld>
            <a:endParaRPr lang="en-GB" dirty="0">
              <a:solidFill>
                <a:prstClr val="black">
                  <a:tint val="75000"/>
                </a:prstClr>
              </a:solidFill>
              <a:latin typeface="Calibri"/>
            </a:endParaRPr>
          </a:p>
        </p:txBody>
      </p:sp>
      <p:sp>
        <p:nvSpPr>
          <p:cNvPr id="4" name="Date Placeholder 3"/>
          <p:cNvSpPr>
            <a:spLocks noGrp="1"/>
          </p:cNvSpPr>
          <p:nvPr>
            <p:ph type="dt" sz="half" idx="4294967295"/>
          </p:nvPr>
        </p:nvSpPr>
        <p:spPr>
          <a:xfrm>
            <a:off x="1" y="5624514"/>
            <a:ext cx="1357313" cy="274637"/>
          </a:xfrm>
        </p:spPr>
        <p:txBody>
          <a:bodyPr/>
          <a:lstStyle/>
          <a:p>
            <a:r>
              <a:rPr lang="en-US">
                <a:solidFill>
                  <a:prstClr val="black">
                    <a:tint val="75000"/>
                  </a:prstClr>
                </a:solidFill>
                <a:latin typeface="Calibri"/>
              </a:rPr>
              <a:t>www.eoscpilot.eu</a:t>
            </a:r>
            <a:endParaRPr lang="en-GB" dirty="0">
              <a:solidFill>
                <a:prstClr val="black">
                  <a:tint val="75000"/>
                </a:prstClr>
              </a:solidFill>
              <a:latin typeface="Calibri"/>
            </a:endParaRP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836176"/>
            <a:ext cx="9108227" cy="5143500"/>
          </a:xfrm>
          <a:prstGeom prst="rect">
            <a:avLst/>
          </a:prstGeom>
        </p:spPr>
      </p:pic>
      <p:sp>
        <p:nvSpPr>
          <p:cNvPr id="9" name="TextBox 8"/>
          <p:cNvSpPr txBox="1"/>
          <p:nvPr/>
        </p:nvSpPr>
        <p:spPr>
          <a:xfrm rot="16200000">
            <a:off x="7690327" y="3185680"/>
            <a:ext cx="2561920" cy="261610"/>
          </a:xfrm>
          <a:prstGeom prst="rect">
            <a:avLst/>
          </a:prstGeom>
          <a:noFill/>
        </p:spPr>
        <p:txBody>
          <a:bodyPr wrap="none" rtlCol="0">
            <a:spAutoFit/>
          </a:bodyPr>
          <a:lstStyle/>
          <a:p>
            <a:r>
              <a:rPr lang="nl-NL" sz="1100" dirty="0">
                <a:solidFill>
                  <a:prstClr val="black"/>
                </a:solidFill>
                <a:latin typeface="Calibri"/>
                <a:hlinkClick r:id="rId4"/>
              </a:rPr>
              <a:t>https://doi.org/10.5281/zenodo.826643</a:t>
            </a:r>
            <a:r>
              <a:rPr lang="nl-NL" sz="1100" dirty="0">
                <a:solidFill>
                  <a:prstClr val="black"/>
                </a:solidFill>
                <a:latin typeface="Calibri"/>
              </a:rPr>
              <a:t>  </a:t>
            </a:r>
          </a:p>
        </p:txBody>
      </p:sp>
    </p:spTree>
    <p:extLst>
      <p:ext uri="{BB962C8B-B14F-4D97-AF65-F5344CB8AC3E}">
        <p14:creationId xmlns:p14="http://schemas.microsoft.com/office/powerpoint/2010/main" val="5051620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l-NL"/>
          </a:p>
        </p:txBody>
      </p:sp>
      <p:sp>
        <p:nvSpPr>
          <p:cNvPr id="3" name="Slide Number Placeholder 2"/>
          <p:cNvSpPr>
            <a:spLocks noGrp="1"/>
          </p:cNvSpPr>
          <p:nvPr>
            <p:ph type="sldNum" sz="quarter" idx="12"/>
          </p:nvPr>
        </p:nvSpPr>
        <p:spPr/>
        <p:txBody>
          <a:bodyPr/>
          <a:lstStyle/>
          <a:p>
            <a:fld id="{D629125B-4164-B445-B5EA-FB5E25F89FC2}" type="slidenum">
              <a:rPr lang="en-GB">
                <a:solidFill>
                  <a:prstClr val="black">
                    <a:tint val="75000"/>
                  </a:prstClr>
                </a:solidFill>
                <a:latin typeface="Calibri"/>
              </a:rPr>
              <a:pPr/>
              <a:t>27</a:t>
            </a:fld>
            <a:endParaRPr lang="en-GB">
              <a:solidFill>
                <a:prstClr val="black">
                  <a:tint val="75000"/>
                </a:prstClr>
              </a:solidFill>
              <a:latin typeface="Calibri"/>
            </a:endParaRPr>
          </a:p>
        </p:txBody>
      </p:sp>
      <p:pic>
        <p:nvPicPr>
          <p:cNvPr id="5122" name="Picture 2" descr="the grey  beautiful little  kitten play with  many multi-coloured clew,  on white  background , isolated"/>
          <p:cNvPicPr>
            <a:picLocks noChangeAspect="1" noChangeArrowheads="1"/>
          </p:cNvPicPr>
          <p:nvPr/>
        </p:nvPicPr>
        <p:blipFill rotWithShape="1">
          <a:blip r:embed="rId3">
            <a:extLst>
              <a:ext uri="{28A0092B-C50C-407E-A947-70E740481C1C}">
                <a14:useLocalDpi xmlns:a14="http://schemas.microsoft.com/office/drawing/2010/main" val="0"/>
              </a:ext>
            </a:extLst>
          </a:blip>
          <a:srcRect b="9204"/>
          <a:stretch/>
        </p:blipFill>
        <p:spPr bwMode="auto">
          <a:xfrm>
            <a:off x="2348564" y="869554"/>
            <a:ext cx="6589696" cy="514954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rot="16200000">
            <a:off x="6408229" y="3344295"/>
            <a:ext cx="5082858" cy="200057"/>
          </a:xfrm>
          <a:prstGeom prst="rect">
            <a:avLst/>
          </a:prstGeom>
        </p:spPr>
        <p:txBody>
          <a:bodyPr wrap="square">
            <a:spAutoFit/>
          </a:bodyPr>
          <a:lstStyle/>
          <a:p>
            <a:r>
              <a:rPr lang="nl-NL" sz="700" dirty="0">
                <a:solidFill>
                  <a:prstClr val="black"/>
                </a:solidFill>
                <a:latin typeface="Calibri"/>
                <a:hlinkClick r:id="rId4"/>
              </a:rPr>
              <a:t>https://www.shutterstock.com/image-photo/grey-beautiful-little-kitten-play-many-185435531?src=3g3DCF13YBX4SFvmjL_4hA-1-69</a:t>
            </a:r>
            <a:r>
              <a:rPr lang="nl-NL" sz="700" dirty="0">
                <a:solidFill>
                  <a:prstClr val="black"/>
                </a:solidFill>
                <a:latin typeface="Calibri"/>
              </a:rPr>
              <a:t> </a:t>
            </a:r>
          </a:p>
        </p:txBody>
      </p:sp>
    </p:spTree>
    <p:extLst>
      <p:ext uri="{BB962C8B-B14F-4D97-AF65-F5344CB8AC3E}">
        <p14:creationId xmlns:p14="http://schemas.microsoft.com/office/powerpoint/2010/main" val="26126149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l-NL" dirty="0"/>
          </a:p>
        </p:txBody>
      </p:sp>
      <p:sp>
        <p:nvSpPr>
          <p:cNvPr id="3" name="Content Placeholder 2"/>
          <p:cNvSpPr>
            <a:spLocks noGrp="1"/>
          </p:cNvSpPr>
          <p:nvPr>
            <p:ph idx="1"/>
          </p:nvPr>
        </p:nvSpPr>
        <p:spPr/>
        <p:txBody>
          <a:bodyPr/>
          <a:lstStyle/>
          <a:p>
            <a:endParaRPr lang="nl-NL"/>
          </a:p>
        </p:txBody>
      </p:sp>
      <p:sp>
        <p:nvSpPr>
          <p:cNvPr id="4" name="Date Placeholder 3"/>
          <p:cNvSpPr>
            <a:spLocks noGrp="1"/>
          </p:cNvSpPr>
          <p:nvPr>
            <p:ph type="dt" sz="half" idx="10"/>
          </p:nvPr>
        </p:nvSpPr>
        <p:spPr/>
        <p:txBody>
          <a:bodyPr/>
          <a:lstStyle/>
          <a:p>
            <a:r>
              <a:rPr lang="en-US">
                <a:solidFill>
                  <a:prstClr val="black"/>
                </a:solidFill>
                <a:latin typeface="Calibri"/>
              </a:rPr>
              <a:t>www.eoscpilot.eu</a:t>
            </a:r>
            <a:endParaRPr lang="en-GB" dirty="0">
              <a:solidFill>
                <a:prstClr val="black"/>
              </a:solidFill>
              <a:latin typeface="Calibri"/>
            </a:endParaRPr>
          </a:p>
        </p:txBody>
      </p:sp>
      <p:sp>
        <p:nvSpPr>
          <p:cNvPr id="5" name="Footer Placeholder 4"/>
          <p:cNvSpPr>
            <a:spLocks noGrp="1"/>
          </p:cNvSpPr>
          <p:nvPr>
            <p:ph type="ftr" sz="quarter" idx="11"/>
          </p:nvPr>
        </p:nvSpPr>
        <p:spPr/>
        <p:txBody>
          <a:bodyPr/>
          <a:lstStyle/>
          <a:p>
            <a:r>
              <a:rPr lang="en-GB">
                <a:solidFill>
                  <a:prstClr val="black"/>
                </a:solidFill>
                <a:latin typeface="Calibri"/>
              </a:rPr>
              <a:t>The European Open Science Cloud for Research pilot project is funded by the European Commission, DG Research &amp; Innovation under contract no. 739563</a:t>
            </a:r>
            <a:endParaRPr lang="en-GB" dirty="0">
              <a:solidFill>
                <a:prstClr val="black"/>
              </a:solidFill>
              <a:latin typeface="Calibri"/>
            </a:endParaRPr>
          </a:p>
        </p:txBody>
      </p:sp>
      <p:sp>
        <p:nvSpPr>
          <p:cNvPr id="6" name="Slide Number Placeholder 5"/>
          <p:cNvSpPr>
            <a:spLocks noGrp="1"/>
          </p:cNvSpPr>
          <p:nvPr>
            <p:ph type="sldNum" sz="quarter" idx="12"/>
          </p:nvPr>
        </p:nvSpPr>
        <p:spPr/>
        <p:txBody>
          <a:bodyPr/>
          <a:lstStyle/>
          <a:p>
            <a:fld id="{154E5F24-684F-EB47-903B-D0BF2D59DFAF}" type="slidenum">
              <a:rPr lang="en-GB">
                <a:solidFill>
                  <a:prstClr val="black"/>
                </a:solidFill>
                <a:latin typeface="Calibri"/>
              </a:rPr>
              <a:pPr/>
              <a:t>28</a:t>
            </a:fld>
            <a:endParaRPr lang="en-GB" dirty="0">
              <a:solidFill>
                <a:prstClr val="black"/>
              </a:solidFill>
              <a:latin typeface="Calibri"/>
            </a:endParaRPr>
          </a:p>
        </p:txBody>
      </p:sp>
      <p:sp>
        <p:nvSpPr>
          <p:cNvPr id="8" name="Rectangle 7"/>
          <p:cNvSpPr/>
          <p:nvPr/>
        </p:nvSpPr>
        <p:spPr>
          <a:xfrm>
            <a:off x="0" y="857250"/>
            <a:ext cx="9144000"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prstClr val="white"/>
              </a:solidFill>
              <a:latin typeface="Calibri"/>
            </a:endParaRPr>
          </a:p>
        </p:txBody>
      </p:sp>
      <p:pic>
        <p:nvPicPr>
          <p:cNvPr id="7" name="Picture 6"/>
          <p:cNvPicPr>
            <a:picLocks noChangeAspect="1"/>
          </p:cNvPicPr>
          <p:nvPr/>
        </p:nvPicPr>
        <p:blipFill>
          <a:blip r:embed="rId3"/>
          <a:stretch>
            <a:fillRect/>
          </a:stretch>
        </p:blipFill>
        <p:spPr>
          <a:xfrm>
            <a:off x="0" y="857250"/>
            <a:ext cx="9144000" cy="5143500"/>
          </a:xfrm>
          <a:prstGeom prst="rect">
            <a:avLst/>
          </a:prstGeom>
        </p:spPr>
      </p:pic>
      <p:sp>
        <p:nvSpPr>
          <p:cNvPr id="9" name="Rectangle 8"/>
          <p:cNvSpPr/>
          <p:nvPr/>
        </p:nvSpPr>
        <p:spPr>
          <a:xfrm rot="16200000">
            <a:off x="6401443" y="3297331"/>
            <a:ext cx="4940444" cy="261610"/>
          </a:xfrm>
          <a:prstGeom prst="rect">
            <a:avLst/>
          </a:prstGeom>
        </p:spPr>
        <p:txBody>
          <a:bodyPr wrap="square">
            <a:spAutoFit/>
          </a:bodyPr>
          <a:lstStyle/>
          <a:p>
            <a:r>
              <a:rPr lang="nl-NL" sz="1100" dirty="0">
                <a:solidFill>
                  <a:prstClr val="black"/>
                </a:solidFill>
                <a:latin typeface="Calibri"/>
                <a:hlinkClick r:id="rId4"/>
              </a:rPr>
              <a:t>https://gr.coca-colahellenic.com/en/our-activity/campaigns/our-value-chain-story/</a:t>
            </a:r>
            <a:r>
              <a:rPr lang="nl-NL" sz="1100" dirty="0">
                <a:solidFill>
                  <a:prstClr val="black"/>
                </a:solidFill>
                <a:latin typeface="Calibri"/>
              </a:rPr>
              <a:t> </a:t>
            </a:r>
          </a:p>
        </p:txBody>
      </p:sp>
    </p:spTree>
    <p:extLst>
      <p:ext uri="{BB962C8B-B14F-4D97-AF65-F5344CB8AC3E}">
        <p14:creationId xmlns:p14="http://schemas.microsoft.com/office/powerpoint/2010/main" val="24222441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D629125B-4164-B445-B5EA-FB5E25F89FC2}" type="slidenum">
              <a:rPr lang="en-GB">
                <a:solidFill>
                  <a:prstClr val="black">
                    <a:tint val="75000"/>
                  </a:prstClr>
                </a:solidFill>
                <a:latin typeface="Calibri"/>
              </a:rPr>
              <a:pPr/>
              <a:t>29</a:t>
            </a:fld>
            <a:endParaRPr lang="en-GB">
              <a:solidFill>
                <a:prstClr val="black">
                  <a:tint val="75000"/>
                </a:prstClr>
              </a:solidFill>
              <a:latin typeface="Calibri"/>
            </a:endParaRPr>
          </a:p>
        </p:txBody>
      </p:sp>
      <p:pic>
        <p:nvPicPr>
          <p:cNvPr id="4" name="Picture 2" descr="European Union, Flags, Stars, Eu, Countries, Nations"/>
          <p:cNvPicPr>
            <a:picLocks noChangeAspect="1" noChangeArrowheads="1"/>
          </p:cNvPicPr>
          <p:nvPr/>
        </p:nvPicPr>
        <p:blipFill rotWithShape="1">
          <a:blip r:embed="rId3">
            <a:extLst>
              <a:ext uri="{28A0092B-C50C-407E-A947-70E740481C1C}">
                <a14:useLocalDpi xmlns:a14="http://schemas.microsoft.com/office/drawing/2010/main" val="0"/>
              </a:ext>
            </a:extLst>
          </a:blip>
          <a:srcRect l="8736" r="8408"/>
          <a:stretch/>
        </p:blipFill>
        <p:spPr bwMode="auto">
          <a:xfrm>
            <a:off x="2226758" y="767258"/>
            <a:ext cx="6938010" cy="523349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rot="16200000">
            <a:off x="6688907" y="3148652"/>
            <a:ext cx="4674725" cy="276999"/>
          </a:xfrm>
          <a:prstGeom prst="rect">
            <a:avLst/>
          </a:prstGeom>
        </p:spPr>
        <p:txBody>
          <a:bodyPr wrap="square">
            <a:spAutoFit/>
          </a:bodyPr>
          <a:lstStyle/>
          <a:p>
            <a:r>
              <a:rPr lang="nl-NL" sz="1200" dirty="0">
                <a:solidFill>
                  <a:prstClr val="black"/>
                </a:solidFill>
                <a:latin typeface="Calibri"/>
                <a:hlinkClick r:id="rId4"/>
              </a:rPr>
              <a:t>https://pixabay.com/en/european-union-flags-stars-eu-1328255/</a:t>
            </a:r>
            <a:r>
              <a:rPr lang="nl-NL" sz="1200" dirty="0">
                <a:solidFill>
                  <a:prstClr val="black"/>
                </a:solidFill>
                <a:latin typeface="Calibri"/>
              </a:rPr>
              <a:t> </a:t>
            </a:r>
          </a:p>
        </p:txBody>
      </p:sp>
    </p:spTree>
    <p:extLst>
      <p:ext uri="{BB962C8B-B14F-4D97-AF65-F5344CB8AC3E}">
        <p14:creationId xmlns:p14="http://schemas.microsoft.com/office/powerpoint/2010/main" val="15311919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endParaRPr lang="nl-NL"/>
          </a:p>
        </p:txBody>
      </p:sp>
      <p:sp>
        <p:nvSpPr>
          <p:cNvPr id="4" name="Date Placeholder 3"/>
          <p:cNvSpPr>
            <a:spLocks noGrp="1"/>
          </p:cNvSpPr>
          <p:nvPr>
            <p:ph type="dt" sz="half" idx="4294967295"/>
          </p:nvPr>
        </p:nvSpPr>
        <p:spPr>
          <a:xfrm>
            <a:off x="628650" y="5624512"/>
            <a:ext cx="1353820" cy="276068"/>
          </a:xfrm>
        </p:spPr>
        <p:txBody>
          <a:bodyPr/>
          <a:lstStyle/>
          <a:p>
            <a:r>
              <a:rPr lang="en-US">
                <a:solidFill>
                  <a:prstClr val="black">
                    <a:tint val="75000"/>
                  </a:prstClr>
                </a:solidFill>
                <a:latin typeface="Calibri"/>
              </a:rPr>
              <a:t>www.eoscpilot.eu</a:t>
            </a:r>
            <a:endParaRPr lang="en-GB"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154E5F24-684F-EB47-903B-D0BF2D59DFAF}" type="slidenum">
              <a:rPr lang="en-GB">
                <a:solidFill>
                  <a:prstClr val="black">
                    <a:tint val="75000"/>
                  </a:prstClr>
                </a:solidFill>
                <a:latin typeface="Calibri"/>
              </a:rPr>
              <a:pPr/>
              <a:t>30</a:t>
            </a:fld>
            <a:endParaRPr lang="en-GB" dirty="0">
              <a:solidFill>
                <a:prstClr val="black">
                  <a:tint val="75000"/>
                </a:prstClr>
              </a:solidFill>
              <a:latin typeface="Calibri"/>
            </a:endParaRPr>
          </a:p>
        </p:txBody>
      </p:sp>
      <p:pic>
        <p:nvPicPr>
          <p:cNvPr id="1026" name="Picture 2" descr="http://cdn.static-economist.com/sites/default/files/images/articles/migrated/D4609EU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11657" y="857250"/>
            <a:ext cx="6782638" cy="514350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rot="16200000">
            <a:off x="6271255" y="3160375"/>
            <a:ext cx="5557520" cy="261610"/>
          </a:xfrm>
          <a:prstGeom prst="rect">
            <a:avLst/>
          </a:prstGeom>
        </p:spPr>
        <p:txBody>
          <a:bodyPr wrap="square">
            <a:spAutoFit/>
          </a:bodyPr>
          <a:lstStyle/>
          <a:p>
            <a:r>
              <a:rPr lang="nl-NL" sz="1050" dirty="0">
                <a:solidFill>
                  <a:prstClr val="black"/>
                </a:solidFill>
                <a:latin typeface="Calibri"/>
                <a:hlinkClick r:id="rId4"/>
              </a:rPr>
              <a:t>http://cdn.static-economist.com/sites/default/files/images/articles/migrated/D4609EU0.jpg</a:t>
            </a:r>
            <a:r>
              <a:rPr lang="nl-NL" sz="1050" dirty="0">
                <a:solidFill>
                  <a:prstClr val="black"/>
                </a:solidFill>
                <a:latin typeface="Calibri"/>
              </a:rPr>
              <a:t> </a:t>
            </a:r>
          </a:p>
        </p:txBody>
      </p:sp>
    </p:spTree>
    <p:extLst>
      <p:ext uri="{BB962C8B-B14F-4D97-AF65-F5344CB8AC3E}">
        <p14:creationId xmlns:p14="http://schemas.microsoft.com/office/powerpoint/2010/main" val="39437397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GB" dirty="0"/>
              <a:t>Through the economical lens</a:t>
            </a:r>
          </a:p>
        </p:txBody>
      </p:sp>
      <p:sp>
        <p:nvSpPr>
          <p:cNvPr id="6" name="Content Placeholder 5"/>
          <p:cNvSpPr>
            <a:spLocks noGrp="1"/>
          </p:cNvSpPr>
          <p:nvPr>
            <p:ph idx="1"/>
          </p:nvPr>
        </p:nvSpPr>
        <p:spPr/>
        <p:txBody>
          <a:bodyPr>
            <a:normAutofit fontScale="47500" lnSpcReduction="20000"/>
          </a:bodyPr>
          <a:lstStyle/>
          <a:p>
            <a:r>
              <a:rPr lang="en-GB" dirty="0"/>
              <a:t>Micro economic</a:t>
            </a:r>
          </a:p>
          <a:p>
            <a:pPr lvl="1"/>
            <a:r>
              <a:rPr lang="en-GB" dirty="0"/>
              <a:t>Researchers, Research infrastructures, e-infrastructures</a:t>
            </a:r>
          </a:p>
          <a:p>
            <a:pPr lvl="1"/>
            <a:r>
              <a:rPr lang="en-GB" dirty="0"/>
              <a:t>Supply and demand, value chain</a:t>
            </a:r>
          </a:p>
          <a:p>
            <a:pPr lvl="1"/>
            <a:r>
              <a:rPr lang="en-GB" dirty="0"/>
              <a:t>Key challenge in EOSC: making fit purpose services available for researcher</a:t>
            </a:r>
          </a:p>
          <a:p>
            <a:r>
              <a:rPr lang="en-GB" dirty="0"/>
              <a:t>Macro economics</a:t>
            </a:r>
          </a:p>
          <a:p>
            <a:pPr lvl="1"/>
            <a:r>
              <a:rPr lang="en-GB" dirty="0"/>
              <a:t>Government, market</a:t>
            </a:r>
          </a:p>
          <a:p>
            <a:pPr lvl="1"/>
            <a:r>
              <a:rPr lang="en-GB" dirty="0"/>
              <a:t>Welfare, public value, regulating market imperfections</a:t>
            </a:r>
          </a:p>
          <a:p>
            <a:pPr lvl="1"/>
            <a:r>
              <a:rPr lang="en-GB" dirty="0"/>
              <a:t>Key challenge in EOSC: realising sustainability of the national / regional building blocks</a:t>
            </a:r>
          </a:p>
          <a:p>
            <a:r>
              <a:rPr lang="en-GB" dirty="0"/>
              <a:t>International economics</a:t>
            </a:r>
          </a:p>
          <a:p>
            <a:pPr lvl="1"/>
            <a:r>
              <a:rPr lang="en-GB" dirty="0"/>
              <a:t>EC, </a:t>
            </a:r>
            <a:r>
              <a:rPr lang="en-GB" dirty="0" err="1"/>
              <a:t>memberstate</a:t>
            </a:r>
            <a:r>
              <a:rPr lang="en-GB" dirty="0"/>
              <a:t> representation</a:t>
            </a:r>
          </a:p>
          <a:p>
            <a:pPr lvl="1"/>
            <a:r>
              <a:rPr lang="en-GB" dirty="0"/>
              <a:t>Trade, Solidarity, Single Digital Market</a:t>
            </a:r>
          </a:p>
          <a:p>
            <a:pPr lvl="1"/>
            <a:r>
              <a:rPr lang="en-GB" dirty="0"/>
              <a:t>Key challenge in EOSC: asymmetry in investments across member states (services, funding)</a:t>
            </a:r>
          </a:p>
          <a:p>
            <a:r>
              <a:rPr lang="en-GB" dirty="0" err="1"/>
              <a:t>Meso</a:t>
            </a:r>
            <a:r>
              <a:rPr lang="en-GB" dirty="0"/>
              <a:t> economics</a:t>
            </a:r>
          </a:p>
          <a:p>
            <a:pPr lvl="1"/>
            <a:r>
              <a:rPr lang="en-GB" dirty="0"/>
              <a:t>Political and institutional economics</a:t>
            </a:r>
          </a:p>
          <a:p>
            <a:pPr lvl="1"/>
            <a:r>
              <a:rPr lang="en-GB" dirty="0"/>
              <a:t>Social behaviour, decision making, inertia</a:t>
            </a:r>
          </a:p>
          <a:p>
            <a:pPr lvl="1"/>
            <a:r>
              <a:rPr lang="en-GB" dirty="0"/>
              <a:t>Key challenge in EOSC: build trust and enable collaboration</a:t>
            </a:r>
          </a:p>
          <a:p>
            <a:pPr lvl="1"/>
            <a:endParaRPr lang="en-GB" dirty="0"/>
          </a:p>
        </p:txBody>
      </p:sp>
      <p:sp>
        <p:nvSpPr>
          <p:cNvPr id="3" name="Slide Number Placeholder 2"/>
          <p:cNvSpPr>
            <a:spLocks noGrp="1"/>
          </p:cNvSpPr>
          <p:nvPr>
            <p:ph type="sldNum" sz="quarter" idx="12"/>
          </p:nvPr>
        </p:nvSpPr>
        <p:spPr/>
        <p:txBody>
          <a:bodyPr/>
          <a:lstStyle/>
          <a:p>
            <a:fld id="{D629125B-4164-B445-B5EA-FB5E25F89FC2}" type="slidenum">
              <a:rPr lang="en-GB">
                <a:solidFill>
                  <a:prstClr val="black">
                    <a:tint val="75000"/>
                  </a:prstClr>
                </a:solidFill>
                <a:latin typeface="Calibri"/>
              </a:rPr>
              <a:pPr/>
              <a:t>31</a:t>
            </a:fld>
            <a:endParaRPr lang="en-GB">
              <a:solidFill>
                <a:prstClr val="black">
                  <a:tint val="75000"/>
                </a:prstClr>
              </a:solidFill>
              <a:latin typeface="Calibri"/>
            </a:endParaRPr>
          </a:p>
        </p:txBody>
      </p:sp>
      <p:sp>
        <p:nvSpPr>
          <p:cNvPr id="7" name="TextBox 6"/>
          <p:cNvSpPr txBox="1"/>
          <p:nvPr/>
        </p:nvSpPr>
        <p:spPr>
          <a:xfrm rot="20460036">
            <a:off x="3073468" y="3597133"/>
            <a:ext cx="5866029" cy="646331"/>
          </a:xfrm>
          <a:prstGeom prst="rect">
            <a:avLst/>
          </a:prstGeom>
          <a:noFill/>
          <a:ln w="28575">
            <a:solidFill>
              <a:srgbClr val="FF0000"/>
            </a:solidFill>
          </a:ln>
        </p:spPr>
        <p:txBody>
          <a:bodyPr wrap="none" rtlCol="0">
            <a:spAutoFit/>
          </a:bodyPr>
          <a:lstStyle/>
          <a:p>
            <a:r>
              <a:rPr lang="en-GB" sz="3600" dirty="0">
                <a:solidFill>
                  <a:srgbClr val="FF0000"/>
                </a:solidFill>
                <a:latin typeface="Calibri"/>
              </a:rPr>
              <a:t>Not solved in a single dialogue</a:t>
            </a:r>
            <a:endParaRPr lang="en-GB" dirty="0">
              <a:solidFill>
                <a:srgbClr val="FF0000"/>
              </a:solidFill>
              <a:latin typeface="Calibri"/>
            </a:endParaRPr>
          </a:p>
        </p:txBody>
      </p:sp>
    </p:spTree>
    <p:extLst>
      <p:ext uri="{BB962C8B-B14F-4D97-AF65-F5344CB8AC3E}">
        <p14:creationId xmlns:p14="http://schemas.microsoft.com/office/powerpoint/2010/main" val="253659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500"/>
                                        <p:tgtEl>
                                          <p:spTgt spid="6">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Effect transition="in" filter="fade">
                                      <p:cBhvr>
                                        <p:cTn id="13" dur="500"/>
                                        <p:tgtEl>
                                          <p:spTgt spid="6">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xEl>
                                              <p:pRg st="3" end="3"/>
                                            </p:txEl>
                                          </p:spTgt>
                                        </p:tgtEl>
                                        <p:attrNameLst>
                                          <p:attrName>style.visibility</p:attrName>
                                        </p:attrNameLst>
                                      </p:cBhvr>
                                      <p:to>
                                        <p:strVal val="visible"/>
                                      </p:to>
                                    </p:set>
                                    <p:animEffect transition="in" filter="fade">
                                      <p:cBhvr>
                                        <p:cTn id="16" dur="500"/>
                                        <p:tgtEl>
                                          <p:spTgt spid="6">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Effect transition="in" filter="fade">
                                      <p:cBhvr>
                                        <p:cTn id="21" dur="500"/>
                                        <p:tgtEl>
                                          <p:spTgt spid="6">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6">
                                            <p:txEl>
                                              <p:pRg st="5" end="5"/>
                                            </p:txEl>
                                          </p:spTgt>
                                        </p:tgtEl>
                                        <p:attrNameLst>
                                          <p:attrName>style.visibility</p:attrName>
                                        </p:attrNameLst>
                                      </p:cBhvr>
                                      <p:to>
                                        <p:strVal val="visible"/>
                                      </p:to>
                                    </p:set>
                                    <p:animEffect transition="in" filter="fade">
                                      <p:cBhvr>
                                        <p:cTn id="24" dur="500"/>
                                        <p:tgtEl>
                                          <p:spTgt spid="6">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animEffect transition="in" filter="fade">
                                      <p:cBhvr>
                                        <p:cTn id="27" dur="500"/>
                                        <p:tgtEl>
                                          <p:spTgt spid="6">
                                            <p:txEl>
                                              <p:pRg st="6" end="6"/>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6">
                                            <p:txEl>
                                              <p:pRg st="7" end="7"/>
                                            </p:txEl>
                                          </p:spTgt>
                                        </p:tgtEl>
                                        <p:attrNameLst>
                                          <p:attrName>style.visibility</p:attrName>
                                        </p:attrNameLst>
                                      </p:cBhvr>
                                      <p:to>
                                        <p:strVal val="visible"/>
                                      </p:to>
                                    </p:set>
                                    <p:animEffect transition="in" filter="fade">
                                      <p:cBhvr>
                                        <p:cTn id="30" dur="500"/>
                                        <p:tgtEl>
                                          <p:spTgt spid="6">
                                            <p:txEl>
                                              <p:pRg st="7" end="7"/>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6">
                                            <p:txEl>
                                              <p:pRg st="8" end="8"/>
                                            </p:txEl>
                                          </p:spTgt>
                                        </p:tgtEl>
                                        <p:attrNameLst>
                                          <p:attrName>style.visibility</p:attrName>
                                        </p:attrNameLst>
                                      </p:cBhvr>
                                      <p:to>
                                        <p:strVal val="visible"/>
                                      </p:to>
                                    </p:set>
                                    <p:animEffect transition="in" filter="fade">
                                      <p:cBhvr>
                                        <p:cTn id="35" dur="500"/>
                                        <p:tgtEl>
                                          <p:spTgt spid="6">
                                            <p:txEl>
                                              <p:pRg st="8" end="8"/>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6">
                                            <p:txEl>
                                              <p:pRg st="9" end="9"/>
                                            </p:txEl>
                                          </p:spTgt>
                                        </p:tgtEl>
                                        <p:attrNameLst>
                                          <p:attrName>style.visibility</p:attrName>
                                        </p:attrNameLst>
                                      </p:cBhvr>
                                      <p:to>
                                        <p:strVal val="visible"/>
                                      </p:to>
                                    </p:set>
                                    <p:animEffect transition="in" filter="fade">
                                      <p:cBhvr>
                                        <p:cTn id="38" dur="500"/>
                                        <p:tgtEl>
                                          <p:spTgt spid="6">
                                            <p:txEl>
                                              <p:pRg st="9" end="9"/>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6">
                                            <p:txEl>
                                              <p:pRg st="10" end="10"/>
                                            </p:txEl>
                                          </p:spTgt>
                                        </p:tgtEl>
                                        <p:attrNameLst>
                                          <p:attrName>style.visibility</p:attrName>
                                        </p:attrNameLst>
                                      </p:cBhvr>
                                      <p:to>
                                        <p:strVal val="visible"/>
                                      </p:to>
                                    </p:set>
                                    <p:animEffect transition="in" filter="fade">
                                      <p:cBhvr>
                                        <p:cTn id="41" dur="500"/>
                                        <p:tgtEl>
                                          <p:spTgt spid="6">
                                            <p:txEl>
                                              <p:pRg st="10" end="10"/>
                                            </p:tx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6">
                                            <p:txEl>
                                              <p:pRg st="11" end="11"/>
                                            </p:txEl>
                                          </p:spTgt>
                                        </p:tgtEl>
                                        <p:attrNameLst>
                                          <p:attrName>style.visibility</p:attrName>
                                        </p:attrNameLst>
                                      </p:cBhvr>
                                      <p:to>
                                        <p:strVal val="visible"/>
                                      </p:to>
                                    </p:set>
                                    <p:animEffect transition="in" filter="fade">
                                      <p:cBhvr>
                                        <p:cTn id="44" dur="500"/>
                                        <p:tgtEl>
                                          <p:spTgt spid="6">
                                            <p:txEl>
                                              <p:pRg st="11" end="11"/>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6">
                                            <p:txEl>
                                              <p:pRg st="12" end="12"/>
                                            </p:txEl>
                                          </p:spTgt>
                                        </p:tgtEl>
                                        <p:attrNameLst>
                                          <p:attrName>style.visibility</p:attrName>
                                        </p:attrNameLst>
                                      </p:cBhvr>
                                      <p:to>
                                        <p:strVal val="visible"/>
                                      </p:to>
                                    </p:set>
                                    <p:animEffect transition="in" filter="fade">
                                      <p:cBhvr>
                                        <p:cTn id="49" dur="500"/>
                                        <p:tgtEl>
                                          <p:spTgt spid="6">
                                            <p:txEl>
                                              <p:pRg st="12" end="12"/>
                                            </p:txEl>
                                          </p:spTgt>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6">
                                            <p:txEl>
                                              <p:pRg st="13" end="13"/>
                                            </p:txEl>
                                          </p:spTgt>
                                        </p:tgtEl>
                                        <p:attrNameLst>
                                          <p:attrName>style.visibility</p:attrName>
                                        </p:attrNameLst>
                                      </p:cBhvr>
                                      <p:to>
                                        <p:strVal val="visible"/>
                                      </p:to>
                                    </p:set>
                                    <p:animEffect transition="in" filter="fade">
                                      <p:cBhvr>
                                        <p:cTn id="52" dur="500"/>
                                        <p:tgtEl>
                                          <p:spTgt spid="6">
                                            <p:txEl>
                                              <p:pRg st="13" end="13"/>
                                            </p:txEl>
                                          </p:spTgt>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6">
                                            <p:txEl>
                                              <p:pRg st="14" end="14"/>
                                            </p:txEl>
                                          </p:spTgt>
                                        </p:tgtEl>
                                        <p:attrNameLst>
                                          <p:attrName>style.visibility</p:attrName>
                                        </p:attrNameLst>
                                      </p:cBhvr>
                                      <p:to>
                                        <p:strVal val="visible"/>
                                      </p:to>
                                    </p:set>
                                    <p:animEffect transition="in" filter="fade">
                                      <p:cBhvr>
                                        <p:cTn id="55" dur="500"/>
                                        <p:tgtEl>
                                          <p:spTgt spid="6">
                                            <p:txEl>
                                              <p:pRg st="14" end="14"/>
                                            </p:txEl>
                                          </p:spTgt>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6">
                                            <p:txEl>
                                              <p:pRg st="15" end="15"/>
                                            </p:txEl>
                                          </p:spTgt>
                                        </p:tgtEl>
                                        <p:attrNameLst>
                                          <p:attrName>style.visibility</p:attrName>
                                        </p:attrNameLst>
                                      </p:cBhvr>
                                      <p:to>
                                        <p:strVal val="visible"/>
                                      </p:to>
                                    </p:set>
                                    <p:animEffect transition="in" filter="fade">
                                      <p:cBhvr>
                                        <p:cTn id="58" dur="500"/>
                                        <p:tgtEl>
                                          <p:spTgt spid="6">
                                            <p:txEl>
                                              <p:pRg st="15" end="15"/>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2" presetClass="entr" presetSubtype="0" fill="hold" grpId="0" nodeType="clickEffect">
                                  <p:stCondLst>
                                    <p:cond delay="0"/>
                                  </p:stCondLst>
                                  <p:childTnLst>
                                    <p:set>
                                      <p:cBhvr>
                                        <p:cTn id="62" dur="1" fill="hold">
                                          <p:stCondLst>
                                            <p:cond delay="0"/>
                                          </p:stCondLst>
                                        </p:cTn>
                                        <p:tgtEl>
                                          <p:spTgt spid="7"/>
                                        </p:tgtEl>
                                        <p:attrNameLst>
                                          <p:attrName>style.visibility</p:attrName>
                                        </p:attrNameLst>
                                      </p:cBhvr>
                                      <p:to>
                                        <p:strVal val="visible"/>
                                      </p:to>
                                    </p:set>
                                    <p:animScale>
                                      <p:cBhvr>
                                        <p:cTn id="63"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4" dur="1000" decel="50000" fill="hold">
                                          <p:stCondLst>
                                            <p:cond delay="0"/>
                                          </p:stCondLst>
                                        </p:cTn>
                                        <p:tgtEl>
                                          <p:spTgt spid="7"/>
                                        </p:tgtEl>
                                        <p:attrNameLst>
                                          <p:attrName>ppt_x</p:attrName>
                                          <p:attrName>ppt_y</p:attrName>
                                        </p:attrNameLst>
                                      </p:cBhvr>
                                    </p:animMotion>
                                    <p:animEffect transition="in" filter="fade">
                                      <p:cBhvr>
                                        <p:cTn id="6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a:t>Stakeholder forum panel </a:t>
            </a:r>
            <a:r>
              <a:rPr lang="nl-NL" dirty="0" err="1"/>
              <a:t>session</a:t>
            </a:r>
            <a:endParaRPr lang="nl-NL" dirty="0"/>
          </a:p>
        </p:txBody>
      </p:sp>
      <p:sp>
        <p:nvSpPr>
          <p:cNvPr id="3" name="Content Placeholder 2"/>
          <p:cNvSpPr>
            <a:spLocks noGrp="1"/>
          </p:cNvSpPr>
          <p:nvPr>
            <p:ph sz="half" idx="1"/>
          </p:nvPr>
        </p:nvSpPr>
        <p:spPr>
          <a:xfrm>
            <a:off x="628650" y="1934210"/>
            <a:ext cx="3886200" cy="2900680"/>
          </a:xfrm>
        </p:spPr>
        <p:txBody>
          <a:bodyPr>
            <a:normAutofit fontScale="40000" lnSpcReduction="20000"/>
          </a:bodyPr>
          <a:lstStyle/>
          <a:p>
            <a:pPr marL="0" indent="0">
              <a:lnSpc>
                <a:spcPct val="150000"/>
              </a:lnSpc>
              <a:spcAft>
                <a:spcPts val="600"/>
              </a:spcAft>
              <a:buNone/>
            </a:pPr>
            <a:r>
              <a:rPr lang="en-GB" b="1" dirty="0"/>
              <a:t>Questions</a:t>
            </a:r>
          </a:p>
          <a:p>
            <a:pPr marL="252000" indent="-252000">
              <a:lnSpc>
                <a:spcPct val="150000"/>
              </a:lnSpc>
              <a:spcAft>
                <a:spcPts val="600"/>
              </a:spcAft>
              <a:buFont typeface="+mj-lt"/>
              <a:buAutoNum type="arabicPeriod"/>
            </a:pPr>
            <a:r>
              <a:rPr lang="en-GB" dirty="0"/>
              <a:t>Coordinating sustainability of </a:t>
            </a:r>
            <a:r>
              <a:rPr lang="en-GB" b="1" dirty="0"/>
              <a:t>national infrastructures</a:t>
            </a:r>
          </a:p>
          <a:p>
            <a:pPr marL="252000" indent="-252000">
              <a:lnSpc>
                <a:spcPct val="150000"/>
              </a:lnSpc>
              <a:spcAft>
                <a:spcPts val="600"/>
              </a:spcAft>
              <a:buFont typeface="+mj-lt"/>
              <a:buAutoNum type="arabicPeriod"/>
            </a:pPr>
            <a:r>
              <a:rPr lang="en-GB" dirty="0"/>
              <a:t>Funding of the </a:t>
            </a:r>
            <a:r>
              <a:rPr lang="en-GB" b="1" dirty="0"/>
              <a:t>central components </a:t>
            </a:r>
            <a:r>
              <a:rPr lang="en-GB" dirty="0"/>
              <a:t>of the EOSC</a:t>
            </a:r>
            <a:endParaRPr lang="nl-NL" dirty="0"/>
          </a:p>
          <a:p>
            <a:pPr marL="252000" indent="-252000">
              <a:lnSpc>
                <a:spcPct val="150000"/>
              </a:lnSpc>
              <a:spcAft>
                <a:spcPts val="600"/>
              </a:spcAft>
              <a:buFont typeface="+mj-lt"/>
              <a:buAutoNum type="arabicPeriod"/>
            </a:pPr>
            <a:r>
              <a:rPr lang="en-GB" dirty="0"/>
              <a:t>Cost-recovery of international and interdisciplinary </a:t>
            </a:r>
            <a:r>
              <a:rPr lang="en-GB" b="1" dirty="0"/>
              <a:t>usage</a:t>
            </a:r>
            <a:r>
              <a:rPr lang="en-GB" dirty="0"/>
              <a:t> </a:t>
            </a:r>
            <a:r>
              <a:rPr lang="en-GB" b="1" dirty="0"/>
              <a:t>at the service provider </a:t>
            </a:r>
            <a:r>
              <a:rPr lang="en-GB" dirty="0"/>
              <a:t>level</a:t>
            </a:r>
            <a:endParaRPr lang="nl-NL" dirty="0"/>
          </a:p>
        </p:txBody>
      </p:sp>
      <p:sp>
        <p:nvSpPr>
          <p:cNvPr id="5" name="Content Placeholder 4"/>
          <p:cNvSpPr>
            <a:spLocks noGrp="1"/>
          </p:cNvSpPr>
          <p:nvPr>
            <p:ph sz="half" idx="2"/>
          </p:nvPr>
        </p:nvSpPr>
        <p:spPr>
          <a:xfrm>
            <a:off x="4616517" y="1934210"/>
            <a:ext cx="3886200" cy="3060700"/>
          </a:xfrm>
        </p:spPr>
        <p:txBody>
          <a:bodyPr>
            <a:normAutofit fontScale="40000" lnSpcReduction="20000"/>
          </a:bodyPr>
          <a:lstStyle/>
          <a:p>
            <a:pPr marL="0" indent="0">
              <a:buNone/>
            </a:pPr>
            <a:r>
              <a:rPr lang="en-GB" b="1" dirty="0"/>
              <a:t>Discussion highlights</a:t>
            </a:r>
          </a:p>
          <a:p>
            <a:r>
              <a:rPr lang="en-GB" dirty="0"/>
              <a:t>Embrace European diversity in a federation instead of  trying to harmonize</a:t>
            </a:r>
          </a:p>
          <a:p>
            <a:r>
              <a:rPr lang="en-GB" dirty="0"/>
              <a:t>Leverage middle-out approach: intermediaries – don’t forget to position them</a:t>
            </a:r>
          </a:p>
          <a:p>
            <a:r>
              <a:rPr lang="en-GB" dirty="0"/>
              <a:t>Build on existing strength, e.g. by distinguishing between wholesale and retail </a:t>
            </a:r>
          </a:p>
          <a:p>
            <a:r>
              <a:rPr lang="en-GB" dirty="0"/>
              <a:t>Components will be paid for by those who buy it; if a component demonstrates its usefulness, the (public) funding will come</a:t>
            </a:r>
          </a:p>
          <a:p>
            <a:r>
              <a:rPr lang="en-GB" dirty="0"/>
              <a:t>The notions of “</a:t>
            </a:r>
            <a:r>
              <a:rPr lang="en-US" dirty="0"/>
              <a:t>everyone should have access” +  “limited resources” don’t match: someone will need to </a:t>
            </a:r>
            <a:r>
              <a:rPr lang="en-US" dirty="0" err="1"/>
              <a:t>prioritise</a:t>
            </a:r>
            <a:endParaRPr lang="en-US" dirty="0"/>
          </a:p>
          <a:p>
            <a:r>
              <a:rPr lang="en-US" dirty="0"/>
              <a:t>Cost recovery through anything else than a market-driven or requires a political decision. </a:t>
            </a:r>
          </a:p>
          <a:p>
            <a:r>
              <a:rPr lang="en-GB" dirty="0"/>
              <a:t>It is the role of EOSC regulating responsibilities and liabilities</a:t>
            </a:r>
          </a:p>
          <a:p>
            <a:endParaRPr lang="en-GB" dirty="0"/>
          </a:p>
          <a:p>
            <a:endParaRPr lang="en-GB" dirty="0"/>
          </a:p>
          <a:p>
            <a:endParaRPr lang="en-GB" dirty="0"/>
          </a:p>
        </p:txBody>
      </p:sp>
      <p:sp>
        <p:nvSpPr>
          <p:cNvPr id="4" name="Slide Number Placeholder 3"/>
          <p:cNvSpPr>
            <a:spLocks noGrp="1"/>
          </p:cNvSpPr>
          <p:nvPr>
            <p:ph type="sldNum" sz="quarter" idx="12"/>
          </p:nvPr>
        </p:nvSpPr>
        <p:spPr/>
        <p:txBody>
          <a:bodyPr/>
          <a:lstStyle/>
          <a:p>
            <a:fld id="{D629125B-4164-B445-B5EA-FB5E25F89FC2}" type="slidenum">
              <a:rPr lang="en-GB">
                <a:solidFill>
                  <a:prstClr val="black">
                    <a:tint val="75000"/>
                  </a:prstClr>
                </a:solidFill>
                <a:latin typeface="Calibri"/>
              </a:rPr>
              <a:pPr/>
              <a:t>32</a:t>
            </a:fld>
            <a:endParaRPr lang="en-GB">
              <a:solidFill>
                <a:prstClr val="black">
                  <a:tint val="75000"/>
                </a:prstClr>
              </a:solidFill>
              <a:latin typeface="Calibri"/>
            </a:endParaRPr>
          </a:p>
        </p:txBody>
      </p:sp>
    </p:spTree>
    <p:extLst>
      <p:ext uri="{BB962C8B-B14F-4D97-AF65-F5344CB8AC3E}">
        <p14:creationId xmlns:p14="http://schemas.microsoft.com/office/powerpoint/2010/main" val="7152675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nvPr>
        </p:nvGraphicFramePr>
        <p:xfrm>
          <a:off x="1871512" y="1611325"/>
          <a:ext cx="6907530" cy="3893820"/>
        </p:xfrm>
        <a:graphic>
          <a:graphicData uri="http://schemas.openxmlformats.org/drawingml/2006/table">
            <a:tbl>
              <a:tblPr firstCol="1" bandRow="1">
                <a:tableStyleId>{9D7B26C5-4107-4FEC-AEDC-1716B250A1EF}</a:tableStyleId>
              </a:tblPr>
              <a:tblGrid>
                <a:gridCol w="1703913">
                  <a:extLst>
                    <a:ext uri="{9D8B030D-6E8A-4147-A177-3AD203B41FA5}">
                      <a16:colId xmlns:a16="http://schemas.microsoft.com/office/drawing/2014/main" val="2704831033"/>
                    </a:ext>
                  </a:extLst>
                </a:gridCol>
                <a:gridCol w="5203617">
                  <a:extLst>
                    <a:ext uri="{9D8B030D-6E8A-4147-A177-3AD203B41FA5}">
                      <a16:colId xmlns:a16="http://schemas.microsoft.com/office/drawing/2014/main" val="1025428712"/>
                    </a:ext>
                  </a:extLst>
                </a:gridCol>
              </a:tblGrid>
              <a:tr h="476432">
                <a:tc>
                  <a:txBody>
                    <a:bodyPr/>
                    <a:lstStyle/>
                    <a:p>
                      <a:r>
                        <a:rPr lang="en-US" sz="1400" dirty="0"/>
                        <a:t>EC</a:t>
                      </a:r>
                      <a:endParaRPr lang="nl-NL" sz="1400" dirty="0"/>
                    </a:p>
                  </a:txBody>
                  <a:tcPr marL="68580" marR="68580" marT="34290" marB="34290"/>
                </a:tc>
                <a:tc>
                  <a:txBody>
                    <a:bodyPr/>
                    <a:lstStyle/>
                    <a:p>
                      <a:r>
                        <a:rPr lang="en-US" sz="1400" dirty="0"/>
                        <a:t>Establishing</a:t>
                      </a:r>
                      <a:r>
                        <a:rPr lang="en-US" sz="1400" baseline="0" dirty="0"/>
                        <a:t> sustainable EU co-operation</a:t>
                      </a:r>
                    </a:p>
                    <a:p>
                      <a:r>
                        <a:rPr lang="en-US" sz="1400" baseline="0" dirty="0"/>
                        <a:t>Not being the (single) sustainability plan i.e. funding</a:t>
                      </a:r>
                      <a:endParaRPr lang="nl-NL" sz="1400" dirty="0"/>
                    </a:p>
                  </a:txBody>
                  <a:tcPr marL="68580" marR="68580" marT="34290" marB="34290"/>
                </a:tc>
                <a:extLst>
                  <a:ext uri="{0D108BD9-81ED-4DB2-BD59-A6C34878D82A}">
                    <a16:rowId xmlns:a16="http://schemas.microsoft.com/office/drawing/2014/main" val="2338096831"/>
                  </a:ext>
                </a:extLst>
              </a:tr>
              <a:tr h="271200">
                <a:tc>
                  <a:txBody>
                    <a:bodyPr/>
                    <a:lstStyle/>
                    <a:p>
                      <a:r>
                        <a:rPr lang="en-US" sz="1400" dirty="0" err="1"/>
                        <a:t>Memberstates</a:t>
                      </a:r>
                      <a:endParaRPr lang="nl-NL" sz="1400" dirty="0"/>
                    </a:p>
                  </a:txBody>
                  <a:tcPr marL="68580" marR="68580" marT="34290" marB="34290"/>
                </a:tc>
                <a:tc>
                  <a:txBody>
                    <a:bodyPr/>
                    <a:lstStyle/>
                    <a:p>
                      <a:r>
                        <a:rPr lang="en-US" sz="1400" dirty="0" err="1"/>
                        <a:t>Nett</a:t>
                      </a:r>
                      <a:r>
                        <a:rPr lang="en-US" sz="1400" dirty="0"/>
                        <a:t> paying/receiving in EU context</a:t>
                      </a:r>
                      <a:endParaRPr lang="nl-NL" sz="1400" dirty="0"/>
                    </a:p>
                  </a:txBody>
                  <a:tcPr marL="68580" marR="68580" marT="34290" marB="34290"/>
                </a:tc>
                <a:extLst>
                  <a:ext uri="{0D108BD9-81ED-4DB2-BD59-A6C34878D82A}">
                    <a16:rowId xmlns:a16="http://schemas.microsoft.com/office/drawing/2014/main" val="1758882691"/>
                  </a:ext>
                </a:extLst>
              </a:tr>
              <a:tr h="476432">
                <a:tc>
                  <a:txBody>
                    <a:bodyPr/>
                    <a:lstStyle/>
                    <a:p>
                      <a:r>
                        <a:rPr lang="en-US" sz="1400" dirty="0"/>
                        <a:t>Research</a:t>
                      </a:r>
                      <a:r>
                        <a:rPr lang="en-US" sz="1400" baseline="0" dirty="0"/>
                        <a:t> funders</a:t>
                      </a:r>
                      <a:endParaRPr lang="nl-NL" sz="1400" dirty="0"/>
                    </a:p>
                  </a:txBody>
                  <a:tcPr marL="68580" marR="68580" marT="34290" marB="34290"/>
                </a:tc>
                <a:tc>
                  <a:txBody>
                    <a:bodyPr/>
                    <a:lstStyle/>
                    <a:p>
                      <a:r>
                        <a:rPr lang="en-US" sz="1400" dirty="0"/>
                        <a:t>Good spending of public money</a:t>
                      </a:r>
                    </a:p>
                    <a:p>
                      <a:r>
                        <a:rPr lang="en-US" sz="1400" dirty="0"/>
                        <a:t>Research excellence</a:t>
                      </a:r>
                      <a:endParaRPr lang="nl-NL" sz="1400" dirty="0"/>
                    </a:p>
                  </a:txBody>
                  <a:tcPr marL="68580" marR="68580" marT="34290" marB="34290"/>
                </a:tc>
                <a:extLst>
                  <a:ext uri="{0D108BD9-81ED-4DB2-BD59-A6C34878D82A}">
                    <a16:rowId xmlns:a16="http://schemas.microsoft.com/office/drawing/2014/main" val="1658676447"/>
                  </a:ext>
                </a:extLst>
              </a:tr>
              <a:tr h="681664">
                <a:tc>
                  <a:txBody>
                    <a:bodyPr/>
                    <a:lstStyle/>
                    <a:p>
                      <a:r>
                        <a:rPr lang="en-US" sz="1400" dirty="0"/>
                        <a:t>Researchers</a:t>
                      </a:r>
                      <a:endParaRPr lang="nl-NL" sz="1400" dirty="0"/>
                    </a:p>
                  </a:txBody>
                  <a:tcPr marL="68580" marR="68580" marT="34290" marB="34290"/>
                </a:tc>
                <a:tc>
                  <a:txBody>
                    <a:bodyPr/>
                    <a:lstStyle/>
                    <a:p>
                      <a:r>
                        <a:rPr lang="en-US" sz="1400" dirty="0"/>
                        <a:t>Quality services</a:t>
                      </a:r>
                    </a:p>
                    <a:p>
                      <a:r>
                        <a:rPr lang="en-US" sz="1400" dirty="0"/>
                        <a:t>Low barrier</a:t>
                      </a:r>
                      <a:r>
                        <a:rPr lang="en-US" sz="1400" baseline="0" dirty="0"/>
                        <a:t> access to services</a:t>
                      </a:r>
                    </a:p>
                    <a:p>
                      <a:r>
                        <a:rPr lang="en-US" sz="1400" baseline="0" dirty="0"/>
                        <a:t>Maximum amount of money available for their research</a:t>
                      </a:r>
                      <a:endParaRPr lang="nl-NL" sz="1400" dirty="0"/>
                    </a:p>
                  </a:txBody>
                  <a:tcPr marL="68580" marR="68580" marT="34290" marB="34290"/>
                </a:tc>
                <a:extLst>
                  <a:ext uri="{0D108BD9-81ED-4DB2-BD59-A6C34878D82A}">
                    <a16:rowId xmlns:a16="http://schemas.microsoft.com/office/drawing/2014/main" val="2380695781"/>
                  </a:ext>
                </a:extLst>
              </a:tr>
              <a:tr h="681664">
                <a:tc>
                  <a:txBody>
                    <a:bodyPr/>
                    <a:lstStyle/>
                    <a:p>
                      <a:r>
                        <a:rPr lang="en-US" sz="1400" dirty="0"/>
                        <a:t>Public service providers</a:t>
                      </a:r>
                      <a:endParaRPr lang="nl-NL" sz="1400" dirty="0"/>
                    </a:p>
                  </a:txBody>
                  <a:tcPr marL="68580" marR="68580" marT="34290" marB="34290"/>
                </a:tc>
                <a:tc>
                  <a:txBody>
                    <a:bodyPr/>
                    <a:lstStyle/>
                    <a:p>
                      <a:r>
                        <a:rPr lang="en-US" sz="1400" dirty="0"/>
                        <a:t>Sufficient funding to fulfill mission</a:t>
                      </a:r>
                    </a:p>
                    <a:p>
                      <a:r>
                        <a:rPr lang="en-US" sz="1400" dirty="0"/>
                        <a:t>Keep</a:t>
                      </a:r>
                      <a:r>
                        <a:rPr lang="en-US" sz="1400" baseline="0" dirty="0"/>
                        <a:t> up competences to fulfill mission</a:t>
                      </a:r>
                    </a:p>
                    <a:p>
                      <a:r>
                        <a:rPr lang="en-US" sz="1400" baseline="0" dirty="0"/>
                        <a:t>Sufficient recognition</a:t>
                      </a:r>
                      <a:endParaRPr lang="nl-NL" sz="1400" dirty="0"/>
                    </a:p>
                  </a:txBody>
                  <a:tcPr marL="68580" marR="68580" marT="34290" marB="34290"/>
                </a:tc>
                <a:extLst>
                  <a:ext uri="{0D108BD9-81ED-4DB2-BD59-A6C34878D82A}">
                    <a16:rowId xmlns:a16="http://schemas.microsoft.com/office/drawing/2014/main" val="1772323424"/>
                  </a:ext>
                </a:extLst>
              </a:tr>
              <a:tr h="476432">
                <a:tc>
                  <a:txBody>
                    <a:bodyPr/>
                    <a:lstStyle/>
                    <a:p>
                      <a:r>
                        <a:rPr lang="en-US" sz="1400" dirty="0"/>
                        <a:t>Commercial service providers</a:t>
                      </a:r>
                      <a:endParaRPr lang="nl-NL" sz="1400" dirty="0"/>
                    </a:p>
                  </a:txBody>
                  <a:tcPr marL="68580" marR="68580" marT="34290" marB="34290"/>
                </a:tc>
                <a:tc>
                  <a:txBody>
                    <a:bodyPr/>
                    <a:lstStyle/>
                    <a:p>
                      <a:r>
                        <a:rPr lang="en-US" sz="1400" dirty="0"/>
                        <a:t>Profit</a:t>
                      </a:r>
                      <a:endParaRPr lang="nl-NL" sz="1400" dirty="0"/>
                    </a:p>
                  </a:txBody>
                  <a:tcPr marL="68580" marR="68580" marT="34290" marB="34290"/>
                </a:tc>
                <a:extLst>
                  <a:ext uri="{0D108BD9-81ED-4DB2-BD59-A6C34878D82A}">
                    <a16:rowId xmlns:a16="http://schemas.microsoft.com/office/drawing/2014/main" val="1279164845"/>
                  </a:ext>
                </a:extLst>
              </a:tr>
              <a:tr h="476432">
                <a:tc>
                  <a:txBody>
                    <a:bodyPr/>
                    <a:lstStyle/>
                    <a:p>
                      <a:r>
                        <a:rPr lang="en-US" sz="1400" dirty="0"/>
                        <a:t>EU RI</a:t>
                      </a:r>
                      <a:r>
                        <a:rPr lang="en-US" sz="1400" baseline="0" dirty="0"/>
                        <a:t> and e-</a:t>
                      </a:r>
                      <a:r>
                        <a:rPr lang="en-US" sz="1400" dirty="0"/>
                        <a:t>infrastructures</a:t>
                      </a:r>
                      <a:endParaRPr lang="nl-NL" sz="1400" dirty="0"/>
                    </a:p>
                  </a:txBody>
                  <a:tcPr marL="68580" marR="68580" marT="34290" marB="34290"/>
                </a:tc>
                <a:tc>
                  <a:txBody>
                    <a:bodyPr/>
                    <a:lstStyle/>
                    <a:p>
                      <a:r>
                        <a:rPr lang="en-US" sz="1400" dirty="0"/>
                        <a:t>Start:</a:t>
                      </a:r>
                      <a:r>
                        <a:rPr lang="en-US" sz="1400" baseline="0" dirty="0"/>
                        <a:t> bundling the core values of service providers to cater demand of research</a:t>
                      </a:r>
                    </a:p>
                    <a:p>
                      <a:r>
                        <a:rPr lang="en-US" sz="1400" baseline="0" dirty="0"/>
                        <a:t>Risk (at some point): self-preservation</a:t>
                      </a:r>
                      <a:endParaRPr lang="nl-NL" sz="1400" dirty="0"/>
                    </a:p>
                  </a:txBody>
                  <a:tcPr marL="68580" marR="68580" marT="34290" marB="34290"/>
                </a:tc>
                <a:extLst>
                  <a:ext uri="{0D108BD9-81ED-4DB2-BD59-A6C34878D82A}">
                    <a16:rowId xmlns:a16="http://schemas.microsoft.com/office/drawing/2014/main" val="1135736001"/>
                  </a:ext>
                </a:extLst>
              </a:tr>
            </a:tbl>
          </a:graphicData>
        </a:graphic>
      </p:graphicFrame>
      <p:sp>
        <p:nvSpPr>
          <p:cNvPr id="6" name="TextBox 5"/>
          <p:cNvSpPr txBox="1"/>
          <p:nvPr/>
        </p:nvSpPr>
        <p:spPr>
          <a:xfrm rot="20572080">
            <a:off x="4058050" y="3873971"/>
            <a:ext cx="4534511" cy="830997"/>
          </a:xfrm>
          <a:prstGeom prst="rect">
            <a:avLst/>
          </a:prstGeom>
          <a:noFill/>
          <a:ln w="38100">
            <a:solidFill>
              <a:srgbClr val="FF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r>
              <a:rPr lang="en-US" sz="2400" b="1" dirty="0">
                <a:solidFill>
                  <a:srgbClr val="FF0000"/>
                </a:solidFill>
                <a:latin typeface="Calibri"/>
              </a:rPr>
              <a:t>Core values will define what is </a:t>
            </a:r>
          </a:p>
          <a:p>
            <a:r>
              <a:rPr lang="en-US" sz="2400" b="1" dirty="0">
                <a:solidFill>
                  <a:srgbClr val="FF0000"/>
                </a:solidFill>
                <a:latin typeface="Calibri"/>
              </a:rPr>
              <a:t>collectively considered acceptable</a:t>
            </a:r>
            <a:endParaRPr lang="nl-NL" sz="2400" b="1" dirty="0">
              <a:solidFill>
                <a:srgbClr val="FF0000"/>
              </a:solidFill>
              <a:latin typeface="Calibri"/>
            </a:endParaRPr>
          </a:p>
        </p:txBody>
      </p:sp>
    </p:spTree>
    <p:extLst>
      <p:ext uri="{BB962C8B-B14F-4D97-AF65-F5344CB8AC3E}">
        <p14:creationId xmlns:p14="http://schemas.microsoft.com/office/powerpoint/2010/main" val="1685730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Scale>
                                      <p:cBhvr>
                                        <p:cTn id="7"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
                                        </p:tgtEl>
                                        <p:attrNameLst>
                                          <p:attrName>ppt_x</p:attrName>
                                          <p:attrName>ppt_y</p:attrName>
                                        </p:attrNameLst>
                                      </p:cBhvr>
                                    </p:animMotion>
                                    <p:animEffect transition="in" filter="fade">
                                      <p:cBhvr>
                                        <p:cTn id="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Boiling it down</a:t>
            </a:r>
          </a:p>
        </p:txBody>
      </p:sp>
      <p:sp>
        <p:nvSpPr>
          <p:cNvPr id="3" name="Content Placeholder 2"/>
          <p:cNvSpPr>
            <a:spLocks noGrp="1"/>
          </p:cNvSpPr>
          <p:nvPr>
            <p:ph sz="half" idx="1"/>
          </p:nvPr>
        </p:nvSpPr>
        <p:spPr/>
        <p:txBody>
          <a:bodyPr>
            <a:normAutofit fontScale="92500" lnSpcReduction="20000"/>
          </a:bodyPr>
          <a:lstStyle/>
          <a:p>
            <a:pPr marL="514350" indent="-514350">
              <a:buFont typeface="+mj-lt"/>
              <a:buAutoNum type="arabicPeriod"/>
            </a:pPr>
            <a:r>
              <a:rPr lang="en-GB" dirty="0"/>
              <a:t>Making sure researchers get what they need</a:t>
            </a:r>
          </a:p>
          <a:p>
            <a:pPr marL="514350" indent="-514350">
              <a:buFont typeface="+mj-lt"/>
              <a:buAutoNum type="arabicPeriod"/>
            </a:pPr>
            <a:r>
              <a:rPr lang="en-GB" dirty="0"/>
              <a:t>Ensuring good spending of public money</a:t>
            </a:r>
          </a:p>
          <a:p>
            <a:pPr marL="514350" indent="-514350">
              <a:buFont typeface="+mj-lt"/>
              <a:buAutoNum type="arabicPeriod"/>
            </a:pPr>
            <a:r>
              <a:rPr lang="en-GB" dirty="0"/>
              <a:t>Providing metrics to support political decision</a:t>
            </a:r>
          </a:p>
          <a:p>
            <a:pPr marL="514350" indent="-514350">
              <a:buFont typeface="+mj-lt"/>
              <a:buAutoNum type="arabicPeriod"/>
            </a:pPr>
            <a:endParaRPr lang="en-GB" dirty="0"/>
          </a:p>
        </p:txBody>
      </p:sp>
      <p:sp>
        <p:nvSpPr>
          <p:cNvPr id="8" name="Content Placeholder 7"/>
          <p:cNvSpPr>
            <a:spLocks noGrp="1"/>
          </p:cNvSpPr>
          <p:nvPr>
            <p:ph sz="half" idx="2"/>
          </p:nvPr>
        </p:nvSpPr>
        <p:spPr/>
        <p:txBody>
          <a:bodyPr>
            <a:normAutofit fontScale="92500" lnSpcReduction="20000"/>
          </a:bodyPr>
          <a:lstStyle/>
          <a:p>
            <a:pPr marL="571500" indent="-571500">
              <a:buFont typeface="+mj-lt"/>
              <a:buAutoNum type="romanUcPeriod"/>
            </a:pPr>
            <a:r>
              <a:rPr lang="nl-NL" dirty="0" err="1"/>
              <a:t>Allocative</a:t>
            </a:r>
            <a:r>
              <a:rPr lang="nl-NL" dirty="0"/>
              <a:t> efficiency</a:t>
            </a:r>
          </a:p>
          <a:p>
            <a:pPr marL="571500" indent="-571500">
              <a:buFont typeface="+mj-lt"/>
              <a:buAutoNum type="romanUcPeriod"/>
            </a:pPr>
            <a:endParaRPr lang="nl-NL" dirty="0"/>
          </a:p>
          <a:p>
            <a:pPr marL="571500" indent="-571500">
              <a:buFont typeface="+mj-lt"/>
              <a:buAutoNum type="romanUcPeriod"/>
            </a:pPr>
            <a:r>
              <a:rPr lang="nl-NL" dirty="0" err="1"/>
              <a:t>Productive</a:t>
            </a:r>
            <a:r>
              <a:rPr lang="nl-NL" dirty="0"/>
              <a:t> efficiency</a:t>
            </a:r>
          </a:p>
          <a:p>
            <a:pPr marL="571500" indent="-571500">
              <a:buFont typeface="+mj-lt"/>
              <a:buAutoNum type="romanUcPeriod"/>
            </a:pPr>
            <a:endParaRPr lang="nl-NL" dirty="0"/>
          </a:p>
          <a:p>
            <a:pPr marL="571500" indent="-571500">
              <a:buFont typeface="+mj-lt"/>
              <a:buAutoNum type="romanUcPeriod"/>
            </a:pPr>
            <a:r>
              <a:rPr lang="nl-NL" dirty="0"/>
              <a:t>Information </a:t>
            </a:r>
            <a:r>
              <a:rPr lang="nl-NL" dirty="0" err="1"/>
              <a:t>asymmetry</a:t>
            </a:r>
            <a:endParaRPr lang="nl-NL" dirty="0"/>
          </a:p>
        </p:txBody>
      </p:sp>
      <p:sp>
        <p:nvSpPr>
          <p:cNvPr id="4" name="Slide Number Placeholder 3"/>
          <p:cNvSpPr>
            <a:spLocks noGrp="1"/>
          </p:cNvSpPr>
          <p:nvPr>
            <p:ph type="sldNum" sz="quarter" idx="12"/>
          </p:nvPr>
        </p:nvSpPr>
        <p:spPr/>
        <p:txBody>
          <a:bodyPr/>
          <a:lstStyle/>
          <a:p>
            <a:fld id="{D629125B-4164-B445-B5EA-FB5E25F89FC2}" type="slidenum">
              <a:rPr lang="en-GB">
                <a:solidFill>
                  <a:prstClr val="black">
                    <a:tint val="75000"/>
                  </a:prstClr>
                </a:solidFill>
                <a:latin typeface="Calibri"/>
              </a:rPr>
              <a:pPr/>
              <a:t>34</a:t>
            </a:fld>
            <a:endParaRPr lang="en-GB">
              <a:solidFill>
                <a:prstClr val="black">
                  <a:tint val="75000"/>
                </a:prstClr>
              </a:solidFill>
              <a:latin typeface="Calibri"/>
            </a:endParaRPr>
          </a:p>
        </p:txBody>
      </p:sp>
      <p:sp>
        <p:nvSpPr>
          <p:cNvPr id="9" name="TextBox 8"/>
          <p:cNvSpPr txBox="1"/>
          <p:nvPr/>
        </p:nvSpPr>
        <p:spPr>
          <a:xfrm>
            <a:off x="1592581" y="4551309"/>
            <a:ext cx="184731" cy="369332"/>
          </a:xfrm>
          <a:prstGeom prst="rect">
            <a:avLst/>
          </a:prstGeom>
          <a:noFill/>
        </p:spPr>
        <p:txBody>
          <a:bodyPr wrap="none" rtlCol="0">
            <a:spAutoFit/>
          </a:bodyPr>
          <a:lstStyle/>
          <a:p>
            <a:endParaRPr lang="nl-NL" dirty="0">
              <a:solidFill>
                <a:prstClr val="black"/>
              </a:solidFill>
              <a:latin typeface="Calibri"/>
            </a:endParaRPr>
          </a:p>
        </p:txBody>
      </p:sp>
    </p:spTree>
    <p:extLst>
      <p:ext uri="{BB962C8B-B14F-4D97-AF65-F5344CB8AC3E}">
        <p14:creationId xmlns:p14="http://schemas.microsoft.com/office/powerpoint/2010/main" val="2492952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8">
                                            <p:txEl>
                                              <p:pRg st="0" end="0"/>
                                            </p:txEl>
                                          </p:spTgt>
                                        </p:tgtEl>
                                        <p:attrNameLst>
                                          <p:attrName>style.visibility</p:attrName>
                                        </p:attrNameLst>
                                      </p:cBhvr>
                                      <p:to>
                                        <p:strVal val="visible"/>
                                      </p:to>
                                    </p:set>
                                    <p:animEffect transition="in" filter="fade">
                                      <p:cBhvr>
                                        <p:cTn id="18" dur="500"/>
                                        <p:tgtEl>
                                          <p:spTgt spid="8">
                                            <p:txEl>
                                              <p:pRg st="0" end="0"/>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animEffect transition="in" filter="fade">
                                      <p:cBhvr>
                                        <p:cTn id="21" dur="500"/>
                                        <p:tgtEl>
                                          <p:spTgt spid="8">
                                            <p:txEl>
                                              <p:pRg st="2" end="2"/>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8">
                                            <p:txEl>
                                              <p:pRg st="4" end="4"/>
                                            </p:txEl>
                                          </p:spTgt>
                                        </p:tgtEl>
                                        <p:attrNameLst>
                                          <p:attrName>style.visibility</p:attrName>
                                        </p:attrNameLst>
                                      </p:cBhvr>
                                      <p:to>
                                        <p:strVal val="visible"/>
                                      </p:to>
                                    </p:set>
                                    <p:animEffect transition="in" filter="fade">
                                      <p:cBhvr>
                                        <p:cTn id="24" dur="5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One step concrete</a:t>
            </a:r>
          </a:p>
        </p:txBody>
      </p:sp>
      <p:sp>
        <p:nvSpPr>
          <p:cNvPr id="3" name="Content Placeholder 2"/>
          <p:cNvSpPr>
            <a:spLocks noGrp="1"/>
          </p:cNvSpPr>
          <p:nvPr>
            <p:ph sz="half" idx="1"/>
          </p:nvPr>
        </p:nvSpPr>
        <p:spPr>
          <a:xfrm>
            <a:off x="628650" y="3173730"/>
            <a:ext cx="3886200" cy="1844040"/>
          </a:xfrm>
        </p:spPr>
        <p:txBody>
          <a:bodyPr>
            <a:normAutofit fontScale="40000" lnSpcReduction="20000"/>
          </a:bodyPr>
          <a:lstStyle/>
          <a:p>
            <a:pPr marL="0" indent="0">
              <a:buNone/>
            </a:pPr>
            <a:r>
              <a:rPr lang="en-GB" b="1" dirty="0"/>
              <a:t>Rearticulating roles and responsibilities</a:t>
            </a:r>
          </a:p>
          <a:p>
            <a:r>
              <a:rPr lang="en-GB" dirty="0"/>
              <a:t>Role of researchers (users)</a:t>
            </a:r>
          </a:p>
          <a:p>
            <a:r>
              <a:rPr lang="en-GB" dirty="0"/>
              <a:t>Role of research infrastructures</a:t>
            </a:r>
          </a:p>
          <a:p>
            <a:r>
              <a:rPr lang="en-GB" dirty="0"/>
              <a:t>Role of e-infrastructures</a:t>
            </a:r>
          </a:p>
          <a:p>
            <a:r>
              <a:rPr lang="en-GB" dirty="0"/>
              <a:t>Role of the market</a:t>
            </a:r>
          </a:p>
          <a:p>
            <a:r>
              <a:rPr lang="en-GB" dirty="0"/>
              <a:t>Role of funders</a:t>
            </a:r>
          </a:p>
          <a:p>
            <a:r>
              <a:rPr lang="en-GB" dirty="0"/>
              <a:t>…</a:t>
            </a:r>
          </a:p>
          <a:p>
            <a:endParaRPr lang="en-GB" dirty="0"/>
          </a:p>
        </p:txBody>
      </p:sp>
      <p:sp>
        <p:nvSpPr>
          <p:cNvPr id="5" name="Content Placeholder 4"/>
          <p:cNvSpPr>
            <a:spLocks noGrp="1"/>
          </p:cNvSpPr>
          <p:nvPr>
            <p:ph sz="half" idx="2"/>
          </p:nvPr>
        </p:nvSpPr>
        <p:spPr>
          <a:xfrm>
            <a:off x="4616517" y="1885950"/>
            <a:ext cx="3886200" cy="3200400"/>
          </a:xfrm>
        </p:spPr>
        <p:txBody>
          <a:bodyPr>
            <a:normAutofit fontScale="40000" lnSpcReduction="20000"/>
          </a:bodyPr>
          <a:lstStyle/>
          <a:p>
            <a:pPr marL="0" indent="0">
              <a:buNone/>
            </a:pPr>
            <a:r>
              <a:rPr lang="en-GB" b="1" dirty="0"/>
              <a:t>Possible measures</a:t>
            </a:r>
          </a:p>
          <a:p>
            <a:r>
              <a:rPr lang="en-GB" dirty="0"/>
              <a:t>Wholesale-retail model</a:t>
            </a:r>
          </a:p>
          <a:p>
            <a:pPr lvl="1"/>
            <a:r>
              <a:rPr lang="en-GB" dirty="0"/>
              <a:t>e.g. RIs as intermediary / interpreter</a:t>
            </a:r>
          </a:p>
          <a:p>
            <a:r>
              <a:rPr lang="en-GB" dirty="0"/>
              <a:t>Output-funding</a:t>
            </a:r>
          </a:p>
          <a:p>
            <a:pPr lvl="1"/>
            <a:r>
              <a:rPr lang="en-GB" dirty="0"/>
              <a:t>i.e. compensation based on production [and unit costs]</a:t>
            </a:r>
          </a:p>
          <a:p>
            <a:r>
              <a:rPr lang="en-GB" dirty="0"/>
              <a:t>Cloud coins</a:t>
            </a:r>
          </a:p>
          <a:p>
            <a:pPr lvl="1"/>
            <a:r>
              <a:rPr lang="en-GB" dirty="0"/>
              <a:t>i.e. hybrid model between full consumerisation and earmarked third party funding for a demand-driven model</a:t>
            </a:r>
          </a:p>
          <a:p>
            <a:r>
              <a:rPr lang="en-GB" dirty="0"/>
              <a:t>Service catalogues</a:t>
            </a:r>
          </a:p>
          <a:p>
            <a:pPr lvl="1"/>
            <a:r>
              <a:rPr lang="en-GB" dirty="0"/>
              <a:t>e.g. provide quality indicators on the service offering</a:t>
            </a:r>
          </a:p>
          <a:p>
            <a:r>
              <a:rPr lang="en-GB" dirty="0"/>
              <a:t>Rules of engagement</a:t>
            </a:r>
          </a:p>
          <a:p>
            <a:pPr lvl="1"/>
            <a:r>
              <a:rPr lang="en-GB" dirty="0"/>
              <a:t>i.e. market regulating instrument</a:t>
            </a:r>
          </a:p>
          <a:p>
            <a:pPr lvl="1"/>
            <a:r>
              <a:rPr lang="en-GB" dirty="0"/>
              <a:t>e.g. healthy relationship between public and private sector</a:t>
            </a:r>
          </a:p>
          <a:p>
            <a:r>
              <a:rPr lang="en-GB" dirty="0"/>
              <a:t>E-infrastructure consolidation</a:t>
            </a:r>
          </a:p>
          <a:p>
            <a:r>
              <a:rPr lang="en-GB" dirty="0"/>
              <a:t>…</a:t>
            </a:r>
            <a:endParaRPr lang="nl-NL" dirty="0"/>
          </a:p>
        </p:txBody>
      </p:sp>
      <p:sp>
        <p:nvSpPr>
          <p:cNvPr id="4" name="Slide Number Placeholder 3"/>
          <p:cNvSpPr>
            <a:spLocks noGrp="1"/>
          </p:cNvSpPr>
          <p:nvPr>
            <p:ph type="sldNum" sz="quarter" idx="12"/>
          </p:nvPr>
        </p:nvSpPr>
        <p:spPr/>
        <p:txBody>
          <a:bodyPr/>
          <a:lstStyle/>
          <a:p>
            <a:fld id="{D629125B-4164-B445-B5EA-FB5E25F89FC2}" type="slidenum">
              <a:rPr lang="en-GB">
                <a:solidFill>
                  <a:prstClr val="black">
                    <a:tint val="75000"/>
                  </a:prstClr>
                </a:solidFill>
                <a:latin typeface="Calibri"/>
              </a:rPr>
              <a:pPr/>
              <a:t>35</a:t>
            </a:fld>
            <a:endParaRPr lang="en-GB">
              <a:solidFill>
                <a:prstClr val="black">
                  <a:tint val="75000"/>
                </a:prstClr>
              </a:solidFill>
              <a:latin typeface="Calibri"/>
            </a:endParaRPr>
          </a:p>
        </p:txBody>
      </p:sp>
      <p:sp>
        <p:nvSpPr>
          <p:cNvPr id="8" name="Content Placeholder 2"/>
          <p:cNvSpPr txBox="1">
            <a:spLocks/>
          </p:cNvSpPr>
          <p:nvPr/>
        </p:nvSpPr>
        <p:spPr>
          <a:xfrm>
            <a:off x="628650" y="2023900"/>
            <a:ext cx="2663190" cy="106601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SzPct val="100000"/>
              <a:buFontTx/>
              <a:buBlip>
                <a:blip r:embed="rId3"/>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100000"/>
              <a:buFontTx/>
              <a:buBlip>
                <a:blip r:embed="rId3"/>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SzPct val="100000"/>
              <a:buFontTx/>
              <a:buBlip>
                <a:blip r:embed="rId3"/>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SzPct val="100000"/>
              <a:buFontTx/>
              <a:buBlip>
                <a:blip r:embed="rId3"/>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SzPct val="100000"/>
              <a:buFontTx/>
              <a:buBlip>
                <a:blip r:embed="rId3"/>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00" b="1" dirty="0">
                <a:solidFill>
                  <a:prstClr val="black"/>
                </a:solidFill>
                <a:latin typeface="Calibri"/>
              </a:rPr>
              <a:t>Aspects</a:t>
            </a:r>
            <a:endParaRPr lang="en-GB" sz="1100" dirty="0">
              <a:solidFill>
                <a:prstClr val="black"/>
              </a:solidFill>
              <a:latin typeface="Calibri"/>
            </a:endParaRPr>
          </a:p>
          <a:p>
            <a:r>
              <a:rPr lang="en-GB" sz="1100" dirty="0">
                <a:solidFill>
                  <a:prstClr val="black"/>
                </a:solidFill>
                <a:latin typeface="Calibri"/>
              </a:rPr>
              <a:t>Organising the Pan-EU value chain</a:t>
            </a:r>
          </a:p>
          <a:p>
            <a:r>
              <a:rPr lang="en-GB" sz="1100" dirty="0">
                <a:solidFill>
                  <a:prstClr val="black"/>
                </a:solidFill>
                <a:latin typeface="Calibri"/>
              </a:rPr>
              <a:t>Articulating efficiency incentives</a:t>
            </a:r>
          </a:p>
          <a:p>
            <a:r>
              <a:rPr lang="en-GB" sz="1100" dirty="0">
                <a:solidFill>
                  <a:prstClr val="black"/>
                </a:solidFill>
                <a:latin typeface="Calibri"/>
              </a:rPr>
              <a:t>Dealing with market imperfections</a:t>
            </a:r>
          </a:p>
          <a:p>
            <a:endParaRPr lang="en-GB" sz="1100" dirty="0">
              <a:solidFill>
                <a:prstClr val="black"/>
              </a:solidFill>
              <a:latin typeface="Calibri"/>
            </a:endParaRPr>
          </a:p>
        </p:txBody>
      </p:sp>
    </p:spTree>
    <p:extLst>
      <p:ext uri="{BB962C8B-B14F-4D97-AF65-F5344CB8AC3E}">
        <p14:creationId xmlns:p14="http://schemas.microsoft.com/office/powerpoint/2010/main" val="3764104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500"/>
                                        <p:tgtEl>
                                          <p:spTgt spid="3">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500"/>
                                        <p:tgtEl>
                                          <p:spTgt spid="3">
                                            <p:txEl>
                                              <p:pRg st="3" end="3"/>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500"/>
                                        <p:tgtEl>
                                          <p:spTgt spid="3">
                                            <p:txEl>
                                              <p:pRg st="4" end="4"/>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animEffect transition="in" filter="fade">
                                      <p:cBhvr>
                                        <p:cTn id="30" dur="500"/>
                                        <p:tgtEl>
                                          <p:spTgt spid="3">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5">
                                            <p:txEl>
                                              <p:pRg st="0" end="0"/>
                                            </p:txEl>
                                          </p:spTgt>
                                        </p:tgtEl>
                                        <p:attrNameLst>
                                          <p:attrName>style.visibility</p:attrName>
                                        </p:attrNameLst>
                                      </p:cBhvr>
                                      <p:to>
                                        <p:strVal val="visible"/>
                                      </p:to>
                                    </p:set>
                                    <p:animEffect transition="in" filter="fade">
                                      <p:cBhvr>
                                        <p:cTn id="35" dur="500"/>
                                        <p:tgtEl>
                                          <p:spTgt spid="5">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5">
                                            <p:txEl>
                                              <p:pRg st="1" end="1"/>
                                            </p:txEl>
                                          </p:spTgt>
                                        </p:tgtEl>
                                        <p:attrNameLst>
                                          <p:attrName>style.visibility</p:attrName>
                                        </p:attrNameLst>
                                      </p:cBhvr>
                                      <p:to>
                                        <p:strVal val="visible"/>
                                      </p:to>
                                    </p:set>
                                    <p:animEffect transition="in" filter="fade">
                                      <p:cBhvr>
                                        <p:cTn id="40" dur="500"/>
                                        <p:tgtEl>
                                          <p:spTgt spid="5">
                                            <p:txEl>
                                              <p:pRg st="1" end="1"/>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5">
                                            <p:txEl>
                                              <p:pRg st="2" end="2"/>
                                            </p:txEl>
                                          </p:spTgt>
                                        </p:tgtEl>
                                        <p:attrNameLst>
                                          <p:attrName>style.visibility</p:attrName>
                                        </p:attrNameLst>
                                      </p:cBhvr>
                                      <p:to>
                                        <p:strVal val="visible"/>
                                      </p:to>
                                    </p:set>
                                    <p:animEffect transition="in" filter="fade">
                                      <p:cBhvr>
                                        <p:cTn id="45" dur="500"/>
                                        <p:tgtEl>
                                          <p:spTgt spid="5">
                                            <p:txEl>
                                              <p:pRg st="2" end="2"/>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5">
                                            <p:txEl>
                                              <p:pRg st="3" end="3"/>
                                            </p:txEl>
                                          </p:spTgt>
                                        </p:tgtEl>
                                        <p:attrNameLst>
                                          <p:attrName>style.visibility</p:attrName>
                                        </p:attrNameLst>
                                      </p:cBhvr>
                                      <p:to>
                                        <p:strVal val="visible"/>
                                      </p:to>
                                    </p:set>
                                    <p:animEffect transition="in" filter="fade">
                                      <p:cBhvr>
                                        <p:cTn id="50" dur="500"/>
                                        <p:tgtEl>
                                          <p:spTgt spid="5">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5">
                                            <p:txEl>
                                              <p:pRg st="4" end="4"/>
                                            </p:txEl>
                                          </p:spTgt>
                                        </p:tgtEl>
                                        <p:attrNameLst>
                                          <p:attrName>style.visibility</p:attrName>
                                        </p:attrNameLst>
                                      </p:cBhvr>
                                      <p:to>
                                        <p:strVal val="visible"/>
                                      </p:to>
                                    </p:set>
                                    <p:animEffect transition="in" filter="fade">
                                      <p:cBhvr>
                                        <p:cTn id="55" dur="500"/>
                                        <p:tgtEl>
                                          <p:spTgt spid="5">
                                            <p:txEl>
                                              <p:pRg st="4" end="4"/>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5">
                                            <p:txEl>
                                              <p:pRg st="5" end="5"/>
                                            </p:txEl>
                                          </p:spTgt>
                                        </p:tgtEl>
                                        <p:attrNameLst>
                                          <p:attrName>style.visibility</p:attrName>
                                        </p:attrNameLst>
                                      </p:cBhvr>
                                      <p:to>
                                        <p:strVal val="visible"/>
                                      </p:to>
                                    </p:set>
                                    <p:animEffect transition="in" filter="fade">
                                      <p:cBhvr>
                                        <p:cTn id="60" dur="500"/>
                                        <p:tgtEl>
                                          <p:spTgt spid="5">
                                            <p:txEl>
                                              <p:pRg st="5" end="5"/>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5">
                                            <p:txEl>
                                              <p:pRg st="6" end="6"/>
                                            </p:txEl>
                                          </p:spTgt>
                                        </p:tgtEl>
                                        <p:attrNameLst>
                                          <p:attrName>style.visibility</p:attrName>
                                        </p:attrNameLst>
                                      </p:cBhvr>
                                      <p:to>
                                        <p:strVal val="visible"/>
                                      </p:to>
                                    </p:set>
                                    <p:animEffect transition="in" filter="fade">
                                      <p:cBhvr>
                                        <p:cTn id="65" dur="500"/>
                                        <p:tgtEl>
                                          <p:spTgt spid="5">
                                            <p:txEl>
                                              <p:pRg st="6" end="6"/>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5">
                                            <p:txEl>
                                              <p:pRg st="7" end="7"/>
                                            </p:txEl>
                                          </p:spTgt>
                                        </p:tgtEl>
                                        <p:attrNameLst>
                                          <p:attrName>style.visibility</p:attrName>
                                        </p:attrNameLst>
                                      </p:cBhvr>
                                      <p:to>
                                        <p:strVal val="visible"/>
                                      </p:to>
                                    </p:set>
                                    <p:animEffect transition="in" filter="fade">
                                      <p:cBhvr>
                                        <p:cTn id="70" dur="500"/>
                                        <p:tgtEl>
                                          <p:spTgt spid="5">
                                            <p:txEl>
                                              <p:pRg st="7" end="7"/>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5">
                                            <p:txEl>
                                              <p:pRg st="8" end="8"/>
                                            </p:txEl>
                                          </p:spTgt>
                                        </p:tgtEl>
                                        <p:attrNameLst>
                                          <p:attrName>style.visibility</p:attrName>
                                        </p:attrNameLst>
                                      </p:cBhvr>
                                      <p:to>
                                        <p:strVal val="visible"/>
                                      </p:to>
                                    </p:set>
                                    <p:animEffect transition="in" filter="fade">
                                      <p:cBhvr>
                                        <p:cTn id="75" dur="500"/>
                                        <p:tgtEl>
                                          <p:spTgt spid="5">
                                            <p:txEl>
                                              <p:pRg st="8" end="8"/>
                                            </p:txEl>
                                          </p:spTgt>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5">
                                            <p:txEl>
                                              <p:pRg st="9" end="9"/>
                                            </p:txEl>
                                          </p:spTgt>
                                        </p:tgtEl>
                                        <p:attrNameLst>
                                          <p:attrName>style.visibility</p:attrName>
                                        </p:attrNameLst>
                                      </p:cBhvr>
                                      <p:to>
                                        <p:strVal val="visible"/>
                                      </p:to>
                                    </p:set>
                                    <p:animEffect transition="in" filter="fade">
                                      <p:cBhvr>
                                        <p:cTn id="80" dur="500"/>
                                        <p:tgtEl>
                                          <p:spTgt spid="5">
                                            <p:txEl>
                                              <p:pRg st="9" end="9"/>
                                            </p:txEl>
                                          </p:spTgt>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5">
                                            <p:txEl>
                                              <p:pRg st="10" end="10"/>
                                            </p:txEl>
                                          </p:spTgt>
                                        </p:tgtEl>
                                        <p:attrNameLst>
                                          <p:attrName>style.visibility</p:attrName>
                                        </p:attrNameLst>
                                      </p:cBhvr>
                                      <p:to>
                                        <p:strVal val="visible"/>
                                      </p:to>
                                    </p:set>
                                    <p:animEffect transition="in" filter="fade">
                                      <p:cBhvr>
                                        <p:cTn id="85" dur="500"/>
                                        <p:tgtEl>
                                          <p:spTgt spid="5">
                                            <p:txEl>
                                              <p:pRg st="10" end="10"/>
                                            </p:txEl>
                                          </p:spTgt>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grpId="0" nodeType="clickEffect">
                                  <p:stCondLst>
                                    <p:cond delay="0"/>
                                  </p:stCondLst>
                                  <p:childTnLst>
                                    <p:set>
                                      <p:cBhvr>
                                        <p:cTn id="89" dur="1" fill="hold">
                                          <p:stCondLst>
                                            <p:cond delay="0"/>
                                          </p:stCondLst>
                                        </p:cTn>
                                        <p:tgtEl>
                                          <p:spTgt spid="5">
                                            <p:txEl>
                                              <p:pRg st="11" end="11"/>
                                            </p:txEl>
                                          </p:spTgt>
                                        </p:tgtEl>
                                        <p:attrNameLst>
                                          <p:attrName>style.visibility</p:attrName>
                                        </p:attrNameLst>
                                      </p:cBhvr>
                                      <p:to>
                                        <p:strVal val="visible"/>
                                      </p:to>
                                    </p:set>
                                    <p:animEffect transition="in" filter="fade">
                                      <p:cBhvr>
                                        <p:cTn id="90" dur="500"/>
                                        <p:tgtEl>
                                          <p:spTgt spid="5">
                                            <p:txEl>
                                              <p:pRg st="11" end="11"/>
                                            </p:txEl>
                                          </p:spTgt>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grpId="0" nodeType="clickEffect">
                                  <p:stCondLst>
                                    <p:cond delay="0"/>
                                  </p:stCondLst>
                                  <p:childTnLst>
                                    <p:set>
                                      <p:cBhvr>
                                        <p:cTn id="94" dur="1" fill="hold">
                                          <p:stCondLst>
                                            <p:cond delay="0"/>
                                          </p:stCondLst>
                                        </p:cTn>
                                        <p:tgtEl>
                                          <p:spTgt spid="5">
                                            <p:txEl>
                                              <p:pRg st="12" end="12"/>
                                            </p:txEl>
                                          </p:spTgt>
                                        </p:tgtEl>
                                        <p:attrNameLst>
                                          <p:attrName>style.visibility</p:attrName>
                                        </p:attrNameLst>
                                      </p:cBhvr>
                                      <p:to>
                                        <p:strVal val="visible"/>
                                      </p:to>
                                    </p:set>
                                    <p:animEffect transition="in" filter="fade">
                                      <p:cBhvr>
                                        <p:cTn id="95" dur="500"/>
                                        <p:tgtEl>
                                          <p:spTgt spid="5">
                                            <p:txEl>
                                              <p:pRg st="12" end="12"/>
                                            </p:txEl>
                                          </p:spTgt>
                                        </p:tgtEl>
                                      </p:cBhvr>
                                    </p:animEffect>
                                  </p:childTnLst>
                                </p:cTn>
                              </p:par>
                            </p:childTnLst>
                          </p:cTn>
                        </p:par>
                      </p:childTnLst>
                    </p:cTn>
                  </p:par>
                  <p:par>
                    <p:cTn id="96" fill="hold">
                      <p:stCondLst>
                        <p:cond delay="indefinite"/>
                      </p:stCondLst>
                      <p:childTnLst>
                        <p:par>
                          <p:cTn id="97" fill="hold">
                            <p:stCondLst>
                              <p:cond delay="0"/>
                            </p:stCondLst>
                            <p:childTnLst>
                              <p:par>
                                <p:cTn id="98" presetID="10" presetClass="entr" presetSubtype="0" fill="hold" grpId="0" nodeType="clickEffect">
                                  <p:stCondLst>
                                    <p:cond delay="0"/>
                                  </p:stCondLst>
                                  <p:childTnLst>
                                    <p:set>
                                      <p:cBhvr>
                                        <p:cTn id="99" dur="1" fill="hold">
                                          <p:stCondLst>
                                            <p:cond delay="0"/>
                                          </p:stCondLst>
                                        </p:cTn>
                                        <p:tgtEl>
                                          <p:spTgt spid="5">
                                            <p:txEl>
                                              <p:pRg st="13" end="13"/>
                                            </p:txEl>
                                          </p:spTgt>
                                        </p:tgtEl>
                                        <p:attrNameLst>
                                          <p:attrName>style.visibility</p:attrName>
                                        </p:attrNameLst>
                                      </p:cBhvr>
                                      <p:to>
                                        <p:strVal val="visible"/>
                                      </p:to>
                                    </p:set>
                                    <p:animEffect transition="in" filter="fade">
                                      <p:cBhvr>
                                        <p:cTn id="100" dur="500"/>
                                        <p:tgtEl>
                                          <p:spTgt spid="5">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build="p"/>
      <p:bldP spid="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a:t>In summary</a:t>
            </a:r>
          </a:p>
        </p:txBody>
      </p:sp>
      <p:sp>
        <p:nvSpPr>
          <p:cNvPr id="3" name="Content Placeholder 2"/>
          <p:cNvSpPr>
            <a:spLocks noGrp="1"/>
          </p:cNvSpPr>
          <p:nvPr>
            <p:ph idx="1"/>
          </p:nvPr>
        </p:nvSpPr>
        <p:spPr/>
        <p:txBody>
          <a:bodyPr>
            <a:normAutofit fontScale="85000" lnSpcReduction="20000"/>
          </a:bodyPr>
          <a:lstStyle/>
          <a:p>
            <a:pPr>
              <a:lnSpc>
                <a:spcPct val="140000"/>
              </a:lnSpc>
            </a:pPr>
            <a:r>
              <a:rPr lang="en-GB" dirty="0"/>
              <a:t>Sustainability &gt; finance</a:t>
            </a:r>
          </a:p>
          <a:p>
            <a:pPr>
              <a:lnSpc>
                <a:spcPct val="140000"/>
              </a:lnSpc>
            </a:pPr>
            <a:r>
              <a:rPr lang="en-GB" dirty="0"/>
              <a:t>Achieving sustainability of EOSC is not something we do in a deliverable </a:t>
            </a:r>
          </a:p>
          <a:p>
            <a:pPr>
              <a:lnSpc>
                <a:spcPct val="140000"/>
              </a:lnSpc>
            </a:pPr>
            <a:r>
              <a:rPr lang="en-GB" dirty="0"/>
              <a:t>Compartmentalise discussions to make it manageable</a:t>
            </a:r>
          </a:p>
          <a:p>
            <a:pPr>
              <a:lnSpc>
                <a:spcPct val="140000"/>
              </a:lnSpc>
            </a:pPr>
            <a:r>
              <a:rPr lang="en-GB" dirty="0"/>
              <a:t>Be explicit what problem we’re trying to tackle, by what solution, at which level</a:t>
            </a:r>
          </a:p>
        </p:txBody>
      </p:sp>
      <p:sp>
        <p:nvSpPr>
          <p:cNvPr id="4" name="Slide Number Placeholder 3"/>
          <p:cNvSpPr>
            <a:spLocks noGrp="1"/>
          </p:cNvSpPr>
          <p:nvPr>
            <p:ph type="sldNum" sz="quarter" idx="12"/>
          </p:nvPr>
        </p:nvSpPr>
        <p:spPr/>
        <p:txBody>
          <a:bodyPr/>
          <a:lstStyle/>
          <a:p>
            <a:fld id="{D629125B-4164-B445-B5EA-FB5E25F89FC2}" type="slidenum">
              <a:rPr lang="en-GB">
                <a:solidFill>
                  <a:prstClr val="black">
                    <a:tint val="75000"/>
                  </a:prstClr>
                </a:solidFill>
                <a:latin typeface="Calibri"/>
              </a:rPr>
              <a:pPr/>
              <a:t>36</a:t>
            </a:fld>
            <a:endParaRPr lang="en-GB">
              <a:solidFill>
                <a:prstClr val="black">
                  <a:tint val="75000"/>
                </a:prstClr>
              </a:solidFill>
              <a:latin typeface="Calibri"/>
            </a:endParaRPr>
          </a:p>
        </p:txBody>
      </p:sp>
    </p:spTree>
    <p:extLst>
      <p:ext uri="{BB962C8B-B14F-4D97-AF65-F5344CB8AC3E}">
        <p14:creationId xmlns:p14="http://schemas.microsoft.com/office/powerpoint/2010/main" val="21803974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a:t>Tilt </a:t>
            </a:r>
            <a:r>
              <a:rPr lang="nl-NL" dirty="0" err="1"/>
              <a:t>the</a:t>
            </a:r>
            <a:r>
              <a:rPr lang="nl-NL" dirty="0"/>
              <a:t> </a:t>
            </a:r>
            <a:r>
              <a:rPr lang="nl-NL" dirty="0" err="1"/>
              <a:t>discussion</a:t>
            </a:r>
            <a:endParaRPr lang="nl-NL" dirty="0"/>
          </a:p>
        </p:txBody>
      </p:sp>
      <p:sp>
        <p:nvSpPr>
          <p:cNvPr id="3" name="Content Placeholder 2"/>
          <p:cNvSpPr>
            <a:spLocks noGrp="1"/>
          </p:cNvSpPr>
          <p:nvPr>
            <p:ph idx="1"/>
          </p:nvPr>
        </p:nvSpPr>
        <p:spPr/>
        <p:txBody>
          <a:bodyPr>
            <a:normAutofit/>
          </a:bodyPr>
          <a:lstStyle/>
          <a:p>
            <a:r>
              <a:rPr lang="en-GB" dirty="0"/>
              <a:t>Not: </a:t>
            </a:r>
          </a:p>
          <a:p>
            <a:pPr marL="0" indent="0" algn="ctr">
              <a:buNone/>
            </a:pPr>
            <a:r>
              <a:rPr lang="en-GB" sz="2000" dirty="0"/>
              <a:t>“how to make EOSC sustainable”</a:t>
            </a:r>
          </a:p>
          <a:p>
            <a:endParaRPr lang="en-GB" dirty="0"/>
          </a:p>
          <a:p>
            <a:r>
              <a:rPr lang="en-GB" dirty="0"/>
              <a:t>But: </a:t>
            </a:r>
          </a:p>
          <a:p>
            <a:pPr marL="0" indent="0" algn="ctr">
              <a:buNone/>
            </a:pPr>
            <a:r>
              <a:rPr lang="en-GB" sz="2000" dirty="0"/>
              <a:t>“what are the sustainability components of EOSC”</a:t>
            </a:r>
          </a:p>
        </p:txBody>
      </p:sp>
      <p:sp>
        <p:nvSpPr>
          <p:cNvPr id="4" name="Slide Number Placeholder 3"/>
          <p:cNvSpPr>
            <a:spLocks noGrp="1"/>
          </p:cNvSpPr>
          <p:nvPr>
            <p:ph type="sldNum" sz="quarter" idx="12"/>
          </p:nvPr>
        </p:nvSpPr>
        <p:spPr/>
        <p:txBody>
          <a:bodyPr/>
          <a:lstStyle/>
          <a:p>
            <a:fld id="{D629125B-4164-B445-B5EA-FB5E25F89FC2}" type="slidenum">
              <a:rPr lang="en-GB">
                <a:solidFill>
                  <a:prstClr val="black">
                    <a:tint val="75000"/>
                  </a:prstClr>
                </a:solidFill>
                <a:latin typeface="Calibri"/>
              </a:rPr>
              <a:pPr/>
              <a:t>37</a:t>
            </a:fld>
            <a:endParaRPr lang="en-GB">
              <a:solidFill>
                <a:prstClr val="black">
                  <a:tint val="75000"/>
                </a:prstClr>
              </a:solidFill>
              <a:latin typeface="Calibri"/>
            </a:endParaRPr>
          </a:p>
        </p:txBody>
      </p:sp>
    </p:spTree>
    <p:extLst>
      <p:ext uri="{BB962C8B-B14F-4D97-AF65-F5344CB8AC3E}">
        <p14:creationId xmlns:p14="http://schemas.microsoft.com/office/powerpoint/2010/main" val="40961545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r>
              <a:rPr lang="en-US"/>
              <a:t>www.eoscpilot.eu</a:t>
            </a:r>
            <a:endParaRPr lang="en-GB"/>
          </a:p>
        </p:txBody>
      </p:sp>
      <p:sp>
        <p:nvSpPr>
          <p:cNvPr id="6" name="Footer Placeholder 5"/>
          <p:cNvSpPr>
            <a:spLocks noGrp="1"/>
          </p:cNvSpPr>
          <p:nvPr>
            <p:ph type="ftr" sz="quarter" idx="11"/>
          </p:nvPr>
        </p:nvSpPr>
        <p:spPr/>
        <p:txBody>
          <a:bodyPr/>
          <a:lstStyle/>
          <a:p>
            <a:r>
              <a:rPr lang="en-GB" sz="1050"/>
              <a:t>The European Open Science Cloud for </a:t>
            </a:r>
            <a:r>
              <a:rPr lang="en-GB" sz="900"/>
              <a:t>Research</a:t>
            </a:r>
            <a:r>
              <a:rPr lang="en-GB" sz="1050"/>
              <a:t> pilot project is funded by the European Commission, DG Research &amp; Innovation under contract no. </a:t>
            </a:r>
            <a:r>
              <a:rPr lang="en-GB" sz="1050" dirty="0"/>
              <a:t>739563</a:t>
            </a:r>
          </a:p>
        </p:txBody>
      </p:sp>
      <p:sp>
        <p:nvSpPr>
          <p:cNvPr id="7" name="Slide Number Placeholder 6"/>
          <p:cNvSpPr>
            <a:spLocks noGrp="1"/>
          </p:cNvSpPr>
          <p:nvPr>
            <p:ph type="sldNum" sz="quarter" idx="12"/>
          </p:nvPr>
        </p:nvSpPr>
        <p:spPr/>
        <p:txBody>
          <a:bodyPr/>
          <a:lstStyle/>
          <a:p>
            <a:fld id="{D629125B-4164-B445-B5EA-FB5E25F89FC2}" type="slidenum">
              <a:rPr lang="en-GB" smtClean="0"/>
              <a:t>38</a:t>
            </a:fld>
            <a:endParaRPr lang="en-GB"/>
          </a:p>
        </p:txBody>
      </p:sp>
      <p:sp>
        <p:nvSpPr>
          <p:cNvPr id="10" name="Title 7"/>
          <p:cNvSpPr txBox="1">
            <a:spLocks/>
          </p:cNvSpPr>
          <p:nvPr/>
        </p:nvSpPr>
        <p:spPr>
          <a:xfrm>
            <a:off x="2260866" y="2493963"/>
            <a:ext cx="6224538" cy="238760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9900" b="1"/>
              <a:t>Q&amp;A</a:t>
            </a:r>
            <a:endParaRPr lang="en-US" sz="19900" b="1" dirty="0"/>
          </a:p>
        </p:txBody>
      </p:sp>
      <p:sp>
        <p:nvSpPr>
          <p:cNvPr id="12" name="TextBox 11"/>
          <p:cNvSpPr txBox="1"/>
          <p:nvPr/>
        </p:nvSpPr>
        <p:spPr>
          <a:xfrm>
            <a:off x="3283748" y="5064958"/>
            <a:ext cx="4178773" cy="369332"/>
          </a:xfrm>
          <a:prstGeom prst="rect">
            <a:avLst/>
          </a:prstGeom>
          <a:noFill/>
        </p:spPr>
        <p:txBody>
          <a:bodyPr wrap="none" rtlCol="0">
            <a:spAutoFit/>
          </a:bodyPr>
          <a:lstStyle/>
          <a:p>
            <a:r>
              <a:rPr lang="en-US" dirty="0"/>
              <a:t>Alt. write to </a:t>
            </a:r>
            <a:r>
              <a:rPr lang="en-US" dirty="0" err="1"/>
              <a:t>egdf-secretariat@eoscpilot.eu</a:t>
            </a:r>
            <a:endParaRPr lang="en-US" dirty="0"/>
          </a:p>
        </p:txBody>
      </p:sp>
    </p:spTree>
    <p:extLst>
      <p:ext uri="{BB962C8B-B14F-4D97-AF65-F5344CB8AC3E}">
        <p14:creationId xmlns:p14="http://schemas.microsoft.com/office/powerpoint/2010/main" val="16949660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6208" y="134218"/>
            <a:ext cx="6232692" cy="752476"/>
          </a:xfrm>
        </p:spPr>
        <p:txBody>
          <a:bodyPr/>
          <a:lstStyle/>
          <a:p>
            <a:r>
              <a:rPr lang="en-US" dirty="0"/>
              <a:t>Follow</a:t>
            </a:r>
          </a:p>
        </p:txBody>
      </p:sp>
      <p:sp>
        <p:nvSpPr>
          <p:cNvPr id="3" name="Content Placeholder 2"/>
          <p:cNvSpPr>
            <a:spLocks noGrp="1"/>
          </p:cNvSpPr>
          <p:nvPr>
            <p:ph idx="1"/>
          </p:nvPr>
        </p:nvSpPr>
        <p:spPr/>
        <p:txBody>
          <a:bodyPr/>
          <a:lstStyle/>
          <a:p>
            <a:r>
              <a:rPr lang="en-US" dirty="0"/>
              <a:t> Follow the Governance Development at:</a:t>
            </a:r>
          </a:p>
          <a:p>
            <a:pPr lvl="1"/>
            <a:r>
              <a:rPr lang="en-US" dirty="0"/>
              <a:t>http://</a:t>
            </a:r>
            <a:r>
              <a:rPr lang="en-US" dirty="0" err="1"/>
              <a:t>eoscpilot.eu</a:t>
            </a:r>
            <a:r>
              <a:rPr lang="en-US" dirty="0"/>
              <a:t>/about/governance</a:t>
            </a:r>
          </a:p>
        </p:txBody>
      </p:sp>
      <p:sp>
        <p:nvSpPr>
          <p:cNvPr id="4" name="Date Placeholder 3"/>
          <p:cNvSpPr>
            <a:spLocks noGrp="1"/>
          </p:cNvSpPr>
          <p:nvPr>
            <p:ph type="dt" sz="half" idx="10"/>
          </p:nvPr>
        </p:nvSpPr>
        <p:spPr/>
        <p:txBody>
          <a:bodyPr/>
          <a:lstStyle/>
          <a:p>
            <a:r>
              <a:rPr lang="en-US"/>
              <a:t>www.eoscpilot.eu</a:t>
            </a:r>
            <a:endParaRPr lang="en-GB" dirty="0"/>
          </a:p>
        </p:txBody>
      </p:sp>
      <p:sp>
        <p:nvSpPr>
          <p:cNvPr id="5" name="Footer Placeholder 4"/>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endParaRPr lang="en-GB" dirty="0"/>
          </a:p>
        </p:txBody>
      </p:sp>
      <p:sp>
        <p:nvSpPr>
          <p:cNvPr id="6" name="Slide Number Placeholder 5"/>
          <p:cNvSpPr>
            <a:spLocks noGrp="1"/>
          </p:cNvSpPr>
          <p:nvPr>
            <p:ph type="sldNum" sz="quarter" idx="12"/>
          </p:nvPr>
        </p:nvSpPr>
        <p:spPr/>
        <p:txBody>
          <a:bodyPr/>
          <a:lstStyle/>
          <a:p>
            <a:fld id="{154E5F24-684F-EB47-903B-D0BF2D59DFAF}" type="slidenum">
              <a:rPr lang="en-GB" smtClean="0"/>
              <a:pPr/>
              <a:t>39</a:t>
            </a:fld>
            <a:endParaRPr lang="en-GB" dirty="0"/>
          </a:p>
        </p:txBody>
      </p:sp>
    </p:spTree>
    <p:extLst>
      <p:ext uri="{BB962C8B-B14F-4D97-AF65-F5344CB8AC3E}">
        <p14:creationId xmlns:p14="http://schemas.microsoft.com/office/powerpoint/2010/main" val="17584821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7012" y="2718703"/>
            <a:ext cx="5089545" cy="1325563"/>
          </a:xfrm>
        </p:spPr>
        <p:txBody>
          <a:bodyPr>
            <a:noAutofit/>
          </a:bodyPr>
          <a:lstStyle/>
          <a:p>
            <a:r>
              <a:rPr lang="en-GB" sz="3200" dirty="0"/>
              <a:t>Thanks!</a:t>
            </a:r>
            <a:br>
              <a:rPr lang="en-GB" sz="3200" dirty="0"/>
            </a:br>
            <a:r>
              <a:rPr lang="en-GB" sz="3200" dirty="0"/>
              <a:t>Webinar program for 2018 to be published</a:t>
            </a:r>
          </a:p>
        </p:txBody>
      </p:sp>
      <p:sp>
        <p:nvSpPr>
          <p:cNvPr id="3" name="Date Placeholder 2"/>
          <p:cNvSpPr>
            <a:spLocks noGrp="1"/>
          </p:cNvSpPr>
          <p:nvPr>
            <p:ph type="dt" sz="half" idx="10"/>
          </p:nvPr>
        </p:nvSpPr>
        <p:spPr/>
        <p:txBody>
          <a:bodyPr/>
          <a:lstStyle/>
          <a:p>
            <a:r>
              <a:rPr lang="en-US"/>
              <a:t>www.eoscpilot.eu</a:t>
            </a:r>
            <a:endParaRPr lang="en-GB" dirty="0"/>
          </a:p>
        </p:txBody>
      </p:sp>
      <p:sp>
        <p:nvSpPr>
          <p:cNvPr id="4" name="Footer Placeholder 3"/>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endParaRPr lang="en-GB" dirty="0"/>
          </a:p>
        </p:txBody>
      </p:sp>
      <p:sp>
        <p:nvSpPr>
          <p:cNvPr id="5" name="Slide Number Placeholder 4"/>
          <p:cNvSpPr>
            <a:spLocks noGrp="1"/>
          </p:cNvSpPr>
          <p:nvPr>
            <p:ph type="sldNum" sz="quarter" idx="12"/>
          </p:nvPr>
        </p:nvSpPr>
        <p:spPr/>
        <p:txBody>
          <a:bodyPr/>
          <a:lstStyle/>
          <a:p>
            <a:fld id="{154E5F24-684F-EB47-903B-D0BF2D59DFAF}" type="slidenum">
              <a:rPr lang="en-GB" smtClean="0"/>
              <a:pPr/>
              <a:t>40</a:t>
            </a:fld>
            <a:endParaRPr lang="en-GB" dirty="0"/>
          </a:p>
        </p:txBody>
      </p:sp>
    </p:spTree>
    <p:extLst>
      <p:ext uri="{BB962C8B-B14F-4D97-AF65-F5344CB8AC3E}">
        <p14:creationId xmlns:p14="http://schemas.microsoft.com/office/powerpoint/2010/main" val="150672677"/>
      </p:ext>
    </p:extLst>
  </p:cSld>
  <p:clrMapOvr>
    <a:masterClrMapping/>
  </p:clrMapOvr>
</p:sld>
</file>

<file path=ppt/theme/theme1.xml><?xml version="1.0" encoding="utf-8"?>
<a:theme xmlns:a="http://schemas.openxmlformats.org/drawingml/2006/main" name="EOSCpilot Kick-off Meeting WP template">
  <a:themeElements>
    <a:clrScheme name="Tema di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i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E105CAD2-3965-6341-B87C-4E15078A0D49}" vid="{021B5A1B-3DEA-E84C-B7A4-F29E3E82A717}"/>
    </a:ext>
  </a:extLst>
</a:theme>
</file>

<file path=ppt/theme/theme2.xml><?xml version="1.0" encoding="utf-8"?>
<a:theme xmlns:a="http://schemas.openxmlformats.org/drawingml/2006/main" name="Personalizza struttur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E105CAD2-3965-6341-B87C-4E15078A0D49}" vid="{62091F54-F225-4042-BB6F-51CDAFC8FE99}"/>
    </a:ext>
  </a:extLst>
</a:theme>
</file>

<file path=ppt/theme/theme3.xml><?xml version="1.0" encoding="utf-8"?>
<a:theme xmlns:a="http://schemas.openxmlformats.org/drawingml/2006/main" name="1_Personalizza struttur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EE852FCD-D4E6-6E4B-B602-B6EE0E95DC2A}" vid="{1EB053B0-4745-F541-A55C-BCA4680EFECE}"/>
    </a:ext>
  </a:extLst>
</a:theme>
</file>

<file path=ppt/theme/theme4.xml><?xml version="1.0" encoding="utf-8"?>
<a:theme xmlns:a="http://schemas.openxmlformats.org/drawingml/2006/main" name="2_Personalizza struttur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OSCpilot Kick-off Meeting WP template" id="{E70945A2-94D4-3946-9A76-8E52FDC0920D}" vid="{8510554A-11F3-084F-84B0-339FBF774721}"/>
    </a:ext>
  </a:extLst>
</a:theme>
</file>

<file path=ppt/theme/theme5.xml><?xml version="1.0" encoding="utf-8"?>
<a:theme xmlns:a="http://schemas.openxmlformats.org/drawingml/2006/main" name="1_EOSCpilot Kick-off Meeting WP template">
  <a:themeElements>
    <a:clrScheme name="Tema di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i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OSCpilot Kick-off Meeting WP template" id="{E70945A2-94D4-3946-9A76-8E52FDC0920D}" vid="{033EFADF-921D-054A-A31C-D5932F7C238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EOSCpilot_PPT_template_Feb2017</Template>
  <TotalTime>8584</TotalTime>
  <Words>3026</Words>
  <Application>Microsoft Macintosh PowerPoint</Application>
  <PresentationFormat>On-screen Show (4:3)</PresentationFormat>
  <Paragraphs>416</Paragraphs>
  <Slides>40</Slides>
  <Notes>30</Notes>
  <HiddenSlides>0</HiddenSlides>
  <MMClips>0</MMClips>
  <ScaleCrop>false</ScaleCrop>
  <HeadingPairs>
    <vt:vector size="6" baseType="variant">
      <vt:variant>
        <vt:lpstr>Fonts Used</vt:lpstr>
      </vt:variant>
      <vt:variant>
        <vt:i4>5</vt:i4>
      </vt:variant>
      <vt:variant>
        <vt:lpstr>Theme</vt:lpstr>
      </vt:variant>
      <vt:variant>
        <vt:i4>5</vt:i4>
      </vt:variant>
      <vt:variant>
        <vt:lpstr>Slide Titles</vt:lpstr>
      </vt:variant>
      <vt:variant>
        <vt:i4>40</vt:i4>
      </vt:variant>
    </vt:vector>
  </HeadingPairs>
  <TitlesOfParts>
    <vt:vector size="50" baseType="lpstr">
      <vt:lpstr>MS PGothic</vt:lpstr>
      <vt:lpstr>Arial</vt:lpstr>
      <vt:lpstr>Avenir Black</vt:lpstr>
      <vt:lpstr>Calibri</vt:lpstr>
      <vt:lpstr>Calibri Light</vt:lpstr>
      <vt:lpstr>EOSCpilot Kick-off Meeting WP template</vt:lpstr>
      <vt:lpstr>Personalizza struttura</vt:lpstr>
      <vt:lpstr>1_Personalizza struttura</vt:lpstr>
      <vt:lpstr>2_Personalizza struttura</vt:lpstr>
      <vt:lpstr>1_EOSCpilot Kick-off Meeting WP template</vt:lpstr>
      <vt:lpstr>PowerPoint Presentation</vt:lpstr>
      <vt:lpstr>Governance Development Forum</vt:lpstr>
      <vt:lpstr>Get involved</vt:lpstr>
      <vt:lpstr>Preliminary thinking on sustainability</vt:lpstr>
      <vt:lpstr>Contents</vt:lpstr>
      <vt:lpstr>PowerPoint Presentation</vt:lpstr>
      <vt:lpstr>On Sustainability</vt:lpstr>
      <vt:lpstr>PowerPoint Presentation</vt:lpstr>
      <vt:lpstr>PowerPoint Presentation</vt:lpstr>
      <vt:lpstr>PowerPoint Presentation</vt:lpstr>
      <vt:lpstr>Sustainability</vt:lpstr>
      <vt:lpstr>Business models?</vt:lpstr>
      <vt:lpstr>PowerPoint Presentation</vt:lpstr>
      <vt:lpstr>Business model definitions</vt:lpstr>
      <vt:lpstr>PowerPoint Presentation</vt:lpstr>
      <vt:lpstr>PowerPoint Presentation</vt:lpstr>
      <vt:lpstr>PowerPoint Presentation</vt:lpstr>
      <vt:lpstr>Community governance model for EOSC</vt:lpstr>
      <vt:lpstr>The European Open Science Cloud</vt:lpstr>
      <vt:lpstr>PowerPoint Presentation</vt:lpstr>
      <vt:lpstr>PowerPoint Presentation</vt:lpstr>
      <vt:lpstr>What is EOSC!?</vt:lpstr>
      <vt:lpstr>PowerPoint Presentation</vt:lpstr>
      <vt:lpstr>EOSC declaration</vt:lpstr>
      <vt:lpstr>PowerPoint Presentation</vt:lpstr>
      <vt:lpstr>PowerPoint Presentation</vt:lpstr>
      <vt:lpstr>PowerPoint Presentation</vt:lpstr>
      <vt:lpstr>PowerPoint Presentation</vt:lpstr>
      <vt:lpstr>PowerPoint Presentation</vt:lpstr>
      <vt:lpstr>PowerPoint Presentation</vt:lpstr>
      <vt:lpstr>Through the economical lens</vt:lpstr>
      <vt:lpstr>Stakeholder forum panel session</vt:lpstr>
      <vt:lpstr>PowerPoint Presentation</vt:lpstr>
      <vt:lpstr>Boiling it down</vt:lpstr>
      <vt:lpstr>One step concrete</vt:lpstr>
      <vt:lpstr>In summary</vt:lpstr>
      <vt:lpstr>Tilt the discussion</vt:lpstr>
      <vt:lpstr>PowerPoint Presentation</vt:lpstr>
      <vt:lpstr>Follow</vt:lpstr>
      <vt:lpstr>Thanks! Webinar program for 2018 to be published</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Per Öster</dc:creator>
  <cp:lastModifiedBy>Per Öster</cp:lastModifiedBy>
  <cp:revision>40</cp:revision>
  <dcterms:created xsi:type="dcterms:W3CDTF">2017-08-17T11:03:30Z</dcterms:created>
  <dcterms:modified xsi:type="dcterms:W3CDTF">2019-02-25T16:00:26Z</dcterms:modified>
</cp:coreProperties>
</file>