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</p:sldIdLst>
  <p:sldSz cx="9144000" cy="6858000" type="screen4x3"/>
  <p:notesSz cx="6858000" cy="9144000"/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07687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600"/>
              <a:t>* Supported social identities: </a:t>
            </a:r>
          </a:p>
          <a:p>
            <a:pPr marL="196069" lvl="0" indent="-196069">
              <a:lnSpc>
                <a:spcPct val="117999"/>
              </a:lnSpc>
              <a:buSzPct val="100000"/>
              <a:buChar char="-"/>
              <a:defRPr sz="1800"/>
            </a:pPr>
            <a:r>
              <a:rPr sz="1600"/>
              <a:t>Google</a:t>
            </a:r>
          </a:p>
          <a:p>
            <a:pPr lvl="0">
              <a:lnSpc>
                <a:spcPct val="117999"/>
              </a:lnSpc>
              <a:defRPr sz="1800"/>
            </a:pPr>
            <a:r>
              <a:rPr sz="1600"/>
              <a:t>* Supported SAML federations:</a:t>
            </a:r>
          </a:p>
          <a:p>
            <a:pPr marL="196069" lvl="0" indent="-196069">
              <a:lnSpc>
                <a:spcPct val="117999"/>
              </a:lnSpc>
              <a:buSzPct val="100000"/>
              <a:buChar char="-"/>
              <a:defRPr sz="1800"/>
            </a:pPr>
            <a:r>
              <a:rPr sz="1600"/>
              <a:t>DFN?</a:t>
            </a:r>
          </a:p>
          <a:p>
            <a:pPr marL="196069" lvl="0" indent="-196069">
              <a:lnSpc>
                <a:spcPct val="117999"/>
              </a:lnSpc>
              <a:buSzPct val="100000"/>
              <a:buChar char="-"/>
              <a:defRPr sz="1800"/>
            </a:pPr>
            <a:r>
              <a:rPr sz="1600"/>
              <a:t>CLARIN in progress</a:t>
            </a:r>
          </a:p>
          <a:p>
            <a:pPr lvl="0">
              <a:lnSpc>
                <a:spcPct val="117999"/>
              </a:lnSpc>
              <a:defRPr sz="1800"/>
            </a:pPr>
            <a:r>
              <a:rPr sz="1600"/>
              <a:t>* Service providers have been integrated in the staging environment. As soon as the production deployment is finished, the production services should be integrated.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96069" lvl="0" indent="-196069">
              <a:lnSpc>
                <a:spcPct val="117999"/>
              </a:lnSpc>
              <a:buSzPct val="100000"/>
              <a:buChar char="*"/>
              <a:defRPr sz="1800"/>
            </a:pPr>
            <a:r>
              <a:rPr sz="1600"/>
              <a:t>B2SAFE</a:t>
            </a:r>
          </a:p>
          <a:p>
            <a:pPr marL="196069" lvl="0" indent="-196069">
              <a:lnSpc>
                <a:spcPct val="117999"/>
              </a:lnSpc>
              <a:buSzPct val="100000"/>
              <a:buChar char="*"/>
              <a:defRPr sz="1800"/>
            </a:pPr>
            <a:r>
              <a:rPr sz="1600"/>
              <a:t>B2DROP</a:t>
            </a:r>
          </a:p>
          <a:p>
            <a:pPr marL="196069" lvl="0" indent="-196069">
              <a:lnSpc>
                <a:spcPct val="117999"/>
              </a:lnSpc>
              <a:buSzPct val="100000"/>
              <a:buChar char="*"/>
              <a:defRPr sz="1800"/>
            </a:pPr>
            <a:r>
              <a:rPr sz="1600"/>
              <a:t>DPCP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AARC requirements (not finalised):</a:t>
            </a:r>
          </a:p>
          <a:p>
            <a:pPr lvl="0">
              <a:defRPr sz="1800"/>
            </a:pPr>
            <a:r>
              <a:rPr sz="1400"/>
              <a:t>- There should be harmonisation of the attributes which will be used by the scientific communities for cross e-Infrastructure collaboration. </a:t>
            </a:r>
          </a:p>
          <a:p>
            <a:pPr lvl="0">
              <a:defRPr sz="1800"/>
            </a:pPr>
            <a:r>
              <a:rPr sz="1400"/>
              <a:t>- Scientific Communities should be able to provide attributes for their members in an interoperable way. Due to the lack of community based attribute providers, e-Infrastructures have to provide this functionality for the collaborating communities.</a:t>
            </a:r>
          </a:p>
          <a:p>
            <a:pPr lvl="0">
              <a:defRPr sz="1800"/>
            </a:pPr>
            <a:r>
              <a:rPr sz="1400"/>
              <a:t>- A Level of Assurance framework both for authentication and for attribute release. </a:t>
            </a:r>
          </a:p>
          <a:p>
            <a:pPr lvl="0">
              <a:defRPr sz="1800"/>
            </a:pPr>
            <a:r>
              <a:rPr sz="1400"/>
              <a:t>- What type of privacy statement should a service use? AARC should offer a best practice term and conditions that service providers (operated in the R&amp;E)  should use.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2.png"/><Relationship Id="rId21" Type="http://schemas.openxmlformats.org/officeDocument/2006/relationships/image" Target="../media/image31.png"/><Relationship Id="rId34" Type="http://schemas.openxmlformats.org/officeDocument/2006/relationships/image" Target="../media/image4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33" Type="http://schemas.openxmlformats.org/officeDocument/2006/relationships/image" Target="../media/image43.gif"/><Relationship Id="rId38" Type="http://schemas.openxmlformats.org/officeDocument/2006/relationships/image" Target="../media/image48.jpe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png"/><Relationship Id="rId37" Type="http://schemas.openxmlformats.org/officeDocument/2006/relationships/image" Target="../media/image47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gif"/><Relationship Id="rId28" Type="http://schemas.openxmlformats.org/officeDocument/2006/relationships/image" Target="../media/image38.pn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33" Type="http://schemas.openxmlformats.org/officeDocument/2006/relationships/image" Target="../media/image43.gif"/><Relationship Id="rId38" Type="http://schemas.openxmlformats.org/officeDocument/2006/relationships/image" Target="../media/image48.jpe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png"/><Relationship Id="rId37" Type="http://schemas.openxmlformats.org/officeDocument/2006/relationships/image" Target="../media/image47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gif"/><Relationship Id="rId28" Type="http://schemas.openxmlformats.org/officeDocument/2006/relationships/image" Target="../media/image38.pn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378743"/>
            <a:ext cx="7772400" cy="155431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 b="0"/>
            </a:pPr>
            <a:r>
              <a:rPr sz="4000" b="1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933056"/>
            <a:ext cx="6400800" cy="231646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1pPr>
            <a:lvl2pPr marL="0" indent="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2pPr>
            <a:lvl3pPr marL="0" indent="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3pPr>
            <a:lvl4pPr marL="0" indent="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4pPr>
            <a:lvl5pPr marL="0" indent="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4" name="Shape 14"/>
          <p:cNvSpPr/>
          <p:nvPr/>
        </p:nvSpPr>
        <p:spPr>
          <a:xfrm>
            <a:off x="7358188" y="6389792"/>
            <a:ext cx="1813445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600" b="1">
                <a:latin typeface="Century Gothic"/>
                <a:ea typeface="Century Gothic"/>
                <a:cs typeface="Century Gothic"/>
                <a:sym typeface="Century Gothic"/>
                <a:hlinkClick r:id="rId3"/>
              </a:defRPr>
            </a:lvl1pPr>
          </a:lstStyle>
          <a:p>
            <a:pPr lvl="0">
              <a:defRPr sz="1800" b="0"/>
            </a:pPr>
            <a:r>
              <a:rPr sz="1600" b="1">
                <a:hlinkClick r:id="rId3"/>
              </a:rPr>
              <a:t>www.eudat.eu</a:t>
            </a:r>
          </a:p>
        </p:txBody>
      </p:sp>
      <p:sp>
        <p:nvSpPr>
          <p:cNvPr id="15" name="Shape 15"/>
          <p:cNvSpPr/>
          <p:nvPr/>
        </p:nvSpPr>
        <p:spPr>
          <a:xfrm>
            <a:off x="-65320" y="6510535"/>
            <a:ext cx="7517642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900"/>
              <a:t>EUDAT receives funding from the European Union's Horizon 2020 programme - DG CONNECT e-Infrastructures. Contract No. 654065</a:t>
            </a:r>
          </a:p>
        </p:txBody>
      </p:sp>
      <p:pic>
        <p:nvPicPr>
          <p:cNvPr id="16" name="image4.png" descr="euda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24600" y="304800"/>
            <a:ext cx="2386078" cy="142149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6524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2_SERVICE_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710265" y="418571"/>
            <a:ext cx="588433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sz="2800" b="1"/>
              <a:t>B2 SERVICE SUITE</a:t>
            </a:r>
          </a:p>
        </p:txBody>
      </p:sp>
      <p:pic>
        <p:nvPicPr>
          <p:cNvPr id="115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3962" y="1661441"/>
            <a:ext cx="3846513" cy="3559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013" y="1340766"/>
            <a:ext cx="4344988" cy="674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8125" y="2258341"/>
            <a:ext cx="4343400" cy="673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9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013" y="3209256"/>
            <a:ext cx="4343402" cy="674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10.png" descr="C:\Users\lbermude\Documents\Laura\eudat\conference\3rd-conference\poster-services\b2stage\presentacion\B2STAGE_payoff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7013" y="4144293"/>
            <a:ext cx="4343402" cy="674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1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8125" y="5074568"/>
            <a:ext cx="4344988" cy="67469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2812714" y="6011995"/>
            <a:ext cx="3418616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>
                <a:solidFill>
                  <a:srgbClr val="2D4E7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2D4E77"/>
                </a:solidFill>
              </a:rPr>
              <a:t>http://www.eudat.eu/services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_with text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25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561" y="476672"/>
            <a:ext cx="8508439" cy="638132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94731" y="2058390"/>
            <a:ext cx="3496737" cy="230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500"/>
              </a:spcBef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400"/>
              <a:t>A consortium of high performance computing (HPC) / data centres, libraries, scientific communities, data scientists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_with text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129" name="Shape 129"/>
          <p:cNvSpPr/>
          <p:nvPr/>
        </p:nvSpPr>
        <p:spPr>
          <a:xfrm>
            <a:off x="194731" y="2058390"/>
            <a:ext cx="3496737" cy="230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500"/>
              </a:spcBef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400"/>
              <a:t>A consortium of high performance computing (HPC) / data centres, libraries, scientific communities, data scientists</a:t>
            </a:r>
          </a:p>
        </p:txBody>
      </p:sp>
      <p:pic>
        <p:nvPicPr>
          <p:cNvPr id="130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_Colour_NOtext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33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561" y="476672"/>
            <a:ext cx="8508439" cy="6381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_Colour_NOtext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36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DATpartners_Black&amp;White_NOtext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3" name="image5.png" descr="EUDAT-LogoGrigi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489" y="-109655"/>
            <a:ext cx="1143001" cy="8921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45" name="image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561" y="476672"/>
            <a:ext cx="8508439" cy="6381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DATpartners_Black&amp;White_NOtext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2" name="image5.png" descr="EUDAT-LogoGrigi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489" y="-109655"/>
            <a:ext cx="1143001" cy="892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54" name="image1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DATPartnerLogos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1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561" y="476672"/>
            <a:ext cx="8508439" cy="6381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27893" y="1340768"/>
            <a:ext cx="3338158" cy="5581114"/>
            <a:chOff x="0" y="0"/>
            <a:chExt cx="3338156" cy="5581113"/>
          </a:xfrm>
        </p:grpSpPr>
        <p:pic>
          <p:nvPicPr>
            <p:cNvPr id="164" name="image16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356757"/>
              <a:ext cx="454157" cy="454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image17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1618" y="0"/>
              <a:ext cx="599146" cy="38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age1.jpe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311" y="504056"/>
              <a:ext cx="1072854" cy="288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image2.jpe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4424" y="900592"/>
              <a:ext cx="353496" cy="432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image18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2996" y="1393119"/>
              <a:ext cx="423590" cy="458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image19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3943" y="2448271"/>
              <a:ext cx="701696" cy="248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image3.jpe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5634" y="3789555"/>
              <a:ext cx="320270" cy="404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image4.jpe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426" y="4392487"/>
              <a:ext cx="571266" cy="184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age5.jpe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20798" y="216024"/>
              <a:ext cx="699351" cy="258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age20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20799" y="1088122"/>
              <a:ext cx="631021" cy="186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age21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59022" y="1448161"/>
              <a:ext cx="934469" cy="204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age6.jpeg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375754" y="1766913"/>
              <a:ext cx="544265" cy="257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image22.png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50117" y="2154297"/>
              <a:ext cx="395538" cy="197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image7.jpeg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450117" y="2505224"/>
              <a:ext cx="358027" cy="349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image23.png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303746" y="3022870"/>
              <a:ext cx="644396" cy="187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24.png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375754" y="3536393"/>
              <a:ext cx="423492" cy="423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Shape 180"/>
            <p:cNvSpPr/>
            <p:nvPr/>
          </p:nvSpPr>
          <p:spPr>
            <a:xfrm>
              <a:off x="1016054" y="3305561"/>
              <a:ext cx="1584178" cy="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9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900" b="1"/>
                <a:t>e-Science Data Factory</a:t>
              </a:r>
            </a:p>
          </p:txBody>
        </p:sp>
        <p:pic>
          <p:nvPicPr>
            <p:cNvPr id="181" name="image25.png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16054" y="4070106"/>
              <a:ext cx="1439822" cy="366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image26.png"/>
            <p:cNvPicPr/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455874" y="3761461"/>
              <a:ext cx="753218" cy="1148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image8.jpeg"/>
            <p:cNvPicPr/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504706" y="3278975"/>
              <a:ext cx="683571" cy="2942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image1.gif"/>
            <p:cNvPicPr/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80418" y="2877225"/>
              <a:ext cx="867546" cy="346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9.jpeg"/>
            <p:cNvPicPr/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589621" y="2316214"/>
              <a:ext cx="413716" cy="404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27.png"/>
            <p:cNvPicPr/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600230" y="1774482"/>
              <a:ext cx="403107" cy="407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28.png"/>
            <p:cNvPicPr/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589621" y="1451625"/>
              <a:ext cx="405013" cy="224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image29.png"/>
            <p:cNvPicPr/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18327" y="4790429"/>
              <a:ext cx="1121605" cy="790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image30.png"/>
            <p:cNvPicPr/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371156" y="4500863"/>
              <a:ext cx="415945" cy="359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image10.jpeg"/>
            <p:cNvPicPr/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90119" y="3517040"/>
              <a:ext cx="446069" cy="128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image31.png"/>
            <p:cNvPicPr/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0565" y="3052191"/>
              <a:ext cx="806204" cy="310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image32.png"/>
            <p:cNvPicPr/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54960" y="1926757"/>
              <a:ext cx="592462" cy="417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image33.png"/>
            <p:cNvPicPr/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591012" y="3996599"/>
              <a:ext cx="454873" cy="454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image2.gif"/>
            <p:cNvPicPr/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263361" y="4608511"/>
              <a:ext cx="1074796" cy="2667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image11.jpeg"/>
            <p:cNvPicPr/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514048" y="1040793"/>
              <a:ext cx="556157" cy="281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image34.png"/>
            <p:cNvPicPr/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05061" y="5039871"/>
              <a:ext cx="646390" cy="273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image12.jpeg" descr="poznan.jpg"/>
            <p:cNvPicPr/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3942" y="4662483"/>
              <a:ext cx="685749" cy="330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image13.jpeg" descr="SandT.jpg"/>
            <p:cNvPicPr/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88557" y="648072"/>
              <a:ext cx="951375" cy="2319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image14.jpeg" descr="umwelt.jpg"/>
            <p:cNvPicPr/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1640" y="2816235"/>
              <a:ext cx="832068" cy="203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DATPartnerLogos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07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grpSp>
        <p:nvGrpSpPr>
          <p:cNvPr id="246" name="Group 246"/>
          <p:cNvGrpSpPr/>
          <p:nvPr/>
        </p:nvGrpSpPr>
        <p:grpSpPr>
          <a:xfrm>
            <a:off x="27893" y="1340768"/>
            <a:ext cx="3338158" cy="5581114"/>
            <a:chOff x="0" y="0"/>
            <a:chExt cx="3338156" cy="5581113"/>
          </a:xfrm>
        </p:grpSpPr>
        <p:pic>
          <p:nvPicPr>
            <p:cNvPr id="210" name="image16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356757"/>
              <a:ext cx="454157" cy="454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image17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1618" y="0"/>
              <a:ext cx="599146" cy="38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image1.jpe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311" y="504056"/>
              <a:ext cx="1072854" cy="288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image2.jpe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4424" y="900592"/>
              <a:ext cx="353496" cy="432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image18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2996" y="1393119"/>
              <a:ext cx="423590" cy="458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image19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3943" y="2448271"/>
              <a:ext cx="701696" cy="248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image3.jpe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5634" y="3789555"/>
              <a:ext cx="320270" cy="404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image4.jpe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426" y="4392487"/>
              <a:ext cx="571266" cy="184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image5.jpe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20798" y="216024"/>
              <a:ext cx="699351" cy="258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image20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20799" y="1088122"/>
              <a:ext cx="631021" cy="186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image21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59022" y="1448161"/>
              <a:ext cx="934469" cy="204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image6.jpeg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375754" y="1766913"/>
              <a:ext cx="544265" cy="257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image22.png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50117" y="2154297"/>
              <a:ext cx="395538" cy="197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image7.jpeg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450117" y="2505224"/>
              <a:ext cx="358027" cy="349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image23.png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303746" y="3022870"/>
              <a:ext cx="644396" cy="187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image24.png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375754" y="3536393"/>
              <a:ext cx="423492" cy="423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" name="Shape 226"/>
            <p:cNvSpPr/>
            <p:nvPr/>
          </p:nvSpPr>
          <p:spPr>
            <a:xfrm>
              <a:off x="1016054" y="3305561"/>
              <a:ext cx="1584178" cy="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9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900" b="1"/>
                <a:t>e-Science Data Factory</a:t>
              </a:r>
            </a:p>
          </p:txBody>
        </p:sp>
        <p:pic>
          <p:nvPicPr>
            <p:cNvPr id="227" name="image25.png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16054" y="4070106"/>
              <a:ext cx="1439822" cy="366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image26.png"/>
            <p:cNvPicPr/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455874" y="3761461"/>
              <a:ext cx="753218" cy="1148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image8.jpeg"/>
            <p:cNvPicPr/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504706" y="3278975"/>
              <a:ext cx="683571" cy="2942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image1.gif"/>
            <p:cNvPicPr/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80418" y="2877225"/>
              <a:ext cx="867546" cy="346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image9.jpeg"/>
            <p:cNvPicPr/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589621" y="2316214"/>
              <a:ext cx="413716" cy="404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image27.png"/>
            <p:cNvPicPr/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600230" y="1774482"/>
              <a:ext cx="403107" cy="407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image28.png"/>
            <p:cNvPicPr/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589621" y="1451625"/>
              <a:ext cx="405013" cy="224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image29.png"/>
            <p:cNvPicPr/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18327" y="4790429"/>
              <a:ext cx="1121605" cy="790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image30.png"/>
            <p:cNvPicPr/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371156" y="4500863"/>
              <a:ext cx="415945" cy="359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image10.jpeg"/>
            <p:cNvPicPr/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90119" y="3517040"/>
              <a:ext cx="446069" cy="128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image31.png"/>
            <p:cNvPicPr/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0565" y="3052191"/>
              <a:ext cx="806204" cy="310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image32.png"/>
            <p:cNvPicPr/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54960" y="1926757"/>
              <a:ext cx="592462" cy="417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image33.png"/>
            <p:cNvPicPr/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591012" y="3996599"/>
              <a:ext cx="454873" cy="454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image2.gif"/>
            <p:cNvPicPr/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263361" y="4608511"/>
              <a:ext cx="1074796" cy="2667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image11.jpeg"/>
            <p:cNvPicPr/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514048" y="1040793"/>
              <a:ext cx="556157" cy="281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image34.png"/>
            <p:cNvPicPr/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05061" y="5039871"/>
              <a:ext cx="646390" cy="273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image12.jpeg" descr="poznan.jpg"/>
            <p:cNvPicPr/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3942" y="4662483"/>
              <a:ext cx="685749" cy="330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image13.jpeg" descr="SandT.jpg"/>
            <p:cNvPicPr/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88557" y="648072"/>
              <a:ext cx="951375" cy="2319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image14.jpeg" descr="umwelt.jpg"/>
            <p:cNvPicPr/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1640" y="2816235"/>
              <a:ext cx="832068" cy="203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With numbers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249" name="Shape 249"/>
          <p:cNvSpPr/>
          <p:nvPr/>
        </p:nvSpPr>
        <p:spPr>
          <a:xfrm>
            <a:off x="50799" y="2348880"/>
            <a:ext cx="1136825" cy="429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1.   CSC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2.   BSC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3.   CERFACS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4.   CINECA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5.   CINES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6.   DKRZ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7.   EAA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8.   EKUT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9.   UEDIN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10. INGV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11. JUELICH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12. PSNC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13. SURFsara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14. SIGMA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15. STFC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16. UCL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17. TRUST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18. GRNET 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691680" y="2348880"/>
            <a:ext cx="1080122" cy="373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19. KIT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20. LIBER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21. DANS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22. eSDF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23. ULUND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24. KNMI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25. GFZ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26. CLARIN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27. MPG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28. JISC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29. UNS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30. CERN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31. UHEL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32. EMBL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33. SNIC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34. KTH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35. MPI-MET</a:t>
            </a:r>
          </a:p>
        </p:txBody>
      </p:sp>
      <p:pic>
        <p:nvPicPr>
          <p:cNvPr id="251" name="image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561" y="476672"/>
            <a:ext cx="8508439" cy="6381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With numbers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254" name="Shape 254"/>
          <p:cNvSpPr/>
          <p:nvPr/>
        </p:nvSpPr>
        <p:spPr>
          <a:xfrm>
            <a:off x="50799" y="2348880"/>
            <a:ext cx="1136825" cy="429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1.   CSC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2.   BSC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3.   CERFACS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4.   CINECA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5.   CINES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6.   DKRZ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7.   EAA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8.   EKUT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9.   UEDIN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10. INGV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11. JUELICH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12. PSNC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13. SURFsara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14. SIGMA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15. STFC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16. UCL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17. TRUST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18. GRNET 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1691680" y="2348880"/>
            <a:ext cx="1080122" cy="373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19. KIT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20. LIBER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21. DANS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22. eSDF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23. ULUND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24. KNMI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25. GFZ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26. CLARIN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27. MPG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28. JISC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29. UNS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30. CERN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31. UHEL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32. EMBL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33. SNIC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34. KTH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35. MPI-MET</a:t>
            </a:r>
          </a:p>
        </p:txBody>
      </p:sp>
      <p:pic>
        <p:nvPicPr>
          <p:cNvPr id="256" name="image3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212" y="464407"/>
            <a:ext cx="8524789" cy="639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259" name="image3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9605" y="764704"/>
            <a:ext cx="8124395" cy="6093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 Communities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262" name="image3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728698"/>
            <a:ext cx="8172400" cy="6129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1295280" y="219118"/>
            <a:ext cx="7391160" cy="979083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457200" y="1198200"/>
            <a:ext cx="8229242" cy="48723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2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457200">
              <a:defRPr sz="4400" b="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3" name="Shape 273"/>
          <p:cNvSpPr/>
          <p:nvPr/>
        </p:nvSpPr>
        <p:spPr>
          <a:xfrm>
            <a:off x="3291932" y="6137093"/>
            <a:ext cx="279223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latin typeface="Century Gothic"/>
                <a:ea typeface="Century Gothic"/>
                <a:cs typeface="Century Gothic"/>
                <a:sym typeface="Century Gothic"/>
                <a:hlinkClick r:id="rId2"/>
              </a:defRPr>
            </a:lvl1pPr>
          </a:lstStyle>
          <a:p>
            <a:pPr lvl="0">
              <a:defRPr sz="1800"/>
            </a:pPr>
            <a:r>
              <a:rPr sz="2800">
                <a:hlinkClick r:id="rId2"/>
              </a:rPr>
              <a:t>www.eudat.eu</a:t>
            </a:r>
          </a:p>
        </p:txBody>
      </p:sp>
      <p:sp>
        <p:nvSpPr>
          <p:cNvPr id="274" name="Shape 274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14th iRODS User Meeting, Cambridge, MA, 18-19 Jun 2014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26066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34" name="image5.png" descr="EUDAT-LogoGrigio.ep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956" y="-119812"/>
            <a:ext cx="1164989" cy="909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Blip>
                <a:blip r:embed="rId3"/>
              </a:buBlip>
              <a:defRPr sz="2800"/>
            </a:lvl1pPr>
            <a:lvl2pPr marL="790575" indent="-333375">
              <a:spcBef>
                <a:spcPts val="600"/>
              </a:spcBef>
              <a:buBlip>
                <a:blip r:embed="rId3"/>
              </a:buBlip>
              <a:defRPr sz="2800"/>
            </a:lvl2pPr>
            <a:lvl3pPr marL="1234438" indent="-320038">
              <a:spcBef>
                <a:spcPts val="600"/>
              </a:spcBef>
              <a:buBlip>
                <a:blip r:embed="rId3"/>
              </a:buBlip>
              <a:defRPr sz="2800"/>
            </a:lvl3pPr>
            <a:lvl4pPr marL="1727200" indent="-355600">
              <a:spcBef>
                <a:spcPts val="600"/>
              </a:spcBef>
              <a:buBlip>
                <a:blip r:embed="rId3"/>
              </a:buBlip>
              <a:defRPr sz="2800"/>
            </a:lvl4pPr>
            <a:lvl5pPr marL="2184400" indent="-355600">
              <a:spcBef>
                <a:spcPts val="600"/>
              </a:spcBef>
              <a:buBlip>
                <a:blip r:embed="rId3"/>
              </a:buBlip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1371600" y="203568"/>
            <a:ext cx="7315200" cy="93430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457200" y="1137868"/>
            <a:ext cx="4040188" cy="103700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/>
            </a:lvl1pPr>
            <a:lvl2pPr marL="0" indent="0">
              <a:buSzTx/>
              <a:buNone/>
              <a:defRPr b="1"/>
            </a:lvl2pPr>
            <a:lvl3pPr marL="0" indent="0">
              <a:buSzTx/>
              <a:buNone/>
              <a:defRPr b="1"/>
            </a:lvl3pPr>
            <a:lvl4pPr marL="0" indent="0">
              <a:buSzTx/>
              <a:buNone/>
              <a:defRPr b="1"/>
            </a:lvl4pPr>
            <a:lvl5pPr marL="0" indent="0">
              <a:buSzTx/>
              <a:buNone/>
              <a:defRPr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98120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3"/>
              </a:buBlip>
              <a:defRPr sz="3200"/>
            </a:lvl1pPr>
            <a:lvl2pPr marL="783771" indent="-326571">
              <a:spcBef>
                <a:spcPts val="700"/>
              </a:spcBef>
              <a:buBlip>
                <a:blip r:embed="rId3"/>
              </a:buBlip>
              <a:defRPr sz="3200"/>
            </a:lvl2pPr>
            <a:lvl3pPr marL="1219200" indent="-304800">
              <a:spcBef>
                <a:spcPts val="700"/>
              </a:spcBef>
              <a:buBlip>
                <a:blip r:embed="rId3"/>
              </a:buBlip>
              <a:defRPr sz="3200"/>
            </a:lvl3pPr>
            <a:lvl4pPr marL="1737360" indent="-365760">
              <a:spcBef>
                <a:spcPts val="700"/>
              </a:spcBef>
              <a:buBlip>
                <a:blip r:embed="rId3"/>
              </a:buBlip>
              <a:defRPr sz="3200"/>
            </a:lvl4pPr>
            <a:lvl5pPr marL="2194560" indent="-365760">
              <a:spcBef>
                <a:spcPts val="700"/>
              </a:spcBef>
              <a:buBlip>
                <a:blip r:embed="rId3"/>
              </a:buBlip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logo.png"/>
          <p:cNvPicPr/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" name="image1.png" descr="logo.png"/>
          <p:cNvPicPr/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95400" y="46037"/>
            <a:ext cx="73914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buBlip>
                <a:blip r:embed="rId32"/>
              </a:buBlip>
            </a:lvl1pPr>
            <a:lvl2pPr>
              <a:buBlip>
                <a:blip r:embed="rId32"/>
              </a:buBlip>
            </a:lvl2pPr>
            <a:lvl3pPr>
              <a:buBlip>
                <a:blip r:embed="rId32"/>
              </a:buBlip>
            </a:lvl3pPr>
            <a:lvl4pPr>
              <a:buBlip>
                <a:blip r:embed="rId32"/>
              </a:buBlip>
            </a:lvl4pPr>
            <a:lvl5pPr>
              <a:buBlip>
                <a:blip r:embed="rId32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6553200" y="6345826"/>
            <a:ext cx="2133600" cy="281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algn="ctr">
        <a:defRPr sz="2800" b="1">
          <a:latin typeface="Century Gothic"/>
          <a:ea typeface="Century Gothic"/>
          <a:cs typeface="Century Gothic"/>
          <a:sym typeface="Century Gothic"/>
        </a:defRPr>
      </a:lvl1pPr>
      <a:lvl2pPr algn="ctr">
        <a:defRPr sz="2800" b="1">
          <a:latin typeface="Century Gothic"/>
          <a:ea typeface="Century Gothic"/>
          <a:cs typeface="Century Gothic"/>
          <a:sym typeface="Century Gothic"/>
        </a:defRPr>
      </a:lvl2pPr>
      <a:lvl3pPr algn="ctr">
        <a:defRPr sz="2800" b="1">
          <a:latin typeface="Century Gothic"/>
          <a:ea typeface="Century Gothic"/>
          <a:cs typeface="Century Gothic"/>
          <a:sym typeface="Century Gothic"/>
        </a:defRPr>
      </a:lvl3pPr>
      <a:lvl4pPr algn="ctr">
        <a:defRPr sz="2800" b="1">
          <a:latin typeface="Century Gothic"/>
          <a:ea typeface="Century Gothic"/>
          <a:cs typeface="Century Gothic"/>
          <a:sym typeface="Century Gothic"/>
        </a:defRPr>
      </a:lvl4pPr>
      <a:lvl5pPr algn="ctr">
        <a:defRPr sz="2800" b="1">
          <a:latin typeface="Century Gothic"/>
          <a:ea typeface="Century Gothic"/>
          <a:cs typeface="Century Gothic"/>
          <a:sym typeface="Century Gothic"/>
        </a:defRPr>
      </a:lvl5pPr>
      <a:lvl6pPr algn="ctr">
        <a:defRPr sz="2800" b="1">
          <a:latin typeface="Century Gothic"/>
          <a:ea typeface="Century Gothic"/>
          <a:cs typeface="Century Gothic"/>
          <a:sym typeface="Century Gothic"/>
        </a:defRPr>
      </a:lvl6pPr>
      <a:lvl7pPr algn="ctr">
        <a:defRPr sz="2800" b="1">
          <a:latin typeface="Century Gothic"/>
          <a:ea typeface="Century Gothic"/>
          <a:cs typeface="Century Gothic"/>
          <a:sym typeface="Century Gothic"/>
        </a:defRPr>
      </a:lvl7pPr>
      <a:lvl8pPr algn="ctr">
        <a:defRPr sz="2800" b="1">
          <a:latin typeface="Century Gothic"/>
          <a:ea typeface="Century Gothic"/>
          <a:cs typeface="Century Gothic"/>
          <a:sym typeface="Century Gothic"/>
        </a:defRPr>
      </a:lvl8pPr>
      <a:lvl9pPr algn="ctr">
        <a:defRPr sz="2800" b="1"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>
        <a:spcBef>
          <a:spcPts val="500"/>
        </a:spcBef>
        <a:buSzPct val="100000"/>
        <a:buBlip>
          <a:blip r:embed="rId32"/>
        </a:buBlip>
        <a:defRPr sz="2400">
          <a:latin typeface="Century Gothic"/>
          <a:ea typeface="Century Gothic"/>
          <a:cs typeface="Century Gothic"/>
          <a:sym typeface="Century Gothic"/>
        </a:defRPr>
      </a:lvl1pPr>
      <a:lvl2pPr marL="742950" indent="-285750">
        <a:spcBef>
          <a:spcPts val="500"/>
        </a:spcBef>
        <a:buSzPct val="100000"/>
        <a:buBlip>
          <a:blip r:embed="rId32"/>
        </a:buBlip>
        <a:defRPr sz="2400">
          <a:latin typeface="Century Gothic"/>
          <a:ea typeface="Century Gothic"/>
          <a:cs typeface="Century Gothic"/>
          <a:sym typeface="Century Gothic"/>
        </a:defRPr>
      </a:lvl2pPr>
      <a:lvl3pPr marL="1143000" indent="-228600">
        <a:spcBef>
          <a:spcPts val="500"/>
        </a:spcBef>
        <a:buSzPct val="100000"/>
        <a:buBlip>
          <a:blip r:embed="rId32"/>
        </a:buBlip>
        <a:defRPr sz="2400">
          <a:latin typeface="Century Gothic"/>
          <a:ea typeface="Century Gothic"/>
          <a:cs typeface="Century Gothic"/>
          <a:sym typeface="Century Gothic"/>
        </a:defRPr>
      </a:lvl3pPr>
      <a:lvl4pPr marL="1600200" indent="-228600">
        <a:spcBef>
          <a:spcPts val="500"/>
        </a:spcBef>
        <a:buSzPct val="100000"/>
        <a:buBlip>
          <a:blip r:embed="rId32"/>
        </a:buBlip>
        <a:defRPr sz="2400">
          <a:latin typeface="Century Gothic"/>
          <a:ea typeface="Century Gothic"/>
          <a:cs typeface="Century Gothic"/>
          <a:sym typeface="Century Gothic"/>
        </a:defRPr>
      </a:lvl4pPr>
      <a:lvl5pPr marL="2057400" indent="-228600">
        <a:spcBef>
          <a:spcPts val="500"/>
        </a:spcBef>
        <a:buSzPct val="100000"/>
        <a:buBlip>
          <a:blip r:embed="rId32"/>
        </a:buBlip>
        <a:defRPr sz="2400">
          <a:latin typeface="Century Gothic"/>
          <a:ea typeface="Century Gothic"/>
          <a:cs typeface="Century Gothic"/>
          <a:sym typeface="Century Gothic"/>
        </a:defRPr>
      </a:lvl5pPr>
      <a:lvl6pPr marL="2560320" indent="-274320">
        <a:spcBef>
          <a:spcPts val="500"/>
        </a:spcBef>
        <a:buSzPct val="100000"/>
        <a:buChar char="•"/>
        <a:defRPr sz="2400">
          <a:latin typeface="Century Gothic"/>
          <a:ea typeface="Century Gothic"/>
          <a:cs typeface="Century Gothic"/>
          <a:sym typeface="Century Gothic"/>
        </a:defRPr>
      </a:lvl6pPr>
      <a:lvl7pPr marL="3017520" indent="-274320">
        <a:spcBef>
          <a:spcPts val="500"/>
        </a:spcBef>
        <a:buSzPct val="100000"/>
        <a:buChar char="•"/>
        <a:defRPr sz="2400">
          <a:latin typeface="Century Gothic"/>
          <a:ea typeface="Century Gothic"/>
          <a:cs typeface="Century Gothic"/>
          <a:sym typeface="Century Gothic"/>
        </a:defRPr>
      </a:lvl7pPr>
      <a:lvl8pPr marL="3474720" indent="-274320">
        <a:spcBef>
          <a:spcPts val="500"/>
        </a:spcBef>
        <a:buSzPct val="100000"/>
        <a:buChar char="•"/>
        <a:defRPr sz="2400">
          <a:latin typeface="Century Gothic"/>
          <a:ea typeface="Century Gothic"/>
          <a:cs typeface="Century Gothic"/>
          <a:sym typeface="Century Gothic"/>
        </a:defRPr>
      </a:lvl8pPr>
      <a:lvl9pPr marL="3931920" indent="-274320">
        <a:spcBef>
          <a:spcPts val="500"/>
        </a:spcBef>
        <a:buSzPct val="100000"/>
        <a:buChar char="•"/>
        <a:defRPr sz="2400"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2access.eudat.eu:8443/admin/admin" TargetMode="External"/><Relationship Id="rId4" Type="http://schemas.openxmlformats.org/officeDocument/2006/relationships/hyperlink" Target="https://b2access.eudat.eu:8443/home/hom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csc.fi/download/attachments/51880268/B2ACCESS-GroupsandAttributes.pd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685799" y="2844610"/>
            <a:ext cx="777204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sz="4000" b="1"/>
              <a:t>B2ACCESS</a:t>
            </a:r>
          </a:p>
        </p:txBody>
      </p:sp>
      <p:sp>
        <p:nvSpPr>
          <p:cNvPr id="282" name="Shape 282"/>
          <p:cNvSpPr/>
          <p:nvPr/>
        </p:nvSpPr>
        <p:spPr>
          <a:xfrm>
            <a:off x="1371600" y="3932999"/>
            <a:ext cx="6400440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8B8B8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rgbClr val="8B8B8B"/>
                </a:solidFill>
              </a:rPr>
              <a:t>LSDMA AAI Workshop, KIT</a:t>
            </a:r>
            <a:endParaRPr sz="2800" dirty="0">
              <a:solidFill>
                <a:srgbClr val="8B8B8B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5122663" y="4869160"/>
            <a:ext cx="3778203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dirty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Jens Jensen</a:t>
            </a:r>
            <a:endParaRPr dirty="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STFC</a:t>
            </a:r>
            <a:r>
              <a:rPr lang="en-GB"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Rutherford Appleton Lab</a:t>
            </a:r>
            <a:endParaRPr dirty="0" smtClean="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GB"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 </a:t>
            </a:r>
            <a:r>
              <a:rPr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September 2015</a:t>
            </a:r>
            <a:endParaRPr dirty="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dirty="0" err="1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ome</a:t>
            </a:r>
            <a:r>
              <a:rPr lang="en-GB"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</a:t>
            </a:r>
            <a:r>
              <a:rPr dirty="0" err="1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lides</a:t>
            </a:r>
            <a:r>
              <a:rPr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Willem </a:t>
            </a:r>
            <a:r>
              <a:rPr dirty="0" err="1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Elbers</a:t>
            </a:r>
            <a:r>
              <a:rPr lang="en-GB"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</a:t>
            </a:r>
          </a:p>
          <a:p>
            <a:pPr lvl="0"/>
            <a:r>
              <a:rPr lang="en-GB"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Johannes </a:t>
            </a:r>
            <a:r>
              <a:rPr lang="en-GB" dirty="0" err="1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Reetz</a:t>
            </a:r>
            <a:endParaRPr dirty="0">
              <a:solidFill>
                <a:srgbClr val="80808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/>
              <a:t>Future Plans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457200">
              <a:buBlip>
                <a:blip r:embed="rId2"/>
              </a:buBlip>
              <a:defRPr sz="1800"/>
            </a:pPr>
            <a:r>
              <a:rPr sz="2400" dirty="0"/>
              <a:t> Ongoing goals</a:t>
            </a:r>
          </a:p>
          <a:p>
            <a:pPr marL="914400" lvl="1" indent="-457200">
              <a:buBlip>
                <a:blip r:embed="rId2"/>
              </a:buBlip>
              <a:defRPr sz="1800"/>
            </a:pPr>
            <a:r>
              <a:rPr sz="2400" dirty="0"/>
              <a:t> Integrate more service providers</a:t>
            </a:r>
          </a:p>
          <a:p>
            <a:pPr marL="914400" lvl="1" indent="-457200">
              <a:buBlip>
                <a:blip r:embed="rId2"/>
              </a:buBlip>
              <a:defRPr sz="1800"/>
            </a:pPr>
            <a:r>
              <a:rPr sz="2400" dirty="0"/>
              <a:t> Integrate more identity providers</a:t>
            </a:r>
          </a:p>
          <a:p>
            <a:pPr marL="914400" lvl="1" indent="-457200">
              <a:buBlip>
                <a:blip r:embed="rId2"/>
              </a:buBlip>
              <a:defRPr sz="1800"/>
            </a:pPr>
            <a:r>
              <a:rPr sz="2400" dirty="0"/>
              <a:t> Resolving </a:t>
            </a:r>
            <a:r>
              <a:rPr sz="2400" dirty="0" smtClean="0"/>
              <a:t>issues</a:t>
            </a:r>
            <a:endParaRPr lang="en-GB" sz="2400" dirty="0" smtClean="0"/>
          </a:p>
          <a:p>
            <a:pPr marL="1314450" lvl="2" indent="-457200">
              <a:buBlip>
                <a:blip r:embed="rId2"/>
              </a:buBlip>
              <a:defRPr sz="1800"/>
            </a:pPr>
            <a:r>
              <a:rPr lang="en-GB" dirty="0" smtClean="0"/>
              <a:t>Usability</a:t>
            </a:r>
          </a:p>
          <a:p>
            <a:pPr marL="1314450" lvl="2" indent="-457200">
              <a:buBlip>
                <a:blip r:embed="rId2"/>
              </a:buBlip>
              <a:defRPr sz="1800"/>
            </a:pPr>
            <a:r>
              <a:rPr lang="en-GB" dirty="0" smtClean="0"/>
              <a:t>Missing features</a:t>
            </a:r>
          </a:p>
          <a:p>
            <a:pPr marL="1314450" lvl="2" indent="-457200">
              <a:buBlip>
                <a:blip r:embed="rId2"/>
              </a:buBlip>
              <a:defRPr sz="1800"/>
            </a:pPr>
            <a:r>
              <a:rPr lang="en-GB" dirty="0" smtClean="0"/>
              <a:t>Addressing security concerns</a:t>
            </a:r>
            <a:endParaRPr dirty="0"/>
          </a:p>
          <a:p>
            <a:pPr marL="914400" lvl="1" indent="-457200">
              <a:buBlip>
                <a:blip r:embed="rId2"/>
              </a:buBlip>
              <a:defRPr sz="1800"/>
            </a:pPr>
            <a:r>
              <a:rPr sz="2400" dirty="0" smtClean="0"/>
              <a:t>Distributed </a:t>
            </a:r>
            <a:r>
              <a:rPr sz="2400" dirty="0"/>
              <a:t>Authorization Records</a:t>
            </a:r>
          </a:p>
          <a:p>
            <a:pPr marL="914400" lvl="1" indent="-457200">
              <a:buBlip>
                <a:blip r:embed="rId2"/>
              </a:buBlip>
              <a:defRPr sz="1800"/>
            </a:pPr>
            <a:r>
              <a:rPr sz="2400" dirty="0"/>
              <a:t> Start analysis to investigate requirements</a:t>
            </a:r>
          </a:p>
          <a:p>
            <a:pPr marL="914400" lvl="1" indent="-457200">
              <a:buBlip>
                <a:blip r:embed="rId2"/>
              </a:buBlip>
              <a:defRPr sz="1800"/>
            </a:pPr>
            <a:r>
              <a:rPr sz="2400" dirty="0"/>
              <a:t> Based on work from EUDAT1: Attribute Authorities provided by communities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 for Today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Share our stuff…!</a:t>
            </a:r>
          </a:p>
          <a:p>
            <a:r>
              <a:rPr lang="en-GB" dirty="0" smtClean="0"/>
              <a:t>Look for multi-hatted people</a:t>
            </a:r>
          </a:p>
          <a:p>
            <a:r>
              <a:rPr lang="en-GB" dirty="0" smtClean="0"/>
              <a:t>Find common ground and work together</a:t>
            </a:r>
          </a:p>
          <a:p>
            <a:r>
              <a:rPr lang="en-GB" dirty="0" smtClean="0"/>
              <a:t>B2ACCESS can be used by other projects !</a:t>
            </a:r>
          </a:p>
          <a:p>
            <a:r>
              <a:rPr lang="en-GB" dirty="0" smtClean="0"/>
              <a:t>Most of our docs are readable (and writable) only with authentication </a:t>
            </a:r>
            <a:r>
              <a:rPr lang="en-GB" dirty="0" smtClean="0">
                <a:sym typeface="Wingdings" panose="05000000000000000000" pitchFamily="2" charset="2"/>
              </a:rPr>
              <a:t>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6296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AAI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9846" y="1585157"/>
            <a:ext cx="8207375" cy="460851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3285055" y="4298198"/>
            <a:ext cx="2573867" cy="13292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B2ACCESS </a:t>
            </a:r>
            <a:r>
              <a:rPr lang="en-US" b="1" dirty="0" err="1" smtClean="0"/>
              <a:t>UserDB</a:t>
            </a:r>
            <a:endParaRPr lang="en-US" b="1" dirty="0" smtClean="0"/>
          </a:p>
          <a:p>
            <a:pPr algn="ctr"/>
            <a:r>
              <a:rPr lang="en-US" b="1" dirty="0" smtClean="0"/>
              <a:t>(B2ACCESS </a:t>
            </a:r>
            <a:r>
              <a:rPr lang="en-US" b="1" dirty="0" err="1" smtClean="0"/>
              <a:t>uids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917668" y="2725958"/>
            <a:ext cx="1283138" cy="6416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Multi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LoA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5046640" y="2734323"/>
            <a:ext cx="1283138" cy="6416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Authorization</a:t>
            </a:r>
          </a:p>
          <a:p>
            <a:pPr algn="ctr"/>
            <a:r>
              <a:rPr lang="en-US" sz="1400" dirty="0" smtClean="0"/>
              <a:t>Server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6815016" y="2734323"/>
            <a:ext cx="1283138" cy="6416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EUDAT CA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548467" y="2277853"/>
            <a:ext cx="2015067" cy="347661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 err="1" smtClean="0">
                <a:solidFill>
                  <a:schemeClr val="tx1"/>
                </a:solidFill>
                <a:effectLst/>
              </a:rPr>
              <a:t>Unicore</a:t>
            </a:r>
            <a:endParaRPr lang="en-US" sz="1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3534" y="2277852"/>
            <a:ext cx="3835399" cy="347661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Contrail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7388" y="3367566"/>
            <a:ext cx="1642533" cy="1646767"/>
            <a:chOff x="203200" y="3023303"/>
            <a:chExt cx="1642533" cy="1646767"/>
          </a:xfrm>
        </p:grpSpPr>
        <p:sp>
          <p:nvSpPr>
            <p:cNvPr id="11" name="Oval 10"/>
            <p:cNvSpPr/>
            <p:nvPr/>
          </p:nvSpPr>
          <p:spPr>
            <a:xfrm>
              <a:off x="491068" y="3146071"/>
              <a:ext cx="660399" cy="6215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IDP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03200" y="3023303"/>
              <a:ext cx="1642533" cy="164676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109134" y="3490736"/>
              <a:ext cx="660399" cy="6215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IDP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57207" y="3894671"/>
              <a:ext cx="660399" cy="6215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IDP</a:t>
              </a:r>
              <a:r>
                <a:rPr lang="en-US" sz="1200" baseline="-25000" dirty="0" err="1"/>
                <a:t>n</a:t>
              </a:r>
              <a:endParaRPr lang="en-US" sz="1200" baseline="-25000" dirty="0"/>
            </a:p>
          </p:txBody>
        </p:sp>
      </p:grpSp>
      <p:cxnSp>
        <p:nvCxnSpPr>
          <p:cNvPr id="15" name="Straight Arrow Connector 14"/>
          <p:cNvCxnSpPr>
            <a:stCxn id="12" idx="7"/>
            <a:endCxn id="5" idx="1"/>
          </p:cNvCxnSpPr>
          <p:nvPr/>
        </p:nvCxnSpPr>
        <p:spPr>
          <a:xfrm flipV="1">
            <a:off x="2189378" y="3046764"/>
            <a:ext cx="728291" cy="5619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1924" y="2526264"/>
            <a:ext cx="948265" cy="7159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google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59632" y="1988840"/>
            <a:ext cx="842886" cy="6178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x.509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stCxn id="17" idx="5"/>
            <a:endCxn id="5" idx="1"/>
          </p:cNvCxnSpPr>
          <p:nvPr/>
        </p:nvCxnSpPr>
        <p:spPr>
          <a:xfrm>
            <a:off x="1979080" y="2516250"/>
            <a:ext cx="938588" cy="530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6"/>
            <a:endCxn id="5" idx="1"/>
          </p:cNvCxnSpPr>
          <p:nvPr/>
        </p:nvCxnSpPr>
        <p:spPr>
          <a:xfrm>
            <a:off x="1600188" y="2884262"/>
            <a:ext cx="1317480" cy="16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</p:cNvCxnSpPr>
          <p:nvPr/>
        </p:nvCxnSpPr>
        <p:spPr>
          <a:xfrm>
            <a:off x="3559237" y="3367566"/>
            <a:ext cx="487818" cy="9306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</p:cNvCxnSpPr>
          <p:nvPr/>
        </p:nvCxnSpPr>
        <p:spPr>
          <a:xfrm flipH="1">
            <a:off x="5181589" y="3375931"/>
            <a:ext cx="506621" cy="9222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</p:cNvCxnSpPr>
          <p:nvPr/>
        </p:nvCxnSpPr>
        <p:spPr>
          <a:xfrm flipH="1">
            <a:off x="5562589" y="3375931"/>
            <a:ext cx="1893997" cy="9815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9906511">
            <a:off x="6245746" y="3755568"/>
            <a:ext cx="90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Authz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attributes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 rot="3772042">
            <a:off x="3253538" y="3729395"/>
            <a:ext cx="916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Attributes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027740" y="5031267"/>
            <a:ext cx="64156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48466" y="4860532"/>
            <a:ext cx="500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ldap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>
            <a:off x="4200806" y="3046764"/>
            <a:ext cx="845834" cy="8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26455" y="2734325"/>
            <a:ext cx="621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SAML</a:t>
            </a:r>
            <a:endParaRPr lang="en-US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859690" y="4766220"/>
            <a:ext cx="1238464" cy="804174"/>
            <a:chOff x="7848601" y="4544536"/>
            <a:chExt cx="1238464" cy="80417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1" y="4622059"/>
              <a:ext cx="696598" cy="69939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7850932" y="4605126"/>
              <a:ext cx="1236133" cy="74358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48601" y="4544536"/>
              <a:ext cx="12361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……..</a:t>
              </a:r>
            </a:p>
            <a:p>
              <a:pPr algn="r"/>
              <a:r>
                <a:rPr lang="en-US" sz="1400" dirty="0" smtClean="0"/>
                <a:t>……..</a:t>
              </a:r>
            </a:p>
            <a:p>
              <a:pPr algn="r"/>
              <a:r>
                <a:rPr lang="en-US" sz="1400" dirty="0" smtClean="0"/>
                <a:t>……..</a:t>
              </a:r>
              <a:endParaRPr lang="en-US" sz="1400" dirty="0"/>
            </a:p>
          </p:txBody>
        </p:sp>
      </p:grpSp>
      <p:sp>
        <p:nvSpPr>
          <p:cNvPr id="34" name="Down Arrow 33"/>
          <p:cNvSpPr/>
          <p:nvPr/>
        </p:nvSpPr>
        <p:spPr>
          <a:xfrm>
            <a:off x="7331077" y="3574640"/>
            <a:ext cx="450422" cy="1070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72911" y="5135554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SAML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8057" y="227807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OpenID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28995" y="5661250"/>
            <a:ext cx="1667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DN: EUDAT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uid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Attributes: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Community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uid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cxnSp>
        <p:nvCxnSpPr>
          <p:cNvPr id="39" name="Straight Connector 38"/>
          <p:cNvCxnSpPr>
            <a:stCxn id="6" idx="3"/>
            <a:endCxn id="7" idx="1"/>
          </p:cNvCxnSpPr>
          <p:nvPr/>
        </p:nvCxnSpPr>
        <p:spPr>
          <a:xfrm>
            <a:off x="6329778" y="3055127"/>
            <a:ext cx="4852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0" name="Textfeld 39"/>
          <p:cNvSpPr txBox="1"/>
          <p:nvPr/>
        </p:nvSpPr>
        <p:spPr>
          <a:xfrm>
            <a:off x="7768648" y="3889414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SLCS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uid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attributes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45" name="Straight Arrow Connector 17"/>
          <p:cNvCxnSpPr>
            <a:stCxn id="48" idx="4"/>
            <a:endCxn id="5" idx="1"/>
          </p:cNvCxnSpPr>
          <p:nvPr/>
        </p:nvCxnSpPr>
        <p:spPr>
          <a:xfrm>
            <a:off x="2423291" y="2174691"/>
            <a:ext cx="494377" cy="8720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16"/>
          <p:cNvSpPr/>
          <p:nvPr/>
        </p:nvSpPr>
        <p:spPr>
          <a:xfrm>
            <a:off x="1928914" y="1556792"/>
            <a:ext cx="988754" cy="6178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 err="1">
                <a:solidFill>
                  <a:srgbClr val="000000"/>
                </a:solidFill>
              </a:rPr>
              <a:t>u</a:t>
            </a:r>
            <a:r>
              <a:rPr lang="de-DE" sz="1200" dirty="0" err="1" smtClean="0">
                <a:solidFill>
                  <a:srgbClr val="000000"/>
                </a:solidFill>
              </a:rPr>
              <a:t>sername</a:t>
            </a:r>
            <a:r>
              <a:rPr lang="de-DE" sz="1200" dirty="0" smtClean="0">
                <a:solidFill>
                  <a:srgbClr val="000000"/>
                </a:solidFill>
              </a:rPr>
              <a:t> &amp; </a:t>
            </a:r>
            <a:r>
              <a:rPr lang="de-DE" sz="1200" dirty="0" err="1" smtClean="0">
                <a:solidFill>
                  <a:srgbClr val="000000"/>
                </a:solidFill>
              </a:rPr>
              <a:t>passwd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066130"/>
          </a:xfrm>
        </p:spPr>
        <p:txBody>
          <a:bodyPr>
            <a:normAutofit/>
          </a:bodyPr>
          <a:lstStyle/>
          <a:p>
            <a:r>
              <a:rPr lang="de-DE" dirty="0" smtClean="0"/>
              <a:t>B2ACCESS service </a:t>
            </a:r>
            <a:r>
              <a:rPr lang="de-DE" b="0" dirty="0" smtClean="0"/>
              <a:t>op‘d by JSC</a:t>
            </a:r>
            <a:br>
              <a:rPr lang="de-DE" b="0" dirty="0" smtClean="0"/>
            </a:br>
            <a:r>
              <a:rPr lang="de-DE" sz="2200" b="0" dirty="0" smtClean="0"/>
              <a:t>status Sept 2015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2263"/>
            <a:ext cx="6835283" cy="478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jkr\projects\eudat\logos\B2DROP-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878" y="4598863"/>
            <a:ext cx="1316464" cy="2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kr\projects\eudat\logos\B2SHAR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363" y="1975429"/>
            <a:ext cx="1304869" cy="19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jkr\projects\eudat\logos\B2SAF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670" y="1979255"/>
            <a:ext cx="1292880" cy="1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jkr\projects\eudat\logos\B2STAG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670" y="3230625"/>
            <a:ext cx="1292880" cy="1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6084168" y="6093296"/>
            <a:ext cx="1656184" cy="24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EUDAT </a:t>
            </a:r>
            <a:r>
              <a:rPr lang="de-DE" sz="1600" b="1" dirty="0" err="1" smtClean="0">
                <a:solidFill>
                  <a:schemeClr val="tx1"/>
                </a:solidFill>
              </a:rPr>
              <a:t>services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917670" y="5661248"/>
            <a:ext cx="125473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300" dirty="0" smtClean="0">
                <a:solidFill>
                  <a:schemeClr val="tx1"/>
                </a:solidFill>
              </a:rPr>
              <a:t>Central Registry</a:t>
            </a:r>
          </a:p>
          <a:p>
            <a:pPr algn="ctr"/>
            <a:r>
              <a:rPr lang="de-DE" sz="1300" dirty="0" smtClean="0">
                <a:solidFill>
                  <a:schemeClr val="tx1"/>
                </a:solidFill>
              </a:rPr>
              <a:t>GOCDB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11" name="Gekrümmte Verbindung 10"/>
          <p:cNvCxnSpPr/>
          <p:nvPr/>
        </p:nvCxnSpPr>
        <p:spPr>
          <a:xfrm>
            <a:off x="5940152" y="5085184"/>
            <a:ext cx="965726" cy="79208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6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lang="en-GB" sz="2800" b="1" dirty="0" smtClean="0"/>
              <a:t>Purpose</a:t>
            </a:r>
            <a:endParaRPr sz="2800" b="1" dirty="0"/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buBlip>
                <a:blip r:embed="rId2"/>
              </a:buBlip>
              <a:defRPr sz="1800"/>
            </a:pPr>
            <a:r>
              <a:rPr lang="en-GB" sz="2400" dirty="0" smtClean="0"/>
              <a:t>Several authentication methods supported</a:t>
            </a:r>
          </a:p>
          <a:p>
            <a:pPr marL="457200" lvl="0" indent="-457200">
              <a:buBlip>
                <a:blip r:embed="rId2"/>
              </a:buBlip>
              <a:defRPr sz="1800"/>
            </a:pPr>
            <a:r>
              <a:rPr lang="en-GB" dirty="0" smtClean="0"/>
              <a:t>X.509 (SLCS) with SAML attributes</a:t>
            </a:r>
          </a:p>
          <a:p>
            <a:pPr marL="857250" lvl="1" indent="-457200">
              <a:buBlip>
                <a:blip r:embed="rId2"/>
              </a:buBlip>
              <a:defRPr sz="1800"/>
            </a:pPr>
            <a:r>
              <a:rPr lang="en-GB" dirty="0" smtClean="0"/>
              <a:t>Used to drive </a:t>
            </a:r>
            <a:r>
              <a:rPr lang="en-GB" dirty="0" err="1" smtClean="0"/>
              <a:t>GridFTP</a:t>
            </a:r>
            <a:endParaRPr lang="en-GB" dirty="0" smtClean="0"/>
          </a:p>
          <a:p>
            <a:pPr marL="857250" lvl="1" indent="-457200">
              <a:buBlip>
                <a:blip r:embed="rId2"/>
              </a:buBlip>
              <a:defRPr sz="1800"/>
            </a:pPr>
            <a:r>
              <a:rPr lang="en-GB" dirty="0" smtClean="0"/>
              <a:t>Used to access B2SAFE (based on </a:t>
            </a:r>
            <a:r>
              <a:rPr lang="en-GB" dirty="0" err="1" smtClean="0"/>
              <a:t>iRODS</a:t>
            </a:r>
            <a:r>
              <a:rPr lang="en-GB" dirty="0" smtClean="0"/>
              <a:t>)</a:t>
            </a:r>
          </a:p>
          <a:p>
            <a:pPr marL="457200" indent="-457200">
              <a:buBlip>
                <a:blip r:embed="rId2"/>
              </a:buBlip>
              <a:defRPr sz="1800"/>
            </a:pPr>
            <a:r>
              <a:rPr lang="en-GB" dirty="0" smtClean="0"/>
              <a:t>OAuth2</a:t>
            </a:r>
          </a:p>
          <a:p>
            <a:pPr marL="857250" lvl="1" indent="-457200">
              <a:buBlip>
                <a:blip r:embed="rId2"/>
              </a:buBlip>
              <a:defRPr sz="1800"/>
            </a:pPr>
            <a:r>
              <a:rPr lang="en-GB" dirty="0" smtClean="0"/>
              <a:t>Simple authorisation (few attributes)</a:t>
            </a:r>
          </a:p>
          <a:p>
            <a:pPr marL="857250" lvl="1" indent="-457200">
              <a:buBlip>
                <a:blip r:embed="rId2"/>
              </a:buBlip>
              <a:defRPr sz="1800"/>
            </a:pPr>
            <a:r>
              <a:rPr lang="en-GB" dirty="0" smtClean="0"/>
              <a:t>Used with B2SHARE (based on </a:t>
            </a:r>
            <a:r>
              <a:rPr lang="en-GB" dirty="0" err="1" smtClean="0"/>
              <a:t>Invenio</a:t>
            </a:r>
            <a:r>
              <a:rPr lang="en-GB" dirty="0" smtClean="0"/>
              <a:t>)</a:t>
            </a:r>
          </a:p>
          <a:p>
            <a:pPr marL="457200" indent="-457200">
              <a:buBlip>
                <a:blip r:embed="rId2"/>
              </a:buBlip>
              <a:defRPr sz="1800"/>
            </a:pPr>
            <a:r>
              <a:rPr lang="en-GB" dirty="0" smtClean="0"/>
              <a:t>SAML</a:t>
            </a:r>
          </a:p>
          <a:p>
            <a:pPr marL="857250" lvl="1" indent="-457200">
              <a:buBlip>
                <a:blip r:embed="rId2"/>
              </a:buBlip>
              <a:defRPr sz="1800"/>
            </a:pPr>
            <a:r>
              <a:rPr lang="en-GB" dirty="0" smtClean="0"/>
              <a:t>Web SSO profile</a:t>
            </a:r>
          </a:p>
          <a:p>
            <a:pPr marL="857250" lvl="1" indent="-457200">
              <a:buBlip>
                <a:blip r:embed="rId2"/>
              </a:buBlip>
              <a:defRPr sz="1800"/>
            </a:pPr>
            <a:r>
              <a:rPr lang="en-GB" dirty="0" smtClean="0"/>
              <a:t>Used with B2DROP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/>
              <a:t>Current State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364045" lvl="0" indent="-364045" defTabSz="832103">
              <a:buBlip>
                <a:blip r:embed="rId3"/>
              </a:buBlip>
              <a:defRPr sz="1800"/>
            </a:pPr>
            <a:r>
              <a:rPr sz="2100"/>
              <a:t> Production Instance @ FZJ</a:t>
            </a:r>
          </a:p>
          <a:p>
            <a:pPr marL="780097" lvl="1" indent="-364045" defTabSz="832103">
              <a:buBlip>
                <a:blip r:embed="rId3"/>
              </a:buBlip>
              <a:defRPr sz="1800"/>
            </a:pPr>
            <a:r>
              <a:rPr sz="2100"/>
              <a:t> up and running: </a:t>
            </a:r>
          </a:p>
          <a:p>
            <a:pPr marL="1196149" lvl="2" indent="-364045" defTabSz="832103">
              <a:buBlip>
                <a:blip r:embed="rId3"/>
              </a:buBlip>
              <a:defRPr sz="1800"/>
            </a:pPr>
            <a:r>
              <a:rPr sz="2100"/>
              <a:t> </a:t>
            </a:r>
            <a:r>
              <a:rPr sz="2000">
                <a:hlinkClick r:id="rId4"/>
              </a:rPr>
              <a:t>https://b2access.eudat.eu:8443/home/home</a:t>
            </a:r>
            <a:endParaRPr sz="2000"/>
          </a:p>
          <a:p>
            <a:pPr marL="1193887" lvl="2" indent="-361783" defTabSz="832103">
              <a:buBlip>
                <a:blip r:embed="rId3"/>
              </a:buBlip>
              <a:defRPr sz="1800"/>
            </a:pPr>
            <a:r>
              <a:rPr sz="2000"/>
              <a:t> </a:t>
            </a:r>
            <a:r>
              <a:rPr sz="2000">
                <a:hlinkClick r:id="rId5"/>
              </a:rPr>
              <a:t>https://b2access.eudat.eu:8443/admin/admin</a:t>
            </a:r>
            <a:endParaRPr sz="2100"/>
          </a:p>
          <a:p>
            <a:pPr marL="355206" lvl="0" indent="-355206" defTabSz="832103">
              <a:buBlip>
                <a:blip r:embed="rId3"/>
              </a:buBlip>
              <a:defRPr sz="1800"/>
            </a:pPr>
            <a:endParaRPr sz="2100"/>
          </a:p>
          <a:p>
            <a:pPr marL="414407" lvl="0" indent="-414407" defTabSz="832103">
              <a:buBlip>
                <a:blip r:embed="rId3"/>
              </a:buBlip>
              <a:defRPr sz="1800"/>
            </a:pPr>
            <a:r>
              <a:rPr sz="2100"/>
              <a:t> Integration</a:t>
            </a:r>
          </a:p>
          <a:p>
            <a:pPr marL="830458" lvl="1" indent="-414406" defTabSz="832103">
              <a:buBlip>
                <a:blip r:embed="rId3"/>
              </a:buBlip>
              <a:defRPr sz="1800"/>
            </a:pPr>
            <a:r>
              <a:rPr sz="2100"/>
              <a:t> Identity Providers</a:t>
            </a:r>
          </a:p>
          <a:p>
            <a:pPr marL="1246510" lvl="2" indent="-414406" defTabSz="832103">
              <a:buBlip>
                <a:blip r:embed="rId3"/>
              </a:buBlip>
              <a:defRPr sz="1800"/>
            </a:pPr>
            <a:r>
              <a:rPr sz="2100"/>
              <a:t> Unity accounts, Social Identities, SAML Federations</a:t>
            </a:r>
          </a:p>
          <a:p>
            <a:pPr marL="830458" lvl="1" indent="-414406" defTabSz="832103">
              <a:buBlip>
                <a:blip r:embed="rId3"/>
              </a:buBlip>
              <a:defRPr sz="1800"/>
            </a:pPr>
            <a:r>
              <a:rPr sz="2100"/>
              <a:t> Service Providers</a:t>
            </a:r>
          </a:p>
          <a:p>
            <a:pPr marL="1246510" lvl="2" indent="-414406" defTabSz="832103">
              <a:buBlip>
                <a:blip r:embed="rId3"/>
              </a:buBlip>
              <a:defRPr sz="1800"/>
            </a:pPr>
            <a:r>
              <a:rPr sz="2100"/>
              <a:t> B2SHARE, using OAUTH</a:t>
            </a:r>
          </a:p>
          <a:p>
            <a:pPr marL="1246510" lvl="2" indent="-414406" defTabSz="832103">
              <a:buBlip>
                <a:blip r:embed="rId3"/>
              </a:buBlip>
              <a:defRPr sz="1800"/>
            </a:pPr>
            <a:r>
              <a:rPr sz="2100"/>
              <a:t> GOCDB, using SAML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/>
              <a:t>Current State</a:t>
            </a:r>
          </a:p>
        </p:txBody>
      </p:sp>
      <p:sp>
        <p:nvSpPr>
          <p:cNvPr id="294" name="Shape 294"/>
          <p:cNvSpPr>
            <a:spLocks noGrp="1"/>
          </p:cNvSpPr>
          <p:nvPr>
            <p:ph type="body" idx="1"/>
          </p:nvPr>
        </p:nvSpPr>
        <p:spPr>
          <a:xfrm>
            <a:off x="457200" y="1362739"/>
            <a:ext cx="8229601" cy="4525964"/>
          </a:xfrm>
          <a:prstGeom prst="rect">
            <a:avLst/>
          </a:prstGeom>
        </p:spPr>
        <p:txBody>
          <a:bodyPr lIns="0" tIns="0" rIns="0" bIns="0"/>
          <a:lstStyle/>
          <a:p>
            <a:pPr marL="365760" lvl="0" indent="-365760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Groups and Attributes</a:t>
            </a:r>
          </a:p>
          <a:p>
            <a:pPr marL="731520" lvl="1" indent="-365760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Management per B2 service</a:t>
            </a:r>
          </a:p>
          <a:p>
            <a:pPr marL="731520" lvl="1" indent="-365760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Document available at [1]</a:t>
            </a:r>
          </a:p>
          <a:p>
            <a:pPr marL="312268" lvl="0" indent="-312268" defTabSz="731520">
              <a:spcBef>
                <a:spcPts val="400"/>
              </a:spcBef>
              <a:buBlip>
                <a:blip r:embed="rId2"/>
              </a:buBlip>
              <a:defRPr sz="1800"/>
            </a:pPr>
            <a:endParaRPr sz="1920" dirty="0"/>
          </a:p>
          <a:p>
            <a:pPr marL="416358" lvl="0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Level of Assurance</a:t>
            </a:r>
          </a:p>
          <a:p>
            <a:pPr marL="782118" lvl="1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Based on the Identity Provider used to log in</a:t>
            </a:r>
          </a:p>
          <a:p>
            <a:pPr marL="782118" lvl="1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Social identity = </a:t>
            </a:r>
            <a:r>
              <a:rPr sz="1920" dirty="0" smtClean="0"/>
              <a:t>low</a:t>
            </a:r>
            <a:r>
              <a:rPr lang="en-GB" sz="1920" dirty="0" err="1" smtClean="0"/>
              <a:t>ish</a:t>
            </a:r>
            <a:endParaRPr sz="1920" dirty="0"/>
          </a:p>
          <a:p>
            <a:pPr marL="782118" lvl="1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SAML = highest</a:t>
            </a:r>
          </a:p>
          <a:p>
            <a:pPr marL="1147878" lvl="2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Generally academic </a:t>
            </a:r>
            <a:r>
              <a:rPr sz="1920" dirty="0" smtClean="0"/>
              <a:t>accounts</a:t>
            </a:r>
            <a:r>
              <a:rPr lang="en-GB" sz="1920" dirty="0" smtClean="0"/>
              <a:t>, federation policies</a:t>
            </a:r>
            <a:endParaRPr sz="1920" dirty="0"/>
          </a:p>
          <a:p>
            <a:pPr marL="1043788" lvl="2" indent="-312268" defTabSz="731520">
              <a:spcBef>
                <a:spcPts val="400"/>
              </a:spcBef>
              <a:buBlip>
                <a:blip r:embed="rId2"/>
              </a:buBlip>
              <a:defRPr sz="1800"/>
            </a:pPr>
            <a:endParaRPr sz="1920" dirty="0"/>
          </a:p>
          <a:p>
            <a:pPr marL="416358" lvl="0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</a:t>
            </a:r>
            <a:r>
              <a:rPr sz="1920" dirty="0" err="1"/>
              <a:t>Finalising</a:t>
            </a:r>
            <a:r>
              <a:rPr sz="1920" dirty="0"/>
              <a:t> documentation</a:t>
            </a:r>
          </a:p>
          <a:p>
            <a:pPr marL="782118" lvl="1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End-user documentation under review</a:t>
            </a:r>
          </a:p>
          <a:p>
            <a:pPr marL="782118" lvl="1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Service integration documentation under construction</a:t>
            </a:r>
          </a:p>
        </p:txBody>
      </p:sp>
      <p:sp>
        <p:nvSpPr>
          <p:cNvPr id="295" name="Shape 295"/>
          <p:cNvSpPr/>
          <p:nvPr/>
        </p:nvSpPr>
        <p:spPr>
          <a:xfrm>
            <a:off x="-5922" y="6469061"/>
            <a:ext cx="9144001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sz="1400"/>
              <a:t>[1] </a:t>
            </a:r>
            <a:r>
              <a:rPr sz="1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https://confluence.csc.fi/download/attachments/51880268/B2ACCESS-GroupsandAttributes.pdf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 dirty="0"/>
              <a:t>Integration </a:t>
            </a:r>
            <a:r>
              <a:rPr lang="en-GB" sz="2800" b="1" dirty="0" smtClean="0"/>
              <a:t>Activities</a:t>
            </a:r>
            <a:endParaRPr sz="2800" b="1" dirty="0"/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452627" lvl="0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Service Providers</a:t>
            </a:r>
          </a:p>
          <a:p>
            <a:pPr marL="905255" lvl="1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</a:t>
            </a:r>
            <a:r>
              <a:rPr sz="2376" b="1" dirty="0" smtClean="0">
                <a:solidFill>
                  <a:srgbClr val="F18B13"/>
                </a:solidFill>
              </a:rPr>
              <a:t>B2SAFE</a:t>
            </a:r>
            <a:r>
              <a:rPr lang="en-GB" sz="2376" b="1" dirty="0" smtClean="0">
                <a:solidFill>
                  <a:srgbClr val="F18B13"/>
                </a:solidFill>
              </a:rPr>
              <a:t> </a:t>
            </a:r>
            <a:r>
              <a:rPr lang="en-GB" sz="2376" dirty="0"/>
              <a:t>(based on </a:t>
            </a:r>
            <a:r>
              <a:rPr lang="en-GB" sz="2376" dirty="0" err="1"/>
              <a:t>iRODS</a:t>
            </a:r>
            <a:r>
              <a:rPr lang="en-GB" sz="2376" dirty="0"/>
              <a:t>)</a:t>
            </a:r>
            <a:endParaRPr sz="2376" dirty="0"/>
          </a:p>
          <a:p>
            <a:pPr marL="1357883" lvl="2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Based on short lived certificates</a:t>
            </a:r>
          </a:p>
          <a:p>
            <a:pPr marL="1357883" lvl="2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Authorization records are still an open question</a:t>
            </a:r>
          </a:p>
          <a:p>
            <a:pPr marL="905255" lvl="1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</a:t>
            </a:r>
            <a:r>
              <a:rPr sz="2376" b="1" dirty="0" smtClean="0">
                <a:solidFill>
                  <a:srgbClr val="F18B13"/>
                </a:solidFill>
              </a:rPr>
              <a:t>B2DROP</a:t>
            </a:r>
            <a:r>
              <a:rPr lang="en-GB" sz="2376" b="1" dirty="0" smtClean="0">
                <a:solidFill>
                  <a:srgbClr val="F18B13"/>
                </a:solidFill>
              </a:rPr>
              <a:t> </a:t>
            </a:r>
            <a:r>
              <a:rPr lang="en-GB" sz="2376" dirty="0"/>
              <a:t>(based on </a:t>
            </a:r>
            <a:r>
              <a:rPr lang="en-GB" sz="2376" dirty="0" err="1"/>
              <a:t>OwnCloud</a:t>
            </a:r>
            <a:r>
              <a:rPr lang="en-GB" sz="2376" dirty="0"/>
              <a:t>)</a:t>
            </a:r>
            <a:endParaRPr sz="2376" dirty="0"/>
          </a:p>
          <a:p>
            <a:pPr marL="1357883" lvl="2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Web-based approach based on SAML</a:t>
            </a:r>
          </a:p>
          <a:p>
            <a:pPr marL="1357883" lvl="2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Non web-based scenario requires further analysis</a:t>
            </a:r>
          </a:p>
          <a:p>
            <a:pPr marL="905255" lvl="1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</a:t>
            </a:r>
            <a:r>
              <a:rPr sz="2376" b="1" dirty="0">
                <a:solidFill>
                  <a:srgbClr val="F18B13"/>
                </a:solidFill>
              </a:rPr>
              <a:t>Data Project Coordination Portal</a:t>
            </a:r>
          </a:p>
          <a:p>
            <a:pPr marL="1357883" lvl="2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b="1" dirty="0">
                <a:solidFill>
                  <a:srgbClr val="F18B13"/>
                </a:solidFill>
              </a:rPr>
              <a:t> </a:t>
            </a:r>
            <a:r>
              <a:rPr sz="2376" dirty="0"/>
              <a:t>Based on SAML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 dirty="0"/>
              <a:t>Integration </a:t>
            </a:r>
            <a:r>
              <a:rPr lang="en-GB" sz="2800" b="1" dirty="0" smtClean="0"/>
              <a:t>Activities</a:t>
            </a:r>
            <a:endParaRPr sz="2800" b="1" dirty="0"/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443484" lvl="0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Identity Providers</a:t>
            </a:r>
          </a:p>
          <a:p>
            <a:pPr marL="886968" lvl="1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</a:t>
            </a:r>
            <a:r>
              <a:rPr sz="2328" b="1" dirty="0" err="1">
                <a:solidFill>
                  <a:srgbClr val="F18B13"/>
                </a:solidFill>
              </a:rPr>
              <a:t>EduGain</a:t>
            </a:r>
            <a:endParaRPr sz="2328" b="1" dirty="0">
              <a:solidFill>
                <a:srgbClr val="F18B13"/>
              </a:solidFill>
            </a:endParaRPr>
          </a:p>
          <a:p>
            <a:pPr marL="1330452" lvl="2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Code of Conduct</a:t>
            </a:r>
          </a:p>
          <a:p>
            <a:pPr marL="1330452" lvl="2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</a:t>
            </a:r>
            <a:r>
              <a:rPr sz="2328" dirty="0" err="1"/>
              <a:t>Jülich</a:t>
            </a:r>
            <a:r>
              <a:rPr sz="2328" dirty="0"/>
              <a:t> will negotiate with </a:t>
            </a:r>
            <a:r>
              <a:rPr sz="2328" dirty="0" err="1"/>
              <a:t>EduGain</a:t>
            </a:r>
            <a:endParaRPr sz="2328" dirty="0"/>
          </a:p>
          <a:p>
            <a:pPr marL="886968" lvl="1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</a:t>
            </a:r>
            <a:r>
              <a:rPr sz="2328" b="1" dirty="0">
                <a:solidFill>
                  <a:srgbClr val="F59D15"/>
                </a:solidFill>
              </a:rPr>
              <a:t>Client </a:t>
            </a:r>
            <a:r>
              <a:rPr sz="2328" b="1" dirty="0" smtClean="0">
                <a:solidFill>
                  <a:srgbClr val="F59D15"/>
                </a:solidFill>
              </a:rPr>
              <a:t>Certificates</a:t>
            </a:r>
            <a:r>
              <a:rPr lang="en-GB" sz="2328" b="1" dirty="0" smtClean="0">
                <a:solidFill>
                  <a:srgbClr val="F59D15"/>
                </a:solidFill>
              </a:rPr>
              <a:t> (IGTF)</a:t>
            </a:r>
            <a:endParaRPr sz="2328" b="1" dirty="0">
              <a:solidFill>
                <a:srgbClr val="F59D15"/>
              </a:solidFill>
            </a:endParaRPr>
          </a:p>
          <a:p>
            <a:pPr marL="1330452" lvl="2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Can provide high(</a:t>
            </a:r>
            <a:r>
              <a:rPr sz="2328" dirty="0" err="1"/>
              <a:t>est</a:t>
            </a:r>
            <a:r>
              <a:rPr sz="2328" dirty="0"/>
              <a:t>) level of assurance</a:t>
            </a:r>
          </a:p>
          <a:p>
            <a:pPr marL="886968" lvl="1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</a:t>
            </a:r>
            <a:r>
              <a:rPr sz="2328" b="1" dirty="0">
                <a:solidFill>
                  <a:srgbClr val="F59E15"/>
                </a:solidFill>
              </a:rPr>
              <a:t>Community </a:t>
            </a:r>
            <a:r>
              <a:rPr sz="2328" b="1" dirty="0" smtClean="0">
                <a:solidFill>
                  <a:srgbClr val="F59E15"/>
                </a:solidFill>
              </a:rPr>
              <a:t>IDPs</a:t>
            </a:r>
            <a:endParaRPr sz="2328" dirty="0"/>
          </a:p>
          <a:p>
            <a:pPr marL="1330452" lvl="2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Needed for communities / IDPs outside of </a:t>
            </a:r>
            <a:r>
              <a:rPr sz="2328" dirty="0" err="1" smtClean="0"/>
              <a:t>EduGain</a:t>
            </a:r>
            <a:endParaRPr lang="en-GB" sz="2328" dirty="0" smtClean="0"/>
          </a:p>
          <a:p>
            <a:pPr marL="1330452" lvl="2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lang="en-GB" sz="2328" dirty="0" smtClean="0"/>
              <a:t>E.g. CLARIN’s </a:t>
            </a:r>
            <a:r>
              <a:rPr lang="en-GB" sz="2328" dirty="0" err="1" smtClean="0"/>
              <a:t>IdP</a:t>
            </a:r>
            <a:r>
              <a:rPr lang="en-GB" sz="2328" dirty="0" smtClean="0"/>
              <a:t>, Umbrella</a:t>
            </a:r>
            <a:endParaRPr sz="2328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 dirty="0"/>
              <a:t>Integration </a:t>
            </a:r>
            <a:r>
              <a:rPr lang="en-GB" sz="2800" b="1" dirty="0" smtClean="0"/>
              <a:t>Activities</a:t>
            </a:r>
            <a:endParaRPr sz="2800" b="1" dirty="0"/>
          </a:p>
        </p:txBody>
      </p:sp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425195" lvl="0" indent="-425195" defTabSz="850391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232" dirty="0"/>
              <a:t> Infrastructures</a:t>
            </a:r>
          </a:p>
          <a:p>
            <a:pPr marL="850391" lvl="1" indent="-425195" defTabSz="850391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232" dirty="0"/>
              <a:t> Collaboration with </a:t>
            </a:r>
            <a:r>
              <a:rPr sz="2232" b="1" dirty="0">
                <a:solidFill>
                  <a:srgbClr val="F59E15"/>
                </a:solidFill>
              </a:rPr>
              <a:t>AARC</a:t>
            </a:r>
            <a:endParaRPr sz="2232" dirty="0"/>
          </a:p>
          <a:p>
            <a:pPr marL="1275588" lvl="2" indent="-425195" defTabSz="850391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232" dirty="0"/>
              <a:t> Currently in the process of discussing the current state of EUDAT and defining requirements for the AARC project</a:t>
            </a:r>
          </a:p>
          <a:p>
            <a:pPr marL="1169288" lvl="2" indent="-318897" defTabSz="850391">
              <a:spcBef>
                <a:spcPts val="400"/>
              </a:spcBef>
              <a:buBlip>
                <a:blip r:embed="rId3"/>
              </a:buBlip>
              <a:defRPr sz="1800"/>
            </a:pPr>
            <a:endParaRPr sz="2232" dirty="0"/>
          </a:p>
          <a:p>
            <a:pPr marL="850391" lvl="1" indent="-425195" defTabSz="850391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232" dirty="0"/>
              <a:t> Collaboration with </a:t>
            </a:r>
            <a:r>
              <a:rPr sz="2232" b="1" dirty="0">
                <a:solidFill>
                  <a:srgbClr val="F59E15"/>
                </a:solidFill>
              </a:rPr>
              <a:t>EGI</a:t>
            </a:r>
            <a:r>
              <a:rPr sz="2232" dirty="0"/>
              <a:t>, </a:t>
            </a:r>
            <a:r>
              <a:rPr sz="2232" b="1" dirty="0">
                <a:solidFill>
                  <a:srgbClr val="F59E15"/>
                </a:solidFill>
              </a:rPr>
              <a:t>PRACE</a:t>
            </a:r>
            <a:r>
              <a:rPr sz="2232" dirty="0"/>
              <a:t>, </a:t>
            </a:r>
            <a:r>
              <a:rPr sz="2232" b="1" dirty="0" smtClean="0">
                <a:solidFill>
                  <a:srgbClr val="F59E15"/>
                </a:solidFill>
              </a:rPr>
              <a:t>LSDMA</a:t>
            </a:r>
            <a:r>
              <a:rPr lang="en-GB" sz="2232" b="1" dirty="0" smtClean="0">
                <a:solidFill>
                  <a:srgbClr val="F59E15"/>
                </a:solidFill>
              </a:rPr>
              <a:t>?</a:t>
            </a:r>
            <a:r>
              <a:rPr sz="2232" dirty="0" smtClean="0"/>
              <a:t> </a:t>
            </a:r>
          </a:p>
          <a:p>
            <a:pPr marL="1275588" lvl="2" indent="-425195" defTabSz="850391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232" dirty="0" smtClean="0"/>
              <a:t>Especially with respect to the integration with B2STAGE</a:t>
            </a:r>
          </a:p>
          <a:p>
            <a:pPr marL="1275588" lvl="2" indent="-425195" defTabSz="850391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232" dirty="0" smtClean="0"/>
              <a:t> </a:t>
            </a:r>
            <a:r>
              <a:rPr sz="2232" dirty="0"/>
              <a:t>Investigate cross infrastructure delegation: A user has data in PRACE and wants to </a:t>
            </a:r>
            <a:r>
              <a:rPr sz="2232" dirty="0" err="1"/>
              <a:t>utilise</a:t>
            </a:r>
            <a:r>
              <a:rPr sz="2232" dirty="0"/>
              <a:t> EUDAT service or vice versa.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662</Words>
  <Application>Microsoft Office PowerPoint</Application>
  <PresentationFormat>On-screen Show (4:3)</PresentationFormat>
  <Paragraphs>142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PowerPoint Presentation</vt:lpstr>
      <vt:lpstr>AAI approach</vt:lpstr>
      <vt:lpstr>B2ACCESS service op‘d by JSC status Sept 2015</vt:lpstr>
      <vt:lpstr>Purpose</vt:lpstr>
      <vt:lpstr>Current State</vt:lpstr>
      <vt:lpstr>Current State</vt:lpstr>
      <vt:lpstr>Integration Activities</vt:lpstr>
      <vt:lpstr>Integration Activities</vt:lpstr>
      <vt:lpstr>Integration Activities</vt:lpstr>
      <vt:lpstr>Future Plans</vt:lpstr>
      <vt:lpstr>Actions for 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Jensen, Jens (STFC,RAL,SC)</dc:creator>
  <cp:lastModifiedBy>Jensen, Jens (STFC,RAL,SC)</cp:lastModifiedBy>
  <cp:revision>9</cp:revision>
  <dcterms:modified xsi:type="dcterms:W3CDTF">2015-09-30T08:10:14Z</dcterms:modified>
</cp:coreProperties>
</file>