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20"/>
  </p:notesMasterIdLst>
  <p:sldIdLst>
    <p:sldId id="256" r:id="rId4"/>
    <p:sldId id="257" r:id="rId5"/>
    <p:sldId id="273" r:id="rId6"/>
    <p:sldId id="274" r:id="rId7"/>
    <p:sldId id="269" r:id="rId8"/>
    <p:sldId id="259" r:id="rId9"/>
    <p:sldId id="260" r:id="rId10"/>
    <p:sldId id="268" r:id="rId11"/>
    <p:sldId id="270" r:id="rId12"/>
    <p:sldId id="267" r:id="rId13"/>
    <p:sldId id="272" r:id="rId14"/>
    <p:sldId id="261" r:id="rId15"/>
    <p:sldId id="262" r:id="rId16"/>
    <p:sldId id="263" r:id="rId17"/>
    <p:sldId id="264" r:id="rId18"/>
    <p:sldId id="265" r:id="rId19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60" autoAdjust="0"/>
    <p:restoredTop sz="94671" autoAdjust="0"/>
  </p:normalViewPr>
  <p:slideViewPr>
    <p:cSldViewPr snapToGrid="0">
      <p:cViewPr>
        <p:scale>
          <a:sx n="70" d="100"/>
          <a:sy n="70" d="100"/>
        </p:scale>
        <p:origin x="-612" y="-27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90" d="100"/>
        <a:sy n="90" d="100"/>
      </p:scale>
      <p:origin x="0" y="0"/>
    </p:cViewPr>
  </p:sorterViewPr>
  <p:gridSpacing cx="38405" cy="384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DD9B8C-4B8B-48CA-986E-56D16B8E19F6}" type="datetimeFigureOut">
              <a:rPr lang="en-US" smtClean="0"/>
              <a:t>1/22/2014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9996D5-3592-4FFC-B504-3EC1C490DD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40300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7F8AD-33BB-4EDC-B921-541CE899FC3B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24030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8435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 b="1">
                <a:solidFill>
                  <a:srgbClr val="002060"/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 b="1">
                <a:solidFill>
                  <a:srgbClr val="C0000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en-GB"/>
          </a:p>
        </p:txBody>
      </p:sp>
      <p:pic>
        <p:nvPicPr>
          <p:cNvPr id="7" name="Immagine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484" y="836712"/>
            <a:ext cx="772060" cy="649660"/>
          </a:xfrm>
          <a:prstGeom prst="rect">
            <a:avLst/>
          </a:prstGeom>
        </p:spPr>
      </p:pic>
      <p:sp>
        <p:nvSpPr>
          <p:cNvPr id="9" name="Segnaposto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>
              <a:defRPr b="1">
                <a:solidFill>
                  <a:schemeClr val="tx2"/>
                </a:solidFill>
              </a:defRPr>
            </a:lvl1pPr>
          </a:lstStyle>
          <a:p>
            <a:r>
              <a:rPr lang="en-GB" smtClean="0"/>
              <a:t>www.eudat.eu</a:t>
            </a:r>
            <a:endParaRPr lang="en-GB" dirty="0"/>
          </a:p>
        </p:txBody>
      </p:sp>
      <p:sp>
        <p:nvSpPr>
          <p:cNvPr id="10" name="Segnaposto piè di pagina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 vert="horz" lIns="91440" tIns="45720" rIns="91440" bIns="45720" rtlCol="0" anchor="ctr"/>
          <a:lstStyle>
            <a:lvl1pPr>
              <a:defRPr lang="en-GB" b="1">
                <a:solidFill>
                  <a:schemeClr val="tx2"/>
                </a:solidFill>
              </a:defRPr>
            </a:lvl1pPr>
          </a:lstStyle>
          <a:p>
            <a:pPr algn="r"/>
            <a:endParaRPr lang="it-IT"/>
          </a:p>
        </p:txBody>
      </p:sp>
      <p:sp>
        <p:nvSpPr>
          <p:cNvPr id="11" name="Segnaposto numero diapositiva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 b="1">
                <a:solidFill>
                  <a:schemeClr val="tx2"/>
                </a:solidFill>
              </a:defRPr>
            </a:lvl1pPr>
          </a:lstStyle>
          <a:p>
            <a:fld id="{6EC79EB9-56DD-479A-821F-A18D22174A58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322913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magin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484" y="836712"/>
            <a:ext cx="772060" cy="649660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8435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629816"/>
            <a:ext cx="8229600" cy="1143000"/>
          </a:xfrm>
        </p:spPr>
        <p:txBody>
          <a:bodyPr vert="horz" lIns="91440" tIns="45720" rIns="91440" bIns="45720" rtlCol="0" anchor="ctr">
            <a:normAutofit fontScale="90000"/>
          </a:bodyPr>
          <a:lstStyle>
            <a:lvl1pPr>
              <a:defRPr lang="en-GB" sz="3600" b="1">
                <a:solidFill>
                  <a:srgbClr val="C13424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281339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it-IT" sz="2800" dirty="0" smtClean="0">
                <a:solidFill>
                  <a:srgbClr val="25408F"/>
                </a:solidFill>
                <a:latin typeface="Arial" pitchFamily="34" charset="0"/>
                <a:cs typeface="Arial" pitchFamily="34" charset="0"/>
              </a:defRPr>
            </a:lvl1pPr>
            <a:lvl2pPr>
              <a:defRPr lang="it-IT" sz="2400" dirty="0" smtClean="0">
                <a:solidFill>
                  <a:srgbClr val="25408F"/>
                </a:solidFill>
                <a:latin typeface="Arial" pitchFamily="34" charset="0"/>
                <a:cs typeface="Arial" pitchFamily="34" charset="0"/>
              </a:defRPr>
            </a:lvl2pPr>
            <a:lvl3pPr>
              <a:defRPr lang="it-IT" sz="2000" dirty="0" smtClean="0">
                <a:solidFill>
                  <a:srgbClr val="25408F"/>
                </a:solidFill>
                <a:latin typeface="Arial" pitchFamily="34" charset="0"/>
                <a:cs typeface="Arial" pitchFamily="34" charset="0"/>
              </a:defRPr>
            </a:lvl3pPr>
            <a:lvl4pPr>
              <a:defRPr lang="it-IT" dirty="0" smtClean="0">
                <a:solidFill>
                  <a:srgbClr val="25408F"/>
                </a:solidFill>
                <a:latin typeface="Arial" pitchFamily="34" charset="0"/>
                <a:cs typeface="Arial" pitchFamily="34" charset="0"/>
              </a:defRPr>
            </a:lvl4pPr>
            <a:lvl5pPr>
              <a:defRPr lang="en-GB" dirty="0">
                <a:solidFill>
                  <a:srgbClr val="25408F"/>
                </a:solidFill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 dirty="0"/>
          </a:p>
        </p:txBody>
      </p:sp>
      <p:sp>
        <p:nvSpPr>
          <p:cNvPr id="9" name="Segnaposto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>
              <a:defRPr b="1">
                <a:solidFill>
                  <a:schemeClr val="tx2"/>
                </a:solidFill>
              </a:defRPr>
            </a:lvl1pPr>
          </a:lstStyle>
          <a:p>
            <a:r>
              <a:rPr lang="en-GB" smtClean="0"/>
              <a:t>www.eudat.eu</a:t>
            </a:r>
            <a:endParaRPr lang="en-GB" dirty="0"/>
          </a:p>
        </p:txBody>
      </p:sp>
      <p:sp>
        <p:nvSpPr>
          <p:cNvPr id="10" name="Segnaposto piè di pagina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3031976" cy="365125"/>
          </a:xfrm>
        </p:spPr>
        <p:txBody>
          <a:bodyPr vert="horz" lIns="91440" tIns="45720" rIns="91440" bIns="45720" rtlCol="0" anchor="ctr"/>
          <a:lstStyle>
            <a:lvl1pPr>
              <a:defRPr lang="en-GB" b="1">
                <a:solidFill>
                  <a:schemeClr val="tx2"/>
                </a:solidFill>
              </a:defRPr>
            </a:lvl1pPr>
          </a:lstStyle>
          <a:p>
            <a:pPr algn="r"/>
            <a:r>
              <a:rPr lang="it-IT" dirty="0" smtClean="0"/>
              <a:t>2nd EUDAT </a:t>
            </a:r>
            <a:r>
              <a:rPr lang="it-IT" dirty="0" err="1" smtClean="0"/>
              <a:t>Review</a:t>
            </a:r>
            <a:r>
              <a:rPr lang="it-IT" dirty="0" smtClean="0"/>
              <a:t>,  </a:t>
            </a:r>
            <a:r>
              <a:rPr lang="it-IT" dirty="0" err="1" smtClean="0"/>
              <a:t>Brussels</a:t>
            </a:r>
            <a:r>
              <a:rPr lang="it-IT" dirty="0" smtClean="0"/>
              <a:t>, 23 </a:t>
            </a:r>
            <a:r>
              <a:rPr lang="it-IT" dirty="0" err="1" smtClean="0"/>
              <a:t>Jan</a:t>
            </a:r>
            <a:r>
              <a:rPr lang="it-IT" dirty="0" smtClean="0"/>
              <a:t> 2014</a:t>
            </a:r>
            <a:endParaRPr lang="it-IT" dirty="0"/>
          </a:p>
        </p:txBody>
      </p:sp>
      <p:sp>
        <p:nvSpPr>
          <p:cNvPr id="11" name="Segnaposto numero diapositiva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 b="1">
                <a:solidFill>
                  <a:schemeClr val="tx2"/>
                </a:solidFill>
              </a:defRPr>
            </a:lvl1pPr>
          </a:lstStyle>
          <a:p>
            <a:fld id="{6EC79EB9-56DD-479A-821F-A18D22174A58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58737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C6FA1-DF8D-4C5A-95B5-7DDBC9AB0DA0}" type="datetimeFigureOut">
              <a:rPr lang="en-GB" smtClean="0"/>
              <a:pPr/>
              <a:t>22/01/2014</a:t>
            </a:fld>
            <a:endParaRPr lang="en-GB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19945-6BFB-4809-80D1-9091F72AE25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15555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C6FA1-DF8D-4C5A-95B5-7DDBC9AB0DA0}" type="datetimeFigureOut">
              <a:rPr lang="en-GB" smtClean="0"/>
              <a:pPr/>
              <a:t>22/01/2014</a:t>
            </a:fld>
            <a:endParaRPr lang="en-GB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19945-6BFB-4809-80D1-9091F72AE25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10999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C6FA1-DF8D-4C5A-95B5-7DDBC9AB0DA0}" type="datetimeFigureOut">
              <a:rPr lang="en-GB" smtClean="0"/>
              <a:pPr/>
              <a:t>22/01/2014</a:t>
            </a:fld>
            <a:endParaRPr lang="en-GB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19945-6BFB-4809-80D1-9091F72AE25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99713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C6FA1-DF8D-4C5A-95B5-7DDBC9AB0DA0}" type="datetimeFigureOut">
              <a:rPr lang="en-GB" smtClean="0"/>
              <a:pPr/>
              <a:t>22/01/2014</a:t>
            </a:fld>
            <a:endParaRPr lang="en-GB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19945-6BFB-4809-80D1-9091F72AE25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65459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C6FA1-DF8D-4C5A-95B5-7DDBC9AB0DA0}" type="datetimeFigureOut">
              <a:rPr lang="en-GB" smtClean="0"/>
              <a:pPr/>
              <a:t>22/01/2014</a:t>
            </a:fld>
            <a:endParaRPr lang="en-GB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19945-6BFB-4809-80D1-9091F72AE25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81307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C6FA1-DF8D-4C5A-95B5-7DDBC9AB0DA0}" type="datetimeFigureOut">
              <a:rPr lang="en-GB" smtClean="0"/>
              <a:pPr/>
              <a:t>22/01/2014</a:t>
            </a:fld>
            <a:endParaRPr lang="en-GB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19945-6BFB-4809-80D1-9091F72AE25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3986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 smtClean="0"/>
              <a:t>Fare clic sull'icona per inserire un'immagine</a:t>
            </a:r>
            <a:endParaRPr lang="en-GB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C6FA1-DF8D-4C5A-95B5-7DDBC9AB0DA0}" type="datetimeFigureOut">
              <a:rPr lang="en-GB" smtClean="0"/>
              <a:pPr/>
              <a:t>22/01/2014</a:t>
            </a:fld>
            <a:endParaRPr lang="en-GB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19945-6BFB-4809-80D1-9091F72AE25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4826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C6FA1-DF8D-4C5A-95B5-7DDBC9AB0DA0}" type="datetimeFigureOut">
              <a:rPr lang="en-GB" smtClean="0"/>
              <a:pPr/>
              <a:t>22/01/2014</a:t>
            </a:fld>
            <a:endParaRPr lang="en-GB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19945-6BFB-4809-80D1-9091F72AE25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97096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C6FA1-DF8D-4C5A-95B5-7DDBC9AB0DA0}" type="datetimeFigureOut">
              <a:rPr lang="en-GB" smtClean="0"/>
              <a:pPr/>
              <a:t>22/01/2014</a:t>
            </a:fld>
            <a:endParaRPr lang="en-GB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19945-6BFB-4809-80D1-9091F72AE25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98431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en-GB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59F1A-38B4-4A00-9A4C-3B492E7C4B45}" type="datetimeFigureOut">
              <a:rPr lang="en-GB" smtClean="0"/>
              <a:pPr/>
              <a:t>22/01/2014</a:t>
            </a:fld>
            <a:endParaRPr lang="en-GB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89A0D-FB2E-4CD5-A7F3-49A5BB157F6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60063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59F1A-38B4-4A00-9A4C-3B492E7C4B45}" type="datetimeFigureOut">
              <a:rPr lang="en-GB" smtClean="0"/>
              <a:pPr/>
              <a:t>22/01/2014</a:t>
            </a:fld>
            <a:endParaRPr lang="en-GB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89A0D-FB2E-4CD5-A7F3-49A5BB157F6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97817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59F1A-38B4-4A00-9A4C-3B492E7C4B45}" type="datetimeFigureOut">
              <a:rPr lang="en-GB" smtClean="0"/>
              <a:pPr/>
              <a:t>22/01/2014</a:t>
            </a:fld>
            <a:endParaRPr lang="en-GB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89A0D-FB2E-4CD5-A7F3-49A5BB157F6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66850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59F1A-38B4-4A00-9A4C-3B492E7C4B45}" type="datetimeFigureOut">
              <a:rPr lang="en-GB" smtClean="0"/>
              <a:pPr/>
              <a:t>22/01/2014</a:t>
            </a:fld>
            <a:endParaRPr lang="en-GB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89A0D-FB2E-4CD5-A7F3-49A5BB157F6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68808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59F1A-38B4-4A00-9A4C-3B492E7C4B45}" type="datetimeFigureOut">
              <a:rPr lang="en-GB" smtClean="0"/>
              <a:pPr/>
              <a:t>22/01/2014</a:t>
            </a:fld>
            <a:endParaRPr lang="en-GB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89A0D-FB2E-4CD5-A7F3-49A5BB157F6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05063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59F1A-38B4-4A00-9A4C-3B492E7C4B45}" type="datetimeFigureOut">
              <a:rPr lang="en-GB" smtClean="0"/>
              <a:pPr/>
              <a:t>22/01/2014</a:t>
            </a:fld>
            <a:endParaRPr lang="en-GB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89A0D-FB2E-4CD5-A7F3-49A5BB157F6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499583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59F1A-38B4-4A00-9A4C-3B492E7C4B45}" type="datetimeFigureOut">
              <a:rPr lang="en-GB" smtClean="0"/>
              <a:pPr/>
              <a:t>22/01/2014</a:t>
            </a:fld>
            <a:endParaRPr lang="en-GB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89A0D-FB2E-4CD5-A7F3-49A5BB157F6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824854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59F1A-38B4-4A00-9A4C-3B492E7C4B45}" type="datetimeFigureOut">
              <a:rPr lang="en-GB" smtClean="0"/>
              <a:pPr/>
              <a:t>22/01/2014</a:t>
            </a:fld>
            <a:endParaRPr lang="en-GB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89A0D-FB2E-4CD5-A7F3-49A5BB157F6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93780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59F1A-38B4-4A00-9A4C-3B492E7C4B45}" type="datetimeFigureOut">
              <a:rPr lang="en-GB" smtClean="0"/>
              <a:pPr/>
              <a:t>22/01/2014</a:t>
            </a:fld>
            <a:endParaRPr lang="en-GB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89A0D-FB2E-4CD5-A7F3-49A5BB157F6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0128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59F1A-38B4-4A00-9A4C-3B492E7C4B45}" type="datetimeFigureOut">
              <a:rPr lang="en-GB" smtClean="0"/>
              <a:pPr/>
              <a:t>22/01/2014</a:t>
            </a:fld>
            <a:endParaRPr lang="en-GB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89A0D-FB2E-4CD5-A7F3-49A5BB157F6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70563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59F1A-38B4-4A00-9A4C-3B492E7C4B45}" type="datetimeFigureOut">
              <a:rPr lang="en-GB" smtClean="0"/>
              <a:pPr/>
              <a:t>22/01/2014</a:t>
            </a:fld>
            <a:endParaRPr lang="en-GB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89A0D-FB2E-4CD5-A7F3-49A5BB157F6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682500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en-GB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0A86F-37A7-4FAA-A6BB-7C742CAC1252}" type="datetimeFigureOut">
              <a:rPr lang="en-GB" smtClean="0"/>
              <a:pPr/>
              <a:t>22/01/2014</a:t>
            </a:fld>
            <a:endParaRPr lang="en-GB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DCA89-EF92-4C7F-A409-3CE979B28C2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567608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0A86F-37A7-4FAA-A6BB-7C742CAC1252}" type="datetimeFigureOut">
              <a:rPr lang="en-GB" smtClean="0"/>
              <a:pPr/>
              <a:t>22/01/2014</a:t>
            </a:fld>
            <a:endParaRPr lang="en-GB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DCA89-EF92-4C7F-A409-3CE979B28C2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990230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0A86F-37A7-4FAA-A6BB-7C742CAC1252}" type="datetimeFigureOut">
              <a:rPr lang="en-GB" smtClean="0"/>
              <a:pPr/>
              <a:t>22/01/2014</a:t>
            </a:fld>
            <a:endParaRPr lang="en-GB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DCA89-EF92-4C7F-A409-3CE979B28C2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840977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0A86F-37A7-4FAA-A6BB-7C742CAC1252}" type="datetimeFigureOut">
              <a:rPr lang="en-GB" smtClean="0"/>
              <a:pPr/>
              <a:t>22/01/2014</a:t>
            </a:fld>
            <a:endParaRPr lang="en-GB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DCA89-EF92-4C7F-A409-3CE979B28C2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535695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0A86F-37A7-4FAA-A6BB-7C742CAC1252}" type="datetimeFigureOut">
              <a:rPr lang="en-GB" smtClean="0"/>
              <a:pPr/>
              <a:t>22/01/2014</a:t>
            </a:fld>
            <a:endParaRPr lang="en-GB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DCA89-EF92-4C7F-A409-3CE979B28C2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164908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0A86F-37A7-4FAA-A6BB-7C742CAC1252}" type="datetimeFigureOut">
              <a:rPr lang="en-GB" smtClean="0"/>
              <a:pPr/>
              <a:t>22/01/2014</a:t>
            </a:fld>
            <a:endParaRPr lang="en-GB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DCA89-EF92-4C7F-A409-3CE979B28C2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672308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0A86F-37A7-4FAA-A6BB-7C742CAC1252}" type="datetimeFigureOut">
              <a:rPr lang="en-GB" smtClean="0"/>
              <a:pPr/>
              <a:t>22/01/2014</a:t>
            </a:fld>
            <a:endParaRPr lang="en-GB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DCA89-EF92-4C7F-A409-3CE979B28C2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514010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0A86F-37A7-4FAA-A6BB-7C742CAC1252}" type="datetimeFigureOut">
              <a:rPr lang="en-GB" smtClean="0"/>
              <a:pPr/>
              <a:t>22/01/2014</a:t>
            </a:fld>
            <a:endParaRPr lang="en-GB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DCA89-EF92-4C7F-A409-3CE979B28C2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02869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0A86F-37A7-4FAA-A6BB-7C742CAC1252}" type="datetimeFigureOut">
              <a:rPr lang="en-GB" smtClean="0"/>
              <a:pPr/>
              <a:t>22/01/2014</a:t>
            </a:fld>
            <a:endParaRPr lang="en-GB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DCA89-EF92-4C7F-A409-3CE979B28C2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17496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0A86F-37A7-4FAA-A6BB-7C742CAC1252}" type="datetimeFigureOut">
              <a:rPr lang="en-GB" smtClean="0"/>
              <a:pPr/>
              <a:t>22/01/2014</a:t>
            </a:fld>
            <a:endParaRPr lang="en-GB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DCA89-EF92-4C7F-A409-3CE979B28C2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341009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0A86F-37A7-4FAA-A6BB-7C742CAC1252}" type="datetimeFigureOut">
              <a:rPr lang="en-GB" smtClean="0"/>
              <a:pPr/>
              <a:t>22/01/2014</a:t>
            </a:fld>
            <a:endParaRPr lang="en-GB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DCA89-EF92-4C7F-A409-3CE979B28C2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41956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AC6FA1-DF8D-4C5A-95B5-7DDBC9AB0DA0}" type="datetimeFigureOut">
              <a:rPr lang="en-GB" smtClean="0"/>
              <a:pPr/>
              <a:t>22/01/2014</a:t>
            </a:fld>
            <a:endParaRPr lang="en-GB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819945-6BFB-4809-80D1-9091F72AE25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67314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959F1A-38B4-4A00-9A4C-3B492E7C4B45}" type="datetimeFigureOut">
              <a:rPr lang="en-GB" smtClean="0"/>
              <a:pPr/>
              <a:t>22/01/2014</a:t>
            </a:fld>
            <a:endParaRPr lang="en-GB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B89A0D-FB2E-4CD5-A7F3-49A5BB157F6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8136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A0A86F-37A7-4FAA-A6BB-7C742CAC1252}" type="datetimeFigureOut">
              <a:rPr lang="en-GB" smtClean="0"/>
              <a:pPr/>
              <a:t>22/01/2014</a:t>
            </a:fld>
            <a:endParaRPr lang="en-GB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DDCA89-EF92-4C7F-A409-3CE979B28C2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49912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11.jp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1556792"/>
            <a:ext cx="7772400" cy="1470025"/>
          </a:xfrm>
        </p:spPr>
        <p:txBody>
          <a:bodyPr>
            <a:normAutofit/>
          </a:bodyPr>
          <a:lstStyle/>
          <a:p>
            <a:r>
              <a:rPr lang="en-GB" sz="5400" b="1" dirty="0" smtClean="0">
                <a:solidFill>
                  <a:srgbClr val="002060"/>
                </a:solidFill>
              </a:rPr>
              <a:t>B</a:t>
            </a:r>
            <a:r>
              <a:rPr lang="en-GB" sz="5400" b="1" i="1" dirty="0" smtClean="0">
                <a:solidFill>
                  <a:srgbClr val="002060"/>
                </a:solidFill>
              </a:rPr>
              <a:t>2</a:t>
            </a:r>
            <a:r>
              <a:rPr lang="en-GB" sz="5400" b="1" dirty="0" smtClean="0">
                <a:solidFill>
                  <a:srgbClr val="002060"/>
                </a:solidFill>
              </a:rPr>
              <a:t>SHARE</a:t>
            </a:r>
            <a:endParaRPr lang="en-GB" sz="5400" b="1" dirty="0">
              <a:solidFill>
                <a:srgbClr val="002060"/>
              </a:solidFill>
            </a:endParaRP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573016"/>
            <a:ext cx="6400800" cy="2232248"/>
          </a:xfrm>
        </p:spPr>
        <p:txBody>
          <a:bodyPr>
            <a:normAutofit/>
          </a:bodyPr>
          <a:lstStyle/>
          <a:p>
            <a:r>
              <a:rPr lang="en-GB" b="1" dirty="0" smtClean="0">
                <a:solidFill>
                  <a:srgbClr val="C00000"/>
                </a:solidFill>
              </a:rPr>
              <a:t>Peter </a:t>
            </a:r>
            <a:r>
              <a:rPr lang="en-GB" b="1" dirty="0" err="1" smtClean="0">
                <a:solidFill>
                  <a:srgbClr val="C00000"/>
                </a:solidFill>
              </a:rPr>
              <a:t>Wittenburg</a:t>
            </a:r>
            <a:endParaRPr lang="en-GB" b="1" dirty="0" smtClean="0">
              <a:solidFill>
                <a:srgbClr val="C00000"/>
              </a:solidFill>
            </a:endParaRPr>
          </a:p>
          <a:p>
            <a:r>
              <a:rPr lang="en-US" dirty="0"/>
              <a:t>The Language Archive, Max Planck Institute, </a:t>
            </a:r>
            <a:r>
              <a:rPr lang="en-US" dirty="0" smtClean="0"/>
              <a:t>Netherlands</a:t>
            </a:r>
            <a:endParaRPr lang="en-US" dirty="0"/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>
              <a:defRPr b="1">
                <a:solidFill>
                  <a:schemeClr val="tx2"/>
                </a:solidFill>
              </a:defRPr>
            </a:lvl1pPr>
          </a:lstStyle>
          <a:p>
            <a:r>
              <a:rPr lang="en-GB" smtClean="0"/>
              <a:t>www.eudat.eu</a:t>
            </a:r>
            <a:endParaRPr lang="en-GB" dirty="0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 b="1">
                <a:solidFill>
                  <a:schemeClr val="tx2"/>
                </a:solidFill>
              </a:defRPr>
            </a:lvl1pPr>
          </a:lstStyle>
          <a:p>
            <a:fld id="{6EC79EB9-56DD-479A-821F-A18D22174A58}" type="slidenum">
              <a:rPr lang="en-GB" smtClean="0"/>
              <a:pPr/>
              <a:t>1</a:t>
            </a:fld>
            <a:endParaRPr lang="en-GB" dirty="0"/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3031976" cy="365125"/>
          </a:xfrm>
        </p:spPr>
        <p:txBody>
          <a:bodyPr vert="horz" lIns="91440" tIns="45720" rIns="91440" bIns="45720" rtlCol="0" anchor="ctr"/>
          <a:lstStyle>
            <a:lvl1pPr>
              <a:defRPr lang="en-GB" b="1">
                <a:solidFill>
                  <a:schemeClr val="tx2"/>
                </a:solidFill>
              </a:defRPr>
            </a:lvl1pPr>
          </a:lstStyle>
          <a:p>
            <a:pPr algn="r"/>
            <a:r>
              <a:rPr lang="it-IT" dirty="0" smtClean="0"/>
              <a:t>2nd EUDAT </a:t>
            </a:r>
            <a:r>
              <a:rPr lang="it-IT" dirty="0" err="1" smtClean="0"/>
              <a:t>Review</a:t>
            </a:r>
            <a:r>
              <a:rPr lang="it-IT" dirty="0" smtClean="0"/>
              <a:t>,  </a:t>
            </a:r>
            <a:r>
              <a:rPr lang="it-IT" dirty="0" err="1" smtClean="0"/>
              <a:t>Brussels</a:t>
            </a:r>
            <a:r>
              <a:rPr lang="it-IT" dirty="0" smtClean="0"/>
              <a:t>, 23 </a:t>
            </a:r>
            <a:r>
              <a:rPr lang="it-IT" dirty="0" err="1" smtClean="0"/>
              <a:t>Jan</a:t>
            </a:r>
            <a:r>
              <a:rPr lang="it-IT" dirty="0" smtClean="0"/>
              <a:t> 2014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137978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What is B</a:t>
            </a:r>
            <a:r>
              <a:rPr lang="en-GB" i="1" dirty="0" smtClean="0"/>
              <a:t>2</a:t>
            </a:r>
            <a:r>
              <a:rPr lang="en-GB" dirty="0" smtClean="0"/>
              <a:t>SHARE’s goal?</a:t>
            </a:r>
            <a:endParaRPr lang="en-GB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offer </a:t>
            </a:r>
            <a:r>
              <a:rPr lang="en-US" dirty="0" smtClean="0"/>
              <a:t>store + share </a:t>
            </a:r>
            <a:r>
              <a:rPr lang="en-US" dirty="0"/>
              <a:t>options for long tail of data </a:t>
            </a:r>
          </a:p>
          <a:p>
            <a:pPr marL="0" indent="0">
              <a:buNone/>
            </a:pPr>
            <a:r>
              <a:rPr lang="en-US" dirty="0"/>
              <a:t>	- to all European researchers</a:t>
            </a:r>
          </a:p>
          <a:p>
            <a:pPr marL="0" indent="0">
              <a:buNone/>
            </a:pPr>
            <a:r>
              <a:rPr lang="en-US" dirty="0"/>
              <a:t>	- </a:t>
            </a:r>
            <a:r>
              <a:rPr lang="en-US" dirty="0" smtClean="0"/>
              <a:t>encouraging sharing </a:t>
            </a:r>
            <a:r>
              <a:rPr lang="en-US" dirty="0"/>
              <a:t>and Open Access</a:t>
            </a:r>
          </a:p>
          <a:p>
            <a:pPr marL="0" indent="0">
              <a:buNone/>
            </a:pPr>
            <a:r>
              <a:rPr lang="en-US" dirty="0"/>
              <a:t>	- in an easy way </a:t>
            </a:r>
            <a:r>
              <a:rPr lang="en-US" dirty="0" smtClean="0"/>
              <a:t>(low barriers)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	- allow community branding </a:t>
            </a:r>
          </a:p>
        </p:txBody>
      </p:sp>
      <p:sp>
        <p:nvSpPr>
          <p:cNvPr id="6" name="Segnaposto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>
              <a:defRPr b="1">
                <a:solidFill>
                  <a:schemeClr val="tx2"/>
                </a:solidFill>
              </a:defRPr>
            </a:lvl1pPr>
          </a:lstStyle>
          <a:p>
            <a:r>
              <a:rPr lang="en-GB" smtClean="0"/>
              <a:t>www.eudat.eu</a:t>
            </a:r>
            <a:endParaRPr lang="en-GB" dirty="0"/>
          </a:p>
        </p:txBody>
      </p:sp>
      <p:sp>
        <p:nvSpPr>
          <p:cNvPr id="7" name="Segnaposto piè di pagina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3031976" cy="365125"/>
          </a:xfrm>
        </p:spPr>
        <p:txBody>
          <a:bodyPr vert="horz" lIns="91440" tIns="45720" rIns="91440" bIns="45720" rtlCol="0" anchor="ctr"/>
          <a:lstStyle>
            <a:lvl1pPr>
              <a:defRPr lang="en-GB" b="1">
                <a:solidFill>
                  <a:schemeClr val="tx2"/>
                </a:solidFill>
              </a:defRPr>
            </a:lvl1pPr>
          </a:lstStyle>
          <a:p>
            <a:pPr algn="r"/>
            <a:r>
              <a:rPr lang="it-IT" dirty="0" smtClean="0"/>
              <a:t>2nd EUDAT </a:t>
            </a:r>
            <a:r>
              <a:rPr lang="it-IT" dirty="0" err="1" smtClean="0"/>
              <a:t>Review</a:t>
            </a:r>
            <a:r>
              <a:rPr lang="it-IT" dirty="0" smtClean="0"/>
              <a:t>,  </a:t>
            </a:r>
            <a:r>
              <a:rPr lang="it-IT" dirty="0" err="1" smtClean="0"/>
              <a:t>Brussels</a:t>
            </a:r>
            <a:r>
              <a:rPr lang="it-IT" dirty="0" smtClean="0"/>
              <a:t>, 23 </a:t>
            </a:r>
            <a:r>
              <a:rPr lang="it-IT" dirty="0" err="1" smtClean="0"/>
              <a:t>Jan</a:t>
            </a:r>
            <a:r>
              <a:rPr lang="it-IT" dirty="0" smtClean="0"/>
              <a:t> 2014</a:t>
            </a:r>
            <a:endParaRPr lang="it-IT" dirty="0"/>
          </a:p>
        </p:txBody>
      </p:sp>
      <p:sp>
        <p:nvSpPr>
          <p:cNvPr id="8" name="Segnaposto numero diapositiva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 b="1">
                <a:solidFill>
                  <a:schemeClr val="tx2"/>
                </a:solidFill>
              </a:defRPr>
            </a:lvl1pPr>
          </a:lstStyle>
          <a:p>
            <a:fld id="{6EC79EB9-56DD-479A-821F-A18D22174A58}" type="slidenum">
              <a:rPr lang="en-GB" smtClean="0"/>
              <a:pPr/>
              <a:t>2</a:t>
            </a:fld>
            <a:endParaRPr lang="en-GB" dirty="0"/>
          </a:p>
        </p:txBody>
      </p:sp>
      <p:pic>
        <p:nvPicPr>
          <p:cNvPr id="9" name="Content Placeholder 6" descr="Community versus long tail data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67" b="2967"/>
          <a:stretch>
            <a:fillRect/>
          </a:stretch>
        </p:blipFill>
        <p:spPr>
          <a:xfrm>
            <a:off x="5836175" y="4192465"/>
            <a:ext cx="3308720" cy="2099153"/>
          </a:xfrm>
          <a:prstGeom prst="rect">
            <a:avLst/>
          </a:prstGeom>
        </p:spPr>
      </p:pic>
      <p:sp>
        <p:nvSpPr>
          <p:cNvPr id="5" name="Oval 2"/>
          <p:cNvSpPr/>
          <p:nvPr/>
        </p:nvSpPr>
        <p:spPr>
          <a:xfrm>
            <a:off x="7570106" y="5547935"/>
            <a:ext cx="1425526" cy="90540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7058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B</a:t>
            </a:r>
            <a:r>
              <a:rPr lang="en-GB" i="1" dirty="0"/>
              <a:t>2</a:t>
            </a:r>
            <a:r>
              <a:rPr lang="en-GB" dirty="0"/>
              <a:t>SHARE </a:t>
            </a:r>
            <a:r>
              <a:rPr lang="es-ES" dirty="0" err="1" smtClean="0"/>
              <a:t>User</a:t>
            </a:r>
            <a:r>
              <a:rPr lang="es-ES" dirty="0" smtClean="0"/>
              <a:t> </a:t>
            </a:r>
            <a:r>
              <a:rPr lang="es-ES" dirty="0" err="1"/>
              <a:t>Requirements</a:t>
            </a:r>
            <a:endParaRPr lang="en-GB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67544" y="1556792"/>
            <a:ext cx="8424936" cy="489654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q"/>
              <a:defRPr/>
            </a:pPr>
            <a:r>
              <a:rPr lang="fi-FI" sz="1500" b="1" dirty="0" smtClean="0">
                <a:solidFill>
                  <a:srgbClr val="002060"/>
                </a:solidFill>
              </a:rPr>
              <a:t>Easy </a:t>
            </a:r>
            <a:r>
              <a:rPr lang="fi-FI" sz="1500" b="1" dirty="0">
                <a:solidFill>
                  <a:srgbClr val="002060"/>
                </a:solidFill>
              </a:rPr>
              <a:t>deposit, search, sharing, access </a:t>
            </a:r>
          </a:p>
          <a:p>
            <a:pPr>
              <a:lnSpc>
                <a:spcPct val="150000"/>
              </a:lnSpc>
              <a:buFont typeface="Wingdings" pitchFamily="2" charset="2"/>
              <a:buChar char="q"/>
              <a:defRPr/>
            </a:pPr>
            <a:r>
              <a:rPr lang="fi-FI" sz="1500" b="1" dirty="0" smtClean="0">
                <a:solidFill>
                  <a:srgbClr val="002060"/>
                </a:solidFill>
              </a:rPr>
              <a:t>community branding – EUDAT simply proper data steward</a:t>
            </a:r>
            <a:endParaRPr lang="fi-FI" sz="1500" b="1" dirty="0">
              <a:solidFill>
                <a:srgbClr val="002060"/>
              </a:solidFill>
            </a:endParaRPr>
          </a:p>
          <a:p>
            <a:pPr lvl="1">
              <a:lnSpc>
                <a:spcPct val="150000"/>
              </a:lnSpc>
              <a:buFont typeface="Wingdings" pitchFamily="2" charset="2"/>
              <a:buChar char="q"/>
              <a:defRPr/>
            </a:pPr>
            <a:r>
              <a:rPr lang="fi-FI" sz="1500" b="1" dirty="0" smtClean="0">
                <a:solidFill>
                  <a:srgbClr val="002060"/>
                </a:solidFill>
              </a:rPr>
              <a:t>CLARIN</a:t>
            </a:r>
            <a:r>
              <a:rPr lang="fi-FI" sz="1500" b="1" dirty="0">
                <a:solidFill>
                  <a:srgbClr val="002060"/>
                </a:solidFill>
              </a:rPr>
              <a:t>, DRIHM, EUON </a:t>
            </a:r>
            <a:r>
              <a:rPr lang="fi-FI" sz="1500" b="1" dirty="0" smtClean="0">
                <a:solidFill>
                  <a:srgbClr val="002060"/>
                </a:solidFill>
              </a:rPr>
              <a:t>(now restricted on purpose) </a:t>
            </a:r>
            <a:endParaRPr lang="fi-FI" sz="1500" b="1" dirty="0">
              <a:solidFill>
                <a:srgbClr val="002060"/>
              </a:solidFill>
            </a:endParaRPr>
          </a:p>
          <a:p>
            <a:pPr>
              <a:lnSpc>
                <a:spcPct val="150000"/>
              </a:lnSpc>
              <a:buFont typeface="Wingdings" pitchFamily="2" charset="2"/>
              <a:buChar char="q"/>
              <a:defRPr/>
            </a:pPr>
            <a:r>
              <a:rPr lang="fi-FI" sz="1500" b="1" dirty="0" smtClean="0">
                <a:solidFill>
                  <a:srgbClr val="002060"/>
                </a:solidFill>
              </a:rPr>
              <a:t>Standard/generic </a:t>
            </a:r>
            <a:r>
              <a:rPr lang="fi-FI" sz="1500" b="1" dirty="0">
                <a:solidFill>
                  <a:srgbClr val="002060"/>
                </a:solidFill>
              </a:rPr>
              <a:t>metadata set </a:t>
            </a:r>
            <a:r>
              <a:rPr lang="fi-FI" sz="1500" b="1" dirty="0" smtClean="0">
                <a:solidFill>
                  <a:srgbClr val="002060"/>
                </a:solidFill>
              </a:rPr>
              <a:t>(DataCite</a:t>
            </a:r>
            <a:r>
              <a:rPr lang="fi-FI" sz="1500" b="1" dirty="0">
                <a:solidFill>
                  <a:srgbClr val="002060"/>
                </a:solidFill>
              </a:rPr>
              <a:t>)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q"/>
              <a:defRPr/>
            </a:pPr>
            <a:r>
              <a:rPr lang="fi-FI" sz="1500" b="1" dirty="0" smtClean="0">
                <a:solidFill>
                  <a:srgbClr val="002060"/>
                </a:solidFill>
              </a:rPr>
              <a:t>Metadata extensions per ”community” </a:t>
            </a:r>
          </a:p>
          <a:p>
            <a:pPr>
              <a:lnSpc>
                <a:spcPct val="150000"/>
              </a:lnSpc>
              <a:buFont typeface="Wingdings" pitchFamily="2" charset="2"/>
              <a:buChar char="q"/>
              <a:defRPr/>
            </a:pPr>
            <a:r>
              <a:rPr lang="fi-FI" sz="1500" b="1" dirty="0" smtClean="0">
                <a:solidFill>
                  <a:srgbClr val="002060"/>
                </a:solidFill>
              </a:rPr>
              <a:t>Integrate </a:t>
            </a:r>
            <a:r>
              <a:rPr lang="fi-FI" sz="1500" b="1" dirty="0" smtClean="0">
                <a:solidFill>
                  <a:srgbClr val="002060"/>
                </a:solidFill>
              </a:rPr>
              <a:t>deposited data to EUDAT’s domain of registered data 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q"/>
              <a:defRPr/>
            </a:pPr>
            <a:r>
              <a:rPr lang="fi-FI" sz="1500" b="1" dirty="0" smtClean="0">
                <a:solidFill>
                  <a:srgbClr val="002060"/>
                </a:solidFill>
              </a:rPr>
              <a:t> metadata</a:t>
            </a:r>
            <a:r>
              <a:rPr lang="fi-FI" sz="1500" b="1" dirty="0">
                <a:solidFill>
                  <a:srgbClr val="002060"/>
                </a:solidFill>
              </a:rPr>
              <a:t>, PIDs, replication, finding</a:t>
            </a:r>
          </a:p>
          <a:p>
            <a:pPr>
              <a:lnSpc>
                <a:spcPct val="150000"/>
              </a:lnSpc>
              <a:buFont typeface="Wingdings" pitchFamily="2" charset="2"/>
              <a:buChar char="q"/>
              <a:defRPr/>
            </a:pPr>
            <a:r>
              <a:rPr lang="fi-FI" sz="1500" b="1" dirty="0" smtClean="0">
                <a:solidFill>
                  <a:srgbClr val="002060"/>
                </a:solidFill>
              </a:rPr>
              <a:t>data independence from technology</a:t>
            </a:r>
            <a:endParaRPr lang="fi-FI" sz="1500" b="1" dirty="0">
              <a:solidFill>
                <a:srgbClr val="002060"/>
              </a:solidFill>
            </a:endParaRPr>
          </a:p>
          <a:p>
            <a:pPr>
              <a:lnSpc>
                <a:spcPct val="150000"/>
              </a:lnSpc>
              <a:buFont typeface="Wingdings" pitchFamily="2" charset="2"/>
              <a:buChar char="q"/>
              <a:defRPr/>
            </a:pPr>
            <a:r>
              <a:rPr lang="fi-FI" sz="1500" b="1" dirty="0" smtClean="0">
                <a:solidFill>
                  <a:srgbClr val="002060"/>
                </a:solidFill>
              </a:rPr>
              <a:t>several </a:t>
            </a:r>
            <a:r>
              <a:rPr lang="fi-FI" sz="1500" b="1" dirty="0">
                <a:solidFill>
                  <a:srgbClr val="002060"/>
                </a:solidFill>
              </a:rPr>
              <a:t>service providers to meet trust issue </a:t>
            </a:r>
          </a:p>
          <a:p>
            <a:pPr>
              <a:lnSpc>
                <a:spcPct val="150000"/>
              </a:lnSpc>
              <a:buFont typeface="Wingdings" pitchFamily="2" charset="2"/>
              <a:buChar char="q"/>
              <a:defRPr/>
            </a:pPr>
            <a:r>
              <a:rPr lang="fi-FI" sz="1500" b="1" dirty="0" smtClean="0">
                <a:solidFill>
                  <a:srgbClr val="002060"/>
                </a:solidFill>
              </a:rPr>
              <a:t>Persistence </a:t>
            </a:r>
            <a:r>
              <a:rPr lang="fi-FI" sz="1500" b="1" dirty="0">
                <a:solidFill>
                  <a:srgbClr val="002060"/>
                </a:solidFill>
              </a:rPr>
              <a:t>of data, low costs </a:t>
            </a:r>
          </a:p>
          <a:p>
            <a:pPr>
              <a:lnSpc>
                <a:spcPct val="150000"/>
              </a:lnSpc>
              <a:buFont typeface="Wingdings" pitchFamily="2" charset="2"/>
              <a:buChar char="q"/>
              <a:defRPr/>
            </a:pPr>
            <a:r>
              <a:rPr lang="fi-FI" sz="1500" b="1" dirty="0" smtClean="0">
                <a:solidFill>
                  <a:srgbClr val="002060"/>
                </a:solidFill>
              </a:rPr>
              <a:t>Check </a:t>
            </a:r>
            <a:r>
              <a:rPr lang="fi-FI" sz="1500" b="1" dirty="0">
                <a:solidFill>
                  <a:srgbClr val="002060"/>
                </a:solidFill>
              </a:rPr>
              <a:t>format (JHOVE) and curate </a:t>
            </a:r>
            <a:r>
              <a:rPr lang="fi-FI" sz="1500" b="1" dirty="0" smtClean="0">
                <a:solidFill>
                  <a:srgbClr val="002060"/>
                </a:solidFill>
              </a:rPr>
              <a:t>metadata</a:t>
            </a:r>
            <a:endParaRPr lang="fi-FI" sz="1500" b="1" dirty="0">
              <a:solidFill>
                <a:srgbClr val="002060"/>
              </a:solidFill>
            </a:endParaRPr>
          </a:p>
          <a:p>
            <a:pPr>
              <a:lnSpc>
                <a:spcPct val="150000"/>
              </a:lnSpc>
              <a:buFont typeface="Wingdings" pitchFamily="2" charset="2"/>
              <a:buChar char="q"/>
              <a:defRPr/>
            </a:pPr>
            <a:r>
              <a:rPr lang="fi-FI" sz="1500" b="1" dirty="0" smtClean="0">
                <a:solidFill>
                  <a:srgbClr val="002060"/>
                </a:solidFill>
              </a:rPr>
              <a:t>Support </a:t>
            </a:r>
            <a:r>
              <a:rPr lang="fi-FI" sz="1500" b="1" dirty="0">
                <a:solidFill>
                  <a:srgbClr val="002060"/>
                </a:solidFill>
              </a:rPr>
              <a:t>social </a:t>
            </a:r>
            <a:r>
              <a:rPr lang="fi-FI" sz="1500" b="1" dirty="0" smtClean="0">
                <a:solidFill>
                  <a:srgbClr val="002060"/>
                </a:solidFill>
              </a:rPr>
              <a:t>tagging </a:t>
            </a:r>
            <a:endParaRPr lang="fi-FI" sz="1500" b="1" dirty="0">
              <a:solidFill>
                <a:srgbClr val="002060"/>
              </a:solidFill>
            </a:endParaRP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xfrm>
            <a:off x="251520" y="6381328"/>
            <a:ext cx="2133600" cy="365125"/>
          </a:xfrm>
        </p:spPr>
        <p:txBody>
          <a:bodyPr/>
          <a:lstStyle>
            <a:lvl1pPr>
              <a:defRPr b="1">
                <a:solidFill>
                  <a:schemeClr val="tx2"/>
                </a:solidFill>
              </a:defRPr>
            </a:lvl1pPr>
          </a:lstStyle>
          <a:p>
            <a:r>
              <a:rPr lang="en-GB" smtClean="0"/>
              <a:t>www.eudat.eu</a:t>
            </a:r>
            <a:endParaRPr lang="en-GB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3031976" cy="365125"/>
          </a:xfrm>
        </p:spPr>
        <p:txBody>
          <a:bodyPr vert="horz" lIns="91440" tIns="45720" rIns="91440" bIns="45720" rtlCol="0" anchor="ctr"/>
          <a:lstStyle>
            <a:lvl1pPr>
              <a:defRPr lang="en-GB" b="1">
                <a:solidFill>
                  <a:schemeClr val="tx2"/>
                </a:solidFill>
              </a:defRPr>
            </a:lvl1pPr>
          </a:lstStyle>
          <a:p>
            <a:pPr algn="r"/>
            <a:r>
              <a:rPr lang="it-IT" dirty="0" smtClean="0"/>
              <a:t>2nd EUDAT </a:t>
            </a:r>
            <a:r>
              <a:rPr lang="it-IT" dirty="0" err="1" smtClean="0"/>
              <a:t>Review</a:t>
            </a:r>
            <a:r>
              <a:rPr lang="it-IT" dirty="0" smtClean="0"/>
              <a:t>,  </a:t>
            </a:r>
            <a:r>
              <a:rPr lang="it-IT" dirty="0" err="1" smtClean="0"/>
              <a:t>Brussels</a:t>
            </a:r>
            <a:r>
              <a:rPr lang="it-IT" dirty="0" smtClean="0"/>
              <a:t>, 23 </a:t>
            </a:r>
            <a:r>
              <a:rPr lang="it-IT" dirty="0" err="1" smtClean="0"/>
              <a:t>Jan</a:t>
            </a:r>
            <a:r>
              <a:rPr lang="it-IT" dirty="0" smtClean="0"/>
              <a:t> 2014</a:t>
            </a:r>
            <a:endParaRPr lang="it-IT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 b="1">
                <a:solidFill>
                  <a:schemeClr val="tx2"/>
                </a:solidFill>
              </a:defRPr>
            </a:lvl1pPr>
          </a:lstStyle>
          <a:p>
            <a:fld id="{6EC79EB9-56DD-479A-821F-A18D22174A58}" type="slidenum">
              <a:rPr lang="en-GB" smtClean="0"/>
              <a:pPr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8121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B</a:t>
            </a:r>
            <a:r>
              <a:rPr lang="en-GB" i="1" dirty="0"/>
              <a:t>2</a:t>
            </a:r>
            <a:r>
              <a:rPr lang="en-GB" dirty="0"/>
              <a:t>SHARE </a:t>
            </a:r>
            <a:r>
              <a:rPr lang="es-ES" dirty="0" smtClean="0"/>
              <a:t>– done – </a:t>
            </a:r>
            <a:r>
              <a:rPr lang="es-ES" dirty="0" err="1" smtClean="0"/>
              <a:t>not</a:t>
            </a:r>
            <a:r>
              <a:rPr lang="es-ES" dirty="0" smtClean="0"/>
              <a:t> done</a:t>
            </a:r>
            <a:endParaRPr lang="en-GB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67544" y="1556792"/>
            <a:ext cx="8424936" cy="489654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q"/>
              <a:defRPr/>
            </a:pPr>
            <a:r>
              <a:rPr lang="fi-FI" sz="1500" b="1" dirty="0" smtClean="0">
                <a:solidFill>
                  <a:srgbClr val="002060"/>
                </a:solidFill>
              </a:rPr>
              <a:t>Easy </a:t>
            </a:r>
            <a:r>
              <a:rPr lang="fi-FI" sz="1500" b="1" dirty="0">
                <a:solidFill>
                  <a:srgbClr val="002060"/>
                </a:solidFill>
              </a:rPr>
              <a:t>deposit, search, sharing, access </a:t>
            </a:r>
          </a:p>
          <a:p>
            <a:pPr>
              <a:lnSpc>
                <a:spcPct val="150000"/>
              </a:lnSpc>
              <a:buFont typeface="Wingdings" pitchFamily="2" charset="2"/>
              <a:buChar char="q"/>
              <a:defRPr/>
            </a:pPr>
            <a:r>
              <a:rPr lang="fi-FI" sz="1500" b="1" dirty="0" smtClean="0">
                <a:solidFill>
                  <a:srgbClr val="002060"/>
                </a:solidFill>
              </a:rPr>
              <a:t>community branding – EUDAT simply proper data steward</a:t>
            </a:r>
            <a:endParaRPr lang="fi-FI" sz="1500" b="1" dirty="0">
              <a:solidFill>
                <a:srgbClr val="002060"/>
              </a:solidFill>
            </a:endParaRPr>
          </a:p>
          <a:p>
            <a:pPr lvl="1">
              <a:lnSpc>
                <a:spcPct val="150000"/>
              </a:lnSpc>
              <a:buFont typeface="Wingdings" pitchFamily="2" charset="2"/>
              <a:buChar char="q"/>
              <a:defRPr/>
            </a:pPr>
            <a:r>
              <a:rPr lang="fi-FI" sz="1500" b="1" dirty="0" smtClean="0">
                <a:solidFill>
                  <a:srgbClr val="002060"/>
                </a:solidFill>
              </a:rPr>
              <a:t>CLARIN</a:t>
            </a:r>
            <a:r>
              <a:rPr lang="fi-FI" sz="1500" b="1" dirty="0">
                <a:solidFill>
                  <a:srgbClr val="002060"/>
                </a:solidFill>
              </a:rPr>
              <a:t>, DRIHM, EUON </a:t>
            </a:r>
            <a:r>
              <a:rPr lang="fi-FI" sz="1500" b="1" dirty="0" smtClean="0">
                <a:solidFill>
                  <a:srgbClr val="002060"/>
                </a:solidFill>
              </a:rPr>
              <a:t>(now restricted on purpose) </a:t>
            </a:r>
            <a:endParaRPr lang="fi-FI" sz="1500" b="1" dirty="0">
              <a:solidFill>
                <a:srgbClr val="002060"/>
              </a:solidFill>
            </a:endParaRPr>
          </a:p>
          <a:p>
            <a:pPr>
              <a:lnSpc>
                <a:spcPct val="150000"/>
              </a:lnSpc>
              <a:buFont typeface="Wingdings" pitchFamily="2" charset="2"/>
              <a:buChar char="q"/>
              <a:defRPr/>
            </a:pPr>
            <a:r>
              <a:rPr lang="fi-FI" sz="1500" b="1" dirty="0" smtClean="0">
                <a:solidFill>
                  <a:srgbClr val="002060"/>
                </a:solidFill>
              </a:rPr>
              <a:t>Standard/generic </a:t>
            </a:r>
            <a:r>
              <a:rPr lang="fi-FI" sz="1500" b="1" dirty="0">
                <a:solidFill>
                  <a:srgbClr val="002060"/>
                </a:solidFill>
              </a:rPr>
              <a:t>metadata set </a:t>
            </a:r>
            <a:r>
              <a:rPr lang="fi-FI" sz="1500" b="1" dirty="0" smtClean="0">
                <a:solidFill>
                  <a:srgbClr val="002060"/>
                </a:solidFill>
              </a:rPr>
              <a:t>(DataCite</a:t>
            </a:r>
            <a:r>
              <a:rPr lang="fi-FI" sz="1500" b="1" dirty="0">
                <a:solidFill>
                  <a:srgbClr val="002060"/>
                </a:solidFill>
              </a:rPr>
              <a:t>)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q"/>
              <a:defRPr/>
            </a:pPr>
            <a:r>
              <a:rPr lang="fi-FI" sz="1500" b="1" dirty="0" smtClean="0">
                <a:solidFill>
                  <a:srgbClr val="002060"/>
                </a:solidFill>
              </a:rPr>
              <a:t>Metadata extensions per ”community” </a:t>
            </a:r>
          </a:p>
          <a:p>
            <a:pPr>
              <a:lnSpc>
                <a:spcPct val="150000"/>
              </a:lnSpc>
              <a:buFont typeface="Wingdings" pitchFamily="2" charset="2"/>
              <a:buChar char="q"/>
              <a:defRPr/>
            </a:pPr>
            <a:r>
              <a:rPr lang="fi-FI" sz="1500" b="1" dirty="0" smtClean="0">
                <a:solidFill>
                  <a:srgbClr val="002060"/>
                </a:solidFill>
              </a:rPr>
              <a:t>Integrate </a:t>
            </a:r>
            <a:r>
              <a:rPr lang="fi-FI" sz="1500" b="1" dirty="0" smtClean="0">
                <a:solidFill>
                  <a:srgbClr val="002060"/>
                </a:solidFill>
              </a:rPr>
              <a:t>deposited data to EUDAT’s domain of registered data 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q"/>
              <a:defRPr/>
            </a:pPr>
            <a:r>
              <a:rPr lang="fi-FI" sz="1500" b="1" dirty="0" smtClean="0">
                <a:solidFill>
                  <a:srgbClr val="002060"/>
                </a:solidFill>
              </a:rPr>
              <a:t> metadata</a:t>
            </a:r>
            <a:r>
              <a:rPr lang="fi-FI" sz="1500" b="1" dirty="0">
                <a:solidFill>
                  <a:srgbClr val="002060"/>
                </a:solidFill>
              </a:rPr>
              <a:t>, PIDs, </a:t>
            </a:r>
            <a:r>
              <a:rPr lang="fi-FI" sz="1500" b="1" dirty="0">
                <a:solidFill>
                  <a:srgbClr val="C00000"/>
                </a:solidFill>
              </a:rPr>
              <a:t>replication</a:t>
            </a:r>
            <a:r>
              <a:rPr lang="fi-FI" sz="1500" b="1" dirty="0">
                <a:solidFill>
                  <a:srgbClr val="002060"/>
                </a:solidFill>
              </a:rPr>
              <a:t>, finding</a:t>
            </a:r>
          </a:p>
          <a:p>
            <a:pPr>
              <a:lnSpc>
                <a:spcPct val="150000"/>
              </a:lnSpc>
              <a:buFont typeface="Wingdings" pitchFamily="2" charset="2"/>
              <a:buChar char="q"/>
              <a:defRPr/>
            </a:pPr>
            <a:r>
              <a:rPr lang="fi-FI" sz="1500" b="1" dirty="0" smtClean="0">
                <a:solidFill>
                  <a:srgbClr val="002060"/>
                </a:solidFill>
              </a:rPr>
              <a:t>data independence from technology</a:t>
            </a:r>
            <a:endParaRPr lang="fi-FI" sz="1500" b="1" dirty="0">
              <a:solidFill>
                <a:srgbClr val="002060"/>
              </a:solidFill>
            </a:endParaRPr>
          </a:p>
          <a:p>
            <a:pPr>
              <a:lnSpc>
                <a:spcPct val="150000"/>
              </a:lnSpc>
              <a:buFont typeface="Wingdings" pitchFamily="2" charset="2"/>
              <a:buChar char="q"/>
              <a:defRPr/>
            </a:pPr>
            <a:r>
              <a:rPr lang="fi-FI" sz="1500" b="1" dirty="0" smtClean="0">
                <a:solidFill>
                  <a:srgbClr val="C00000"/>
                </a:solidFill>
              </a:rPr>
              <a:t>several </a:t>
            </a:r>
            <a:r>
              <a:rPr lang="fi-FI" sz="1500" b="1" dirty="0">
                <a:solidFill>
                  <a:srgbClr val="C00000"/>
                </a:solidFill>
              </a:rPr>
              <a:t>service providers to meet trust issue </a:t>
            </a:r>
          </a:p>
          <a:p>
            <a:pPr>
              <a:lnSpc>
                <a:spcPct val="150000"/>
              </a:lnSpc>
              <a:buFont typeface="Wingdings" pitchFamily="2" charset="2"/>
              <a:buChar char="q"/>
              <a:defRPr/>
            </a:pPr>
            <a:r>
              <a:rPr lang="fi-FI" sz="1500" b="1" dirty="0" smtClean="0">
                <a:solidFill>
                  <a:srgbClr val="C00000"/>
                </a:solidFill>
              </a:rPr>
              <a:t>Persistence </a:t>
            </a:r>
            <a:r>
              <a:rPr lang="fi-FI" sz="1500" b="1" dirty="0">
                <a:solidFill>
                  <a:srgbClr val="C00000"/>
                </a:solidFill>
              </a:rPr>
              <a:t>of data, low costs </a:t>
            </a:r>
          </a:p>
          <a:p>
            <a:pPr>
              <a:lnSpc>
                <a:spcPct val="150000"/>
              </a:lnSpc>
              <a:buFont typeface="Wingdings" pitchFamily="2" charset="2"/>
              <a:buChar char="q"/>
              <a:defRPr/>
            </a:pPr>
            <a:r>
              <a:rPr lang="fi-FI" sz="1500" b="1" dirty="0" smtClean="0">
                <a:solidFill>
                  <a:srgbClr val="C00000"/>
                </a:solidFill>
              </a:rPr>
              <a:t>Check </a:t>
            </a:r>
            <a:r>
              <a:rPr lang="fi-FI" sz="1500" b="1" dirty="0">
                <a:solidFill>
                  <a:srgbClr val="C00000"/>
                </a:solidFill>
              </a:rPr>
              <a:t>format (JHOVE) and curate </a:t>
            </a:r>
            <a:r>
              <a:rPr lang="fi-FI" sz="1500" b="1" dirty="0" smtClean="0">
                <a:solidFill>
                  <a:srgbClr val="C00000"/>
                </a:solidFill>
              </a:rPr>
              <a:t>metadata</a:t>
            </a:r>
            <a:endParaRPr lang="fi-FI" sz="1500" b="1" dirty="0">
              <a:solidFill>
                <a:srgbClr val="C00000"/>
              </a:solidFill>
            </a:endParaRPr>
          </a:p>
          <a:p>
            <a:pPr>
              <a:lnSpc>
                <a:spcPct val="150000"/>
              </a:lnSpc>
              <a:buFont typeface="Wingdings" pitchFamily="2" charset="2"/>
              <a:buChar char="q"/>
              <a:defRPr/>
            </a:pPr>
            <a:r>
              <a:rPr lang="fi-FI" sz="1500" b="1" dirty="0" smtClean="0">
                <a:solidFill>
                  <a:srgbClr val="C00000"/>
                </a:solidFill>
              </a:rPr>
              <a:t>Support </a:t>
            </a:r>
            <a:r>
              <a:rPr lang="fi-FI" sz="1500" b="1" dirty="0">
                <a:solidFill>
                  <a:srgbClr val="C00000"/>
                </a:solidFill>
              </a:rPr>
              <a:t>social </a:t>
            </a:r>
            <a:r>
              <a:rPr lang="fi-FI" sz="1500" b="1" dirty="0" smtClean="0">
                <a:solidFill>
                  <a:srgbClr val="C00000"/>
                </a:solidFill>
              </a:rPr>
              <a:t>tagging </a:t>
            </a:r>
            <a:endParaRPr lang="fi-FI" sz="1500" b="1" dirty="0">
              <a:solidFill>
                <a:srgbClr val="C00000"/>
              </a:solidFill>
            </a:endParaRP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xfrm>
            <a:off x="251520" y="6381328"/>
            <a:ext cx="2133600" cy="365125"/>
          </a:xfrm>
        </p:spPr>
        <p:txBody>
          <a:bodyPr/>
          <a:lstStyle>
            <a:lvl1pPr>
              <a:defRPr b="1">
                <a:solidFill>
                  <a:schemeClr val="tx2"/>
                </a:solidFill>
              </a:defRPr>
            </a:lvl1pPr>
          </a:lstStyle>
          <a:p>
            <a:r>
              <a:rPr lang="en-GB" smtClean="0"/>
              <a:t>www.eudat.eu</a:t>
            </a:r>
            <a:endParaRPr lang="en-GB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3031976" cy="365125"/>
          </a:xfrm>
        </p:spPr>
        <p:txBody>
          <a:bodyPr vert="horz" lIns="91440" tIns="45720" rIns="91440" bIns="45720" rtlCol="0" anchor="ctr"/>
          <a:lstStyle>
            <a:lvl1pPr>
              <a:defRPr lang="en-GB" b="1">
                <a:solidFill>
                  <a:schemeClr val="tx2"/>
                </a:solidFill>
              </a:defRPr>
            </a:lvl1pPr>
          </a:lstStyle>
          <a:p>
            <a:pPr algn="r"/>
            <a:r>
              <a:rPr lang="it-IT" dirty="0" smtClean="0"/>
              <a:t>2nd EUDAT </a:t>
            </a:r>
            <a:r>
              <a:rPr lang="it-IT" dirty="0" err="1" smtClean="0"/>
              <a:t>Review</a:t>
            </a:r>
            <a:r>
              <a:rPr lang="it-IT" dirty="0" smtClean="0"/>
              <a:t>,  </a:t>
            </a:r>
            <a:r>
              <a:rPr lang="it-IT" dirty="0" err="1" smtClean="0"/>
              <a:t>Brussels</a:t>
            </a:r>
            <a:r>
              <a:rPr lang="it-IT" dirty="0" smtClean="0"/>
              <a:t>, 23 </a:t>
            </a:r>
            <a:r>
              <a:rPr lang="it-IT" dirty="0" err="1" smtClean="0"/>
              <a:t>Jan</a:t>
            </a:r>
            <a:r>
              <a:rPr lang="it-IT" dirty="0" smtClean="0"/>
              <a:t> 2014</a:t>
            </a:r>
            <a:endParaRPr lang="it-IT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 b="1">
                <a:solidFill>
                  <a:schemeClr val="tx2"/>
                </a:solidFill>
              </a:defRPr>
            </a:lvl1pPr>
          </a:lstStyle>
          <a:p>
            <a:fld id="{6EC79EB9-56DD-479A-821F-A18D22174A58}" type="slidenum">
              <a:rPr lang="en-GB" smtClean="0"/>
              <a:pPr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3556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64348-DC2E-4C46-A357-1ED243B754D0}" type="slidenum">
              <a:rPr lang="es-ES" smtClean="0"/>
              <a:pPr/>
              <a:t>5</a:t>
            </a:fld>
            <a:endParaRPr lang="es-E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520" y="1916832"/>
            <a:ext cx="2520280" cy="80724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7624" y="1412776"/>
            <a:ext cx="2160240" cy="69192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474" y="836712"/>
            <a:ext cx="2078639" cy="66578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7864" y="773560"/>
            <a:ext cx="5796136" cy="114327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DRIHM</a:t>
            </a:r>
            <a:br>
              <a:rPr lang="en-US" dirty="0" smtClean="0"/>
            </a:br>
            <a:r>
              <a:rPr lang="en-US" sz="2000" dirty="0" smtClean="0"/>
              <a:t>Bridge between citizen and community scientists</a:t>
            </a:r>
            <a:br>
              <a:rPr lang="en-US" sz="2000" dirty="0" smtClean="0"/>
            </a:br>
            <a:r>
              <a:rPr lang="en-US" sz="2000" dirty="0" smtClean="0"/>
              <a:t>about Hydrology Observations</a:t>
            </a:r>
            <a:endParaRPr lang="en-US" sz="2000" dirty="0"/>
          </a:p>
        </p:txBody>
      </p:sp>
      <p:pic>
        <p:nvPicPr>
          <p:cNvPr id="12" name="Picture 11" descr="P1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151233"/>
            <a:ext cx="1490379" cy="1944216"/>
          </a:xfrm>
          <a:prstGeom prst="rect">
            <a:avLst/>
          </a:prstGeom>
        </p:spPr>
      </p:pic>
      <p:pic>
        <p:nvPicPr>
          <p:cNvPr id="13" name="Picture 12" descr="P2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3655289"/>
            <a:ext cx="1066800" cy="1645920"/>
          </a:xfrm>
          <a:prstGeom prst="rect">
            <a:avLst/>
          </a:prstGeom>
        </p:spPr>
      </p:pic>
      <p:pic>
        <p:nvPicPr>
          <p:cNvPr id="14" name="Picture 13" descr="P2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4375369"/>
            <a:ext cx="1066800" cy="1645920"/>
          </a:xfrm>
          <a:prstGeom prst="rect">
            <a:avLst/>
          </a:prstGeom>
        </p:spPr>
      </p:pic>
      <p:pic>
        <p:nvPicPr>
          <p:cNvPr id="15" name="Picture 14" descr="P1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4447377"/>
            <a:ext cx="1621536" cy="2115312"/>
          </a:xfrm>
          <a:prstGeom prst="rect">
            <a:avLst/>
          </a:prstGeom>
        </p:spPr>
      </p:pic>
      <p:sp>
        <p:nvSpPr>
          <p:cNvPr id="16" name="Rounded Rectangle 15"/>
          <p:cNvSpPr/>
          <p:nvPr/>
        </p:nvSpPr>
        <p:spPr>
          <a:xfrm>
            <a:off x="2643978" y="3140969"/>
            <a:ext cx="3600400" cy="288032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Screen Shot 2013-10-28 at 16.43.17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2010" y="3429000"/>
            <a:ext cx="3096344" cy="233686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86508" y="4199603"/>
            <a:ext cx="1169838" cy="91846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51520" y="6278935"/>
            <a:ext cx="10056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Citizens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636725" y="3861049"/>
            <a:ext cx="1095485" cy="338554"/>
          </a:xfrm>
          <a:prstGeom prst="rect">
            <a:avLst/>
          </a:prstGeom>
          <a:solidFill>
            <a:srgbClr val="F79646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Describe</a:t>
            </a:r>
          </a:p>
        </p:txBody>
      </p:sp>
      <p:pic>
        <p:nvPicPr>
          <p:cNvPr id="21" name="Picture 20" descr="imgres.jpg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5272" y="3655288"/>
            <a:ext cx="2320898" cy="1818341"/>
          </a:xfrm>
          <a:prstGeom prst="rect">
            <a:avLst/>
          </a:prstGeom>
        </p:spPr>
      </p:pic>
      <p:sp>
        <p:nvSpPr>
          <p:cNvPr id="22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547664" y="6381328"/>
            <a:ext cx="4608512" cy="432048"/>
          </a:xfrm>
        </p:spPr>
        <p:txBody>
          <a:bodyPr/>
          <a:lstStyle/>
          <a:p>
            <a:r>
              <a:rPr lang="es-ES" dirty="0"/>
              <a:t>EUDAT 2nd </a:t>
            </a:r>
            <a:r>
              <a:rPr lang="es-ES" dirty="0" err="1"/>
              <a:t>Year</a:t>
            </a:r>
            <a:r>
              <a:rPr lang="es-ES" dirty="0"/>
              <a:t> EC </a:t>
            </a:r>
            <a:r>
              <a:rPr lang="es-ES" dirty="0" err="1"/>
              <a:t>Review</a:t>
            </a:r>
            <a:r>
              <a:rPr lang="es-ES" dirty="0"/>
              <a:t> – 23th of </a:t>
            </a:r>
            <a:r>
              <a:rPr lang="es-ES" dirty="0" err="1"/>
              <a:t>January</a:t>
            </a:r>
            <a:r>
              <a:rPr lang="es-ES" dirty="0"/>
              <a:t> 2014 - </a:t>
            </a:r>
            <a:r>
              <a:rPr lang="es-ES" dirty="0" err="1" smtClean="0"/>
              <a:t>Brussel</a:t>
            </a:r>
            <a:endParaRPr lang="es-ES" dirty="0"/>
          </a:p>
        </p:txBody>
      </p:sp>
      <p:sp>
        <p:nvSpPr>
          <p:cNvPr id="17" name="Down Arrow 16"/>
          <p:cNvSpPr/>
          <p:nvPr/>
        </p:nvSpPr>
        <p:spPr>
          <a:xfrm>
            <a:off x="6150823" y="1893082"/>
            <a:ext cx="190219" cy="288032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Down Arrow 23"/>
          <p:cNvSpPr/>
          <p:nvPr/>
        </p:nvSpPr>
        <p:spPr>
          <a:xfrm rot="1800000">
            <a:off x="6001979" y="2783722"/>
            <a:ext cx="228313" cy="687521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4024811" y="2204864"/>
            <a:ext cx="4442242" cy="646331"/>
          </a:xfrm>
          <a:prstGeom prst="rect">
            <a:avLst/>
          </a:prstGeom>
          <a:solidFill>
            <a:schemeClr val="accent6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Specific 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Community </a:t>
            </a: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Metadata Extensions</a:t>
            </a:r>
          </a:p>
          <a:p>
            <a:pPr algn="ctr"/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(provided by DRIHM)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259663" y="5581197"/>
            <a:ext cx="11721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Scientists</a:t>
            </a:r>
          </a:p>
        </p:txBody>
      </p:sp>
      <p:sp>
        <p:nvSpPr>
          <p:cNvPr id="18" name="Left-Right Arrow 17"/>
          <p:cNvSpPr/>
          <p:nvPr/>
        </p:nvSpPr>
        <p:spPr>
          <a:xfrm>
            <a:off x="2108113" y="4356250"/>
            <a:ext cx="663687" cy="180588"/>
          </a:xfrm>
          <a:prstGeom prst="left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Left-Right Arrow 22"/>
          <p:cNvSpPr/>
          <p:nvPr/>
        </p:nvSpPr>
        <p:spPr>
          <a:xfrm>
            <a:off x="6055035" y="4356250"/>
            <a:ext cx="663687" cy="180588"/>
          </a:xfrm>
          <a:prstGeom prst="left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7074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B</a:t>
            </a:r>
            <a:r>
              <a:rPr lang="en-GB" i="1" dirty="0" smtClean="0"/>
              <a:t>2</a:t>
            </a:r>
            <a:r>
              <a:rPr lang="en-GB" dirty="0" smtClean="0"/>
              <a:t>SHARE Timeline</a:t>
            </a:r>
            <a:endParaRPr lang="en-GB" dirty="0"/>
          </a:p>
        </p:txBody>
      </p:sp>
      <p:sp>
        <p:nvSpPr>
          <p:cNvPr id="35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7A664348-DC2E-4C46-A357-1ED243B754D0}" type="slidenum">
              <a:rPr lang="es-ES" smtClean="0"/>
              <a:pPr/>
              <a:t>6</a:t>
            </a:fld>
            <a:endParaRPr lang="es-ES"/>
          </a:p>
        </p:txBody>
      </p:sp>
      <p:sp>
        <p:nvSpPr>
          <p:cNvPr id="36" name="TextBox 8"/>
          <p:cNvSpPr txBox="1"/>
          <p:nvPr/>
        </p:nvSpPr>
        <p:spPr>
          <a:xfrm>
            <a:off x="1259514" y="4612809"/>
            <a:ext cx="696104" cy="507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fi-FI" b="1" dirty="0" smtClean="0">
                <a:solidFill>
                  <a:schemeClr val="tx2"/>
                </a:solidFill>
                <a:latin typeface="+mn-lt"/>
              </a:rPr>
              <a:t>2011</a:t>
            </a:r>
          </a:p>
        </p:txBody>
      </p:sp>
      <p:cxnSp>
        <p:nvCxnSpPr>
          <p:cNvPr id="37" name="Straight Arrow Connector 3"/>
          <p:cNvCxnSpPr/>
          <p:nvPr/>
        </p:nvCxnSpPr>
        <p:spPr>
          <a:xfrm>
            <a:off x="492578" y="4708603"/>
            <a:ext cx="7968343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9"/>
          <p:cNvCxnSpPr/>
          <p:nvPr/>
        </p:nvCxnSpPr>
        <p:spPr>
          <a:xfrm>
            <a:off x="675458" y="4612809"/>
            <a:ext cx="0" cy="1959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11"/>
          <p:cNvCxnSpPr/>
          <p:nvPr/>
        </p:nvCxnSpPr>
        <p:spPr>
          <a:xfrm>
            <a:off x="2499904" y="4612809"/>
            <a:ext cx="0" cy="1959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12"/>
          <p:cNvCxnSpPr/>
          <p:nvPr/>
        </p:nvCxnSpPr>
        <p:spPr>
          <a:xfrm>
            <a:off x="4354829" y="4612809"/>
            <a:ext cx="0" cy="1959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13"/>
          <p:cNvCxnSpPr/>
          <p:nvPr/>
        </p:nvCxnSpPr>
        <p:spPr>
          <a:xfrm>
            <a:off x="6179275" y="4612809"/>
            <a:ext cx="0" cy="1959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14"/>
          <p:cNvSpPr txBox="1"/>
          <p:nvPr/>
        </p:nvSpPr>
        <p:spPr>
          <a:xfrm>
            <a:off x="3110085" y="4634289"/>
            <a:ext cx="696104" cy="4648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fi-FI" b="1" dirty="0" smtClean="0">
                <a:solidFill>
                  <a:schemeClr val="tx2"/>
                </a:solidFill>
                <a:latin typeface="+mn-lt"/>
              </a:rPr>
              <a:t>2012</a:t>
            </a:r>
          </a:p>
        </p:txBody>
      </p:sp>
      <p:sp>
        <p:nvSpPr>
          <p:cNvPr id="43" name="TextBox 15"/>
          <p:cNvSpPr txBox="1"/>
          <p:nvPr/>
        </p:nvSpPr>
        <p:spPr>
          <a:xfrm>
            <a:off x="4921469" y="4634289"/>
            <a:ext cx="696104" cy="4648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fi-FI" b="1" dirty="0" smtClean="0">
                <a:solidFill>
                  <a:schemeClr val="tx2"/>
                </a:solidFill>
                <a:latin typeface="+mn-lt"/>
              </a:rPr>
              <a:t>2013</a:t>
            </a:r>
          </a:p>
        </p:txBody>
      </p:sp>
      <p:sp>
        <p:nvSpPr>
          <p:cNvPr id="44" name="TextBox 16"/>
          <p:cNvSpPr txBox="1"/>
          <p:nvPr/>
        </p:nvSpPr>
        <p:spPr>
          <a:xfrm>
            <a:off x="6758976" y="4634289"/>
            <a:ext cx="696104" cy="4648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fi-FI" b="1" dirty="0" smtClean="0">
                <a:solidFill>
                  <a:schemeClr val="tx2"/>
                </a:solidFill>
                <a:latin typeface="+mn-lt"/>
              </a:rPr>
              <a:t>2014</a:t>
            </a:r>
          </a:p>
        </p:txBody>
      </p:sp>
      <p:cxnSp>
        <p:nvCxnSpPr>
          <p:cNvPr id="45" name="Straight Connector 17"/>
          <p:cNvCxnSpPr/>
          <p:nvPr/>
        </p:nvCxnSpPr>
        <p:spPr>
          <a:xfrm>
            <a:off x="8003720" y="4612809"/>
            <a:ext cx="0" cy="1959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18"/>
          <p:cNvSpPr txBox="1"/>
          <p:nvPr/>
        </p:nvSpPr>
        <p:spPr>
          <a:xfrm>
            <a:off x="598460" y="2527277"/>
            <a:ext cx="90786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i-FI" b="1" dirty="0" smtClean="0">
                <a:solidFill>
                  <a:schemeClr val="tx2"/>
                </a:solidFill>
                <a:latin typeface="+mn-lt"/>
              </a:rPr>
              <a:t>EUDATStart</a:t>
            </a:r>
          </a:p>
        </p:txBody>
      </p:sp>
      <p:cxnSp>
        <p:nvCxnSpPr>
          <p:cNvPr id="47" name="Straight Arrow Connector 19"/>
          <p:cNvCxnSpPr/>
          <p:nvPr/>
        </p:nvCxnSpPr>
        <p:spPr>
          <a:xfrm>
            <a:off x="1052395" y="3173608"/>
            <a:ext cx="903223" cy="146068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22"/>
          <p:cNvSpPr txBox="1"/>
          <p:nvPr/>
        </p:nvSpPr>
        <p:spPr>
          <a:xfrm>
            <a:off x="1592035" y="2849459"/>
            <a:ext cx="90786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i-FI" b="1" dirty="0" smtClean="0">
                <a:solidFill>
                  <a:schemeClr val="tx2"/>
                </a:solidFill>
                <a:latin typeface="+mn-lt"/>
              </a:rPr>
              <a:t>1st Note</a:t>
            </a:r>
          </a:p>
        </p:txBody>
      </p:sp>
      <p:cxnSp>
        <p:nvCxnSpPr>
          <p:cNvPr id="49" name="Straight Arrow Connector 23"/>
          <p:cNvCxnSpPr/>
          <p:nvPr/>
        </p:nvCxnSpPr>
        <p:spPr>
          <a:xfrm>
            <a:off x="2045970" y="3495790"/>
            <a:ext cx="275409" cy="113849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25"/>
          <p:cNvSpPr txBox="1"/>
          <p:nvPr/>
        </p:nvSpPr>
        <p:spPr>
          <a:xfrm>
            <a:off x="2798163" y="1543209"/>
            <a:ext cx="90786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i-FI" b="1" dirty="0" smtClean="0">
                <a:solidFill>
                  <a:schemeClr val="tx2"/>
                </a:solidFill>
                <a:latin typeface="+mn-lt"/>
              </a:rPr>
              <a:t>Task Force</a:t>
            </a:r>
          </a:p>
        </p:txBody>
      </p:sp>
      <p:cxnSp>
        <p:nvCxnSpPr>
          <p:cNvPr id="51" name="Straight Arrow Connector 26"/>
          <p:cNvCxnSpPr>
            <a:stCxn id="50" idx="2"/>
          </p:cNvCxnSpPr>
          <p:nvPr/>
        </p:nvCxnSpPr>
        <p:spPr>
          <a:xfrm>
            <a:off x="3252098" y="2189540"/>
            <a:ext cx="316783" cy="244474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30"/>
          <p:cNvSpPr txBox="1"/>
          <p:nvPr/>
        </p:nvSpPr>
        <p:spPr>
          <a:xfrm>
            <a:off x="1763769" y="2193507"/>
            <a:ext cx="136615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i-FI" b="1" dirty="0" smtClean="0">
                <a:solidFill>
                  <a:schemeClr val="tx2"/>
                </a:solidFill>
                <a:latin typeface="+mn-lt"/>
              </a:rPr>
              <a:t>Technology  Selection</a:t>
            </a:r>
          </a:p>
        </p:txBody>
      </p:sp>
      <p:cxnSp>
        <p:nvCxnSpPr>
          <p:cNvPr id="53" name="Straight Arrow Connector 31"/>
          <p:cNvCxnSpPr>
            <a:stCxn id="52" idx="2"/>
          </p:cNvCxnSpPr>
          <p:nvPr/>
        </p:nvCxnSpPr>
        <p:spPr>
          <a:xfrm>
            <a:off x="2446848" y="2839838"/>
            <a:ext cx="854246" cy="179445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34"/>
          <p:cNvSpPr txBox="1"/>
          <p:nvPr/>
        </p:nvSpPr>
        <p:spPr>
          <a:xfrm>
            <a:off x="4147532" y="1582219"/>
            <a:ext cx="120094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i-FI" b="1" dirty="0" smtClean="0">
                <a:solidFill>
                  <a:schemeClr val="tx2"/>
                </a:solidFill>
                <a:latin typeface="+mn-lt"/>
              </a:rPr>
              <a:t>1st MD Selection</a:t>
            </a:r>
          </a:p>
        </p:txBody>
      </p:sp>
      <p:cxnSp>
        <p:nvCxnSpPr>
          <p:cNvPr id="55" name="Straight Arrow Connector 35"/>
          <p:cNvCxnSpPr>
            <a:stCxn id="54" idx="2"/>
          </p:cNvCxnSpPr>
          <p:nvPr/>
        </p:nvCxnSpPr>
        <p:spPr>
          <a:xfrm flipH="1">
            <a:off x="4476750" y="2228550"/>
            <a:ext cx="271256" cy="240573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44"/>
          <p:cNvSpPr txBox="1"/>
          <p:nvPr/>
        </p:nvSpPr>
        <p:spPr>
          <a:xfrm>
            <a:off x="4915779" y="2765583"/>
            <a:ext cx="136615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i-FI" b="1" dirty="0" smtClean="0">
                <a:solidFill>
                  <a:schemeClr val="tx2"/>
                </a:solidFill>
                <a:latin typeface="+mn-lt"/>
              </a:rPr>
              <a:t>1st UI</a:t>
            </a:r>
          </a:p>
          <a:p>
            <a:pPr algn="ctr">
              <a:defRPr/>
            </a:pPr>
            <a:r>
              <a:rPr lang="fi-FI" b="1" dirty="0" smtClean="0">
                <a:solidFill>
                  <a:schemeClr val="tx2"/>
                </a:solidFill>
              </a:rPr>
              <a:t>Mockup</a:t>
            </a:r>
            <a:endParaRPr lang="fi-FI" b="1" dirty="0" smtClean="0">
              <a:solidFill>
                <a:schemeClr val="tx2"/>
              </a:solidFill>
              <a:latin typeface="+mn-lt"/>
            </a:endParaRPr>
          </a:p>
        </p:txBody>
      </p:sp>
      <p:cxnSp>
        <p:nvCxnSpPr>
          <p:cNvPr id="57" name="Straight Arrow Connector 45"/>
          <p:cNvCxnSpPr>
            <a:stCxn id="56" idx="2"/>
          </p:cNvCxnSpPr>
          <p:nvPr/>
        </p:nvCxnSpPr>
        <p:spPr>
          <a:xfrm flipH="1">
            <a:off x="4612378" y="3411914"/>
            <a:ext cx="986480" cy="120089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4"/>
          <p:cNvSpPr txBox="1"/>
          <p:nvPr/>
        </p:nvSpPr>
        <p:spPr>
          <a:xfrm>
            <a:off x="5783036" y="2305986"/>
            <a:ext cx="136615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i-FI" b="1" dirty="0" smtClean="0">
                <a:solidFill>
                  <a:schemeClr val="tx2"/>
                </a:solidFill>
                <a:latin typeface="+mn-lt"/>
              </a:rPr>
              <a:t>Prototype</a:t>
            </a:r>
          </a:p>
          <a:p>
            <a:pPr algn="ctr">
              <a:defRPr/>
            </a:pPr>
            <a:r>
              <a:rPr lang="fi-FI" b="1" dirty="0" smtClean="0">
                <a:solidFill>
                  <a:schemeClr val="tx2"/>
                </a:solidFill>
              </a:rPr>
              <a:t>ready</a:t>
            </a:r>
            <a:endParaRPr lang="fi-FI" b="1" dirty="0" smtClean="0">
              <a:solidFill>
                <a:schemeClr val="tx2"/>
              </a:solidFill>
              <a:latin typeface="+mn-lt"/>
            </a:endParaRPr>
          </a:p>
        </p:txBody>
      </p:sp>
      <p:cxnSp>
        <p:nvCxnSpPr>
          <p:cNvPr id="59" name="Straight Arrow Connector 55"/>
          <p:cNvCxnSpPr/>
          <p:nvPr/>
        </p:nvCxnSpPr>
        <p:spPr>
          <a:xfrm flipH="1">
            <a:off x="5903325" y="2952317"/>
            <a:ext cx="562790" cy="16819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TextBox 57"/>
          <p:cNvSpPr txBox="1"/>
          <p:nvPr/>
        </p:nvSpPr>
        <p:spPr>
          <a:xfrm>
            <a:off x="6862748" y="1784031"/>
            <a:ext cx="1366157" cy="646331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i-FI" b="1" dirty="0" smtClean="0">
                <a:solidFill>
                  <a:srgbClr val="C00000"/>
                </a:solidFill>
                <a:latin typeface="+mn-lt"/>
              </a:rPr>
              <a:t>turning to</a:t>
            </a:r>
          </a:p>
          <a:p>
            <a:pPr algn="ctr">
              <a:defRPr/>
            </a:pPr>
            <a:r>
              <a:rPr lang="fi-FI" b="1" dirty="0" smtClean="0">
                <a:solidFill>
                  <a:srgbClr val="C00000"/>
                </a:solidFill>
              </a:rPr>
              <a:t>service</a:t>
            </a:r>
          </a:p>
        </p:txBody>
      </p:sp>
      <p:cxnSp>
        <p:nvCxnSpPr>
          <p:cNvPr id="61" name="Straight Arrow Connector 58"/>
          <p:cNvCxnSpPr>
            <a:stCxn id="60" idx="2"/>
          </p:cNvCxnSpPr>
          <p:nvPr/>
        </p:nvCxnSpPr>
        <p:spPr>
          <a:xfrm flipH="1">
            <a:off x="6345825" y="2430362"/>
            <a:ext cx="1200002" cy="2203927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TextBox 60"/>
          <p:cNvSpPr txBox="1"/>
          <p:nvPr/>
        </p:nvSpPr>
        <p:spPr>
          <a:xfrm>
            <a:off x="7565028" y="2489901"/>
            <a:ext cx="1578972" cy="92333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i-FI" b="1" dirty="0" smtClean="0">
                <a:solidFill>
                  <a:srgbClr val="C00000"/>
                </a:solidFill>
                <a:latin typeface="+mn-lt"/>
              </a:rPr>
              <a:t>Disseminating and engaging communities</a:t>
            </a:r>
          </a:p>
        </p:txBody>
      </p:sp>
      <p:cxnSp>
        <p:nvCxnSpPr>
          <p:cNvPr id="63" name="Straight Arrow Connector 61"/>
          <p:cNvCxnSpPr/>
          <p:nvPr/>
        </p:nvCxnSpPr>
        <p:spPr>
          <a:xfrm flipH="1">
            <a:off x="6462305" y="3411914"/>
            <a:ext cx="1785802" cy="1222375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Right Brace 73"/>
          <p:cNvSpPr/>
          <p:nvPr/>
        </p:nvSpPr>
        <p:spPr>
          <a:xfrm rot="5400000">
            <a:off x="2798941" y="4565515"/>
            <a:ext cx="292373" cy="1247503"/>
          </a:xfrm>
          <a:prstGeom prst="rightBrac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TextBox 74"/>
          <p:cNvSpPr txBox="1"/>
          <p:nvPr/>
        </p:nvSpPr>
        <p:spPr>
          <a:xfrm>
            <a:off x="2281102" y="5334565"/>
            <a:ext cx="151202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fi-FI" b="1" dirty="0" smtClean="0">
                <a:solidFill>
                  <a:srgbClr val="C00000"/>
                </a:solidFill>
              </a:rPr>
              <a:t>discussion</a:t>
            </a:r>
            <a:endParaRPr lang="fi-FI" b="1" dirty="0">
              <a:solidFill>
                <a:srgbClr val="C00000"/>
              </a:solidFill>
            </a:endParaRPr>
          </a:p>
          <a:p>
            <a:pPr>
              <a:defRPr/>
            </a:pPr>
            <a:r>
              <a:rPr lang="fi-FI" b="1" dirty="0" smtClean="0">
                <a:solidFill>
                  <a:srgbClr val="C00000"/>
                </a:solidFill>
                <a:latin typeface="+mn-lt"/>
              </a:rPr>
              <a:t>convincing</a:t>
            </a:r>
          </a:p>
          <a:p>
            <a:pPr>
              <a:defRPr/>
            </a:pPr>
            <a:r>
              <a:rPr lang="fi-FI" b="1" dirty="0" smtClean="0">
                <a:solidFill>
                  <a:srgbClr val="C00000"/>
                </a:solidFill>
              </a:rPr>
              <a:t>evaluating</a:t>
            </a:r>
            <a:endParaRPr lang="fi-FI" b="1" dirty="0" smtClean="0">
              <a:solidFill>
                <a:srgbClr val="C00000"/>
              </a:solidFill>
              <a:latin typeface="+mn-lt"/>
            </a:endParaRPr>
          </a:p>
          <a:p>
            <a:pPr>
              <a:defRPr/>
            </a:pPr>
            <a:r>
              <a:rPr lang="fi-FI" b="1" dirty="0" smtClean="0">
                <a:solidFill>
                  <a:srgbClr val="C00000"/>
                </a:solidFill>
              </a:rPr>
              <a:t>requirements</a:t>
            </a:r>
            <a:endParaRPr lang="fi-FI" b="1" dirty="0" smtClean="0">
              <a:solidFill>
                <a:srgbClr val="C00000"/>
              </a:solidFill>
            </a:endParaRPr>
          </a:p>
        </p:txBody>
      </p:sp>
      <p:sp>
        <p:nvSpPr>
          <p:cNvPr id="66" name="Right Brace 75"/>
          <p:cNvSpPr/>
          <p:nvPr/>
        </p:nvSpPr>
        <p:spPr>
          <a:xfrm rot="5400000">
            <a:off x="4597578" y="4041592"/>
            <a:ext cx="304257" cy="2307234"/>
          </a:xfrm>
          <a:prstGeom prst="rightBrac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7" name="TextBox 76"/>
          <p:cNvSpPr txBox="1"/>
          <p:nvPr/>
        </p:nvSpPr>
        <p:spPr>
          <a:xfrm>
            <a:off x="4026084" y="5334565"/>
            <a:ext cx="1779599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fi-FI" b="1" dirty="0" smtClean="0">
                <a:solidFill>
                  <a:srgbClr val="C00000"/>
                </a:solidFill>
              </a:rPr>
              <a:t>specification</a:t>
            </a:r>
          </a:p>
          <a:p>
            <a:pPr>
              <a:defRPr/>
            </a:pPr>
            <a:r>
              <a:rPr lang="fi-FI" b="1" dirty="0" smtClean="0">
                <a:solidFill>
                  <a:srgbClr val="C00000"/>
                </a:solidFill>
                <a:latin typeface="+mn-lt"/>
              </a:rPr>
              <a:t>designing </a:t>
            </a:r>
          </a:p>
          <a:p>
            <a:pPr>
              <a:defRPr/>
            </a:pPr>
            <a:r>
              <a:rPr lang="fi-FI" b="1" dirty="0" smtClean="0">
                <a:solidFill>
                  <a:srgbClr val="C00000"/>
                </a:solidFill>
              </a:rPr>
              <a:t>prototyping</a:t>
            </a:r>
          </a:p>
          <a:p>
            <a:pPr>
              <a:defRPr/>
            </a:pPr>
            <a:r>
              <a:rPr lang="fi-FI" b="1" dirty="0" smtClean="0">
                <a:solidFill>
                  <a:srgbClr val="C00000"/>
                </a:solidFill>
                <a:latin typeface="+mn-lt"/>
              </a:rPr>
              <a:t>recruitment</a:t>
            </a:r>
          </a:p>
          <a:p>
            <a:pPr>
              <a:defRPr/>
            </a:pPr>
            <a:r>
              <a:rPr lang="fi-FI" b="1" dirty="0" smtClean="0">
                <a:solidFill>
                  <a:srgbClr val="C00000"/>
                </a:solidFill>
              </a:rPr>
              <a:t>branding </a:t>
            </a:r>
          </a:p>
        </p:txBody>
      </p:sp>
      <p:sp>
        <p:nvSpPr>
          <p:cNvPr id="68" name="Right Brace 77"/>
          <p:cNvSpPr/>
          <p:nvPr/>
        </p:nvSpPr>
        <p:spPr>
          <a:xfrm rot="5400000">
            <a:off x="7136950" y="3850918"/>
            <a:ext cx="292373" cy="2676697"/>
          </a:xfrm>
          <a:prstGeom prst="rightBrac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TextBox 78"/>
          <p:cNvSpPr txBox="1"/>
          <p:nvPr/>
        </p:nvSpPr>
        <p:spPr>
          <a:xfrm>
            <a:off x="5943704" y="5334565"/>
            <a:ext cx="29390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fi-FI" b="1" dirty="0" smtClean="0">
                <a:solidFill>
                  <a:srgbClr val="C00000"/>
                </a:solidFill>
              </a:rPr>
              <a:t>getting service ready</a:t>
            </a:r>
          </a:p>
          <a:p>
            <a:pPr>
              <a:defRPr/>
            </a:pPr>
            <a:r>
              <a:rPr lang="fi-FI" b="1" dirty="0" smtClean="0">
                <a:solidFill>
                  <a:srgbClr val="C00000"/>
                </a:solidFill>
                <a:latin typeface="+mn-lt"/>
              </a:rPr>
              <a:t>getting out to communities</a:t>
            </a:r>
          </a:p>
          <a:p>
            <a:pPr>
              <a:defRPr/>
            </a:pPr>
            <a:r>
              <a:rPr lang="fi-FI" b="1" dirty="0" smtClean="0">
                <a:solidFill>
                  <a:srgbClr val="C00000"/>
                </a:solidFill>
              </a:rPr>
              <a:t>adding functions</a:t>
            </a:r>
          </a:p>
          <a:p>
            <a:pPr>
              <a:defRPr/>
            </a:pPr>
            <a:r>
              <a:rPr lang="fi-FI" b="1" dirty="0" smtClean="0">
                <a:solidFill>
                  <a:srgbClr val="C00000"/>
                </a:solidFill>
                <a:latin typeface="+mn-lt"/>
              </a:rPr>
              <a:t>adding </a:t>
            </a:r>
            <a:r>
              <a:rPr lang="fi-FI" b="1" dirty="0" smtClean="0">
                <a:solidFill>
                  <a:srgbClr val="C00000"/>
                </a:solidFill>
                <a:latin typeface="+mn-lt"/>
              </a:rPr>
              <a:t>nodes</a:t>
            </a:r>
            <a:endParaRPr lang="fi-FI" b="1" dirty="0" smtClean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70" name="TextBox 84"/>
          <p:cNvSpPr txBox="1"/>
          <p:nvPr/>
        </p:nvSpPr>
        <p:spPr>
          <a:xfrm>
            <a:off x="3458137" y="2629151"/>
            <a:ext cx="10681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i-FI" b="1" dirty="0" smtClean="0">
                <a:solidFill>
                  <a:schemeClr val="tx2"/>
                </a:solidFill>
                <a:latin typeface="+mn-lt"/>
              </a:rPr>
              <a:t>Update</a:t>
            </a:r>
          </a:p>
          <a:p>
            <a:pPr algn="ctr">
              <a:defRPr/>
            </a:pPr>
            <a:r>
              <a:rPr lang="fi-FI" b="1" dirty="0" smtClean="0">
                <a:solidFill>
                  <a:schemeClr val="tx2"/>
                </a:solidFill>
              </a:rPr>
              <a:t>Specs</a:t>
            </a:r>
            <a:endParaRPr lang="fi-FI" b="1" dirty="0" smtClean="0">
              <a:solidFill>
                <a:schemeClr val="tx2"/>
              </a:solidFill>
              <a:latin typeface="+mn-lt"/>
            </a:endParaRPr>
          </a:p>
        </p:txBody>
      </p:sp>
      <p:cxnSp>
        <p:nvCxnSpPr>
          <p:cNvPr id="71" name="Straight Arrow Connector 85"/>
          <p:cNvCxnSpPr>
            <a:stCxn id="70" idx="2"/>
          </p:cNvCxnSpPr>
          <p:nvPr/>
        </p:nvCxnSpPr>
        <p:spPr>
          <a:xfrm flipH="1">
            <a:off x="3905795" y="3275482"/>
            <a:ext cx="86406" cy="135880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43727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4" grpId="0"/>
      <p:bldP spid="56" grpId="0"/>
      <p:bldP spid="58" grpId="0"/>
      <p:bldP spid="60" grpId="0" animBg="1"/>
      <p:bldP spid="62" grpId="0" animBg="1"/>
      <p:bldP spid="66" grpId="0" animBg="1"/>
      <p:bldP spid="67" grpId="0"/>
      <p:bldP spid="68" grpId="0" animBg="1"/>
      <p:bldP spid="69" grpId="0"/>
      <p:bldP spid="7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B</a:t>
            </a:r>
            <a:r>
              <a:rPr lang="en-GB" i="1" dirty="0" smtClean="0"/>
              <a:t>2</a:t>
            </a:r>
            <a:r>
              <a:rPr lang="en-GB" dirty="0" smtClean="0"/>
              <a:t>SHARE in 4 steps: home</a:t>
            </a:r>
            <a:endParaRPr lang="en-GB" dirty="0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>
              <a:defRPr b="1">
                <a:solidFill>
                  <a:schemeClr val="tx2"/>
                </a:solidFill>
              </a:defRPr>
            </a:lvl1pPr>
          </a:lstStyle>
          <a:p>
            <a:r>
              <a:rPr lang="en-GB" smtClean="0"/>
              <a:t>www.eudat.eu</a:t>
            </a:r>
            <a:endParaRPr lang="en-GB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3031976" cy="365125"/>
          </a:xfrm>
        </p:spPr>
        <p:txBody>
          <a:bodyPr vert="horz" lIns="91440" tIns="45720" rIns="91440" bIns="45720" rtlCol="0" anchor="ctr"/>
          <a:lstStyle>
            <a:lvl1pPr>
              <a:defRPr lang="en-GB" b="1">
                <a:solidFill>
                  <a:schemeClr val="tx2"/>
                </a:solidFill>
              </a:defRPr>
            </a:lvl1pPr>
          </a:lstStyle>
          <a:p>
            <a:pPr algn="r"/>
            <a:r>
              <a:rPr lang="it-IT" dirty="0" smtClean="0"/>
              <a:t>2nd EUDAT </a:t>
            </a:r>
            <a:r>
              <a:rPr lang="it-IT" dirty="0" err="1" smtClean="0"/>
              <a:t>Review</a:t>
            </a:r>
            <a:r>
              <a:rPr lang="it-IT" dirty="0" smtClean="0"/>
              <a:t>,  </a:t>
            </a:r>
            <a:r>
              <a:rPr lang="it-IT" dirty="0" err="1" smtClean="0"/>
              <a:t>Brussels</a:t>
            </a:r>
            <a:r>
              <a:rPr lang="it-IT" dirty="0" smtClean="0"/>
              <a:t>, 23 </a:t>
            </a:r>
            <a:r>
              <a:rPr lang="it-IT" dirty="0" err="1" smtClean="0"/>
              <a:t>Jan</a:t>
            </a:r>
            <a:r>
              <a:rPr lang="it-IT" dirty="0" smtClean="0"/>
              <a:t> 2014</a:t>
            </a:r>
            <a:endParaRPr lang="it-IT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 b="1">
                <a:solidFill>
                  <a:schemeClr val="tx2"/>
                </a:solidFill>
              </a:defRPr>
            </a:lvl1pPr>
          </a:lstStyle>
          <a:p>
            <a:fld id="{6EC79EB9-56DD-479A-821F-A18D22174A58}" type="slidenum">
              <a:rPr lang="en-GB" smtClean="0"/>
              <a:pPr/>
              <a:t>7</a:t>
            </a:fld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556792"/>
            <a:ext cx="8448939" cy="4752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59720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B</a:t>
            </a:r>
            <a:r>
              <a:rPr lang="en-GB" i="1" dirty="0" smtClean="0"/>
              <a:t>2</a:t>
            </a:r>
            <a:r>
              <a:rPr lang="en-GB" dirty="0" smtClean="0"/>
              <a:t>SHARE in 4 steps: FAQ </a:t>
            </a:r>
            <a:endParaRPr lang="en-GB" dirty="0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>
              <a:defRPr b="1">
                <a:solidFill>
                  <a:schemeClr val="tx2"/>
                </a:solidFill>
              </a:defRPr>
            </a:lvl1pPr>
          </a:lstStyle>
          <a:p>
            <a:r>
              <a:rPr lang="en-GB" smtClean="0"/>
              <a:t>www.eudat.eu</a:t>
            </a:r>
            <a:endParaRPr lang="en-GB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3031976" cy="365125"/>
          </a:xfrm>
        </p:spPr>
        <p:txBody>
          <a:bodyPr vert="horz" lIns="91440" tIns="45720" rIns="91440" bIns="45720" rtlCol="0" anchor="ctr"/>
          <a:lstStyle>
            <a:lvl1pPr>
              <a:defRPr lang="en-GB" b="1">
                <a:solidFill>
                  <a:schemeClr val="tx2"/>
                </a:solidFill>
              </a:defRPr>
            </a:lvl1pPr>
          </a:lstStyle>
          <a:p>
            <a:pPr algn="r"/>
            <a:r>
              <a:rPr lang="it-IT" dirty="0" smtClean="0"/>
              <a:t>2nd EUDAT </a:t>
            </a:r>
            <a:r>
              <a:rPr lang="it-IT" dirty="0" err="1" smtClean="0"/>
              <a:t>Review</a:t>
            </a:r>
            <a:r>
              <a:rPr lang="it-IT" dirty="0" smtClean="0"/>
              <a:t>,  </a:t>
            </a:r>
            <a:r>
              <a:rPr lang="it-IT" dirty="0" err="1" smtClean="0"/>
              <a:t>Brussels</a:t>
            </a:r>
            <a:r>
              <a:rPr lang="it-IT" dirty="0" smtClean="0"/>
              <a:t>, 23 </a:t>
            </a:r>
            <a:r>
              <a:rPr lang="it-IT" dirty="0" err="1" smtClean="0"/>
              <a:t>Jan</a:t>
            </a:r>
            <a:r>
              <a:rPr lang="it-IT" dirty="0" smtClean="0"/>
              <a:t> 2014</a:t>
            </a:r>
            <a:endParaRPr lang="it-IT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 b="1">
                <a:solidFill>
                  <a:schemeClr val="tx2"/>
                </a:solidFill>
              </a:defRPr>
            </a:lvl1pPr>
          </a:lstStyle>
          <a:p>
            <a:fld id="{6EC79EB9-56DD-479A-821F-A18D22174A58}" type="slidenum">
              <a:rPr lang="en-GB" smtClean="0"/>
              <a:pPr/>
              <a:t>8</a:t>
            </a:fld>
            <a:endParaRPr lang="en-GB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556792"/>
            <a:ext cx="8435752" cy="4745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78445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B</a:t>
            </a:r>
            <a:r>
              <a:rPr lang="en-GB" i="1" dirty="0" smtClean="0"/>
              <a:t>2</a:t>
            </a:r>
            <a:r>
              <a:rPr lang="en-GB" dirty="0" smtClean="0"/>
              <a:t>SHARE in 4 steps: search</a:t>
            </a:r>
            <a:endParaRPr lang="en-GB" dirty="0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>
              <a:defRPr b="1">
                <a:solidFill>
                  <a:schemeClr val="tx2"/>
                </a:solidFill>
              </a:defRPr>
            </a:lvl1pPr>
          </a:lstStyle>
          <a:p>
            <a:r>
              <a:rPr lang="en-GB" smtClean="0"/>
              <a:t>www.eudat.eu</a:t>
            </a:r>
            <a:endParaRPr lang="en-GB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3031976" cy="365125"/>
          </a:xfrm>
        </p:spPr>
        <p:txBody>
          <a:bodyPr vert="horz" lIns="91440" tIns="45720" rIns="91440" bIns="45720" rtlCol="0" anchor="ctr"/>
          <a:lstStyle>
            <a:lvl1pPr>
              <a:defRPr lang="en-GB" b="1">
                <a:solidFill>
                  <a:schemeClr val="tx2"/>
                </a:solidFill>
              </a:defRPr>
            </a:lvl1pPr>
          </a:lstStyle>
          <a:p>
            <a:pPr algn="r"/>
            <a:r>
              <a:rPr lang="it-IT" dirty="0" smtClean="0"/>
              <a:t>2nd EUDAT </a:t>
            </a:r>
            <a:r>
              <a:rPr lang="it-IT" dirty="0" err="1" smtClean="0"/>
              <a:t>Review</a:t>
            </a:r>
            <a:r>
              <a:rPr lang="it-IT" dirty="0" smtClean="0"/>
              <a:t>,  </a:t>
            </a:r>
            <a:r>
              <a:rPr lang="it-IT" dirty="0" err="1" smtClean="0"/>
              <a:t>Brussels</a:t>
            </a:r>
            <a:r>
              <a:rPr lang="it-IT" dirty="0" smtClean="0"/>
              <a:t>, 23 </a:t>
            </a:r>
            <a:r>
              <a:rPr lang="it-IT" dirty="0" err="1" smtClean="0"/>
              <a:t>Jan</a:t>
            </a:r>
            <a:r>
              <a:rPr lang="it-IT" dirty="0" smtClean="0"/>
              <a:t> 2014</a:t>
            </a:r>
            <a:endParaRPr lang="it-IT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 b="1">
                <a:solidFill>
                  <a:schemeClr val="tx2"/>
                </a:solidFill>
              </a:defRPr>
            </a:lvl1pPr>
          </a:lstStyle>
          <a:p>
            <a:fld id="{6EC79EB9-56DD-479A-821F-A18D22174A58}" type="slidenum">
              <a:rPr lang="en-GB" smtClean="0"/>
              <a:pPr/>
              <a:t>9</a:t>
            </a:fld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137" y="1612232"/>
            <a:ext cx="8325852" cy="46832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4272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B</a:t>
            </a:r>
            <a:r>
              <a:rPr lang="en-GB" i="1" dirty="0" smtClean="0"/>
              <a:t>2</a:t>
            </a:r>
            <a:r>
              <a:rPr lang="en-GB" dirty="0" smtClean="0"/>
              <a:t>SHARE in 4 steps: Deposit I</a:t>
            </a:r>
            <a:endParaRPr lang="en-GB" dirty="0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>
              <a:defRPr b="1">
                <a:solidFill>
                  <a:schemeClr val="tx2"/>
                </a:solidFill>
              </a:defRPr>
            </a:lvl1pPr>
          </a:lstStyle>
          <a:p>
            <a:r>
              <a:rPr lang="en-GB" smtClean="0"/>
              <a:t>www.eudat.eu</a:t>
            </a:r>
            <a:endParaRPr lang="en-GB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3031976" cy="365125"/>
          </a:xfrm>
        </p:spPr>
        <p:txBody>
          <a:bodyPr vert="horz" lIns="91440" tIns="45720" rIns="91440" bIns="45720" rtlCol="0" anchor="ctr"/>
          <a:lstStyle>
            <a:lvl1pPr>
              <a:defRPr lang="en-GB" b="1">
                <a:solidFill>
                  <a:schemeClr val="tx2"/>
                </a:solidFill>
              </a:defRPr>
            </a:lvl1pPr>
          </a:lstStyle>
          <a:p>
            <a:pPr algn="r"/>
            <a:r>
              <a:rPr lang="it-IT" dirty="0" smtClean="0"/>
              <a:t>2nd EUDAT </a:t>
            </a:r>
            <a:r>
              <a:rPr lang="it-IT" dirty="0" err="1" smtClean="0"/>
              <a:t>Review</a:t>
            </a:r>
            <a:r>
              <a:rPr lang="it-IT" dirty="0" smtClean="0"/>
              <a:t>,  </a:t>
            </a:r>
            <a:r>
              <a:rPr lang="it-IT" dirty="0" err="1" smtClean="0"/>
              <a:t>Brussels</a:t>
            </a:r>
            <a:r>
              <a:rPr lang="it-IT" dirty="0" smtClean="0"/>
              <a:t>, 23 </a:t>
            </a:r>
            <a:r>
              <a:rPr lang="it-IT" dirty="0" err="1" smtClean="0"/>
              <a:t>Jan</a:t>
            </a:r>
            <a:r>
              <a:rPr lang="it-IT" dirty="0" smtClean="0"/>
              <a:t> 2014</a:t>
            </a:r>
            <a:endParaRPr lang="it-IT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 b="1">
                <a:solidFill>
                  <a:schemeClr val="tx2"/>
                </a:solidFill>
              </a:defRPr>
            </a:lvl1pPr>
          </a:lstStyle>
          <a:p>
            <a:fld id="{6EC79EB9-56DD-479A-821F-A18D22174A58}" type="slidenum">
              <a:rPr lang="en-GB" smtClean="0"/>
              <a:pPr/>
              <a:t>10</a:t>
            </a:fld>
            <a:endParaRPr lang="en-GB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515" y="1767139"/>
            <a:ext cx="8037095" cy="45208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554" y="5119541"/>
            <a:ext cx="2588906" cy="801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ight Arrow 6"/>
          <p:cNvSpPr/>
          <p:nvPr/>
        </p:nvSpPr>
        <p:spPr>
          <a:xfrm>
            <a:off x="1183182" y="5479490"/>
            <a:ext cx="1287058" cy="298451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3495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B</a:t>
            </a:r>
            <a:r>
              <a:rPr lang="en-GB" i="1" dirty="0" smtClean="0"/>
              <a:t>2</a:t>
            </a:r>
            <a:r>
              <a:rPr lang="en-GB" dirty="0" smtClean="0"/>
              <a:t>SHARE in 4 steps: Deposit II</a:t>
            </a:r>
            <a:endParaRPr lang="en-GB" dirty="0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>
              <a:defRPr b="1">
                <a:solidFill>
                  <a:schemeClr val="tx2"/>
                </a:solidFill>
              </a:defRPr>
            </a:lvl1pPr>
          </a:lstStyle>
          <a:p>
            <a:r>
              <a:rPr lang="en-GB" smtClean="0"/>
              <a:t>www.eudat.eu</a:t>
            </a:r>
            <a:endParaRPr lang="en-GB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3031976" cy="365125"/>
          </a:xfrm>
        </p:spPr>
        <p:txBody>
          <a:bodyPr vert="horz" lIns="91440" tIns="45720" rIns="91440" bIns="45720" rtlCol="0" anchor="ctr"/>
          <a:lstStyle>
            <a:lvl1pPr>
              <a:defRPr lang="en-GB" b="1">
                <a:solidFill>
                  <a:schemeClr val="tx2"/>
                </a:solidFill>
              </a:defRPr>
            </a:lvl1pPr>
          </a:lstStyle>
          <a:p>
            <a:pPr algn="r"/>
            <a:r>
              <a:rPr lang="it-IT" dirty="0" smtClean="0"/>
              <a:t>2nd EUDAT </a:t>
            </a:r>
            <a:r>
              <a:rPr lang="it-IT" dirty="0" err="1" smtClean="0"/>
              <a:t>Review</a:t>
            </a:r>
            <a:r>
              <a:rPr lang="it-IT" dirty="0" smtClean="0"/>
              <a:t>,  </a:t>
            </a:r>
            <a:r>
              <a:rPr lang="it-IT" dirty="0" err="1" smtClean="0"/>
              <a:t>Brussels</a:t>
            </a:r>
            <a:r>
              <a:rPr lang="it-IT" dirty="0" smtClean="0"/>
              <a:t>, 23 </a:t>
            </a:r>
            <a:r>
              <a:rPr lang="it-IT" dirty="0" err="1" smtClean="0"/>
              <a:t>Jan</a:t>
            </a:r>
            <a:r>
              <a:rPr lang="it-IT" dirty="0" smtClean="0"/>
              <a:t> 2014</a:t>
            </a:r>
            <a:endParaRPr lang="it-IT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 b="1">
                <a:solidFill>
                  <a:schemeClr val="tx2"/>
                </a:solidFill>
              </a:defRPr>
            </a:lvl1pPr>
          </a:lstStyle>
          <a:p>
            <a:fld id="{6EC79EB9-56DD-479A-821F-A18D22174A58}" type="slidenum">
              <a:rPr lang="en-GB" smtClean="0"/>
              <a:pPr/>
              <a:t>11</a:t>
            </a:fld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640" y="1683518"/>
            <a:ext cx="7892717" cy="47196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74287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Embedding</a:t>
            </a:r>
            <a:endParaRPr lang="en-GB" dirty="0"/>
          </a:p>
        </p:txBody>
      </p:sp>
      <p:sp>
        <p:nvSpPr>
          <p:cNvPr id="38" name="Segnaposto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>
              <a:defRPr b="1">
                <a:solidFill>
                  <a:schemeClr val="tx2"/>
                </a:solidFill>
              </a:defRPr>
            </a:lvl1pPr>
          </a:lstStyle>
          <a:p>
            <a:r>
              <a:rPr lang="en-GB" dirty="0" smtClean="0"/>
              <a:t>www.eudat.eu</a:t>
            </a:r>
            <a:endParaRPr lang="en-GB" dirty="0"/>
          </a:p>
        </p:txBody>
      </p:sp>
      <p:sp>
        <p:nvSpPr>
          <p:cNvPr id="39" name="Segnaposto piè di pagina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3031976" cy="365125"/>
          </a:xfrm>
        </p:spPr>
        <p:txBody>
          <a:bodyPr vert="horz" lIns="91440" tIns="45720" rIns="91440" bIns="45720" rtlCol="0" anchor="ctr"/>
          <a:lstStyle>
            <a:lvl1pPr>
              <a:defRPr lang="en-GB" b="1">
                <a:solidFill>
                  <a:schemeClr val="tx2"/>
                </a:solidFill>
              </a:defRPr>
            </a:lvl1pPr>
          </a:lstStyle>
          <a:p>
            <a:pPr algn="r"/>
            <a:r>
              <a:rPr lang="it-IT" dirty="0" smtClean="0"/>
              <a:t>2nd EUDAT </a:t>
            </a:r>
            <a:r>
              <a:rPr lang="it-IT" dirty="0" err="1" smtClean="0"/>
              <a:t>Review</a:t>
            </a:r>
            <a:r>
              <a:rPr lang="it-IT" dirty="0" smtClean="0"/>
              <a:t>,  </a:t>
            </a:r>
            <a:r>
              <a:rPr lang="it-IT" dirty="0" err="1" smtClean="0"/>
              <a:t>Brussels</a:t>
            </a:r>
            <a:r>
              <a:rPr lang="it-IT" dirty="0" smtClean="0"/>
              <a:t>, 23 </a:t>
            </a:r>
            <a:r>
              <a:rPr lang="it-IT" dirty="0" err="1" smtClean="0"/>
              <a:t>Jan</a:t>
            </a:r>
            <a:r>
              <a:rPr lang="it-IT" dirty="0" smtClean="0"/>
              <a:t> 2014</a:t>
            </a:r>
            <a:endParaRPr lang="it-IT" dirty="0"/>
          </a:p>
        </p:txBody>
      </p:sp>
      <p:sp>
        <p:nvSpPr>
          <p:cNvPr id="40" name="Segnaposto numero diapositiva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 b="1">
                <a:solidFill>
                  <a:schemeClr val="tx2"/>
                </a:solidFill>
              </a:defRPr>
            </a:lvl1pPr>
          </a:lstStyle>
          <a:p>
            <a:fld id="{6EC79EB9-56DD-479A-821F-A18D22174A58}" type="slidenum">
              <a:rPr lang="en-GB" smtClean="0"/>
              <a:pPr/>
              <a:t>12</a:t>
            </a:fld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916832"/>
            <a:ext cx="8443463" cy="3816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8" name="Curved Up Arrow 47"/>
          <p:cNvSpPr/>
          <p:nvPr/>
        </p:nvSpPr>
        <p:spPr>
          <a:xfrm flipH="1">
            <a:off x="5724128" y="5445224"/>
            <a:ext cx="1152128" cy="288032"/>
          </a:xfrm>
          <a:prstGeom prst="curvedUpArrow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0" name="Curved Up Arrow 49"/>
          <p:cNvSpPr/>
          <p:nvPr/>
        </p:nvSpPr>
        <p:spPr>
          <a:xfrm flipH="1">
            <a:off x="5364088" y="5436840"/>
            <a:ext cx="2736304" cy="440432"/>
          </a:xfrm>
          <a:prstGeom prst="curvedUpArrow">
            <a:avLst>
              <a:gd name="adj1" fmla="val 21232"/>
              <a:gd name="adj2" fmla="val 55436"/>
              <a:gd name="adj3" fmla="val 25000"/>
            </a:avLst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1" name="Curved Up Arrow 50"/>
          <p:cNvSpPr/>
          <p:nvPr/>
        </p:nvSpPr>
        <p:spPr>
          <a:xfrm rot="16200000">
            <a:off x="5148063" y="2787116"/>
            <a:ext cx="1152128" cy="288032"/>
          </a:xfrm>
          <a:prstGeom prst="curvedUpArrow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10" name="Picture 14" descr="database, storage ico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0392" y="4366753"/>
            <a:ext cx="676335" cy="648072"/>
          </a:xfrm>
          <a:prstGeom prst="rect">
            <a:avLst/>
          </a:prstGeom>
          <a:noFill/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4768" y="4667682"/>
            <a:ext cx="553938" cy="6198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40250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en-GB" dirty="0" smtClean="0"/>
              <a:t>B</a:t>
            </a:r>
            <a:r>
              <a:rPr lang="en-GB" i="1" dirty="0" smtClean="0"/>
              <a:t>2</a:t>
            </a:r>
            <a:r>
              <a:rPr lang="en-GB" dirty="0" smtClean="0"/>
              <a:t>SHARE Resources</a:t>
            </a:r>
            <a:endParaRPr lang="en-GB" dirty="0"/>
          </a:p>
        </p:txBody>
      </p:sp>
      <p:sp>
        <p:nvSpPr>
          <p:cNvPr id="4" name="TextBox 5"/>
          <p:cNvSpPr txBox="1">
            <a:spLocks noGrp="1"/>
          </p:cNvSpPr>
          <p:nvPr>
            <p:ph idx="1"/>
          </p:nvPr>
        </p:nvSpPr>
        <p:spPr>
          <a:xfrm>
            <a:off x="539552" y="1147907"/>
            <a:ext cx="8229600" cy="51614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q"/>
              <a:defRPr/>
            </a:pPr>
            <a:r>
              <a:rPr lang="fi-FI" sz="1800" b="1" dirty="0" smtClean="0">
                <a:solidFill>
                  <a:srgbClr val="C00000"/>
                </a:solidFill>
                <a:latin typeface="+mn-lt"/>
              </a:rPr>
              <a:t>PROTOTYPE PHASE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q"/>
              <a:defRPr/>
            </a:pPr>
            <a:r>
              <a:rPr lang="fi-FI" sz="1800" b="1" dirty="0">
                <a:solidFill>
                  <a:schemeClr val="tx2"/>
                </a:solidFill>
                <a:latin typeface="+mn-lt"/>
              </a:rPr>
              <a:t> </a:t>
            </a:r>
            <a:r>
              <a:rPr lang="fi-FI" sz="1800" b="1" dirty="0" smtClean="0">
                <a:solidFill>
                  <a:schemeClr val="tx2"/>
                </a:solidFill>
                <a:latin typeface="+mn-lt"/>
              </a:rPr>
              <a:t>2 chairs (Erwin Laure, Peter Wittenburg)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q"/>
              <a:defRPr/>
            </a:pPr>
            <a:r>
              <a:rPr lang="fi-FI" sz="1800" b="1" dirty="0">
                <a:solidFill>
                  <a:schemeClr val="tx2"/>
                </a:solidFill>
                <a:latin typeface="+mn-lt"/>
              </a:rPr>
              <a:t> </a:t>
            </a:r>
            <a:r>
              <a:rPr lang="fi-FI" sz="1800" b="1" dirty="0" smtClean="0">
                <a:solidFill>
                  <a:schemeClr val="tx2"/>
                </a:solidFill>
                <a:latin typeface="+mn-lt"/>
              </a:rPr>
              <a:t>2 developers (Ilja Livenstein, Adrian Mouat - partly) 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q"/>
              <a:defRPr/>
            </a:pPr>
            <a:r>
              <a:rPr lang="fi-FI" sz="1800" b="1" dirty="0">
                <a:solidFill>
                  <a:schemeClr val="tx2"/>
                </a:solidFill>
                <a:latin typeface="+mn-lt"/>
              </a:rPr>
              <a:t> </a:t>
            </a:r>
            <a:r>
              <a:rPr lang="fi-FI" sz="1800" b="1" dirty="0" smtClean="0">
                <a:solidFill>
                  <a:schemeClr val="tx2"/>
                </a:solidFill>
                <a:latin typeface="+mn-lt"/>
              </a:rPr>
              <a:t>community and center experts</a:t>
            </a:r>
          </a:p>
          <a:p>
            <a:pPr>
              <a:lnSpc>
                <a:spcPct val="150000"/>
              </a:lnSpc>
              <a:buFont typeface="Wingdings" pitchFamily="2" charset="2"/>
              <a:buChar char="q"/>
              <a:defRPr/>
            </a:pPr>
            <a:r>
              <a:rPr lang="fi-FI" sz="1800" b="1" dirty="0">
                <a:solidFill>
                  <a:srgbClr val="C00000"/>
                </a:solidFill>
                <a:latin typeface="+mn-lt"/>
              </a:rPr>
              <a:t>SERVICE PHASE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q"/>
              <a:defRPr/>
            </a:pPr>
            <a:r>
              <a:rPr lang="fi-FI" sz="1800" b="1" dirty="0" smtClean="0">
                <a:solidFill>
                  <a:schemeClr val="tx2"/>
                </a:solidFill>
                <a:latin typeface="+mn-lt"/>
              </a:rPr>
              <a:t> </a:t>
            </a:r>
            <a:r>
              <a:rPr lang="fi-FI" sz="1800" b="1" u="sng" dirty="0" smtClean="0">
                <a:solidFill>
                  <a:schemeClr val="tx2"/>
                </a:solidFill>
                <a:latin typeface="+mn-lt"/>
              </a:rPr>
              <a:t>Product Manager (Pavel Stranak, CU)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q"/>
              <a:defRPr/>
            </a:pPr>
            <a:r>
              <a:rPr lang="fi-FI" sz="1800" b="1" dirty="0" smtClean="0">
                <a:solidFill>
                  <a:schemeClr val="tx2"/>
                </a:solidFill>
                <a:latin typeface="+mn-lt"/>
              </a:rPr>
              <a:t> 5 developers (CU, KTH, 2 EKUT, PSNC, STFC)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q"/>
              <a:defRPr/>
            </a:pPr>
            <a:r>
              <a:rPr lang="fi-FI" sz="1800" b="1" dirty="0" smtClean="0">
                <a:solidFill>
                  <a:schemeClr val="tx2"/>
                </a:solidFill>
                <a:latin typeface="+mn-lt"/>
              </a:rPr>
              <a:t> 3 deployers (2 CSC, PSNC, more to come)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q"/>
              <a:defRPr/>
            </a:pPr>
            <a:r>
              <a:rPr lang="fi-FI" sz="1800" b="1" dirty="0" smtClean="0">
                <a:solidFill>
                  <a:schemeClr val="tx2"/>
                </a:solidFill>
                <a:latin typeface="+mn-lt"/>
              </a:rPr>
              <a:t> involvement of WP2 (legal issues etc), </a:t>
            </a:r>
            <a:r>
              <a:rPr lang="fi-FI" sz="1800" b="1" dirty="0">
                <a:solidFill>
                  <a:schemeClr val="tx2"/>
                </a:solidFill>
                <a:latin typeface="+mn-lt"/>
              </a:rPr>
              <a:t>WP3 </a:t>
            </a:r>
            <a:r>
              <a:rPr lang="fi-FI" sz="1800" b="1" dirty="0" smtClean="0">
                <a:solidFill>
                  <a:schemeClr val="tx2"/>
                </a:solidFill>
                <a:latin typeface="+mn-lt"/>
              </a:rPr>
              <a:t>(</a:t>
            </a:r>
            <a:r>
              <a:rPr lang="fi-FI" sz="1800" b="1" dirty="0">
                <a:solidFill>
                  <a:schemeClr val="tx2"/>
                </a:solidFill>
                <a:latin typeface="+mn-lt"/>
              </a:rPr>
              <a:t>branding, community </a:t>
            </a:r>
            <a:r>
              <a:rPr lang="fi-FI" sz="1800" b="1" dirty="0" smtClean="0">
                <a:solidFill>
                  <a:schemeClr val="tx2"/>
                </a:solidFill>
                <a:latin typeface="+mn-lt"/>
              </a:rPr>
              <a:t>outreach &amp; engagement, training, </a:t>
            </a:r>
            <a:r>
              <a:rPr lang="fi-FI" sz="1800" b="1" dirty="0">
                <a:solidFill>
                  <a:schemeClr val="tx2"/>
                </a:solidFill>
                <a:latin typeface="+mn-lt"/>
              </a:rPr>
              <a:t>etc), </a:t>
            </a:r>
            <a:r>
              <a:rPr lang="fi-FI" sz="1800" b="1" dirty="0" smtClean="0">
                <a:solidFill>
                  <a:schemeClr val="tx2"/>
                </a:solidFill>
                <a:latin typeface="+mn-lt"/>
              </a:rPr>
              <a:t>WP4 (requirements, UI, involvement), WP5 </a:t>
            </a:r>
            <a:r>
              <a:rPr lang="fi-FI" sz="1800" b="1" dirty="0">
                <a:solidFill>
                  <a:schemeClr val="tx2"/>
                </a:solidFill>
                <a:latin typeface="+mn-lt"/>
              </a:rPr>
              <a:t>(generic technology issues, etc),  WP6 (deployment, service stability, etc)</a:t>
            </a:r>
          </a:p>
        </p:txBody>
      </p:sp>
      <p:sp>
        <p:nvSpPr>
          <p:cNvPr id="8" name="Segnaposto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>
              <a:defRPr b="1">
                <a:solidFill>
                  <a:schemeClr val="tx2"/>
                </a:solidFill>
              </a:defRPr>
            </a:lvl1pPr>
          </a:lstStyle>
          <a:p>
            <a:r>
              <a:rPr lang="en-GB" dirty="0" smtClean="0"/>
              <a:t>www.eudat.eu</a:t>
            </a:r>
            <a:endParaRPr lang="en-GB" dirty="0"/>
          </a:p>
        </p:txBody>
      </p:sp>
      <p:sp>
        <p:nvSpPr>
          <p:cNvPr id="9" name="Segnaposto piè di pagina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3031976" cy="365125"/>
          </a:xfrm>
        </p:spPr>
        <p:txBody>
          <a:bodyPr vert="horz" lIns="91440" tIns="45720" rIns="91440" bIns="45720" rtlCol="0" anchor="ctr"/>
          <a:lstStyle>
            <a:lvl1pPr>
              <a:defRPr lang="en-GB" b="1">
                <a:solidFill>
                  <a:schemeClr val="tx2"/>
                </a:solidFill>
              </a:defRPr>
            </a:lvl1pPr>
          </a:lstStyle>
          <a:p>
            <a:pPr algn="r"/>
            <a:r>
              <a:rPr lang="it-IT" dirty="0" smtClean="0"/>
              <a:t>2nd EUDAT </a:t>
            </a:r>
            <a:r>
              <a:rPr lang="it-IT" dirty="0" err="1" smtClean="0"/>
              <a:t>Review</a:t>
            </a:r>
            <a:r>
              <a:rPr lang="it-IT" dirty="0" smtClean="0"/>
              <a:t>,  </a:t>
            </a:r>
            <a:r>
              <a:rPr lang="it-IT" dirty="0" err="1" smtClean="0"/>
              <a:t>Brussels</a:t>
            </a:r>
            <a:r>
              <a:rPr lang="it-IT" dirty="0" smtClean="0"/>
              <a:t>, 23 </a:t>
            </a:r>
            <a:r>
              <a:rPr lang="it-IT" dirty="0" err="1" smtClean="0"/>
              <a:t>Jan</a:t>
            </a:r>
            <a:r>
              <a:rPr lang="it-IT" dirty="0" smtClean="0"/>
              <a:t> 2014</a:t>
            </a:r>
            <a:endParaRPr lang="it-IT" dirty="0"/>
          </a:p>
        </p:txBody>
      </p:sp>
      <p:sp>
        <p:nvSpPr>
          <p:cNvPr id="10" name="Segnaposto numero diapositiva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 b="1">
                <a:solidFill>
                  <a:schemeClr val="tx2"/>
                </a:solidFill>
              </a:defRPr>
            </a:lvl1pPr>
          </a:lstStyle>
          <a:p>
            <a:fld id="{6EC79EB9-56DD-479A-821F-A18D22174A58}" type="slidenum">
              <a:rPr lang="en-GB" smtClean="0"/>
              <a:pPr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8292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>
              <a:defRPr b="1">
                <a:solidFill>
                  <a:schemeClr val="tx2"/>
                </a:solidFill>
              </a:defRPr>
            </a:lvl1pPr>
          </a:lstStyle>
          <a:p>
            <a:r>
              <a:rPr lang="en-GB" dirty="0" smtClean="0"/>
              <a:t>www.eudat.eu</a:t>
            </a:r>
            <a:endParaRPr lang="en-GB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3031976" cy="365125"/>
          </a:xfrm>
        </p:spPr>
        <p:txBody>
          <a:bodyPr vert="horz" lIns="91440" tIns="45720" rIns="91440" bIns="45720" rtlCol="0" anchor="ctr"/>
          <a:lstStyle>
            <a:lvl1pPr>
              <a:defRPr lang="en-GB" b="1">
                <a:solidFill>
                  <a:schemeClr val="tx2"/>
                </a:solidFill>
              </a:defRPr>
            </a:lvl1pPr>
          </a:lstStyle>
          <a:p>
            <a:pPr algn="r"/>
            <a:r>
              <a:rPr lang="it-IT" dirty="0" smtClean="0"/>
              <a:t>2nd EUDAT </a:t>
            </a:r>
            <a:r>
              <a:rPr lang="it-IT" dirty="0" err="1" smtClean="0"/>
              <a:t>Review</a:t>
            </a:r>
            <a:r>
              <a:rPr lang="it-IT" dirty="0" smtClean="0"/>
              <a:t>,  </a:t>
            </a:r>
            <a:r>
              <a:rPr lang="it-IT" dirty="0" err="1" smtClean="0"/>
              <a:t>Brussels</a:t>
            </a:r>
            <a:r>
              <a:rPr lang="it-IT" dirty="0" smtClean="0"/>
              <a:t>, 23 </a:t>
            </a:r>
            <a:r>
              <a:rPr lang="it-IT" dirty="0" err="1" smtClean="0"/>
              <a:t>Jan</a:t>
            </a:r>
            <a:r>
              <a:rPr lang="it-IT" dirty="0" smtClean="0"/>
              <a:t> 2014</a:t>
            </a:r>
            <a:endParaRPr lang="it-IT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 b="1">
                <a:solidFill>
                  <a:schemeClr val="tx2"/>
                </a:solidFill>
              </a:defRPr>
            </a:lvl1pPr>
          </a:lstStyle>
          <a:p>
            <a:fld id="{6EC79EB9-56DD-479A-821F-A18D22174A58}" type="slidenum">
              <a:rPr lang="en-GB" smtClean="0"/>
              <a:pPr/>
              <a:t>14</a:t>
            </a:fld>
            <a:endParaRPr lang="en-GB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7494" y="5335008"/>
            <a:ext cx="2588906" cy="801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Rectangle 9"/>
          <p:cNvSpPr/>
          <p:nvPr/>
        </p:nvSpPr>
        <p:spPr>
          <a:xfrm>
            <a:off x="5847494" y="5335008"/>
            <a:ext cx="2002052" cy="23038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itle 1"/>
          <p:cNvSpPr>
            <a:spLocks noGrp="1"/>
          </p:cNvSpPr>
          <p:nvPr/>
        </p:nvSpPr>
        <p:spPr>
          <a:xfrm>
            <a:off x="457200" y="989296"/>
            <a:ext cx="8229600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rgbClr val="C13424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r>
              <a:rPr lang="fi-FI" dirty="0" smtClean="0"/>
              <a:t>B2Share Basic/Premium</a:t>
            </a:r>
            <a:endParaRPr lang="en-US" dirty="0"/>
          </a:p>
        </p:txBody>
      </p:sp>
      <p:pic>
        <p:nvPicPr>
          <p:cNvPr id="14" name="tabl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453" y="1791264"/>
            <a:ext cx="7879498" cy="3871296"/>
          </a:xfrm>
          <a:prstGeom prst="rect">
            <a:avLst/>
          </a:prstGeom>
        </p:spPr>
      </p:pic>
      <p:sp>
        <p:nvSpPr>
          <p:cNvPr id="15" name="Rounded Rectangle 14"/>
          <p:cNvSpPr/>
          <p:nvPr/>
        </p:nvSpPr>
        <p:spPr>
          <a:xfrm>
            <a:off x="5847494" y="5592686"/>
            <a:ext cx="2588906" cy="571406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7009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What are the next steps?</a:t>
            </a:r>
            <a:endParaRPr lang="en-GB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q"/>
              <a:defRPr/>
            </a:pPr>
            <a:r>
              <a:rPr lang="fi-FI" b="1" dirty="0" smtClean="0">
                <a:solidFill>
                  <a:schemeClr val="tx2"/>
                </a:solidFill>
              </a:rPr>
              <a:t>Next </a:t>
            </a:r>
            <a:r>
              <a:rPr lang="fi-FI" b="1" dirty="0">
                <a:solidFill>
                  <a:schemeClr val="tx2"/>
                </a:solidFill>
              </a:rPr>
              <a:t>steps </a:t>
            </a:r>
            <a:r>
              <a:rPr lang="fi-FI" b="1" dirty="0" smtClean="0">
                <a:solidFill>
                  <a:schemeClr val="tx2"/>
                </a:solidFill>
              </a:rPr>
              <a:t>include</a:t>
            </a:r>
            <a:endParaRPr lang="fi-FI" b="1" dirty="0">
              <a:solidFill>
                <a:schemeClr val="tx2"/>
              </a:solidFill>
            </a:endParaRPr>
          </a:p>
          <a:p>
            <a:pPr lvl="1">
              <a:lnSpc>
                <a:spcPct val="150000"/>
              </a:lnSpc>
              <a:buFont typeface="Wingdings" pitchFamily="2" charset="2"/>
              <a:buChar char="q"/>
              <a:defRPr/>
            </a:pPr>
            <a:r>
              <a:rPr lang="fi-FI" b="1" dirty="0">
                <a:solidFill>
                  <a:schemeClr val="tx2"/>
                </a:solidFill>
              </a:rPr>
              <a:t> allow group sharing 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q"/>
              <a:defRPr/>
            </a:pPr>
            <a:r>
              <a:rPr lang="fi-FI" b="1" dirty="0">
                <a:solidFill>
                  <a:schemeClr val="tx2"/>
                </a:solidFill>
              </a:rPr>
              <a:t> implement replication 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q"/>
              <a:defRPr/>
            </a:pPr>
            <a:r>
              <a:rPr lang="fi-FI" b="1" dirty="0">
                <a:solidFill>
                  <a:schemeClr val="tx2"/>
                </a:solidFill>
              </a:rPr>
              <a:t> </a:t>
            </a:r>
            <a:r>
              <a:rPr lang="fi-FI" b="1" dirty="0" smtClean="0">
                <a:solidFill>
                  <a:schemeClr val="tx2"/>
                </a:solidFill>
              </a:rPr>
              <a:t>increase number of centres offering B2SHARE </a:t>
            </a:r>
            <a:r>
              <a:rPr lang="fi-FI" b="1" dirty="0">
                <a:solidFill>
                  <a:schemeClr val="tx2"/>
                </a:solidFill>
              </a:rPr>
              <a:t>service 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q"/>
              <a:defRPr/>
            </a:pPr>
            <a:r>
              <a:rPr lang="fi-FI" b="1" dirty="0">
                <a:solidFill>
                  <a:schemeClr val="tx2"/>
                </a:solidFill>
              </a:rPr>
              <a:t> integrate more communities with </a:t>
            </a:r>
            <a:r>
              <a:rPr lang="fi-FI" b="1" dirty="0" smtClean="0">
                <a:solidFill>
                  <a:schemeClr val="tx2"/>
                </a:solidFill>
              </a:rPr>
              <a:t>their own </a:t>
            </a:r>
            <a:r>
              <a:rPr lang="fi-FI" b="1" dirty="0">
                <a:solidFill>
                  <a:schemeClr val="tx2"/>
                </a:solidFill>
              </a:rPr>
              <a:t>branding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q"/>
              <a:defRPr/>
            </a:pPr>
            <a:r>
              <a:rPr lang="fi-FI" b="1" dirty="0">
                <a:solidFill>
                  <a:schemeClr val="tx2"/>
                </a:solidFill>
              </a:rPr>
              <a:t> optimize </a:t>
            </a:r>
            <a:r>
              <a:rPr lang="fi-FI" b="1" dirty="0" smtClean="0">
                <a:solidFill>
                  <a:schemeClr val="tx2"/>
                </a:solidFill>
              </a:rPr>
              <a:t>community branding </a:t>
            </a:r>
            <a:endParaRPr lang="fi-FI" b="1" dirty="0">
              <a:solidFill>
                <a:schemeClr val="tx2"/>
              </a:solidFill>
            </a:endParaRPr>
          </a:p>
          <a:p>
            <a:pPr lvl="1">
              <a:lnSpc>
                <a:spcPct val="150000"/>
              </a:lnSpc>
              <a:buFont typeface="Wingdings" pitchFamily="2" charset="2"/>
              <a:buChar char="q"/>
              <a:defRPr/>
            </a:pPr>
            <a:r>
              <a:rPr lang="fi-FI" b="1" dirty="0">
                <a:solidFill>
                  <a:schemeClr val="tx2"/>
                </a:solidFill>
              </a:rPr>
              <a:t> integrate type check library (JHOVE)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q"/>
              <a:defRPr/>
            </a:pPr>
            <a:r>
              <a:rPr lang="fi-FI" b="1" dirty="0">
                <a:solidFill>
                  <a:schemeClr val="tx2"/>
                </a:solidFill>
              </a:rPr>
              <a:t> check new technologies (WP5) </a:t>
            </a:r>
            <a:endParaRPr lang="fi-FI" b="1" dirty="0" smtClean="0">
              <a:solidFill>
                <a:schemeClr val="tx2"/>
              </a:solidFill>
            </a:endParaRPr>
          </a:p>
          <a:p>
            <a:pPr lvl="1">
              <a:lnSpc>
                <a:spcPct val="150000"/>
              </a:lnSpc>
              <a:buFont typeface="Wingdings" pitchFamily="2" charset="2"/>
              <a:buChar char="q"/>
              <a:defRPr/>
            </a:pPr>
            <a:r>
              <a:rPr lang="fi-FI" b="1" dirty="0">
                <a:solidFill>
                  <a:schemeClr val="tx2"/>
                </a:solidFill>
              </a:rPr>
              <a:t> </a:t>
            </a:r>
            <a:r>
              <a:rPr lang="fi-FI" b="1" dirty="0" smtClean="0">
                <a:solidFill>
                  <a:schemeClr val="tx2"/>
                </a:solidFill>
              </a:rPr>
              <a:t>Shibboleth integration</a:t>
            </a:r>
            <a:r>
              <a:rPr lang="fi-FI" b="1" dirty="0">
                <a:solidFill>
                  <a:schemeClr val="tx2"/>
                </a:solidFill>
              </a:rPr>
              <a:t> </a:t>
            </a:r>
            <a:endParaRPr lang="fi-FI" b="1" dirty="0" smtClean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2268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11560" y="5445224"/>
            <a:ext cx="8229600" cy="1143000"/>
          </a:xfrm>
        </p:spPr>
        <p:txBody>
          <a:bodyPr>
            <a:normAutofit/>
          </a:bodyPr>
          <a:lstStyle/>
          <a:p>
            <a:r>
              <a:rPr lang="en-GB" dirty="0" smtClean="0"/>
              <a:t>Thanks for your attention</a:t>
            </a:r>
            <a:endParaRPr lang="en-GB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371" y="836712"/>
            <a:ext cx="5160779" cy="4665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245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2SHAR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ersonalizza struttur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Personalizza struttur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B2SHARE</Template>
  <TotalTime>1139</TotalTime>
  <Words>624</Words>
  <Application>Microsoft Office PowerPoint</Application>
  <PresentationFormat>On-screen Show (4:3)</PresentationFormat>
  <Paragraphs>141</Paragraphs>
  <Slides>16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16</vt:i4>
      </vt:variant>
    </vt:vector>
  </HeadingPairs>
  <TitlesOfParts>
    <vt:vector size="19" baseType="lpstr">
      <vt:lpstr>B2SHARE</vt:lpstr>
      <vt:lpstr>Personalizza struttura</vt:lpstr>
      <vt:lpstr>1_Personalizza struttura</vt:lpstr>
      <vt:lpstr>B2SHARE</vt:lpstr>
      <vt:lpstr>What is B2SHARE’s goal?</vt:lpstr>
      <vt:lpstr>B2SHARE User Requirements</vt:lpstr>
      <vt:lpstr>B2SHARE – done – not done</vt:lpstr>
      <vt:lpstr>DRIHM Bridge between citizen and community scientists about Hydrology Observations</vt:lpstr>
      <vt:lpstr>B2SHARE Timeline</vt:lpstr>
      <vt:lpstr>B2SHARE in 4 steps: home</vt:lpstr>
      <vt:lpstr>B2SHARE in 4 steps: FAQ </vt:lpstr>
      <vt:lpstr>B2SHARE in 4 steps: search</vt:lpstr>
      <vt:lpstr>B2SHARE in 4 steps: Deposit I</vt:lpstr>
      <vt:lpstr>B2SHARE in 4 steps: Deposit II</vt:lpstr>
      <vt:lpstr>Embedding</vt:lpstr>
      <vt:lpstr>B2SHARE Resources</vt:lpstr>
      <vt:lpstr>PowerPoint Presentation</vt:lpstr>
      <vt:lpstr>What are the next steps?</vt:lpstr>
      <vt:lpstr>Thanks for your attention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B2SHARE</dc:title>
  <dc:creator>Ily</dc:creator>
  <cp:lastModifiedBy>Peter Wittenburg</cp:lastModifiedBy>
  <cp:revision>33</cp:revision>
  <dcterms:created xsi:type="dcterms:W3CDTF">2014-01-07T21:00:35Z</dcterms:created>
  <dcterms:modified xsi:type="dcterms:W3CDTF">2014-01-22T13:55:28Z</dcterms:modified>
</cp:coreProperties>
</file>