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1.xml" ContentType="application/vnd.openxmlformats-officedocument.drawingml.chart+xml"/>
  <Override PartName="/ppt/notesSlides/notesSlide4.xml" ContentType="application/vnd.openxmlformats-officedocument.presentationml.notesSlide+xml"/>
  <Override PartName="/ppt/charts/chart2.xml" ContentType="application/vnd.openxmlformats-officedocument.drawingml.chart+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55" r:id="rId1"/>
  </p:sldMasterIdLst>
  <p:notesMasterIdLst>
    <p:notesMasterId r:id="rId18"/>
  </p:notesMasterIdLst>
  <p:handoutMasterIdLst>
    <p:handoutMasterId r:id="rId19"/>
  </p:handoutMasterIdLst>
  <p:sldIdLst>
    <p:sldId id="257" r:id="rId2"/>
    <p:sldId id="319" r:id="rId3"/>
    <p:sldId id="320" r:id="rId4"/>
    <p:sldId id="317" r:id="rId5"/>
    <p:sldId id="327" r:id="rId6"/>
    <p:sldId id="328" r:id="rId7"/>
    <p:sldId id="325" r:id="rId8"/>
    <p:sldId id="322" r:id="rId9"/>
    <p:sldId id="329" r:id="rId10"/>
    <p:sldId id="323" r:id="rId11"/>
    <p:sldId id="333" r:id="rId12"/>
    <p:sldId id="324" r:id="rId13"/>
    <p:sldId id="321" r:id="rId14"/>
    <p:sldId id="331" r:id="rId15"/>
    <p:sldId id="330" r:id="rId16"/>
    <p:sldId id="308" r:id="rId17"/>
  </p:sldIdLst>
  <p:sldSz cx="9144000" cy="6858000" type="screen4x3"/>
  <p:notesSz cx="9309100" cy="6954838"/>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FFCC"/>
    <a:srgbClr val="25408F"/>
    <a:srgbClr val="3BDB15"/>
    <a:srgbClr val="D61AB2"/>
    <a:srgbClr val="FF9900"/>
    <a:srgbClr val="C1342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667" autoAdjust="0"/>
    <p:restoredTop sz="89028" autoAdjust="0"/>
  </p:normalViewPr>
  <p:slideViewPr>
    <p:cSldViewPr snapToGrid="0">
      <p:cViewPr>
        <p:scale>
          <a:sx n="70" d="100"/>
          <a:sy n="70" d="100"/>
        </p:scale>
        <p:origin x="-1212" y="-168"/>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notesViewPr>
    <p:cSldViewPr snapToGrid="0">
      <p:cViewPr varScale="1">
        <p:scale>
          <a:sx n="86" d="100"/>
          <a:sy n="86" d="100"/>
        </p:scale>
        <p:origin x="-378" y="-78"/>
      </p:cViewPr>
      <p:guideLst>
        <p:guide orient="horz" pos="2191"/>
        <p:guide pos="2933"/>
      </p:guideLst>
    </p:cSldViewPr>
  </p:notesViewPr>
  <p:gridSpacing cx="38405" cy="38405"/>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oleObject" Target="file:///D:\aapewi\aaa\ec\eudat\wp4\service%20cases\Copy%20of%20EUDAT%20survey.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D:\aapewi\aaa\ec\eudat\wp4\service%20cases\Copy%20of%20EUDAT%20survey.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bar"/>
        <c:grouping val="clustered"/>
        <c:varyColors val="0"/>
        <c:ser>
          <c:idx val="0"/>
          <c:order val="0"/>
          <c:tx>
            <c:strRef>
              <c:f>'All services'!$B$1</c:f>
              <c:strCache>
                <c:ptCount val="1"/>
                <c:pt idx="0">
                  <c:v>Very much interested</c:v>
                </c:pt>
              </c:strCache>
            </c:strRef>
          </c:tx>
          <c:spPr>
            <a:solidFill>
              <a:srgbClr val="F79646"/>
            </a:solidFill>
          </c:spPr>
          <c:invertIfNegative val="0"/>
          <c:cat>
            <c:strRef>
              <c:f>'All services'!$A$2:$A$23</c:f>
              <c:strCache>
                <c:ptCount val="22"/>
                <c:pt idx="0">
                  <c:v>XLS/WORD Support</c:v>
                </c:pt>
                <c:pt idx="1">
                  <c:v>R Support</c:v>
                </c:pt>
                <c:pt idx="2">
                  <c:v>Memento Service</c:v>
                </c:pt>
                <c:pt idx="3">
                  <c:v>Crowd Sourcing Support</c:v>
                </c:pt>
                <c:pt idx="4">
                  <c:v>Real Time Data Handling</c:v>
                </c:pt>
                <c:pt idx="5">
                  <c:v>Database Replication</c:v>
                </c:pt>
                <c:pt idx="6">
                  <c:v>Light Replication</c:v>
                </c:pt>
                <c:pt idx="7">
                  <c:v>Policy Registry</c:v>
                </c:pt>
                <c:pt idx="8">
                  <c:v>Conversion services</c:v>
                </c:pt>
                <c:pt idx="9">
                  <c:v>Semantic Referencing</c:v>
                </c:pt>
                <c:pt idx="10">
                  <c:v>Workflow Support</c:v>
                </c:pt>
                <c:pt idx="11">
                  <c:v>Simple Store</c:v>
                </c:pt>
                <c:pt idx="12">
                  <c:v>Site registry</c:v>
                </c:pt>
                <c:pt idx="13">
                  <c:v>Data Staging</c:v>
                </c:pt>
                <c:pt idx="14">
                  <c:v>Data Type Registry</c:v>
                </c:pt>
                <c:pt idx="15">
                  <c:v>EUDAT Box</c:v>
                </c:pt>
                <c:pt idx="16">
                  <c:v>Service Registry</c:v>
                </c:pt>
                <c:pt idx="17">
                  <c:v>AAI Support</c:v>
                </c:pt>
                <c:pt idx="18">
                  <c:v>Safe Replication</c:v>
                </c:pt>
                <c:pt idx="19">
                  <c:v>Joint Metadata Catalogue</c:v>
                </c:pt>
                <c:pt idx="20">
                  <c:v>Stable PID Support</c:v>
                </c:pt>
                <c:pt idx="21">
                  <c:v>Data Lifecycle Support</c:v>
                </c:pt>
              </c:strCache>
            </c:strRef>
          </c:cat>
          <c:val>
            <c:numRef>
              <c:f>'All services'!$B$2:$B$23</c:f>
              <c:numCache>
                <c:formatCode>General</c:formatCode>
                <c:ptCount val="22"/>
                <c:pt idx="0">
                  <c:v>25</c:v>
                </c:pt>
                <c:pt idx="1">
                  <c:v>32</c:v>
                </c:pt>
                <c:pt idx="2">
                  <c:v>38</c:v>
                </c:pt>
                <c:pt idx="3">
                  <c:v>41</c:v>
                </c:pt>
                <c:pt idx="4">
                  <c:v>45</c:v>
                </c:pt>
                <c:pt idx="5">
                  <c:v>46</c:v>
                </c:pt>
                <c:pt idx="6">
                  <c:v>49</c:v>
                </c:pt>
                <c:pt idx="7">
                  <c:v>49</c:v>
                </c:pt>
                <c:pt idx="8">
                  <c:v>51</c:v>
                </c:pt>
                <c:pt idx="9">
                  <c:v>55</c:v>
                </c:pt>
                <c:pt idx="10">
                  <c:v>56</c:v>
                </c:pt>
                <c:pt idx="11">
                  <c:v>58</c:v>
                </c:pt>
                <c:pt idx="12">
                  <c:v>58</c:v>
                </c:pt>
                <c:pt idx="13">
                  <c:v>59</c:v>
                </c:pt>
                <c:pt idx="14">
                  <c:v>62</c:v>
                </c:pt>
                <c:pt idx="15">
                  <c:v>63</c:v>
                </c:pt>
                <c:pt idx="16">
                  <c:v>64</c:v>
                </c:pt>
                <c:pt idx="17">
                  <c:v>70</c:v>
                </c:pt>
                <c:pt idx="18">
                  <c:v>72</c:v>
                </c:pt>
                <c:pt idx="19">
                  <c:v>75</c:v>
                </c:pt>
                <c:pt idx="20">
                  <c:v>82</c:v>
                </c:pt>
                <c:pt idx="21">
                  <c:v>83</c:v>
                </c:pt>
              </c:numCache>
            </c:numRef>
          </c:val>
        </c:ser>
        <c:ser>
          <c:idx val="1"/>
          <c:order val="1"/>
          <c:tx>
            <c:strRef>
              <c:f>'All services'!$C$1</c:f>
              <c:strCache>
                <c:ptCount val="1"/>
                <c:pt idx="0">
                  <c:v>Somewhat interested</c:v>
                </c:pt>
              </c:strCache>
            </c:strRef>
          </c:tx>
          <c:spPr>
            <a:solidFill>
              <a:srgbClr val="4F81BD"/>
            </a:solidFill>
          </c:spPr>
          <c:invertIfNegative val="0"/>
          <c:cat>
            <c:strRef>
              <c:f>'All services'!$A$2:$A$23</c:f>
              <c:strCache>
                <c:ptCount val="22"/>
                <c:pt idx="0">
                  <c:v>XLS/WORD Support</c:v>
                </c:pt>
                <c:pt idx="1">
                  <c:v>R Support</c:v>
                </c:pt>
                <c:pt idx="2">
                  <c:v>Memento Service</c:v>
                </c:pt>
                <c:pt idx="3">
                  <c:v>Crowd Sourcing Support</c:v>
                </c:pt>
                <c:pt idx="4">
                  <c:v>Real Time Data Handling</c:v>
                </c:pt>
                <c:pt idx="5">
                  <c:v>Database Replication</c:v>
                </c:pt>
                <c:pt idx="6">
                  <c:v>Light Replication</c:v>
                </c:pt>
                <c:pt idx="7">
                  <c:v>Policy Registry</c:v>
                </c:pt>
                <c:pt idx="8">
                  <c:v>Conversion services</c:v>
                </c:pt>
                <c:pt idx="9">
                  <c:v>Semantic Referencing</c:v>
                </c:pt>
                <c:pt idx="10">
                  <c:v>Workflow Support</c:v>
                </c:pt>
                <c:pt idx="11">
                  <c:v>Simple Store</c:v>
                </c:pt>
                <c:pt idx="12">
                  <c:v>Site registry</c:v>
                </c:pt>
                <c:pt idx="13">
                  <c:v>Data Staging</c:v>
                </c:pt>
                <c:pt idx="14">
                  <c:v>Data Type Registry</c:v>
                </c:pt>
                <c:pt idx="15">
                  <c:v>EUDAT Box</c:v>
                </c:pt>
                <c:pt idx="16">
                  <c:v>Service Registry</c:v>
                </c:pt>
                <c:pt idx="17">
                  <c:v>AAI Support</c:v>
                </c:pt>
                <c:pt idx="18">
                  <c:v>Safe Replication</c:v>
                </c:pt>
                <c:pt idx="19">
                  <c:v>Joint Metadata Catalogue</c:v>
                </c:pt>
                <c:pt idx="20">
                  <c:v>Stable PID Support</c:v>
                </c:pt>
                <c:pt idx="21">
                  <c:v>Data Lifecycle Support</c:v>
                </c:pt>
              </c:strCache>
            </c:strRef>
          </c:cat>
          <c:val>
            <c:numRef>
              <c:f>'All services'!$C$2:$C$23</c:f>
              <c:numCache>
                <c:formatCode>General</c:formatCode>
                <c:ptCount val="22"/>
                <c:pt idx="0">
                  <c:v>49</c:v>
                </c:pt>
                <c:pt idx="1">
                  <c:v>65</c:v>
                </c:pt>
                <c:pt idx="2">
                  <c:v>58</c:v>
                </c:pt>
                <c:pt idx="3">
                  <c:v>47</c:v>
                </c:pt>
                <c:pt idx="4">
                  <c:v>39</c:v>
                </c:pt>
                <c:pt idx="5">
                  <c:v>55</c:v>
                </c:pt>
                <c:pt idx="6">
                  <c:v>58</c:v>
                </c:pt>
                <c:pt idx="7">
                  <c:v>64</c:v>
                </c:pt>
                <c:pt idx="8">
                  <c:v>51</c:v>
                </c:pt>
                <c:pt idx="9">
                  <c:v>52</c:v>
                </c:pt>
                <c:pt idx="10">
                  <c:v>55</c:v>
                </c:pt>
                <c:pt idx="11">
                  <c:v>50</c:v>
                </c:pt>
                <c:pt idx="12">
                  <c:v>55</c:v>
                </c:pt>
                <c:pt idx="13">
                  <c:v>47</c:v>
                </c:pt>
                <c:pt idx="14">
                  <c:v>47</c:v>
                </c:pt>
                <c:pt idx="15">
                  <c:v>48</c:v>
                </c:pt>
                <c:pt idx="16">
                  <c:v>53</c:v>
                </c:pt>
                <c:pt idx="17">
                  <c:v>42</c:v>
                </c:pt>
                <c:pt idx="18">
                  <c:v>40</c:v>
                </c:pt>
                <c:pt idx="19">
                  <c:v>38</c:v>
                </c:pt>
                <c:pt idx="20">
                  <c:v>35</c:v>
                </c:pt>
                <c:pt idx="21">
                  <c:v>35</c:v>
                </c:pt>
              </c:numCache>
            </c:numRef>
          </c:val>
        </c:ser>
        <c:ser>
          <c:idx val="2"/>
          <c:order val="2"/>
          <c:tx>
            <c:strRef>
              <c:f>'All services'!$D$1</c:f>
              <c:strCache>
                <c:ptCount val="1"/>
                <c:pt idx="0">
                  <c:v>Not much interested</c:v>
                </c:pt>
              </c:strCache>
            </c:strRef>
          </c:tx>
          <c:spPr>
            <a:solidFill>
              <a:srgbClr val="3F3672"/>
            </a:solidFill>
          </c:spPr>
          <c:invertIfNegative val="0"/>
          <c:cat>
            <c:strRef>
              <c:f>'All services'!$A$2:$A$23</c:f>
              <c:strCache>
                <c:ptCount val="22"/>
                <c:pt idx="0">
                  <c:v>XLS/WORD Support</c:v>
                </c:pt>
                <c:pt idx="1">
                  <c:v>R Support</c:v>
                </c:pt>
                <c:pt idx="2">
                  <c:v>Memento Service</c:v>
                </c:pt>
                <c:pt idx="3">
                  <c:v>Crowd Sourcing Support</c:v>
                </c:pt>
                <c:pt idx="4">
                  <c:v>Real Time Data Handling</c:v>
                </c:pt>
                <c:pt idx="5">
                  <c:v>Database Replication</c:v>
                </c:pt>
                <c:pt idx="6">
                  <c:v>Light Replication</c:v>
                </c:pt>
                <c:pt idx="7">
                  <c:v>Policy Registry</c:v>
                </c:pt>
                <c:pt idx="8">
                  <c:v>Conversion services</c:v>
                </c:pt>
                <c:pt idx="9">
                  <c:v>Semantic Referencing</c:v>
                </c:pt>
                <c:pt idx="10">
                  <c:v>Workflow Support</c:v>
                </c:pt>
                <c:pt idx="11">
                  <c:v>Simple Store</c:v>
                </c:pt>
                <c:pt idx="12">
                  <c:v>Site registry</c:v>
                </c:pt>
                <c:pt idx="13">
                  <c:v>Data Staging</c:v>
                </c:pt>
                <c:pt idx="14">
                  <c:v>Data Type Registry</c:v>
                </c:pt>
                <c:pt idx="15">
                  <c:v>EUDAT Box</c:v>
                </c:pt>
                <c:pt idx="16">
                  <c:v>Service Registry</c:v>
                </c:pt>
                <c:pt idx="17">
                  <c:v>AAI Support</c:v>
                </c:pt>
                <c:pt idx="18">
                  <c:v>Safe Replication</c:v>
                </c:pt>
                <c:pt idx="19">
                  <c:v>Joint Metadata Catalogue</c:v>
                </c:pt>
                <c:pt idx="20">
                  <c:v>Stable PID Support</c:v>
                </c:pt>
                <c:pt idx="21">
                  <c:v>Data Lifecycle Support</c:v>
                </c:pt>
              </c:strCache>
            </c:strRef>
          </c:cat>
          <c:val>
            <c:numRef>
              <c:f>'All services'!$D$2:$D$23</c:f>
              <c:numCache>
                <c:formatCode>General</c:formatCode>
                <c:ptCount val="22"/>
                <c:pt idx="0">
                  <c:v>49</c:v>
                </c:pt>
                <c:pt idx="1">
                  <c:v>26</c:v>
                </c:pt>
                <c:pt idx="2">
                  <c:v>27</c:v>
                </c:pt>
                <c:pt idx="3">
                  <c:v>35</c:v>
                </c:pt>
                <c:pt idx="4">
                  <c:v>39</c:v>
                </c:pt>
                <c:pt idx="5">
                  <c:v>22</c:v>
                </c:pt>
                <c:pt idx="6">
                  <c:v>16</c:v>
                </c:pt>
                <c:pt idx="7">
                  <c:v>10</c:v>
                </c:pt>
                <c:pt idx="8">
                  <c:v>21</c:v>
                </c:pt>
                <c:pt idx="9">
                  <c:v>16</c:v>
                </c:pt>
                <c:pt idx="10">
                  <c:v>12</c:v>
                </c:pt>
                <c:pt idx="11">
                  <c:v>15</c:v>
                </c:pt>
                <c:pt idx="12">
                  <c:v>10</c:v>
                </c:pt>
                <c:pt idx="13">
                  <c:v>17</c:v>
                </c:pt>
                <c:pt idx="14">
                  <c:v>14</c:v>
                </c:pt>
                <c:pt idx="15">
                  <c:v>12</c:v>
                </c:pt>
                <c:pt idx="16">
                  <c:v>6</c:v>
                </c:pt>
                <c:pt idx="17">
                  <c:v>11</c:v>
                </c:pt>
                <c:pt idx="18">
                  <c:v>11</c:v>
                </c:pt>
                <c:pt idx="19">
                  <c:v>10</c:v>
                </c:pt>
                <c:pt idx="20">
                  <c:v>6</c:v>
                </c:pt>
                <c:pt idx="21">
                  <c:v>5</c:v>
                </c:pt>
              </c:numCache>
            </c:numRef>
          </c:val>
        </c:ser>
        <c:dLbls>
          <c:showLegendKey val="0"/>
          <c:showVal val="0"/>
          <c:showCatName val="0"/>
          <c:showSerName val="0"/>
          <c:showPercent val="0"/>
          <c:showBubbleSize val="0"/>
        </c:dLbls>
        <c:gapWidth val="150"/>
        <c:axId val="39571456"/>
        <c:axId val="39572992"/>
      </c:barChart>
      <c:catAx>
        <c:axId val="39571456"/>
        <c:scaling>
          <c:orientation val="minMax"/>
        </c:scaling>
        <c:delete val="0"/>
        <c:axPos val="l"/>
        <c:majorTickMark val="out"/>
        <c:minorTickMark val="none"/>
        <c:tickLblPos val="nextTo"/>
        <c:crossAx val="39572992"/>
        <c:crosses val="autoZero"/>
        <c:auto val="1"/>
        <c:lblAlgn val="ctr"/>
        <c:lblOffset val="100"/>
        <c:noMultiLvlLbl val="0"/>
      </c:catAx>
      <c:valAx>
        <c:axId val="39572992"/>
        <c:scaling>
          <c:orientation val="minMax"/>
        </c:scaling>
        <c:delete val="0"/>
        <c:axPos val="b"/>
        <c:majorGridlines/>
        <c:numFmt formatCode="General" sourceLinked="1"/>
        <c:majorTickMark val="out"/>
        <c:minorTickMark val="none"/>
        <c:tickLblPos val="nextTo"/>
        <c:crossAx val="39571456"/>
        <c:crosses val="autoZero"/>
        <c:crossBetween val="between"/>
      </c:valAx>
    </c:plotArea>
    <c:legend>
      <c:legendPos val="r"/>
      <c:layout/>
      <c:overlay val="0"/>
    </c:legend>
    <c:plotVisOnly val="1"/>
    <c:dispBlanksAs val="gap"/>
    <c:showDLblsOverMax val="0"/>
  </c:chart>
  <c:spPr>
    <a:noFill/>
    <a:ln>
      <a:noFill/>
    </a:ln>
  </c:sp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autoTitleDeleted val="0"/>
    <c:plotArea>
      <c:layout/>
      <c:barChart>
        <c:barDir val="bar"/>
        <c:grouping val="clustered"/>
        <c:varyColors val="0"/>
        <c:ser>
          <c:idx val="0"/>
          <c:order val="0"/>
          <c:tx>
            <c:strRef>
              <c:f>WGs!$B$7</c:f>
              <c:strCache>
                <c:ptCount val="1"/>
                <c:pt idx="0">
                  <c:v>I am interested in actively contributing to this working group</c:v>
                </c:pt>
              </c:strCache>
            </c:strRef>
          </c:tx>
          <c:spPr>
            <a:solidFill>
              <a:srgbClr val="3F3672"/>
            </a:solidFill>
          </c:spPr>
          <c:invertIfNegative val="0"/>
          <c:cat>
            <c:strRef>
              <c:f>WGs!$A$8:$A$11</c:f>
              <c:strCache>
                <c:ptCount val="4"/>
                <c:pt idx="0">
                  <c:v>Data access and re-use policies</c:v>
                </c:pt>
                <c:pt idx="1">
                  <c:v>Dynamic Data</c:v>
                </c:pt>
                <c:pt idx="2">
                  <c:v>Workflows</c:v>
                </c:pt>
                <c:pt idx="3">
                  <c:v>Semantic Services</c:v>
                </c:pt>
              </c:strCache>
            </c:strRef>
          </c:cat>
          <c:val>
            <c:numRef>
              <c:f>WGs!$B$8:$B$11</c:f>
              <c:numCache>
                <c:formatCode>General</c:formatCode>
                <c:ptCount val="4"/>
                <c:pt idx="0">
                  <c:v>32</c:v>
                </c:pt>
                <c:pt idx="1">
                  <c:v>21</c:v>
                </c:pt>
                <c:pt idx="2">
                  <c:v>23</c:v>
                </c:pt>
                <c:pt idx="3">
                  <c:v>23</c:v>
                </c:pt>
              </c:numCache>
            </c:numRef>
          </c:val>
        </c:ser>
        <c:ser>
          <c:idx val="1"/>
          <c:order val="1"/>
          <c:tx>
            <c:strRef>
              <c:f>WGs!$C$7</c:f>
              <c:strCache>
                <c:ptCount val="1"/>
                <c:pt idx="0">
                  <c:v>I am interested in being kept informed about the results from this working group</c:v>
                </c:pt>
              </c:strCache>
            </c:strRef>
          </c:tx>
          <c:spPr>
            <a:solidFill>
              <a:srgbClr val="4F81BD"/>
            </a:solidFill>
          </c:spPr>
          <c:invertIfNegative val="0"/>
          <c:cat>
            <c:strRef>
              <c:f>WGs!$A$8:$A$11</c:f>
              <c:strCache>
                <c:ptCount val="4"/>
                <c:pt idx="0">
                  <c:v>Data access and re-use policies</c:v>
                </c:pt>
                <c:pt idx="1">
                  <c:v>Dynamic Data</c:v>
                </c:pt>
                <c:pt idx="2">
                  <c:v>Workflows</c:v>
                </c:pt>
                <c:pt idx="3">
                  <c:v>Semantic Services</c:v>
                </c:pt>
              </c:strCache>
            </c:strRef>
          </c:cat>
          <c:val>
            <c:numRef>
              <c:f>WGs!$C$8:$C$11</c:f>
              <c:numCache>
                <c:formatCode>General</c:formatCode>
                <c:ptCount val="4"/>
                <c:pt idx="0">
                  <c:v>72</c:v>
                </c:pt>
                <c:pt idx="1">
                  <c:v>57</c:v>
                </c:pt>
                <c:pt idx="2">
                  <c:v>72</c:v>
                </c:pt>
                <c:pt idx="3">
                  <c:v>67</c:v>
                </c:pt>
              </c:numCache>
            </c:numRef>
          </c:val>
        </c:ser>
        <c:ser>
          <c:idx val="2"/>
          <c:order val="2"/>
          <c:tx>
            <c:strRef>
              <c:f>WGs!$D$7</c:f>
              <c:strCache>
                <c:ptCount val="1"/>
                <c:pt idx="0">
                  <c:v>I am not interested in this working group</c:v>
                </c:pt>
              </c:strCache>
            </c:strRef>
          </c:tx>
          <c:spPr>
            <a:solidFill>
              <a:srgbClr val="F79646"/>
            </a:solidFill>
          </c:spPr>
          <c:invertIfNegative val="0"/>
          <c:cat>
            <c:strRef>
              <c:f>WGs!$A$8:$A$11</c:f>
              <c:strCache>
                <c:ptCount val="4"/>
                <c:pt idx="0">
                  <c:v>Data access and re-use policies</c:v>
                </c:pt>
                <c:pt idx="1">
                  <c:v>Dynamic Data</c:v>
                </c:pt>
                <c:pt idx="2">
                  <c:v>Workflows</c:v>
                </c:pt>
                <c:pt idx="3">
                  <c:v>Semantic Services</c:v>
                </c:pt>
              </c:strCache>
            </c:strRef>
          </c:cat>
          <c:val>
            <c:numRef>
              <c:f>WGs!$D$8:$D$11</c:f>
              <c:numCache>
                <c:formatCode>General</c:formatCode>
                <c:ptCount val="4"/>
                <c:pt idx="0">
                  <c:v>17</c:v>
                </c:pt>
                <c:pt idx="1">
                  <c:v>40</c:v>
                </c:pt>
                <c:pt idx="2">
                  <c:v>23</c:v>
                </c:pt>
                <c:pt idx="3">
                  <c:v>29</c:v>
                </c:pt>
              </c:numCache>
            </c:numRef>
          </c:val>
        </c:ser>
        <c:dLbls>
          <c:showLegendKey val="0"/>
          <c:showVal val="0"/>
          <c:showCatName val="0"/>
          <c:showSerName val="0"/>
          <c:showPercent val="0"/>
          <c:showBubbleSize val="0"/>
        </c:dLbls>
        <c:gapWidth val="150"/>
        <c:axId val="124391808"/>
        <c:axId val="124393344"/>
      </c:barChart>
      <c:catAx>
        <c:axId val="124391808"/>
        <c:scaling>
          <c:orientation val="minMax"/>
        </c:scaling>
        <c:delete val="0"/>
        <c:axPos val="l"/>
        <c:majorTickMark val="out"/>
        <c:minorTickMark val="none"/>
        <c:tickLblPos val="nextTo"/>
        <c:txPr>
          <a:bodyPr/>
          <a:lstStyle/>
          <a:p>
            <a:pPr>
              <a:defRPr sz="1000"/>
            </a:pPr>
            <a:endParaRPr lang="en-US"/>
          </a:p>
        </c:txPr>
        <c:crossAx val="124393344"/>
        <c:crosses val="autoZero"/>
        <c:auto val="1"/>
        <c:lblAlgn val="ctr"/>
        <c:lblOffset val="100"/>
        <c:noMultiLvlLbl val="0"/>
      </c:catAx>
      <c:valAx>
        <c:axId val="124393344"/>
        <c:scaling>
          <c:orientation val="minMax"/>
        </c:scaling>
        <c:delete val="0"/>
        <c:axPos val="b"/>
        <c:majorGridlines/>
        <c:numFmt formatCode="General" sourceLinked="1"/>
        <c:majorTickMark val="out"/>
        <c:minorTickMark val="none"/>
        <c:tickLblPos val="nextTo"/>
        <c:crossAx val="124391808"/>
        <c:crosses val="autoZero"/>
        <c:crossBetween val="between"/>
      </c:valAx>
    </c:plotArea>
    <c:legend>
      <c:legendPos val="r"/>
      <c:layout/>
      <c:overlay val="0"/>
      <c:txPr>
        <a:bodyPr/>
        <a:lstStyle/>
        <a:p>
          <a:pPr>
            <a:defRPr sz="1000"/>
          </a:pPr>
          <a:endParaRPr lang="en-US"/>
        </a:p>
      </c:txPr>
    </c:legend>
    <c:plotVisOnly val="1"/>
    <c:dispBlanksAs val="gap"/>
    <c:showDLblsOverMax val="0"/>
  </c:chart>
  <c:spPr>
    <a:noFill/>
    <a:ln>
      <a:noFill/>
    </a:ln>
  </c:sp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4033943" cy="347742"/>
          </a:xfrm>
          <a:prstGeom prst="rect">
            <a:avLst/>
          </a:prstGeom>
        </p:spPr>
        <p:txBody>
          <a:bodyPr vert="horz" lIns="91436" tIns="45717" rIns="91436" bIns="45717" rtlCol="0"/>
          <a:lstStyle>
            <a:lvl1pPr algn="l">
              <a:defRPr sz="1200"/>
            </a:lvl1pPr>
          </a:lstStyle>
          <a:p>
            <a:endParaRPr lang="en-US"/>
          </a:p>
        </p:txBody>
      </p:sp>
      <p:sp>
        <p:nvSpPr>
          <p:cNvPr id="3" name="Date Placeholder 2"/>
          <p:cNvSpPr>
            <a:spLocks noGrp="1"/>
          </p:cNvSpPr>
          <p:nvPr>
            <p:ph type="dt" sz="quarter" idx="1"/>
          </p:nvPr>
        </p:nvSpPr>
        <p:spPr>
          <a:xfrm>
            <a:off x="5273005" y="1"/>
            <a:ext cx="4033943" cy="347742"/>
          </a:xfrm>
          <a:prstGeom prst="rect">
            <a:avLst/>
          </a:prstGeom>
        </p:spPr>
        <p:txBody>
          <a:bodyPr vert="horz" lIns="91436" tIns="45717" rIns="91436" bIns="45717" rtlCol="0"/>
          <a:lstStyle>
            <a:lvl1pPr algn="r">
              <a:defRPr sz="1200"/>
            </a:lvl1pPr>
          </a:lstStyle>
          <a:p>
            <a:fld id="{6944AB2B-7277-41F2-817C-18A8CB57988C}" type="datetimeFigureOut">
              <a:rPr lang="en-US" smtClean="0"/>
              <a:pPr/>
              <a:t>1/22/2014</a:t>
            </a:fld>
            <a:endParaRPr lang="en-US"/>
          </a:p>
        </p:txBody>
      </p:sp>
      <p:sp>
        <p:nvSpPr>
          <p:cNvPr id="4" name="Footer Placeholder 3"/>
          <p:cNvSpPr>
            <a:spLocks noGrp="1"/>
          </p:cNvSpPr>
          <p:nvPr>
            <p:ph type="ftr" sz="quarter" idx="2"/>
          </p:nvPr>
        </p:nvSpPr>
        <p:spPr>
          <a:xfrm>
            <a:off x="1" y="6605891"/>
            <a:ext cx="4033943" cy="347742"/>
          </a:xfrm>
          <a:prstGeom prst="rect">
            <a:avLst/>
          </a:prstGeom>
        </p:spPr>
        <p:txBody>
          <a:bodyPr vert="horz" lIns="91436" tIns="45717" rIns="91436" bIns="45717" rtlCol="0" anchor="b"/>
          <a:lstStyle>
            <a:lvl1pPr algn="l">
              <a:defRPr sz="1200"/>
            </a:lvl1pPr>
          </a:lstStyle>
          <a:p>
            <a:endParaRPr lang="en-US"/>
          </a:p>
        </p:txBody>
      </p:sp>
      <p:sp>
        <p:nvSpPr>
          <p:cNvPr id="5" name="Slide Number Placeholder 4"/>
          <p:cNvSpPr>
            <a:spLocks noGrp="1"/>
          </p:cNvSpPr>
          <p:nvPr>
            <p:ph type="sldNum" sz="quarter" idx="3"/>
          </p:nvPr>
        </p:nvSpPr>
        <p:spPr>
          <a:xfrm>
            <a:off x="5273005" y="6605891"/>
            <a:ext cx="4033943" cy="347742"/>
          </a:xfrm>
          <a:prstGeom prst="rect">
            <a:avLst/>
          </a:prstGeom>
        </p:spPr>
        <p:txBody>
          <a:bodyPr vert="horz" lIns="91436" tIns="45717" rIns="91436" bIns="45717" rtlCol="0" anchor="b"/>
          <a:lstStyle>
            <a:lvl1pPr algn="r">
              <a:defRPr sz="1200"/>
            </a:lvl1pPr>
          </a:lstStyle>
          <a:p>
            <a:fld id="{2EAC2A58-A509-4C56-BC0C-A36D18FC70F1}" type="slidenum">
              <a:rPr lang="en-US" smtClean="0"/>
              <a:pPr/>
              <a:t>‹#›</a:t>
            </a:fld>
            <a:endParaRPr lang="en-US"/>
          </a:p>
        </p:txBody>
      </p:sp>
    </p:spTree>
    <p:extLst>
      <p:ext uri="{BB962C8B-B14F-4D97-AF65-F5344CB8AC3E}">
        <p14:creationId xmlns:p14="http://schemas.microsoft.com/office/powerpoint/2010/main" val="116914091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1" y="1"/>
            <a:ext cx="4033943" cy="347742"/>
          </a:xfrm>
          <a:prstGeom prst="rect">
            <a:avLst/>
          </a:prstGeom>
        </p:spPr>
        <p:txBody>
          <a:bodyPr vert="horz" lIns="91436" tIns="45717" rIns="91436" bIns="45717" rtlCol="0"/>
          <a:lstStyle>
            <a:lvl1pPr algn="l">
              <a:defRPr sz="1200"/>
            </a:lvl1pPr>
          </a:lstStyle>
          <a:p>
            <a:endParaRPr lang="en-US"/>
          </a:p>
        </p:txBody>
      </p:sp>
      <p:sp>
        <p:nvSpPr>
          <p:cNvPr id="3" name="2 Marcador de fecha"/>
          <p:cNvSpPr>
            <a:spLocks noGrp="1"/>
          </p:cNvSpPr>
          <p:nvPr>
            <p:ph type="dt" idx="1"/>
          </p:nvPr>
        </p:nvSpPr>
        <p:spPr>
          <a:xfrm>
            <a:off x="5273005" y="1"/>
            <a:ext cx="4033943" cy="347742"/>
          </a:xfrm>
          <a:prstGeom prst="rect">
            <a:avLst/>
          </a:prstGeom>
        </p:spPr>
        <p:txBody>
          <a:bodyPr vert="horz" lIns="91436" tIns="45717" rIns="91436" bIns="45717" rtlCol="0"/>
          <a:lstStyle>
            <a:lvl1pPr algn="r">
              <a:defRPr sz="1200"/>
            </a:lvl1pPr>
          </a:lstStyle>
          <a:p>
            <a:fld id="{4A5757E8-BBA5-4017-A843-EB7DE70001A5}" type="datetimeFigureOut">
              <a:rPr lang="en-US" smtClean="0"/>
              <a:pPr/>
              <a:t>1/22/2014</a:t>
            </a:fld>
            <a:endParaRPr lang="en-US"/>
          </a:p>
        </p:txBody>
      </p:sp>
      <p:sp>
        <p:nvSpPr>
          <p:cNvPr id="4" name="3 Marcador de imagen de diapositiva"/>
          <p:cNvSpPr>
            <a:spLocks noGrp="1" noRot="1" noChangeAspect="1"/>
          </p:cNvSpPr>
          <p:nvPr>
            <p:ph type="sldImg" idx="2"/>
          </p:nvPr>
        </p:nvSpPr>
        <p:spPr>
          <a:xfrm>
            <a:off x="2916238" y="522288"/>
            <a:ext cx="3476625" cy="2608262"/>
          </a:xfrm>
          <a:prstGeom prst="rect">
            <a:avLst/>
          </a:prstGeom>
          <a:noFill/>
          <a:ln w="12700">
            <a:solidFill>
              <a:prstClr val="black"/>
            </a:solidFill>
          </a:ln>
        </p:spPr>
        <p:txBody>
          <a:bodyPr vert="horz" lIns="91436" tIns="45717" rIns="91436" bIns="45717" rtlCol="0" anchor="ctr"/>
          <a:lstStyle/>
          <a:p>
            <a:endParaRPr lang="en-US"/>
          </a:p>
        </p:txBody>
      </p:sp>
      <p:sp>
        <p:nvSpPr>
          <p:cNvPr id="5" name="4 Marcador de notas"/>
          <p:cNvSpPr>
            <a:spLocks noGrp="1"/>
          </p:cNvSpPr>
          <p:nvPr>
            <p:ph type="body" sz="quarter" idx="3"/>
          </p:nvPr>
        </p:nvSpPr>
        <p:spPr>
          <a:xfrm>
            <a:off x="930910" y="3303551"/>
            <a:ext cx="7447280" cy="3129677"/>
          </a:xfrm>
          <a:prstGeom prst="rect">
            <a:avLst/>
          </a:prstGeom>
        </p:spPr>
        <p:txBody>
          <a:bodyPr vert="horz" lIns="91436" tIns="45717" rIns="91436" bIns="45717"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6" name="5 Marcador de pie de página"/>
          <p:cNvSpPr>
            <a:spLocks noGrp="1"/>
          </p:cNvSpPr>
          <p:nvPr>
            <p:ph type="ftr" sz="quarter" idx="4"/>
          </p:nvPr>
        </p:nvSpPr>
        <p:spPr>
          <a:xfrm>
            <a:off x="1" y="6605891"/>
            <a:ext cx="4033943" cy="347742"/>
          </a:xfrm>
          <a:prstGeom prst="rect">
            <a:avLst/>
          </a:prstGeom>
        </p:spPr>
        <p:txBody>
          <a:bodyPr vert="horz" lIns="91436" tIns="45717" rIns="91436" bIns="45717" rtlCol="0" anchor="b"/>
          <a:lstStyle>
            <a:lvl1pPr algn="l">
              <a:defRPr sz="1200"/>
            </a:lvl1pPr>
          </a:lstStyle>
          <a:p>
            <a:endParaRPr lang="en-US"/>
          </a:p>
        </p:txBody>
      </p:sp>
      <p:sp>
        <p:nvSpPr>
          <p:cNvPr id="7" name="6 Marcador de número de diapositiva"/>
          <p:cNvSpPr>
            <a:spLocks noGrp="1"/>
          </p:cNvSpPr>
          <p:nvPr>
            <p:ph type="sldNum" sz="quarter" idx="5"/>
          </p:nvPr>
        </p:nvSpPr>
        <p:spPr>
          <a:xfrm>
            <a:off x="5273005" y="6605891"/>
            <a:ext cx="4033943" cy="347742"/>
          </a:xfrm>
          <a:prstGeom prst="rect">
            <a:avLst/>
          </a:prstGeom>
        </p:spPr>
        <p:txBody>
          <a:bodyPr vert="horz" lIns="91436" tIns="45717" rIns="91436" bIns="45717" rtlCol="0" anchor="b"/>
          <a:lstStyle>
            <a:lvl1pPr algn="r">
              <a:defRPr sz="1200"/>
            </a:lvl1pPr>
          </a:lstStyle>
          <a:p>
            <a:fld id="{1D17F8AD-33BB-4EDC-B921-541CE899FC3B}" type="slidenum">
              <a:rPr lang="en-US" smtClean="0"/>
              <a:pPr/>
              <a:t>‹#›</a:t>
            </a:fld>
            <a:endParaRPr lang="en-US"/>
          </a:p>
        </p:txBody>
      </p:sp>
    </p:spTree>
    <p:extLst>
      <p:ext uri="{BB962C8B-B14F-4D97-AF65-F5344CB8AC3E}">
        <p14:creationId xmlns:p14="http://schemas.microsoft.com/office/powerpoint/2010/main" val="2632580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buFont typeface="Wingdings" pitchFamily="2" charset="2"/>
              <a:buNone/>
              <a:defRPr/>
            </a:pPr>
            <a:endParaRPr lang="fi-FI" sz="1900" dirty="0">
              <a:solidFill>
                <a:srgbClr val="C00000"/>
              </a:solidFill>
              <a:sym typeface="Wingdings"/>
            </a:endParaRPr>
          </a:p>
        </p:txBody>
      </p:sp>
      <p:sp>
        <p:nvSpPr>
          <p:cNvPr id="4" name="Slide Number Placeholder 3"/>
          <p:cNvSpPr>
            <a:spLocks noGrp="1"/>
          </p:cNvSpPr>
          <p:nvPr>
            <p:ph type="sldNum" sz="quarter" idx="10"/>
          </p:nvPr>
        </p:nvSpPr>
        <p:spPr/>
        <p:txBody>
          <a:bodyPr/>
          <a:lstStyle/>
          <a:p>
            <a:fld id="{1D17F8AD-33BB-4EDC-B921-541CE899FC3B}" type="slidenum">
              <a:rPr lang="en-US" smtClean="0"/>
              <a:pPr/>
              <a:t>1</a:t>
            </a:fld>
            <a:endParaRPr lang="en-US"/>
          </a:p>
        </p:txBody>
      </p:sp>
    </p:spTree>
    <p:extLst>
      <p:ext uri="{BB962C8B-B14F-4D97-AF65-F5344CB8AC3E}">
        <p14:creationId xmlns:p14="http://schemas.microsoft.com/office/powerpoint/2010/main" val="33719625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buFont typeface="Wingdings" pitchFamily="2" charset="2"/>
              <a:buNone/>
              <a:defRPr/>
            </a:pPr>
            <a:endParaRPr lang="en-US" dirty="0"/>
          </a:p>
        </p:txBody>
      </p:sp>
      <p:sp>
        <p:nvSpPr>
          <p:cNvPr id="4" name="Slide Number Placeholder 3"/>
          <p:cNvSpPr>
            <a:spLocks noGrp="1"/>
          </p:cNvSpPr>
          <p:nvPr>
            <p:ph type="sldNum" sz="quarter" idx="10"/>
          </p:nvPr>
        </p:nvSpPr>
        <p:spPr/>
        <p:txBody>
          <a:bodyPr/>
          <a:lstStyle/>
          <a:p>
            <a:fld id="{1D17F8AD-33BB-4EDC-B921-541CE899FC3B}" type="slidenum">
              <a:rPr lang="en-US" smtClean="0"/>
              <a:pPr/>
              <a:t>2</a:t>
            </a:fld>
            <a:endParaRPr lang="en-US"/>
          </a:p>
        </p:txBody>
      </p:sp>
    </p:spTree>
    <p:extLst>
      <p:ext uri="{BB962C8B-B14F-4D97-AF65-F5344CB8AC3E}">
        <p14:creationId xmlns:p14="http://schemas.microsoft.com/office/powerpoint/2010/main" val="18109564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buFont typeface="Wingdings" pitchFamily="2" charset="2"/>
              <a:buNone/>
              <a:defRPr/>
            </a:pPr>
            <a:endParaRPr lang="en-US" dirty="0"/>
          </a:p>
        </p:txBody>
      </p:sp>
      <p:sp>
        <p:nvSpPr>
          <p:cNvPr id="4" name="Slide Number Placeholder 3"/>
          <p:cNvSpPr>
            <a:spLocks noGrp="1"/>
          </p:cNvSpPr>
          <p:nvPr>
            <p:ph type="sldNum" sz="quarter" idx="10"/>
          </p:nvPr>
        </p:nvSpPr>
        <p:spPr/>
        <p:txBody>
          <a:bodyPr/>
          <a:lstStyle/>
          <a:p>
            <a:fld id="{1D17F8AD-33BB-4EDC-B921-541CE899FC3B}" type="slidenum">
              <a:rPr lang="en-US" smtClean="0"/>
              <a:pPr/>
              <a:t>3</a:t>
            </a:fld>
            <a:endParaRPr lang="en-US"/>
          </a:p>
        </p:txBody>
      </p:sp>
    </p:spTree>
    <p:extLst>
      <p:ext uri="{BB962C8B-B14F-4D97-AF65-F5344CB8AC3E}">
        <p14:creationId xmlns:p14="http://schemas.microsoft.com/office/powerpoint/2010/main" val="18109564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buFont typeface="Wingdings" pitchFamily="2" charset="2"/>
              <a:buNone/>
              <a:defRPr/>
            </a:pPr>
            <a:endParaRPr lang="en-US" dirty="0"/>
          </a:p>
        </p:txBody>
      </p:sp>
      <p:sp>
        <p:nvSpPr>
          <p:cNvPr id="4" name="Slide Number Placeholder 3"/>
          <p:cNvSpPr>
            <a:spLocks noGrp="1"/>
          </p:cNvSpPr>
          <p:nvPr>
            <p:ph type="sldNum" sz="quarter" idx="10"/>
          </p:nvPr>
        </p:nvSpPr>
        <p:spPr/>
        <p:txBody>
          <a:bodyPr/>
          <a:lstStyle/>
          <a:p>
            <a:fld id="{1D17F8AD-33BB-4EDC-B921-541CE899FC3B}" type="slidenum">
              <a:rPr lang="en-US" smtClean="0"/>
              <a:pPr/>
              <a:t>4</a:t>
            </a:fld>
            <a:endParaRPr lang="en-US"/>
          </a:p>
        </p:txBody>
      </p:sp>
    </p:spTree>
    <p:extLst>
      <p:ext uri="{BB962C8B-B14F-4D97-AF65-F5344CB8AC3E}">
        <p14:creationId xmlns:p14="http://schemas.microsoft.com/office/powerpoint/2010/main" val="18109564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buFont typeface="Wingdings" pitchFamily="2" charset="2"/>
              <a:buNone/>
              <a:defRPr/>
            </a:pPr>
            <a:endParaRPr lang="en-US" dirty="0"/>
          </a:p>
        </p:txBody>
      </p:sp>
      <p:sp>
        <p:nvSpPr>
          <p:cNvPr id="4" name="Slide Number Placeholder 3"/>
          <p:cNvSpPr>
            <a:spLocks noGrp="1"/>
          </p:cNvSpPr>
          <p:nvPr>
            <p:ph type="sldNum" sz="quarter" idx="10"/>
          </p:nvPr>
        </p:nvSpPr>
        <p:spPr/>
        <p:txBody>
          <a:bodyPr/>
          <a:lstStyle/>
          <a:p>
            <a:fld id="{1D17F8AD-33BB-4EDC-B921-541CE899FC3B}" type="slidenum">
              <a:rPr lang="en-US" smtClean="0"/>
              <a:pPr/>
              <a:t>5</a:t>
            </a:fld>
            <a:endParaRPr lang="en-US"/>
          </a:p>
        </p:txBody>
      </p:sp>
    </p:spTree>
    <p:extLst>
      <p:ext uri="{BB962C8B-B14F-4D97-AF65-F5344CB8AC3E}">
        <p14:creationId xmlns:p14="http://schemas.microsoft.com/office/powerpoint/2010/main" val="18109564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buFont typeface="Wingdings" pitchFamily="2" charset="2"/>
              <a:buNone/>
              <a:defRPr/>
            </a:pPr>
            <a:endParaRPr lang="en-US" dirty="0"/>
          </a:p>
        </p:txBody>
      </p:sp>
      <p:sp>
        <p:nvSpPr>
          <p:cNvPr id="4" name="Slide Number Placeholder 3"/>
          <p:cNvSpPr>
            <a:spLocks noGrp="1"/>
          </p:cNvSpPr>
          <p:nvPr>
            <p:ph type="sldNum" sz="quarter" idx="10"/>
          </p:nvPr>
        </p:nvSpPr>
        <p:spPr/>
        <p:txBody>
          <a:bodyPr/>
          <a:lstStyle/>
          <a:p>
            <a:fld id="{1D17F8AD-33BB-4EDC-B921-541CE899FC3B}" type="slidenum">
              <a:rPr lang="en-US" smtClean="0"/>
              <a:pPr/>
              <a:t>6</a:t>
            </a:fld>
            <a:endParaRPr lang="en-US"/>
          </a:p>
        </p:txBody>
      </p:sp>
    </p:spTree>
    <p:extLst>
      <p:ext uri="{BB962C8B-B14F-4D97-AF65-F5344CB8AC3E}">
        <p14:creationId xmlns:p14="http://schemas.microsoft.com/office/powerpoint/2010/main" val="18109564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service implementation and the API functions supported by the GEF framework and how much training is needed to make use of the infrastructure. The service has been implemented in JAVA and provides an HTTP/Rest API interface. The basic functions are: send/get data and send/get workflows, which can only be executed by a community manager. On the subject of training an example was given about the uptake of the </a:t>
            </a:r>
            <a:r>
              <a:rPr lang="en-GB" sz="1200" kern="1200" dirty="0" err="1" smtClean="0">
                <a:solidFill>
                  <a:schemeClr val="tx1"/>
                </a:solidFill>
                <a:effectLst/>
                <a:latin typeface="+mn-lt"/>
                <a:ea typeface="+mn-ea"/>
                <a:cs typeface="+mn-cs"/>
              </a:rPr>
              <a:t>WebLicht</a:t>
            </a:r>
            <a:r>
              <a:rPr lang="en-GB" sz="1200" kern="1200" dirty="0" smtClean="0">
                <a:solidFill>
                  <a:schemeClr val="tx1"/>
                </a:solidFill>
                <a:effectLst/>
                <a:latin typeface="+mn-lt"/>
                <a:ea typeface="+mn-ea"/>
                <a:cs typeface="+mn-cs"/>
              </a:rPr>
              <a:t> workflow engine within the CLARIN community. This has been good and unexpected; currently the </a:t>
            </a:r>
            <a:r>
              <a:rPr lang="en-GB" sz="1200" kern="1200" dirty="0" err="1" smtClean="0">
                <a:solidFill>
                  <a:schemeClr val="tx1"/>
                </a:solidFill>
                <a:effectLst/>
                <a:latin typeface="+mn-lt"/>
                <a:ea typeface="+mn-ea"/>
                <a:cs typeface="+mn-cs"/>
              </a:rPr>
              <a:t>WebLicht</a:t>
            </a:r>
            <a:r>
              <a:rPr lang="en-GB" sz="1200" kern="1200" dirty="0" smtClean="0">
                <a:solidFill>
                  <a:schemeClr val="tx1"/>
                </a:solidFill>
                <a:effectLst/>
                <a:latin typeface="+mn-lt"/>
                <a:ea typeface="+mn-ea"/>
                <a:cs typeface="+mn-cs"/>
              </a:rPr>
              <a:t> workflow engine is used for teaching purposes at a number of universities to explain linguistics. </a:t>
            </a:r>
            <a:endParaRPr lang="en-US"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 </a:t>
            </a:r>
            <a:endParaRPr lang="en-US"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During the discussions comments on the results from the Workflow working group were given:</a:t>
            </a:r>
            <a:endParaRPr lang="en-US" sz="1200" kern="1200" dirty="0" smtClean="0">
              <a:solidFill>
                <a:schemeClr val="tx1"/>
              </a:solidFill>
              <a:effectLst/>
              <a:latin typeface="+mn-lt"/>
              <a:ea typeface="+mn-ea"/>
              <a:cs typeface="+mn-cs"/>
            </a:endParaRPr>
          </a:p>
          <a:p>
            <a:pPr lvl="0"/>
            <a:r>
              <a:rPr lang="en-GB" sz="1200" kern="1200" dirty="0" smtClean="0">
                <a:solidFill>
                  <a:schemeClr val="tx1"/>
                </a:solidFill>
                <a:effectLst/>
                <a:latin typeface="+mn-lt"/>
                <a:ea typeface="+mn-ea"/>
                <a:cs typeface="+mn-cs"/>
              </a:rPr>
              <a:t>EUDAT should try to minimise the number of workflows, but adopt a bottom up approach; </a:t>
            </a:r>
            <a:endParaRPr lang="en-US" sz="1200" kern="1200" dirty="0" smtClean="0">
              <a:solidFill>
                <a:schemeClr val="tx1"/>
              </a:solidFill>
              <a:effectLst/>
              <a:latin typeface="+mn-lt"/>
              <a:ea typeface="+mn-ea"/>
              <a:cs typeface="+mn-cs"/>
            </a:endParaRPr>
          </a:p>
          <a:p>
            <a:pPr lvl="0"/>
            <a:r>
              <a:rPr lang="en-GB" sz="1200" kern="1200" dirty="0" smtClean="0">
                <a:solidFill>
                  <a:schemeClr val="tx1"/>
                </a:solidFill>
                <a:effectLst/>
                <a:latin typeface="+mn-lt"/>
                <a:ea typeface="+mn-ea"/>
                <a:cs typeface="+mn-cs"/>
              </a:rPr>
              <a:t>EUDAT should look at cross community aspects and information about workflows should be discoverable. For this EUDAT could provision a workflow repository and registry service in which communities can provide content about workflow execution engines.</a:t>
            </a:r>
            <a:endParaRPr lang="en-US" sz="1200" kern="1200" smtClean="0">
              <a:solidFill>
                <a:schemeClr val="tx1"/>
              </a:solidFill>
              <a:effectLst/>
              <a:latin typeface="+mn-lt"/>
              <a:ea typeface="+mn-ea"/>
              <a:cs typeface="+mn-cs"/>
            </a:endParaRPr>
          </a:p>
          <a:p>
            <a:endParaRPr lang="en-US"/>
          </a:p>
        </p:txBody>
      </p:sp>
      <p:sp>
        <p:nvSpPr>
          <p:cNvPr id="4" name="Slide Number Placeholder 3"/>
          <p:cNvSpPr>
            <a:spLocks noGrp="1"/>
          </p:cNvSpPr>
          <p:nvPr>
            <p:ph type="sldNum" sz="quarter" idx="10"/>
          </p:nvPr>
        </p:nvSpPr>
        <p:spPr/>
        <p:txBody>
          <a:bodyPr/>
          <a:lstStyle/>
          <a:p>
            <a:fld id="{1D17F8AD-33BB-4EDC-B921-541CE899FC3B}" type="slidenum">
              <a:rPr lang="en-US" smtClean="0"/>
              <a:pPr/>
              <a:t>10</a:t>
            </a:fld>
            <a:endParaRPr lang="en-US"/>
          </a:p>
        </p:txBody>
      </p:sp>
    </p:spTree>
    <p:extLst>
      <p:ext uri="{BB962C8B-B14F-4D97-AF65-F5344CB8AC3E}">
        <p14:creationId xmlns:p14="http://schemas.microsoft.com/office/powerpoint/2010/main" val="3075156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buFont typeface="Wingdings" pitchFamily="2" charset="2"/>
              <a:buNone/>
              <a:defRPr/>
            </a:pPr>
            <a:endParaRPr lang="en-US" dirty="0"/>
          </a:p>
        </p:txBody>
      </p:sp>
      <p:sp>
        <p:nvSpPr>
          <p:cNvPr id="4" name="Slide Number Placeholder 3"/>
          <p:cNvSpPr>
            <a:spLocks noGrp="1"/>
          </p:cNvSpPr>
          <p:nvPr>
            <p:ph type="sldNum" sz="quarter" idx="10"/>
          </p:nvPr>
        </p:nvSpPr>
        <p:spPr/>
        <p:txBody>
          <a:bodyPr/>
          <a:lstStyle/>
          <a:p>
            <a:fld id="{1D17F8AD-33BB-4EDC-B921-541CE899FC3B}" type="slidenum">
              <a:rPr lang="en-US" smtClean="0"/>
              <a:pPr/>
              <a:t>13</a:t>
            </a:fld>
            <a:endParaRPr lang="en-US"/>
          </a:p>
        </p:txBody>
      </p:sp>
    </p:spTree>
    <p:extLst>
      <p:ext uri="{BB962C8B-B14F-4D97-AF65-F5344CB8AC3E}">
        <p14:creationId xmlns:p14="http://schemas.microsoft.com/office/powerpoint/2010/main" val="18109564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buFont typeface="Wingdings" pitchFamily="2" charset="2"/>
              <a:buNone/>
              <a:defRPr/>
            </a:pPr>
            <a:endParaRPr lang="en-US" dirty="0"/>
          </a:p>
        </p:txBody>
      </p:sp>
      <p:sp>
        <p:nvSpPr>
          <p:cNvPr id="4" name="Slide Number Placeholder 3"/>
          <p:cNvSpPr>
            <a:spLocks noGrp="1"/>
          </p:cNvSpPr>
          <p:nvPr>
            <p:ph type="sldNum" sz="quarter" idx="10"/>
          </p:nvPr>
        </p:nvSpPr>
        <p:spPr/>
        <p:txBody>
          <a:bodyPr/>
          <a:lstStyle/>
          <a:p>
            <a:fld id="{1D17F8AD-33BB-4EDC-B921-541CE899FC3B}" type="slidenum">
              <a:rPr lang="en-US" smtClean="0"/>
              <a:pPr/>
              <a:t>14</a:t>
            </a:fld>
            <a:endParaRPr lang="en-US"/>
          </a:p>
        </p:txBody>
      </p:sp>
    </p:spTree>
    <p:extLst>
      <p:ext uri="{BB962C8B-B14F-4D97-AF65-F5344CB8AC3E}">
        <p14:creationId xmlns:p14="http://schemas.microsoft.com/office/powerpoint/2010/main" val="18109564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buFont typeface="Wingdings" pitchFamily="2" charset="2"/>
              <a:buNone/>
              <a:defRPr/>
            </a:pPr>
            <a:endParaRPr lang="en-US" dirty="0"/>
          </a:p>
        </p:txBody>
      </p:sp>
      <p:sp>
        <p:nvSpPr>
          <p:cNvPr id="4" name="Slide Number Placeholder 3"/>
          <p:cNvSpPr>
            <a:spLocks noGrp="1"/>
          </p:cNvSpPr>
          <p:nvPr>
            <p:ph type="sldNum" sz="quarter" idx="10"/>
          </p:nvPr>
        </p:nvSpPr>
        <p:spPr/>
        <p:txBody>
          <a:bodyPr/>
          <a:lstStyle/>
          <a:p>
            <a:fld id="{1D17F8AD-33BB-4EDC-B921-541CE899FC3B}" type="slidenum">
              <a:rPr lang="en-US" smtClean="0"/>
              <a:pPr/>
              <a:t>15</a:t>
            </a:fld>
            <a:endParaRPr lang="en-US"/>
          </a:p>
        </p:txBody>
      </p:sp>
    </p:spTree>
    <p:extLst>
      <p:ext uri="{BB962C8B-B14F-4D97-AF65-F5344CB8AC3E}">
        <p14:creationId xmlns:p14="http://schemas.microsoft.com/office/powerpoint/2010/main" val="18109564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D17F8AD-33BB-4EDC-B921-541CE899FC3B}" type="slidenum">
              <a:rPr lang="en-US" smtClean="0"/>
              <a:pPr/>
              <a:t>16</a:t>
            </a:fld>
            <a:endParaRPr lang="en-US"/>
          </a:p>
        </p:txBody>
      </p:sp>
    </p:spTree>
    <p:extLst>
      <p:ext uri="{BB962C8B-B14F-4D97-AF65-F5344CB8AC3E}">
        <p14:creationId xmlns:p14="http://schemas.microsoft.com/office/powerpoint/2010/main" val="166387593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082551"/>
          </a:xfrm>
        </p:spPr>
        <p:txBody>
          <a:bodyPr/>
          <a:lstStyle>
            <a:lvl1pPr>
              <a:defRPr>
                <a:solidFill>
                  <a:srgbClr val="25408F"/>
                </a:solidFill>
              </a:defRPr>
            </a:lvl1pPr>
          </a:lstStyle>
          <a:p>
            <a:r>
              <a:rPr lang="en-US" smtClean="0"/>
              <a:t>Click to edit Master title style</a:t>
            </a:r>
            <a:endParaRPr lang="es-ES" dirty="0"/>
          </a:p>
        </p:txBody>
      </p:sp>
      <p:sp>
        <p:nvSpPr>
          <p:cNvPr id="3" name="Subtitle 2"/>
          <p:cNvSpPr>
            <a:spLocks noGrp="1"/>
          </p:cNvSpPr>
          <p:nvPr>
            <p:ph type="subTitle" idx="1"/>
          </p:nvPr>
        </p:nvSpPr>
        <p:spPr>
          <a:xfrm>
            <a:off x="1371600" y="3212976"/>
            <a:ext cx="6400800" cy="648072"/>
          </a:xfrm>
        </p:spPr>
        <p:txBody>
          <a:bodyPr/>
          <a:lstStyle>
            <a:lvl1pPr marL="0" indent="0" algn="ctr">
              <a:buNone/>
              <a:defRPr>
                <a:solidFill>
                  <a:srgbClr val="C13424"/>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s-ES" dirty="0"/>
          </a:p>
        </p:txBody>
      </p:sp>
      <p:sp>
        <p:nvSpPr>
          <p:cNvPr id="5" name="Footer Placeholder 4"/>
          <p:cNvSpPr>
            <a:spLocks noGrp="1"/>
          </p:cNvSpPr>
          <p:nvPr>
            <p:ph type="ftr" sz="quarter" idx="11"/>
          </p:nvPr>
        </p:nvSpPr>
        <p:spPr>
          <a:xfrm>
            <a:off x="1331640" y="6356350"/>
            <a:ext cx="4896544" cy="365125"/>
          </a:xfrm>
        </p:spPr>
        <p:txBody>
          <a:bodyPr/>
          <a:lstStyle/>
          <a:p>
            <a:endParaRPr lang="es-ES" dirty="0"/>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7A664348-DC2E-4C46-A357-1ED243B754D0}" type="slidenum">
              <a:rPr lang="es-ES" smtClean="0"/>
              <a:pPr/>
              <a:t>‹#›</a:t>
            </a:fld>
            <a:endParaRPr lang="es-ES"/>
          </a:p>
        </p:txBody>
      </p:sp>
      <p:pic>
        <p:nvPicPr>
          <p:cNvPr id="7" name="Picture 14"/>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4067944" y="5445224"/>
            <a:ext cx="928688" cy="757238"/>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5903215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s-E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s-ES"/>
          </a:p>
        </p:txBody>
      </p:sp>
      <p:sp>
        <p:nvSpPr>
          <p:cNvPr id="5" name="Footer Placeholder 4"/>
          <p:cNvSpPr>
            <a:spLocks noGrp="1"/>
          </p:cNvSpPr>
          <p:nvPr>
            <p:ph type="ftr" sz="quarter" idx="11"/>
          </p:nvPr>
        </p:nvSpPr>
        <p:spPr>
          <a:xfrm>
            <a:off x="1547664" y="6309320"/>
            <a:ext cx="4608512" cy="432048"/>
          </a:xfrm>
        </p:spPr>
        <p:txBody>
          <a:bodyPr/>
          <a:lstStyle/>
          <a:p>
            <a:endParaRPr lang="es-ES" dirty="0"/>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7A664348-DC2E-4C46-A357-1ED243B754D0}" type="slidenum">
              <a:rPr lang="es-ES" smtClean="0"/>
              <a:pPr/>
              <a:t>‹#›</a:t>
            </a:fld>
            <a:endParaRPr lang="es-ES"/>
          </a:p>
        </p:txBody>
      </p:sp>
    </p:spTree>
    <p:extLst>
      <p:ext uri="{BB962C8B-B14F-4D97-AF65-F5344CB8AC3E}">
        <p14:creationId xmlns:p14="http://schemas.microsoft.com/office/powerpoint/2010/main" val="26288869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s-ES" dirty="0"/>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7A664348-DC2E-4C46-A357-1ED243B754D0}" type="slidenum">
              <a:rPr lang="es-ES" smtClean="0"/>
              <a:pPr/>
              <a:t>‹#›</a:t>
            </a:fld>
            <a:endParaRPr lang="es-ES"/>
          </a:p>
        </p:txBody>
      </p:sp>
    </p:spTree>
    <p:extLst>
      <p:ext uri="{BB962C8B-B14F-4D97-AF65-F5344CB8AC3E}">
        <p14:creationId xmlns:p14="http://schemas.microsoft.com/office/powerpoint/2010/main" val="30575545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s-E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s-E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7A664348-DC2E-4C46-A357-1ED243B754D0}" type="slidenum">
              <a:rPr lang="es-ES" smtClean="0"/>
              <a:pPr/>
              <a:t>‹#›</a:t>
            </a:fld>
            <a:endParaRPr lang="es-ES"/>
          </a:p>
        </p:txBody>
      </p:sp>
    </p:spTree>
    <p:extLst>
      <p:ext uri="{BB962C8B-B14F-4D97-AF65-F5344CB8AC3E}">
        <p14:creationId xmlns:p14="http://schemas.microsoft.com/office/powerpoint/2010/main" val="23307723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s-E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s-E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s-ES"/>
          </a:p>
        </p:txBody>
      </p:sp>
      <p:sp>
        <p:nvSpPr>
          <p:cNvPr id="8" name="Footer Placeholder 7"/>
          <p:cNvSpPr>
            <a:spLocks noGrp="1"/>
          </p:cNvSpPr>
          <p:nvPr>
            <p:ph type="ftr" sz="quarter" idx="11"/>
          </p:nvPr>
        </p:nvSpPr>
        <p:spPr/>
        <p:txBody>
          <a:bodyPr/>
          <a:lstStyle/>
          <a:p>
            <a:endParaRPr lang="es-ES"/>
          </a:p>
        </p:txBody>
      </p:sp>
      <p:sp>
        <p:nvSpPr>
          <p:cNvPr id="9" name="Slide Number Placeholder 8"/>
          <p:cNvSpPr>
            <a:spLocks noGrp="1"/>
          </p:cNvSpPr>
          <p:nvPr>
            <p:ph type="sldNum" sz="quarter" idx="12"/>
          </p:nvPr>
        </p:nvSpPr>
        <p:spPr>
          <a:xfrm>
            <a:off x="6553200" y="6356350"/>
            <a:ext cx="2133600" cy="365125"/>
          </a:xfrm>
          <a:prstGeom prst="rect">
            <a:avLst/>
          </a:prstGeom>
        </p:spPr>
        <p:txBody>
          <a:bodyPr/>
          <a:lstStyle/>
          <a:p>
            <a:fld id="{7A664348-DC2E-4C46-A357-1ED243B754D0}" type="slidenum">
              <a:rPr lang="es-ES" smtClean="0"/>
              <a:pPr/>
              <a:t>‹#›</a:t>
            </a:fld>
            <a:endParaRPr lang="es-ES"/>
          </a:p>
        </p:txBody>
      </p:sp>
    </p:spTree>
    <p:extLst>
      <p:ext uri="{BB962C8B-B14F-4D97-AF65-F5344CB8AC3E}">
        <p14:creationId xmlns:p14="http://schemas.microsoft.com/office/powerpoint/2010/main" val="7568642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s-ES"/>
          </a:p>
        </p:txBody>
      </p:sp>
      <p:sp>
        <p:nvSpPr>
          <p:cNvPr id="4" name="Footer Placeholder 3"/>
          <p:cNvSpPr>
            <a:spLocks noGrp="1"/>
          </p:cNvSpPr>
          <p:nvPr>
            <p:ph type="ftr" sz="quarter" idx="11"/>
          </p:nvPr>
        </p:nvSpPr>
        <p:spPr/>
        <p:txBody>
          <a:bodyPr/>
          <a:lstStyle/>
          <a:p>
            <a:endParaRPr lang="es-ES"/>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fld id="{7A664348-DC2E-4C46-A357-1ED243B754D0}" type="slidenum">
              <a:rPr lang="es-ES" smtClean="0"/>
              <a:pPr/>
              <a:t>‹#›</a:t>
            </a:fld>
            <a:endParaRPr lang="es-ES"/>
          </a:p>
        </p:txBody>
      </p:sp>
      <p:sp>
        <p:nvSpPr>
          <p:cNvPr id="9" name="Text Placeholder 8"/>
          <p:cNvSpPr>
            <a:spLocks noGrp="1"/>
          </p:cNvSpPr>
          <p:nvPr>
            <p:ph type="body" sz="quarter" idx="13" hasCustomPrompt="1"/>
          </p:nvPr>
        </p:nvSpPr>
        <p:spPr>
          <a:xfrm>
            <a:off x="468313" y="1628775"/>
            <a:ext cx="8207375" cy="4608513"/>
          </a:xfrm>
        </p:spPr>
        <p:txBody>
          <a:bodyPr>
            <a:normAutofit/>
          </a:bodyPr>
          <a:lstStyle>
            <a:lvl1pPr marL="0" indent="0">
              <a:buNone/>
              <a:defRPr sz="2000">
                <a:solidFill>
                  <a:schemeClr val="tx1">
                    <a:lumMod val="75000"/>
                    <a:lumOff val="25000"/>
                  </a:schemeClr>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dirty="0" smtClean="0"/>
              <a:t>Click to edit text</a:t>
            </a:r>
          </a:p>
        </p:txBody>
      </p:sp>
    </p:spTree>
    <p:extLst>
      <p:ext uri="{BB962C8B-B14F-4D97-AF65-F5344CB8AC3E}">
        <p14:creationId xmlns:p14="http://schemas.microsoft.com/office/powerpoint/2010/main" val="15022861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endParaRPr lang="es-ES"/>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fld id="{7A664348-DC2E-4C46-A357-1ED243B754D0}" type="slidenum">
              <a:rPr lang="es-ES" smtClean="0"/>
              <a:pPr/>
              <a:t>‹#›</a:t>
            </a:fld>
            <a:endParaRPr lang="es-ES"/>
          </a:p>
        </p:txBody>
      </p:sp>
    </p:spTree>
    <p:extLst>
      <p:ext uri="{BB962C8B-B14F-4D97-AF65-F5344CB8AC3E}">
        <p14:creationId xmlns:p14="http://schemas.microsoft.com/office/powerpoint/2010/main" val="19447112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836712"/>
            <a:ext cx="3008313" cy="1050143"/>
          </a:xfrm>
        </p:spPr>
        <p:txBody>
          <a:bodyPr anchor="b"/>
          <a:lstStyle>
            <a:lvl1pPr algn="l">
              <a:defRPr sz="2000" b="1"/>
            </a:lvl1pPr>
          </a:lstStyle>
          <a:p>
            <a:r>
              <a:rPr lang="en-US" smtClean="0"/>
              <a:t>Click to edit Master title style</a:t>
            </a:r>
            <a:endParaRPr lang="es-ES"/>
          </a:p>
        </p:txBody>
      </p:sp>
      <p:sp>
        <p:nvSpPr>
          <p:cNvPr id="3" name="Content Placeholder 2"/>
          <p:cNvSpPr>
            <a:spLocks noGrp="1"/>
          </p:cNvSpPr>
          <p:nvPr>
            <p:ph idx="1"/>
          </p:nvPr>
        </p:nvSpPr>
        <p:spPr>
          <a:xfrm>
            <a:off x="3575050" y="836712"/>
            <a:ext cx="5111750" cy="528945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s-ES"/>
          </a:p>
        </p:txBody>
      </p:sp>
      <p:sp>
        <p:nvSpPr>
          <p:cNvPr id="4" name="Text Placeholder 3"/>
          <p:cNvSpPr>
            <a:spLocks noGrp="1"/>
          </p:cNvSpPr>
          <p:nvPr>
            <p:ph type="body" sz="half" idx="2"/>
          </p:nvPr>
        </p:nvSpPr>
        <p:spPr>
          <a:xfrm>
            <a:off x="457200" y="1886855"/>
            <a:ext cx="3008313" cy="423930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lvl1pPr>
              <a:defRPr>
                <a:solidFill>
                  <a:schemeClr val="tx1">
                    <a:lumMod val="75000"/>
                    <a:lumOff val="25000"/>
                  </a:schemeClr>
                </a:solidFill>
                <a:latin typeface="Arial" pitchFamily="34" charset="0"/>
                <a:cs typeface="Arial" pitchFamily="34" charset="0"/>
              </a:defRPr>
            </a:lvl1pPr>
          </a:lstStyle>
          <a:p>
            <a:fld id="{7A664348-DC2E-4C46-A357-1ED243B754D0}" type="slidenum">
              <a:rPr lang="es-ES" smtClean="0"/>
              <a:pPr/>
              <a:t>‹#›</a:t>
            </a:fld>
            <a:endParaRPr lang="es-ES" dirty="0"/>
          </a:p>
        </p:txBody>
      </p:sp>
    </p:spTree>
    <p:extLst>
      <p:ext uri="{BB962C8B-B14F-4D97-AF65-F5344CB8AC3E}">
        <p14:creationId xmlns:p14="http://schemas.microsoft.com/office/powerpoint/2010/main" val="37336228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s-ES"/>
          </a:p>
        </p:txBody>
      </p:sp>
      <p:sp>
        <p:nvSpPr>
          <p:cNvPr id="3" name="Picture Placeholder 2"/>
          <p:cNvSpPr>
            <a:spLocks noGrp="1"/>
          </p:cNvSpPr>
          <p:nvPr>
            <p:ph type="pic" idx="1"/>
          </p:nvPr>
        </p:nvSpPr>
        <p:spPr>
          <a:xfrm>
            <a:off x="1792288" y="836711"/>
            <a:ext cx="5486400" cy="389086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s-E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7A664348-DC2E-4C46-A357-1ED243B754D0}" type="slidenum">
              <a:rPr lang="es-ES" smtClean="0"/>
              <a:pPr/>
              <a:t>‹#›</a:t>
            </a:fld>
            <a:endParaRPr lang="es-ES"/>
          </a:p>
        </p:txBody>
      </p:sp>
    </p:spTree>
    <p:extLst>
      <p:ext uri="{BB962C8B-B14F-4D97-AF65-F5344CB8AC3E}">
        <p14:creationId xmlns:p14="http://schemas.microsoft.com/office/powerpoint/2010/main" val="30547399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s-E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7A664348-DC2E-4C46-A357-1ED243B754D0}" type="slidenum">
              <a:rPr lang="es-ES" smtClean="0"/>
              <a:pPr/>
              <a:t>‹#›</a:t>
            </a:fld>
            <a:endParaRPr lang="es-ES"/>
          </a:p>
        </p:txBody>
      </p:sp>
    </p:spTree>
    <p:extLst>
      <p:ext uri="{BB962C8B-B14F-4D97-AF65-F5344CB8AC3E}">
        <p14:creationId xmlns:p14="http://schemas.microsoft.com/office/powerpoint/2010/main" val="33275796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836712"/>
            <a:ext cx="2057400" cy="5289451"/>
          </a:xfrm>
        </p:spPr>
        <p:txBody>
          <a:bodyPr vert="eaVert"/>
          <a:lstStyle/>
          <a:p>
            <a:r>
              <a:rPr lang="en-US" smtClean="0"/>
              <a:t>Click to edit Master title style</a:t>
            </a:r>
            <a:endParaRPr lang="es-ES"/>
          </a:p>
        </p:txBody>
      </p:sp>
      <p:sp>
        <p:nvSpPr>
          <p:cNvPr id="3" name="Vertical Text Placeholder 2"/>
          <p:cNvSpPr>
            <a:spLocks noGrp="1"/>
          </p:cNvSpPr>
          <p:nvPr>
            <p:ph type="body" orient="vert" idx="1"/>
          </p:nvPr>
        </p:nvSpPr>
        <p:spPr>
          <a:xfrm>
            <a:off x="457200" y="836712"/>
            <a:ext cx="6019800" cy="528945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7A664348-DC2E-4C46-A357-1ED243B754D0}" type="slidenum">
              <a:rPr lang="es-ES" smtClean="0"/>
              <a:pPr/>
              <a:t>‹#›</a:t>
            </a:fld>
            <a:endParaRPr lang="es-ES"/>
          </a:p>
        </p:txBody>
      </p:sp>
    </p:spTree>
    <p:extLst>
      <p:ext uri="{BB962C8B-B14F-4D97-AF65-F5344CB8AC3E}">
        <p14:creationId xmlns:p14="http://schemas.microsoft.com/office/powerpoint/2010/main" val="28238716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1" name="Picture 10"/>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0" y="0"/>
            <a:ext cx="9144000" cy="673178"/>
          </a:xfrm>
          <a:prstGeom prst="rect">
            <a:avLst/>
          </a:prstGeom>
        </p:spPr>
      </p:pic>
      <p:sp>
        <p:nvSpPr>
          <p:cNvPr id="2" name="Title Placeholder 1"/>
          <p:cNvSpPr>
            <a:spLocks noGrp="1"/>
          </p:cNvSpPr>
          <p:nvPr>
            <p:ph type="title"/>
          </p:nvPr>
        </p:nvSpPr>
        <p:spPr>
          <a:xfrm>
            <a:off x="457200" y="764704"/>
            <a:ext cx="8229600" cy="720080"/>
          </a:xfrm>
          <a:prstGeom prst="rect">
            <a:avLst/>
          </a:prstGeom>
        </p:spPr>
        <p:txBody>
          <a:bodyPr vert="horz" lIns="91440" tIns="45720" rIns="91440" bIns="45720" rtlCol="0" anchor="ctr">
            <a:normAutofit/>
          </a:bodyPr>
          <a:lstStyle/>
          <a:p>
            <a:r>
              <a:rPr lang="en-US" smtClean="0"/>
              <a:t>Click to edit Master title style</a:t>
            </a:r>
            <a:endParaRPr lang="es-ES" dirty="0"/>
          </a:p>
        </p:txBody>
      </p:sp>
      <p:sp>
        <p:nvSpPr>
          <p:cNvPr id="3" name="Text Placeholder 2"/>
          <p:cNvSpPr>
            <a:spLocks noGrp="1"/>
          </p:cNvSpPr>
          <p:nvPr>
            <p:ph type="body" idx="1"/>
          </p:nvPr>
        </p:nvSpPr>
        <p:spPr>
          <a:xfrm>
            <a:off x="457200" y="1628800"/>
            <a:ext cx="8229600" cy="44973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s-ES" dirty="0"/>
          </a:p>
        </p:txBody>
      </p:sp>
      <p:sp>
        <p:nvSpPr>
          <p:cNvPr id="5" name="Footer Placeholder 4"/>
          <p:cNvSpPr>
            <a:spLocks noGrp="1"/>
          </p:cNvSpPr>
          <p:nvPr>
            <p:ph type="ftr" sz="quarter" idx="3"/>
          </p:nvPr>
        </p:nvSpPr>
        <p:spPr>
          <a:xfrm>
            <a:off x="1403648" y="6309320"/>
            <a:ext cx="4752528" cy="432048"/>
          </a:xfrm>
          <a:prstGeom prst="rect">
            <a:avLst/>
          </a:prstGeom>
        </p:spPr>
        <p:txBody>
          <a:bodyPr vert="horz" lIns="91440" tIns="45720" rIns="91440" bIns="45720" rtlCol="0" anchor="ctr"/>
          <a:lstStyle>
            <a:lvl1pPr algn="r">
              <a:defRPr sz="1200">
                <a:solidFill>
                  <a:schemeClr val="tx1">
                    <a:tint val="75000"/>
                  </a:schemeClr>
                </a:solidFill>
              </a:defRPr>
            </a:lvl1pPr>
          </a:lstStyle>
          <a:p>
            <a:endParaRPr lang="es-ES" dirty="0"/>
          </a:p>
        </p:txBody>
      </p:sp>
      <p:pic>
        <p:nvPicPr>
          <p:cNvPr id="12" name="Picture 11"/>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179512" y="6237312"/>
            <a:ext cx="895023" cy="538547"/>
          </a:xfrm>
          <a:prstGeom prst="rect">
            <a:avLst/>
          </a:prstGeom>
        </p:spPr>
      </p:pic>
      <p:sp>
        <p:nvSpPr>
          <p:cNvPr id="7" name="Slide Number Placeholder 6"/>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lumMod val="75000"/>
                    <a:lumOff val="25000"/>
                  </a:schemeClr>
                </a:solidFill>
                <a:latin typeface="Arial" pitchFamily="34" charset="0"/>
                <a:cs typeface="Arial" pitchFamily="34" charset="0"/>
              </a:defRPr>
            </a:lvl1pPr>
          </a:lstStyle>
          <a:p>
            <a:fld id="{D29651E4-DA85-47A1-9944-35D0B5406138}" type="slidenum">
              <a:rPr lang="es-ES" smtClean="0"/>
              <a:pPr/>
              <a:t>‹#›</a:t>
            </a:fld>
            <a:endParaRPr lang="es-ES" dirty="0"/>
          </a:p>
        </p:txBody>
      </p:sp>
    </p:spTree>
    <p:extLst>
      <p:ext uri="{BB962C8B-B14F-4D97-AF65-F5344CB8AC3E}">
        <p14:creationId xmlns:p14="http://schemas.microsoft.com/office/powerpoint/2010/main" val="2171298587"/>
      </p:ext>
    </p:extLst>
  </p:cSld>
  <p:clrMap bg1="lt1" tx1="dk1" bg2="lt2" tx2="dk2" accent1="accent1" accent2="accent2" accent3="accent3" accent4="accent4" accent5="accent5" accent6="accent6" hlink="hlink" folHlink="folHlink"/>
  <p:sldLayoutIdLst>
    <p:sldLayoutId id="2147483656" r:id="rId1"/>
    <p:sldLayoutId id="2147483657" r:id="rId2"/>
    <p:sldLayoutId id="2147483658" r:id="rId3"/>
    <p:sldLayoutId id="2147483659" r:id="rId4"/>
    <p:sldLayoutId id="2147483660" r:id="rId5"/>
    <p:sldLayoutId id="2147483661" r:id="rId6"/>
    <p:sldLayoutId id="2147483662" r:id="rId7"/>
    <p:sldLayoutId id="2147483663" r:id="rId8"/>
    <p:sldLayoutId id="2147483664" r:id="rId9"/>
    <p:sldLayoutId id="2147483665" r:id="rId10"/>
    <p:sldLayoutId id="2147483666" r:id="rId11"/>
  </p:sldLayoutIdLst>
  <p:hf hdr="0" dt="0"/>
  <p:txStyles>
    <p:titleStyle>
      <a:lvl1pPr algn="ctr" defTabSz="914400" rtl="0" eaLnBrk="1" latinLnBrk="0" hangingPunct="1">
        <a:spcBef>
          <a:spcPct val="0"/>
        </a:spcBef>
        <a:buNone/>
        <a:defRPr sz="3600" kern="1200">
          <a:solidFill>
            <a:srgbClr val="C13424"/>
          </a:solidFill>
          <a:latin typeface="Arial" pitchFamily="34" charset="0"/>
          <a:ea typeface="+mj-ea"/>
          <a:cs typeface="Arial" pitchFamily="34" charset="0"/>
        </a:defRPr>
      </a:lvl1pPr>
    </p:titleStyle>
    <p:bodyStyle>
      <a:lvl1pPr marL="342900" indent="-342900" algn="l" defTabSz="914400" rtl="0" eaLnBrk="1" latinLnBrk="0" hangingPunct="1">
        <a:spcBef>
          <a:spcPct val="20000"/>
        </a:spcBef>
        <a:buFont typeface="Arial" pitchFamily="34" charset="0"/>
        <a:buChar char="•"/>
        <a:defRPr sz="2800" kern="1200">
          <a:solidFill>
            <a:srgbClr val="25408F"/>
          </a:solidFill>
          <a:latin typeface="Arial" pitchFamily="34" charset="0"/>
          <a:ea typeface="+mn-ea"/>
          <a:cs typeface="Arial" pitchFamily="34" charset="0"/>
        </a:defRPr>
      </a:lvl1pPr>
      <a:lvl2pPr marL="742950" indent="-285750" algn="l" defTabSz="914400" rtl="0" eaLnBrk="1" latinLnBrk="0" hangingPunct="1">
        <a:spcBef>
          <a:spcPct val="20000"/>
        </a:spcBef>
        <a:buFont typeface="Arial" pitchFamily="34" charset="0"/>
        <a:buChar char="–"/>
        <a:defRPr sz="2400" kern="1200">
          <a:solidFill>
            <a:srgbClr val="25408F"/>
          </a:solidFill>
          <a:latin typeface="Arial" pitchFamily="34" charset="0"/>
          <a:ea typeface="+mn-ea"/>
          <a:cs typeface="Arial" pitchFamily="34" charset="0"/>
        </a:defRPr>
      </a:lvl2pPr>
      <a:lvl3pPr marL="1143000" indent="-228600" algn="l" defTabSz="914400" rtl="0" eaLnBrk="1" latinLnBrk="0" hangingPunct="1">
        <a:spcBef>
          <a:spcPct val="20000"/>
        </a:spcBef>
        <a:buFont typeface="Arial" pitchFamily="34" charset="0"/>
        <a:buChar char="•"/>
        <a:defRPr sz="2000" kern="1200">
          <a:solidFill>
            <a:srgbClr val="25408F"/>
          </a:solidFill>
          <a:latin typeface="Arial" pitchFamily="34" charset="0"/>
          <a:ea typeface="+mn-ea"/>
          <a:cs typeface="Arial" pitchFamily="34" charset="0"/>
        </a:defRPr>
      </a:lvl3pPr>
      <a:lvl4pPr marL="1600200" indent="-228600" algn="l" defTabSz="914400" rtl="0" eaLnBrk="1" latinLnBrk="0" hangingPunct="1">
        <a:spcBef>
          <a:spcPct val="20000"/>
        </a:spcBef>
        <a:buFont typeface="Arial" pitchFamily="34" charset="0"/>
        <a:buChar char="–"/>
        <a:defRPr sz="2000" kern="1200">
          <a:solidFill>
            <a:srgbClr val="25408F"/>
          </a:solidFill>
          <a:latin typeface="Arial" pitchFamily="34" charset="0"/>
          <a:ea typeface="+mn-ea"/>
          <a:cs typeface="Arial" pitchFamily="34" charset="0"/>
        </a:defRPr>
      </a:lvl4pPr>
      <a:lvl5pPr marL="2057400" indent="-228600" algn="l" defTabSz="914400" rtl="0" eaLnBrk="1" latinLnBrk="0" hangingPunct="1">
        <a:spcBef>
          <a:spcPct val="20000"/>
        </a:spcBef>
        <a:buFont typeface="Arial" pitchFamily="34" charset="0"/>
        <a:buChar char="»"/>
        <a:defRPr sz="2000" kern="1200">
          <a:solidFill>
            <a:srgbClr val="25408F"/>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image" Target="../media/image14.jpeg"/><Relationship Id="rId3" Type="http://schemas.openxmlformats.org/officeDocument/2006/relationships/image" Target="../media/image4.png"/><Relationship Id="rId7" Type="http://schemas.openxmlformats.org/officeDocument/2006/relationships/image" Target="../media/image8.jpeg"/><Relationship Id="rId12" Type="http://schemas.openxmlformats.org/officeDocument/2006/relationships/image" Target="../media/image13.jpe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7.png"/><Relationship Id="rId11" Type="http://schemas.openxmlformats.org/officeDocument/2006/relationships/image" Target="../media/image12.png"/><Relationship Id="rId5" Type="http://schemas.openxmlformats.org/officeDocument/2006/relationships/image" Target="../media/image6.png"/><Relationship Id="rId10" Type="http://schemas.openxmlformats.org/officeDocument/2006/relationships/image" Target="../media/image11.png"/><Relationship Id="rId4" Type="http://schemas.openxmlformats.org/officeDocument/2006/relationships/image" Target="../media/image5.png"/><Relationship Id="rId9" Type="http://schemas.openxmlformats.org/officeDocument/2006/relationships/image" Target="../media/image10.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noChangeArrowheads="1"/>
          </p:cNvSpPr>
          <p:nvPr>
            <p:ph type="ctrTitle"/>
          </p:nvPr>
        </p:nvSpPr>
        <p:spPr>
          <a:xfrm>
            <a:off x="685800" y="2272925"/>
            <a:ext cx="7772400" cy="1431972"/>
          </a:xfrm>
          <a:prstGeom prst="rect">
            <a:avLst/>
          </a:prstGeom>
        </p:spPr>
        <p:txBody>
          <a:bodyPr>
            <a:normAutofit fontScale="90000"/>
          </a:bodyPr>
          <a:lstStyle/>
          <a:p>
            <a:pPr>
              <a:defRPr/>
            </a:pPr>
            <a:r>
              <a:rPr lang="en-US" dirty="0" smtClean="0"/>
              <a:t>EUDAT Services</a:t>
            </a:r>
            <a:br>
              <a:rPr lang="en-US" dirty="0" smtClean="0"/>
            </a:br>
            <a:r>
              <a:rPr lang="en-US" dirty="0" smtClean="0"/>
              <a:t/>
            </a:r>
            <a:br>
              <a:rPr lang="en-US" dirty="0" smtClean="0"/>
            </a:br>
            <a:r>
              <a:rPr lang="en-US" sz="4400" dirty="0" smtClean="0">
                <a:solidFill>
                  <a:srgbClr val="C00000"/>
                </a:solidFill>
              </a:rPr>
              <a:t>New Service Plans</a:t>
            </a:r>
            <a:endParaRPr sz="4400" dirty="0" smtClean="0">
              <a:solidFill>
                <a:srgbClr val="C00000"/>
              </a:solidFill>
            </a:endParaRPr>
          </a:p>
        </p:txBody>
      </p:sp>
      <p:sp>
        <p:nvSpPr>
          <p:cNvPr id="4" name="Rectangle 3"/>
          <p:cNvSpPr txBox="1">
            <a:spLocks noChangeArrowheads="1"/>
          </p:cNvSpPr>
          <p:nvPr/>
        </p:nvSpPr>
        <p:spPr>
          <a:xfrm>
            <a:off x="2171700" y="4453329"/>
            <a:ext cx="6400800" cy="786234"/>
          </a:xfrm>
          <a:prstGeom prst="rect">
            <a:avLst/>
          </a:prstGeom>
          <a:noFill/>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None/>
            </a:pPr>
            <a:r>
              <a:rPr lang="en-US" sz="1800" dirty="0" smtClean="0">
                <a:latin typeface="Arial" pitchFamily="34" charset="0"/>
                <a:cs typeface="Arial" pitchFamily="34" charset="0"/>
              </a:rPr>
              <a:t>Peter Wittenburg</a:t>
            </a:r>
          </a:p>
          <a:p>
            <a:pPr marL="0" indent="0" algn="r">
              <a:buNone/>
            </a:pPr>
            <a:r>
              <a:rPr lang="en-US" sz="1800" dirty="0" smtClean="0">
                <a:latin typeface="Arial" pitchFamily="34" charset="0"/>
                <a:cs typeface="Arial" pitchFamily="34" charset="0"/>
              </a:rPr>
              <a:t>EUDAT WP4 Leader</a:t>
            </a:r>
          </a:p>
          <a:p>
            <a:pPr marL="0" indent="0" algn="r">
              <a:buNone/>
            </a:pPr>
            <a:r>
              <a:rPr lang="fi-FI" sz="1800" dirty="0" smtClean="0">
                <a:latin typeface="Arial" pitchFamily="34" charset="0"/>
                <a:cs typeface="Arial" pitchFamily="34" charset="0"/>
              </a:rPr>
              <a:t>The Language Archive, Max Planck Institute, Netherlands</a:t>
            </a:r>
            <a:endParaRPr lang="en-US" sz="1800" dirty="0" smtClean="0">
              <a:latin typeface="Arial" pitchFamily="34" charset="0"/>
              <a:cs typeface="Arial" pitchFamily="34" charset="0"/>
            </a:endParaRPr>
          </a:p>
        </p:txBody>
      </p:sp>
      <p:sp>
        <p:nvSpPr>
          <p:cNvPr id="5" name="4 CuadroTexto"/>
          <p:cNvSpPr txBox="1"/>
          <p:nvPr/>
        </p:nvSpPr>
        <p:spPr>
          <a:xfrm>
            <a:off x="5718412" y="6453336"/>
            <a:ext cx="3246076" cy="276999"/>
          </a:xfrm>
          <a:prstGeom prst="rect">
            <a:avLst/>
          </a:prstGeom>
          <a:noFill/>
        </p:spPr>
        <p:txBody>
          <a:bodyPr wrap="square" rtlCol="0">
            <a:spAutoFit/>
          </a:bodyPr>
          <a:lstStyle/>
          <a:p>
            <a:r>
              <a:rPr lang="en-US" sz="1200" dirty="0" smtClean="0"/>
              <a:t>2</a:t>
            </a:r>
            <a:r>
              <a:rPr lang="en-US" sz="1200" baseline="30000" dirty="0" smtClean="0"/>
              <a:t>nd</a:t>
            </a:r>
            <a:r>
              <a:rPr lang="en-US" sz="1200" dirty="0" smtClean="0"/>
              <a:t> EUDAT Review, Brussels, 23</a:t>
            </a:r>
            <a:r>
              <a:rPr lang="en-US" sz="1200" baseline="30000" dirty="0" smtClean="0"/>
              <a:t>rd</a:t>
            </a:r>
            <a:r>
              <a:rPr lang="en-US" sz="1200" dirty="0" smtClean="0"/>
              <a:t> Jan 2014</a:t>
            </a:r>
            <a:endParaRPr lang="en-US" sz="1100" dirty="0"/>
          </a:p>
        </p:txBody>
      </p:sp>
    </p:spTree>
    <p:extLst>
      <p:ext uri="{BB962C8B-B14F-4D97-AF65-F5344CB8AC3E}">
        <p14:creationId xmlns:p14="http://schemas.microsoft.com/office/powerpoint/2010/main" val="111856993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s-ES" dirty="0" err="1" smtClean="0"/>
              <a:t>Interaction</a:t>
            </a:r>
            <a:r>
              <a:rPr lang="es-ES" dirty="0" smtClean="0"/>
              <a:t> </a:t>
            </a:r>
            <a:r>
              <a:rPr lang="es-ES" dirty="0" err="1" smtClean="0"/>
              <a:t>Processes</a:t>
            </a:r>
            <a:r>
              <a:rPr lang="es-ES" dirty="0" smtClean="0"/>
              <a:t> </a:t>
            </a:r>
            <a:r>
              <a:rPr lang="es-ES" sz="2000" dirty="0" smtClean="0"/>
              <a:t>(of </a:t>
            </a:r>
            <a:r>
              <a:rPr lang="es-ES" sz="2000" dirty="0" err="1" smtClean="0"/>
              <a:t>course</a:t>
            </a:r>
            <a:r>
              <a:rPr lang="es-ES" sz="2000" dirty="0" smtClean="0"/>
              <a:t> </a:t>
            </a:r>
            <a:r>
              <a:rPr lang="es-ES" sz="2000" dirty="0" err="1" smtClean="0"/>
              <a:t>overlapping</a:t>
            </a:r>
            <a:r>
              <a:rPr lang="es-ES" sz="2000" dirty="0" smtClean="0"/>
              <a:t> </a:t>
            </a:r>
            <a:r>
              <a:rPr lang="es-ES" sz="2000" dirty="0" err="1" smtClean="0"/>
              <a:t>phases</a:t>
            </a:r>
            <a:r>
              <a:rPr lang="es-ES" sz="2000" dirty="0" smtClean="0"/>
              <a:t>)</a:t>
            </a:r>
            <a:endParaRPr lang="es-ES" sz="2000" dirty="0"/>
          </a:p>
        </p:txBody>
      </p:sp>
      <p:sp>
        <p:nvSpPr>
          <p:cNvPr id="7" name="Slide Number Placeholder 6"/>
          <p:cNvSpPr>
            <a:spLocks noGrp="1"/>
          </p:cNvSpPr>
          <p:nvPr>
            <p:ph type="sldNum" sz="quarter" idx="12"/>
          </p:nvPr>
        </p:nvSpPr>
        <p:spPr/>
        <p:txBody>
          <a:bodyPr/>
          <a:lstStyle/>
          <a:p>
            <a:fld id="{7A664348-DC2E-4C46-A357-1ED243B754D0}" type="slidenum">
              <a:rPr lang="es-ES" smtClean="0"/>
              <a:pPr/>
              <a:t>2</a:t>
            </a:fld>
            <a:endParaRPr lang="es-ES"/>
          </a:p>
        </p:txBody>
      </p:sp>
      <p:sp>
        <p:nvSpPr>
          <p:cNvPr id="8" name="TextBox 7"/>
          <p:cNvSpPr txBox="1"/>
          <p:nvPr/>
        </p:nvSpPr>
        <p:spPr>
          <a:xfrm>
            <a:off x="1259514" y="4612809"/>
            <a:ext cx="696104" cy="507831"/>
          </a:xfrm>
          <a:prstGeom prst="rect">
            <a:avLst/>
          </a:prstGeom>
          <a:noFill/>
        </p:spPr>
        <p:txBody>
          <a:bodyPr wrap="square">
            <a:spAutoFit/>
          </a:bodyPr>
          <a:lstStyle/>
          <a:p>
            <a:pPr>
              <a:lnSpc>
                <a:spcPct val="150000"/>
              </a:lnSpc>
              <a:defRPr/>
            </a:pPr>
            <a:r>
              <a:rPr lang="fi-FI" b="1" dirty="0" smtClean="0">
                <a:solidFill>
                  <a:schemeClr val="tx2"/>
                </a:solidFill>
                <a:latin typeface="+mn-lt"/>
              </a:rPr>
              <a:t>2011</a:t>
            </a:r>
          </a:p>
        </p:txBody>
      </p:sp>
      <p:cxnSp>
        <p:nvCxnSpPr>
          <p:cNvPr id="10" name="Straight Arrow Connector 9"/>
          <p:cNvCxnSpPr/>
          <p:nvPr/>
        </p:nvCxnSpPr>
        <p:spPr>
          <a:xfrm>
            <a:off x="492578" y="4708603"/>
            <a:ext cx="7968343"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675458" y="4612809"/>
            <a:ext cx="0" cy="195943"/>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2499904" y="4612809"/>
            <a:ext cx="0" cy="195943"/>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4354829" y="4612809"/>
            <a:ext cx="0" cy="195943"/>
          </a:xfrm>
          <a:prstGeom prst="line">
            <a:avLst/>
          </a:prstGeom>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6179275" y="4612809"/>
            <a:ext cx="0" cy="195943"/>
          </a:xfrm>
          <a:prstGeom prst="line">
            <a:avLst/>
          </a:prstGeom>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3110085" y="4634289"/>
            <a:ext cx="696104" cy="464871"/>
          </a:xfrm>
          <a:prstGeom prst="rect">
            <a:avLst/>
          </a:prstGeom>
          <a:noFill/>
        </p:spPr>
        <p:txBody>
          <a:bodyPr wrap="square">
            <a:spAutoFit/>
          </a:bodyPr>
          <a:lstStyle/>
          <a:p>
            <a:pPr>
              <a:lnSpc>
                <a:spcPct val="150000"/>
              </a:lnSpc>
              <a:defRPr/>
            </a:pPr>
            <a:r>
              <a:rPr lang="fi-FI" b="1" dirty="0" smtClean="0">
                <a:solidFill>
                  <a:schemeClr val="tx2"/>
                </a:solidFill>
                <a:latin typeface="+mn-lt"/>
              </a:rPr>
              <a:t>2012</a:t>
            </a:r>
          </a:p>
        </p:txBody>
      </p:sp>
      <p:sp>
        <p:nvSpPr>
          <p:cNvPr id="16" name="TextBox 15"/>
          <p:cNvSpPr txBox="1"/>
          <p:nvPr/>
        </p:nvSpPr>
        <p:spPr>
          <a:xfrm>
            <a:off x="4921469" y="4634289"/>
            <a:ext cx="696104" cy="464871"/>
          </a:xfrm>
          <a:prstGeom prst="rect">
            <a:avLst/>
          </a:prstGeom>
          <a:noFill/>
        </p:spPr>
        <p:txBody>
          <a:bodyPr wrap="square">
            <a:spAutoFit/>
          </a:bodyPr>
          <a:lstStyle/>
          <a:p>
            <a:pPr>
              <a:lnSpc>
                <a:spcPct val="150000"/>
              </a:lnSpc>
              <a:defRPr/>
            </a:pPr>
            <a:r>
              <a:rPr lang="fi-FI" b="1" dirty="0" smtClean="0">
                <a:solidFill>
                  <a:schemeClr val="tx2"/>
                </a:solidFill>
                <a:latin typeface="+mn-lt"/>
              </a:rPr>
              <a:t>2013</a:t>
            </a:r>
          </a:p>
        </p:txBody>
      </p:sp>
      <p:sp>
        <p:nvSpPr>
          <p:cNvPr id="17" name="TextBox 16"/>
          <p:cNvSpPr txBox="1"/>
          <p:nvPr/>
        </p:nvSpPr>
        <p:spPr>
          <a:xfrm>
            <a:off x="6758976" y="4634289"/>
            <a:ext cx="696104" cy="464871"/>
          </a:xfrm>
          <a:prstGeom prst="rect">
            <a:avLst/>
          </a:prstGeom>
          <a:noFill/>
        </p:spPr>
        <p:txBody>
          <a:bodyPr wrap="square">
            <a:spAutoFit/>
          </a:bodyPr>
          <a:lstStyle/>
          <a:p>
            <a:pPr>
              <a:lnSpc>
                <a:spcPct val="150000"/>
              </a:lnSpc>
              <a:defRPr/>
            </a:pPr>
            <a:r>
              <a:rPr lang="fi-FI" b="1" dirty="0" smtClean="0">
                <a:solidFill>
                  <a:schemeClr val="tx2"/>
                </a:solidFill>
                <a:latin typeface="+mn-lt"/>
              </a:rPr>
              <a:t>2014</a:t>
            </a:r>
          </a:p>
        </p:txBody>
      </p:sp>
      <p:cxnSp>
        <p:nvCxnSpPr>
          <p:cNvPr id="18" name="Straight Connector 17"/>
          <p:cNvCxnSpPr/>
          <p:nvPr/>
        </p:nvCxnSpPr>
        <p:spPr>
          <a:xfrm>
            <a:off x="8003720" y="4612809"/>
            <a:ext cx="0" cy="195943"/>
          </a:xfrm>
          <a:prstGeom prst="line">
            <a:avLst/>
          </a:prstGeom>
        </p:spPr>
        <p:style>
          <a:lnRef idx="1">
            <a:schemeClr val="accent1"/>
          </a:lnRef>
          <a:fillRef idx="0">
            <a:schemeClr val="accent1"/>
          </a:fillRef>
          <a:effectRef idx="0">
            <a:schemeClr val="accent1"/>
          </a:effectRef>
          <a:fontRef idx="minor">
            <a:schemeClr val="tx1"/>
          </a:fontRef>
        </p:style>
      </p:cxnSp>
      <p:sp>
        <p:nvSpPr>
          <p:cNvPr id="19" name="TextBox 18"/>
          <p:cNvSpPr txBox="1"/>
          <p:nvPr/>
        </p:nvSpPr>
        <p:spPr>
          <a:xfrm>
            <a:off x="370188" y="2767650"/>
            <a:ext cx="907869" cy="646331"/>
          </a:xfrm>
          <a:prstGeom prst="rect">
            <a:avLst/>
          </a:prstGeom>
          <a:noFill/>
        </p:spPr>
        <p:txBody>
          <a:bodyPr wrap="square">
            <a:spAutoFit/>
          </a:bodyPr>
          <a:lstStyle/>
          <a:p>
            <a:pPr algn="ctr">
              <a:defRPr/>
            </a:pPr>
            <a:r>
              <a:rPr lang="fi-FI" b="1" dirty="0" smtClean="0">
                <a:solidFill>
                  <a:schemeClr val="tx2"/>
                </a:solidFill>
                <a:latin typeface="+mn-lt"/>
              </a:rPr>
              <a:t>EUDATStart</a:t>
            </a:r>
          </a:p>
        </p:txBody>
      </p:sp>
      <p:cxnSp>
        <p:nvCxnSpPr>
          <p:cNvPr id="20" name="Straight Arrow Connector 19"/>
          <p:cNvCxnSpPr/>
          <p:nvPr/>
        </p:nvCxnSpPr>
        <p:spPr>
          <a:xfrm>
            <a:off x="824122" y="3431419"/>
            <a:ext cx="1131495" cy="118139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5" name="TextBox 24"/>
          <p:cNvSpPr txBox="1"/>
          <p:nvPr/>
        </p:nvSpPr>
        <p:spPr>
          <a:xfrm>
            <a:off x="1272539" y="2228550"/>
            <a:ext cx="1366157" cy="923330"/>
          </a:xfrm>
          <a:prstGeom prst="rect">
            <a:avLst/>
          </a:prstGeom>
          <a:noFill/>
        </p:spPr>
        <p:txBody>
          <a:bodyPr wrap="square">
            <a:spAutoFit/>
          </a:bodyPr>
          <a:lstStyle/>
          <a:p>
            <a:pPr algn="ctr">
              <a:defRPr/>
            </a:pPr>
            <a:r>
              <a:rPr lang="fi-FI" b="1" dirty="0" smtClean="0">
                <a:solidFill>
                  <a:schemeClr val="tx2"/>
                </a:solidFill>
                <a:latin typeface="+mn-lt"/>
              </a:rPr>
              <a:t>implement</a:t>
            </a:r>
          </a:p>
          <a:p>
            <a:pPr algn="ctr">
              <a:defRPr/>
            </a:pPr>
            <a:r>
              <a:rPr lang="fi-FI" b="1" dirty="0" smtClean="0">
                <a:solidFill>
                  <a:schemeClr val="tx2"/>
                </a:solidFill>
              </a:rPr>
              <a:t>basic 4 services</a:t>
            </a:r>
            <a:endParaRPr lang="fi-FI" b="1" dirty="0" smtClean="0">
              <a:solidFill>
                <a:schemeClr val="tx2"/>
              </a:solidFill>
              <a:latin typeface="+mn-lt"/>
            </a:endParaRPr>
          </a:p>
        </p:txBody>
      </p:sp>
      <p:cxnSp>
        <p:nvCxnSpPr>
          <p:cNvPr id="26" name="Straight Arrow Connector 25"/>
          <p:cNvCxnSpPr>
            <a:stCxn id="25" idx="2"/>
          </p:cNvCxnSpPr>
          <p:nvPr/>
        </p:nvCxnSpPr>
        <p:spPr>
          <a:xfrm>
            <a:off x="1955618" y="3151880"/>
            <a:ext cx="160566" cy="1460929"/>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3754355" y="1784029"/>
            <a:ext cx="1200947" cy="646331"/>
          </a:xfrm>
          <a:prstGeom prst="rect">
            <a:avLst/>
          </a:prstGeom>
          <a:noFill/>
        </p:spPr>
        <p:txBody>
          <a:bodyPr wrap="square">
            <a:spAutoFit/>
          </a:bodyPr>
          <a:lstStyle/>
          <a:p>
            <a:pPr algn="ctr">
              <a:defRPr/>
            </a:pPr>
            <a:r>
              <a:rPr lang="fi-FI" b="1" dirty="0" smtClean="0">
                <a:solidFill>
                  <a:schemeClr val="tx2"/>
                </a:solidFill>
                <a:latin typeface="+mn-lt"/>
              </a:rPr>
              <a:t>workshop </a:t>
            </a:r>
          </a:p>
          <a:p>
            <a:pPr algn="ctr">
              <a:defRPr/>
            </a:pPr>
            <a:r>
              <a:rPr lang="fi-FI" b="1" dirty="0" smtClean="0">
                <a:solidFill>
                  <a:schemeClr val="tx2"/>
                </a:solidFill>
              </a:rPr>
              <a:t>for WGs</a:t>
            </a:r>
            <a:endParaRPr lang="fi-FI" b="1" dirty="0" smtClean="0">
              <a:solidFill>
                <a:schemeClr val="tx2"/>
              </a:solidFill>
              <a:latin typeface="+mn-lt"/>
            </a:endParaRPr>
          </a:p>
        </p:txBody>
      </p:sp>
      <p:cxnSp>
        <p:nvCxnSpPr>
          <p:cNvPr id="28" name="Straight Arrow Connector 27"/>
          <p:cNvCxnSpPr>
            <a:stCxn id="27" idx="2"/>
            <a:endCxn id="16" idx="0"/>
          </p:cNvCxnSpPr>
          <p:nvPr/>
        </p:nvCxnSpPr>
        <p:spPr>
          <a:xfrm>
            <a:off x="4354829" y="2430360"/>
            <a:ext cx="914692" cy="2203929"/>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33" name="TextBox 32"/>
          <p:cNvSpPr txBox="1"/>
          <p:nvPr/>
        </p:nvSpPr>
        <p:spPr>
          <a:xfrm>
            <a:off x="5695677" y="1784030"/>
            <a:ext cx="1366157" cy="646331"/>
          </a:xfrm>
          <a:prstGeom prst="rect">
            <a:avLst/>
          </a:prstGeom>
          <a:noFill/>
        </p:spPr>
        <p:txBody>
          <a:bodyPr wrap="square">
            <a:spAutoFit/>
          </a:bodyPr>
          <a:lstStyle/>
          <a:p>
            <a:pPr algn="ctr">
              <a:defRPr/>
            </a:pPr>
            <a:r>
              <a:rPr lang="fi-FI" b="1" dirty="0" smtClean="0">
                <a:solidFill>
                  <a:srgbClr val="FF0000"/>
                </a:solidFill>
                <a:latin typeface="+mn-lt"/>
              </a:rPr>
              <a:t>offer first</a:t>
            </a:r>
          </a:p>
          <a:p>
            <a:pPr algn="ctr">
              <a:defRPr/>
            </a:pPr>
            <a:r>
              <a:rPr lang="fi-FI" b="1" dirty="0" smtClean="0">
                <a:solidFill>
                  <a:srgbClr val="FF0000"/>
                </a:solidFill>
              </a:rPr>
              <a:t>4 services</a:t>
            </a:r>
          </a:p>
        </p:txBody>
      </p:sp>
      <p:cxnSp>
        <p:nvCxnSpPr>
          <p:cNvPr id="34" name="Straight Arrow Connector 33"/>
          <p:cNvCxnSpPr>
            <a:stCxn id="33" idx="2"/>
          </p:cNvCxnSpPr>
          <p:nvPr/>
        </p:nvCxnSpPr>
        <p:spPr>
          <a:xfrm>
            <a:off x="6378756" y="2430361"/>
            <a:ext cx="6258" cy="2174653"/>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35" name="TextBox 34"/>
          <p:cNvSpPr txBox="1"/>
          <p:nvPr/>
        </p:nvSpPr>
        <p:spPr>
          <a:xfrm>
            <a:off x="7777840" y="3070660"/>
            <a:ext cx="1366157" cy="923330"/>
          </a:xfrm>
          <a:prstGeom prst="rect">
            <a:avLst/>
          </a:prstGeom>
          <a:noFill/>
          <a:ln>
            <a:noFill/>
          </a:ln>
        </p:spPr>
        <p:txBody>
          <a:bodyPr wrap="square">
            <a:spAutoFit/>
          </a:bodyPr>
          <a:lstStyle/>
          <a:p>
            <a:pPr algn="ctr">
              <a:defRPr/>
            </a:pPr>
            <a:r>
              <a:rPr lang="fi-FI" b="1" dirty="0" smtClean="0">
                <a:solidFill>
                  <a:srgbClr val="FF0000"/>
                </a:solidFill>
                <a:latin typeface="+mn-lt"/>
              </a:rPr>
              <a:t>offer additional</a:t>
            </a:r>
          </a:p>
          <a:p>
            <a:pPr algn="ctr">
              <a:defRPr/>
            </a:pPr>
            <a:r>
              <a:rPr lang="fi-FI" b="1" dirty="0" smtClean="0">
                <a:solidFill>
                  <a:srgbClr val="FF0000"/>
                </a:solidFill>
              </a:rPr>
              <a:t>services</a:t>
            </a:r>
          </a:p>
        </p:txBody>
      </p:sp>
      <p:cxnSp>
        <p:nvCxnSpPr>
          <p:cNvPr id="36" name="Straight Arrow Connector 35"/>
          <p:cNvCxnSpPr>
            <a:endCxn id="17" idx="0"/>
          </p:cNvCxnSpPr>
          <p:nvPr/>
        </p:nvCxnSpPr>
        <p:spPr>
          <a:xfrm flipH="1">
            <a:off x="7107028" y="3935713"/>
            <a:ext cx="896692" cy="698576"/>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37" name="Right Brace 36"/>
          <p:cNvSpPr/>
          <p:nvPr/>
        </p:nvSpPr>
        <p:spPr>
          <a:xfrm rot="5400000">
            <a:off x="2382009" y="3362636"/>
            <a:ext cx="292371" cy="3653263"/>
          </a:xfrm>
          <a:prstGeom prst="rightBrace">
            <a:avLst/>
          </a:prstGeom>
          <a:ln>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8" name="TextBox 37"/>
          <p:cNvSpPr txBox="1"/>
          <p:nvPr/>
        </p:nvSpPr>
        <p:spPr>
          <a:xfrm>
            <a:off x="1429958" y="5318605"/>
            <a:ext cx="2258664" cy="1200329"/>
          </a:xfrm>
          <a:prstGeom prst="rect">
            <a:avLst/>
          </a:prstGeom>
          <a:noFill/>
        </p:spPr>
        <p:txBody>
          <a:bodyPr wrap="square">
            <a:spAutoFit/>
          </a:bodyPr>
          <a:lstStyle/>
          <a:p>
            <a:pPr algn="ctr">
              <a:defRPr/>
            </a:pPr>
            <a:r>
              <a:rPr lang="fi-FI" b="1" dirty="0" smtClean="0">
                <a:solidFill>
                  <a:srgbClr val="C00000"/>
                </a:solidFill>
              </a:rPr>
              <a:t>basically 5 core </a:t>
            </a:r>
          </a:p>
          <a:p>
            <a:pPr algn="ctr">
              <a:defRPr/>
            </a:pPr>
            <a:r>
              <a:rPr lang="fi-FI" b="1" dirty="0" smtClean="0">
                <a:solidFill>
                  <a:srgbClr val="C00000"/>
                </a:solidFill>
              </a:rPr>
              <a:t>communities</a:t>
            </a:r>
          </a:p>
          <a:p>
            <a:pPr algn="ctr">
              <a:defRPr/>
            </a:pPr>
            <a:r>
              <a:rPr lang="fi-FI" b="1" dirty="0" smtClean="0">
                <a:solidFill>
                  <a:srgbClr val="C00000"/>
                </a:solidFill>
              </a:rPr>
              <a:t>+ forum/conf interactions</a:t>
            </a:r>
          </a:p>
        </p:txBody>
      </p:sp>
      <p:sp>
        <p:nvSpPr>
          <p:cNvPr id="39" name="Right Brace 38"/>
          <p:cNvSpPr/>
          <p:nvPr/>
        </p:nvSpPr>
        <p:spPr>
          <a:xfrm rot="5400000">
            <a:off x="5271416" y="4126493"/>
            <a:ext cx="304256" cy="2137434"/>
          </a:xfrm>
          <a:prstGeom prst="rightBrace">
            <a:avLst/>
          </a:prstGeom>
          <a:ln>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0" name="TextBox 39"/>
          <p:cNvSpPr txBox="1"/>
          <p:nvPr/>
        </p:nvSpPr>
        <p:spPr>
          <a:xfrm>
            <a:off x="4475114" y="5334565"/>
            <a:ext cx="1909900" cy="1200329"/>
          </a:xfrm>
          <a:prstGeom prst="rect">
            <a:avLst/>
          </a:prstGeom>
          <a:noFill/>
        </p:spPr>
        <p:txBody>
          <a:bodyPr wrap="square">
            <a:spAutoFit/>
          </a:bodyPr>
          <a:lstStyle/>
          <a:p>
            <a:pPr algn="ctr">
              <a:defRPr/>
            </a:pPr>
            <a:r>
              <a:rPr lang="fi-FI" b="1" dirty="0" smtClean="0">
                <a:solidFill>
                  <a:srgbClr val="C00000"/>
                </a:solidFill>
              </a:rPr>
              <a:t>involve new communities,</a:t>
            </a:r>
          </a:p>
          <a:p>
            <a:pPr algn="ctr">
              <a:defRPr/>
            </a:pPr>
            <a:r>
              <a:rPr lang="fi-FI" b="1" dirty="0" smtClean="0">
                <a:solidFill>
                  <a:srgbClr val="C00000"/>
                </a:solidFill>
              </a:rPr>
              <a:t>intensify </a:t>
            </a:r>
          </a:p>
          <a:p>
            <a:pPr algn="ctr">
              <a:defRPr/>
            </a:pPr>
            <a:r>
              <a:rPr lang="fi-FI" b="1" dirty="0" smtClean="0">
                <a:solidFill>
                  <a:srgbClr val="C00000"/>
                </a:solidFill>
              </a:rPr>
              <a:t>interaction</a:t>
            </a:r>
          </a:p>
        </p:txBody>
      </p:sp>
      <p:sp>
        <p:nvSpPr>
          <p:cNvPr id="41" name="Right Brace 40"/>
          <p:cNvSpPr/>
          <p:nvPr/>
        </p:nvSpPr>
        <p:spPr>
          <a:xfrm rot="5400000">
            <a:off x="7423737" y="4137708"/>
            <a:ext cx="292374" cy="2103118"/>
          </a:xfrm>
          <a:prstGeom prst="rightBrace">
            <a:avLst/>
          </a:prstGeom>
          <a:ln>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2" name="TextBox 41"/>
          <p:cNvSpPr txBox="1"/>
          <p:nvPr/>
        </p:nvSpPr>
        <p:spPr>
          <a:xfrm>
            <a:off x="6766673" y="5334565"/>
            <a:ext cx="1854810" cy="923330"/>
          </a:xfrm>
          <a:prstGeom prst="rect">
            <a:avLst/>
          </a:prstGeom>
          <a:noFill/>
        </p:spPr>
        <p:txBody>
          <a:bodyPr wrap="square">
            <a:spAutoFit/>
          </a:bodyPr>
          <a:lstStyle/>
          <a:p>
            <a:pPr>
              <a:defRPr/>
            </a:pPr>
            <a:r>
              <a:rPr lang="fi-FI" b="1" dirty="0" smtClean="0">
                <a:solidFill>
                  <a:srgbClr val="C00000"/>
                </a:solidFill>
              </a:rPr>
              <a:t>open calls for </a:t>
            </a:r>
          </a:p>
          <a:p>
            <a:pPr>
              <a:defRPr/>
            </a:pPr>
            <a:r>
              <a:rPr lang="fi-FI" b="1" dirty="0" smtClean="0">
                <a:solidFill>
                  <a:srgbClr val="C00000"/>
                </a:solidFill>
              </a:rPr>
              <a:t>collaborations</a:t>
            </a:r>
          </a:p>
          <a:p>
            <a:pPr>
              <a:defRPr/>
            </a:pPr>
            <a:r>
              <a:rPr lang="fi-FI" b="1" dirty="0" smtClean="0">
                <a:solidFill>
                  <a:srgbClr val="C00000"/>
                </a:solidFill>
              </a:rPr>
              <a:t>Working Groups</a:t>
            </a:r>
          </a:p>
        </p:txBody>
      </p:sp>
      <p:sp>
        <p:nvSpPr>
          <p:cNvPr id="43" name="TextBox 42"/>
          <p:cNvSpPr txBox="1"/>
          <p:nvPr/>
        </p:nvSpPr>
        <p:spPr>
          <a:xfrm>
            <a:off x="2629746" y="2489901"/>
            <a:ext cx="1511180" cy="923330"/>
          </a:xfrm>
          <a:prstGeom prst="rect">
            <a:avLst/>
          </a:prstGeom>
          <a:noFill/>
        </p:spPr>
        <p:txBody>
          <a:bodyPr wrap="square">
            <a:spAutoFit/>
          </a:bodyPr>
          <a:lstStyle/>
          <a:p>
            <a:pPr algn="ctr">
              <a:defRPr/>
            </a:pPr>
            <a:r>
              <a:rPr lang="fi-FI" b="1" dirty="0" smtClean="0">
                <a:solidFill>
                  <a:schemeClr val="tx2"/>
                </a:solidFill>
                <a:latin typeface="+mn-lt"/>
              </a:rPr>
              <a:t>brainstorm</a:t>
            </a:r>
          </a:p>
          <a:p>
            <a:pPr algn="ctr">
              <a:defRPr/>
            </a:pPr>
            <a:r>
              <a:rPr lang="fi-FI" b="1" dirty="0" smtClean="0">
                <a:solidFill>
                  <a:schemeClr val="tx2"/>
                </a:solidFill>
              </a:rPr>
              <a:t>on additional</a:t>
            </a:r>
          </a:p>
          <a:p>
            <a:pPr algn="ctr">
              <a:defRPr/>
            </a:pPr>
            <a:r>
              <a:rPr lang="fi-FI" b="1" dirty="0" smtClean="0">
                <a:solidFill>
                  <a:schemeClr val="tx2"/>
                </a:solidFill>
                <a:latin typeface="+mn-lt"/>
              </a:rPr>
              <a:t>services</a:t>
            </a:r>
          </a:p>
        </p:txBody>
      </p:sp>
      <p:cxnSp>
        <p:nvCxnSpPr>
          <p:cNvPr id="44" name="Straight Arrow Connector 43"/>
          <p:cNvCxnSpPr>
            <a:stCxn id="43" idx="2"/>
          </p:cNvCxnSpPr>
          <p:nvPr/>
        </p:nvCxnSpPr>
        <p:spPr>
          <a:xfrm flipH="1">
            <a:off x="2281518" y="3413231"/>
            <a:ext cx="1103818" cy="119957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55" name="TextBox 54"/>
          <p:cNvSpPr txBox="1"/>
          <p:nvPr/>
        </p:nvSpPr>
        <p:spPr>
          <a:xfrm>
            <a:off x="4842549" y="2505549"/>
            <a:ext cx="1200947" cy="923330"/>
          </a:xfrm>
          <a:prstGeom prst="rect">
            <a:avLst/>
          </a:prstGeom>
          <a:noFill/>
        </p:spPr>
        <p:txBody>
          <a:bodyPr wrap="square">
            <a:spAutoFit/>
          </a:bodyPr>
          <a:lstStyle/>
          <a:p>
            <a:pPr algn="ctr">
              <a:defRPr/>
            </a:pPr>
            <a:r>
              <a:rPr lang="fi-FI" b="1" dirty="0" smtClean="0">
                <a:solidFill>
                  <a:schemeClr val="tx2"/>
                </a:solidFill>
                <a:latin typeface="+mn-lt"/>
              </a:rPr>
              <a:t>run </a:t>
            </a:r>
            <a:r>
              <a:rPr lang="fi-FI" b="1" dirty="0" smtClean="0">
                <a:solidFill>
                  <a:schemeClr val="tx2"/>
                </a:solidFill>
              </a:rPr>
              <a:t>survey</a:t>
            </a:r>
          </a:p>
          <a:p>
            <a:pPr algn="ctr">
              <a:defRPr/>
            </a:pPr>
            <a:r>
              <a:rPr lang="fi-FI" b="1" dirty="0">
                <a:solidFill>
                  <a:schemeClr val="tx2"/>
                </a:solidFill>
              </a:rPr>
              <a:t>o</a:t>
            </a:r>
            <a:r>
              <a:rPr lang="fi-FI" b="1" dirty="0" smtClean="0">
                <a:solidFill>
                  <a:schemeClr val="tx2"/>
                </a:solidFill>
                <a:latin typeface="+mn-lt"/>
              </a:rPr>
              <a:t>n new</a:t>
            </a:r>
          </a:p>
          <a:p>
            <a:pPr algn="ctr">
              <a:defRPr/>
            </a:pPr>
            <a:r>
              <a:rPr lang="fi-FI" b="1" dirty="0" smtClean="0">
                <a:solidFill>
                  <a:schemeClr val="tx2"/>
                </a:solidFill>
              </a:rPr>
              <a:t>services</a:t>
            </a:r>
            <a:endParaRPr lang="fi-FI" b="1" dirty="0" smtClean="0">
              <a:solidFill>
                <a:schemeClr val="tx2"/>
              </a:solidFill>
              <a:latin typeface="+mn-lt"/>
            </a:endParaRPr>
          </a:p>
        </p:txBody>
      </p:sp>
      <p:cxnSp>
        <p:nvCxnSpPr>
          <p:cNvPr id="56" name="Straight Arrow Connector 55"/>
          <p:cNvCxnSpPr>
            <a:stCxn id="55" idx="2"/>
          </p:cNvCxnSpPr>
          <p:nvPr/>
        </p:nvCxnSpPr>
        <p:spPr>
          <a:xfrm>
            <a:off x="5443023" y="3428879"/>
            <a:ext cx="600473" cy="120541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61" name="TextBox 60"/>
          <p:cNvSpPr txBox="1"/>
          <p:nvPr/>
        </p:nvSpPr>
        <p:spPr>
          <a:xfrm>
            <a:off x="6518365" y="2508089"/>
            <a:ext cx="1564217" cy="923330"/>
          </a:xfrm>
          <a:prstGeom prst="rect">
            <a:avLst/>
          </a:prstGeom>
          <a:noFill/>
        </p:spPr>
        <p:txBody>
          <a:bodyPr wrap="square">
            <a:spAutoFit/>
          </a:bodyPr>
          <a:lstStyle/>
          <a:p>
            <a:pPr algn="ctr">
              <a:defRPr/>
            </a:pPr>
            <a:r>
              <a:rPr lang="fi-FI" b="1" dirty="0" smtClean="0">
                <a:solidFill>
                  <a:schemeClr val="tx2"/>
                </a:solidFill>
                <a:latin typeface="+mn-lt"/>
              </a:rPr>
              <a:t>decide about future</a:t>
            </a:r>
          </a:p>
          <a:p>
            <a:pPr algn="ctr">
              <a:defRPr/>
            </a:pPr>
            <a:r>
              <a:rPr lang="fi-FI" b="1" dirty="0" smtClean="0">
                <a:solidFill>
                  <a:schemeClr val="tx2"/>
                </a:solidFill>
              </a:rPr>
              <a:t>directions</a:t>
            </a:r>
            <a:endParaRPr lang="fi-FI" b="1" dirty="0" smtClean="0">
              <a:solidFill>
                <a:schemeClr val="tx2"/>
              </a:solidFill>
              <a:latin typeface="+mn-lt"/>
            </a:endParaRPr>
          </a:p>
        </p:txBody>
      </p:sp>
      <p:cxnSp>
        <p:nvCxnSpPr>
          <p:cNvPr id="62" name="Straight Arrow Connector 61"/>
          <p:cNvCxnSpPr>
            <a:stCxn id="61" idx="2"/>
          </p:cNvCxnSpPr>
          <p:nvPr/>
        </p:nvCxnSpPr>
        <p:spPr>
          <a:xfrm flipH="1">
            <a:off x="6518366" y="3431419"/>
            <a:ext cx="782108" cy="120287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78" name="Oval 77"/>
          <p:cNvSpPr/>
          <p:nvPr/>
        </p:nvSpPr>
        <p:spPr>
          <a:xfrm>
            <a:off x="3898048" y="4605014"/>
            <a:ext cx="175586" cy="175586"/>
          </a:xfrm>
          <a:prstGeom prst="ellipse">
            <a:avLst/>
          </a:prstGeom>
          <a:solidFill>
            <a:srgbClr val="FFC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Oval 78"/>
          <p:cNvSpPr/>
          <p:nvPr/>
        </p:nvSpPr>
        <p:spPr>
          <a:xfrm>
            <a:off x="5704657" y="4621226"/>
            <a:ext cx="175586" cy="175586"/>
          </a:xfrm>
          <a:prstGeom prst="ellipse">
            <a:avLst/>
          </a:prstGeom>
          <a:solidFill>
            <a:srgbClr val="FFC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Oval 79"/>
          <p:cNvSpPr/>
          <p:nvPr/>
        </p:nvSpPr>
        <p:spPr>
          <a:xfrm>
            <a:off x="4685193" y="4621226"/>
            <a:ext cx="175586" cy="175586"/>
          </a:xfrm>
          <a:prstGeom prst="ellipse">
            <a:avLst/>
          </a:prstGeom>
          <a:solidFill>
            <a:srgbClr val="3BDB15"/>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Oval 80"/>
          <p:cNvSpPr/>
          <p:nvPr/>
        </p:nvSpPr>
        <p:spPr>
          <a:xfrm>
            <a:off x="2811780" y="4624166"/>
            <a:ext cx="175586" cy="175586"/>
          </a:xfrm>
          <a:prstGeom prst="ellipse">
            <a:avLst/>
          </a:prstGeom>
          <a:solidFill>
            <a:srgbClr val="3BDB15"/>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TextBox 81"/>
          <p:cNvSpPr txBox="1"/>
          <p:nvPr/>
        </p:nvSpPr>
        <p:spPr>
          <a:xfrm>
            <a:off x="3148143" y="3751047"/>
            <a:ext cx="663361" cy="369332"/>
          </a:xfrm>
          <a:prstGeom prst="rect">
            <a:avLst/>
          </a:prstGeom>
          <a:noFill/>
        </p:spPr>
        <p:txBody>
          <a:bodyPr wrap="square">
            <a:spAutoFit/>
          </a:bodyPr>
          <a:lstStyle/>
          <a:p>
            <a:pPr algn="ctr">
              <a:defRPr/>
            </a:pPr>
            <a:r>
              <a:rPr lang="fi-FI" b="1" dirty="0" smtClean="0">
                <a:solidFill>
                  <a:srgbClr val="00B050"/>
                </a:solidFill>
                <a:latin typeface="+mn-lt"/>
              </a:rPr>
              <a:t>UF</a:t>
            </a:r>
          </a:p>
        </p:txBody>
      </p:sp>
      <p:cxnSp>
        <p:nvCxnSpPr>
          <p:cNvPr id="83" name="Straight Arrow Connector 82"/>
          <p:cNvCxnSpPr>
            <a:stCxn id="82" idx="2"/>
            <a:endCxn id="81" idx="7"/>
          </p:cNvCxnSpPr>
          <p:nvPr/>
        </p:nvCxnSpPr>
        <p:spPr>
          <a:xfrm flipH="1">
            <a:off x="2961652" y="4120379"/>
            <a:ext cx="518172" cy="529501"/>
          </a:xfrm>
          <a:prstGeom prst="straightConnector1">
            <a:avLst/>
          </a:prstGeom>
          <a:ln>
            <a:solidFill>
              <a:srgbClr val="3BDB15"/>
            </a:solidFill>
            <a:tailEnd type="arrow"/>
          </a:ln>
        </p:spPr>
        <p:style>
          <a:lnRef idx="1">
            <a:schemeClr val="accent1"/>
          </a:lnRef>
          <a:fillRef idx="0">
            <a:schemeClr val="accent1"/>
          </a:fillRef>
          <a:effectRef idx="0">
            <a:schemeClr val="accent1"/>
          </a:effectRef>
          <a:fontRef idx="minor">
            <a:schemeClr val="tx1"/>
          </a:fontRef>
        </p:style>
      </p:cxnSp>
      <p:cxnSp>
        <p:nvCxnSpPr>
          <p:cNvPr id="86" name="Straight Arrow Connector 85"/>
          <p:cNvCxnSpPr>
            <a:stCxn id="82" idx="2"/>
            <a:endCxn id="80" idx="1"/>
          </p:cNvCxnSpPr>
          <p:nvPr/>
        </p:nvCxnSpPr>
        <p:spPr>
          <a:xfrm>
            <a:off x="3479824" y="4120379"/>
            <a:ext cx="1231083" cy="526561"/>
          </a:xfrm>
          <a:prstGeom prst="straightConnector1">
            <a:avLst/>
          </a:prstGeom>
          <a:ln>
            <a:solidFill>
              <a:srgbClr val="3BDB15"/>
            </a:solidFill>
            <a:tailEnd type="arrow"/>
          </a:ln>
        </p:spPr>
        <p:style>
          <a:lnRef idx="1">
            <a:schemeClr val="accent1"/>
          </a:lnRef>
          <a:fillRef idx="0">
            <a:schemeClr val="accent1"/>
          </a:fillRef>
          <a:effectRef idx="0">
            <a:schemeClr val="accent1"/>
          </a:effectRef>
          <a:fontRef idx="minor">
            <a:schemeClr val="tx1"/>
          </a:fontRef>
        </p:style>
      </p:cxnSp>
      <p:sp>
        <p:nvSpPr>
          <p:cNvPr id="89" name="TextBox 88"/>
          <p:cNvSpPr txBox="1"/>
          <p:nvPr/>
        </p:nvSpPr>
        <p:spPr>
          <a:xfrm>
            <a:off x="4061021" y="3766785"/>
            <a:ext cx="663361" cy="369332"/>
          </a:xfrm>
          <a:prstGeom prst="rect">
            <a:avLst/>
          </a:prstGeom>
          <a:noFill/>
        </p:spPr>
        <p:txBody>
          <a:bodyPr wrap="square">
            <a:spAutoFit/>
          </a:bodyPr>
          <a:lstStyle/>
          <a:p>
            <a:pPr algn="ctr">
              <a:defRPr/>
            </a:pPr>
            <a:r>
              <a:rPr lang="fi-FI" b="1" dirty="0" smtClean="0">
                <a:solidFill>
                  <a:srgbClr val="FFC000"/>
                </a:solidFill>
                <a:latin typeface="+mn-lt"/>
              </a:rPr>
              <a:t>Conf</a:t>
            </a:r>
          </a:p>
        </p:txBody>
      </p:sp>
      <p:cxnSp>
        <p:nvCxnSpPr>
          <p:cNvPr id="90" name="Straight Arrow Connector 89"/>
          <p:cNvCxnSpPr>
            <a:stCxn id="89" idx="2"/>
            <a:endCxn id="79" idx="1"/>
          </p:cNvCxnSpPr>
          <p:nvPr/>
        </p:nvCxnSpPr>
        <p:spPr>
          <a:xfrm>
            <a:off x="4392702" y="4136117"/>
            <a:ext cx="1337669" cy="510823"/>
          </a:xfrm>
          <a:prstGeom prst="straightConnector1">
            <a:avLst/>
          </a:prstGeom>
          <a:ln>
            <a:solidFill>
              <a:srgbClr val="FFC000"/>
            </a:solidFill>
            <a:tailEnd type="arrow"/>
          </a:ln>
        </p:spPr>
        <p:style>
          <a:lnRef idx="1">
            <a:schemeClr val="accent1"/>
          </a:lnRef>
          <a:fillRef idx="0">
            <a:schemeClr val="accent1"/>
          </a:fillRef>
          <a:effectRef idx="0">
            <a:schemeClr val="accent1"/>
          </a:effectRef>
          <a:fontRef idx="minor">
            <a:schemeClr val="tx1"/>
          </a:fontRef>
        </p:style>
      </p:cxnSp>
      <p:cxnSp>
        <p:nvCxnSpPr>
          <p:cNvPr id="91" name="Straight Arrow Connector 90"/>
          <p:cNvCxnSpPr>
            <a:stCxn id="89" idx="2"/>
            <a:endCxn id="78" idx="7"/>
          </p:cNvCxnSpPr>
          <p:nvPr/>
        </p:nvCxnSpPr>
        <p:spPr>
          <a:xfrm flipH="1">
            <a:off x="4047920" y="4136117"/>
            <a:ext cx="344782" cy="494611"/>
          </a:xfrm>
          <a:prstGeom prst="straightConnector1">
            <a:avLst/>
          </a:prstGeom>
          <a:ln>
            <a:solidFill>
              <a:srgbClr val="FFC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726663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0"/>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90"/>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79"/>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8"/>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7"/>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56"/>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55"/>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9"/>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40"/>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62"/>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61"/>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41"/>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4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39" grpId="0" animBg="1"/>
      <p:bldP spid="40" grpId="0"/>
      <p:bldP spid="41" grpId="0" animBg="1"/>
      <p:bldP spid="42" grpId="0"/>
      <p:bldP spid="55" grpId="0"/>
      <p:bldP spid="61" grpId="0"/>
      <p:bldP spid="79" grpId="0" animBg="1"/>
      <p:bldP spid="8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29050" y="648592"/>
            <a:ext cx="6557749" cy="720080"/>
          </a:xfrm>
        </p:spPr>
        <p:txBody>
          <a:bodyPr>
            <a:normAutofit fontScale="90000"/>
          </a:bodyPr>
          <a:lstStyle/>
          <a:p>
            <a:r>
              <a:rPr lang="es-ES" dirty="0" err="1" smtClean="0"/>
              <a:t>Service</a:t>
            </a:r>
            <a:r>
              <a:rPr lang="es-ES" dirty="0" smtClean="0"/>
              <a:t> </a:t>
            </a:r>
            <a:r>
              <a:rPr lang="es-ES" dirty="0" err="1" smtClean="0"/>
              <a:t>Survey</a:t>
            </a:r>
            <a:r>
              <a:rPr lang="es-ES" dirty="0" smtClean="0"/>
              <a:t> </a:t>
            </a:r>
            <a:r>
              <a:rPr lang="es-ES" dirty="0" err="1" smtClean="0"/>
              <a:t>Results</a:t>
            </a:r>
            <a:r>
              <a:rPr lang="es-ES" dirty="0" smtClean="0"/>
              <a:t> </a:t>
            </a:r>
            <a:r>
              <a:rPr lang="es-ES" sz="2000" dirty="0" smtClean="0"/>
              <a:t>(141 </a:t>
            </a:r>
            <a:r>
              <a:rPr lang="es-ES" sz="2000" dirty="0" err="1" smtClean="0"/>
              <a:t>answers</a:t>
            </a:r>
            <a:r>
              <a:rPr lang="es-ES" sz="2000" dirty="0" smtClean="0"/>
              <a:t>)</a:t>
            </a:r>
            <a:endParaRPr lang="es-ES" sz="2000" dirty="0"/>
          </a:p>
        </p:txBody>
      </p:sp>
      <p:sp>
        <p:nvSpPr>
          <p:cNvPr id="7" name="Slide Number Placeholder 6"/>
          <p:cNvSpPr>
            <a:spLocks noGrp="1"/>
          </p:cNvSpPr>
          <p:nvPr>
            <p:ph type="sldNum" sz="quarter" idx="12"/>
          </p:nvPr>
        </p:nvSpPr>
        <p:spPr/>
        <p:txBody>
          <a:bodyPr/>
          <a:lstStyle/>
          <a:p>
            <a:fld id="{7A664348-DC2E-4C46-A357-1ED243B754D0}" type="slidenum">
              <a:rPr lang="es-ES" smtClean="0"/>
              <a:pPr/>
              <a:t>3</a:t>
            </a:fld>
            <a:endParaRPr lang="es-ES"/>
          </a:p>
        </p:txBody>
      </p:sp>
      <p:graphicFrame>
        <p:nvGraphicFramePr>
          <p:cNvPr id="8" name="Chart 7"/>
          <p:cNvGraphicFramePr/>
          <p:nvPr>
            <p:extLst>
              <p:ext uri="{D42A27DB-BD31-4B8C-83A1-F6EECF244321}">
                <p14:modId xmlns:p14="http://schemas.microsoft.com/office/powerpoint/2010/main" val="3249807347"/>
              </p:ext>
            </p:extLst>
          </p:nvPr>
        </p:nvGraphicFramePr>
        <p:xfrm>
          <a:off x="1286126" y="1369106"/>
          <a:ext cx="7847920" cy="4410075"/>
        </p:xfrm>
        <a:graphic>
          <a:graphicData uri="http://schemas.openxmlformats.org/drawingml/2006/chart">
            <c:chart xmlns:c="http://schemas.openxmlformats.org/drawingml/2006/chart" xmlns:r="http://schemas.openxmlformats.org/officeDocument/2006/relationships" r:id="rId3"/>
          </a:graphicData>
        </a:graphic>
      </p:graphicFrame>
      <p:sp>
        <p:nvSpPr>
          <p:cNvPr id="10" name="TextBox 9"/>
          <p:cNvSpPr txBox="1"/>
          <p:nvPr/>
        </p:nvSpPr>
        <p:spPr>
          <a:xfrm>
            <a:off x="1422729" y="5749460"/>
            <a:ext cx="6829184" cy="923330"/>
          </a:xfrm>
          <a:prstGeom prst="rect">
            <a:avLst/>
          </a:prstGeom>
          <a:noFill/>
        </p:spPr>
        <p:txBody>
          <a:bodyPr wrap="square">
            <a:spAutoFit/>
          </a:bodyPr>
          <a:lstStyle/>
          <a:p>
            <a:pPr>
              <a:lnSpc>
                <a:spcPct val="150000"/>
              </a:lnSpc>
              <a:buFont typeface="Wingdings" pitchFamily="2" charset="2"/>
              <a:buChar char="q"/>
              <a:defRPr/>
            </a:pPr>
            <a:r>
              <a:rPr lang="fi-FI" b="1" dirty="0" smtClean="0">
                <a:solidFill>
                  <a:schemeClr val="tx2"/>
                </a:solidFill>
                <a:latin typeface="+mn-lt"/>
              </a:rPr>
              <a:t> in fact much confirmation of earlier interactions</a:t>
            </a:r>
          </a:p>
          <a:p>
            <a:pPr>
              <a:lnSpc>
                <a:spcPct val="150000"/>
              </a:lnSpc>
              <a:buFont typeface="Wingdings" pitchFamily="2" charset="2"/>
              <a:buChar char="q"/>
              <a:defRPr/>
            </a:pPr>
            <a:r>
              <a:rPr lang="fi-FI" b="1" dirty="0">
                <a:solidFill>
                  <a:schemeClr val="tx2"/>
                </a:solidFill>
              </a:rPr>
              <a:t> </a:t>
            </a:r>
            <a:r>
              <a:rPr lang="fi-FI" b="1" dirty="0" smtClean="0">
                <a:solidFill>
                  <a:schemeClr val="tx2"/>
                </a:solidFill>
              </a:rPr>
              <a:t>new hot topics: Data Lifecycle Support, Dynamic Data, Registries</a:t>
            </a:r>
            <a:r>
              <a:rPr lang="fi-FI" b="1" dirty="0" smtClean="0">
                <a:solidFill>
                  <a:schemeClr val="tx2"/>
                </a:solidFill>
                <a:latin typeface="+mn-lt"/>
              </a:rPr>
              <a:t> </a:t>
            </a:r>
          </a:p>
        </p:txBody>
      </p:sp>
      <p:cxnSp>
        <p:nvCxnSpPr>
          <p:cNvPr id="5" name="Straight Connector 4"/>
          <p:cNvCxnSpPr/>
          <p:nvPr/>
        </p:nvCxnSpPr>
        <p:spPr>
          <a:xfrm>
            <a:off x="839776" y="1765465"/>
            <a:ext cx="348343" cy="0"/>
          </a:xfrm>
          <a:prstGeom prst="line">
            <a:avLst/>
          </a:prstGeom>
          <a:ln w="57150">
            <a:solidFill>
              <a:srgbClr val="3BDB15"/>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839776" y="1961407"/>
            <a:ext cx="348343" cy="0"/>
          </a:xfrm>
          <a:prstGeom prst="line">
            <a:avLst/>
          </a:prstGeom>
          <a:ln w="57150">
            <a:solidFill>
              <a:srgbClr val="3BDB15"/>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839776" y="2125682"/>
            <a:ext cx="348343" cy="0"/>
          </a:xfrm>
          <a:prstGeom prst="line">
            <a:avLst/>
          </a:prstGeom>
          <a:ln w="57150">
            <a:solidFill>
              <a:srgbClr val="3BDB15"/>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839776" y="2297214"/>
            <a:ext cx="348343" cy="0"/>
          </a:xfrm>
          <a:prstGeom prst="line">
            <a:avLst/>
          </a:prstGeom>
          <a:ln w="5715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839776" y="2663369"/>
            <a:ext cx="348343" cy="0"/>
          </a:xfrm>
          <a:prstGeom prst="line">
            <a:avLst/>
          </a:prstGeom>
          <a:ln w="5715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839776" y="3563914"/>
            <a:ext cx="348343" cy="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839776" y="3043380"/>
            <a:ext cx="348343" cy="0"/>
          </a:xfrm>
          <a:prstGeom prst="line">
            <a:avLst/>
          </a:prstGeom>
          <a:ln w="57150">
            <a:solidFill>
              <a:srgbClr val="3BDB15"/>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839776" y="3207655"/>
            <a:ext cx="348343" cy="0"/>
          </a:xfrm>
          <a:prstGeom prst="line">
            <a:avLst/>
          </a:prstGeom>
          <a:ln w="57150">
            <a:solidFill>
              <a:srgbClr val="3BDB15"/>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839776" y="3371268"/>
            <a:ext cx="348343" cy="0"/>
          </a:xfrm>
          <a:prstGeom prst="line">
            <a:avLst/>
          </a:prstGeom>
          <a:ln w="57150">
            <a:solidFill>
              <a:srgbClr val="3BDB15"/>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839776" y="3728190"/>
            <a:ext cx="348343" cy="0"/>
          </a:xfrm>
          <a:prstGeom prst="line">
            <a:avLst/>
          </a:prstGeom>
          <a:ln w="5715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839776" y="4094345"/>
            <a:ext cx="348343" cy="0"/>
          </a:xfrm>
          <a:prstGeom prst="line">
            <a:avLst/>
          </a:prstGeom>
          <a:ln w="57150">
            <a:solidFill>
              <a:srgbClr val="3BDB15"/>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839776" y="4277749"/>
            <a:ext cx="348343" cy="0"/>
          </a:xfrm>
          <a:prstGeom prst="line">
            <a:avLst/>
          </a:prstGeom>
          <a:ln w="57150">
            <a:solidFill>
              <a:srgbClr val="3BDB15"/>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839776" y="4642590"/>
            <a:ext cx="348343" cy="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sp>
        <p:nvSpPr>
          <p:cNvPr id="23" name="Left Brace 22"/>
          <p:cNvSpPr/>
          <p:nvPr/>
        </p:nvSpPr>
        <p:spPr>
          <a:xfrm>
            <a:off x="1188120" y="4441371"/>
            <a:ext cx="213090" cy="415637"/>
          </a:xfrm>
          <a:prstGeom prst="leftBrace">
            <a:avLst/>
          </a:prstGeom>
          <a:ln w="28575">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8" name="TextBox 27"/>
          <p:cNvSpPr txBox="1"/>
          <p:nvPr/>
        </p:nvSpPr>
        <p:spPr>
          <a:xfrm>
            <a:off x="603555" y="408694"/>
            <a:ext cx="1595309" cy="923330"/>
          </a:xfrm>
          <a:prstGeom prst="rect">
            <a:avLst/>
          </a:prstGeom>
          <a:noFill/>
        </p:spPr>
        <p:txBody>
          <a:bodyPr wrap="none" rtlCol="0">
            <a:spAutoFit/>
          </a:bodyPr>
          <a:lstStyle/>
          <a:p>
            <a:r>
              <a:rPr lang="en-US" dirty="0" smtClean="0">
                <a:solidFill>
                  <a:srgbClr val="3BDB15"/>
                </a:solidFill>
                <a:latin typeface="Arial" pitchFamily="34" charset="0"/>
                <a:cs typeface="Arial" pitchFamily="34" charset="0"/>
              </a:rPr>
              <a:t>ready to go</a:t>
            </a:r>
          </a:p>
          <a:p>
            <a:r>
              <a:rPr lang="en-US" dirty="0" smtClean="0">
                <a:solidFill>
                  <a:srgbClr val="FFC000"/>
                </a:solidFill>
                <a:latin typeface="Arial" pitchFamily="34" charset="0"/>
                <a:cs typeface="Arial" pitchFamily="34" charset="0"/>
              </a:rPr>
              <a:t>in preparation</a:t>
            </a:r>
          </a:p>
          <a:p>
            <a:r>
              <a:rPr lang="en-US" dirty="0" smtClean="0">
                <a:solidFill>
                  <a:srgbClr val="C00000"/>
                </a:solidFill>
                <a:latin typeface="Arial" pitchFamily="34" charset="0"/>
                <a:cs typeface="Arial" pitchFamily="34" charset="0"/>
              </a:rPr>
              <a:t>in discussion</a:t>
            </a:r>
          </a:p>
        </p:txBody>
      </p:sp>
      <p:cxnSp>
        <p:nvCxnSpPr>
          <p:cNvPr id="29" name="Straight Connector 28"/>
          <p:cNvCxnSpPr/>
          <p:nvPr/>
        </p:nvCxnSpPr>
        <p:spPr>
          <a:xfrm>
            <a:off x="255211" y="607629"/>
            <a:ext cx="348343" cy="0"/>
          </a:xfrm>
          <a:prstGeom prst="line">
            <a:avLst/>
          </a:prstGeom>
          <a:ln w="57150">
            <a:solidFill>
              <a:srgbClr val="3BDB15"/>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255211" y="898133"/>
            <a:ext cx="348343" cy="0"/>
          </a:xfrm>
          <a:prstGeom prst="line">
            <a:avLst/>
          </a:prstGeom>
          <a:ln w="5715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255211" y="1174411"/>
            <a:ext cx="348343" cy="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3855506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s-ES" dirty="0" err="1" smtClean="0"/>
              <a:t>Working</a:t>
            </a:r>
            <a:r>
              <a:rPr lang="es-ES" dirty="0" smtClean="0"/>
              <a:t> </a:t>
            </a:r>
            <a:r>
              <a:rPr lang="es-ES" dirty="0" err="1" smtClean="0"/>
              <a:t>Group</a:t>
            </a:r>
            <a:r>
              <a:rPr lang="es-ES" dirty="0" smtClean="0"/>
              <a:t> </a:t>
            </a:r>
            <a:r>
              <a:rPr lang="es-ES" dirty="0" err="1" smtClean="0"/>
              <a:t>Survey</a:t>
            </a:r>
            <a:r>
              <a:rPr lang="es-ES" dirty="0" smtClean="0"/>
              <a:t> </a:t>
            </a:r>
            <a:r>
              <a:rPr lang="es-ES" dirty="0" err="1" smtClean="0"/>
              <a:t>Results</a:t>
            </a:r>
            <a:endParaRPr lang="es-ES" dirty="0"/>
          </a:p>
        </p:txBody>
      </p:sp>
      <p:sp>
        <p:nvSpPr>
          <p:cNvPr id="7" name="Slide Number Placeholder 6"/>
          <p:cNvSpPr>
            <a:spLocks noGrp="1"/>
          </p:cNvSpPr>
          <p:nvPr>
            <p:ph type="sldNum" sz="quarter" idx="12"/>
          </p:nvPr>
        </p:nvSpPr>
        <p:spPr/>
        <p:txBody>
          <a:bodyPr/>
          <a:lstStyle/>
          <a:p>
            <a:fld id="{7A664348-DC2E-4C46-A357-1ED243B754D0}" type="slidenum">
              <a:rPr lang="es-ES" smtClean="0"/>
              <a:pPr/>
              <a:t>4</a:t>
            </a:fld>
            <a:endParaRPr lang="es-ES" dirty="0"/>
          </a:p>
        </p:txBody>
      </p:sp>
      <p:sp>
        <p:nvSpPr>
          <p:cNvPr id="9" name="TextBox 8"/>
          <p:cNvSpPr txBox="1"/>
          <p:nvPr/>
        </p:nvSpPr>
        <p:spPr>
          <a:xfrm>
            <a:off x="667120" y="4056971"/>
            <a:ext cx="7958265" cy="2169825"/>
          </a:xfrm>
          <a:prstGeom prst="rect">
            <a:avLst/>
          </a:prstGeom>
          <a:noFill/>
        </p:spPr>
        <p:txBody>
          <a:bodyPr wrap="square">
            <a:spAutoFit/>
          </a:bodyPr>
          <a:lstStyle/>
          <a:p>
            <a:pPr>
              <a:lnSpc>
                <a:spcPct val="150000"/>
              </a:lnSpc>
              <a:buFont typeface="Wingdings" pitchFamily="2" charset="2"/>
              <a:buChar char="q"/>
              <a:defRPr/>
            </a:pPr>
            <a:r>
              <a:rPr lang="fi-FI" b="1" dirty="0" smtClean="0">
                <a:solidFill>
                  <a:schemeClr val="tx2"/>
                </a:solidFill>
                <a:latin typeface="+mn-lt"/>
              </a:rPr>
              <a:t> </a:t>
            </a:r>
            <a:r>
              <a:rPr lang="fi-FI" b="1" dirty="0" smtClean="0">
                <a:solidFill>
                  <a:schemeClr val="tx2"/>
                </a:solidFill>
              </a:rPr>
              <a:t>sufficient interest in WGs we established </a:t>
            </a:r>
            <a:endParaRPr lang="fi-FI" b="1" dirty="0" smtClean="0">
              <a:solidFill>
                <a:schemeClr val="tx2"/>
              </a:solidFill>
              <a:latin typeface="+mn-lt"/>
            </a:endParaRPr>
          </a:p>
          <a:p>
            <a:pPr>
              <a:lnSpc>
                <a:spcPct val="150000"/>
              </a:lnSpc>
              <a:buFont typeface="Wingdings" pitchFamily="2" charset="2"/>
              <a:buChar char="q"/>
              <a:defRPr/>
            </a:pPr>
            <a:r>
              <a:rPr lang="fi-FI" b="1" dirty="0">
                <a:solidFill>
                  <a:schemeClr val="tx2"/>
                </a:solidFill>
              </a:rPr>
              <a:t> </a:t>
            </a:r>
            <a:r>
              <a:rPr lang="fi-FI" b="1" dirty="0" smtClean="0">
                <a:solidFill>
                  <a:schemeClr val="tx2"/>
                </a:solidFill>
                <a:latin typeface="+mn-lt"/>
              </a:rPr>
              <a:t>new topic for WG: Data Lifecycle Management </a:t>
            </a:r>
          </a:p>
          <a:p>
            <a:pPr>
              <a:lnSpc>
                <a:spcPct val="150000"/>
              </a:lnSpc>
              <a:defRPr/>
            </a:pPr>
            <a:r>
              <a:rPr lang="fi-FI" b="1" dirty="0" smtClean="0">
                <a:solidFill>
                  <a:schemeClr val="tx2"/>
                </a:solidFill>
                <a:latin typeface="+mn-lt"/>
              </a:rPr>
              <a:t>     (related with Workflows, Policies, Dynamic Data Treatment)</a:t>
            </a:r>
          </a:p>
          <a:p>
            <a:pPr>
              <a:lnSpc>
                <a:spcPct val="150000"/>
              </a:lnSpc>
              <a:buFont typeface="Wingdings" pitchFamily="2" charset="2"/>
              <a:buChar char="q"/>
              <a:defRPr/>
            </a:pPr>
            <a:r>
              <a:rPr lang="fi-FI" b="1" dirty="0" smtClean="0">
                <a:solidFill>
                  <a:schemeClr val="tx2"/>
                </a:solidFill>
                <a:latin typeface="+mn-lt"/>
              </a:rPr>
              <a:t> need to brainstorm </a:t>
            </a:r>
            <a:endParaRPr lang="fi-FI" b="1" dirty="0">
              <a:solidFill>
                <a:schemeClr val="tx2"/>
              </a:solidFill>
            </a:endParaRPr>
          </a:p>
          <a:p>
            <a:pPr>
              <a:lnSpc>
                <a:spcPct val="150000"/>
              </a:lnSpc>
              <a:defRPr/>
            </a:pPr>
            <a:r>
              <a:rPr lang="fi-FI" b="1" dirty="0" smtClean="0">
                <a:solidFill>
                  <a:srgbClr val="C00000"/>
                </a:solidFill>
                <a:latin typeface="+mn-lt"/>
              </a:rPr>
              <a:t>PS: working group plan inspired by DataONE</a:t>
            </a:r>
          </a:p>
        </p:txBody>
      </p:sp>
      <p:graphicFrame>
        <p:nvGraphicFramePr>
          <p:cNvPr id="6" name="Chart 5"/>
          <p:cNvGraphicFramePr/>
          <p:nvPr>
            <p:extLst>
              <p:ext uri="{D42A27DB-BD31-4B8C-83A1-F6EECF244321}">
                <p14:modId xmlns:p14="http://schemas.microsoft.com/office/powerpoint/2010/main" val="2979822331"/>
              </p:ext>
            </p:extLst>
          </p:nvPr>
        </p:nvGraphicFramePr>
        <p:xfrm>
          <a:off x="1265210" y="1592593"/>
          <a:ext cx="6729626" cy="2378905"/>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18694529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6159" y="502827"/>
            <a:ext cx="8229600" cy="720080"/>
          </a:xfrm>
        </p:spPr>
        <p:txBody>
          <a:bodyPr>
            <a:normAutofit/>
          </a:bodyPr>
          <a:lstStyle/>
          <a:p>
            <a:r>
              <a:rPr lang="es-ES" dirty="0" err="1" smtClean="0"/>
              <a:t>Service</a:t>
            </a:r>
            <a:r>
              <a:rPr lang="es-ES" dirty="0" smtClean="0"/>
              <a:t> </a:t>
            </a:r>
            <a:r>
              <a:rPr lang="es-ES" dirty="0" err="1" smtClean="0"/>
              <a:t>Overview</a:t>
            </a:r>
            <a:endParaRPr lang="es-ES" dirty="0"/>
          </a:p>
        </p:txBody>
      </p:sp>
      <p:sp>
        <p:nvSpPr>
          <p:cNvPr id="7" name="Slide Number Placeholder 6"/>
          <p:cNvSpPr>
            <a:spLocks noGrp="1"/>
          </p:cNvSpPr>
          <p:nvPr>
            <p:ph type="sldNum" sz="quarter" idx="12"/>
          </p:nvPr>
        </p:nvSpPr>
        <p:spPr>
          <a:xfrm>
            <a:off x="6892838" y="6340947"/>
            <a:ext cx="2133600" cy="365125"/>
          </a:xfrm>
        </p:spPr>
        <p:txBody>
          <a:bodyPr/>
          <a:lstStyle/>
          <a:p>
            <a:fld id="{7A664348-DC2E-4C46-A357-1ED243B754D0}" type="slidenum">
              <a:rPr lang="es-ES" smtClean="0"/>
              <a:pPr/>
              <a:t>5</a:t>
            </a:fld>
            <a:endParaRPr lang="es-ES"/>
          </a:p>
        </p:txBody>
      </p:sp>
      <p:sp>
        <p:nvSpPr>
          <p:cNvPr id="59" name="Rounded Rectangle 58"/>
          <p:cNvSpPr/>
          <p:nvPr/>
        </p:nvSpPr>
        <p:spPr>
          <a:xfrm>
            <a:off x="166532" y="4885296"/>
            <a:ext cx="1884983" cy="1872208"/>
          </a:xfrm>
          <a:prstGeom prst="roundRect">
            <a:avLst>
              <a:gd name="adj" fmla="val 4032"/>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TextBox 59"/>
          <p:cNvSpPr txBox="1"/>
          <p:nvPr/>
        </p:nvSpPr>
        <p:spPr>
          <a:xfrm>
            <a:off x="197597" y="4957304"/>
            <a:ext cx="1462773" cy="369332"/>
          </a:xfrm>
          <a:prstGeom prst="rect">
            <a:avLst/>
          </a:prstGeom>
          <a:noFill/>
        </p:spPr>
        <p:txBody>
          <a:bodyPr wrap="none" rtlCol="0">
            <a:spAutoFit/>
          </a:bodyPr>
          <a:lstStyle/>
          <a:p>
            <a:r>
              <a:rPr lang="en-US" b="1" dirty="0" smtClean="0">
                <a:solidFill>
                  <a:schemeClr val="bg1">
                    <a:lumMod val="95000"/>
                  </a:schemeClr>
                </a:solidFill>
              </a:rPr>
              <a:t>EUDAT Box</a:t>
            </a:r>
          </a:p>
        </p:txBody>
      </p:sp>
      <p:pic>
        <p:nvPicPr>
          <p:cNvPr id="61" name="Picture 14" descr="database, storage icon"/>
          <p:cNvPicPr>
            <a:picLocks noChangeAspect="1" noChangeArrowheads="1"/>
          </p:cNvPicPr>
          <p:nvPr/>
        </p:nvPicPr>
        <p:blipFill>
          <a:blip r:embed="rId3" cstate="print"/>
          <a:srcRect/>
          <a:stretch>
            <a:fillRect/>
          </a:stretch>
        </p:blipFill>
        <p:spPr bwMode="auto">
          <a:xfrm>
            <a:off x="1287164" y="5749392"/>
            <a:ext cx="648071" cy="648072"/>
          </a:xfrm>
          <a:prstGeom prst="rect">
            <a:avLst/>
          </a:prstGeom>
          <a:noFill/>
        </p:spPr>
      </p:pic>
      <p:cxnSp>
        <p:nvCxnSpPr>
          <p:cNvPr id="62" name="Straight Arrow Connector 61"/>
          <p:cNvCxnSpPr>
            <a:stCxn id="63" idx="3"/>
          </p:cNvCxnSpPr>
          <p:nvPr/>
        </p:nvCxnSpPr>
        <p:spPr>
          <a:xfrm flipV="1">
            <a:off x="1090681" y="6109432"/>
            <a:ext cx="552755" cy="250287"/>
          </a:xfrm>
          <a:prstGeom prst="straightConnector1">
            <a:avLst/>
          </a:prstGeom>
          <a:ln w="38100">
            <a:tailEnd type="arrow"/>
          </a:ln>
          <a:effectLst>
            <a:outerShdw blurRad="50800" dist="38100" dir="2700000" algn="tl" rotWithShape="0">
              <a:prstClr val="black">
                <a:alpha val="40000"/>
              </a:prstClr>
            </a:outerShdw>
          </a:effectLst>
        </p:spPr>
        <p:style>
          <a:lnRef idx="2">
            <a:schemeClr val="accent6"/>
          </a:lnRef>
          <a:fillRef idx="0">
            <a:schemeClr val="accent6"/>
          </a:fillRef>
          <a:effectRef idx="1">
            <a:schemeClr val="accent6"/>
          </a:effectRef>
          <a:fontRef idx="minor">
            <a:schemeClr val="tx1"/>
          </a:fontRef>
        </p:style>
      </p:cxnSp>
      <p:pic>
        <p:nvPicPr>
          <p:cNvPr id="63" name="Picture 12" descr="http://icons.iconarchive.com/icons/media-design/hydropro-v2/128/Laptop-icon.png"/>
          <p:cNvPicPr>
            <a:picLocks noChangeAspect="1" noChangeArrowheads="1"/>
          </p:cNvPicPr>
          <p:nvPr/>
        </p:nvPicPr>
        <p:blipFill>
          <a:blip r:embed="rId4" cstate="print"/>
          <a:srcRect/>
          <a:stretch>
            <a:fillRect/>
          </a:stretch>
        </p:blipFill>
        <p:spPr bwMode="auto">
          <a:xfrm>
            <a:off x="154578" y="5891667"/>
            <a:ext cx="936103" cy="936104"/>
          </a:xfrm>
          <a:prstGeom prst="rect">
            <a:avLst/>
          </a:prstGeom>
          <a:noFill/>
        </p:spPr>
      </p:pic>
      <p:sp>
        <p:nvSpPr>
          <p:cNvPr id="64" name="TextBox 63"/>
          <p:cNvSpPr txBox="1"/>
          <p:nvPr/>
        </p:nvSpPr>
        <p:spPr>
          <a:xfrm>
            <a:off x="166533" y="5245336"/>
            <a:ext cx="1884982" cy="646331"/>
          </a:xfrm>
          <a:prstGeom prst="rect">
            <a:avLst/>
          </a:prstGeom>
          <a:noFill/>
        </p:spPr>
        <p:txBody>
          <a:bodyPr wrap="square" rtlCol="0">
            <a:spAutoFit/>
          </a:bodyPr>
          <a:lstStyle/>
          <a:p>
            <a:r>
              <a:rPr lang="en-US" sz="1200" b="1" dirty="0" err="1" smtClean="0">
                <a:solidFill>
                  <a:schemeClr val="accent1">
                    <a:lumMod val="40000"/>
                    <a:lumOff val="60000"/>
                  </a:schemeClr>
                </a:solidFill>
                <a:latin typeface="Arial" pitchFamily="34" charset="0"/>
                <a:cs typeface="Arial" pitchFamily="34" charset="0"/>
              </a:rPr>
              <a:t>dropbox</a:t>
            </a:r>
            <a:r>
              <a:rPr lang="en-US" sz="1200" b="1" dirty="0" smtClean="0">
                <a:solidFill>
                  <a:schemeClr val="accent1">
                    <a:lumMod val="40000"/>
                    <a:lumOff val="60000"/>
                  </a:schemeClr>
                </a:solidFill>
                <a:cs typeface="Arial" pitchFamily="34" charset="0"/>
              </a:rPr>
              <a:t>-like service</a:t>
            </a:r>
            <a:endParaRPr lang="en-US" sz="1200" b="1" dirty="0" smtClean="0">
              <a:solidFill>
                <a:schemeClr val="accent1">
                  <a:lumMod val="40000"/>
                  <a:lumOff val="60000"/>
                </a:schemeClr>
              </a:solidFill>
              <a:latin typeface="Arial" pitchFamily="34" charset="0"/>
              <a:cs typeface="Arial" pitchFamily="34" charset="0"/>
            </a:endParaRPr>
          </a:p>
          <a:p>
            <a:r>
              <a:rPr lang="en-US" sz="1200" dirty="0" smtClean="0">
                <a:solidFill>
                  <a:schemeClr val="accent1">
                    <a:lumMod val="40000"/>
                    <a:lumOff val="60000"/>
                  </a:schemeClr>
                </a:solidFill>
              </a:rPr>
              <a:t>easy sharing </a:t>
            </a:r>
          </a:p>
          <a:p>
            <a:r>
              <a:rPr lang="en-US" sz="1200" dirty="0" smtClean="0">
                <a:solidFill>
                  <a:schemeClr val="accent1">
                    <a:lumMod val="40000"/>
                    <a:lumOff val="60000"/>
                  </a:schemeClr>
                </a:solidFill>
              </a:rPr>
              <a:t>local synching</a:t>
            </a:r>
            <a:endParaRPr lang="en-US" sz="1200" dirty="0">
              <a:solidFill>
                <a:schemeClr val="accent1">
                  <a:lumMod val="40000"/>
                  <a:lumOff val="60000"/>
                </a:schemeClr>
              </a:solidFill>
            </a:endParaRPr>
          </a:p>
        </p:txBody>
      </p:sp>
      <p:sp>
        <p:nvSpPr>
          <p:cNvPr id="66" name="Rounded Rectangle 65"/>
          <p:cNvSpPr/>
          <p:nvPr/>
        </p:nvSpPr>
        <p:spPr>
          <a:xfrm>
            <a:off x="2223377" y="4864824"/>
            <a:ext cx="2147235" cy="1872208"/>
          </a:xfrm>
          <a:prstGeom prst="roundRect">
            <a:avLst>
              <a:gd name="adj" fmla="val 4032"/>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7" name="TextBox 66"/>
          <p:cNvSpPr txBox="1"/>
          <p:nvPr/>
        </p:nvSpPr>
        <p:spPr>
          <a:xfrm>
            <a:off x="2213498" y="4936832"/>
            <a:ext cx="1856021" cy="369332"/>
          </a:xfrm>
          <a:prstGeom prst="rect">
            <a:avLst/>
          </a:prstGeom>
          <a:noFill/>
        </p:spPr>
        <p:txBody>
          <a:bodyPr wrap="none" rtlCol="0">
            <a:spAutoFit/>
          </a:bodyPr>
          <a:lstStyle/>
          <a:p>
            <a:r>
              <a:rPr lang="en-US" b="1" dirty="0" smtClean="0">
                <a:solidFill>
                  <a:schemeClr val="bg1">
                    <a:lumMod val="95000"/>
                  </a:schemeClr>
                </a:solidFill>
              </a:rPr>
              <a:t>Semantic Anno</a:t>
            </a:r>
          </a:p>
        </p:txBody>
      </p:sp>
      <p:pic>
        <p:nvPicPr>
          <p:cNvPr id="68" name="Picture 14" descr="database, storage icon"/>
          <p:cNvPicPr>
            <a:picLocks noChangeAspect="1" noChangeArrowheads="1"/>
          </p:cNvPicPr>
          <p:nvPr/>
        </p:nvPicPr>
        <p:blipFill>
          <a:blip r:embed="rId3" cstate="print"/>
          <a:srcRect/>
          <a:stretch>
            <a:fillRect/>
          </a:stretch>
        </p:blipFill>
        <p:spPr bwMode="auto">
          <a:xfrm>
            <a:off x="3522073" y="5547159"/>
            <a:ext cx="648071" cy="648072"/>
          </a:xfrm>
          <a:prstGeom prst="rect">
            <a:avLst/>
          </a:prstGeom>
          <a:noFill/>
        </p:spPr>
      </p:pic>
      <p:sp>
        <p:nvSpPr>
          <p:cNvPr id="69" name="TextBox 68"/>
          <p:cNvSpPr txBox="1"/>
          <p:nvPr/>
        </p:nvSpPr>
        <p:spPr>
          <a:xfrm>
            <a:off x="2223378" y="5224864"/>
            <a:ext cx="2147234" cy="461665"/>
          </a:xfrm>
          <a:prstGeom prst="rect">
            <a:avLst/>
          </a:prstGeom>
          <a:noFill/>
        </p:spPr>
        <p:txBody>
          <a:bodyPr wrap="square" rtlCol="0">
            <a:spAutoFit/>
          </a:bodyPr>
          <a:lstStyle/>
          <a:p>
            <a:r>
              <a:rPr lang="en-US" sz="1200" b="1" dirty="0" smtClean="0">
                <a:solidFill>
                  <a:schemeClr val="accent1">
                    <a:lumMod val="40000"/>
                    <a:lumOff val="60000"/>
                  </a:schemeClr>
                </a:solidFill>
                <a:latin typeface="Arial" pitchFamily="34" charset="0"/>
                <a:cs typeface="Arial" pitchFamily="34" charset="0"/>
              </a:rPr>
              <a:t>checking , referencing and</a:t>
            </a:r>
          </a:p>
          <a:p>
            <a:r>
              <a:rPr lang="en-US" sz="1200" b="1" dirty="0" smtClean="0">
                <a:solidFill>
                  <a:schemeClr val="accent1">
                    <a:lumMod val="40000"/>
                    <a:lumOff val="60000"/>
                  </a:schemeClr>
                </a:solidFill>
                <a:latin typeface="Arial" pitchFamily="34" charset="0"/>
                <a:cs typeface="Arial" pitchFamily="34" charset="0"/>
              </a:rPr>
              <a:t>annotating</a:t>
            </a:r>
            <a:endParaRPr lang="en-US" sz="1200" dirty="0">
              <a:solidFill>
                <a:schemeClr val="accent1">
                  <a:lumMod val="40000"/>
                  <a:lumOff val="60000"/>
                </a:schemeClr>
              </a:solidFill>
            </a:endParaRPr>
          </a:p>
        </p:txBody>
      </p:sp>
      <p:pic>
        <p:nvPicPr>
          <p:cNvPr id="70" name="Picture 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295386" y="5918923"/>
            <a:ext cx="1032170" cy="7131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71" name="Straight Arrow Connector 70"/>
          <p:cNvCxnSpPr/>
          <p:nvPr/>
        </p:nvCxnSpPr>
        <p:spPr>
          <a:xfrm flipV="1">
            <a:off x="3186809" y="5918923"/>
            <a:ext cx="552755" cy="250287"/>
          </a:xfrm>
          <a:prstGeom prst="straightConnector1">
            <a:avLst/>
          </a:prstGeom>
          <a:ln w="38100">
            <a:tailEnd type="arrow"/>
          </a:ln>
          <a:effectLst>
            <a:outerShdw blurRad="50800" dist="38100" dir="2700000" algn="tl" rotWithShape="0">
              <a:prstClr val="black">
                <a:alpha val="40000"/>
              </a:prstClr>
            </a:outerShdw>
          </a:effectLst>
        </p:spPr>
        <p:style>
          <a:lnRef idx="2">
            <a:schemeClr val="accent6"/>
          </a:lnRef>
          <a:fillRef idx="0">
            <a:schemeClr val="accent6"/>
          </a:fillRef>
          <a:effectRef idx="1">
            <a:schemeClr val="accent6"/>
          </a:effectRef>
          <a:fontRef idx="minor">
            <a:schemeClr val="tx1"/>
          </a:fontRef>
        </p:style>
      </p:cxnSp>
      <p:sp>
        <p:nvSpPr>
          <p:cNvPr id="73" name="Rounded Rectangle 72"/>
          <p:cNvSpPr/>
          <p:nvPr/>
        </p:nvSpPr>
        <p:spPr>
          <a:xfrm>
            <a:off x="6768819" y="4879650"/>
            <a:ext cx="2147235" cy="1872208"/>
          </a:xfrm>
          <a:prstGeom prst="roundRect">
            <a:avLst>
              <a:gd name="adj" fmla="val 4032"/>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4" name="TextBox 73"/>
          <p:cNvSpPr txBox="1"/>
          <p:nvPr/>
        </p:nvSpPr>
        <p:spPr>
          <a:xfrm>
            <a:off x="6772588" y="4951658"/>
            <a:ext cx="1710725" cy="369332"/>
          </a:xfrm>
          <a:prstGeom prst="rect">
            <a:avLst/>
          </a:prstGeom>
          <a:noFill/>
        </p:spPr>
        <p:txBody>
          <a:bodyPr wrap="none" rtlCol="0">
            <a:spAutoFit/>
          </a:bodyPr>
          <a:lstStyle/>
          <a:p>
            <a:r>
              <a:rPr lang="en-US" b="1" dirty="0" smtClean="0">
                <a:solidFill>
                  <a:schemeClr val="bg1">
                    <a:lumMod val="95000"/>
                  </a:schemeClr>
                </a:solidFill>
              </a:rPr>
              <a:t>Dynamic Data</a:t>
            </a:r>
          </a:p>
        </p:txBody>
      </p:sp>
      <p:pic>
        <p:nvPicPr>
          <p:cNvPr id="75" name="Picture 14" descr="database, storage icon"/>
          <p:cNvPicPr>
            <a:picLocks noChangeAspect="1" noChangeArrowheads="1"/>
          </p:cNvPicPr>
          <p:nvPr/>
        </p:nvPicPr>
        <p:blipFill>
          <a:blip r:embed="rId3" cstate="print"/>
          <a:srcRect/>
          <a:stretch>
            <a:fillRect/>
          </a:stretch>
        </p:blipFill>
        <p:spPr bwMode="auto">
          <a:xfrm>
            <a:off x="8067515" y="5561985"/>
            <a:ext cx="648071" cy="648072"/>
          </a:xfrm>
          <a:prstGeom prst="rect">
            <a:avLst/>
          </a:prstGeom>
          <a:noFill/>
        </p:spPr>
      </p:pic>
      <p:sp>
        <p:nvSpPr>
          <p:cNvPr id="76" name="TextBox 75"/>
          <p:cNvSpPr txBox="1"/>
          <p:nvPr/>
        </p:nvSpPr>
        <p:spPr>
          <a:xfrm>
            <a:off x="6768820" y="5239690"/>
            <a:ext cx="2147234" cy="461665"/>
          </a:xfrm>
          <a:prstGeom prst="rect">
            <a:avLst/>
          </a:prstGeom>
          <a:noFill/>
        </p:spPr>
        <p:txBody>
          <a:bodyPr wrap="square" rtlCol="0">
            <a:spAutoFit/>
          </a:bodyPr>
          <a:lstStyle/>
          <a:p>
            <a:r>
              <a:rPr lang="en-US" sz="1200" b="1" dirty="0" smtClean="0">
                <a:solidFill>
                  <a:schemeClr val="accent1">
                    <a:lumMod val="40000"/>
                    <a:lumOff val="60000"/>
                  </a:schemeClr>
                </a:solidFill>
                <a:latin typeface="Arial" pitchFamily="34" charset="0"/>
                <a:cs typeface="Arial" pitchFamily="34" charset="0"/>
              </a:rPr>
              <a:t>immediate handling</a:t>
            </a:r>
          </a:p>
          <a:p>
            <a:r>
              <a:rPr lang="en-US" sz="1200" b="1" dirty="0" smtClean="0">
                <a:solidFill>
                  <a:schemeClr val="accent1">
                    <a:lumMod val="40000"/>
                    <a:lumOff val="60000"/>
                  </a:schemeClr>
                </a:solidFill>
                <a:latin typeface="Arial" pitchFamily="34" charset="0"/>
                <a:cs typeface="Arial" pitchFamily="34" charset="0"/>
              </a:rPr>
              <a:t> </a:t>
            </a:r>
            <a:endParaRPr lang="en-US" sz="1200" dirty="0">
              <a:solidFill>
                <a:schemeClr val="accent1">
                  <a:lumMod val="40000"/>
                  <a:lumOff val="60000"/>
                </a:schemeClr>
              </a:solidFill>
            </a:endParaRPr>
          </a:p>
        </p:txBody>
      </p:sp>
      <p:cxnSp>
        <p:nvCxnSpPr>
          <p:cNvPr id="77" name="Straight Arrow Connector 76"/>
          <p:cNvCxnSpPr/>
          <p:nvPr/>
        </p:nvCxnSpPr>
        <p:spPr>
          <a:xfrm>
            <a:off x="7534478" y="5815754"/>
            <a:ext cx="750528" cy="49448"/>
          </a:xfrm>
          <a:prstGeom prst="straightConnector1">
            <a:avLst/>
          </a:prstGeom>
          <a:ln w="38100">
            <a:tailEnd type="arrow"/>
          </a:ln>
          <a:effectLst>
            <a:outerShdw blurRad="50800" dist="38100" dir="2700000" algn="tl" rotWithShape="0">
              <a:prstClr val="black">
                <a:alpha val="40000"/>
              </a:prstClr>
            </a:outerShdw>
          </a:effectLst>
        </p:spPr>
        <p:style>
          <a:lnRef idx="2">
            <a:schemeClr val="accent6"/>
          </a:lnRef>
          <a:fillRef idx="0">
            <a:schemeClr val="accent6"/>
          </a:fillRef>
          <a:effectRef idx="1">
            <a:schemeClr val="accent6"/>
          </a:effectRef>
          <a:fontRef idx="minor">
            <a:schemeClr val="tx1"/>
          </a:fontRef>
        </p:style>
      </p:cxnSp>
      <p:pic>
        <p:nvPicPr>
          <p:cNvPr id="78" name="Picture 4"/>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848444" y="5516689"/>
            <a:ext cx="814662" cy="6517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9" name="Picture 7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144486" y="6118048"/>
            <a:ext cx="464593" cy="588484"/>
          </a:xfrm>
          <a:prstGeom prst="rect">
            <a:avLst/>
          </a:prstGeom>
        </p:spPr>
      </p:pic>
      <p:cxnSp>
        <p:nvCxnSpPr>
          <p:cNvPr id="80" name="Straight Arrow Connector 79"/>
          <p:cNvCxnSpPr/>
          <p:nvPr/>
        </p:nvCxnSpPr>
        <p:spPr>
          <a:xfrm flipV="1">
            <a:off x="7548743" y="6058892"/>
            <a:ext cx="638815" cy="315653"/>
          </a:xfrm>
          <a:prstGeom prst="straightConnector1">
            <a:avLst/>
          </a:prstGeom>
          <a:ln w="38100">
            <a:tailEnd type="arrow"/>
          </a:ln>
          <a:effectLst>
            <a:outerShdw blurRad="50800" dist="38100" dir="2700000" algn="tl" rotWithShape="0">
              <a:prstClr val="black">
                <a:alpha val="40000"/>
              </a:prstClr>
            </a:outerShdw>
          </a:effectLst>
        </p:spPr>
        <p:style>
          <a:lnRef idx="2">
            <a:schemeClr val="accent6"/>
          </a:lnRef>
          <a:fillRef idx="0">
            <a:schemeClr val="accent6"/>
          </a:fillRef>
          <a:effectRef idx="1">
            <a:schemeClr val="accent6"/>
          </a:effectRef>
          <a:fontRef idx="minor">
            <a:schemeClr val="tx1"/>
          </a:fontRef>
        </p:style>
      </p:cxnSp>
      <p:sp>
        <p:nvSpPr>
          <p:cNvPr id="88" name="Rounded Rectangle 87"/>
          <p:cNvSpPr/>
          <p:nvPr/>
        </p:nvSpPr>
        <p:spPr>
          <a:xfrm>
            <a:off x="4735520" y="4864824"/>
            <a:ext cx="1884983" cy="1872208"/>
          </a:xfrm>
          <a:prstGeom prst="roundRect">
            <a:avLst>
              <a:gd name="adj" fmla="val 4032"/>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9" name="TextBox 88"/>
          <p:cNvSpPr txBox="1"/>
          <p:nvPr/>
        </p:nvSpPr>
        <p:spPr>
          <a:xfrm>
            <a:off x="4714333" y="4936832"/>
            <a:ext cx="1914435" cy="369332"/>
          </a:xfrm>
          <a:prstGeom prst="rect">
            <a:avLst/>
          </a:prstGeom>
          <a:noFill/>
        </p:spPr>
        <p:txBody>
          <a:bodyPr wrap="none" rtlCol="0">
            <a:spAutoFit/>
          </a:bodyPr>
          <a:lstStyle/>
          <a:p>
            <a:r>
              <a:rPr lang="en-US" b="1" dirty="0" smtClean="0">
                <a:solidFill>
                  <a:schemeClr val="bg1">
                    <a:lumMod val="95000"/>
                  </a:schemeClr>
                </a:solidFill>
              </a:rPr>
              <a:t>Generic Workflow</a:t>
            </a:r>
          </a:p>
        </p:txBody>
      </p:sp>
      <p:pic>
        <p:nvPicPr>
          <p:cNvPr id="90" name="Picture 14" descr="database, storage icon"/>
          <p:cNvPicPr>
            <a:picLocks noChangeAspect="1" noChangeArrowheads="1"/>
          </p:cNvPicPr>
          <p:nvPr/>
        </p:nvPicPr>
        <p:blipFill>
          <a:blip r:embed="rId3" cstate="print"/>
          <a:srcRect/>
          <a:stretch>
            <a:fillRect/>
          </a:stretch>
        </p:blipFill>
        <p:spPr bwMode="auto">
          <a:xfrm>
            <a:off x="5856152" y="5728920"/>
            <a:ext cx="648071" cy="648072"/>
          </a:xfrm>
          <a:prstGeom prst="rect">
            <a:avLst/>
          </a:prstGeom>
          <a:noFill/>
        </p:spPr>
      </p:pic>
      <p:cxnSp>
        <p:nvCxnSpPr>
          <p:cNvPr id="91" name="Straight Arrow Connector 90"/>
          <p:cNvCxnSpPr/>
          <p:nvPr/>
        </p:nvCxnSpPr>
        <p:spPr>
          <a:xfrm flipV="1">
            <a:off x="5659669" y="6088960"/>
            <a:ext cx="552755" cy="250287"/>
          </a:xfrm>
          <a:prstGeom prst="straightConnector1">
            <a:avLst/>
          </a:prstGeom>
          <a:ln w="38100">
            <a:tailEnd type="arrow"/>
          </a:ln>
          <a:effectLst>
            <a:outerShdw blurRad="50800" dist="38100" dir="2700000" algn="tl" rotWithShape="0">
              <a:prstClr val="black">
                <a:alpha val="40000"/>
              </a:prstClr>
            </a:outerShdw>
          </a:effectLst>
        </p:spPr>
        <p:style>
          <a:lnRef idx="2">
            <a:schemeClr val="accent6"/>
          </a:lnRef>
          <a:fillRef idx="0">
            <a:schemeClr val="accent6"/>
          </a:fillRef>
          <a:effectRef idx="1">
            <a:schemeClr val="accent6"/>
          </a:effectRef>
          <a:fontRef idx="minor">
            <a:schemeClr val="tx1"/>
          </a:fontRef>
        </p:style>
      </p:cxnSp>
      <p:sp>
        <p:nvSpPr>
          <p:cNvPr id="92" name="TextBox 91"/>
          <p:cNvSpPr txBox="1"/>
          <p:nvPr/>
        </p:nvSpPr>
        <p:spPr>
          <a:xfrm>
            <a:off x="4735521" y="5224864"/>
            <a:ext cx="1884982" cy="461665"/>
          </a:xfrm>
          <a:prstGeom prst="rect">
            <a:avLst/>
          </a:prstGeom>
          <a:noFill/>
        </p:spPr>
        <p:txBody>
          <a:bodyPr wrap="square" rtlCol="0">
            <a:spAutoFit/>
          </a:bodyPr>
          <a:lstStyle/>
          <a:p>
            <a:r>
              <a:rPr lang="en-US" sz="1200" b="1" dirty="0" smtClean="0">
                <a:solidFill>
                  <a:schemeClr val="accent1">
                    <a:lumMod val="40000"/>
                    <a:lumOff val="60000"/>
                  </a:schemeClr>
                </a:solidFill>
                <a:latin typeface="Arial" pitchFamily="34" charset="0"/>
                <a:cs typeface="Arial" pitchFamily="34" charset="0"/>
              </a:rPr>
              <a:t>automating data processing</a:t>
            </a:r>
            <a:endParaRPr lang="en-US" sz="1200" dirty="0">
              <a:solidFill>
                <a:schemeClr val="accent1">
                  <a:lumMod val="40000"/>
                  <a:lumOff val="60000"/>
                </a:schemeClr>
              </a:solidFill>
            </a:endParaRPr>
          </a:p>
        </p:txBody>
      </p:sp>
      <p:pic>
        <p:nvPicPr>
          <p:cNvPr id="93" name="Picture 2" descr="http://www.bytesizeadventures.com/blog/wp-content/uploads/2011/02/Workflow.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853536" y="5892797"/>
            <a:ext cx="902706" cy="74172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2970276" y="6500520"/>
            <a:ext cx="1390650" cy="219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646686" y="6513583"/>
            <a:ext cx="1381125" cy="219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5" name="TextBox 104"/>
          <p:cNvSpPr txBox="1"/>
          <p:nvPr/>
        </p:nvSpPr>
        <p:spPr>
          <a:xfrm>
            <a:off x="1195637" y="6512562"/>
            <a:ext cx="739597" cy="215444"/>
          </a:xfrm>
          <a:prstGeom prst="rect">
            <a:avLst/>
          </a:prstGeom>
          <a:solidFill>
            <a:schemeClr val="accent1">
              <a:lumMod val="75000"/>
            </a:schemeClr>
          </a:solidFill>
        </p:spPr>
        <p:txBody>
          <a:bodyPr wrap="square" rtlCol="0">
            <a:spAutoFit/>
          </a:bodyPr>
          <a:lstStyle/>
          <a:p>
            <a:r>
              <a:rPr lang="en-US" sz="800" b="1" dirty="0" smtClean="0">
                <a:solidFill>
                  <a:schemeClr val="bg1"/>
                </a:solidFill>
                <a:latin typeface="Arial" pitchFamily="34" charset="0"/>
                <a:cs typeface="Arial" pitchFamily="34" charset="0"/>
              </a:rPr>
              <a:t>B</a:t>
            </a:r>
            <a:r>
              <a:rPr lang="en-US" sz="800" b="1" i="1" dirty="0" smtClean="0">
                <a:solidFill>
                  <a:schemeClr val="bg1"/>
                </a:solidFill>
                <a:latin typeface="Arial" pitchFamily="34" charset="0"/>
                <a:cs typeface="Arial" pitchFamily="34" charset="0"/>
              </a:rPr>
              <a:t>2</a:t>
            </a:r>
            <a:r>
              <a:rPr lang="en-US" sz="800" b="1" dirty="0" smtClean="0">
                <a:solidFill>
                  <a:schemeClr val="bg1"/>
                </a:solidFill>
                <a:latin typeface="Arial" pitchFamily="34" charset="0"/>
                <a:cs typeface="Arial" pitchFamily="34" charset="0"/>
              </a:rPr>
              <a:t>DROP</a:t>
            </a:r>
          </a:p>
        </p:txBody>
      </p:sp>
      <p:sp>
        <p:nvSpPr>
          <p:cNvPr id="110" name="TextBox 109"/>
          <p:cNvSpPr txBox="1"/>
          <p:nvPr/>
        </p:nvSpPr>
        <p:spPr>
          <a:xfrm>
            <a:off x="3549689" y="6506253"/>
            <a:ext cx="601447" cy="215444"/>
          </a:xfrm>
          <a:prstGeom prst="rect">
            <a:avLst/>
          </a:prstGeom>
          <a:solidFill>
            <a:schemeClr val="accent1">
              <a:lumMod val="75000"/>
            </a:schemeClr>
          </a:solidFill>
        </p:spPr>
        <p:txBody>
          <a:bodyPr wrap="none" rtlCol="0">
            <a:spAutoFit/>
          </a:bodyPr>
          <a:lstStyle/>
          <a:p>
            <a:r>
              <a:rPr lang="en-US" sz="800" b="1" dirty="0" smtClean="0">
                <a:solidFill>
                  <a:schemeClr val="bg1"/>
                </a:solidFill>
                <a:latin typeface="Arial" pitchFamily="34" charset="0"/>
                <a:cs typeface="Arial" pitchFamily="34" charset="0"/>
              </a:rPr>
              <a:t>B</a:t>
            </a:r>
            <a:r>
              <a:rPr lang="en-US" sz="800" b="1" i="1" dirty="0" smtClean="0">
                <a:solidFill>
                  <a:schemeClr val="bg1"/>
                </a:solidFill>
                <a:latin typeface="Arial" pitchFamily="34" charset="0"/>
                <a:cs typeface="Arial" pitchFamily="34" charset="0"/>
              </a:rPr>
              <a:t>2</a:t>
            </a:r>
            <a:r>
              <a:rPr lang="en-US" sz="800" b="1" dirty="0" smtClean="0">
                <a:solidFill>
                  <a:schemeClr val="bg1"/>
                </a:solidFill>
                <a:latin typeface="Arial" pitchFamily="34" charset="0"/>
                <a:cs typeface="Arial" pitchFamily="34" charset="0"/>
              </a:rPr>
              <a:t>NOTE</a:t>
            </a:r>
          </a:p>
        </p:txBody>
      </p:sp>
      <p:pic>
        <p:nvPicPr>
          <p:cNvPr id="1030" name="Picture 6"/>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3646078" y="6183333"/>
            <a:ext cx="684130" cy="317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3" name="Group 2"/>
          <p:cNvGrpSpPr/>
          <p:nvPr/>
        </p:nvGrpSpPr>
        <p:grpSpPr>
          <a:xfrm>
            <a:off x="104349" y="1092818"/>
            <a:ext cx="8811705" cy="3816424"/>
            <a:chOff x="-1674644" y="1211321"/>
            <a:chExt cx="8443463" cy="3816424"/>
          </a:xfrm>
        </p:grpSpPr>
        <p:pic>
          <p:nvPicPr>
            <p:cNvPr id="81" name="Picture 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674644" y="1211321"/>
              <a:ext cx="8443463" cy="38164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4" name="Curved Up Arrow 83"/>
            <p:cNvSpPr/>
            <p:nvPr/>
          </p:nvSpPr>
          <p:spPr>
            <a:xfrm rot="16200000">
              <a:off x="3005875" y="2081605"/>
              <a:ext cx="1152128" cy="288032"/>
            </a:xfrm>
            <a:prstGeom prst="curvedUpArrow">
              <a:avLst/>
            </a:prstGeom>
            <a:solidFill>
              <a:schemeClr val="accent6">
                <a:lumMod val="75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55" name="Picture 14" descr="database, storage icon"/>
            <p:cNvPicPr>
              <a:picLocks noChangeAspect="1" noChangeArrowheads="1"/>
            </p:cNvPicPr>
            <p:nvPr/>
          </p:nvPicPr>
          <p:blipFill>
            <a:blip r:embed="rId3" cstate="print"/>
            <a:srcRect/>
            <a:stretch>
              <a:fillRect/>
            </a:stretch>
          </p:blipFill>
          <p:spPr bwMode="auto">
            <a:xfrm>
              <a:off x="5936046" y="3600053"/>
              <a:ext cx="648071" cy="648072"/>
            </a:xfrm>
            <a:prstGeom prst="rect">
              <a:avLst/>
            </a:prstGeom>
            <a:noFill/>
          </p:spPr>
        </p:pic>
        <p:pic>
          <p:nvPicPr>
            <p:cNvPr id="56" name="Picture 2"/>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5595284" y="3900982"/>
              <a:ext cx="530789" cy="6198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40" name="Rectangle 39"/>
          <p:cNvSpPr/>
          <p:nvPr/>
        </p:nvSpPr>
        <p:spPr>
          <a:xfrm>
            <a:off x="224151" y="114256"/>
            <a:ext cx="273946" cy="266185"/>
          </a:xfrm>
          <a:prstGeom prst="rect">
            <a:avLst/>
          </a:prstGeom>
          <a:noFill/>
          <a:ln w="57150">
            <a:solidFill>
              <a:srgbClr val="3BDB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40"/>
          <p:cNvSpPr/>
          <p:nvPr/>
        </p:nvSpPr>
        <p:spPr>
          <a:xfrm>
            <a:off x="225214" y="393091"/>
            <a:ext cx="272882" cy="261673"/>
          </a:xfrm>
          <a:prstGeom prst="rect">
            <a:avLst/>
          </a:prstGeom>
          <a:no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p:cNvSpPr/>
          <p:nvPr/>
        </p:nvSpPr>
        <p:spPr>
          <a:xfrm>
            <a:off x="225214" y="667414"/>
            <a:ext cx="272882" cy="261673"/>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Box 42"/>
          <p:cNvSpPr txBox="1"/>
          <p:nvPr/>
        </p:nvSpPr>
        <p:spPr>
          <a:xfrm>
            <a:off x="527939" y="70225"/>
            <a:ext cx="1595309" cy="923330"/>
          </a:xfrm>
          <a:prstGeom prst="rect">
            <a:avLst/>
          </a:prstGeom>
          <a:noFill/>
        </p:spPr>
        <p:txBody>
          <a:bodyPr wrap="none" rtlCol="0">
            <a:spAutoFit/>
          </a:bodyPr>
          <a:lstStyle/>
          <a:p>
            <a:r>
              <a:rPr lang="en-US" dirty="0" smtClean="0">
                <a:solidFill>
                  <a:srgbClr val="3BDB15"/>
                </a:solidFill>
                <a:latin typeface="Arial" pitchFamily="34" charset="0"/>
                <a:cs typeface="Arial" pitchFamily="34" charset="0"/>
              </a:rPr>
              <a:t>ready to go</a:t>
            </a:r>
          </a:p>
          <a:p>
            <a:r>
              <a:rPr lang="en-US" dirty="0" smtClean="0">
                <a:solidFill>
                  <a:srgbClr val="FFC000"/>
                </a:solidFill>
                <a:latin typeface="Arial" pitchFamily="34" charset="0"/>
                <a:cs typeface="Arial" pitchFamily="34" charset="0"/>
              </a:rPr>
              <a:t>in preparation</a:t>
            </a:r>
          </a:p>
          <a:p>
            <a:r>
              <a:rPr lang="en-US" dirty="0" smtClean="0">
                <a:solidFill>
                  <a:srgbClr val="C00000"/>
                </a:solidFill>
                <a:latin typeface="Arial" pitchFamily="34" charset="0"/>
                <a:cs typeface="Arial" pitchFamily="34" charset="0"/>
              </a:rPr>
              <a:t>in discussion</a:t>
            </a:r>
          </a:p>
        </p:txBody>
      </p:sp>
      <p:sp>
        <p:nvSpPr>
          <p:cNvPr id="44" name="Rectangle 43"/>
          <p:cNvSpPr/>
          <p:nvPr/>
        </p:nvSpPr>
        <p:spPr>
          <a:xfrm>
            <a:off x="113634" y="4864824"/>
            <a:ext cx="4355623" cy="1918805"/>
          </a:xfrm>
          <a:prstGeom prst="rect">
            <a:avLst/>
          </a:prstGeom>
          <a:no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Rectangle 44"/>
          <p:cNvSpPr/>
          <p:nvPr/>
        </p:nvSpPr>
        <p:spPr>
          <a:xfrm>
            <a:off x="4714333" y="4875076"/>
            <a:ext cx="4201721" cy="1918805"/>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Rectangle 45"/>
          <p:cNvSpPr/>
          <p:nvPr/>
        </p:nvSpPr>
        <p:spPr>
          <a:xfrm>
            <a:off x="154578" y="1095984"/>
            <a:ext cx="8761475" cy="3695745"/>
          </a:xfrm>
          <a:prstGeom prst="rect">
            <a:avLst/>
          </a:prstGeom>
          <a:noFill/>
          <a:ln w="57150">
            <a:solidFill>
              <a:srgbClr val="3BDB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TextBox 46"/>
          <p:cNvSpPr txBox="1"/>
          <p:nvPr/>
        </p:nvSpPr>
        <p:spPr>
          <a:xfrm>
            <a:off x="185206" y="2850285"/>
            <a:ext cx="1744363" cy="1569660"/>
          </a:xfrm>
          <a:prstGeom prst="rect">
            <a:avLst/>
          </a:prstGeom>
          <a:solidFill>
            <a:srgbClr val="FFFF00"/>
          </a:solidFill>
        </p:spPr>
        <p:txBody>
          <a:bodyPr wrap="square" rtlCol="0">
            <a:spAutoFit/>
          </a:bodyPr>
          <a:lstStyle/>
          <a:p>
            <a:r>
              <a:rPr lang="en-US" sz="1600" dirty="0" smtClean="0">
                <a:solidFill>
                  <a:srgbClr val="C00000"/>
                </a:solidFill>
                <a:latin typeface="Arial" pitchFamily="34" charset="0"/>
                <a:cs typeface="Arial" pitchFamily="34" charset="0"/>
              </a:rPr>
              <a:t>add down-loadable</a:t>
            </a:r>
          </a:p>
          <a:p>
            <a:r>
              <a:rPr lang="en-US" sz="1600" dirty="0" smtClean="0">
                <a:solidFill>
                  <a:srgbClr val="C00000"/>
                </a:solidFill>
                <a:latin typeface="Arial" pitchFamily="34" charset="0"/>
                <a:cs typeface="Arial" pitchFamily="34" charset="0"/>
              </a:rPr>
              <a:t>repl. packages:</a:t>
            </a:r>
          </a:p>
          <a:p>
            <a:pPr marL="285750" indent="-285750">
              <a:buFontTx/>
              <a:buChar char="-"/>
            </a:pPr>
            <a:r>
              <a:rPr lang="en-US" sz="1600" dirty="0" smtClean="0">
                <a:solidFill>
                  <a:srgbClr val="C00000"/>
                </a:solidFill>
                <a:latin typeface="Arial" pitchFamily="34" charset="0"/>
                <a:cs typeface="Arial" pitchFamily="34" charset="0"/>
              </a:rPr>
              <a:t>HTTP</a:t>
            </a:r>
          </a:p>
          <a:p>
            <a:pPr marL="285750" indent="-285750">
              <a:buFontTx/>
              <a:buChar char="-"/>
            </a:pPr>
            <a:r>
              <a:rPr lang="en-US" sz="1600" dirty="0" smtClean="0">
                <a:solidFill>
                  <a:srgbClr val="C00000"/>
                </a:solidFill>
                <a:latin typeface="Arial" pitchFamily="34" charset="0"/>
                <a:cs typeface="Arial" pitchFamily="34" charset="0"/>
              </a:rPr>
              <a:t>Fedora</a:t>
            </a:r>
          </a:p>
          <a:p>
            <a:pPr marL="285750" indent="-285750">
              <a:buFontTx/>
              <a:buChar char="-"/>
            </a:pPr>
            <a:r>
              <a:rPr lang="en-US" sz="1600" dirty="0" smtClean="0">
                <a:solidFill>
                  <a:srgbClr val="C00000"/>
                </a:solidFill>
                <a:latin typeface="Arial" pitchFamily="34" charset="0"/>
                <a:cs typeface="Arial" pitchFamily="34" charset="0"/>
              </a:rPr>
              <a:t>D-SPACE</a:t>
            </a:r>
          </a:p>
        </p:txBody>
      </p:sp>
      <p:sp>
        <p:nvSpPr>
          <p:cNvPr id="48" name="Rectangle 47"/>
          <p:cNvSpPr/>
          <p:nvPr/>
        </p:nvSpPr>
        <p:spPr>
          <a:xfrm>
            <a:off x="5763199" y="1161363"/>
            <a:ext cx="1757631" cy="3547115"/>
          </a:xfrm>
          <a:prstGeom prst="rect">
            <a:avLst/>
          </a:prstGeom>
          <a:no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22281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9"/>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60"/>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1"/>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62"/>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63"/>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64"/>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66"/>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67"/>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68"/>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69"/>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70"/>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71"/>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028"/>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1029"/>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105"/>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110"/>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1030"/>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44"/>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7"/>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73"/>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74"/>
                                        </p:tgtEl>
                                        <p:attrNameLst>
                                          <p:attrName>style.visibility</p:attrName>
                                        </p:attrNameLst>
                                      </p:cBhvr>
                                      <p:to>
                                        <p:strVal val="visible"/>
                                      </p:to>
                                    </p:set>
                                  </p:childTnLst>
                                </p:cTn>
                              </p:par>
                              <p:par>
                                <p:cTn id="53" presetID="1" presetClass="entr" presetSubtype="0" fill="hold" nodeType="withEffect">
                                  <p:stCondLst>
                                    <p:cond delay="0"/>
                                  </p:stCondLst>
                                  <p:childTnLst>
                                    <p:set>
                                      <p:cBhvr>
                                        <p:cTn id="54" dur="1" fill="hold">
                                          <p:stCondLst>
                                            <p:cond delay="0"/>
                                          </p:stCondLst>
                                        </p:cTn>
                                        <p:tgtEl>
                                          <p:spTgt spid="75"/>
                                        </p:tgtEl>
                                        <p:attrNameLst>
                                          <p:attrName>style.visibility</p:attrName>
                                        </p:attrNameLst>
                                      </p:cBhvr>
                                      <p:to>
                                        <p:strVal val="visible"/>
                                      </p:to>
                                    </p:set>
                                  </p:childTnLst>
                                </p:cTn>
                              </p:par>
                              <p:par>
                                <p:cTn id="55" presetID="1" presetClass="entr" presetSubtype="0" fill="hold" grpId="0" nodeType="withEffect">
                                  <p:stCondLst>
                                    <p:cond delay="0"/>
                                  </p:stCondLst>
                                  <p:childTnLst>
                                    <p:set>
                                      <p:cBhvr>
                                        <p:cTn id="56" dur="1" fill="hold">
                                          <p:stCondLst>
                                            <p:cond delay="0"/>
                                          </p:stCondLst>
                                        </p:cTn>
                                        <p:tgtEl>
                                          <p:spTgt spid="76"/>
                                        </p:tgtEl>
                                        <p:attrNameLst>
                                          <p:attrName>style.visibility</p:attrName>
                                        </p:attrNameLst>
                                      </p:cBhvr>
                                      <p:to>
                                        <p:strVal val="visible"/>
                                      </p:to>
                                    </p:set>
                                  </p:childTnLst>
                                </p:cTn>
                              </p:par>
                              <p:par>
                                <p:cTn id="57" presetID="1" presetClass="entr" presetSubtype="0" fill="hold" nodeType="withEffect">
                                  <p:stCondLst>
                                    <p:cond delay="0"/>
                                  </p:stCondLst>
                                  <p:childTnLst>
                                    <p:set>
                                      <p:cBhvr>
                                        <p:cTn id="58" dur="1" fill="hold">
                                          <p:stCondLst>
                                            <p:cond delay="0"/>
                                          </p:stCondLst>
                                        </p:cTn>
                                        <p:tgtEl>
                                          <p:spTgt spid="77"/>
                                        </p:tgtEl>
                                        <p:attrNameLst>
                                          <p:attrName>style.visibility</p:attrName>
                                        </p:attrNameLst>
                                      </p:cBhvr>
                                      <p:to>
                                        <p:strVal val="visible"/>
                                      </p:to>
                                    </p:set>
                                  </p:childTnLst>
                                </p:cTn>
                              </p:par>
                              <p:par>
                                <p:cTn id="59" presetID="1" presetClass="entr" presetSubtype="0" fill="hold" nodeType="withEffect">
                                  <p:stCondLst>
                                    <p:cond delay="0"/>
                                  </p:stCondLst>
                                  <p:childTnLst>
                                    <p:set>
                                      <p:cBhvr>
                                        <p:cTn id="60" dur="1" fill="hold">
                                          <p:stCondLst>
                                            <p:cond delay="0"/>
                                          </p:stCondLst>
                                        </p:cTn>
                                        <p:tgtEl>
                                          <p:spTgt spid="78"/>
                                        </p:tgtEl>
                                        <p:attrNameLst>
                                          <p:attrName>style.visibility</p:attrName>
                                        </p:attrNameLst>
                                      </p:cBhvr>
                                      <p:to>
                                        <p:strVal val="visible"/>
                                      </p:to>
                                    </p:set>
                                  </p:childTnLst>
                                </p:cTn>
                              </p:par>
                              <p:par>
                                <p:cTn id="61" presetID="1" presetClass="entr" presetSubtype="0" fill="hold" nodeType="withEffect">
                                  <p:stCondLst>
                                    <p:cond delay="0"/>
                                  </p:stCondLst>
                                  <p:childTnLst>
                                    <p:set>
                                      <p:cBhvr>
                                        <p:cTn id="62" dur="1" fill="hold">
                                          <p:stCondLst>
                                            <p:cond delay="0"/>
                                          </p:stCondLst>
                                        </p:cTn>
                                        <p:tgtEl>
                                          <p:spTgt spid="79"/>
                                        </p:tgtEl>
                                        <p:attrNameLst>
                                          <p:attrName>style.visibility</p:attrName>
                                        </p:attrNameLst>
                                      </p:cBhvr>
                                      <p:to>
                                        <p:strVal val="visible"/>
                                      </p:to>
                                    </p:set>
                                  </p:childTnLst>
                                </p:cTn>
                              </p:par>
                              <p:par>
                                <p:cTn id="63" presetID="1" presetClass="entr" presetSubtype="0" fill="hold" nodeType="withEffect">
                                  <p:stCondLst>
                                    <p:cond delay="0"/>
                                  </p:stCondLst>
                                  <p:childTnLst>
                                    <p:set>
                                      <p:cBhvr>
                                        <p:cTn id="64" dur="1" fill="hold">
                                          <p:stCondLst>
                                            <p:cond delay="0"/>
                                          </p:stCondLst>
                                        </p:cTn>
                                        <p:tgtEl>
                                          <p:spTgt spid="80"/>
                                        </p:tgtEl>
                                        <p:attrNameLst>
                                          <p:attrName>style.visibility</p:attrName>
                                        </p:attrNameLst>
                                      </p:cBhvr>
                                      <p:to>
                                        <p:strVal val="visible"/>
                                      </p:to>
                                    </p:set>
                                  </p:childTnLst>
                                </p:cTn>
                              </p:par>
                              <p:par>
                                <p:cTn id="65" presetID="1" presetClass="entr" presetSubtype="0" fill="hold" grpId="0" nodeType="withEffect">
                                  <p:stCondLst>
                                    <p:cond delay="0"/>
                                  </p:stCondLst>
                                  <p:childTnLst>
                                    <p:set>
                                      <p:cBhvr>
                                        <p:cTn id="66" dur="1" fill="hold">
                                          <p:stCondLst>
                                            <p:cond delay="0"/>
                                          </p:stCondLst>
                                        </p:cTn>
                                        <p:tgtEl>
                                          <p:spTgt spid="88"/>
                                        </p:tgtEl>
                                        <p:attrNameLst>
                                          <p:attrName>style.visibility</p:attrName>
                                        </p:attrNameLst>
                                      </p:cBhvr>
                                      <p:to>
                                        <p:strVal val="visible"/>
                                      </p:to>
                                    </p:set>
                                  </p:childTnLst>
                                </p:cTn>
                              </p:par>
                              <p:par>
                                <p:cTn id="67" presetID="1" presetClass="entr" presetSubtype="0" fill="hold" grpId="0" nodeType="withEffect">
                                  <p:stCondLst>
                                    <p:cond delay="0"/>
                                  </p:stCondLst>
                                  <p:childTnLst>
                                    <p:set>
                                      <p:cBhvr>
                                        <p:cTn id="68" dur="1" fill="hold">
                                          <p:stCondLst>
                                            <p:cond delay="0"/>
                                          </p:stCondLst>
                                        </p:cTn>
                                        <p:tgtEl>
                                          <p:spTgt spid="89"/>
                                        </p:tgtEl>
                                        <p:attrNameLst>
                                          <p:attrName>style.visibility</p:attrName>
                                        </p:attrNameLst>
                                      </p:cBhvr>
                                      <p:to>
                                        <p:strVal val="visible"/>
                                      </p:to>
                                    </p:set>
                                  </p:childTnLst>
                                </p:cTn>
                              </p:par>
                              <p:par>
                                <p:cTn id="69" presetID="1" presetClass="entr" presetSubtype="0" fill="hold" nodeType="withEffect">
                                  <p:stCondLst>
                                    <p:cond delay="0"/>
                                  </p:stCondLst>
                                  <p:childTnLst>
                                    <p:set>
                                      <p:cBhvr>
                                        <p:cTn id="70" dur="1" fill="hold">
                                          <p:stCondLst>
                                            <p:cond delay="0"/>
                                          </p:stCondLst>
                                        </p:cTn>
                                        <p:tgtEl>
                                          <p:spTgt spid="90"/>
                                        </p:tgtEl>
                                        <p:attrNameLst>
                                          <p:attrName>style.visibility</p:attrName>
                                        </p:attrNameLst>
                                      </p:cBhvr>
                                      <p:to>
                                        <p:strVal val="visible"/>
                                      </p:to>
                                    </p:set>
                                  </p:childTnLst>
                                </p:cTn>
                              </p:par>
                              <p:par>
                                <p:cTn id="71" presetID="1" presetClass="entr" presetSubtype="0" fill="hold" nodeType="withEffect">
                                  <p:stCondLst>
                                    <p:cond delay="0"/>
                                  </p:stCondLst>
                                  <p:childTnLst>
                                    <p:set>
                                      <p:cBhvr>
                                        <p:cTn id="72" dur="1" fill="hold">
                                          <p:stCondLst>
                                            <p:cond delay="0"/>
                                          </p:stCondLst>
                                        </p:cTn>
                                        <p:tgtEl>
                                          <p:spTgt spid="91"/>
                                        </p:tgtEl>
                                        <p:attrNameLst>
                                          <p:attrName>style.visibility</p:attrName>
                                        </p:attrNameLst>
                                      </p:cBhvr>
                                      <p:to>
                                        <p:strVal val="visible"/>
                                      </p:to>
                                    </p:set>
                                  </p:childTnLst>
                                </p:cTn>
                              </p:par>
                              <p:par>
                                <p:cTn id="73" presetID="1" presetClass="entr" presetSubtype="0" fill="hold" grpId="0" nodeType="withEffect">
                                  <p:stCondLst>
                                    <p:cond delay="0"/>
                                  </p:stCondLst>
                                  <p:childTnLst>
                                    <p:set>
                                      <p:cBhvr>
                                        <p:cTn id="74" dur="1" fill="hold">
                                          <p:stCondLst>
                                            <p:cond delay="0"/>
                                          </p:stCondLst>
                                        </p:cTn>
                                        <p:tgtEl>
                                          <p:spTgt spid="92"/>
                                        </p:tgtEl>
                                        <p:attrNameLst>
                                          <p:attrName>style.visibility</p:attrName>
                                        </p:attrNameLst>
                                      </p:cBhvr>
                                      <p:to>
                                        <p:strVal val="visible"/>
                                      </p:to>
                                    </p:set>
                                  </p:childTnLst>
                                </p:cTn>
                              </p:par>
                              <p:par>
                                <p:cTn id="75" presetID="1" presetClass="entr" presetSubtype="0" fill="hold" nodeType="withEffect">
                                  <p:stCondLst>
                                    <p:cond delay="0"/>
                                  </p:stCondLst>
                                  <p:childTnLst>
                                    <p:set>
                                      <p:cBhvr>
                                        <p:cTn id="76" dur="1" fill="hold">
                                          <p:stCondLst>
                                            <p:cond delay="0"/>
                                          </p:stCondLst>
                                        </p:cTn>
                                        <p:tgtEl>
                                          <p:spTgt spid="93"/>
                                        </p:tgtEl>
                                        <p:attrNameLst>
                                          <p:attrName>style.visibility</p:attrName>
                                        </p:attrNameLst>
                                      </p:cBhvr>
                                      <p:to>
                                        <p:strVal val="visible"/>
                                      </p:to>
                                    </p:set>
                                  </p:childTnLst>
                                </p:cTn>
                              </p:par>
                              <p:par>
                                <p:cTn id="77" presetID="1" presetClass="entr" presetSubtype="0" fill="hold" grpId="0" nodeType="withEffect">
                                  <p:stCondLst>
                                    <p:cond delay="0"/>
                                  </p:stCondLst>
                                  <p:childTnLst>
                                    <p:set>
                                      <p:cBhvr>
                                        <p:cTn id="78" dur="1" fill="hold">
                                          <p:stCondLst>
                                            <p:cond delay="0"/>
                                          </p:stCondLst>
                                        </p:cTn>
                                        <p:tgtEl>
                                          <p:spTgt spid="4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59" grpId="0" animBg="1"/>
      <p:bldP spid="60" grpId="0"/>
      <p:bldP spid="64" grpId="0"/>
      <p:bldP spid="66" grpId="0" animBg="1"/>
      <p:bldP spid="67" grpId="0"/>
      <p:bldP spid="69" grpId="0"/>
      <p:bldP spid="73" grpId="0" animBg="1"/>
      <p:bldP spid="74" grpId="0"/>
      <p:bldP spid="76" grpId="0"/>
      <p:bldP spid="88" grpId="0" animBg="1"/>
      <p:bldP spid="89" grpId="0"/>
      <p:bldP spid="92" grpId="0"/>
      <p:bldP spid="105" grpId="0" animBg="1"/>
      <p:bldP spid="110" grpId="0" animBg="1"/>
      <p:bldP spid="44" grpId="0" animBg="1"/>
      <p:bldP spid="45" grpId="0" animBg="1"/>
      <p:bldP spid="4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s-ES" dirty="0" err="1" smtClean="0"/>
              <a:t>Relation</a:t>
            </a:r>
            <a:r>
              <a:rPr lang="es-ES" dirty="0" smtClean="0"/>
              <a:t> </a:t>
            </a:r>
            <a:r>
              <a:rPr lang="es-ES" dirty="0" err="1" smtClean="0"/>
              <a:t>Working</a:t>
            </a:r>
            <a:r>
              <a:rPr lang="es-ES" dirty="0" smtClean="0"/>
              <a:t> </a:t>
            </a:r>
            <a:r>
              <a:rPr lang="es-ES" dirty="0" err="1" smtClean="0"/>
              <a:t>Groups</a:t>
            </a:r>
            <a:r>
              <a:rPr lang="es-ES" dirty="0" smtClean="0"/>
              <a:t> - </a:t>
            </a:r>
            <a:r>
              <a:rPr lang="es-ES" dirty="0" err="1" smtClean="0"/>
              <a:t>Services</a:t>
            </a:r>
            <a:endParaRPr lang="es-ES" dirty="0"/>
          </a:p>
        </p:txBody>
      </p:sp>
      <p:sp>
        <p:nvSpPr>
          <p:cNvPr id="7" name="Slide Number Placeholder 6"/>
          <p:cNvSpPr>
            <a:spLocks noGrp="1"/>
          </p:cNvSpPr>
          <p:nvPr>
            <p:ph type="sldNum" sz="quarter" idx="12"/>
          </p:nvPr>
        </p:nvSpPr>
        <p:spPr/>
        <p:txBody>
          <a:bodyPr/>
          <a:lstStyle/>
          <a:p>
            <a:fld id="{7A664348-DC2E-4C46-A357-1ED243B754D0}" type="slidenum">
              <a:rPr lang="es-ES" smtClean="0"/>
              <a:pPr/>
              <a:t>6</a:t>
            </a:fld>
            <a:endParaRPr lang="es-ES"/>
          </a:p>
        </p:txBody>
      </p:sp>
      <p:sp>
        <p:nvSpPr>
          <p:cNvPr id="9" name="TextBox 8"/>
          <p:cNvSpPr txBox="1"/>
          <p:nvPr/>
        </p:nvSpPr>
        <p:spPr>
          <a:xfrm>
            <a:off x="312273" y="1461574"/>
            <a:ext cx="3413561" cy="2954655"/>
          </a:xfrm>
          <a:prstGeom prst="rect">
            <a:avLst/>
          </a:prstGeom>
          <a:noFill/>
        </p:spPr>
        <p:txBody>
          <a:bodyPr wrap="square">
            <a:spAutoFit/>
          </a:bodyPr>
          <a:lstStyle/>
          <a:p>
            <a:pPr>
              <a:lnSpc>
                <a:spcPct val="150000"/>
              </a:lnSpc>
              <a:defRPr/>
            </a:pPr>
            <a:r>
              <a:rPr lang="fi-FI" sz="2400" b="1" dirty="0" smtClean="0">
                <a:solidFill>
                  <a:schemeClr val="tx2"/>
                </a:solidFill>
              </a:rPr>
              <a:t>Working Group Ideas </a:t>
            </a:r>
          </a:p>
          <a:p>
            <a:pPr>
              <a:lnSpc>
                <a:spcPct val="150000"/>
              </a:lnSpc>
              <a:buFont typeface="Wingdings" pitchFamily="2" charset="2"/>
              <a:buChar char="q"/>
              <a:defRPr/>
            </a:pPr>
            <a:r>
              <a:rPr lang="fi-FI" sz="2000" b="1" dirty="0" smtClean="0">
                <a:solidFill>
                  <a:srgbClr val="25408F"/>
                </a:solidFill>
              </a:rPr>
              <a:t> Semantic Issues</a:t>
            </a:r>
          </a:p>
          <a:p>
            <a:pPr>
              <a:lnSpc>
                <a:spcPct val="150000"/>
              </a:lnSpc>
              <a:buFont typeface="Wingdings" pitchFamily="2" charset="2"/>
              <a:buChar char="q"/>
              <a:defRPr/>
            </a:pPr>
            <a:r>
              <a:rPr lang="fi-FI" sz="2000" b="1" dirty="0">
                <a:solidFill>
                  <a:srgbClr val="25408F"/>
                </a:solidFill>
              </a:rPr>
              <a:t> </a:t>
            </a:r>
            <a:r>
              <a:rPr lang="fi-FI" sz="2000" b="1" dirty="0" smtClean="0">
                <a:solidFill>
                  <a:srgbClr val="25408F"/>
                </a:solidFill>
              </a:rPr>
              <a:t>Workflows </a:t>
            </a:r>
          </a:p>
          <a:p>
            <a:pPr>
              <a:lnSpc>
                <a:spcPct val="150000"/>
              </a:lnSpc>
              <a:buFont typeface="Wingdings" pitchFamily="2" charset="2"/>
              <a:buChar char="q"/>
              <a:defRPr/>
            </a:pPr>
            <a:r>
              <a:rPr lang="fi-FI" sz="2000" b="1" dirty="0">
                <a:solidFill>
                  <a:srgbClr val="25408F"/>
                </a:solidFill>
              </a:rPr>
              <a:t> </a:t>
            </a:r>
            <a:r>
              <a:rPr lang="fi-FI" sz="2000" b="1" dirty="0" smtClean="0">
                <a:solidFill>
                  <a:srgbClr val="25408F"/>
                </a:solidFill>
              </a:rPr>
              <a:t>Dynamic Data</a:t>
            </a:r>
            <a:r>
              <a:rPr lang="fi-FI" sz="2000" b="1" dirty="0">
                <a:solidFill>
                  <a:srgbClr val="25408F"/>
                </a:solidFill>
              </a:rPr>
              <a:t> </a:t>
            </a:r>
            <a:endParaRPr lang="fi-FI" sz="2000" b="1" dirty="0" smtClean="0">
              <a:solidFill>
                <a:srgbClr val="25408F"/>
              </a:solidFill>
            </a:endParaRPr>
          </a:p>
          <a:p>
            <a:pPr>
              <a:lnSpc>
                <a:spcPct val="150000"/>
              </a:lnSpc>
              <a:buFont typeface="Wingdings" pitchFamily="2" charset="2"/>
              <a:buChar char="q"/>
              <a:defRPr/>
            </a:pPr>
            <a:endParaRPr lang="fi-FI" sz="2000" b="1" dirty="0">
              <a:solidFill>
                <a:srgbClr val="25408F"/>
              </a:solidFill>
            </a:endParaRPr>
          </a:p>
          <a:p>
            <a:pPr>
              <a:lnSpc>
                <a:spcPct val="150000"/>
              </a:lnSpc>
              <a:buFont typeface="Wingdings" pitchFamily="2" charset="2"/>
              <a:buChar char="q"/>
              <a:defRPr/>
            </a:pPr>
            <a:r>
              <a:rPr lang="fi-FI" sz="2000" b="1" dirty="0" smtClean="0">
                <a:solidFill>
                  <a:srgbClr val="00B050"/>
                </a:solidFill>
              </a:rPr>
              <a:t> Dynamic Data Ext.</a:t>
            </a:r>
          </a:p>
        </p:txBody>
      </p:sp>
      <p:sp>
        <p:nvSpPr>
          <p:cNvPr id="5" name="TextBox 4"/>
          <p:cNvSpPr txBox="1"/>
          <p:nvPr/>
        </p:nvSpPr>
        <p:spPr>
          <a:xfrm>
            <a:off x="5514363" y="1461574"/>
            <a:ext cx="3413561" cy="3877985"/>
          </a:xfrm>
          <a:prstGeom prst="rect">
            <a:avLst/>
          </a:prstGeom>
          <a:noFill/>
        </p:spPr>
        <p:txBody>
          <a:bodyPr wrap="square">
            <a:spAutoFit/>
          </a:bodyPr>
          <a:lstStyle/>
          <a:p>
            <a:pPr>
              <a:lnSpc>
                <a:spcPct val="150000"/>
              </a:lnSpc>
              <a:defRPr/>
            </a:pPr>
            <a:r>
              <a:rPr lang="fi-FI" sz="2400" b="1" dirty="0" smtClean="0">
                <a:solidFill>
                  <a:schemeClr val="tx2"/>
                </a:solidFill>
              </a:rPr>
              <a:t>Service Plan</a:t>
            </a:r>
          </a:p>
          <a:p>
            <a:pPr>
              <a:lnSpc>
                <a:spcPct val="150000"/>
              </a:lnSpc>
              <a:buFont typeface="Wingdings" pitchFamily="2" charset="2"/>
              <a:buChar char="q"/>
              <a:defRPr/>
            </a:pPr>
            <a:r>
              <a:rPr lang="fi-FI" sz="2000" b="1" dirty="0" smtClean="0">
                <a:solidFill>
                  <a:srgbClr val="25408F"/>
                </a:solidFill>
              </a:rPr>
              <a:t> Semantic Annotation</a:t>
            </a:r>
          </a:p>
          <a:p>
            <a:pPr>
              <a:lnSpc>
                <a:spcPct val="150000"/>
              </a:lnSpc>
              <a:buFont typeface="Wingdings" pitchFamily="2" charset="2"/>
              <a:buChar char="q"/>
              <a:defRPr/>
            </a:pPr>
            <a:r>
              <a:rPr lang="fi-FI" sz="2000" b="1" dirty="0">
                <a:solidFill>
                  <a:srgbClr val="25408F"/>
                </a:solidFill>
              </a:rPr>
              <a:t> </a:t>
            </a:r>
            <a:r>
              <a:rPr lang="fi-FI" sz="2000" b="1" dirty="0" smtClean="0">
                <a:solidFill>
                  <a:srgbClr val="25408F"/>
                </a:solidFill>
              </a:rPr>
              <a:t>Workflows (GEF)</a:t>
            </a:r>
          </a:p>
          <a:p>
            <a:pPr>
              <a:lnSpc>
                <a:spcPct val="150000"/>
              </a:lnSpc>
              <a:buFont typeface="Wingdings" pitchFamily="2" charset="2"/>
              <a:buChar char="q"/>
              <a:defRPr/>
            </a:pPr>
            <a:r>
              <a:rPr lang="fi-FI" sz="2000" b="1" dirty="0">
                <a:solidFill>
                  <a:srgbClr val="25408F"/>
                </a:solidFill>
              </a:rPr>
              <a:t> </a:t>
            </a:r>
            <a:r>
              <a:rPr lang="fi-FI" sz="2000" b="1" dirty="0" smtClean="0">
                <a:solidFill>
                  <a:srgbClr val="25408F"/>
                </a:solidFill>
              </a:rPr>
              <a:t>Dynamic Data</a:t>
            </a:r>
          </a:p>
          <a:p>
            <a:pPr>
              <a:lnSpc>
                <a:spcPct val="150000"/>
              </a:lnSpc>
              <a:buFont typeface="Wingdings" pitchFamily="2" charset="2"/>
              <a:buChar char="q"/>
              <a:defRPr/>
            </a:pPr>
            <a:r>
              <a:rPr lang="fi-FI" sz="2000" b="1" dirty="0">
                <a:solidFill>
                  <a:srgbClr val="C00000"/>
                </a:solidFill>
              </a:rPr>
              <a:t> </a:t>
            </a:r>
            <a:r>
              <a:rPr lang="fi-FI" sz="2000" b="1" dirty="0" smtClean="0">
                <a:solidFill>
                  <a:srgbClr val="C00000"/>
                </a:solidFill>
              </a:rPr>
              <a:t>B2DROP (EUDAT Box)</a:t>
            </a:r>
          </a:p>
          <a:p>
            <a:pPr>
              <a:lnSpc>
                <a:spcPct val="150000"/>
              </a:lnSpc>
              <a:buFont typeface="Wingdings" pitchFamily="2" charset="2"/>
              <a:buChar char="q"/>
              <a:defRPr/>
            </a:pPr>
            <a:r>
              <a:rPr lang="fi-FI" sz="2000" b="1" dirty="0">
                <a:solidFill>
                  <a:srgbClr val="00B050"/>
                </a:solidFill>
              </a:rPr>
              <a:t> </a:t>
            </a:r>
            <a:r>
              <a:rPr lang="fi-FI" sz="2000" b="1" dirty="0" smtClean="0">
                <a:solidFill>
                  <a:srgbClr val="00B050"/>
                </a:solidFill>
              </a:rPr>
              <a:t>Data Life Cycle Support</a:t>
            </a:r>
          </a:p>
          <a:p>
            <a:pPr>
              <a:lnSpc>
                <a:spcPct val="150000"/>
              </a:lnSpc>
              <a:buFont typeface="Wingdings" pitchFamily="2" charset="2"/>
              <a:buChar char="q"/>
              <a:defRPr/>
            </a:pPr>
            <a:r>
              <a:rPr lang="fi-FI" sz="2000" b="1" dirty="0">
                <a:solidFill>
                  <a:srgbClr val="00B050"/>
                </a:solidFill>
              </a:rPr>
              <a:t> </a:t>
            </a:r>
            <a:r>
              <a:rPr lang="fi-FI" sz="2000" b="1" dirty="0" smtClean="0">
                <a:solidFill>
                  <a:srgbClr val="00B050"/>
                </a:solidFill>
              </a:rPr>
              <a:t>Registries </a:t>
            </a:r>
          </a:p>
          <a:p>
            <a:pPr>
              <a:lnSpc>
                <a:spcPct val="150000"/>
              </a:lnSpc>
              <a:buFont typeface="Wingdings" pitchFamily="2" charset="2"/>
              <a:buChar char="q"/>
              <a:defRPr/>
            </a:pPr>
            <a:r>
              <a:rPr lang="fi-FI" sz="2000" b="1" dirty="0">
                <a:solidFill>
                  <a:srgbClr val="00B050"/>
                </a:solidFill>
              </a:rPr>
              <a:t> </a:t>
            </a:r>
            <a:r>
              <a:rPr lang="fi-FI" sz="2000" b="1" dirty="0" smtClean="0">
                <a:solidFill>
                  <a:srgbClr val="00B050"/>
                </a:solidFill>
              </a:rPr>
              <a:t>??</a:t>
            </a:r>
          </a:p>
        </p:txBody>
      </p:sp>
      <p:sp>
        <p:nvSpPr>
          <p:cNvPr id="3" name="Left-Right Arrow 2"/>
          <p:cNvSpPr/>
          <p:nvPr/>
        </p:nvSpPr>
        <p:spPr>
          <a:xfrm>
            <a:off x="3220869" y="2290498"/>
            <a:ext cx="2293494" cy="81886"/>
          </a:xfrm>
          <a:prstGeom prst="leftRightArrow">
            <a:avLst/>
          </a:prstGeom>
          <a:solidFill>
            <a:schemeClr val="accent2"/>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Left-Right Arrow 7"/>
          <p:cNvSpPr/>
          <p:nvPr/>
        </p:nvSpPr>
        <p:spPr>
          <a:xfrm>
            <a:off x="3220869" y="2743149"/>
            <a:ext cx="2293494" cy="81886"/>
          </a:xfrm>
          <a:prstGeom prst="leftRightArrow">
            <a:avLst/>
          </a:prstGeom>
          <a:solidFill>
            <a:schemeClr val="accent2"/>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Left-Right Arrow 9"/>
          <p:cNvSpPr/>
          <p:nvPr/>
        </p:nvSpPr>
        <p:spPr>
          <a:xfrm>
            <a:off x="3220869" y="3182152"/>
            <a:ext cx="2293494" cy="81886"/>
          </a:xfrm>
          <a:prstGeom prst="leftRightArrow">
            <a:avLst/>
          </a:prstGeom>
          <a:solidFill>
            <a:schemeClr val="accent2"/>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Left-Right Arrow 10"/>
          <p:cNvSpPr/>
          <p:nvPr/>
        </p:nvSpPr>
        <p:spPr>
          <a:xfrm>
            <a:off x="3220869" y="4098826"/>
            <a:ext cx="2293494" cy="81886"/>
          </a:xfrm>
          <a:prstGeom prst="leftRightArrow">
            <a:avLst/>
          </a:prstGeom>
          <a:solidFill>
            <a:schemeClr val="accent2"/>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Oval 3"/>
          <p:cNvSpPr/>
          <p:nvPr/>
        </p:nvSpPr>
        <p:spPr>
          <a:xfrm>
            <a:off x="4271749" y="1992572"/>
            <a:ext cx="382138" cy="2606723"/>
          </a:xfrm>
          <a:prstGeom prst="ellipse">
            <a:avLst/>
          </a:prstGeom>
          <a:solidFill>
            <a:schemeClr val="accent1">
              <a:lumMod val="20000"/>
              <a:lumOff val="80000"/>
              <a:alpha val="82000"/>
            </a:schemeClr>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1296539" y="4959952"/>
            <a:ext cx="7001300" cy="1631216"/>
          </a:xfrm>
          <a:prstGeom prst="rect">
            <a:avLst/>
          </a:prstGeom>
          <a:noFill/>
        </p:spPr>
        <p:txBody>
          <a:bodyPr wrap="square">
            <a:spAutoFit/>
          </a:bodyPr>
          <a:lstStyle/>
          <a:p>
            <a:pPr>
              <a:defRPr/>
            </a:pPr>
            <a:r>
              <a:rPr lang="fi-FI" sz="2000" b="1" dirty="0" smtClean="0">
                <a:solidFill>
                  <a:srgbClr val="002060"/>
                </a:solidFill>
              </a:rPr>
              <a:t>WGs since a number of aspects need </a:t>
            </a:r>
          </a:p>
          <a:p>
            <a:pPr>
              <a:defRPr/>
            </a:pPr>
            <a:r>
              <a:rPr lang="fi-FI" sz="2000" b="1" dirty="0" smtClean="0">
                <a:solidFill>
                  <a:srgbClr val="002060"/>
                </a:solidFill>
              </a:rPr>
              <a:t>to be sorted out first </a:t>
            </a:r>
          </a:p>
          <a:p>
            <a:pPr marL="342900" indent="-342900">
              <a:buFont typeface="Arial" pitchFamily="34" charset="0"/>
              <a:buChar char="•"/>
              <a:defRPr/>
            </a:pPr>
            <a:r>
              <a:rPr lang="fi-FI" sz="2000" b="1" dirty="0" smtClean="0">
                <a:solidFill>
                  <a:srgbClr val="002060"/>
                </a:solidFill>
              </a:rPr>
              <a:t>exact meaning of term</a:t>
            </a:r>
          </a:p>
          <a:p>
            <a:pPr marL="342900" indent="-342900">
              <a:buFont typeface="Arial" pitchFamily="34" charset="0"/>
              <a:buChar char="•"/>
              <a:defRPr/>
            </a:pPr>
            <a:r>
              <a:rPr lang="fi-FI" sz="2000" b="1" dirty="0" smtClean="0">
                <a:solidFill>
                  <a:srgbClr val="002060"/>
                </a:solidFill>
              </a:rPr>
              <a:t>exact shaping of the service and understand implications</a:t>
            </a:r>
          </a:p>
          <a:p>
            <a:pPr marL="342900" indent="-342900">
              <a:buFont typeface="Arial" pitchFamily="34" charset="0"/>
              <a:buChar char="•"/>
              <a:defRPr/>
            </a:pPr>
            <a:r>
              <a:rPr lang="fi-FI" sz="2000" b="1" dirty="0" smtClean="0">
                <a:solidFill>
                  <a:srgbClr val="002060"/>
                </a:solidFill>
              </a:rPr>
              <a:t>focus of interest of communitie </a:t>
            </a:r>
          </a:p>
        </p:txBody>
      </p:sp>
    </p:spTree>
    <p:extLst>
      <p:ext uri="{BB962C8B-B14F-4D97-AF65-F5344CB8AC3E}">
        <p14:creationId xmlns:p14="http://schemas.microsoft.com/office/powerpoint/2010/main" val="12014995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en-GB" dirty="0" smtClean="0"/>
              <a:t>B2DROP service</a:t>
            </a:r>
            <a:endParaRPr lang="en-GB" dirty="0"/>
          </a:p>
        </p:txBody>
      </p:sp>
      <p:sp>
        <p:nvSpPr>
          <p:cNvPr id="4" name="Segnaposto piè di pagina 3"/>
          <p:cNvSpPr>
            <a:spLocks noGrp="1"/>
          </p:cNvSpPr>
          <p:nvPr>
            <p:ph type="ftr" sz="quarter" idx="11"/>
          </p:nvPr>
        </p:nvSpPr>
        <p:spPr/>
        <p:txBody>
          <a:bodyPr/>
          <a:lstStyle/>
          <a:p>
            <a:endParaRPr lang="es-ES" dirty="0"/>
          </a:p>
        </p:txBody>
      </p:sp>
      <p:sp>
        <p:nvSpPr>
          <p:cNvPr id="5" name="Segnaposto numero diapositiva 4"/>
          <p:cNvSpPr>
            <a:spLocks noGrp="1"/>
          </p:cNvSpPr>
          <p:nvPr>
            <p:ph type="sldNum" sz="quarter" idx="12"/>
          </p:nvPr>
        </p:nvSpPr>
        <p:spPr/>
        <p:txBody>
          <a:bodyPr/>
          <a:lstStyle/>
          <a:p>
            <a:fld id="{7A664348-DC2E-4C46-A357-1ED243B754D0}" type="slidenum">
              <a:rPr lang="es-ES" smtClean="0"/>
              <a:pPr/>
              <a:t>7</a:t>
            </a:fld>
            <a:endParaRPr lang="es-ES" dirty="0"/>
          </a:p>
        </p:txBody>
      </p:sp>
      <p:sp>
        <p:nvSpPr>
          <p:cNvPr id="7" name="Segnaposto contenuto 2"/>
          <p:cNvSpPr>
            <a:spLocks noGrp="1"/>
          </p:cNvSpPr>
          <p:nvPr>
            <p:ph idx="1"/>
          </p:nvPr>
        </p:nvSpPr>
        <p:spPr>
          <a:xfrm>
            <a:off x="457199" y="1628800"/>
            <a:ext cx="8523027" cy="4497363"/>
          </a:xfrm>
        </p:spPr>
        <p:txBody>
          <a:bodyPr>
            <a:normAutofit fontScale="92500"/>
          </a:bodyPr>
          <a:lstStyle/>
          <a:p>
            <a:r>
              <a:rPr lang="en-GB" dirty="0" smtClean="0">
                <a:solidFill>
                  <a:srgbClr val="C00000"/>
                </a:solidFill>
              </a:rPr>
              <a:t>Purpose</a:t>
            </a:r>
            <a:r>
              <a:rPr lang="en-GB" dirty="0" smtClean="0">
                <a:solidFill>
                  <a:srgbClr val="002060"/>
                </a:solidFill>
              </a:rPr>
              <a:t>: offer a low-barrier data synchronization and sharing tool &amp; service respecting ownership rights </a:t>
            </a:r>
          </a:p>
          <a:p>
            <a:r>
              <a:rPr lang="en-GB" dirty="0" smtClean="0">
                <a:solidFill>
                  <a:srgbClr val="C00000"/>
                </a:solidFill>
              </a:rPr>
              <a:t>State</a:t>
            </a:r>
            <a:r>
              <a:rPr lang="en-GB" dirty="0" smtClean="0">
                <a:solidFill>
                  <a:srgbClr val="002060"/>
                </a:solidFill>
              </a:rPr>
              <a:t>: </a:t>
            </a:r>
            <a:r>
              <a:rPr lang="en-GB" dirty="0" err="1">
                <a:solidFill>
                  <a:srgbClr val="002060"/>
                </a:solidFill>
              </a:rPr>
              <a:t>Powerfolder</a:t>
            </a:r>
            <a:r>
              <a:rPr lang="en-GB" dirty="0">
                <a:solidFill>
                  <a:srgbClr val="002060"/>
                </a:solidFill>
              </a:rPr>
              <a:t> and </a:t>
            </a:r>
            <a:r>
              <a:rPr lang="en-GB" dirty="0" err="1" smtClean="0">
                <a:solidFill>
                  <a:srgbClr val="002060"/>
                </a:solidFill>
              </a:rPr>
              <a:t>OwnCloud</a:t>
            </a:r>
            <a:r>
              <a:rPr lang="en-GB" dirty="0" smtClean="0">
                <a:solidFill>
                  <a:srgbClr val="002060"/>
                </a:solidFill>
              </a:rPr>
              <a:t> </a:t>
            </a:r>
            <a:r>
              <a:rPr lang="en-GB" dirty="0">
                <a:solidFill>
                  <a:srgbClr val="002060"/>
                </a:solidFill>
              </a:rPr>
              <a:t>were tested by </a:t>
            </a:r>
            <a:r>
              <a:rPr lang="en-GB" dirty="0" err="1">
                <a:solidFill>
                  <a:srgbClr val="002060"/>
                </a:solidFill>
              </a:rPr>
              <a:t>Jülich</a:t>
            </a:r>
            <a:r>
              <a:rPr lang="en-GB" dirty="0">
                <a:solidFill>
                  <a:srgbClr val="002060"/>
                </a:solidFill>
              </a:rPr>
              <a:t>, CSC, </a:t>
            </a:r>
            <a:r>
              <a:rPr lang="en-GB" dirty="0" smtClean="0">
                <a:solidFill>
                  <a:srgbClr val="002060"/>
                </a:solidFill>
              </a:rPr>
              <a:t>RZG, PSNC. </a:t>
            </a:r>
            <a:r>
              <a:rPr lang="en-GB" dirty="0" err="1">
                <a:solidFill>
                  <a:srgbClr val="002060"/>
                </a:solidFill>
              </a:rPr>
              <a:t>OwnCloud</a:t>
            </a:r>
            <a:r>
              <a:rPr lang="en-GB" dirty="0">
                <a:solidFill>
                  <a:srgbClr val="002060"/>
                </a:solidFill>
              </a:rPr>
              <a:t> is </a:t>
            </a:r>
            <a:r>
              <a:rPr lang="en-GB" dirty="0" smtClean="0">
                <a:solidFill>
                  <a:srgbClr val="002060"/>
                </a:solidFill>
              </a:rPr>
              <a:t>more </a:t>
            </a:r>
            <a:r>
              <a:rPr lang="en-GB" dirty="0">
                <a:solidFill>
                  <a:srgbClr val="002060"/>
                </a:solidFill>
              </a:rPr>
              <a:t>robust, is Open Source and has advanced </a:t>
            </a:r>
            <a:r>
              <a:rPr lang="en-GB" dirty="0" smtClean="0">
                <a:solidFill>
                  <a:srgbClr val="002060"/>
                </a:solidFill>
              </a:rPr>
              <a:t>clients. Yet no final decisions.</a:t>
            </a:r>
          </a:p>
          <a:p>
            <a:r>
              <a:rPr lang="en-GB" dirty="0" smtClean="0">
                <a:solidFill>
                  <a:srgbClr val="C00000"/>
                </a:solidFill>
              </a:rPr>
              <a:t>Timeline</a:t>
            </a:r>
            <a:r>
              <a:rPr lang="en-GB" dirty="0" smtClean="0">
                <a:solidFill>
                  <a:srgbClr val="002060"/>
                </a:solidFill>
              </a:rPr>
              <a:t>:	</a:t>
            </a:r>
            <a:r>
              <a:rPr lang="en-GB" dirty="0" smtClean="0">
                <a:solidFill>
                  <a:srgbClr val="C00000"/>
                </a:solidFill>
              </a:rPr>
              <a:t>close prototype phase, create service now</a:t>
            </a:r>
          </a:p>
          <a:p>
            <a:pPr marL="0" indent="0">
              <a:buNone/>
            </a:pPr>
            <a:r>
              <a:rPr lang="en-GB" dirty="0">
                <a:solidFill>
                  <a:srgbClr val="002060"/>
                </a:solidFill>
              </a:rPr>
              <a:t>	</a:t>
            </a:r>
            <a:r>
              <a:rPr lang="en-GB" dirty="0" smtClean="0">
                <a:solidFill>
                  <a:srgbClr val="002060"/>
                </a:solidFill>
              </a:rPr>
              <a:t>	</a:t>
            </a:r>
            <a:r>
              <a:rPr lang="en-GB" dirty="0" smtClean="0">
                <a:solidFill>
                  <a:srgbClr val="C00000"/>
                </a:solidFill>
              </a:rPr>
              <a:t>first service to be ready in June</a:t>
            </a:r>
          </a:p>
          <a:p>
            <a:r>
              <a:rPr lang="en-GB" dirty="0" smtClean="0">
                <a:solidFill>
                  <a:srgbClr val="C00000"/>
                </a:solidFill>
              </a:rPr>
              <a:t>Involved</a:t>
            </a:r>
            <a:r>
              <a:rPr lang="en-GB" dirty="0" smtClean="0">
                <a:solidFill>
                  <a:srgbClr val="002060"/>
                </a:solidFill>
              </a:rPr>
              <a:t>: </a:t>
            </a:r>
            <a:r>
              <a:rPr lang="en-GB" dirty="0">
                <a:solidFill>
                  <a:srgbClr val="002060"/>
                </a:solidFill>
              </a:rPr>
              <a:t>several centres will provide the service, users can choose (trust and sustainability </a:t>
            </a:r>
            <a:r>
              <a:rPr lang="en-GB" dirty="0" smtClean="0">
                <a:solidFill>
                  <a:srgbClr val="002060"/>
                </a:solidFill>
              </a:rPr>
              <a:t>aspects)</a:t>
            </a:r>
          </a:p>
        </p:txBody>
      </p:sp>
    </p:spTree>
    <p:extLst>
      <p:ext uri="{BB962C8B-B14F-4D97-AF65-F5344CB8AC3E}">
        <p14:creationId xmlns:p14="http://schemas.microsoft.com/office/powerpoint/2010/main" val="123271782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en-GB" dirty="0" smtClean="0"/>
              <a:t>Semantic Annotation Service</a:t>
            </a:r>
            <a:endParaRPr lang="en-GB" dirty="0"/>
          </a:p>
        </p:txBody>
      </p:sp>
      <p:sp>
        <p:nvSpPr>
          <p:cNvPr id="5" name="Segnaposto piè di pagina 4"/>
          <p:cNvSpPr>
            <a:spLocks noGrp="1"/>
          </p:cNvSpPr>
          <p:nvPr>
            <p:ph type="ftr" sz="quarter" idx="11"/>
          </p:nvPr>
        </p:nvSpPr>
        <p:spPr/>
        <p:txBody>
          <a:bodyPr/>
          <a:lstStyle/>
          <a:p>
            <a:endParaRPr lang="es-ES"/>
          </a:p>
        </p:txBody>
      </p:sp>
      <p:sp>
        <p:nvSpPr>
          <p:cNvPr id="6" name="Segnaposto numero diapositiva 5"/>
          <p:cNvSpPr>
            <a:spLocks noGrp="1"/>
          </p:cNvSpPr>
          <p:nvPr>
            <p:ph type="sldNum" sz="quarter" idx="12"/>
          </p:nvPr>
        </p:nvSpPr>
        <p:spPr/>
        <p:txBody>
          <a:bodyPr/>
          <a:lstStyle/>
          <a:p>
            <a:fld id="{7A664348-DC2E-4C46-A357-1ED243B754D0}" type="slidenum">
              <a:rPr lang="es-ES" smtClean="0"/>
              <a:pPr/>
              <a:t>8</a:t>
            </a:fld>
            <a:endParaRPr lang="es-ES"/>
          </a:p>
        </p:txBody>
      </p:sp>
      <p:sp>
        <p:nvSpPr>
          <p:cNvPr id="8" name="Segnaposto contenuto 2"/>
          <p:cNvSpPr>
            <a:spLocks noGrp="1"/>
          </p:cNvSpPr>
          <p:nvPr>
            <p:ph idx="1"/>
          </p:nvPr>
        </p:nvSpPr>
        <p:spPr>
          <a:xfrm>
            <a:off x="457199" y="1628800"/>
            <a:ext cx="8523027" cy="4497363"/>
          </a:xfrm>
        </p:spPr>
        <p:txBody>
          <a:bodyPr>
            <a:normAutofit/>
          </a:bodyPr>
          <a:lstStyle/>
          <a:p>
            <a:r>
              <a:rPr lang="en-GB" sz="2400" dirty="0" smtClean="0">
                <a:solidFill>
                  <a:srgbClr val="C00000"/>
                </a:solidFill>
              </a:rPr>
              <a:t>Purpose</a:t>
            </a:r>
            <a:r>
              <a:rPr lang="en-GB" sz="2400" dirty="0" smtClean="0"/>
              <a:t>: allow to annotate (human), mark-up (refer to ontology, correct if necessary, etc.)</a:t>
            </a:r>
          </a:p>
          <a:p>
            <a:r>
              <a:rPr lang="en-GB" sz="2400" dirty="0" smtClean="0">
                <a:solidFill>
                  <a:srgbClr val="C00000"/>
                </a:solidFill>
              </a:rPr>
              <a:t>State</a:t>
            </a:r>
            <a:r>
              <a:rPr lang="en-GB" sz="2400" dirty="0" smtClean="0"/>
              <a:t>: design has been made, basic machinery is ready as prototype, first simple UI ready, output in OAF in progress, looking for usable components, BSC is hosting site (XML DB, API)</a:t>
            </a:r>
          </a:p>
          <a:p>
            <a:r>
              <a:rPr lang="en-GB" sz="2400" dirty="0" smtClean="0">
                <a:solidFill>
                  <a:srgbClr val="C00000"/>
                </a:solidFill>
              </a:rPr>
              <a:t>Timeline</a:t>
            </a:r>
            <a:r>
              <a:rPr lang="en-GB" sz="2400" dirty="0" smtClean="0"/>
              <a:t>: full prototype ready in June</a:t>
            </a:r>
          </a:p>
          <a:p>
            <a:r>
              <a:rPr lang="en-GB" sz="2400" dirty="0" smtClean="0">
                <a:solidFill>
                  <a:srgbClr val="C00000"/>
                </a:solidFill>
              </a:rPr>
              <a:t>Involved</a:t>
            </a:r>
            <a:r>
              <a:rPr lang="en-GB" sz="2400" dirty="0" smtClean="0"/>
              <a:t>: Biodiversity group Vienna, BSC</a:t>
            </a:r>
          </a:p>
        </p:txBody>
      </p:sp>
    </p:spTree>
    <p:extLst>
      <p:ext uri="{BB962C8B-B14F-4D97-AF65-F5344CB8AC3E}">
        <p14:creationId xmlns:p14="http://schemas.microsoft.com/office/powerpoint/2010/main" val="358254783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en-GB" dirty="0" smtClean="0"/>
              <a:t>Semantic Annotation WG</a:t>
            </a:r>
            <a:endParaRPr lang="en-GB" dirty="0"/>
          </a:p>
        </p:txBody>
      </p:sp>
      <p:sp>
        <p:nvSpPr>
          <p:cNvPr id="5" name="Segnaposto piè di pagina 4"/>
          <p:cNvSpPr>
            <a:spLocks noGrp="1"/>
          </p:cNvSpPr>
          <p:nvPr>
            <p:ph type="ftr" sz="quarter" idx="11"/>
          </p:nvPr>
        </p:nvSpPr>
        <p:spPr/>
        <p:txBody>
          <a:bodyPr/>
          <a:lstStyle/>
          <a:p>
            <a:endParaRPr lang="es-ES"/>
          </a:p>
        </p:txBody>
      </p:sp>
      <p:sp>
        <p:nvSpPr>
          <p:cNvPr id="6" name="Segnaposto numero diapositiva 5"/>
          <p:cNvSpPr>
            <a:spLocks noGrp="1"/>
          </p:cNvSpPr>
          <p:nvPr>
            <p:ph type="sldNum" sz="quarter" idx="12"/>
          </p:nvPr>
        </p:nvSpPr>
        <p:spPr/>
        <p:txBody>
          <a:bodyPr/>
          <a:lstStyle/>
          <a:p>
            <a:fld id="{7A664348-DC2E-4C46-A357-1ED243B754D0}" type="slidenum">
              <a:rPr lang="es-ES" smtClean="0"/>
              <a:pPr/>
              <a:t>9</a:t>
            </a:fld>
            <a:endParaRPr lang="es-ES" dirty="0"/>
          </a:p>
        </p:txBody>
      </p:sp>
      <p:sp>
        <p:nvSpPr>
          <p:cNvPr id="8" name="Segnaposto contenuto 2"/>
          <p:cNvSpPr>
            <a:spLocks noGrp="1"/>
          </p:cNvSpPr>
          <p:nvPr>
            <p:ph idx="1"/>
          </p:nvPr>
        </p:nvSpPr>
        <p:spPr>
          <a:xfrm>
            <a:off x="150125" y="1628800"/>
            <a:ext cx="8993875" cy="4497363"/>
          </a:xfrm>
        </p:spPr>
        <p:txBody>
          <a:bodyPr>
            <a:normAutofit/>
          </a:bodyPr>
          <a:lstStyle/>
          <a:p>
            <a:r>
              <a:rPr lang="en-GB" sz="2400" dirty="0" smtClean="0">
                <a:solidFill>
                  <a:srgbClr val="C00000"/>
                </a:solidFill>
              </a:rPr>
              <a:t>Purpose</a:t>
            </a:r>
            <a:r>
              <a:rPr lang="en-GB" sz="2400" dirty="0" smtClean="0"/>
              <a:t>: include expert knowledge to ensure being generic and to design new services</a:t>
            </a:r>
          </a:p>
          <a:p>
            <a:r>
              <a:rPr lang="en-GB" sz="2400" dirty="0" smtClean="0">
                <a:solidFill>
                  <a:srgbClr val="C00000"/>
                </a:solidFill>
              </a:rPr>
              <a:t>Chairs</a:t>
            </a:r>
            <a:r>
              <a:rPr lang="en-GB" sz="2400" dirty="0" smtClean="0"/>
              <a:t>: 	</a:t>
            </a:r>
            <a:r>
              <a:rPr lang="en-GB" sz="2000" dirty="0" smtClean="0"/>
              <a:t>Johannes Peterseil (Biodiversity, Vienna) </a:t>
            </a:r>
          </a:p>
          <a:p>
            <a:pPr marL="0" indent="0">
              <a:buNone/>
            </a:pPr>
            <a:r>
              <a:rPr lang="en-GB" sz="2000" dirty="0"/>
              <a:t>	</a:t>
            </a:r>
            <a:r>
              <a:rPr lang="en-GB" sz="2000" dirty="0" smtClean="0"/>
              <a:t>	</a:t>
            </a:r>
            <a:r>
              <a:rPr lang="en-GB" sz="2000" dirty="0" err="1" smtClean="0"/>
              <a:t>Yann</a:t>
            </a:r>
            <a:r>
              <a:rPr lang="en-GB" sz="2000" dirty="0" smtClean="0"/>
              <a:t> Le Franc (Bioinformatics, Paris)</a:t>
            </a:r>
          </a:p>
          <a:p>
            <a:pPr marL="0" indent="0">
              <a:buNone/>
            </a:pPr>
            <a:r>
              <a:rPr lang="en-GB" sz="2000" dirty="0"/>
              <a:t>	</a:t>
            </a:r>
            <a:r>
              <a:rPr lang="en-GB" sz="2000" dirty="0" smtClean="0"/>
              <a:t>	Peter Wittenburg (EUDAT liaison)</a:t>
            </a:r>
          </a:p>
          <a:p>
            <a:r>
              <a:rPr lang="en-GB" sz="2400" dirty="0" smtClean="0">
                <a:solidFill>
                  <a:srgbClr val="C00000"/>
                </a:solidFill>
              </a:rPr>
              <a:t>first concrete action lines</a:t>
            </a:r>
            <a:r>
              <a:rPr lang="en-GB" sz="2400" dirty="0" smtClean="0"/>
              <a:t>:</a:t>
            </a:r>
          </a:p>
          <a:p>
            <a:pPr lvl="1"/>
            <a:r>
              <a:rPr lang="en-GB" sz="2000" dirty="0" smtClean="0"/>
              <a:t>advice to Semantic Annotation (concept, available tools, shaping, etc.)</a:t>
            </a:r>
          </a:p>
          <a:p>
            <a:pPr lvl="1"/>
            <a:r>
              <a:rPr lang="en-GB" sz="2000" dirty="0" smtClean="0"/>
              <a:t>building/support of EUON (European Ontology Network)</a:t>
            </a:r>
          </a:p>
          <a:p>
            <a:pPr lvl="2"/>
            <a:r>
              <a:rPr lang="en-GB" sz="1800" dirty="0" smtClean="0"/>
              <a:t>using B2SHARE as a simple entry point</a:t>
            </a:r>
          </a:p>
          <a:p>
            <a:pPr marL="857250" lvl="2" indent="0">
              <a:buNone/>
            </a:pPr>
            <a:r>
              <a:rPr lang="en-GB" sz="1800" dirty="0" smtClean="0"/>
              <a:t>    Chairs: James Malone (EBI), </a:t>
            </a:r>
            <a:r>
              <a:rPr lang="en-GB" sz="1800" dirty="0" err="1" smtClean="0"/>
              <a:t>Yann</a:t>
            </a:r>
            <a:r>
              <a:rPr lang="en-GB" sz="1800" dirty="0" smtClean="0"/>
              <a:t> Le Franc, Herbert Schentz (Vienna)</a:t>
            </a:r>
          </a:p>
          <a:p>
            <a:r>
              <a:rPr lang="en-GB" sz="2400" dirty="0" smtClean="0">
                <a:solidFill>
                  <a:srgbClr val="C00000"/>
                </a:solidFill>
              </a:rPr>
              <a:t>future question</a:t>
            </a:r>
            <a:r>
              <a:rPr lang="en-GB" sz="2400" dirty="0" smtClean="0"/>
              <a:t>: which other semantic services are required</a:t>
            </a:r>
            <a:endParaRPr lang="en-GB" sz="2400" dirty="0"/>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419525" y="4394577"/>
            <a:ext cx="1219508" cy="7741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6983798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ube 9"/>
          <p:cNvSpPr/>
          <p:nvPr/>
        </p:nvSpPr>
        <p:spPr>
          <a:xfrm>
            <a:off x="3684994" y="3425584"/>
            <a:ext cx="1879040" cy="1064526"/>
          </a:xfrm>
          <a:prstGeom prst="cube">
            <a:avLst/>
          </a:prstGeom>
          <a:solidFill>
            <a:schemeClr val="tx2">
              <a:lumMod val="20000"/>
              <a:lumOff val="80000"/>
            </a:schemeClr>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p:txBody>
          <a:bodyPr/>
          <a:lstStyle/>
          <a:p>
            <a:r>
              <a:rPr lang="en-GB" dirty="0" smtClean="0"/>
              <a:t>Workflow Service</a:t>
            </a:r>
            <a:endParaRPr lang="en-GB" dirty="0"/>
          </a:p>
        </p:txBody>
      </p:sp>
      <p:sp>
        <p:nvSpPr>
          <p:cNvPr id="4" name="Segnaposto piè di pagina 3"/>
          <p:cNvSpPr>
            <a:spLocks noGrp="1"/>
          </p:cNvSpPr>
          <p:nvPr>
            <p:ph type="ftr" sz="quarter" idx="11"/>
          </p:nvPr>
        </p:nvSpPr>
        <p:spPr/>
        <p:txBody>
          <a:bodyPr/>
          <a:lstStyle/>
          <a:p>
            <a:endParaRPr lang="es-ES" dirty="0"/>
          </a:p>
        </p:txBody>
      </p:sp>
      <p:sp>
        <p:nvSpPr>
          <p:cNvPr id="5" name="Segnaposto numero diapositiva 4"/>
          <p:cNvSpPr>
            <a:spLocks noGrp="1"/>
          </p:cNvSpPr>
          <p:nvPr>
            <p:ph type="sldNum" sz="quarter" idx="12"/>
          </p:nvPr>
        </p:nvSpPr>
        <p:spPr/>
        <p:txBody>
          <a:bodyPr/>
          <a:lstStyle/>
          <a:p>
            <a:fld id="{7A664348-DC2E-4C46-A357-1ED243B754D0}" type="slidenum">
              <a:rPr lang="es-ES" smtClean="0"/>
              <a:pPr/>
              <a:t>10</a:t>
            </a:fld>
            <a:endParaRPr lang="es-ES" dirty="0"/>
          </a:p>
        </p:txBody>
      </p:sp>
      <p:sp>
        <p:nvSpPr>
          <p:cNvPr id="6" name="Segnaposto contenuto 2"/>
          <p:cNvSpPr>
            <a:spLocks noGrp="1"/>
          </p:cNvSpPr>
          <p:nvPr>
            <p:ph idx="1"/>
          </p:nvPr>
        </p:nvSpPr>
        <p:spPr>
          <a:xfrm>
            <a:off x="457199" y="1628801"/>
            <a:ext cx="8523027" cy="1913130"/>
          </a:xfrm>
        </p:spPr>
        <p:txBody>
          <a:bodyPr>
            <a:normAutofit/>
          </a:bodyPr>
          <a:lstStyle/>
          <a:p>
            <a:r>
              <a:rPr lang="en-GB" sz="2400" dirty="0" smtClean="0">
                <a:solidFill>
                  <a:srgbClr val="C00000"/>
                </a:solidFill>
              </a:rPr>
              <a:t>State</a:t>
            </a:r>
            <a:r>
              <a:rPr lang="en-GB" sz="2400" dirty="0"/>
              <a:t>: </a:t>
            </a:r>
            <a:r>
              <a:rPr lang="en-GB" sz="2400" dirty="0" smtClean="0"/>
              <a:t>WP7 work focusing now on “Generic Execution Framework” as a showcase </a:t>
            </a:r>
            <a:endParaRPr lang="en-GB" sz="2400" dirty="0"/>
          </a:p>
          <a:p>
            <a:r>
              <a:rPr lang="en-GB" sz="2400" dirty="0">
                <a:solidFill>
                  <a:srgbClr val="C00000"/>
                </a:solidFill>
              </a:rPr>
              <a:t>Timeline</a:t>
            </a:r>
            <a:r>
              <a:rPr lang="en-GB" sz="2400" dirty="0"/>
              <a:t>: </a:t>
            </a:r>
            <a:r>
              <a:rPr lang="en-GB" sz="2400" dirty="0" smtClean="0"/>
              <a:t>showcases of GEF ready </a:t>
            </a:r>
            <a:r>
              <a:rPr lang="en-GB" sz="2400" dirty="0"/>
              <a:t>in June</a:t>
            </a:r>
          </a:p>
          <a:p>
            <a:r>
              <a:rPr lang="en-GB" sz="2400" dirty="0">
                <a:solidFill>
                  <a:srgbClr val="C00000"/>
                </a:solidFill>
              </a:rPr>
              <a:t>Involved</a:t>
            </a:r>
            <a:r>
              <a:rPr lang="en-GB" sz="2400" dirty="0"/>
              <a:t>: </a:t>
            </a:r>
            <a:r>
              <a:rPr lang="en-GB" sz="2400" dirty="0" smtClean="0"/>
              <a:t>U </a:t>
            </a:r>
            <a:r>
              <a:rPr lang="en-GB" sz="2400" dirty="0" err="1" smtClean="0"/>
              <a:t>Tübingen</a:t>
            </a:r>
            <a:r>
              <a:rPr lang="en-GB" sz="2400" dirty="0" smtClean="0"/>
              <a:t>, DKRZ, CERFACS</a:t>
            </a:r>
          </a:p>
        </p:txBody>
      </p:sp>
      <p:sp>
        <p:nvSpPr>
          <p:cNvPr id="3" name="Cube 2"/>
          <p:cNvSpPr/>
          <p:nvPr/>
        </p:nvSpPr>
        <p:spPr>
          <a:xfrm>
            <a:off x="1255594" y="3425584"/>
            <a:ext cx="1879040" cy="1064526"/>
          </a:xfrm>
          <a:prstGeom prst="cube">
            <a:avLst/>
          </a:prstGeom>
          <a:solidFill>
            <a:schemeClr val="tx2">
              <a:lumMod val="20000"/>
              <a:lumOff val="80000"/>
            </a:schemeClr>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1192807" y="3703425"/>
            <a:ext cx="1778051" cy="830997"/>
          </a:xfrm>
          <a:prstGeom prst="rect">
            <a:avLst/>
          </a:prstGeom>
          <a:noFill/>
        </p:spPr>
        <p:txBody>
          <a:bodyPr wrap="none" rtlCol="0">
            <a:spAutoFit/>
          </a:bodyPr>
          <a:lstStyle/>
          <a:p>
            <a:pPr algn="ctr"/>
            <a:r>
              <a:rPr lang="en-US" sz="1600" dirty="0" smtClean="0">
                <a:solidFill>
                  <a:schemeClr val="tx1">
                    <a:lumMod val="75000"/>
                    <a:lumOff val="25000"/>
                  </a:schemeClr>
                </a:solidFill>
                <a:latin typeface="Arial" pitchFamily="34" charset="0"/>
                <a:cs typeface="Arial" pitchFamily="34" charset="0"/>
              </a:rPr>
              <a:t>ESGF</a:t>
            </a:r>
          </a:p>
          <a:p>
            <a:pPr algn="ctr"/>
            <a:r>
              <a:rPr lang="en-US" sz="1600" dirty="0" smtClean="0">
                <a:solidFill>
                  <a:schemeClr val="tx1">
                    <a:lumMod val="75000"/>
                    <a:lumOff val="25000"/>
                  </a:schemeClr>
                </a:solidFill>
                <a:latin typeface="Arial" pitchFamily="34" charset="0"/>
                <a:cs typeface="Arial" pitchFamily="34" charset="0"/>
              </a:rPr>
              <a:t>Execution Engine</a:t>
            </a:r>
          </a:p>
          <a:p>
            <a:pPr algn="ctr"/>
            <a:r>
              <a:rPr lang="en-US" sz="1600" dirty="0" smtClean="0">
                <a:solidFill>
                  <a:schemeClr val="tx1">
                    <a:lumMod val="75000"/>
                    <a:lumOff val="25000"/>
                  </a:schemeClr>
                </a:solidFill>
                <a:latin typeface="Arial" pitchFamily="34" charset="0"/>
                <a:cs typeface="Arial" pitchFamily="34" charset="0"/>
              </a:rPr>
              <a:t>ENES</a:t>
            </a:r>
          </a:p>
        </p:txBody>
      </p:sp>
      <p:sp>
        <p:nvSpPr>
          <p:cNvPr id="9" name="TextBox 8"/>
          <p:cNvSpPr txBox="1"/>
          <p:nvPr/>
        </p:nvSpPr>
        <p:spPr>
          <a:xfrm>
            <a:off x="3622207" y="3703425"/>
            <a:ext cx="1778051" cy="830997"/>
          </a:xfrm>
          <a:prstGeom prst="rect">
            <a:avLst/>
          </a:prstGeom>
          <a:noFill/>
        </p:spPr>
        <p:txBody>
          <a:bodyPr wrap="none" rtlCol="0">
            <a:spAutoFit/>
          </a:bodyPr>
          <a:lstStyle/>
          <a:p>
            <a:pPr algn="ctr"/>
            <a:r>
              <a:rPr lang="en-US" sz="1600" dirty="0" err="1" smtClean="0">
                <a:solidFill>
                  <a:schemeClr val="tx1">
                    <a:lumMod val="75000"/>
                    <a:lumOff val="25000"/>
                  </a:schemeClr>
                </a:solidFill>
                <a:latin typeface="Arial" pitchFamily="34" charset="0"/>
                <a:cs typeface="Arial" pitchFamily="34" charset="0"/>
              </a:rPr>
              <a:t>WebLicht</a:t>
            </a:r>
            <a:endParaRPr lang="en-US" sz="1600" dirty="0" smtClean="0">
              <a:solidFill>
                <a:schemeClr val="tx1">
                  <a:lumMod val="75000"/>
                  <a:lumOff val="25000"/>
                </a:schemeClr>
              </a:solidFill>
              <a:latin typeface="Arial" pitchFamily="34" charset="0"/>
              <a:cs typeface="Arial" pitchFamily="34" charset="0"/>
            </a:endParaRPr>
          </a:p>
          <a:p>
            <a:pPr algn="ctr"/>
            <a:r>
              <a:rPr lang="en-US" sz="1600" dirty="0" smtClean="0">
                <a:solidFill>
                  <a:schemeClr val="tx1">
                    <a:lumMod val="75000"/>
                    <a:lumOff val="25000"/>
                  </a:schemeClr>
                </a:solidFill>
                <a:latin typeface="Arial" pitchFamily="34" charset="0"/>
                <a:cs typeface="Arial" pitchFamily="34" charset="0"/>
              </a:rPr>
              <a:t>Execution Engine</a:t>
            </a:r>
          </a:p>
          <a:p>
            <a:pPr algn="ctr"/>
            <a:r>
              <a:rPr lang="en-US" sz="1600" dirty="0" smtClean="0">
                <a:solidFill>
                  <a:schemeClr val="tx1">
                    <a:lumMod val="75000"/>
                    <a:lumOff val="25000"/>
                  </a:schemeClr>
                </a:solidFill>
                <a:latin typeface="Arial" pitchFamily="34" charset="0"/>
                <a:cs typeface="Arial" pitchFamily="34" charset="0"/>
              </a:rPr>
              <a:t>CLARIN</a:t>
            </a:r>
          </a:p>
        </p:txBody>
      </p:sp>
      <p:sp>
        <p:nvSpPr>
          <p:cNvPr id="11" name="Cube 10"/>
          <p:cNvSpPr/>
          <p:nvPr/>
        </p:nvSpPr>
        <p:spPr>
          <a:xfrm>
            <a:off x="1255594" y="4819929"/>
            <a:ext cx="6903792" cy="734704"/>
          </a:xfrm>
          <a:prstGeom prst="cube">
            <a:avLst>
              <a:gd name="adj" fmla="val 34288"/>
            </a:avLst>
          </a:prstGeom>
          <a:solidFill>
            <a:schemeClr val="tx2">
              <a:lumMod val="20000"/>
              <a:lumOff val="80000"/>
            </a:schemeClr>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Cube 11"/>
          <p:cNvSpPr/>
          <p:nvPr/>
        </p:nvSpPr>
        <p:spPr>
          <a:xfrm>
            <a:off x="6280346" y="3425583"/>
            <a:ext cx="1879040" cy="1064526"/>
          </a:xfrm>
          <a:prstGeom prst="cube">
            <a:avLst/>
          </a:prstGeom>
          <a:solidFill>
            <a:schemeClr val="tx2">
              <a:lumMod val="20000"/>
              <a:lumOff val="80000"/>
            </a:schemeClr>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p:cNvSpPr txBox="1"/>
          <p:nvPr/>
        </p:nvSpPr>
        <p:spPr>
          <a:xfrm>
            <a:off x="6217559" y="3703424"/>
            <a:ext cx="1778051" cy="830997"/>
          </a:xfrm>
          <a:prstGeom prst="rect">
            <a:avLst/>
          </a:prstGeom>
          <a:noFill/>
        </p:spPr>
        <p:txBody>
          <a:bodyPr wrap="none" rtlCol="0">
            <a:spAutoFit/>
          </a:bodyPr>
          <a:lstStyle/>
          <a:p>
            <a:pPr algn="ctr"/>
            <a:r>
              <a:rPr lang="en-US" sz="1600" dirty="0" smtClean="0">
                <a:solidFill>
                  <a:schemeClr val="tx1">
                    <a:lumMod val="75000"/>
                    <a:lumOff val="25000"/>
                  </a:schemeClr>
                </a:solidFill>
                <a:latin typeface="Arial" pitchFamily="34" charset="0"/>
                <a:cs typeface="Arial" pitchFamily="34" charset="0"/>
              </a:rPr>
              <a:t>XXX</a:t>
            </a:r>
          </a:p>
          <a:p>
            <a:pPr algn="ctr"/>
            <a:r>
              <a:rPr lang="en-US" sz="1600" dirty="0" smtClean="0">
                <a:solidFill>
                  <a:schemeClr val="tx1">
                    <a:lumMod val="75000"/>
                    <a:lumOff val="25000"/>
                  </a:schemeClr>
                </a:solidFill>
                <a:latin typeface="Arial" pitchFamily="34" charset="0"/>
                <a:cs typeface="Arial" pitchFamily="34" charset="0"/>
              </a:rPr>
              <a:t>Execution Engine</a:t>
            </a:r>
          </a:p>
          <a:p>
            <a:pPr algn="ctr"/>
            <a:r>
              <a:rPr lang="en-US" sz="1600" dirty="0" smtClean="0">
                <a:solidFill>
                  <a:schemeClr val="tx1">
                    <a:lumMod val="75000"/>
                    <a:lumOff val="25000"/>
                  </a:schemeClr>
                </a:solidFill>
                <a:latin typeface="Arial" pitchFamily="34" charset="0"/>
                <a:cs typeface="Arial" pitchFamily="34" charset="0"/>
              </a:rPr>
              <a:t>YYY</a:t>
            </a:r>
          </a:p>
        </p:txBody>
      </p:sp>
      <p:sp>
        <p:nvSpPr>
          <p:cNvPr id="14" name="TextBox 13"/>
          <p:cNvSpPr txBox="1"/>
          <p:nvPr/>
        </p:nvSpPr>
        <p:spPr>
          <a:xfrm>
            <a:off x="2970859" y="5159985"/>
            <a:ext cx="3552772" cy="338554"/>
          </a:xfrm>
          <a:prstGeom prst="rect">
            <a:avLst/>
          </a:prstGeom>
          <a:noFill/>
        </p:spPr>
        <p:txBody>
          <a:bodyPr wrap="square" rtlCol="0">
            <a:spAutoFit/>
          </a:bodyPr>
          <a:lstStyle/>
          <a:p>
            <a:pPr algn="ctr"/>
            <a:r>
              <a:rPr lang="en-US" sz="1600" dirty="0" smtClean="0">
                <a:solidFill>
                  <a:schemeClr val="tx1">
                    <a:lumMod val="75000"/>
                    <a:lumOff val="25000"/>
                  </a:schemeClr>
                </a:solidFill>
                <a:latin typeface="Arial" pitchFamily="34" charset="0"/>
                <a:cs typeface="Arial" pitchFamily="34" charset="0"/>
              </a:rPr>
              <a:t>Generic Execution Framework</a:t>
            </a:r>
          </a:p>
        </p:txBody>
      </p:sp>
      <p:sp>
        <p:nvSpPr>
          <p:cNvPr id="15" name="Down Arrow 14"/>
          <p:cNvSpPr/>
          <p:nvPr/>
        </p:nvSpPr>
        <p:spPr>
          <a:xfrm>
            <a:off x="1972648" y="4490110"/>
            <a:ext cx="251935" cy="329819"/>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Down Arrow 15"/>
          <p:cNvSpPr/>
          <p:nvPr/>
        </p:nvSpPr>
        <p:spPr>
          <a:xfrm>
            <a:off x="4372578" y="4490110"/>
            <a:ext cx="251935" cy="329819"/>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Down Arrow 16"/>
          <p:cNvSpPr/>
          <p:nvPr/>
        </p:nvSpPr>
        <p:spPr>
          <a:xfrm>
            <a:off x="6967931" y="4490110"/>
            <a:ext cx="251935" cy="329819"/>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Down Arrow 17"/>
          <p:cNvSpPr/>
          <p:nvPr/>
        </p:nvSpPr>
        <p:spPr>
          <a:xfrm>
            <a:off x="4385264" y="5571687"/>
            <a:ext cx="251935" cy="329819"/>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p:cNvSpPr txBox="1"/>
          <p:nvPr/>
        </p:nvSpPr>
        <p:spPr>
          <a:xfrm>
            <a:off x="3161821" y="5901506"/>
            <a:ext cx="2692549" cy="338554"/>
          </a:xfrm>
          <a:prstGeom prst="rect">
            <a:avLst/>
          </a:prstGeom>
          <a:noFill/>
        </p:spPr>
        <p:txBody>
          <a:bodyPr wrap="square" rtlCol="0">
            <a:spAutoFit/>
          </a:bodyPr>
          <a:lstStyle/>
          <a:p>
            <a:pPr algn="ctr"/>
            <a:r>
              <a:rPr lang="en-US" sz="1600" dirty="0" smtClean="0">
                <a:solidFill>
                  <a:schemeClr val="tx1">
                    <a:lumMod val="75000"/>
                    <a:lumOff val="25000"/>
                  </a:schemeClr>
                </a:solidFill>
                <a:latin typeface="Arial" pitchFamily="34" charset="0"/>
                <a:cs typeface="Arial" pitchFamily="34" charset="0"/>
              </a:rPr>
              <a:t>Implications, Requirements</a:t>
            </a:r>
          </a:p>
        </p:txBody>
      </p:sp>
      <p:sp>
        <p:nvSpPr>
          <p:cNvPr id="20" name="TextBox 19"/>
          <p:cNvSpPr txBox="1"/>
          <p:nvPr/>
        </p:nvSpPr>
        <p:spPr>
          <a:xfrm>
            <a:off x="2014941" y="4485742"/>
            <a:ext cx="2692549" cy="338554"/>
          </a:xfrm>
          <a:prstGeom prst="rect">
            <a:avLst/>
          </a:prstGeom>
          <a:noFill/>
        </p:spPr>
        <p:txBody>
          <a:bodyPr wrap="square" rtlCol="0">
            <a:spAutoFit/>
          </a:bodyPr>
          <a:lstStyle/>
          <a:p>
            <a:pPr algn="ctr"/>
            <a:r>
              <a:rPr lang="en-US" sz="1600" dirty="0" smtClean="0">
                <a:solidFill>
                  <a:schemeClr val="tx1">
                    <a:lumMod val="75000"/>
                    <a:lumOff val="25000"/>
                  </a:schemeClr>
                </a:solidFill>
                <a:latin typeface="Arial" pitchFamily="34" charset="0"/>
                <a:cs typeface="Arial" pitchFamily="34" charset="0"/>
              </a:rPr>
              <a:t>transformations</a:t>
            </a:r>
          </a:p>
        </p:txBody>
      </p:sp>
    </p:spTree>
    <p:extLst>
      <p:ext uri="{BB962C8B-B14F-4D97-AF65-F5344CB8AC3E}">
        <p14:creationId xmlns:p14="http://schemas.microsoft.com/office/powerpoint/2010/main" val="414661666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en-GB" dirty="0" smtClean="0"/>
              <a:t>Workflow WG</a:t>
            </a:r>
            <a:endParaRPr lang="en-GB" dirty="0"/>
          </a:p>
        </p:txBody>
      </p:sp>
      <p:sp>
        <p:nvSpPr>
          <p:cNvPr id="4" name="Segnaposto piè di pagina 3"/>
          <p:cNvSpPr>
            <a:spLocks noGrp="1"/>
          </p:cNvSpPr>
          <p:nvPr>
            <p:ph type="ftr" sz="quarter" idx="11"/>
          </p:nvPr>
        </p:nvSpPr>
        <p:spPr/>
        <p:txBody>
          <a:bodyPr/>
          <a:lstStyle/>
          <a:p>
            <a:endParaRPr lang="es-ES" dirty="0"/>
          </a:p>
        </p:txBody>
      </p:sp>
      <p:sp>
        <p:nvSpPr>
          <p:cNvPr id="5" name="Segnaposto numero diapositiva 4"/>
          <p:cNvSpPr>
            <a:spLocks noGrp="1"/>
          </p:cNvSpPr>
          <p:nvPr>
            <p:ph type="sldNum" sz="quarter" idx="12"/>
          </p:nvPr>
        </p:nvSpPr>
        <p:spPr/>
        <p:txBody>
          <a:bodyPr/>
          <a:lstStyle/>
          <a:p>
            <a:fld id="{7A664348-DC2E-4C46-A357-1ED243B754D0}" type="slidenum">
              <a:rPr lang="es-ES" smtClean="0"/>
              <a:pPr/>
              <a:t>11</a:t>
            </a:fld>
            <a:endParaRPr lang="es-ES" dirty="0"/>
          </a:p>
        </p:txBody>
      </p:sp>
      <p:sp>
        <p:nvSpPr>
          <p:cNvPr id="6" name="Segnaposto contenuto 2"/>
          <p:cNvSpPr>
            <a:spLocks noGrp="1"/>
          </p:cNvSpPr>
          <p:nvPr>
            <p:ph idx="1"/>
          </p:nvPr>
        </p:nvSpPr>
        <p:spPr>
          <a:xfrm>
            <a:off x="457199" y="1628800"/>
            <a:ext cx="8523027" cy="4497363"/>
          </a:xfrm>
        </p:spPr>
        <p:txBody>
          <a:bodyPr>
            <a:normAutofit/>
          </a:bodyPr>
          <a:lstStyle/>
          <a:p>
            <a:r>
              <a:rPr lang="en-GB" sz="2400" dirty="0">
                <a:solidFill>
                  <a:srgbClr val="C00000"/>
                </a:solidFill>
              </a:rPr>
              <a:t>Purpose</a:t>
            </a:r>
            <a:r>
              <a:rPr lang="en-GB" sz="2400" dirty="0"/>
              <a:t>: </a:t>
            </a:r>
            <a:r>
              <a:rPr lang="en-GB" sz="2400" dirty="0" smtClean="0"/>
              <a:t>understand fully the requirements </a:t>
            </a:r>
            <a:r>
              <a:rPr lang="en-GB" sz="2400" dirty="0"/>
              <a:t>for </a:t>
            </a:r>
            <a:r>
              <a:rPr lang="en-GB" sz="2400" dirty="0" smtClean="0"/>
              <a:t>a </a:t>
            </a:r>
            <a:r>
              <a:rPr lang="en-GB" sz="2400" dirty="0"/>
              <a:t>common service, </a:t>
            </a:r>
            <a:r>
              <a:rPr lang="en-GB" sz="2400" dirty="0" smtClean="0"/>
              <a:t>start </a:t>
            </a:r>
            <a:r>
              <a:rPr lang="en-GB" sz="2400" dirty="0"/>
              <a:t>with two applications </a:t>
            </a:r>
            <a:r>
              <a:rPr lang="en-GB" sz="2400" dirty="0" smtClean="0"/>
              <a:t>from CLARIN and ENES</a:t>
            </a:r>
            <a:endParaRPr lang="en-GB" sz="2400" dirty="0"/>
          </a:p>
          <a:p>
            <a:r>
              <a:rPr lang="en-GB" sz="2400" dirty="0" smtClean="0">
                <a:solidFill>
                  <a:srgbClr val="C00000"/>
                </a:solidFill>
              </a:rPr>
              <a:t>Chairs</a:t>
            </a:r>
            <a:r>
              <a:rPr lang="en-GB" sz="2400" dirty="0" smtClean="0"/>
              <a:t>: 	</a:t>
            </a:r>
            <a:r>
              <a:rPr lang="en-GB" sz="2000" dirty="0" smtClean="0"/>
              <a:t>Christian Page (CERFACS, ENES) </a:t>
            </a:r>
          </a:p>
          <a:p>
            <a:pPr marL="0" indent="0">
              <a:buNone/>
            </a:pPr>
            <a:r>
              <a:rPr lang="en-GB" sz="2000" dirty="0"/>
              <a:t>	</a:t>
            </a:r>
            <a:r>
              <a:rPr lang="en-GB" sz="2000" dirty="0" smtClean="0"/>
              <a:t>	Erhard Hinrichs (U </a:t>
            </a:r>
            <a:r>
              <a:rPr lang="en-GB" sz="2000" dirty="0" err="1" smtClean="0"/>
              <a:t>Tübingen</a:t>
            </a:r>
            <a:r>
              <a:rPr lang="en-GB" sz="2000" dirty="0" smtClean="0"/>
              <a:t>, CLARIN)	</a:t>
            </a:r>
          </a:p>
          <a:p>
            <a:pPr marL="0" indent="0">
              <a:buNone/>
            </a:pPr>
            <a:r>
              <a:rPr lang="en-GB" sz="2000" dirty="0"/>
              <a:t>	</a:t>
            </a:r>
            <a:r>
              <a:rPr lang="en-GB" sz="2000" dirty="0" smtClean="0"/>
              <a:t>	Morris Riedel (EUDAT Liaison)</a:t>
            </a:r>
          </a:p>
          <a:p>
            <a:r>
              <a:rPr lang="en-GB" sz="2400" dirty="0" smtClean="0">
                <a:solidFill>
                  <a:srgbClr val="C00000"/>
                </a:solidFill>
              </a:rPr>
              <a:t>Action lines</a:t>
            </a:r>
            <a:r>
              <a:rPr lang="en-GB" sz="2400" dirty="0" smtClean="0"/>
              <a:t>:</a:t>
            </a:r>
          </a:p>
          <a:p>
            <a:pPr lvl="1"/>
            <a:r>
              <a:rPr lang="en-GB" sz="2000" dirty="0" smtClean="0"/>
              <a:t>guide and study the concrete GEF work </a:t>
            </a:r>
          </a:p>
          <a:p>
            <a:pPr lvl="1"/>
            <a:r>
              <a:rPr lang="en-GB" sz="2000" dirty="0" smtClean="0"/>
              <a:t>look at other work and solutions (PNNL, </a:t>
            </a:r>
            <a:r>
              <a:rPr lang="en-GB" sz="2000" dirty="0" err="1" smtClean="0"/>
              <a:t>DataONE</a:t>
            </a:r>
            <a:r>
              <a:rPr lang="en-GB" sz="2000" dirty="0" smtClean="0"/>
              <a:t>, </a:t>
            </a:r>
            <a:r>
              <a:rPr lang="en-GB" sz="2000" dirty="0" err="1" smtClean="0"/>
              <a:t>EarthCube</a:t>
            </a:r>
            <a:r>
              <a:rPr lang="en-GB" sz="2000" dirty="0" smtClean="0"/>
              <a:t>, </a:t>
            </a:r>
            <a:r>
              <a:rPr lang="en-GB" sz="2000" dirty="0" err="1" smtClean="0"/>
              <a:t>etc</a:t>
            </a:r>
            <a:r>
              <a:rPr lang="en-GB" sz="2000" dirty="0" smtClean="0"/>
              <a:t>)</a:t>
            </a:r>
          </a:p>
          <a:p>
            <a:pPr lvl="1"/>
            <a:r>
              <a:rPr lang="en-GB" sz="2000" dirty="0" smtClean="0"/>
              <a:t>study requirements for GEF (AAI, hot deployment, rights, </a:t>
            </a:r>
            <a:r>
              <a:rPr lang="en-GB" sz="2000" dirty="0" err="1" smtClean="0"/>
              <a:t>etc</a:t>
            </a:r>
            <a:r>
              <a:rPr lang="en-GB" sz="2000" dirty="0" smtClean="0"/>
              <a:t>)</a:t>
            </a:r>
            <a:endParaRPr lang="en-GB" sz="2000" dirty="0"/>
          </a:p>
        </p:txBody>
      </p:sp>
    </p:spTree>
    <p:extLst>
      <p:ext uri="{BB962C8B-B14F-4D97-AF65-F5344CB8AC3E}">
        <p14:creationId xmlns:p14="http://schemas.microsoft.com/office/powerpoint/2010/main" val="126612016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en-GB" dirty="0" smtClean="0"/>
              <a:t>Dynamic Data WG</a:t>
            </a:r>
            <a:endParaRPr lang="en-GB" dirty="0"/>
          </a:p>
        </p:txBody>
      </p:sp>
      <p:sp>
        <p:nvSpPr>
          <p:cNvPr id="4" name="Segnaposto piè di pagina 3"/>
          <p:cNvSpPr>
            <a:spLocks noGrp="1"/>
          </p:cNvSpPr>
          <p:nvPr>
            <p:ph type="ftr" sz="quarter" idx="11"/>
          </p:nvPr>
        </p:nvSpPr>
        <p:spPr/>
        <p:txBody>
          <a:bodyPr/>
          <a:lstStyle/>
          <a:p>
            <a:endParaRPr lang="es-ES" dirty="0"/>
          </a:p>
        </p:txBody>
      </p:sp>
      <p:sp>
        <p:nvSpPr>
          <p:cNvPr id="5" name="Segnaposto numero diapositiva 4"/>
          <p:cNvSpPr>
            <a:spLocks noGrp="1"/>
          </p:cNvSpPr>
          <p:nvPr>
            <p:ph type="sldNum" sz="quarter" idx="12"/>
          </p:nvPr>
        </p:nvSpPr>
        <p:spPr/>
        <p:txBody>
          <a:bodyPr/>
          <a:lstStyle/>
          <a:p>
            <a:fld id="{7A664348-DC2E-4C46-A357-1ED243B754D0}" type="slidenum">
              <a:rPr lang="es-ES" smtClean="0"/>
              <a:pPr/>
              <a:t>12</a:t>
            </a:fld>
            <a:endParaRPr lang="es-ES" dirty="0"/>
          </a:p>
        </p:txBody>
      </p:sp>
      <p:sp>
        <p:nvSpPr>
          <p:cNvPr id="6" name="Segnaposto contenuto 2"/>
          <p:cNvSpPr>
            <a:spLocks noGrp="1"/>
          </p:cNvSpPr>
          <p:nvPr>
            <p:ph idx="1"/>
          </p:nvPr>
        </p:nvSpPr>
        <p:spPr>
          <a:xfrm>
            <a:off x="457200" y="1628800"/>
            <a:ext cx="8686800" cy="4497363"/>
          </a:xfrm>
        </p:spPr>
        <p:txBody>
          <a:bodyPr>
            <a:normAutofit/>
          </a:bodyPr>
          <a:lstStyle/>
          <a:p>
            <a:r>
              <a:rPr lang="en-GB" sz="2400" dirty="0">
                <a:solidFill>
                  <a:srgbClr val="C00000"/>
                </a:solidFill>
              </a:rPr>
              <a:t>Purpose</a:t>
            </a:r>
            <a:r>
              <a:rPr lang="en-GB" sz="2400" dirty="0"/>
              <a:t>: </a:t>
            </a:r>
            <a:r>
              <a:rPr lang="en-GB" sz="2400" dirty="0" smtClean="0"/>
              <a:t>understand deeply how to deal with data streams that are </a:t>
            </a:r>
            <a:r>
              <a:rPr lang="en-GB" sz="2400" dirty="0" err="1" smtClean="0"/>
              <a:t>gappy</a:t>
            </a:r>
            <a:r>
              <a:rPr lang="en-GB" sz="2400" dirty="0" smtClean="0"/>
              <a:t> and change content at unpredictable times</a:t>
            </a:r>
            <a:endParaRPr lang="en-GB" sz="2400" dirty="0"/>
          </a:p>
          <a:p>
            <a:r>
              <a:rPr lang="en-GB" sz="2400" dirty="0">
                <a:solidFill>
                  <a:srgbClr val="C00000"/>
                </a:solidFill>
              </a:rPr>
              <a:t>State</a:t>
            </a:r>
            <a:r>
              <a:rPr lang="en-GB" sz="2400" dirty="0"/>
              <a:t>: </a:t>
            </a:r>
            <a:r>
              <a:rPr lang="en-GB" sz="2400" dirty="0" smtClean="0"/>
              <a:t>broad discussions in the Working Group on terms, mechanisms and challenges (EPOS, COOPEUS, </a:t>
            </a:r>
            <a:r>
              <a:rPr lang="en-GB" sz="2400" dirty="0" err="1" smtClean="0"/>
              <a:t>DataOne</a:t>
            </a:r>
            <a:r>
              <a:rPr lang="en-GB" sz="2400" dirty="0" smtClean="0"/>
              <a:t>, CLARIN, </a:t>
            </a:r>
            <a:r>
              <a:rPr lang="en-GB" sz="2400" dirty="0" err="1" smtClean="0"/>
              <a:t>EuroArgo</a:t>
            </a:r>
            <a:r>
              <a:rPr lang="en-GB" sz="2400" dirty="0" smtClean="0"/>
              <a:t>, etc.)</a:t>
            </a:r>
            <a:endParaRPr lang="en-GB" sz="2400" dirty="0"/>
          </a:p>
          <a:p>
            <a:r>
              <a:rPr lang="en-GB" sz="2400" dirty="0" smtClean="0">
                <a:solidFill>
                  <a:srgbClr val="C00000"/>
                </a:solidFill>
              </a:rPr>
              <a:t>Reshaping of WG</a:t>
            </a:r>
            <a:r>
              <a:rPr lang="en-GB" sz="2400" dirty="0" smtClean="0"/>
              <a:t>: combination with </a:t>
            </a:r>
            <a:r>
              <a:rPr lang="en-GB" sz="2400" dirty="0" smtClean="0">
                <a:solidFill>
                  <a:srgbClr val="C00000"/>
                </a:solidFill>
              </a:rPr>
              <a:t>Data </a:t>
            </a:r>
            <a:r>
              <a:rPr lang="en-GB" sz="2400" dirty="0" err="1" smtClean="0">
                <a:solidFill>
                  <a:srgbClr val="C00000"/>
                </a:solidFill>
              </a:rPr>
              <a:t>LifeCycle</a:t>
            </a:r>
            <a:r>
              <a:rPr lang="en-GB" sz="2400" dirty="0" smtClean="0">
                <a:solidFill>
                  <a:srgbClr val="C00000"/>
                </a:solidFill>
              </a:rPr>
              <a:t> Support </a:t>
            </a:r>
            <a:r>
              <a:rPr lang="en-GB" sz="2400" dirty="0" smtClean="0"/>
              <a:t>where Dynamic Data is the most challenging area</a:t>
            </a:r>
          </a:p>
          <a:p>
            <a:r>
              <a:rPr lang="en-GB" sz="2400" dirty="0" smtClean="0">
                <a:solidFill>
                  <a:srgbClr val="C00000"/>
                </a:solidFill>
              </a:rPr>
              <a:t>Chairs</a:t>
            </a:r>
            <a:r>
              <a:rPr lang="en-GB" sz="2400" dirty="0" smtClean="0"/>
              <a:t>: 	</a:t>
            </a:r>
            <a:r>
              <a:rPr lang="en-GB" sz="2000" dirty="0" smtClean="0"/>
              <a:t>Daan Broeder (CLARIN)</a:t>
            </a:r>
          </a:p>
          <a:p>
            <a:pPr marL="0" indent="0">
              <a:buNone/>
            </a:pPr>
            <a:r>
              <a:rPr lang="en-GB" sz="2000" dirty="0"/>
              <a:t>	</a:t>
            </a:r>
            <a:r>
              <a:rPr lang="en-GB" sz="2000" dirty="0" smtClean="0"/>
              <a:t>	Andreas </a:t>
            </a:r>
            <a:r>
              <a:rPr lang="en-GB" sz="2000" dirty="0" err="1" smtClean="0"/>
              <a:t>Rauber</a:t>
            </a:r>
            <a:r>
              <a:rPr lang="en-GB" sz="2000" dirty="0" smtClean="0"/>
              <a:t> (Comp Science, Vienna)	</a:t>
            </a:r>
          </a:p>
          <a:p>
            <a:pPr marL="0" indent="0">
              <a:buNone/>
            </a:pPr>
            <a:r>
              <a:rPr lang="en-GB" sz="2000" dirty="0"/>
              <a:t>	</a:t>
            </a:r>
            <a:r>
              <a:rPr lang="en-GB" sz="2000" dirty="0" smtClean="0"/>
              <a:t>	Alberto Michelini (EPOS)				</a:t>
            </a:r>
          </a:p>
          <a:p>
            <a:pPr marL="0" indent="0">
              <a:buNone/>
            </a:pPr>
            <a:r>
              <a:rPr lang="en-GB" sz="2000" dirty="0"/>
              <a:t>	</a:t>
            </a:r>
            <a:r>
              <a:rPr lang="en-GB" sz="2000" dirty="0" smtClean="0"/>
              <a:t>	Peter Wittenburg (EUDAT Liaison)</a:t>
            </a:r>
            <a:endParaRPr lang="en-GB" sz="2000" dirty="0"/>
          </a:p>
        </p:txBody>
      </p:sp>
      <p:pic>
        <p:nvPicPr>
          <p:cNvPr id="7" name="Picture 6"/>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86885" y="4397185"/>
            <a:ext cx="2057115" cy="2208331"/>
          </a:xfrm>
          <a:prstGeom prst="rect">
            <a:avLst/>
          </a:prstGeom>
          <a:noFill/>
          <a:ln>
            <a:noFill/>
          </a:ln>
        </p:spPr>
      </p:pic>
    </p:spTree>
    <p:extLst>
      <p:ext uri="{BB962C8B-B14F-4D97-AF65-F5344CB8AC3E}">
        <p14:creationId xmlns:p14="http://schemas.microsoft.com/office/powerpoint/2010/main" val="415747150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s-ES" dirty="0" err="1" smtClean="0"/>
              <a:t>Relation</a:t>
            </a:r>
            <a:r>
              <a:rPr lang="es-ES" dirty="0" smtClean="0"/>
              <a:t> </a:t>
            </a:r>
            <a:r>
              <a:rPr lang="es-ES" dirty="0" err="1" smtClean="0"/>
              <a:t>to</a:t>
            </a:r>
            <a:r>
              <a:rPr lang="es-ES" dirty="0" smtClean="0"/>
              <a:t> RDA I</a:t>
            </a:r>
            <a:endParaRPr lang="es-ES" dirty="0"/>
          </a:p>
        </p:txBody>
      </p:sp>
      <p:sp>
        <p:nvSpPr>
          <p:cNvPr id="7" name="Slide Number Placeholder 6"/>
          <p:cNvSpPr>
            <a:spLocks noGrp="1"/>
          </p:cNvSpPr>
          <p:nvPr>
            <p:ph type="sldNum" sz="quarter" idx="12"/>
          </p:nvPr>
        </p:nvSpPr>
        <p:spPr/>
        <p:txBody>
          <a:bodyPr/>
          <a:lstStyle/>
          <a:p>
            <a:fld id="{7A664348-DC2E-4C46-A357-1ED243B754D0}" type="slidenum">
              <a:rPr lang="es-ES" smtClean="0"/>
              <a:pPr/>
              <a:t>13</a:t>
            </a:fld>
            <a:endParaRPr lang="es-ES" dirty="0"/>
          </a:p>
        </p:txBody>
      </p:sp>
      <p:sp>
        <p:nvSpPr>
          <p:cNvPr id="5" name="Rectangle 1"/>
          <p:cNvSpPr>
            <a:spLocks noChangeArrowheads="1"/>
          </p:cNvSpPr>
          <p:nvPr/>
        </p:nvSpPr>
        <p:spPr bwMode="auto">
          <a:xfrm>
            <a:off x="0" y="1603917"/>
            <a:ext cx="9144000" cy="44627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hangingPunct="0"/>
            <a:r>
              <a:rPr lang="en-US" sz="2400" b="1" dirty="0" smtClean="0">
                <a:solidFill>
                  <a:srgbClr val="C00000"/>
                </a:solidFill>
                <a:latin typeface="Arial" pitchFamily="34" charset="0"/>
                <a:cs typeface="Arial" pitchFamily="34" charset="0"/>
              </a:rPr>
              <a:t>Working Groups</a:t>
            </a:r>
          </a:p>
          <a:p>
            <a:pPr marL="285750" indent="-285750" eaLnBrk="0" hangingPunct="0">
              <a:buFont typeface="Arial" pitchFamily="34" charset="0"/>
              <a:buChar char="•"/>
            </a:pPr>
            <a:r>
              <a:rPr lang="en-US" sz="2000" dirty="0" smtClean="0">
                <a:solidFill>
                  <a:srgbClr val="C00000"/>
                </a:solidFill>
                <a:latin typeface="Arial" pitchFamily="34" charset="0"/>
                <a:cs typeface="Arial" pitchFamily="34" charset="0"/>
              </a:rPr>
              <a:t>Data </a:t>
            </a:r>
            <a:r>
              <a:rPr lang="en-US" sz="2000" dirty="0">
                <a:solidFill>
                  <a:srgbClr val="C00000"/>
                </a:solidFill>
                <a:latin typeface="Arial" pitchFamily="34" charset="0"/>
                <a:cs typeface="Arial" pitchFamily="34" charset="0"/>
              </a:rPr>
              <a:t>Foundation and </a:t>
            </a:r>
            <a:r>
              <a:rPr lang="en-US" sz="2000" dirty="0" smtClean="0">
                <a:solidFill>
                  <a:srgbClr val="C00000"/>
                </a:solidFill>
                <a:latin typeface="Arial" pitchFamily="34" charset="0"/>
                <a:cs typeface="Arial" pitchFamily="34" charset="0"/>
              </a:rPr>
              <a:t>Terminology		Data Domain Terminology</a:t>
            </a:r>
            <a:endParaRPr lang="en-US" sz="2000" dirty="0">
              <a:solidFill>
                <a:srgbClr val="C00000"/>
              </a:solidFill>
              <a:latin typeface="Arial" pitchFamily="34" charset="0"/>
              <a:cs typeface="Arial" pitchFamily="34" charset="0"/>
            </a:endParaRPr>
          </a:p>
          <a:p>
            <a:pPr marL="285750" indent="-285750" eaLnBrk="0" hangingPunct="0">
              <a:buFont typeface="Arial" pitchFamily="34" charset="0"/>
              <a:buChar char="•"/>
            </a:pPr>
            <a:r>
              <a:rPr lang="en-US" sz="2000" dirty="0">
                <a:solidFill>
                  <a:srgbClr val="C00000"/>
                </a:solidFill>
                <a:latin typeface="Arial" pitchFamily="34" charset="0"/>
                <a:cs typeface="Arial" pitchFamily="34" charset="0"/>
              </a:rPr>
              <a:t>PID Information </a:t>
            </a:r>
            <a:r>
              <a:rPr lang="en-US" sz="2000" dirty="0" smtClean="0">
                <a:solidFill>
                  <a:srgbClr val="C00000"/>
                </a:solidFill>
                <a:latin typeface="Arial" pitchFamily="34" charset="0"/>
                <a:cs typeface="Arial" pitchFamily="34" charset="0"/>
              </a:rPr>
              <a:t>Types			Harmonized API</a:t>
            </a:r>
            <a:endParaRPr lang="en-US" sz="2000" dirty="0">
              <a:solidFill>
                <a:srgbClr val="C00000"/>
              </a:solidFill>
              <a:latin typeface="Arial" pitchFamily="34" charset="0"/>
              <a:cs typeface="Arial" pitchFamily="34" charset="0"/>
            </a:endParaRPr>
          </a:p>
          <a:p>
            <a:pPr marL="285750" indent="-285750" eaLnBrk="0" hangingPunct="0">
              <a:buFont typeface="Arial" pitchFamily="34" charset="0"/>
              <a:buChar char="•"/>
            </a:pPr>
            <a:r>
              <a:rPr lang="en-US" sz="2000" dirty="0">
                <a:solidFill>
                  <a:srgbClr val="C00000"/>
                </a:solidFill>
                <a:latin typeface="Arial" pitchFamily="34" charset="0"/>
                <a:cs typeface="Arial" pitchFamily="34" charset="0"/>
              </a:rPr>
              <a:t>Data Type </a:t>
            </a:r>
            <a:r>
              <a:rPr lang="en-US" sz="2000" dirty="0" smtClean="0">
                <a:solidFill>
                  <a:srgbClr val="C00000"/>
                </a:solidFill>
                <a:latin typeface="Arial" pitchFamily="34" charset="0"/>
                <a:cs typeface="Arial" pitchFamily="34" charset="0"/>
              </a:rPr>
              <a:t>Registries				Flexible Registries</a:t>
            </a:r>
            <a:endParaRPr lang="en-US" sz="2000" dirty="0">
              <a:solidFill>
                <a:srgbClr val="C00000"/>
              </a:solidFill>
              <a:latin typeface="Arial" pitchFamily="34" charset="0"/>
              <a:cs typeface="Arial" pitchFamily="34" charset="0"/>
            </a:endParaRPr>
          </a:p>
          <a:p>
            <a:pPr marL="285750" indent="-285750" eaLnBrk="0" hangingPunct="0">
              <a:buFont typeface="Arial" pitchFamily="34" charset="0"/>
              <a:buChar char="•"/>
            </a:pPr>
            <a:r>
              <a:rPr lang="en-US" sz="2000" dirty="0">
                <a:solidFill>
                  <a:srgbClr val="C00000"/>
                </a:solidFill>
                <a:latin typeface="Arial" pitchFamily="34" charset="0"/>
                <a:cs typeface="Arial" pitchFamily="34" charset="0"/>
              </a:rPr>
              <a:t>Practical </a:t>
            </a:r>
            <a:r>
              <a:rPr lang="en-US" sz="2000" dirty="0" smtClean="0">
                <a:solidFill>
                  <a:srgbClr val="C00000"/>
                </a:solidFill>
                <a:latin typeface="Arial" pitchFamily="34" charset="0"/>
                <a:cs typeface="Arial" pitchFamily="34" charset="0"/>
              </a:rPr>
              <a:t>Policy				Recommended Policies</a:t>
            </a:r>
            <a:endParaRPr lang="en-US" sz="2000" dirty="0">
              <a:solidFill>
                <a:srgbClr val="C00000"/>
              </a:solidFill>
              <a:latin typeface="Arial" pitchFamily="34" charset="0"/>
              <a:cs typeface="Arial" pitchFamily="34" charset="0"/>
            </a:endParaRPr>
          </a:p>
          <a:p>
            <a:pPr marL="285750" indent="-285750" eaLnBrk="0" hangingPunct="0">
              <a:buFont typeface="Arial" pitchFamily="34" charset="0"/>
              <a:buChar char="•"/>
            </a:pPr>
            <a:r>
              <a:rPr lang="en-US" sz="2000" dirty="0">
                <a:solidFill>
                  <a:srgbClr val="C00000"/>
                </a:solidFill>
                <a:latin typeface="Arial" pitchFamily="34" charset="0"/>
                <a:cs typeface="Arial" pitchFamily="34" charset="0"/>
              </a:rPr>
              <a:t>Metadata Standards </a:t>
            </a:r>
            <a:r>
              <a:rPr lang="en-US" sz="2000" dirty="0" smtClean="0">
                <a:solidFill>
                  <a:srgbClr val="C00000"/>
                </a:solidFill>
                <a:latin typeface="Arial" pitchFamily="34" charset="0"/>
                <a:cs typeface="Arial" pitchFamily="34" charset="0"/>
              </a:rPr>
              <a:t>Directory			Overview about Metadata</a:t>
            </a:r>
          </a:p>
          <a:p>
            <a:pPr marL="285750" indent="-285750" eaLnBrk="0" hangingPunct="0">
              <a:buFont typeface="Arial" pitchFamily="34" charset="0"/>
              <a:buChar char="•"/>
            </a:pPr>
            <a:endParaRPr lang="en-US" sz="1000" dirty="0">
              <a:solidFill>
                <a:schemeClr val="tx2"/>
              </a:solidFill>
              <a:latin typeface="Arial" pitchFamily="34" charset="0"/>
              <a:cs typeface="Arial"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itchFamily="34" charset="0"/>
              <a:buChar char="•"/>
              <a:tabLst/>
            </a:pPr>
            <a:r>
              <a:rPr kumimoji="0" lang="en-US" sz="2000" i="0" u="none" strike="noStrike" cap="none" normalizeH="0" baseline="0" dirty="0" smtClean="0">
                <a:ln>
                  <a:noFill/>
                </a:ln>
                <a:solidFill>
                  <a:schemeClr val="tx2"/>
                </a:solidFill>
                <a:effectLst/>
                <a:latin typeface="Arial" pitchFamily="34" charset="0"/>
                <a:cs typeface="Arial" pitchFamily="34" charset="0"/>
              </a:rPr>
              <a:t>Data Description Registry Interoperability	finding data across multiple</a:t>
            </a:r>
          </a:p>
          <a:p>
            <a:pPr marR="0" lvl="0" algn="l" defTabSz="914400" rtl="0" eaLnBrk="0" fontAlgn="base" latinLnBrk="0" hangingPunct="0">
              <a:lnSpc>
                <a:spcPct val="100000"/>
              </a:lnSpc>
              <a:spcBef>
                <a:spcPct val="0"/>
              </a:spcBef>
              <a:spcAft>
                <a:spcPct val="0"/>
              </a:spcAft>
              <a:buClrTx/>
              <a:buSzTx/>
              <a:tabLst/>
            </a:pPr>
            <a:r>
              <a:rPr lang="en-US" sz="2000" dirty="0">
                <a:solidFill>
                  <a:schemeClr val="tx2"/>
                </a:solidFill>
                <a:latin typeface="Arial" pitchFamily="34" charset="0"/>
                <a:cs typeface="Arial" pitchFamily="34" charset="0"/>
              </a:rPr>
              <a:t>	</a:t>
            </a:r>
            <a:r>
              <a:rPr lang="en-US" sz="2000" dirty="0" smtClean="0">
                <a:solidFill>
                  <a:schemeClr val="tx2"/>
                </a:solidFill>
                <a:latin typeface="Arial" pitchFamily="34" charset="0"/>
                <a:cs typeface="Arial" pitchFamily="34" charset="0"/>
              </a:rPr>
              <a:t>					registry systems</a:t>
            </a:r>
            <a:endParaRPr kumimoji="0" lang="en-US" sz="2000" i="0" u="none" strike="noStrike" cap="none" normalizeH="0" baseline="0" dirty="0" smtClean="0">
              <a:ln>
                <a:noFill/>
              </a:ln>
              <a:solidFill>
                <a:schemeClr val="tx2"/>
              </a:solidFill>
              <a:effectLst/>
              <a:latin typeface="Arial" pitchFamily="34" charset="0"/>
              <a:cs typeface="Arial"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itchFamily="34" charset="0"/>
              <a:buChar char="•"/>
              <a:tabLst/>
            </a:pPr>
            <a:r>
              <a:rPr kumimoji="0" lang="en-US" sz="2000" i="0" u="none" strike="noStrike" cap="none" normalizeH="0" baseline="0" dirty="0" err="1" smtClean="0">
                <a:ln>
                  <a:noFill/>
                </a:ln>
                <a:solidFill>
                  <a:schemeClr val="tx2"/>
                </a:solidFill>
                <a:effectLst/>
                <a:latin typeface="Arial" pitchFamily="34" charset="0"/>
                <a:cs typeface="Arial" pitchFamily="34" charset="0"/>
              </a:rPr>
              <a:t>Standardisation</a:t>
            </a:r>
            <a:r>
              <a:rPr kumimoji="0" lang="en-US" sz="2000" i="0" u="none" strike="noStrike" cap="none" normalizeH="0" baseline="0" dirty="0" smtClean="0">
                <a:ln>
                  <a:noFill/>
                </a:ln>
                <a:solidFill>
                  <a:schemeClr val="tx2"/>
                </a:solidFill>
                <a:effectLst/>
                <a:latin typeface="Arial" pitchFamily="34" charset="0"/>
                <a:cs typeface="Arial" pitchFamily="34" charset="0"/>
              </a:rPr>
              <a:t> of Data Categories 		ISO 639-6</a:t>
            </a:r>
          </a:p>
          <a:p>
            <a:pPr marR="0" lvl="0" algn="l" defTabSz="914400" rtl="0" eaLnBrk="0" fontAlgn="base" latinLnBrk="0" hangingPunct="0">
              <a:lnSpc>
                <a:spcPct val="100000"/>
              </a:lnSpc>
              <a:spcBef>
                <a:spcPct val="0"/>
              </a:spcBef>
              <a:spcAft>
                <a:spcPct val="0"/>
              </a:spcAft>
              <a:buClrTx/>
              <a:buSzTx/>
              <a:tabLst/>
            </a:pPr>
            <a:r>
              <a:rPr lang="en-US" sz="2000" dirty="0">
                <a:solidFill>
                  <a:schemeClr val="tx2"/>
                </a:solidFill>
                <a:latin typeface="Arial" pitchFamily="34" charset="0"/>
                <a:cs typeface="Arial" pitchFamily="34" charset="0"/>
              </a:rPr>
              <a:t>	</a:t>
            </a:r>
            <a:r>
              <a:rPr kumimoji="0" lang="en-US" sz="2000" i="0" u="none" strike="noStrike" cap="none" normalizeH="0" baseline="0" dirty="0" smtClean="0">
                <a:ln>
                  <a:noFill/>
                </a:ln>
                <a:solidFill>
                  <a:schemeClr val="tx2"/>
                </a:solidFill>
                <a:effectLst/>
                <a:latin typeface="Arial" pitchFamily="34" charset="0"/>
                <a:cs typeface="Arial" pitchFamily="34" charset="0"/>
              </a:rPr>
              <a:t>and Codes</a:t>
            </a:r>
          </a:p>
          <a:p>
            <a:pPr marL="285750" marR="0" lvl="0" indent="-285750" algn="l" defTabSz="914400" rtl="0" eaLnBrk="0" fontAlgn="base" latinLnBrk="0" hangingPunct="0">
              <a:lnSpc>
                <a:spcPct val="100000"/>
              </a:lnSpc>
              <a:spcBef>
                <a:spcPct val="0"/>
              </a:spcBef>
              <a:spcAft>
                <a:spcPct val="0"/>
              </a:spcAft>
              <a:buClrTx/>
              <a:buSzTx/>
              <a:buFont typeface="Arial" pitchFamily="34" charset="0"/>
              <a:buChar char="•"/>
              <a:tabLst/>
            </a:pPr>
            <a:endParaRPr kumimoji="0" lang="en-US" sz="1000" i="0" u="none" strike="noStrike" cap="none" normalizeH="0" baseline="0" dirty="0" smtClean="0">
              <a:ln>
                <a:noFill/>
              </a:ln>
              <a:solidFill>
                <a:schemeClr val="tx2"/>
              </a:solidFill>
              <a:effectLst/>
              <a:latin typeface="Arial" pitchFamily="34" charset="0"/>
              <a:cs typeface="Arial" pitchFamily="34" charset="0"/>
            </a:endParaRPr>
          </a:p>
          <a:p>
            <a:pPr marL="285750" indent="-285750" eaLnBrk="0" hangingPunct="0">
              <a:buFont typeface="Arial" pitchFamily="34" charset="0"/>
              <a:buChar char="•"/>
            </a:pPr>
            <a:r>
              <a:rPr lang="en-US" sz="2000" dirty="0">
                <a:solidFill>
                  <a:schemeClr val="tx2"/>
                </a:solidFill>
                <a:latin typeface="Arial" pitchFamily="34" charset="0"/>
                <a:cs typeface="Arial" pitchFamily="34" charset="0"/>
              </a:rPr>
              <a:t>Data </a:t>
            </a:r>
            <a:r>
              <a:rPr lang="en-US" sz="2000" dirty="0" smtClean="0">
                <a:solidFill>
                  <a:schemeClr val="tx2"/>
                </a:solidFill>
                <a:latin typeface="Arial" pitchFamily="34" charset="0"/>
                <a:cs typeface="Arial" pitchFamily="34" charset="0"/>
              </a:rPr>
              <a:t>Citation					Citation Recommendation</a:t>
            </a:r>
          </a:p>
          <a:p>
            <a:pPr marL="285750" indent="-285750" eaLnBrk="0" hangingPunct="0">
              <a:buFont typeface="Arial" pitchFamily="34" charset="0"/>
              <a:buChar char="•"/>
            </a:pPr>
            <a:endParaRPr lang="en-US" sz="1000" dirty="0">
              <a:solidFill>
                <a:schemeClr val="tx2"/>
              </a:solidFill>
              <a:latin typeface="Arial" pitchFamily="34" charset="0"/>
              <a:cs typeface="Arial"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itchFamily="34" charset="0"/>
              <a:buChar char="•"/>
              <a:tabLst/>
            </a:pPr>
            <a:r>
              <a:rPr kumimoji="0" lang="en-US" sz="2000" i="0" u="none" strike="noStrike" cap="none" normalizeH="0" baseline="0" dirty="0" smtClean="0">
                <a:ln>
                  <a:noFill/>
                </a:ln>
                <a:solidFill>
                  <a:schemeClr val="accent3">
                    <a:lumMod val="75000"/>
                  </a:schemeClr>
                </a:solidFill>
                <a:effectLst/>
                <a:latin typeface="Arial" pitchFamily="34" charset="0"/>
                <a:cs typeface="Arial" pitchFamily="34" charset="0"/>
              </a:rPr>
              <a:t>Wheat Data Interoperability			</a:t>
            </a:r>
            <a:r>
              <a:rPr lang="en-US" sz="2000" dirty="0" smtClean="0">
                <a:solidFill>
                  <a:schemeClr val="accent3">
                    <a:lumMod val="75000"/>
                  </a:schemeClr>
                </a:solidFill>
                <a:latin typeface="Arial" pitchFamily="34" charset="0"/>
                <a:cs typeface="Arial" pitchFamily="34" charset="0"/>
              </a:rPr>
              <a:t>defining community standards</a:t>
            </a:r>
            <a:endParaRPr kumimoji="0" lang="en-US" sz="2000" i="0" u="none" strike="noStrike" cap="none" normalizeH="0" baseline="0" dirty="0" smtClean="0">
              <a:ln>
                <a:noFill/>
              </a:ln>
              <a:solidFill>
                <a:schemeClr val="accent3">
                  <a:lumMod val="75000"/>
                </a:schemeClr>
              </a:solidFill>
              <a:effectLst/>
              <a:latin typeface="Arial" pitchFamily="34" charset="0"/>
              <a:cs typeface="Arial" pitchFamily="34" charset="0"/>
            </a:endParaRPr>
          </a:p>
        </p:txBody>
      </p:sp>
    </p:spTree>
    <p:extLst>
      <p:ext uri="{BB962C8B-B14F-4D97-AF65-F5344CB8AC3E}">
        <p14:creationId xmlns:p14="http://schemas.microsoft.com/office/powerpoint/2010/main" val="233574746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s-ES" dirty="0" err="1" smtClean="0"/>
              <a:t>Relation</a:t>
            </a:r>
            <a:r>
              <a:rPr lang="es-ES" dirty="0" smtClean="0"/>
              <a:t> </a:t>
            </a:r>
            <a:r>
              <a:rPr lang="es-ES" dirty="0" err="1" smtClean="0"/>
              <a:t>to</a:t>
            </a:r>
            <a:r>
              <a:rPr lang="es-ES" dirty="0" smtClean="0"/>
              <a:t> RDA II</a:t>
            </a:r>
            <a:endParaRPr lang="es-ES" dirty="0"/>
          </a:p>
        </p:txBody>
      </p:sp>
      <p:sp>
        <p:nvSpPr>
          <p:cNvPr id="7" name="Slide Number Placeholder 6"/>
          <p:cNvSpPr>
            <a:spLocks noGrp="1"/>
          </p:cNvSpPr>
          <p:nvPr>
            <p:ph type="sldNum" sz="quarter" idx="12"/>
          </p:nvPr>
        </p:nvSpPr>
        <p:spPr/>
        <p:txBody>
          <a:bodyPr/>
          <a:lstStyle/>
          <a:p>
            <a:fld id="{7A664348-DC2E-4C46-A357-1ED243B754D0}" type="slidenum">
              <a:rPr lang="es-ES" smtClean="0"/>
              <a:pPr/>
              <a:t>14</a:t>
            </a:fld>
            <a:endParaRPr lang="es-ES"/>
          </a:p>
        </p:txBody>
      </p:sp>
      <p:sp>
        <p:nvSpPr>
          <p:cNvPr id="6" name="TextBox 5"/>
          <p:cNvSpPr txBox="1"/>
          <p:nvPr/>
        </p:nvSpPr>
        <p:spPr>
          <a:xfrm>
            <a:off x="268015" y="1072045"/>
            <a:ext cx="4540468" cy="5232202"/>
          </a:xfrm>
          <a:prstGeom prst="rect">
            <a:avLst/>
          </a:prstGeom>
          <a:noFill/>
        </p:spPr>
        <p:txBody>
          <a:bodyPr wrap="square" rtlCol="0">
            <a:spAutoFit/>
          </a:bodyPr>
          <a:lstStyle/>
          <a:p>
            <a:r>
              <a:rPr lang="en-US" sz="2000" dirty="0" smtClean="0">
                <a:solidFill>
                  <a:schemeClr val="tx1"/>
                </a:solidFill>
              </a:rPr>
              <a:t>Cross-Domain IGs</a:t>
            </a:r>
          </a:p>
          <a:p>
            <a:pPr marL="285750" indent="-285750">
              <a:buFont typeface="Arial" pitchFamily="34" charset="0"/>
              <a:buChar char="•"/>
            </a:pPr>
            <a:r>
              <a:rPr lang="en-US" sz="1800" dirty="0" smtClean="0">
                <a:solidFill>
                  <a:srgbClr val="C00000"/>
                </a:solidFill>
              </a:rPr>
              <a:t>Research </a:t>
            </a:r>
            <a:r>
              <a:rPr lang="en-US" sz="1800" dirty="0">
                <a:solidFill>
                  <a:srgbClr val="C00000"/>
                </a:solidFill>
              </a:rPr>
              <a:t>Data Provenance</a:t>
            </a:r>
          </a:p>
          <a:p>
            <a:pPr marL="285750" indent="-285750">
              <a:buFont typeface="Arial" pitchFamily="34" charset="0"/>
              <a:buChar char="•"/>
            </a:pPr>
            <a:r>
              <a:rPr lang="en-US" sz="1800" dirty="0">
                <a:solidFill>
                  <a:schemeClr val="tx2"/>
                </a:solidFill>
              </a:rPr>
              <a:t>Big Data Analytics</a:t>
            </a:r>
          </a:p>
          <a:p>
            <a:pPr marL="285750" indent="-285750">
              <a:buFont typeface="Arial" pitchFamily="34" charset="0"/>
              <a:buChar char="•"/>
            </a:pPr>
            <a:r>
              <a:rPr lang="en-US" sz="1800" dirty="0">
                <a:solidFill>
                  <a:schemeClr val="tx2"/>
                </a:solidFill>
              </a:rPr>
              <a:t>Brokering</a:t>
            </a:r>
          </a:p>
          <a:p>
            <a:pPr marL="285750" indent="-285750">
              <a:buFont typeface="Arial" pitchFamily="34" charset="0"/>
              <a:buChar char="•"/>
            </a:pPr>
            <a:r>
              <a:rPr lang="en-US" sz="1800" dirty="0">
                <a:solidFill>
                  <a:schemeClr val="tx2"/>
                </a:solidFill>
              </a:rPr>
              <a:t>Data in Context</a:t>
            </a:r>
          </a:p>
          <a:p>
            <a:pPr marL="285750" indent="-285750">
              <a:buFont typeface="Arial" pitchFamily="34" charset="0"/>
              <a:buChar char="•"/>
            </a:pPr>
            <a:r>
              <a:rPr lang="en-US" sz="1800" dirty="0">
                <a:solidFill>
                  <a:srgbClr val="C00000"/>
                </a:solidFill>
              </a:rPr>
              <a:t>Long tail of research data </a:t>
            </a:r>
          </a:p>
          <a:p>
            <a:pPr marL="285750" indent="-285750">
              <a:buFont typeface="Arial" pitchFamily="34" charset="0"/>
              <a:buChar char="•"/>
            </a:pPr>
            <a:r>
              <a:rPr lang="en-US" sz="1800" dirty="0">
                <a:solidFill>
                  <a:srgbClr val="C00000"/>
                </a:solidFill>
              </a:rPr>
              <a:t>Metadata </a:t>
            </a:r>
          </a:p>
          <a:p>
            <a:pPr marL="285750" indent="-285750">
              <a:buFont typeface="Arial" pitchFamily="34" charset="0"/>
              <a:buChar char="•"/>
            </a:pPr>
            <a:r>
              <a:rPr lang="en-US" sz="1800" dirty="0">
                <a:solidFill>
                  <a:schemeClr val="tx2"/>
                </a:solidFill>
              </a:rPr>
              <a:t>Preservation </a:t>
            </a:r>
            <a:r>
              <a:rPr lang="en-US" sz="1800" dirty="0" smtClean="0">
                <a:solidFill>
                  <a:schemeClr val="tx2"/>
                </a:solidFill>
              </a:rPr>
              <a:t>e-Infrastructure</a:t>
            </a:r>
          </a:p>
          <a:p>
            <a:pPr marL="285750" indent="-285750">
              <a:buFont typeface="Arial" pitchFamily="34" charset="0"/>
              <a:buChar char="•"/>
            </a:pPr>
            <a:r>
              <a:rPr lang="en-US" sz="1800" dirty="0" smtClean="0">
                <a:solidFill>
                  <a:schemeClr val="tx2"/>
                </a:solidFill>
              </a:rPr>
              <a:t>Semantic Interoperability</a:t>
            </a:r>
          </a:p>
          <a:p>
            <a:pPr marL="285750" indent="-285750">
              <a:buFont typeface="Arial" pitchFamily="34" charset="0"/>
              <a:buChar char="•"/>
            </a:pPr>
            <a:r>
              <a:rPr lang="en-US" sz="1800" dirty="0" smtClean="0">
                <a:solidFill>
                  <a:srgbClr val="C00000"/>
                </a:solidFill>
              </a:rPr>
              <a:t>PIDs</a:t>
            </a:r>
          </a:p>
          <a:p>
            <a:pPr marL="285750" indent="-285750">
              <a:buFont typeface="Arial" pitchFamily="34" charset="0"/>
              <a:buChar char="•"/>
            </a:pPr>
            <a:r>
              <a:rPr lang="en-US" sz="1800" dirty="0" smtClean="0">
                <a:solidFill>
                  <a:srgbClr val="C00000"/>
                </a:solidFill>
              </a:rPr>
              <a:t>Federated Identity Management</a:t>
            </a:r>
          </a:p>
          <a:p>
            <a:pPr marL="285750" indent="-285750">
              <a:buFont typeface="Arial" pitchFamily="34" charset="0"/>
              <a:buChar char="•"/>
            </a:pPr>
            <a:endParaRPr lang="en-US" sz="800" dirty="0">
              <a:solidFill>
                <a:schemeClr val="tx2"/>
              </a:solidFill>
            </a:endParaRPr>
          </a:p>
          <a:p>
            <a:pPr marL="285750" indent="-285750">
              <a:buFont typeface="Arial" pitchFamily="34" charset="0"/>
              <a:buChar char="•"/>
            </a:pPr>
            <a:r>
              <a:rPr lang="en-US" sz="1800" dirty="0" smtClean="0">
                <a:solidFill>
                  <a:schemeClr val="tx2"/>
                </a:solidFill>
              </a:rPr>
              <a:t>Publishing </a:t>
            </a:r>
            <a:r>
              <a:rPr lang="en-US" sz="1800" dirty="0">
                <a:solidFill>
                  <a:schemeClr val="tx2"/>
                </a:solidFill>
              </a:rPr>
              <a:t>Data</a:t>
            </a:r>
          </a:p>
          <a:p>
            <a:pPr marL="285750" indent="-285750">
              <a:buFont typeface="Arial" pitchFamily="34" charset="0"/>
              <a:buChar char="•"/>
            </a:pPr>
            <a:r>
              <a:rPr lang="en-US" sz="1800" dirty="0" smtClean="0">
                <a:solidFill>
                  <a:srgbClr val="C00000"/>
                </a:solidFill>
              </a:rPr>
              <a:t>Certification </a:t>
            </a:r>
            <a:r>
              <a:rPr lang="en-US" sz="1800" dirty="0">
                <a:solidFill>
                  <a:srgbClr val="C00000"/>
                </a:solidFill>
              </a:rPr>
              <a:t>of Digital Repositories</a:t>
            </a:r>
          </a:p>
          <a:p>
            <a:pPr marL="285750" indent="-285750">
              <a:buFont typeface="Arial" pitchFamily="34" charset="0"/>
              <a:buChar char="•"/>
            </a:pPr>
            <a:r>
              <a:rPr lang="en-US" sz="1800" dirty="0">
                <a:solidFill>
                  <a:schemeClr val="tx2"/>
                </a:solidFill>
              </a:rPr>
              <a:t>Community Capability Model</a:t>
            </a:r>
          </a:p>
          <a:p>
            <a:pPr marL="285750" indent="-285750">
              <a:buFont typeface="Arial" pitchFamily="34" charset="0"/>
              <a:buChar char="•"/>
            </a:pPr>
            <a:r>
              <a:rPr lang="en-US" sz="1800" dirty="0" smtClean="0">
                <a:solidFill>
                  <a:schemeClr val="tx2"/>
                </a:solidFill>
              </a:rPr>
              <a:t>Development </a:t>
            </a:r>
            <a:r>
              <a:rPr lang="en-US" sz="1800" dirty="0">
                <a:solidFill>
                  <a:schemeClr val="tx2"/>
                </a:solidFill>
              </a:rPr>
              <a:t>of cloud computing capacity </a:t>
            </a:r>
            <a:r>
              <a:rPr lang="en-US" sz="1800" dirty="0" smtClean="0">
                <a:solidFill>
                  <a:schemeClr val="tx2"/>
                </a:solidFill>
              </a:rPr>
              <a:t>and </a:t>
            </a:r>
            <a:r>
              <a:rPr lang="en-US" sz="1800" dirty="0">
                <a:solidFill>
                  <a:schemeClr val="tx2"/>
                </a:solidFill>
              </a:rPr>
              <a:t>education for developing </a:t>
            </a:r>
            <a:r>
              <a:rPr lang="en-US" sz="1800" dirty="0" smtClean="0">
                <a:solidFill>
                  <a:schemeClr val="tx2"/>
                </a:solidFill>
              </a:rPr>
              <a:t>world </a:t>
            </a:r>
            <a:endParaRPr lang="en-US" sz="1800" dirty="0">
              <a:solidFill>
                <a:schemeClr val="tx2"/>
              </a:solidFill>
            </a:endParaRPr>
          </a:p>
          <a:p>
            <a:pPr marL="285750" indent="-285750">
              <a:buFont typeface="Arial" pitchFamily="34" charset="0"/>
              <a:buChar char="•"/>
            </a:pPr>
            <a:r>
              <a:rPr lang="en-US" sz="1800" dirty="0" smtClean="0">
                <a:solidFill>
                  <a:schemeClr val="tx2"/>
                </a:solidFill>
              </a:rPr>
              <a:t>Engagement </a:t>
            </a:r>
            <a:r>
              <a:rPr lang="en-US" sz="1800" dirty="0">
                <a:solidFill>
                  <a:schemeClr val="tx2"/>
                </a:solidFill>
              </a:rPr>
              <a:t>Group</a:t>
            </a:r>
          </a:p>
          <a:p>
            <a:pPr marL="285750" indent="-285750">
              <a:buFont typeface="Arial" pitchFamily="34" charset="0"/>
              <a:buChar char="•"/>
            </a:pPr>
            <a:r>
              <a:rPr lang="en-US" sz="1800" dirty="0">
                <a:solidFill>
                  <a:srgbClr val="C00000"/>
                </a:solidFill>
              </a:rPr>
              <a:t>Legal </a:t>
            </a:r>
            <a:r>
              <a:rPr lang="en-US" sz="1800" dirty="0" smtClean="0">
                <a:solidFill>
                  <a:srgbClr val="C00000"/>
                </a:solidFill>
              </a:rPr>
              <a:t>Interoperability</a:t>
            </a:r>
            <a:endParaRPr lang="en-US" sz="1800" dirty="0">
              <a:solidFill>
                <a:srgbClr val="C00000"/>
              </a:solidFill>
            </a:endParaRPr>
          </a:p>
        </p:txBody>
      </p:sp>
      <p:sp>
        <p:nvSpPr>
          <p:cNvPr id="8" name="TextBox 7"/>
          <p:cNvSpPr txBox="1"/>
          <p:nvPr/>
        </p:nvSpPr>
        <p:spPr>
          <a:xfrm>
            <a:off x="4603532" y="2177523"/>
            <a:ext cx="4540468" cy="2339102"/>
          </a:xfrm>
          <a:prstGeom prst="rect">
            <a:avLst/>
          </a:prstGeom>
          <a:noFill/>
        </p:spPr>
        <p:txBody>
          <a:bodyPr wrap="square" rtlCol="0">
            <a:spAutoFit/>
          </a:bodyPr>
          <a:lstStyle/>
          <a:p>
            <a:r>
              <a:rPr lang="en-US" sz="2000" dirty="0" smtClean="0">
                <a:solidFill>
                  <a:schemeClr val="tx1"/>
                </a:solidFill>
              </a:rPr>
              <a:t>Domain Specific IGs</a:t>
            </a:r>
            <a:endParaRPr lang="en-US" sz="2000" dirty="0">
              <a:solidFill>
                <a:schemeClr val="tx1"/>
              </a:solidFill>
            </a:endParaRPr>
          </a:p>
          <a:p>
            <a:pPr marL="285750" indent="-285750">
              <a:buFont typeface="Arial" pitchFamily="34" charset="0"/>
              <a:buChar char="•"/>
            </a:pPr>
            <a:r>
              <a:rPr lang="en-US" sz="1800" dirty="0" smtClean="0">
                <a:solidFill>
                  <a:schemeClr val="tx2"/>
                </a:solidFill>
              </a:rPr>
              <a:t>Toxic genomics Interoperability</a:t>
            </a:r>
          </a:p>
          <a:p>
            <a:pPr marL="285750" indent="-285750">
              <a:buFont typeface="Arial" pitchFamily="34" charset="0"/>
              <a:buChar char="•"/>
            </a:pPr>
            <a:r>
              <a:rPr lang="en-US" sz="1800" dirty="0">
                <a:solidFill>
                  <a:schemeClr val="tx2"/>
                </a:solidFill>
              </a:rPr>
              <a:t>Structural Biology</a:t>
            </a:r>
          </a:p>
          <a:p>
            <a:pPr marL="285750" indent="-285750">
              <a:buFont typeface="Arial" pitchFamily="34" charset="0"/>
              <a:buChar char="•"/>
            </a:pPr>
            <a:r>
              <a:rPr lang="en-US" sz="1800" dirty="0" smtClean="0">
                <a:solidFill>
                  <a:schemeClr val="tx2"/>
                </a:solidFill>
              </a:rPr>
              <a:t>Agricultural </a:t>
            </a:r>
            <a:r>
              <a:rPr lang="en-US" sz="1800" dirty="0">
                <a:solidFill>
                  <a:schemeClr val="tx2"/>
                </a:solidFill>
              </a:rPr>
              <a:t>Data Interoperability</a:t>
            </a:r>
          </a:p>
          <a:p>
            <a:pPr marL="285750" indent="-285750">
              <a:buFont typeface="Arial" pitchFamily="34" charset="0"/>
              <a:buChar char="•"/>
            </a:pPr>
            <a:r>
              <a:rPr lang="en-US" sz="1800" dirty="0" smtClean="0">
                <a:solidFill>
                  <a:schemeClr val="tx2"/>
                </a:solidFill>
              </a:rPr>
              <a:t>Biodiversity </a:t>
            </a:r>
            <a:r>
              <a:rPr lang="en-US" sz="1800" dirty="0">
                <a:solidFill>
                  <a:schemeClr val="tx2"/>
                </a:solidFill>
              </a:rPr>
              <a:t>Data Integration</a:t>
            </a:r>
          </a:p>
          <a:p>
            <a:pPr marL="285750" indent="-285750">
              <a:buFont typeface="Arial" pitchFamily="34" charset="0"/>
              <a:buChar char="•"/>
            </a:pPr>
            <a:r>
              <a:rPr lang="en-US" sz="1800" dirty="0" smtClean="0">
                <a:solidFill>
                  <a:schemeClr val="tx2"/>
                </a:solidFill>
              </a:rPr>
              <a:t>Defining </a:t>
            </a:r>
            <a:r>
              <a:rPr lang="en-US" sz="1800" dirty="0">
                <a:solidFill>
                  <a:schemeClr val="tx2"/>
                </a:solidFill>
              </a:rPr>
              <a:t>Urban Data Exchange for Science</a:t>
            </a:r>
          </a:p>
          <a:p>
            <a:pPr marL="285750" indent="-285750">
              <a:buFont typeface="Arial" pitchFamily="34" charset="0"/>
              <a:buChar char="•"/>
            </a:pPr>
            <a:r>
              <a:rPr lang="en-US" sz="1800" dirty="0" smtClean="0">
                <a:solidFill>
                  <a:schemeClr val="tx2"/>
                </a:solidFill>
              </a:rPr>
              <a:t>Digital </a:t>
            </a:r>
            <a:r>
              <a:rPr lang="en-US" sz="1800" dirty="0">
                <a:solidFill>
                  <a:schemeClr val="tx2"/>
                </a:solidFill>
              </a:rPr>
              <a:t>Practices in History and Ethnography</a:t>
            </a:r>
          </a:p>
          <a:p>
            <a:pPr marL="285750" indent="-285750">
              <a:buFont typeface="Arial" pitchFamily="34" charset="0"/>
              <a:buChar char="•"/>
            </a:pPr>
            <a:r>
              <a:rPr lang="en-US" sz="1800" dirty="0">
                <a:solidFill>
                  <a:schemeClr val="tx2"/>
                </a:solidFill>
              </a:rPr>
              <a:t>Marine Data </a:t>
            </a:r>
            <a:r>
              <a:rPr lang="en-US" sz="1800" dirty="0" smtClean="0">
                <a:solidFill>
                  <a:schemeClr val="tx2"/>
                </a:solidFill>
              </a:rPr>
              <a:t>Harmonization</a:t>
            </a:r>
            <a:endParaRPr lang="en-US" sz="1800" dirty="0">
              <a:solidFill>
                <a:schemeClr val="tx2"/>
              </a:solidFill>
            </a:endParaRPr>
          </a:p>
        </p:txBody>
      </p:sp>
    </p:spTree>
    <p:extLst>
      <p:ext uri="{BB962C8B-B14F-4D97-AF65-F5344CB8AC3E}">
        <p14:creationId xmlns:p14="http://schemas.microsoft.com/office/powerpoint/2010/main" val="18911378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s-ES" dirty="0" err="1" smtClean="0"/>
              <a:t>Next</a:t>
            </a:r>
            <a:r>
              <a:rPr lang="es-ES" dirty="0" smtClean="0"/>
              <a:t> </a:t>
            </a:r>
            <a:r>
              <a:rPr lang="es-ES" dirty="0" err="1" smtClean="0"/>
              <a:t>Steps</a:t>
            </a:r>
            <a:r>
              <a:rPr lang="es-ES" dirty="0" smtClean="0"/>
              <a:t>: </a:t>
            </a:r>
            <a:r>
              <a:rPr lang="es-ES" dirty="0" err="1" smtClean="0"/>
              <a:t>WGs</a:t>
            </a:r>
            <a:r>
              <a:rPr lang="es-ES" dirty="0" smtClean="0"/>
              <a:t> and </a:t>
            </a:r>
            <a:r>
              <a:rPr lang="es-ES" dirty="0" err="1" smtClean="0"/>
              <a:t>Services</a:t>
            </a:r>
            <a:endParaRPr lang="es-ES" dirty="0"/>
          </a:p>
        </p:txBody>
      </p:sp>
      <p:sp>
        <p:nvSpPr>
          <p:cNvPr id="7" name="Slide Number Placeholder 6"/>
          <p:cNvSpPr>
            <a:spLocks noGrp="1"/>
          </p:cNvSpPr>
          <p:nvPr>
            <p:ph type="sldNum" sz="quarter" idx="12"/>
          </p:nvPr>
        </p:nvSpPr>
        <p:spPr/>
        <p:txBody>
          <a:bodyPr/>
          <a:lstStyle/>
          <a:p>
            <a:fld id="{7A664348-DC2E-4C46-A357-1ED243B754D0}" type="slidenum">
              <a:rPr lang="es-ES" smtClean="0"/>
              <a:pPr/>
              <a:t>15</a:t>
            </a:fld>
            <a:endParaRPr lang="es-ES"/>
          </a:p>
        </p:txBody>
      </p:sp>
      <p:sp>
        <p:nvSpPr>
          <p:cNvPr id="9" name="TextBox 8"/>
          <p:cNvSpPr txBox="1"/>
          <p:nvPr/>
        </p:nvSpPr>
        <p:spPr>
          <a:xfrm>
            <a:off x="776302" y="1641320"/>
            <a:ext cx="7930970" cy="3416320"/>
          </a:xfrm>
          <a:prstGeom prst="rect">
            <a:avLst/>
          </a:prstGeom>
          <a:noFill/>
        </p:spPr>
        <p:txBody>
          <a:bodyPr wrap="square">
            <a:spAutoFit/>
          </a:bodyPr>
          <a:lstStyle/>
          <a:p>
            <a:pPr>
              <a:lnSpc>
                <a:spcPct val="150000"/>
              </a:lnSpc>
              <a:buFont typeface="Wingdings" pitchFamily="2" charset="2"/>
              <a:buChar char="q"/>
              <a:defRPr/>
            </a:pPr>
            <a:r>
              <a:rPr lang="fi-FI" b="1" dirty="0" smtClean="0">
                <a:solidFill>
                  <a:schemeClr val="tx2"/>
                </a:solidFill>
                <a:latin typeface="+mn-lt"/>
              </a:rPr>
              <a:t> </a:t>
            </a:r>
            <a:r>
              <a:rPr lang="fi-FI" b="1" dirty="0" smtClean="0">
                <a:solidFill>
                  <a:srgbClr val="25408F"/>
                </a:solidFill>
                <a:latin typeface="+mn-lt"/>
              </a:rPr>
              <a:t>January 2014: getting the WGs running/continuing </a:t>
            </a:r>
          </a:p>
          <a:p>
            <a:pPr>
              <a:lnSpc>
                <a:spcPct val="150000"/>
              </a:lnSpc>
              <a:buFont typeface="Wingdings" pitchFamily="2" charset="2"/>
              <a:buChar char="q"/>
              <a:defRPr/>
            </a:pPr>
            <a:r>
              <a:rPr lang="fi-FI" b="1" dirty="0">
                <a:solidFill>
                  <a:srgbClr val="25408F"/>
                </a:solidFill>
              </a:rPr>
              <a:t> </a:t>
            </a:r>
            <a:r>
              <a:rPr lang="fi-FI" b="1" dirty="0" smtClean="0">
                <a:solidFill>
                  <a:srgbClr val="25408F"/>
                </a:solidFill>
              </a:rPr>
              <a:t>March 2014: deciding about relevant topics to be taken up </a:t>
            </a:r>
          </a:p>
          <a:p>
            <a:pPr>
              <a:lnSpc>
                <a:spcPct val="150000"/>
              </a:lnSpc>
              <a:buFont typeface="Wingdings" pitchFamily="2" charset="2"/>
              <a:buChar char="q"/>
              <a:defRPr/>
            </a:pPr>
            <a:r>
              <a:rPr lang="fi-FI" b="1" dirty="0">
                <a:solidFill>
                  <a:srgbClr val="25408F"/>
                </a:solidFill>
                <a:latin typeface="+mn-lt"/>
              </a:rPr>
              <a:t> </a:t>
            </a:r>
            <a:r>
              <a:rPr lang="fi-FI" b="1" dirty="0" smtClean="0">
                <a:solidFill>
                  <a:srgbClr val="25408F"/>
                </a:solidFill>
                <a:latin typeface="+mn-lt"/>
              </a:rPr>
              <a:t>March 2014: evaluating results of collaboration call </a:t>
            </a:r>
          </a:p>
          <a:p>
            <a:pPr>
              <a:lnSpc>
                <a:spcPct val="150000"/>
              </a:lnSpc>
              <a:buFont typeface="Wingdings" pitchFamily="2" charset="2"/>
              <a:buChar char="q"/>
              <a:defRPr/>
            </a:pPr>
            <a:r>
              <a:rPr lang="fi-FI" b="1" dirty="0">
                <a:solidFill>
                  <a:srgbClr val="25408F"/>
                </a:solidFill>
              </a:rPr>
              <a:t> </a:t>
            </a:r>
            <a:r>
              <a:rPr lang="fi-FI" b="1" dirty="0" smtClean="0">
                <a:solidFill>
                  <a:srgbClr val="25408F"/>
                </a:solidFill>
              </a:rPr>
              <a:t>March 2014: deciding about future JRAs </a:t>
            </a:r>
          </a:p>
          <a:p>
            <a:pPr>
              <a:lnSpc>
                <a:spcPct val="150000"/>
              </a:lnSpc>
              <a:buFont typeface="Wingdings" pitchFamily="2" charset="2"/>
              <a:buChar char="q"/>
              <a:defRPr/>
            </a:pPr>
            <a:r>
              <a:rPr lang="fi-FI" b="1" dirty="0">
                <a:solidFill>
                  <a:srgbClr val="25408F"/>
                </a:solidFill>
                <a:latin typeface="+mn-lt"/>
              </a:rPr>
              <a:t> </a:t>
            </a:r>
            <a:r>
              <a:rPr lang="fi-FI" b="1" dirty="0" smtClean="0">
                <a:solidFill>
                  <a:srgbClr val="25408F"/>
                </a:solidFill>
                <a:latin typeface="+mn-lt"/>
              </a:rPr>
              <a:t>March 2014: deciding about what to take up in EUDAT1</a:t>
            </a:r>
          </a:p>
          <a:p>
            <a:pPr>
              <a:lnSpc>
                <a:spcPct val="150000"/>
              </a:lnSpc>
              <a:buFont typeface="Wingdings" pitchFamily="2" charset="2"/>
              <a:buChar char="q"/>
              <a:defRPr/>
            </a:pPr>
            <a:r>
              <a:rPr lang="fi-FI" b="1" dirty="0" smtClean="0">
                <a:solidFill>
                  <a:srgbClr val="25408F"/>
                </a:solidFill>
              </a:rPr>
              <a:t> April/May 2014: WG meetings (to be determined)</a:t>
            </a:r>
          </a:p>
          <a:p>
            <a:pPr>
              <a:lnSpc>
                <a:spcPct val="150000"/>
              </a:lnSpc>
              <a:buFont typeface="Wingdings" pitchFamily="2" charset="2"/>
              <a:buChar char="q"/>
              <a:defRPr/>
            </a:pPr>
            <a:r>
              <a:rPr lang="fi-FI" b="1" dirty="0" smtClean="0">
                <a:solidFill>
                  <a:srgbClr val="25408F"/>
                </a:solidFill>
              </a:rPr>
              <a:t> Sept 2014: WG meetings at RDA Plenary in Amsterdam (almost fixed)</a:t>
            </a:r>
          </a:p>
          <a:p>
            <a:pPr>
              <a:lnSpc>
                <a:spcPct val="150000"/>
              </a:lnSpc>
              <a:buFont typeface="Wingdings" pitchFamily="2" charset="2"/>
              <a:buChar char="q"/>
              <a:defRPr/>
            </a:pPr>
            <a:r>
              <a:rPr lang="fi-FI" b="1" dirty="0">
                <a:solidFill>
                  <a:srgbClr val="25408F"/>
                </a:solidFill>
              </a:rPr>
              <a:t> </a:t>
            </a:r>
            <a:r>
              <a:rPr lang="fi-FI" b="1" dirty="0" smtClean="0">
                <a:solidFill>
                  <a:srgbClr val="25408F"/>
                </a:solidFill>
              </a:rPr>
              <a:t>....</a:t>
            </a:r>
          </a:p>
        </p:txBody>
      </p:sp>
    </p:spTree>
    <p:extLst>
      <p:ext uri="{BB962C8B-B14F-4D97-AF65-F5344CB8AC3E}">
        <p14:creationId xmlns:p14="http://schemas.microsoft.com/office/powerpoint/2010/main" val="188022407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6576" y="3068517"/>
            <a:ext cx="8229600" cy="720080"/>
          </a:xfrm>
        </p:spPr>
        <p:txBody>
          <a:bodyPr/>
          <a:lstStyle/>
          <a:p>
            <a:pPr algn="l"/>
            <a:r>
              <a:rPr lang="es-ES" dirty="0" err="1" smtClean="0"/>
              <a:t>Thanks</a:t>
            </a:r>
            <a:r>
              <a:rPr lang="es-ES" dirty="0" smtClean="0"/>
              <a:t> </a:t>
            </a:r>
            <a:r>
              <a:rPr lang="es-ES" dirty="0" err="1" smtClean="0"/>
              <a:t>for</a:t>
            </a:r>
            <a:r>
              <a:rPr lang="es-ES" dirty="0" smtClean="0"/>
              <a:t> </a:t>
            </a:r>
            <a:r>
              <a:rPr lang="es-ES" dirty="0" err="1" smtClean="0"/>
              <a:t>the</a:t>
            </a:r>
            <a:r>
              <a:rPr lang="es-ES" dirty="0" smtClean="0"/>
              <a:t> </a:t>
            </a:r>
            <a:r>
              <a:rPr lang="es-ES" dirty="0" err="1" smtClean="0"/>
              <a:t>attention</a:t>
            </a:r>
            <a:r>
              <a:rPr lang="es-ES" dirty="0" smtClean="0"/>
              <a:t>.</a:t>
            </a:r>
            <a:endParaRPr lang="es-ES" dirty="0"/>
          </a:p>
        </p:txBody>
      </p:sp>
      <p:sp>
        <p:nvSpPr>
          <p:cNvPr id="7" name="Slide Number Placeholder 6"/>
          <p:cNvSpPr>
            <a:spLocks noGrp="1"/>
          </p:cNvSpPr>
          <p:nvPr>
            <p:ph type="sldNum" sz="quarter" idx="12"/>
          </p:nvPr>
        </p:nvSpPr>
        <p:spPr/>
        <p:txBody>
          <a:bodyPr/>
          <a:lstStyle/>
          <a:p>
            <a:fld id="{7A664348-DC2E-4C46-A357-1ED243B754D0}" type="slidenum">
              <a:rPr lang="es-ES" smtClean="0"/>
              <a:pPr/>
              <a:t>16</a:t>
            </a:fld>
            <a:endParaRPr lang="es-ES"/>
          </a:p>
        </p:txBody>
      </p:sp>
    </p:spTree>
    <p:extLst>
      <p:ext uri="{BB962C8B-B14F-4D97-AF65-F5344CB8AC3E}">
        <p14:creationId xmlns:p14="http://schemas.microsoft.com/office/powerpoint/2010/main" val="799451620"/>
      </p:ext>
    </p:extLst>
  </p:cSld>
  <p:clrMapOvr>
    <a:masterClrMapping/>
  </p:clrMapOvr>
  <p:timing>
    <p:tnLst>
      <p:par>
        <p:cTn id="1" dur="indefinite" restart="never" nodeType="tmRoot"/>
      </p:par>
    </p:tnLst>
  </p:timing>
</p:sld>
</file>

<file path=ppt/theme/theme1.xml><?xml version="1.0" encoding="utf-8"?>
<a:theme xmlns:a="http://schemas.openxmlformats.org/drawingml/2006/main" name="EUDAT_Temp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dirty="0" smtClean="0">
            <a:solidFill>
              <a:schemeClr val="tx1">
                <a:lumMod val="75000"/>
                <a:lumOff val="25000"/>
              </a:schemeClr>
            </a:solidFill>
            <a:latin typeface="Arial" pitchFamily="34" charset="0"/>
            <a:cs typeface="Arial" pitchFamily="34" charset="0"/>
          </a:defRPr>
        </a:defPPr>
      </a:lstStyle>
    </a:txDef>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12534</TotalTime>
  <Words>893</Words>
  <Application>Microsoft Office PowerPoint</Application>
  <PresentationFormat>On-screen Show (4:3)</PresentationFormat>
  <Paragraphs>232</Paragraphs>
  <Slides>16</Slides>
  <Notes>11</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EUDAT_Template</vt:lpstr>
      <vt:lpstr>EUDAT Services  New Service Plans</vt:lpstr>
      <vt:lpstr>Interaction Processes (of course overlapping phases)</vt:lpstr>
      <vt:lpstr>Service Survey Results (141 answers)</vt:lpstr>
      <vt:lpstr>Working Group Survey Results</vt:lpstr>
      <vt:lpstr>Service Overview</vt:lpstr>
      <vt:lpstr>Relation Working Groups - Services</vt:lpstr>
      <vt:lpstr>B2DROP service</vt:lpstr>
      <vt:lpstr>Semantic Annotation Service</vt:lpstr>
      <vt:lpstr>Semantic Annotation WG</vt:lpstr>
      <vt:lpstr>Workflow Service</vt:lpstr>
      <vt:lpstr>Workflow WG</vt:lpstr>
      <vt:lpstr>Dynamic Data WG</vt:lpstr>
      <vt:lpstr>Relation to RDA I</vt:lpstr>
      <vt:lpstr>Relation to RDA II</vt:lpstr>
      <vt:lpstr>Next Steps: WGs and Services</vt:lpstr>
      <vt:lpstr>Thanks for the attention.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Here goes the title</dc:title>
  <dc:creator>bscuser</dc:creator>
  <cp:lastModifiedBy>Peter Wittenburg</cp:lastModifiedBy>
  <cp:revision>206</cp:revision>
  <cp:lastPrinted>2014-01-13T07:52:28Z</cp:lastPrinted>
  <dcterms:created xsi:type="dcterms:W3CDTF">2012-01-16T09:02:25Z</dcterms:created>
  <dcterms:modified xsi:type="dcterms:W3CDTF">2014-01-22T15:38:17Z</dcterms:modified>
</cp:coreProperties>
</file>