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E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
          </a:p>
        </p:txBody>
      </p:sp>
      <p:sp>
        <p:nvSpPr>
          <p:cNvPr id="4" name="Date Placeholder 3"/>
          <p:cNvSpPr>
            <a:spLocks noGrp="1"/>
          </p:cNvSpPr>
          <p:nvPr>
            <p:ph type="dt" sz="half" idx="10"/>
          </p:nvPr>
        </p:nvSpPr>
        <p:spPr/>
        <p:txBody>
          <a:bodyPr/>
          <a:lstStyle/>
          <a:p>
            <a:fld id="{E5608F47-6F4C-40C1-AE15-CE50AE3667BB}" type="datetimeFigureOut">
              <a:rPr lang="es-ES" smtClean="0"/>
              <a:t>23/12/2019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529217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p>
            <a:fld id="{E5608F47-6F4C-40C1-AE15-CE50AE3667BB}" type="datetimeFigureOut">
              <a:rPr lang="es-ES" smtClean="0"/>
              <a:t>23/12/2019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1227166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E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p>
            <a:fld id="{E5608F47-6F4C-40C1-AE15-CE50AE3667BB}" type="datetimeFigureOut">
              <a:rPr lang="es-ES" smtClean="0"/>
              <a:t>23/12/2019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1563767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p>
            <a:fld id="{E5608F47-6F4C-40C1-AE15-CE50AE3667BB}" type="datetimeFigureOut">
              <a:rPr lang="es-ES" smtClean="0"/>
              <a:t>23/12/2019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3373188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E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608F47-6F4C-40C1-AE15-CE50AE3667BB}" type="datetimeFigureOut">
              <a:rPr lang="es-ES" smtClean="0"/>
              <a:t>23/12/2019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1660647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Date Placeholder 4"/>
          <p:cNvSpPr>
            <a:spLocks noGrp="1"/>
          </p:cNvSpPr>
          <p:nvPr>
            <p:ph type="dt" sz="half" idx="10"/>
          </p:nvPr>
        </p:nvSpPr>
        <p:spPr/>
        <p:txBody>
          <a:bodyPr/>
          <a:lstStyle/>
          <a:p>
            <a:fld id="{E5608F47-6F4C-40C1-AE15-CE50AE3667BB}" type="datetimeFigureOut">
              <a:rPr lang="es-ES" smtClean="0"/>
              <a:t>23/12/2019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816474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E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7" name="Date Placeholder 6"/>
          <p:cNvSpPr>
            <a:spLocks noGrp="1"/>
          </p:cNvSpPr>
          <p:nvPr>
            <p:ph type="dt" sz="half" idx="10"/>
          </p:nvPr>
        </p:nvSpPr>
        <p:spPr/>
        <p:txBody>
          <a:bodyPr/>
          <a:lstStyle/>
          <a:p>
            <a:fld id="{E5608F47-6F4C-40C1-AE15-CE50AE3667BB}" type="datetimeFigureOut">
              <a:rPr lang="es-ES" smtClean="0"/>
              <a:t>23/12/2019</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393089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Date Placeholder 2"/>
          <p:cNvSpPr>
            <a:spLocks noGrp="1"/>
          </p:cNvSpPr>
          <p:nvPr>
            <p:ph type="dt" sz="half" idx="10"/>
          </p:nvPr>
        </p:nvSpPr>
        <p:spPr/>
        <p:txBody>
          <a:bodyPr/>
          <a:lstStyle/>
          <a:p>
            <a:fld id="{E5608F47-6F4C-40C1-AE15-CE50AE3667BB}" type="datetimeFigureOut">
              <a:rPr lang="es-ES" smtClean="0"/>
              <a:t>23/12/2019</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2690864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608F47-6F4C-40C1-AE15-CE50AE3667BB}" type="datetimeFigureOut">
              <a:rPr lang="es-ES" smtClean="0"/>
              <a:t>23/12/2019</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3985450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E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608F47-6F4C-40C1-AE15-CE50AE3667BB}" type="datetimeFigureOut">
              <a:rPr lang="es-ES" smtClean="0"/>
              <a:t>23/12/2019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425828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E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608F47-6F4C-40C1-AE15-CE50AE3667BB}" type="datetimeFigureOut">
              <a:rPr lang="es-ES" smtClean="0"/>
              <a:t>23/12/2019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CBD5C0B-BBC0-41AC-BB61-5DD7A92C1848}" type="slidenum">
              <a:rPr lang="es-ES" smtClean="0"/>
              <a:t>‹#›</a:t>
            </a:fld>
            <a:endParaRPr lang="es-ES"/>
          </a:p>
        </p:txBody>
      </p:sp>
    </p:spTree>
    <p:extLst>
      <p:ext uri="{BB962C8B-B14F-4D97-AF65-F5344CB8AC3E}">
        <p14:creationId xmlns:p14="http://schemas.microsoft.com/office/powerpoint/2010/main" val="4145831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s-E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608F47-6F4C-40C1-AE15-CE50AE3667BB}" type="datetimeFigureOut">
              <a:rPr lang="es-ES" smtClean="0"/>
              <a:t>23/12/2019</a:t>
            </a:fld>
            <a:endParaRPr lang="es-E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D5C0B-BBC0-41AC-BB61-5DD7A92C1848}" type="slidenum">
              <a:rPr lang="es-ES" smtClean="0"/>
              <a:t>‹#›</a:t>
            </a:fld>
            <a:endParaRPr lang="es-ES"/>
          </a:p>
        </p:txBody>
      </p:sp>
    </p:spTree>
    <p:extLst>
      <p:ext uri="{BB962C8B-B14F-4D97-AF65-F5344CB8AC3E}">
        <p14:creationId xmlns:p14="http://schemas.microsoft.com/office/powerpoint/2010/main" val="2611454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332656"/>
            <a:ext cx="8136904" cy="2462213"/>
          </a:xfrm>
          <a:prstGeom prst="rect">
            <a:avLst/>
          </a:prstGeom>
          <a:noFill/>
        </p:spPr>
        <p:txBody>
          <a:bodyPr wrap="square" rtlCol="0">
            <a:spAutoFit/>
          </a:bodyPr>
          <a:lstStyle/>
          <a:p>
            <a:r>
              <a:rPr lang="es-ES" dirty="0" err="1" smtClean="0"/>
              <a:t>The</a:t>
            </a:r>
            <a:r>
              <a:rPr lang="es-ES" dirty="0" smtClean="0"/>
              <a:t> data </a:t>
            </a:r>
            <a:r>
              <a:rPr lang="es-ES" dirty="0" err="1" smtClean="0"/>
              <a:t>corresponds</a:t>
            </a:r>
            <a:r>
              <a:rPr lang="es-ES" dirty="0" smtClean="0"/>
              <a:t> </a:t>
            </a:r>
            <a:r>
              <a:rPr lang="es-ES" dirty="0" err="1" smtClean="0"/>
              <a:t>to</a:t>
            </a:r>
            <a:r>
              <a:rPr lang="es-ES" dirty="0" smtClean="0"/>
              <a:t> </a:t>
            </a:r>
            <a:r>
              <a:rPr lang="es-ES" dirty="0" err="1" smtClean="0"/>
              <a:t>the</a:t>
            </a:r>
            <a:r>
              <a:rPr lang="es-ES" dirty="0" smtClean="0"/>
              <a:t> </a:t>
            </a:r>
            <a:r>
              <a:rPr lang="es-ES" dirty="0" err="1" smtClean="0"/>
              <a:t>manuscript</a:t>
            </a:r>
            <a:r>
              <a:rPr lang="es-ES" dirty="0" smtClean="0"/>
              <a:t>:</a:t>
            </a:r>
          </a:p>
          <a:p>
            <a:endParaRPr lang="es-ES" dirty="0" smtClean="0"/>
          </a:p>
          <a:p>
            <a:r>
              <a:rPr lang="en-GB" b="1" dirty="0"/>
              <a:t>Specificity, crosstalk and redundancy between the chloroplast </a:t>
            </a:r>
            <a:r>
              <a:rPr lang="en-GB" b="1" dirty="0" err="1"/>
              <a:t>thioredoxin</a:t>
            </a:r>
            <a:r>
              <a:rPr lang="en-GB" b="1" dirty="0"/>
              <a:t> systems in regulation of photosynthesis during the development of Arabidopsis rosettes</a:t>
            </a:r>
            <a:endParaRPr lang="es-ES" dirty="0"/>
          </a:p>
          <a:p>
            <a:r>
              <a:rPr lang="fi-FI" dirty="0"/>
              <a:t>Manuel Guinea Diaz</a:t>
            </a:r>
            <a:r>
              <a:rPr lang="fi-FI" baseline="30000" dirty="0"/>
              <a:t>1</a:t>
            </a:r>
            <a:r>
              <a:rPr lang="fi-FI" dirty="0"/>
              <a:t>, Lauri Nikkanen</a:t>
            </a:r>
            <a:r>
              <a:rPr lang="fi-FI" baseline="30000" dirty="0"/>
              <a:t>1</a:t>
            </a:r>
            <a:r>
              <a:rPr lang="fi-FI" dirty="0"/>
              <a:t>, Kristiina Himanen</a:t>
            </a:r>
            <a:r>
              <a:rPr lang="fi-FI" baseline="30000" dirty="0"/>
              <a:t>2</a:t>
            </a:r>
            <a:r>
              <a:rPr lang="fi-FI" dirty="0"/>
              <a:t>, Jouni Toivola</a:t>
            </a:r>
            <a:r>
              <a:rPr lang="fi-FI" baseline="30000" dirty="0"/>
              <a:t>1</a:t>
            </a:r>
            <a:r>
              <a:rPr lang="fi-FI" dirty="0"/>
              <a:t>, and Eevi Rintamäki</a:t>
            </a:r>
            <a:r>
              <a:rPr lang="fi-FI" baseline="30000" dirty="0"/>
              <a:t>1</a:t>
            </a:r>
            <a:r>
              <a:rPr lang="fi-FI" dirty="0"/>
              <a:t>*</a:t>
            </a:r>
            <a:endParaRPr lang="es-ES" dirty="0"/>
          </a:p>
          <a:p>
            <a:r>
              <a:rPr lang="en-US" sz="1400" baseline="30000" dirty="0"/>
              <a:t>1</a:t>
            </a:r>
            <a:r>
              <a:rPr lang="en-US" sz="1400" dirty="0"/>
              <a:t>Molecular Plant Biology, Department of Biochemistry, University of Turku, Finland</a:t>
            </a:r>
            <a:endParaRPr lang="es-ES" sz="1400" dirty="0"/>
          </a:p>
          <a:p>
            <a:r>
              <a:rPr lang="en-GB" sz="1400" baseline="30000" dirty="0"/>
              <a:t>2</a:t>
            </a:r>
            <a:r>
              <a:rPr lang="en-GB" sz="1400" dirty="0"/>
              <a:t>Department of Agricultural Sciences, University of Helsinki, Finland</a:t>
            </a:r>
            <a:endParaRPr lang="es-ES" sz="1400" dirty="0"/>
          </a:p>
          <a:p>
            <a:endParaRPr lang="es-ES" dirty="0"/>
          </a:p>
        </p:txBody>
      </p:sp>
      <p:sp>
        <p:nvSpPr>
          <p:cNvPr id="5" name="TextBox 4"/>
          <p:cNvSpPr txBox="1"/>
          <p:nvPr/>
        </p:nvSpPr>
        <p:spPr>
          <a:xfrm>
            <a:off x="611560" y="2818877"/>
            <a:ext cx="7704856" cy="3323987"/>
          </a:xfrm>
          <a:prstGeom prst="rect">
            <a:avLst/>
          </a:prstGeom>
          <a:noFill/>
        </p:spPr>
        <p:txBody>
          <a:bodyPr wrap="square" rtlCol="0">
            <a:spAutoFit/>
          </a:bodyPr>
          <a:lstStyle/>
          <a:p>
            <a:r>
              <a:rPr lang="en-GB" sz="1400" b="1" dirty="0"/>
              <a:t>ABSTRACT</a:t>
            </a:r>
            <a:endParaRPr lang="es-ES" sz="1400" dirty="0"/>
          </a:p>
          <a:p>
            <a:r>
              <a:rPr lang="en-GB" sz="1400" dirty="0"/>
              <a:t>Light is a substrate of photosynthetic reactions in plants but its intensity constantly fluctuates in the field. Optimization of photosynthetic production under fluctuating light conditions needs strict and rapid balancing of light reactions with chloroplast metabolism. </a:t>
            </a:r>
            <a:r>
              <a:rPr lang="en-GB" sz="1400" dirty="0" err="1"/>
              <a:t>Thioredoxins</a:t>
            </a:r>
            <a:r>
              <a:rPr lang="en-GB" sz="1400" dirty="0"/>
              <a:t> (TRX) are members of the regulatory network in plant chloroplast that balances the activity of photosynthesis reactions. TRX-dependent regulation of photosynthesis has proposed to mainly rely on TRXs activated by </a:t>
            </a:r>
            <a:r>
              <a:rPr lang="en-GB" sz="1400" dirty="0" err="1"/>
              <a:t>ferredoxin</a:t>
            </a:r>
            <a:r>
              <a:rPr lang="en-GB" sz="1400" dirty="0"/>
              <a:t>-dependent TRX </a:t>
            </a:r>
            <a:r>
              <a:rPr lang="en-GB" sz="1400" dirty="0" err="1"/>
              <a:t>reductase</a:t>
            </a:r>
            <a:r>
              <a:rPr lang="en-GB" sz="1400" dirty="0"/>
              <a:t> (FTR) in light. Chloroplast also have a NADPH-dependent TRX </a:t>
            </a:r>
            <a:r>
              <a:rPr lang="en-GB" sz="1400" dirty="0" err="1"/>
              <a:t>reductase</a:t>
            </a:r>
            <a:r>
              <a:rPr lang="en-GB" sz="1400" dirty="0"/>
              <a:t> (NTRC) which activity is independent of light. We have studied the impact and mutual relationship of the FTR and NTRC systems on regulation of photosynthesis from seedlings to mature Arabidopsis rosettes by mutants lacking or overexpressing a component of either FTR or NTRC system. Our experiments demonstrate that NTRC is an indispensable regulator of photosynthesis at dark-to-light and rapid light-intensity transitions as well as under low intensities limiting photosynthesis. Under these conditions, NTRC system balances light and carbon fixation reactions by regulating both electron transfer as well as carbon fixation reactions. Exposure of plants to growth or higher light intensities activates FTR system and diminishes the need of NTRC in regulation of photosynthesis. </a:t>
            </a:r>
            <a:endParaRPr lang="es-ES" sz="1400" dirty="0"/>
          </a:p>
        </p:txBody>
      </p:sp>
    </p:spTree>
    <p:extLst>
      <p:ext uri="{BB962C8B-B14F-4D97-AF65-F5344CB8AC3E}">
        <p14:creationId xmlns:p14="http://schemas.microsoft.com/office/powerpoint/2010/main" val="4290446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4395952"/>
            <a:ext cx="8208912" cy="1754326"/>
          </a:xfrm>
          <a:prstGeom prst="rect">
            <a:avLst/>
          </a:prstGeom>
          <a:noFill/>
        </p:spPr>
        <p:txBody>
          <a:bodyPr wrap="square" rtlCol="0">
            <a:spAutoFit/>
          </a:bodyPr>
          <a:lstStyle/>
          <a:p>
            <a:r>
              <a:rPr lang="es-ES" dirty="0" err="1" smtClean="0"/>
              <a:t>Three</a:t>
            </a:r>
            <a:r>
              <a:rPr lang="es-ES" dirty="0" smtClean="0"/>
              <a:t> </a:t>
            </a:r>
            <a:r>
              <a:rPr lang="es-ES" dirty="0" err="1" smtClean="0"/>
              <a:t>different</a:t>
            </a:r>
            <a:r>
              <a:rPr lang="es-ES" dirty="0" smtClean="0"/>
              <a:t> </a:t>
            </a:r>
            <a:r>
              <a:rPr lang="es-ES" dirty="0" err="1" smtClean="0"/>
              <a:t>repetitions</a:t>
            </a:r>
            <a:r>
              <a:rPr lang="es-ES" dirty="0" smtClean="0"/>
              <a:t> of </a:t>
            </a:r>
            <a:r>
              <a:rPr lang="es-ES" dirty="0" err="1" smtClean="0"/>
              <a:t>the</a:t>
            </a:r>
            <a:r>
              <a:rPr lang="es-ES" dirty="0" smtClean="0"/>
              <a:t> </a:t>
            </a:r>
            <a:r>
              <a:rPr lang="es-ES" dirty="0" err="1" smtClean="0"/>
              <a:t>analysis</a:t>
            </a:r>
            <a:r>
              <a:rPr lang="es-ES" dirty="0" smtClean="0"/>
              <a:t> </a:t>
            </a:r>
            <a:r>
              <a:rPr lang="es-ES" dirty="0" err="1" smtClean="0"/>
              <a:t>were</a:t>
            </a:r>
            <a:r>
              <a:rPr lang="es-ES" dirty="0" smtClean="0"/>
              <a:t> </a:t>
            </a:r>
            <a:r>
              <a:rPr lang="es-ES" dirty="0" err="1" smtClean="0"/>
              <a:t>made</a:t>
            </a:r>
            <a:r>
              <a:rPr lang="es-ES" dirty="0" smtClean="0"/>
              <a:t>, and </a:t>
            </a:r>
            <a:r>
              <a:rPr lang="es-ES" dirty="0" err="1" smtClean="0"/>
              <a:t>every</a:t>
            </a:r>
            <a:r>
              <a:rPr lang="es-ES" dirty="0" smtClean="0"/>
              <a:t> </a:t>
            </a:r>
            <a:r>
              <a:rPr lang="es-ES" dirty="0" err="1" smtClean="0"/>
              <a:t>repetition</a:t>
            </a:r>
            <a:r>
              <a:rPr lang="es-ES" dirty="0" smtClean="0"/>
              <a:t> has </a:t>
            </a:r>
            <a:r>
              <a:rPr lang="es-ES" dirty="0" err="1" smtClean="0"/>
              <a:t>its</a:t>
            </a:r>
            <a:r>
              <a:rPr lang="es-ES" dirty="0" smtClean="0"/>
              <a:t> </a:t>
            </a:r>
            <a:r>
              <a:rPr lang="es-ES" dirty="0" err="1" smtClean="0"/>
              <a:t>own</a:t>
            </a:r>
            <a:r>
              <a:rPr lang="es-ES" dirty="0" smtClean="0"/>
              <a:t> </a:t>
            </a:r>
            <a:r>
              <a:rPr lang="es-ES" dirty="0" err="1" smtClean="0"/>
              <a:t>fluorescence</a:t>
            </a:r>
            <a:r>
              <a:rPr lang="es-ES" dirty="0" smtClean="0"/>
              <a:t> (FC1) and </a:t>
            </a:r>
            <a:r>
              <a:rPr lang="es-ES" dirty="0" err="1" smtClean="0"/>
              <a:t>photos</a:t>
            </a:r>
            <a:r>
              <a:rPr lang="es-ES" dirty="0" smtClean="0"/>
              <a:t> (RGB2) </a:t>
            </a:r>
            <a:r>
              <a:rPr lang="es-ES" dirty="0" err="1" smtClean="0"/>
              <a:t>dataset</a:t>
            </a:r>
            <a:r>
              <a:rPr lang="es-ES" dirty="0" smtClean="0"/>
              <a:t>. </a:t>
            </a:r>
            <a:r>
              <a:rPr lang="es-ES" dirty="0" err="1" smtClean="0"/>
              <a:t>The</a:t>
            </a:r>
            <a:r>
              <a:rPr lang="es-ES" dirty="0" smtClean="0"/>
              <a:t> </a:t>
            </a:r>
            <a:r>
              <a:rPr lang="es-ES" dirty="0" err="1" smtClean="0"/>
              <a:t>name</a:t>
            </a:r>
            <a:r>
              <a:rPr lang="es-ES" dirty="0" smtClean="0"/>
              <a:t> </a:t>
            </a:r>
            <a:r>
              <a:rPr lang="es-ES" dirty="0" err="1" smtClean="0"/>
              <a:t>given</a:t>
            </a:r>
            <a:r>
              <a:rPr lang="es-ES" dirty="0" smtClean="0"/>
              <a:t> </a:t>
            </a:r>
            <a:r>
              <a:rPr lang="es-ES" dirty="0" err="1" smtClean="0"/>
              <a:t>to</a:t>
            </a:r>
            <a:r>
              <a:rPr lang="es-ES" dirty="0" smtClean="0"/>
              <a:t> </a:t>
            </a:r>
            <a:r>
              <a:rPr lang="es-ES" dirty="0" err="1" smtClean="0"/>
              <a:t>each</a:t>
            </a:r>
            <a:r>
              <a:rPr lang="es-ES" dirty="0" smtClean="0"/>
              <a:t> </a:t>
            </a:r>
            <a:r>
              <a:rPr lang="es-ES" dirty="0" err="1" smtClean="0"/>
              <a:t>repetition</a:t>
            </a:r>
            <a:r>
              <a:rPr lang="es-ES" dirty="0" smtClean="0"/>
              <a:t> are:</a:t>
            </a:r>
          </a:p>
          <a:p>
            <a:pPr marL="285750" indent="-285750">
              <a:buFont typeface="Arial" pitchFamily="34" charset="0"/>
              <a:buChar char="•"/>
            </a:pPr>
            <a:r>
              <a:rPr lang="es-ES" b="1" dirty="0" smtClean="0"/>
              <a:t>LL1</a:t>
            </a:r>
          </a:p>
          <a:p>
            <a:pPr marL="285750" indent="-285750">
              <a:buFont typeface="Arial" pitchFamily="34" charset="0"/>
              <a:buChar char="•"/>
            </a:pPr>
            <a:r>
              <a:rPr lang="es-ES" b="1" dirty="0" smtClean="0"/>
              <a:t>LL2</a:t>
            </a:r>
          </a:p>
          <a:p>
            <a:pPr marL="285750" indent="-285750">
              <a:buFont typeface="Arial" pitchFamily="34" charset="0"/>
              <a:buChar char="•"/>
            </a:pPr>
            <a:r>
              <a:rPr lang="es-ES" b="1" dirty="0" smtClean="0"/>
              <a:t>LL3</a:t>
            </a:r>
            <a:endParaRPr lang="es-ES" b="1" dirty="0"/>
          </a:p>
        </p:txBody>
      </p:sp>
      <p:sp>
        <p:nvSpPr>
          <p:cNvPr id="2" name="TextBox 1"/>
          <p:cNvSpPr txBox="1"/>
          <p:nvPr/>
        </p:nvSpPr>
        <p:spPr>
          <a:xfrm>
            <a:off x="539552" y="260648"/>
            <a:ext cx="7920880" cy="923330"/>
          </a:xfrm>
          <a:prstGeom prst="rect">
            <a:avLst/>
          </a:prstGeom>
          <a:noFill/>
        </p:spPr>
        <p:txBody>
          <a:bodyPr wrap="square" rtlCol="0">
            <a:spAutoFit/>
          </a:bodyPr>
          <a:lstStyle/>
          <a:p>
            <a:r>
              <a:rPr lang="es-ES" dirty="0" err="1" smtClean="0"/>
              <a:t>The</a:t>
            </a:r>
            <a:r>
              <a:rPr lang="es-ES" dirty="0" smtClean="0"/>
              <a:t> data </a:t>
            </a:r>
            <a:r>
              <a:rPr lang="es-ES" dirty="0" err="1" smtClean="0"/>
              <a:t>corresponds</a:t>
            </a:r>
            <a:r>
              <a:rPr lang="es-ES" dirty="0" smtClean="0"/>
              <a:t> </a:t>
            </a:r>
            <a:r>
              <a:rPr lang="es-ES" dirty="0" err="1" smtClean="0"/>
              <a:t>to</a:t>
            </a:r>
            <a:r>
              <a:rPr lang="es-ES" dirty="0" smtClean="0"/>
              <a:t> </a:t>
            </a:r>
            <a:r>
              <a:rPr lang="es-ES" dirty="0" err="1" smtClean="0"/>
              <a:t>the</a:t>
            </a:r>
            <a:r>
              <a:rPr lang="es-ES" dirty="0" smtClean="0"/>
              <a:t> </a:t>
            </a:r>
            <a:r>
              <a:rPr lang="es-ES" dirty="0" err="1" smtClean="0"/>
              <a:t>photosynthetic</a:t>
            </a:r>
            <a:r>
              <a:rPr lang="es-ES" dirty="0" smtClean="0"/>
              <a:t> </a:t>
            </a:r>
            <a:r>
              <a:rPr lang="es-ES" dirty="0" err="1" smtClean="0"/>
              <a:t>characterization</a:t>
            </a:r>
            <a:r>
              <a:rPr lang="es-ES" dirty="0" smtClean="0"/>
              <a:t> of </a:t>
            </a:r>
            <a:r>
              <a:rPr lang="es-ES" dirty="0" err="1" smtClean="0"/>
              <a:t>several</a:t>
            </a:r>
            <a:r>
              <a:rPr lang="es-ES" dirty="0" smtClean="0"/>
              <a:t> </a:t>
            </a:r>
            <a:r>
              <a:rPr lang="en-GB" dirty="0" smtClean="0"/>
              <a:t>transgenic </a:t>
            </a:r>
            <a:r>
              <a:rPr lang="en-GB" dirty="0"/>
              <a:t>lines </a:t>
            </a:r>
            <a:r>
              <a:rPr lang="en-GB" dirty="0" smtClean="0"/>
              <a:t>carried </a:t>
            </a:r>
            <a:r>
              <a:rPr lang="en-GB" dirty="0"/>
              <a:t>out at </a:t>
            </a:r>
            <a:r>
              <a:rPr lang="en-GB" dirty="0" err="1"/>
              <a:t>NaPPi</a:t>
            </a:r>
            <a:r>
              <a:rPr lang="en-GB" dirty="0"/>
              <a:t> </a:t>
            </a:r>
            <a:r>
              <a:rPr lang="en-GB" dirty="0" smtClean="0"/>
              <a:t>(National Plant </a:t>
            </a:r>
            <a:r>
              <a:rPr lang="en-GB" dirty="0" err="1" smtClean="0"/>
              <a:t>Phenotyping</a:t>
            </a:r>
            <a:r>
              <a:rPr lang="en-GB" dirty="0" smtClean="0"/>
              <a:t> infrastructure in Helsinki) by </a:t>
            </a:r>
            <a:r>
              <a:rPr lang="en-GB" dirty="0"/>
              <a:t>using non-invasive chlorophyll a (</a:t>
            </a:r>
            <a:r>
              <a:rPr lang="en-GB" dirty="0" err="1"/>
              <a:t>Chl</a:t>
            </a:r>
            <a:r>
              <a:rPr lang="en-GB" i="1" dirty="0" err="1"/>
              <a:t>a</a:t>
            </a:r>
            <a:r>
              <a:rPr lang="en-GB" dirty="0"/>
              <a:t>) fluorescence </a:t>
            </a:r>
            <a:r>
              <a:rPr lang="en-GB" dirty="0" smtClean="0"/>
              <a:t>techniques. </a:t>
            </a:r>
            <a:r>
              <a:rPr lang="es-ES" dirty="0" smtClean="0"/>
              <a:t> </a:t>
            </a:r>
            <a:endParaRPr lang="es-ES" dirty="0"/>
          </a:p>
        </p:txBody>
      </p:sp>
      <p:sp>
        <p:nvSpPr>
          <p:cNvPr id="4" name="Rectangle 3"/>
          <p:cNvSpPr/>
          <p:nvPr/>
        </p:nvSpPr>
        <p:spPr>
          <a:xfrm>
            <a:off x="323528" y="2492896"/>
            <a:ext cx="7992888" cy="1754326"/>
          </a:xfrm>
          <a:prstGeom prst="rect">
            <a:avLst/>
          </a:prstGeom>
        </p:spPr>
        <p:txBody>
          <a:bodyPr wrap="square">
            <a:spAutoFit/>
          </a:bodyPr>
          <a:lstStyle/>
          <a:p>
            <a:r>
              <a:rPr lang="en-US" dirty="0"/>
              <a:t>The files are organized in</a:t>
            </a:r>
            <a:r>
              <a:rPr lang="en-US" dirty="0" smtClean="0"/>
              <a:t>:</a:t>
            </a:r>
            <a:endParaRPr lang="es-ES" dirty="0"/>
          </a:p>
          <a:p>
            <a:pPr marL="285750" lvl="0" indent="-285750">
              <a:buFont typeface="Arial" pitchFamily="34" charset="0"/>
              <a:buChar char="•"/>
            </a:pPr>
            <a:r>
              <a:rPr lang="en-US" dirty="0" smtClean="0"/>
              <a:t>- Fluorescence </a:t>
            </a:r>
            <a:r>
              <a:rPr lang="en-US" dirty="0"/>
              <a:t>files (“</a:t>
            </a:r>
            <a:r>
              <a:rPr lang="en-US" b="1" dirty="0"/>
              <a:t>FC1</a:t>
            </a:r>
            <a:r>
              <a:rPr lang="en-US" dirty="0"/>
              <a:t>”) – Fluorescence results obtained during the growth of the plants in short days conditions (for around 50-60 days</a:t>
            </a:r>
            <a:r>
              <a:rPr lang="en-US" dirty="0" smtClean="0"/>
              <a:t>)*</a:t>
            </a:r>
            <a:endParaRPr lang="es-ES" dirty="0"/>
          </a:p>
          <a:p>
            <a:pPr marL="285750" lvl="0" indent="-285750">
              <a:buFont typeface="Arial" pitchFamily="34" charset="0"/>
              <a:buChar char="•"/>
            </a:pPr>
            <a:r>
              <a:rPr lang="en-US" dirty="0" smtClean="0"/>
              <a:t>- Photos </a:t>
            </a:r>
            <a:r>
              <a:rPr lang="en-US" dirty="0"/>
              <a:t>of the plants (“</a:t>
            </a:r>
            <a:r>
              <a:rPr lang="en-US" b="1" dirty="0"/>
              <a:t>RGB2</a:t>
            </a:r>
            <a:r>
              <a:rPr lang="en-US" dirty="0"/>
              <a:t>”) – Photos of the plants taken during their growth in short day conditions.</a:t>
            </a:r>
            <a:endParaRPr lang="es-ES" dirty="0"/>
          </a:p>
          <a:p>
            <a:pPr marL="285750" lvl="0" indent="-285750">
              <a:buFont typeface="Arial" pitchFamily="34" charset="0"/>
              <a:buChar char="•"/>
            </a:pPr>
            <a:r>
              <a:rPr lang="en-US" dirty="0" smtClean="0"/>
              <a:t>- Summary </a:t>
            </a:r>
            <a:r>
              <a:rPr lang="en-US" dirty="0"/>
              <a:t>files</a:t>
            </a:r>
            <a:endParaRPr lang="es-ES" dirty="0"/>
          </a:p>
        </p:txBody>
      </p:sp>
      <p:sp>
        <p:nvSpPr>
          <p:cNvPr id="5" name="TextBox 4"/>
          <p:cNvSpPr txBox="1"/>
          <p:nvPr/>
        </p:nvSpPr>
        <p:spPr>
          <a:xfrm>
            <a:off x="465248" y="1844824"/>
            <a:ext cx="7992888" cy="369332"/>
          </a:xfrm>
          <a:prstGeom prst="rect">
            <a:avLst/>
          </a:prstGeom>
          <a:noFill/>
        </p:spPr>
        <p:txBody>
          <a:bodyPr wrap="square" rtlCol="0">
            <a:spAutoFit/>
          </a:bodyPr>
          <a:lstStyle/>
          <a:p>
            <a:r>
              <a:rPr lang="es-ES" b="1" u="sng" dirty="0" smtClean="0"/>
              <a:t>1- ORGANIZATION OF THE DATA:</a:t>
            </a:r>
            <a:endParaRPr lang="es-ES" b="1" u="sng" dirty="0"/>
          </a:p>
        </p:txBody>
      </p:sp>
      <p:sp>
        <p:nvSpPr>
          <p:cNvPr id="8" name="TextBox 7"/>
          <p:cNvSpPr txBox="1"/>
          <p:nvPr/>
        </p:nvSpPr>
        <p:spPr>
          <a:xfrm>
            <a:off x="3707904" y="5794355"/>
            <a:ext cx="4824536" cy="523220"/>
          </a:xfrm>
          <a:prstGeom prst="rect">
            <a:avLst/>
          </a:prstGeom>
          <a:noFill/>
        </p:spPr>
        <p:txBody>
          <a:bodyPr wrap="square" rtlCol="0">
            <a:spAutoFit/>
          </a:bodyPr>
          <a:lstStyle/>
          <a:p>
            <a:r>
              <a:rPr lang="es-ES" sz="1400" dirty="0" smtClean="0"/>
              <a:t>*</a:t>
            </a:r>
            <a:r>
              <a:rPr lang="es-ES" sz="1400" dirty="0" err="1" smtClean="0"/>
              <a:t>Fluorescence</a:t>
            </a:r>
            <a:r>
              <a:rPr lang="es-ES" sz="1400" dirty="0" smtClean="0"/>
              <a:t> files can be </a:t>
            </a:r>
            <a:r>
              <a:rPr lang="es-ES" sz="1400" dirty="0" err="1" smtClean="0"/>
              <a:t>analyzed</a:t>
            </a:r>
            <a:r>
              <a:rPr lang="es-ES" sz="1400" dirty="0" smtClean="0"/>
              <a:t> </a:t>
            </a:r>
            <a:r>
              <a:rPr lang="es-ES" sz="1400" dirty="0" err="1" smtClean="0"/>
              <a:t>with</a:t>
            </a:r>
            <a:r>
              <a:rPr lang="es-ES" sz="1400" dirty="0" smtClean="0"/>
              <a:t> </a:t>
            </a:r>
            <a:r>
              <a:rPr lang="es-ES" sz="1400" dirty="0" err="1" smtClean="0"/>
              <a:t>the</a:t>
            </a:r>
            <a:r>
              <a:rPr lang="es-ES" sz="1400" dirty="0" smtClean="0"/>
              <a:t> </a:t>
            </a:r>
            <a:r>
              <a:rPr lang="es-ES" sz="1400" dirty="0" err="1" smtClean="0"/>
              <a:t>program</a:t>
            </a:r>
            <a:r>
              <a:rPr lang="es-ES" sz="1400" dirty="0" smtClean="0"/>
              <a:t>: </a:t>
            </a:r>
            <a:r>
              <a:rPr lang="es-ES" sz="1400" dirty="0" err="1" smtClean="0"/>
              <a:t>FluorCam</a:t>
            </a:r>
            <a:r>
              <a:rPr lang="es-ES" sz="1400" dirty="0" smtClean="0"/>
              <a:t> 7</a:t>
            </a:r>
            <a:endParaRPr lang="es-ES" sz="1400" dirty="0"/>
          </a:p>
        </p:txBody>
      </p:sp>
    </p:spTree>
    <p:extLst>
      <p:ext uri="{BB962C8B-B14F-4D97-AF65-F5344CB8AC3E}">
        <p14:creationId xmlns:p14="http://schemas.microsoft.com/office/powerpoint/2010/main" val="2986303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4376" y="1196752"/>
            <a:ext cx="8550664" cy="4361707"/>
          </a:xfrm>
          <a:prstGeom prst="rect">
            <a:avLst/>
          </a:prstGeom>
        </p:spPr>
        <p:txBody>
          <a:bodyPr wrap="square">
            <a:spAutoFit/>
          </a:bodyPr>
          <a:lstStyle/>
          <a:p>
            <a:pPr>
              <a:lnSpc>
                <a:spcPct val="115000"/>
              </a:lnSpc>
              <a:spcAft>
                <a:spcPts val="1000"/>
              </a:spcAft>
            </a:pPr>
            <a:r>
              <a:rPr lang="en-US" dirty="0">
                <a:ea typeface="Calibri"/>
                <a:cs typeface="Times New Roman"/>
              </a:rPr>
              <a:t>5 different Arabidopsis lines were analyzed:</a:t>
            </a:r>
            <a:endParaRPr lang="es-ES" dirty="0">
              <a:ea typeface="Calibri"/>
              <a:cs typeface="Times New Roman"/>
            </a:endParaRPr>
          </a:p>
          <a:p>
            <a:pPr marL="342900" lvl="0" indent="-342900">
              <a:lnSpc>
                <a:spcPct val="115000"/>
              </a:lnSpc>
              <a:spcAft>
                <a:spcPts val="0"/>
              </a:spcAft>
              <a:buFont typeface="Arial" pitchFamily="34" charset="0"/>
              <a:buChar char="•"/>
            </a:pPr>
            <a:r>
              <a:rPr lang="en-US" dirty="0">
                <a:ea typeface="Calibri"/>
                <a:cs typeface="Times New Roman"/>
              </a:rPr>
              <a:t>Col-0 (</a:t>
            </a:r>
            <a:r>
              <a:rPr lang="en-US" b="1" dirty="0" err="1">
                <a:ea typeface="Calibri"/>
                <a:cs typeface="Times New Roman"/>
              </a:rPr>
              <a:t>wt</a:t>
            </a:r>
            <a:r>
              <a:rPr lang="en-US" dirty="0">
                <a:ea typeface="Calibri"/>
                <a:cs typeface="Times New Roman"/>
              </a:rPr>
              <a:t>) – control line. Represented with the color </a:t>
            </a:r>
            <a:r>
              <a:rPr lang="en-US" b="1" dirty="0">
                <a:ea typeface="Calibri"/>
                <a:cs typeface="Times New Roman"/>
              </a:rPr>
              <a:t>black</a:t>
            </a:r>
            <a:r>
              <a:rPr lang="en-US" dirty="0">
                <a:ea typeface="Calibri"/>
                <a:cs typeface="Times New Roman"/>
              </a:rPr>
              <a:t> in many of the graphs.</a:t>
            </a:r>
            <a:endParaRPr lang="es-ES" dirty="0">
              <a:ea typeface="Calibri"/>
              <a:cs typeface="Times New Roman"/>
            </a:endParaRPr>
          </a:p>
          <a:p>
            <a:pPr marL="342900" lvl="0" indent="-342900">
              <a:lnSpc>
                <a:spcPct val="115000"/>
              </a:lnSpc>
              <a:spcAft>
                <a:spcPts val="0"/>
              </a:spcAft>
              <a:buFont typeface="Arial" pitchFamily="34" charset="0"/>
              <a:buChar char="•"/>
            </a:pPr>
            <a:r>
              <a:rPr lang="en-US" i="1" dirty="0" err="1">
                <a:ea typeface="Calibri"/>
                <a:cs typeface="Times New Roman"/>
              </a:rPr>
              <a:t>ntrc</a:t>
            </a:r>
            <a:r>
              <a:rPr lang="en-US" dirty="0">
                <a:ea typeface="Calibri"/>
                <a:cs typeface="Times New Roman"/>
              </a:rPr>
              <a:t> mutant (</a:t>
            </a:r>
            <a:r>
              <a:rPr lang="en-US" b="1" i="1" dirty="0" err="1">
                <a:ea typeface="Calibri"/>
                <a:cs typeface="Times New Roman"/>
              </a:rPr>
              <a:t>ntrc</a:t>
            </a:r>
            <a:r>
              <a:rPr lang="en-US" dirty="0">
                <a:ea typeface="Calibri"/>
                <a:cs typeface="Times New Roman"/>
              </a:rPr>
              <a:t>) – Knockout mutant for NTRC (“NADPH </a:t>
            </a:r>
            <a:r>
              <a:rPr lang="en-US" dirty="0" err="1">
                <a:ea typeface="Calibri"/>
                <a:cs typeface="Times New Roman"/>
              </a:rPr>
              <a:t>thioredoxin</a:t>
            </a:r>
            <a:r>
              <a:rPr lang="en-US" dirty="0">
                <a:ea typeface="Calibri"/>
                <a:cs typeface="Times New Roman"/>
              </a:rPr>
              <a:t> </a:t>
            </a:r>
            <a:r>
              <a:rPr lang="en-US" dirty="0" err="1">
                <a:ea typeface="Calibri"/>
                <a:cs typeface="Times New Roman"/>
              </a:rPr>
              <a:t>reductase</a:t>
            </a:r>
            <a:r>
              <a:rPr lang="en-US" dirty="0">
                <a:ea typeface="Calibri"/>
                <a:cs typeface="Times New Roman"/>
              </a:rPr>
              <a:t> C”). Represented with the color </a:t>
            </a:r>
            <a:r>
              <a:rPr lang="en-US" b="1" dirty="0">
                <a:solidFill>
                  <a:srgbClr val="FF0000"/>
                </a:solidFill>
                <a:ea typeface="Calibri"/>
                <a:cs typeface="Times New Roman"/>
              </a:rPr>
              <a:t>red</a:t>
            </a:r>
            <a:r>
              <a:rPr lang="en-US" dirty="0">
                <a:ea typeface="Calibri"/>
                <a:cs typeface="Times New Roman"/>
              </a:rPr>
              <a:t> in many of the graphs.</a:t>
            </a:r>
            <a:endParaRPr lang="es-ES" dirty="0">
              <a:ea typeface="Calibri"/>
              <a:cs typeface="Times New Roman"/>
            </a:endParaRPr>
          </a:p>
          <a:p>
            <a:pPr marL="342900" lvl="0" indent="-342900">
              <a:lnSpc>
                <a:spcPct val="115000"/>
              </a:lnSpc>
              <a:spcAft>
                <a:spcPts val="0"/>
              </a:spcAft>
              <a:buFont typeface="Arial" pitchFamily="34" charset="0"/>
              <a:buChar char="•"/>
            </a:pPr>
            <a:r>
              <a:rPr lang="en-US" i="1" dirty="0" err="1">
                <a:ea typeface="Calibri"/>
                <a:cs typeface="Times New Roman"/>
              </a:rPr>
              <a:t>ntrc</a:t>
            </a:r>
            <a:r>
              <a:rPr lang="en-US" dirty="0">
                <a:ea typeface="Calibri"/>
                <a:cs typeface="Times New Roman"/>
              </a:rPr>
              <a:t> mutant complemented with </a:t>
            </a:r>
            <a:r>
              <a:rPr lang="en-US" dirty="0" err="1">
                <a:ea typeface="Calibri"/>
                <a:cs typeface="Times New Roman"/>
              </a:rPr>
              <a:t>ntrc</a:t>
            </a:r>
            <a:r>
              <a:rPr lang="en-US" dirty="0">
                <a:ea typeface="Calibri"/>
                <a:cs typeface="Times New Roman"/>
              </a:rPr>
              <a:t> gene under the 35S promoter (</a:t>
            </a:r>
            <a:r>
              <a:rPr lang="en-US" b="1" dirty="0">
                <a:ea typeface="Calibri"/>
                <a:cs typeface="Times New Roman"/>
              </a:rPr>
              <a:t>OE-NTRC</a:t>
            </a:r>
            <a:r>
              <a:rPr lang="en-US" dirty="0">
                <a:ea typeface="Calibri"/>
                <a:cs typeface="Times New Roman"/>
              </a:rPr>
              <a:t>) – </a:t>
            </a:r>
            <a:r>
              <a:rPr lang="en-US" i="1" dirty="0" err="1">
                <a:ea typeface="Calibri"/>
                <a:cs typeface="Times New Roman"/>
              </a:rPr>
              <a:t>ntrc</a:t>
            </a:r>
            <a:r>
              <a:rPr lang="en-US" i="1" dirty="0">
                <a:ea typeface="Calibri"/>
                <a:cs typeface="Times New Roman"/>
              </a:rPr>
              <a:t> </a:t>
            </a:r>
            <a:r>
              <a:rPr lang="en-US" dirty="0">
                <a:ea typeface="Calibri"/>
                <a:cs typeface="Times New Roman"/>
              </a:rPr>
              <a:t>mutant that overexpresses NTRC </a:t>
            </a:r>
            <a:r>
              <a:rPr lang="en-US" dirty="0" err="1">
                <a:ea typeface="Calibri"/>
                <a:cs typeface="Times New Roman"/>
              </a:rPr>
              <a:t>wt</a:t>
            </a:r>
            <a:r>
              <a:rPr lang="en-US" dirty="0">
                <a:ea typeface="Calibri"/>
                <a:cs typeface="Times New Roman"/>
              </a:rPr>
              <a:t> protein. Represented with the color </a:t>
            </a:r>
            <a:r>
              <a:rPr lang="en-US" b="1" dirty="0">
                <a:solidFill>
                  <a:srgbClr val="00B050"/>
                </a:solidFill>
                <a:ea typeface="Calibri"/>
                <a:cs typeface="Times New Roman"/>
              </a:rPr>
              <a:t>green</a:t>
            </a:r>
            <a:r>
              <a:rPr lang="en-US" dirty="0">
                <a:ea typeface="Calibri"/>
                <a:cs typeface="Times New Roman"/>
              </a:rPr>
              <a:t> in many of the graphs.</a:t>
            </a:r>
            <a:endParaRPr lang="es-ES" dirty="0">
              <a:ea typeface="Calibri"/>
              <a:cs typeface="Times New Roman"/>
            </a:endParaRPr>
          </a:p>
          <a:p>
            <a:pPr marL="342900" lvl="0" indent="-342900">
              <a:lnSpc>
                <a:spcPct val="115000"/>
              </a:lnSpc>
              <a:spcAft>
                <a:spcPts val="0"/>
              </a:spcAft>
              <a:buFont typeface="Arial" pitchFamily="34" charset="0"/>
              <a:buChar char="•"/>
            </a:pPr>
            <a:r>
              <a:rPr lang="en-US" i="1" dirty="0" err="1">
                <a:ea typeface="Calibri"/>
                <a:cs typeface="Times New Roman"/>
              </a:rPr>
              <a:t>ntrc</a:t>
            </a:r>
            <a:r>
              <a:rPr lang="en-US" dirty="0">
                <a:ea typeface="Calibri"/>
                <a:cs typeface="Times New Roman"/>
              </a:rPr>
              <a:t> mutant complemented with </a:t>
            </a:r>
            <a:r>
              <a:rPr lang="en-GB" dirty="0">
                <a:ea typeface="Calibri"/>
                <a:cs typeface="Times New Roman"/>
              </a:rPr>
              <a:t>a chimeric protein, where the </a:t>
            </a:r>
            <a:r>
              <a:rPr lang="en-GB" i="1" dirty="0" err="1">
                <a:ea typeface="Calibri"/>
                <a:cs typeface="Times New Roman"/>
              </a:rPr>
              <a:t>TRXf</a:t>
            </a:r>
            <a:r>
              <a:rPr lang="en-GB" dirty="0">
                <a:ea typeface="Calibri"/>
                <a:cs typeface="Times New Roman"/>
              </a:rPr>
              <a:t> sequence was fused with the sequence of the NTR domain of NTRC (</a:t>
            </a:r>
            <a:r>
              <a:rPr lang="en-GB" b="1" dirty="0">
                <a:ea typeface="Calibri"/>
                <a:cs typeface="Times New Roman"/>
              </a:rPr>
              <a:t>OE-NTR-</a:t>
            </a:r>
            <a:r>
              <a:rPr lang="en-GB" b="1" dirty="0" err="1">
                <a:ea typeface="Calibri"/>
                <a:cs typeface="Times New Roman"/>
              </a:rPr>
              <a:t>TRXf</a:t>
            </a:r>
            <a:r>
              <a:rPr lang="en-GB" dirty="0">
                <a:ea typeface="Calibri"/>
                <a:cs typeface="Times New Roman"/>
              </a:rPr>
              <a:t>)- Represented with the </a:t>
            </a:r>
            <a:r>
              <a:rPr lang="en-GB" b="1" dirty="0">
                <a:solidFill>
                  <a:srgbClr val="00B0F0"/>
                </a:solidFill>
                <a:ea typeface="Calibri"/>
                <a:cs typeface="Times New Roman"/>
              </a:rPr>
              <a:t>cyan</a:t>
            </a:r>
            <a:r>
              <a:rPr lang="en-GB" dirty="0">
                <a:ea typeface="Calibri"/>
                <a:cs typeface="Times New Roman"/>
              </a:rPr>
              <a:t> </a:t>
            </a:r>
            <a:r>
              <a:rPr lang="en-GB" dirty="0" err="1">
                <a:ea typeface="Calibri"/>
                <a:cs typeface="Times New Roman"/>
              </a:rPr>
              <a:t>color</a:t>
            </a:r>
            <a:r>
              <a:rPr lang="en-GB" dirty="0">
                <a:ea typeface="Calibri"/>
                <a:cs typeface="Times New Roman"/>
              </a:rPr>
              <a:t> in many of the graphs.</a:t>
            </a:r>
            <a:endParaRPr lang="es-ES" dirty="0">
              <a:ea typeface="Calibri"/>
              <a:cs typeface="Times New Roman"/>
            </a:endParaRPr>
          </a:p>
          <a:p>
            <a:pPr marL="342900" lvl="0" indent="-342900">
              <a:lnSpc>
                <a:spcPct val="115000"/>
              </a:lnSpc>
              <a:spcAft>
                <a:spcPts val="1000"/>
              </a:spcAft>
              <a:buFont typeface="Arial" pitchFamily="34" charset="0"/>
              <a:buChar char="•"/>
            </a:pPr>
            <a:r>
              <a:rPr lang="en-US" i="1" dirty="0" err="1">
                <a:ea typeface="Calibri"/>
                <a:cs typeface="Times New Roman"/>
              </a:rPr>
              <a:t>ntrc</a:t>
            </a:r>
            <a:r>
              <a:rPr lang="en-US" dirty="0">
                <a:ea typeface="Calibri"/>
                <a:cs typeface="Times New Roman"/>
              </a:rPr>
              <a:t> mutant complemented with </a:t>
            </a:r>
            <a:r>
              <a:rPr lang="en-GB" dirty="0">
                <a:ea typeface="Calibri"/>
                <a:cs typeface="Times New Roman"/>
              </a:rPr>
              <a:t>NTRC protein with an active NTR domain but an inactive TRX domain (</a:t>
            </a:r>
            <a:r>
              <a:rPr lang="en-GB" dirty="0">
                <a:ea typeface="Calibri"/>
                <a:cs typeface="Calibri"/>
              </a:rPr>
              <a:t>NTRC</a:t>
            </a:r>
            <a:r>
              <a:rPr lang="en-GB" baseline="-25000" dirty="0">
                <a:ea typeface="Calibri"/>
                <a:cs typeface="Calibri"/>
              </a:rPr>
              <a:t>SGPS</a:t>
            </a:r>
            <a:r>
              <a:rPr lang="en-GB" dirty="0">
                <a:ea typeface="Calibri"/>
                <a:cs typeface="Times New Roman"/>
              </a:rPr>
              <a:t>) (OE-SGPS line)- Represented with the </a:t>
            </a:r>
            <a:r>
              <a:rPr lang="en-GB" dirty="0" err="1">
                <a:ea typeface="Calibri"/>
                <a:cs typeface="Times New Roman"/>
              </a:rPr>
              <a:t>color</a:t>
            </a:r>
            <a:r>
              <a:rPr lang="en-GB" dirty="0">
                <a:ea typeface="Calibri"/>
                <a:cs typeface="Times New Roman"/>
              </a:rPr>
              <a:t> </a:t>
            </a:r>
            <a:r>
              <a:rPr lang="en-GB" b="1" dirty="0">
                <a:solidFill>
                  <a:srgbClr val="7030A0"/>
                </a:solidFill>
                <a:ea typeface="Calibri"/>
                <a:cs typeface="Times New Roman"/>
              </a:rPr>
              <a:t>purple</a:t>
            </a:r>
            <a:r>
              <a:rPr lang="en-GB" dirty="0">
                <a:ea typeface="Calibri"/>
                <a:cs typeface="Times New Roman"/>
              </a:rPr>
              <a:t> in many of the graphs.</a:t>
            </a:r>
            <a:endParaRPr lang="es-ES" dirty="0">
              <a:ea typeface="Calibri"/>
              <a:cs typeface="Times New Roman"/>
            </a:endParaRPr>
          </a:p>
        </p:txBody>
      </p:sp>
      <p:sp>
        <p:nvSpPr>
          <p:cNvPr id="4" name="TextBox 3"/>
          <p:cNvSpPr txBox="1"/>
          <p:nvPr/>
        </p:nvSpPr>
        <p:spPr>
          <a:xfrm>
            <a:off x="432144" y="548680"/>
            <a:ext cx="7992888" cy="369332"/>
          </a:xfrm>
          <a:prstGeom prst="rect">
            <a:avLst/>
          </a:prstGeom>
          <a:noFill/>
        </p:spPr>
        <p:txBody>
          <a:bodyPr wrap="square" rtlCol="0">
            <a:spAutoFit/>
          </a:bodyPr>
          <a:lstStyle/>
          <a:p>
            <a:r>
              <a:rPr lang="es-ES" b="1" u="sng" dirty="0"/>
              <a:t>2</a:t>
            </a:r>
            <a:r>
              <a:rPr lang="es-ES" b="1" u="sng" dirty="0" smtClean="0"/>
              <a:t>- LINES ANALYZED:</a:t>
            </a:r>
            <a:endParaRPr lang="es-ES" b="1" u="sng" dirty="0"/>
          </a:p>
        </p:txBody>
      </p:sp>
    </p:spTree>
    <p:extLst>
      <p:ext uri="{BB962C8B-B14F-4D97-AF65-F5344CB8AC3E}">
        <p14:creationId xmlns:p14="http://schemas.microsoft.com/office/powerpoint/2010/main" val="3461583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2144" y="548680"/>
            <a:ext cx="7992888" cy="369332"/>
          </a:xfrm>
          <a:prstGeom prst="rect">
            <a:avLst/>
          </a:prstGeom>
          <a:noFill/>
        </p:spPr>
        <p:txBody>
          <a:bodyPr wrap="square" rtlCol="0">
            <a:spAutoFit/>
          </a:bodyPr>
          <a:lstStyle/>
          <a:p>
            <a:r>
              <a:rPr lang="es-ES" b="1" u="sng" dirty="0"/>
              <a:t>2</a:t>
            </a:r>
            <a:r>
              <a:rPr lang="es-ES" b="1" u="sng" dirty="0" smtClean="0"/>
              <a:t>- ANALYSIS PERFORMED:</a:t>
            </a:r>
            <a:endParaRPr lang="es-ES" b="1" u="sng" dirty="0"/>
          </a:p>
        </p:txBody>
      </p:sp>
      <p:sp>
        <p:nvSpPr>
          <p:cNvPr id="3" name="TextBox 2"/>
          <p:cNvSpPr txBox="1"/>
          <p:nvPr/>
        </p:nvSpPr>
        <p:spPr>
          <a:xfrm>
            <a:off x="432144" y="1340768"/>
            <a:ext cx="8100296" cy="4524315"/>
          </a:xfrm>
          <a:prstGeom prst="rect">
            <a:avLst/>
          </a:prstGeom>
          <a:noFill/>
        </p:spPr>
        <p:txBody>
          <a:bodyPr wrap="square" rtlCol="0">
            <a:spAutoFit/>
          </a:bodyPr>
          <a:lstStyle/>
          <a:p>
            <a:r>
              <a:rPr lang="es-ES" dirty="0" err="1" smtClean="0"/>
              <a:t>Two</a:t>
            </a:r>
            <a:r>
              <a:rPr lang="es-ES" dirty="0" smtClean="0"/>
              <a:t> </a:t>
            </a:r>
            <a:r>
              <a:rPr lang="es-ES" dirty="0" err="1" smtClean="0"/>
              <a:t>different</a:t>
            </a:r>
            <a:r>
              <a:rPr lang="es-ES" dirty="0" smtClean="0"/>
              <a:t> light pulse </a:t>
            </a:r>
            <a:r>
              <a:rPr lang="es-ES" dirty="0" err="1" smtClean="0"/>
              <a:t>protocols</a:t>
            </a:r>
            <a:r>
              <a:rPr lang="es-ES" dirty="0" smtClean="0"/>
              <a:t> </a:t>
            </a:r>
            <a:r>
              <a:rPr lang="es-ES" dirty="0" err="1" smtClean="0"/>
              <a:t>were</a:t>
            </a:r>
            <a:r>
              <a:rPr lang="es-ES" dirty="0" smtClean="0"/>
              <a:t> </a:t>
            </a:r>
            <a:r>
              <a:rPr lang="es-ES" dirty="0" err="1" smtClean="0"/>
              <a:t>applied</a:t>
            </a:r>
            <a:r>
              <a:rPr lang="es-ES" dirty="0" smtClean="0"/>
              <a:t> </a:t>
            </a:r>
            <a:r>
              <a:rPr lang="es-ES" dirty="0" err="1" smtClean="0"/>
              <a:t>during</a:t>
            </a:r>
            <a:r>
              <a:rPr lang="es-ES" dirty="0" smtClean="0"/>
              <a:t> </a:t>
            </a:r>
            <a:r>
              <a:rPr lang="es-ES" dirty="0" err="1" smtClean="0"/>
              <a:t>the</a:t>
            </a:r>
            <a:r>
              <a:rPr lang="es-ES" dirty="0" smtClean="0"/>
              <a:t> </a:t>
            </a:r>
            <a:r>
              <a:rPr lang="es-ES" dirty="0" err="1" smtClean="0"/>
              <a:t>growth</a:t>
            </a:r>
            <a:r>
              <a:rPr lang="es-ES" dirty="0" smtClean="0"/>
              <a:t> of </a:t>
            </a:r>
            <a:r>
              <a:rPr lang="es-ES" dirty="0" err="1" smtClean="0"/>
              <a:t>the</a:t>
            </a:r>
            <a:r>
              <a:rPr lang="es-ES" dirty="0" smtClean="0"/>
              <a:t> </a:t>
            </a:r>
            <a:r>
              <a:rPr lang="es-ES" dirty="0" err="1" smtClean="0"/>
              <a:t>plants</a:t>
            </a:r>
            <a:r>
              <a:rPr lang="es-ES" dirty="0" smtClean="0"/>
              <a:t>:</a:t>
            </a:r>
          </a:p>
          <a:p>
            <a:pPr marL="285750" indent="-285750">
              <a:buFontTx/>
              <a:buChar char="-"/>
            </a:pPr>
            <a:r>
              <a:rPr lang="es-ES" dirty="0" smtClean="0"/>
              <a:t>Light Curve (LC) </a:t>
            </a:r>
            <a:r>
              <a:rPr lang="es-ES" dirty="0" err="1" smtClean="0"/>
              <a:t>analysis</a:t>
            </a:r>
            <a:r>
              <a:rPr lang="es-ES" dirty="0" smtClean="0"/>
              <a:t> – </a:t>
            </a:r>
            <a:r>
              <a:rPr lang="en-GB" dirty="0"/>
              <a:t>plants were transferred after dark adaptation for 20 min to increasing light intensities (20, 50, 100, 200, 500, 700 and 800 </a:t>
            </a:r>
            <a:r>
              <a:rPr lang="en-GB" dirty="0" err="1"/>
              <a:t>μmol</a:t>
            </a:r>
            <a:r>
              <a:rPr lang="en-GB" dirty="0"/>
              <a:t> of photons m</a:t>
            </a:r>
            <a:r>
              <a:rPr lang="en-GB" baseline="30000" dirty="0"/>
              <a:t>-2</a:t>
            </a:r>
            <a:r>
              <a:rPr lang="en-GB" dirty="0"/>
              <a:t> s</a:t>
            </a:r>
            <a:r>
              <a:rPr lang="en-GB" baseline="30000" dirty="0"/>
              <a:t>-1</a:t>
            </a:r>
            <a:r>
              <a:rPr lang="en-GB" dirty="0"/>
              <a:t>) and kept for one minute under each condition. A saturating pulse of 2000 </a:t>
            </a:r>
            <a:r>
              <a:rPr lang="en-GB" dirty="0" err="1"/>
              <a:t>μmol</a:t>
            </a:r>
            <a:r>
              <a:rPr lang="en-GB" dirty="0"/>
              <a:t> of photons m</a:t>
            </a:r>
            <a:r>
              <a:rPr lang="en-GB" baseline="30000" dirty="0"/>
              <a:t>-2</a:t>
            </a:r>
            <a:r>
              <a:rPr lang="en-GB" dirty="0"/>
              <a:t> s</a:t>
            </a:r>
            <a:r>
              <a:rPr lang="en-GB" baseline="30000" dirty="0"/>
              <a:t>-1</a:t>
            </a:r>
            <a:r>
              <a:rPr lang="en-GB" dirty="0"/>
              <a:t> was applied at the end of illumination at each light intensity and chlorophyll a fluorescence was measured using </a:t>
            </a:r>
            <a:r>
              <a:rPr lang="en-GB" dirty="0" err="1"/>
              <a:t>FluorCam</a:t>
            </a:r>
            <a:r>
              <a:rPr lang="en-GB" dirty="0"/>
              <a:t> SN FC-800-195 Pulse Amplitude Modulated (PAM) system of Photon System Instruments (PSI, Czech Rep). </a:t>
            </a:r>
            <a:endParaRPr lang="en-GB" dirty="0" smtClean="0"/>
          </a:p>
          <a:p>
            <a:pPr marL="285750" indent="-285750">
              <a:buFontTx/>
              <a:buChar char="-"/>
            </a:pPr>
            <a:r>
              <a:rPr lang="en-GB" dirty="0" smtClean="0"/>
              <a:t>Quenching analysis (Q) - </a:t>
            </a:r>
            <a:r>
              <a:rPr lang="en-GB" dirty="0"/>
              <a:t>plants were dark adapted for 20 min and a saturating pulse of light was applied for the determination of </a:t>
            </a:r>
            <a:r>
              <a:rPr lang="en-GB" dirty="0" err="1"/>
              <a:t>F</a:t>
            </a:r>
            <a:r>
              <a:rPr lang="en-GB" baseline="-25000" dirty="0" err="1"/>
              <a:t>v</a:t>
            </a:r>
            <a:r>
              <a:rPr lang="en-GB" dirty="0"/>
              <a:t>/F</a:t>
            </a:r>
            <a:r>
              <a:rPr lang="en-GB" baseline="-25000" dirty="0"/>
              <a:t>m</a:t>
            </a:r>
            <a:r>
              <a:rPr lang="en-GB" dirty="0"/>
              <a:t>. Then, plants were illuminated with 50 </a:t>
            </a:r>
            <a:r>
              <a:rPr lang="en-GB" dirty="0" err="1"/>
              <a:t>μmol</a:t>
            </a:r>
            <a:r>
              <a:rPr lang="en-GB" dirty="0"/>
              <a:t> of photons m</a:t>
            </a:r>
            <a:r>
              <a:rPr lang="en-GB" baseline="30000" dirty="0"/>
              <a:t>-2</a:t>
            </a:r>
            <a:r>
              <a:rPr lang="en-GB" dirty="0"/>
              <a:t> s</a:t>
            </a:r>
            <a:r>
              <a:rPr lang="en-GB" baseline="30000" dirty="0"/>
              <a:t>-1</a:t>
            </a:r>
            <a:r>
              <a:rPr lang="en-GB" dirty="0"/>
              <a:t> (low light, LL) with saturating pulses applied every 10 seconds. After 1 minute, the light intensity was increased to 800 </a:t>
            </a:r>
            <a:r>
              <a:rPr lang="en-GB" dirty="0" err="1"/>
              <a:t>μmol</a:t>
            </a:r>
            <a:r>
              <a:rPr lang="en-GB" dirty="0"/>
              <a:t> of photons m</a:t>
            </a:r>
            <a:r>
              <a:rPr lang="en-GB" baseline="30000" dirty="0"/>
              <a:t>-2</a:t>
            </a:r>
            <a:r>
              <a:rPr lang="en-GB" dirty="0"/>
              <a:t> s</a:t>
            </a:r>
            <a:r>
              <a:rPr lang="en-GB" baseline="30000" dirty="0"/>
              <a:t>-1</a:t>
            </a:r>
            <a:r>
              <a:rPr lang="en-GB" dirty="0"/>
              <a:t> (high light, HL) for 1 minute with a saturating pulse every 10 seconds. The LL-HL cycle was repeated three times. After cessation of illumination saturating pulses were applied to determine quenching relaxation.</a:t>
            </a:r>
            <a:endParaRPr lang="es-ES" dirty="0"/>
          </a:p>
          <a:p>
            <a:endParaRPr lang="es-ES" dirty="0"/>
          </a:p>
        </p:txBody>
      </p:sp>
    </p:spTree>
    <p:extLst>
      <p:ext uri="{BB962C8B-B14F-4D97-AF65-F5344CB8AC3E}">
        <p14:creationId xmlns:p14="http://schemas.microsoft.com/office/powerpoint/2010/main" val="10030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1619" y="548680"/>
            <a:ext cx="6665395" cy="5840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23528" y="179348"/>
            <a:ext cx="7992888" cy="369332"/>
          </a:xfrm>
          <a:prstGeom prst="rect">
            <a:avLst/>
          </a:prstGeom>
          <a:noFill/>
        </p:spPr>
        <p:txBody>
          <a:bodyPr wrap="square" rtlCol="0">
            <a:spAutoFit/>
          </a:bodyPr>
          <a:lstStyle/>
          <a:p>
            <a:r>
              <a:rPr lang="es-ES" b="1" u="sng" dirty="0"/>
              <a:t>2</a:t>
            </a:r>
            <a:r>
              <a:rPr lang="es-ES" b="1" u="sng" dirty="0" smtClean="0"/>
              <a:t>- ANALYSIS PERFORMED:</a:t>
            </a:r>
            <a:endParaRPr lang="es-ES" b="1" u="sng" dirty="0"/>
          </a:p>
        </p:txBody>
      </p:sp>
    </p:spTree>
    <p:extLst>
      <p:ext uri="{BB962C8B-B14F-4D97-AF65-F5344CB8AC3E}">
        <p14:creationId xmlns:p14="http://schemas.microsoft.com/office/powerpoint/2010/main" val="35400094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810</Words>
  <Application>Microsoft Office PowerPoint</Application>
  <PresentationFormat>On-screen Show (4:3)</PresentationFormat>
  <Paragraphs>31</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Mguineadiaz@outlook.es</dc:creator>
  <cp:lastModifiedBy>Mguineadiaz@outlook.es</cp:lastModifiedBy>
  <cp:revision>8</cp:revision>
  <dcterms:created xsi:type="dcterms:W3CDTF">2019-12-14T09:56:12Z</dcterms:created>
  <dcterms:modified xsi:type="dcterms:W3CDTF">2019-12-23T12:14:03Z</dcterms:modified>
</cp:coreProperties>
</file>