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9"/>
  </p:notesMasterIdLst>
  <p:sldIdLst>
    <p:sldId id="256" r:id="rId2"/>
    <p:sldId id="257" r:id="rId3"/>
    <p:sldId id="278" r:id="rId4"/>
    <p:sldId id="262" r:id="rId5"/>
    <p:sldId id="272" r:id="rId6"/>
    <p:sldId id="269" r:id="rId7"/>
    <p:sldId id="266" r:id="rId8"/>
    <p:sldId id="265" r:id="rId9"/>
    <p:sldId id="273" r:id="rId10"/>
    <p:sldId id="274" r:id="rId11"/>
    <p:sldId id="275" r:id="rId12"/>
    <p:sldId id="276" r:id="rId13"/>
    <p:sldId id="277" r:id="rId14"/>
    <p:sldId id="279" r:id="rId15"/>
    <p:sldId id="264" r:id="rId16"/>
    <p:sldId id="270" r:id="rId17"/>
    <p:sldId id="25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25"/>
    <p:restoredTop sz="86388" autoAdjust="0"/>
  </p:normalViewPr>
  <p:slideViewPr>
    <p:cSldViewPr>
      <p:cViewPr>
        <p:scale>
          <a:sx n="66" d="100"/>
          <a:sy n="66" d="100"/>
        </p:scale>
        <p:origin x="-2218" y="-3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57" d="100"/>
          <a:sy n="157" d="100"/>
        </p:scale>
        <p:origin x="42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05/12/2019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0012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28C7CE7-02F6-9C4E-B49C-A3F54D237E10}"/>
              </a:ext>
            </a:extLst>
          </p:cNvPr>
          <p:cNvSpPr txBox="1"/>
          <p:nvPr userDrawn="1"/>
        </p:nvSpPr>
        <p:spPr>
          <a:xfrm>
            <a:off x="1858186" y="5161114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29" y="5021749"/>
            <a:ext cx="58952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923" y="5413598"/>
            <a:ext cx="64478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188D622C-A836-684D-8BDB-40E405A1B5A9}"/>
              </a:ext>
            </a:extLst>
          </p:cNvPr>
          <p:cNvSpPr txBox="1"/>
          <p:nvPr userDrawn="1"/>
        </p:nvSpPr>
        <p:spPr>
          <a:xfrm>
            <a:off x="1794880" y="5557093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sp>
        <p:nvSpPr>
          <p:cNvPr id="12" name="Rettangolo 11"/>
          <p:cNvSpPr/>
          <p:nvPr userDrawn="1"/>
        </p:nvSpPr>
        <p:spPr>
          <a:xfrm>
            <a:off x="755578" y="6381329"/>
            <a:ext cx="8280920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25" noProof="0" dirty="0"/>
              <a:t>EOSC-hub receives funding from the European Union’s Horizon 2020 research and innovation programme under grant agreement No. 777536.</a:t>
            </a:r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4" y="6381328"/>
            <a:ext cx="422176" cy="282000"/>
          </a:xfrm>
          <a:prstGeom prst="rect">
            <a:avLst/>
          </a:prstGeom>
        </p:spPr>
      </p:pic>
      <p:cxnSp>
        <p:nvCxnSpPr>
          <p:cNvPr id="14" name="Connettore 1 13"/>
          <p:cNvCxnSpPr>
            <a:cxnSpLocks/>
          </p:cNvCxnSpPr>
          <p:nvPr userDrawn="1"/>
        </p:nvCxnSpPr>
        <p:spPr>
          <a:xfrm>
            <a:off x="1403648" y="4941168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80" y="1247533"/>
            <a:ext cx="4916162" cy="122412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751C4A5-F0D1-DC40-9A0A-0C46196796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02928" y="3572463"/>
            <a:ext cx="6121400" cy="720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i="1">
                <a:solidFill>
                  <a:srgbClr val="B5892D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sub-</a:t>
            </a:r>
            <a:r>
              <a:rPr lang="it-IT" dirty="0" err="1"/>
              <a:t>title</a:t>
            </a:r>
            <a:endParaRPr lang="en-GB" dirty="0"/>
          </a:p>
        </p:txBody>
      </p:sp>
      <p:sp>
        <p:nvSpPr>
          <p:cNvPr id="19" name="Segnaposto contenuto 18">
            <a:extLst>
              <a:ext uri="{FF2B5EF4-FFF2-40B4-BE49-F238E27FC236}">
                <a16:creationId xmlns:a16="http://schemas.microsoft.com/office/drawing/2014/main" xmlns="" id="{0E77F5B3-574B-5F42-A9A9-B514FF8E499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03350" y="2852738"/>
            <a:ext cx="6192838" cy="576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b="1" dirty="0">
                <a:solidFill>
                  <a:srgbClr val="1C3046"/>
                </a:solidFill>
              </a:rPr>
              <a:t>Click </a:t>
            </a:r>
            <a:r>
              <a:rPr lang="it-IT" b="1" dirty="0" err="1">
                <a:solidFill>
                  <a:srgbClr val="1C3046"/>
                </a:solidFill>
              </a:rPr>
              <a:t>here</a:t>
            </a:r>
            <a:r>
              <a:rPr lang="it-IT" b="1" dirty="0">
                <a:solidFill>
                  <a:srgbClr val="1C3046"/>
                </a:solidFill>
              </a:rPr>
              <a:t> to </a:t>
            </a:r>
            <a:r>
              <a:rPr lang="it-IT" b="1" dirty="0" err="1">
                <a:solidFill>
                  <a:srgbClr val="1C3046"/>
                </a:solidFill>
              </a:rPr>
              <a:t>add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1520" y="1268764"/>
            <a:ext cx="864096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5035836" y="-3"/>
            <a:ext cx="1303646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878656" y="-2404"/>
            <a:ext cx="1142863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381465" y="0"/>
            <a:ext cx="1601457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35" y="-3"/>
            <a:ext cx="643613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11677" y="260489"/>
            <a:ext cx="5980803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>
            <a:spLocks/>
          </p:cNvSpPr>
          <p:nvPr userDrawn="1"/>
        </p:nvSpPr>
        <p:spPr>
          <a:xfrm>
            <a:off x="3114459" y="0"/>
            <a:ext cx="113352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5940154" y="0"/>
            <a:ext cx="316747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8401706" y="0"/>
            <a:ext cx="74763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1907705" y="0"/>
            <a:ext cx="101605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7164289" y="0"/>
            <a:ext cx="1303646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5220074" y="0"/>
            <a:ext cx="114286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276470" y="-2"/>
            <a:ext cx="63123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643478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2590802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4247980" y="0"/>
            <a:ext cx="105248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7357994" y="0"/>
            <a:ext cx="166335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35" y="-2"/>
            <a:ext cx="6436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E748C170-E3A2-4036-BB02-1958ADA9CF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230377E-78D8-44FD-B341-8F4ED9188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  <p:sp>
        <p:nvSpPr>
          <p:cNvPr id="42" name="Rettangolo 41">
            <a:extLst>
              <a:ext uri="{FF2B5EF4-FFF2-40B4-BE49-F238E27FC236}">
                <a16:creationId xmlns:a16="http://schemas.microsoft.com/office/drawing/2014/main" xmlns="" id="{72ADA07B-AD55-4EFA-9DCD-327EED436DBB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xmlns="" id="{8908929C-8E44-1A4A-A572-D417C01C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xmlns="" id="{A1CF1935-6208-F949-8DA8-22C8D0B596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01410308-86A1-CE4F-8695-F61533B91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1520" y="1340772"/>
            <a:ext cx="4248472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644009" y="1340772"/>
            <a:ext cx="4248472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3114459" y="0"/>
            <a:ext cx="113352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5940154" y="0"/>
            <a:ext cx="316747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8401706" y="0"/>
            <a:ext cx="74763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1907705" y="0"/>
            <a:ext cx="101605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7164289" y="0"/>
            <a:ext cx="1303646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220074" y="0"/>
            <a:ext cx="114286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276470" y="-2"/>
            <a:ext cx="63123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643478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2590802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4247980" y="0"/>
            <a:ext cx="105248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7357994" y="0"/>
            <a:ext cx="166335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35" y="-2"/>
            <a:ext cx="6436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xmlns="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xmlns="" id="{123C6A7A-0C9A-4D82-B852-DF92CC423C4B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xmlns="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xmlns="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11677" y="260489"/>
            <a:ext cx="5980803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Text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01252496-1750-864D-B854-CEE0315DE69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 rot="5400000">
            <a:off x="2123727" y="-603447"/>
            <a:ext cx="4896546" cy="8640960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r>
              <a:rPr lang="en-GB" noProof="0" dirty="0"/>
              <a:t> </a:t>
            </a:r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cxnSp>
        <p:nvCxnSpPr>
          <p:cNvPr id="40" name="Connettore 1 39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Immagine 31">
            <a:extLst>
              <a:ext uri="{FF2B5EF4-FFF2-40B4-BE49-F238E27FC236}">
                <a16:creationId xmlns:a16="http://schemas.microsoft.com/office/drawing/2014/main" xmlns="" id="{FA6B2CD8-FEE8-4B8F-B1F0-EA8D83797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xmlns="" id="{0EBFEB97-F397-4880-BA39-E13E87E319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  <p:sp>
        <p:nvSpPr>
          <p:cNvPr id="45" name="Rettangolo 44">
            <a:extLst>
              <a:ext uri="{FF2B5EF4-FFF2-40B4-BE49-F238E27FC236}">
                <a16:creationId xmlns:a16="http://schemas.microsoft.com/office/drawing/2014/main" xmlns="" id="{D9796DA9-E1E4-4FB4-8943-01C592107B8A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08331AB2-FA10-F049-BA93-704EC2A5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89817EDF-DE74-3540-B1AD-C331BAC21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0BE6B5B4-AF6A-764F-AC9F-BFC02551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2D92F18E-5415-984E-8376-0329B157E5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11677" y="260489"/>
            <a:ext cx="5980803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492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3568" y="2849622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83568" y="2162303"/>
            <a:ext cx="5883079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19"/>
            <a:ext cx="9144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5980803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4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9775736-39B8-4946-BA4E-2E26123BEAA4}"/>
              </a:ext>
            </a:extLst>
          </p:cNvPr>
          <p:cNvSpPr txBox="1"/>
          <p:nvPr userDrawn="1"/>
        </p:nvSpPr>
        <p:spPr>
          <a:xfrm>
            <a:off x="3131840" y="5919963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838387"/>
            <a:ext cx="589524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5803404"/>
            <a:ext cx="644783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04016F19-9C1F-4B4E-A65D-FC565E20B416}"/>
              </a:ext>
            </a:extLst>
          </p:cNvPr>
          <p:cNvSpPr txBox="1"/>
          <p:nvPr userDrawn="1"/>
        </p:nvSpPr>
        <p:spPr>
          <a:xfrm>
            <a:off x="5004049" y="589282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907" y="3358840"/>
            <a:ext cx="1784961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97C3FAB3-381B-274E-9A7E-CD86B4B697B3}"/>
              </a:ext>
            </a:extLst>
          </p:cNvPr>
          <p:cNvCxnSpPr/>
          <p:nvPr userDrawn="1"/>
        </p:nvCxnSpPr>
        <p:spPr>
          <a:xfrm>
            <a:off x="671555" y="2929632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:a16="http://schemas.microsoft.com/office/drawing/2014/main" xmlns="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702" y="1772817"/>
            <a:ext cx="2894178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:a16="http://schemas.microsoft.com/office/drawing/2014/main" xmlns="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08104" y="1773238"/>
            <a:ext cx="3385071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:a16="http://schemas.microsoft.com/office/drawing/2014/main" xmlns="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105" y="3163634"/>
            <a:ext cx="2484735" cy="40938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E31386F-E162-934A-8D1F-9D95C069A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D864FEF-6066-9447-AB93-1A0F90C44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2C92904-4608-474D-BBAB-CD0DAE59C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xmlns="" id="{1319845F-1E54-2745-8B1A-D63A20E61931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A085F82-CD25-8A4D-8A2C-FFC5CB539BB8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0" r:id="rId5"/>
    <p:sldLayoutId id="2147483712" r:id="rId6"/>
    <p:sldLayoutId id="2147483711" r:id="rId7"/>
  </p:sldLayoutIdLst>
  <p:hf hdr="0" ftr="0"/>
  <p:txStyles>
    <p:titleStyle>
      <a:lvl1pPr algn="l" defTabSz="342900" rtl="0" eaLnBrk="1" latinLnBrk="0" hangingPunct="1">
        <a:spcBef>
          <a:spcPct val="0"/>
        </a:spcBef>
        <a:buNone/>
        <a:defRPr sz="3200" b="1" kern="1200">
          <a:solidFill>
            <a:srgbClr val="1C3046"/>
          </a:solidFill>
          <a:latin typeface="+mn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dat.eu/services/userdoc/b2handle" TargetMode="External"/><Relationship Id="rId2" Type="http://schemas.openxmlformats.org/officeDocument/2006/relationships/hyperlink" Target="https://eudat.eu/support-request?service=B2HANDL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ypi.org/project/b2handle/" TargetMode="External"/><Relationship Id="rId2" Type="http://schemas.openxmlformats.org/officeDocument/2006/relationships/hyperlink" Target="https://hdl.handle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ypi.org/project/pyhandl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95546774-C6AD-1E4D-90C4-6DE511E551C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mtClean="0"/>
              <a:t>Minting and managing digital object identifiers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8C573EE-843B-E046-8572-EB8AD67C71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03350" y="2852738"/>
            <a:ext cx="6192838" cy="576262"/>
          </a:xfrm>
        </p:spPr>
        <p:txBody>
          <a:bodyPr>
            <a:normAutofit lnSpcReduction="10000"/>
          </a:bodyPr>
          <a:lstStyle/>
          <a:p>
            <a:r>
              <a:rPr lang="en-GB" b="1" smtClean="0"/>
              <a:t>B2HANDLE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8274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/>
              <a:t>Profiles determine the kernel information to keep with every identifier</a:t>
            </a:r>
          </a:p>
          <a:p>
            <a:r>
              <a:rPr lang="de-DE"/>
              <a:t>Essential information about the object</a:t>
            </a:r>
          </a:p>
          <a:p>
            <a:pPr lvl="1"/>
            <a:r>
              <a:rPr lang="de-DE"/>
              <a:t>checksum, time stamp, parent, ...</a:t>
            </a:r>
          </a:p>
          <a:p>
            <a:endParaRPr lang="de-DE"/>
          </a:p>
          <a:p>
            <a:r>
              <a:rPr lang="de-DE"/>
              <a:t>B2HANDLE implements Kernel Information (RDA draft recommendation):</a:t>
            </a:r>
          </a:p>
          <a:p>
            <a:pPr lvl="1"/>
            <a:r>
              <a:rPr lang="de-DE"/>
              <a:t>Support machine-actionable services</a:t>
            </a:r>
          </a:p>
          <a:p>
            <a:pPr lvl="1"/>
            <a:r>
              <a:rPr lang="de-DE"/>
              <a:t>Non-authoritative source for metadata</a:t>
            </a:r>
          </a:p>
          <a:p>
            <a:pPr lvl="1"/>
            <a:r>
              <a:rPr lang="de-DE"/>
              <a:t>Stored directly at the resolver</a:t>
            </a:r>
          </a:p>
          <a:p>
            <a:pPr lvl="1"/>
            <a:r>
              <a:rPr lang="de-DE"/>
              <a:t>W3C PROV compatible </a:t>
            </a:r>
            <a:r>
              <a:rPr lang="de-DE" smtClean="0"/>
              <a:t>attributes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5B361-8ADC-4A85-A8FA-727DBBE53760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mtClean="0"/>
              <a:t>B2HANDLE: Profile management</a:t>
            </a:r>
            <a:endParaRPr lang="de-DE"/>
          </a:p>
        </p:txBody>
      </p:sp>
      <p:sp>
        <p:nvSpPr>
          <p:cNvPr id="6" name="Würfel 5"/>
          <p:cNvSpPr/>
          <p:nvPr/>
        </p:nvSpPr>
        <p:spPr>
          <a:xfrm>
            <a:off x="7524328" y="2190194"/>
            <a:ext cx="720080" cy="720080"/>
          </a:xfrm>
          <a:prstGeom prst="cube">
            <a:avLst>
              <a:gd name="adj" fmla="val 2237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8240194" y="2134735"/>
            <a:ext cx="457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smtClean="0"/>
              <a:t>- ...</a:t>
            </a:r>
          </a:p>
          <a:p>
            <a:r>
              <a:rPr lang="de-DE" sz="1600" b="1" smtClean="0"/>
              <a:t>- ...</a:t>
            </a:r>
          </a:p>
          <a:p>
            <a:r>
              <a:rPr lang="de-DE" sz="1600" b="1" smtClean="0"/>
              <a:t>- ...</a:t>
            </a:r>
            <a:endParaRPr lang="de-DE" sz="1600" b="1"/>
          </a:p>
        </p:txBody>
      </p:sp>
      <p:grpSp>
        <p:nvGrpSpPr>
          <p:cNvPr id="8" name="Gruppieren 7"/>
          <p:cNvGrpSpPr/>
          <p:nvPr/>
        </p:nvGrpSpPr>
        <p:grpSpPr>
          <a:xfrm>
            <a:off x="7740933" y="5497729"/>
            <a:ext cx="1033090" cy="767606"/>
            <a:chOff x="927348" y="3212975"/>
            <a:chExt cx="1425079" cy="1058861"/>
          </a:xfrm>
        </p:grpSpPr>
        <p:pic>
          <p:nvPicPr>
            <p:cNvPr id="9" name="Picture 4" descr="C:\Users\Tobias Weigel\doc\Cliparts\text7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348" y="3212975"/>
              <a:ext cx="783978" cy="105886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Tobias Weigel\doc\Cliparts\Gears-black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3429045"/>
              <a:ext cx="588739" cy="626722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89825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Fast reverse-lookups and </a:t>
            </a:r>
            <a:r>
              <a:rPr lang="de-DE" smtClean="0"/>
              <a:t>searching/filtering across B2HANDLE metadata space</a:t>
            </a:r>
          </a:p>
          <a:p>
            <a:r>
              <a:rPr lang="de-DE" smtClean="0"/>
              <a:t>Provides a metadata graph view</a:t>
            </a:r>
            <a:endParaRPr lang="de-DE"/>
          </a:p>
          <a:p>
            <a:r>
              <a:rPr lang="de-DE"/>
              <a:t>Two identical instances hosted by SurfSARA and </a:t>
            </a:r>
            <a:r>
              <a:rPr lang="de-DE" smtClean="0"/>
              <a:t>GRNET</a:t>
            </a:r>
          </a:p>
          <a:p>
            <a:pPr lvl="1"/>
            <a:r>
              <a:rPr lang="de-DE" smtClean="0"/>
              <a:t>load-balancing and fail-over capacity</a:t>
            </a:r>
            <a:endParaRPr lang="de-DE"/>
          </a:p>
          <a:p>
            <a:r>
              <a:rPr lang="de-DE" smtClean="0"/>
              <a:t>Procedures </a:t>
            </a:r>
            <a:r>
              <a:rPr lang="de-DE"/>
              <a:t>in place to integrate new </a:t>
            </a:r>
            <a:r>
              <a:rPr lang="de-DE" smtClean="0"/>
              <a:t>B2HANDLE nodes </a:t>
            </a:r>
            <a:r>
              <a:rPr lang="de-DE"/>
              <a:t>without service </a:t>
            </a:r>
            <a:r>
              <a:rPr lang="de-DE" smtClean="0"/>
              <a:t>downtime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7607-8779-404E-A58E-CCA528FEE252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mtClean="0"/>
              <a:t>B2HANDLE: Searching via the Central PID Catalog</a:t>
            </a:r>
            <a:endParaRPr lang="de-DE"/>
          </a:p>
        </p:txBody>
      </p:sp>
      <p:pic>
        <p:nvPicPr>
          <p:cNvPr id="6" name="Picture 8" descr="C:\Users\Tobias Weigel\doc\Cliparts\system-search-300p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911" y="5085184"/>
            <a:ext cx="1271538" cy="127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67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pyhandle </a:t>
            </a:r>
            <a:r>
              <a:rPr lang="de-DE"/>
              <a:t>Python library</a:t>
            </a:r>
          </a:p>
          <a:p>
            <a:pPr lvl="1"/>
            <a:r>
              <a:rPr lang="de-DE"/>
              <a:t>Create, Read, Update, Delete of PIDs and Profile information</a:t>
            </a:r>
          </a:p>
          <a:p>
            <a:pPr lvl="1"/>
            <a:r>
              <a:rPr lang="de-DE"/>
              <a:t>Modes: Handle System REST interaction, direct database operations, asynchronous batch </a:t>
            </a:r>
            <a:r>
              <a:rPr lang="de-DE" smtClean="0"/>
              <a:t>mode</a:t>
            </a:r>
          </a:p>
          <a:p>
            <a:pPr lvl="1"/>
            <a:r>
              <a:rPr lang="de-DE" smtClean="0"/>
              <a:t>Interaction </a:t>
            </a:r>
            <a:r>
              <a:rPr lang="de-DE"/>
              <a:t>with Central PID Catalog</a:t>
            </a:r>
          </a:p>
          <a:p>
            <a:r>
              <a:rPr lang="de-DE" smtClean="0"/>
              <a:t>Profile </a:t>
            </a:r>
            <a:r>
              <a:rPr lang="de-DE"/>
              <a:t>migration tools and </a:t>
            </a:r>
            <a:r>
              <a:rPr lang="de-DE" smtClean="0"/>
              <a:t>procedures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C5692-2575-47A4-A8C8-07B0CA72173A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/>
              <a:t>B2HANDLE: Technical support for PID and profile management</a:t>
            </a:r>
          </a:p>
        </p:txBody>
      </p:sp>
    </p:spTree>
    <p:extLst>
      <p:ext uri="{BB962C8B-B14F-4D97-AF65-F5344CB8AC3E}">
        <p14:creationId xmlns:p14="http://schemas.microsoft.com/office/powerpoint/2010/main" val="255826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B2HANDLE is integrated with multiple other </a:t>
            </a:r>
            <a:r>
              <a:rPr lang="de-DE" b="1"/>
              <a:t>EOSC services</a:t>
            </a:r>
            <a:r>
              <a:rPr lang="de-DE"/>
              <a:t>, both generic and thematic</a:t>
            </a:r>
          </a:p>
          <a:p>
            <a:pPr lvl="1"/>
            <a:r>
              <a:rPr lang="de-DE"/>
              <a:t>B2SAFE, B2SHARE, OneData, ECAS, ...</a:t>
            </a:r>
          </a:p>
          <a:p>
            <a:r>
              <a:rPr lang="de-DE"/>
              <a:t>B2HANDLE is also used by </a:t>
            </a:r>
            <a:r>
              <a:rPr lang="de-DE" b="1"/>
              <a:t>user communities</a:t>
            </a:r>
            <a:r>
              <a:rPr lang="de-DE"/>
              <a:t> to manage Handles for specific scenarios</a:t>
            </a:r>
          </a:p>
          <a:p>
            <a:pPr lvl="1"/>
            <a:r>
              <a:rPr lang="de-DE"/>
              <a:t>Examples cases from CLARIN, ENES, Herbadrop, EPOS, </a:t>
            </a:r>
            <a:r>
              <a:rPr lang="de-DE" smtClean="0"/>
              <a:t>...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BBA8-0FF6-4308-BD9B-F4539EA267DC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mtClean="0"/>
              <a:t>B2HANDLE integration and use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2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C2CA-3DA3-452B-B202-3829C6D645A1}" type="datetime1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46" name="Textplatzhalter 4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mtClean="0"/>
              <a:t>Full workflow example</a:t>
            </a:r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4777194" y="3255072"/>
            <a:ext cx="4187881" cy="1664634"/>
          </a:xfrm>
          <a:prstGeom prst="roundRect">
            <a:avLst>
              <a:gd name="adj" fmla="val 1161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de-DE" b="1" smtClean="0">
                <a:solidFill>
                  <a:srgbClr val="515151"/>
                </a:solidFill>
              </a:rPr>
              <a:t>Entry services</a:t>
            </a:r>
            <a:endParaRPr lang="de-DE" b="1">
              <a:solidFill>
                <a:srgbClr val="515151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64538" y="1124743"/>
            <a:ext cx="1756777" cy="3774415"/>
          </a:xfrm>
          <a:prstGeom prst="roundRect">
            <a:avLst>
              <a:gd name="adj" fmla="val 122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de-DE" b="1" smtClean="0">
                <a:solidFill>
                  <a:srgbClr val="515151"/>
                </a:solidFill>
              </a:rPr>
              <a:t>ENES Community workflow</a:t>
            </a:r>
            <a:endParaRPr lang="de-DE" b="1">
              <a:solidFill>
                <a:srgbClr val="51515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64539" y="5157192"/>
            <a:ext cx="8800537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8"/>
          <p:cNvCxnSpPr>
            <a:endCxn id="28" idx="0"/>
          </p:cNvCxnSpPr>
          <p:nvPr/>
        </p:nvCxnSpPr>
        <p:spPr>
          <a:xfrm>
            <a:off x="821261" y="3289101"/>
            <a:ext cx="4198" cy="6515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Abgerundetes Rechteck 10"/>
          <p:cNvSpPr/>
          <p:nvPr/>
        </p:nvSpPr>
        <p:spPr>
          <a:xfrm>
            <a:off x="2267744" y="1124743"/>
            <a:ext cx="2160240" cy="3794963"/>
          </a:xfrm>
          <a:prstGeom prst="roundRect">
            <a:avLst>
              <a:gd name="adj" fmla="val 1224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de-DE" b="1">
                <a:solidFill>
                  <a:srgbClr val="515151"/>
                </a:solidFill>
              </a:rPr>
              <a:t>Data Sources</a:t>
            </a:r>
          </a:p>
        </p:txBody>
      </p:sp>
      <p:pic>
        <p:nvPicPr>
          <p:cNvPr id="12" name="Picture 4" descr="https://www.eudat.eu/sites/default/files/logo-b2sha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291" y="1944122"/>
            <a:ext cx="947147" cy="109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esgf.llnl.gov/media/images/logos/esg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14863"/>
            <a:ext cx="216024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bgerundetes Rechteck 13"/>
          <p:cNvSpPr/>
          <p:nvPr/>
        </p:nvSpPr>
        <p:spPr>
          <a:xfrm>
            <a:off x="7191390" y="1124744"/>
            <a:ext cx="1773686" cy="1875722"/>
          </a:xfrm>
          <a:prstGeom prst="roundRect">
            <a:avLst>
              <a:gd name="adj" fmla="val 1161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de-DE" sz="1600" b="1" smtClean="0">
                <a:solidFill>
                  <a:srgbClr val="515151"/>
                </a:solidFill>
              </a:rPr>
              <a:t>Data &amp; workflow  </a:t>
            </a:r>
            <a:r>
              <a:rPr lang="de-DE" sz="1600" b="1">
                <a:solidFill>
                  <a:srgbClr val="515151"/>
                </a:solidFill>
              </a:rPr>
              <a:t>Sharing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4760160" y="1124743"/>
            <a:ext cx="2088232" cy="1861764"/>
          </a:xfrm>
          <a:prstGeom prst="roundRect">
            <a:avLst>
              <a:gd name="adj" fmla="val 739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de-DE" b="1">
                <a:solidFill>
                  <a:srgbClr val="515151"/>
                </a:solidFill>
              </a:rPr>
              <a:t>ECAS </a:t>
            </a:r>
            <a:r>
              <a:rPr lang="de-DE" b="1" smtClean="0">
                <a:solidFill>
                  <a:srgbClr val="515151"/>
                </a:solidFill>
              </a:rPr>
              <a:t>work environment</a:t>
            </a:r>
            <a:endParaRPr lang="de-DE" b="1">
              <a:solidFill>
                <a:srgbClr val="515151"/>
              </a:solidFill>
            </a:endParaRPr>
          </a:p>
        </p:txBody>
      </p:sp>
      <p:sp>
        <p:nvSpPr>
          <p:cNvPr id="16" name="Pfeil nach rechts 15"/>
          <p:cNvSpPr/>
          <p:nvPr/>
        </p:nvSpPr>
        <p:spPr>
          <a:xfrm>
            <a:off x="4257760" y="1821549"/>
            <a:ext cx="598865" cy="65628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515151"/>
              </a:solidFill>
            </a:endParaRPr>
          </a:p>
        </p:txBody>
      </p:sp>
      <p:sp>
        <p:nvSpPr>
          <p:cNvPr id="17" name="Pfeil nach rechts 16"/>
          <p:cNvSpPr/>
          <p:nvPr/>
        </p:nvSpPr>
        <p:spPr>
          <a:xfrm>
            <a:off x="6734355" y="1812812"/>
            <a:ext cx="576064" cy="673754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515151"/>
              </a:solidFill>
            </a:endParaRPr>
          </a:p>
        </p:txBody>
      </p:sp>
      <p:pic>
        <p:nvPicPr>
          <p:cNvPr id="18" name="Picture 4" descr="https://www.eudat.eu/sites/default/files/logo-b2sha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746" y="1781348"/>
            <a:ext cx="947147" cy="109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7" descr="8571497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7" b="42666"/>
          <a:stretch/>
        </p:blipFill>
        <p:spPr>
          <a:xfrm>
            <a:off x="2553660" y="3367686"/>
            <a:ext cx="1588407" cy="360040"/>
          </a:xfrm>
          <a:prstGeom prst="rect">
            <a:avLst/>
          </a:prstGeom>
        </p:spPr>
      </p:pic>
      <p:grpSp>
        <p:nvGrpSpPr>
          <p:cNvPr id="20" name="Gruppieren 19"/>
          <p:cNvGrpSpPr/>
          <p:nvPr/>
        </p:nvGrpSpPr>
        <p:grpSpPr>
          <a:xfrm>
            <a:off x="4980390" y="1781348"/>
            <a:ext cx="1670131" cy="1152128"/>
            <a:chOff x="3528023" y="2479488"/>
            <a:chExt cx="1670131" cy="1152128"/>
          </a:xfrm>
        </p:grpSpPr>
        <p:pic>
          <p:nvPicPr>
            <p:cNvPr id="21" name="Picture 8" descr="@jupyterhub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4385" y="2479488"/>
              <a:ext cx="1152128" cy="1152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Nach links gekrümmter Pfeil 21"/>
            <p:cNvSpPr/>
            <p:nvPr/>
          </p:nvSpPr>
          <p:spPr>
            <a:xfrm>
              <a:off x="4904311" y="2643801"/>
              <a:ext cx="293843" cy="823502"/>
            </a:xfrm>
            <a:prstGeom prst="curvedLeftArrow">
              <a:avLst>
                <a:gd name="adj1" fmla="val 27943"/>
                <a:gd name="adj2" fmla="val 68820"/>
                <a:gd name="adj3" fmla="val 33783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515151"/>
                </a:solidFill>
              </a:endParaRPr>
            </a:p>
          </p:txBody>
        </p:sp>
        <p:sp>
          <p:nvSpPr>
            <p:cNvPr id="23" name="Nach links gekrümmter Pfeil 22"/>
            <p:cNvSpPr/>
            <p:nvPr/>
          </p:nvSpPr>
          <p:spPr>
            <a:xfrm rot="10800000">
              <a:off x="3528023" y="2589734"/>
              <a:ext cx="293843" cy="823502"/>
            </a:xfrm>
            <a:prstGeom prst="curvedLeftArrow">
              <a:avLst>
                <a:gd name="adj1" fmla="val 27943"/>
                <a:gd name="adj2" fmla="val 68820"/>
                <a:gd name="adj3" fmla="val 33783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515151"/>
                </a:solidFill>
              </a:endParaRPr>
            </a:p>
          </p:txBody>
        </p:sp>
      </p:grpSp>
      <p:pic>
        <p:nvPicPr>
          <p:cNvPr id="24" name="Picture 10" descr="https://agora-dev.vi-seem.eu/static/img/logos/b2handl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464" y="5301208"/>
            <a:ext cx="626512" cy="72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Tobias Weigel\doc\Cliparts\ServerCabinet-300px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7" y="2239072"/>
            <a:ext cx="595312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feld 25"/>
          <p:cNvSpPr txBox="1"/>
          <p:nvPr/>
        </p:nvSpPr>
        <p:spPr>
          <a:xfrm>
            <a:off x="1117443" y="2666177"/>
            <a:ext cx="4764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HPC</a:t>
            </a:r>
            <a:endParaRPr lang="de-DE" sz="1350" b="1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sp>
        <p:nvSpPr>
          <p:cNvPr id="27" name="Abgerundetes Rechteck 26"/>
          <p:cNvSpPr/>
          <p:nvPr/>
        </p:nvSpPr>
        <p:spPr>
          <a:xfrm>
            <a:off x="605237" y="3492095"/>
            <a:ext cx="432048" cy="30264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smtClean="0"/>
              <a:t>QC</a:t>
            </a:r>
            <a:endParaRPr lang="de-DE" sz="1400"/>
          </a:p>
        </p:txBody>
      </p:sp>
      <p:sp>
        <p:nvSpPr>
          <p:cNvPr id="28" name="Abgerundetes Rechteck 27"/>
          <p:cNvSpPr/>
          <p:nvPr/>
        </p:nvSpPr>
        <p:spPr>
          <a:xfrm>
            <a:off x="285399" y="3940625"/>
            <a:ext cx="1080120" cy="6654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smtClean="0"/>
              <a:t>early sharing, community review</a:t>
            </a:r>
            <a:endParaRPr lang="de-DE" sz="1200"/>
          </a:p>
        </p:txBody>
      </p:sp>
      <p:sp>
        <p:nvSpPr>
          <p:cNvPr id="29" name="Nach links gekrümmter Pfeil 28"/>
          <p:cNvSpPr/>
          <p:nvPr/>
        </p:nvSpPr>
        <p:spPr>
          <a:xfrm rot="10800000" flipH="1">
            <a:off x="1465058" y="3000465"/>
            <a:ext cx="257595" cy="1112138"/>
          </a:xfrm>
          <a:prstGeom prst="curvedLeftArrow">
            <a:avLst>
              <a:gd name="adj1" fmla="val 27943"/>
              <a:gd name="adj2" fmla="val 68820"/>
              <a:gd name="adj3" fmla="val 337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515151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226256" y="5254630"/>
            <a:ext cx="1504707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versions, </a:t>
            </a:r>
          </a:p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errata IDs,</a:t>
            </a:r>
          </a:p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collection building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4644008" y="5254630"/>
            <a:ext cx="2824043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data input, versions,</a:t>
            </a:r>
          </a:p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 workflow link, instance/component,</a:t>
            </a:r>
          </a:p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collection building</a:t>
            </a:r>
          </a:p>
        </p:txBody>
      </p:sp>
      <p:sp>
        <p:nvSpPr>
          <p:cNvPr id="32" name="Pfeil nach rechts 31"/>
          <p:cNvSpPr/>
          <p:nvPr/>
        </p:nvSpPr>
        <p:spPr>
          <a:xfrm>
            <a:off x="1465057" y="4211620"/>
            <a:ext cx="912519" cy="36642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iger Pfeil 32"/>
          <p:cNvSpPr/>
          <p:nvPr/>
        </p:nvSpPr>
        <p:spPr>
          <a:xfrm flipH="1">
            <a:off x="8310920" y="620688"/>
            <a:ext cx="504056" cy="581417"/>
          </a:xfrm>
          <a:prstGeom prst="ben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4" name="Pfeil nach rechts 33"/>
          <p:cNvSpPr/>
          <p:nvPr/>
        </p:nvSpPr>
        <p:spPr>
          <a:xfrm>
            <a:off x="35496" y="2380651"/>
            <a:ext cx="420763" cy="366421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Picture 2" descr="C:\Users\Tobias Weigel\doc\Cliparts\user1-300p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319" y="3916180"/>
            <a:ext cx="555374" cy="68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Tobias Weigel\doc\Cliparts\Magnifying-glass-300p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294" y="3983060"/>
            <a:ext cx="443686" cy="44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Abgerundetes Rechteck 36"/>
          <p:cNvSpPr/>
          <p:nvPr/>
        </p:nvSpPr>
        <p:spPr>
          <a:xfrm>
            <a:off x="5067250" y="3732183"/>
            <a:ext cx="2277576" cy="416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/>
              <a:t>PID pages</a:t>
            </a:r>
            <a:endParaRPr lang="de-DE"/>
          </a:p>
        </p:txBody>
      </p:sp>
      <p:sp>
        <p:nvSpPr>
          <p:cNvPr id="38" name="Abgerundetes Rechteck 37"/>
          <p:cNvSpPr/>
          <p:nvPr/>
        </p:nvSpPr>
        <p:spPr>
          <a:xfrm>
            <a:off x="5067250" y="4281699"/>
            <a:ext cx="2277576" cy="416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/>
              <a:t>B2FIND</a:t>
            </a:r>
            <a:endParaRPr lang="de-DE"/>
          </a:p>
        </p:txBody>
      </p:sp>
      <p:cxnSp>
        <p:nvCxnSpPr>
          <p:cNvPr id="39" name="Gerade Verbindung mit Pfeil 38"/>
          <p:cNvCxnSpPr/>
          <p:nvPr/>
        </p:nvCxnSpPr>
        <p:spPr>
          <a:xfrm flipV="1">
            <a:off x="8099319" y="2933458"/>
            <a:ext cx="0" cy="79426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H="1" flipV="1">
            <a:off x="7375512" y="3916385"/>
            <a:ext cx="439358" cy="171004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 flipH="1">
            <a:off x="7375512" y="4309328"/>
            <a:ext cx="439358" cy="171004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Abgerundetes Rechteck 46"/>
          <p:cNvSpPr/>
          <p:nvPr/>
        </p:nvSpPr>
        <p:spPr>
          <a:xfrm>
            <a:off x="1916294" y="4362884"/>
            <a:ext cx="5428532" cy="1092412"/>
          </a:xfrm>
          <a:prstGeom prst="roundRect">
            <a:avLst>
              <a:gd name="adj" fmla="val 520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smtClean="0">
                <a:solidFill>
                  <a:sysClr val="windowText" lastClr="000000"/>
                </a:solidFill>
              </a:rPr>
              <a:t>Information from all these steps is gathered and linked through B2HANDLE</a:t>
            </a:r>
            <a:endParaRPr lang="de-DE" sz="2400" b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4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30" grpId="0"/>
      <p:bldP spid="31" grpId="0"/>
      <p:bldP spid="32" grpId="0" animBg="1"/>
      <p:bldP spid="33" grpId="0" animBg="1"/>
      <p:bldP spid="37" grpId="0" animBg="1"/>
      <p:bldP spid="38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E60ABE8-A8D1-4D9A-9412-68E3AD5F9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4D0536-AA88-4524-856E-E7237E18D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>
                <a:solidFill>
                  <a:schemeClr val="tx1"/>
                </a:solidFill>
              </a:rPr>
              <a:t>Public resolution is for free by nature of the Handle System</a:t>
            </a:r>
          </a:p>
          <a:p>
            <a:r>
              <a:rPr lang="en-US" smtClean="0">
                <a:solidFill>
                  <a:schemeClr val="tx1"/>
                </a:solidFill>
              </a:rPr>
              <a:t>Support libraries are free and open source software</a:t>
            </a:r>
          </a:p>
          <a:p>
            <a:r>
              <a:rPr lang="en-US" smtClean="0">
                <a:solidFill>
                  <a:schemeClr val="tx1"/>
                </a:solidFill>
              </a:rPr>
              <a:t>Assignment of PIDs, prefixes, hosting and additional services require costs to be covered</a:t>
            </a:r>
          </a:p>
          <a:p>
            <a:pPr lvl="1"/>
            <a:r>
              <a:rPr lang="en-US" smtClean="0">
                <a:solidFill>
                  <a:schemeClr val="tx1"/>
                </a:solidFill>
              </a:rPr>
              <a:t>Ensure service reliability, scalability &amp; trustworthiness</a:t>
            </a:r>
          </a:p>
          <a:p>
            <a:r>
              <a:rPr lang="en-US" smtClean="0">
                <a:solidFill>
                  <a:schemeClr val="tx1"/>
                </a:solidFill>
              </a:rPr>
              <a:t>Detailed rates and conditions can be requested from EUDAT or the B2HANDLE hosting partners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50EC7C-11B8-4D66-9403-29DFD5EC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45F9-6551-4025-A4D5-1BC004B2F8D4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C12C8F1-6DE9-462B-A133-E29E7A091E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11677" y="260489"/>
            <a:ext cx="6232323" cy="864081"/>
          </a:xfrm>
        </p:spPr>
        <p:txBody>
          <a:bodyPr>
            <a:noAutofit/>
          </a:bodyPr>
          <a:lstStyle/>
          <a:p>
            <a:r>
              <a:rPr lang="en-US" dirty="0" smtClean="0"/>
              <a:t>Access policies and Funding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/>
              <a:t>How to request a PID namespace?</a:t>
            </a:r>
          </a:p>
          <a:p>
            <a:r>
              <a:rPr lang="de-DE"/>
              <a:t>How to get namespace hosting?</a:t>
            </a:r>
          </a:p>
          <a:p>
            <a:r>
              <a:rPr lang="de-DE"/>
              <a:t>How to establish a PID profile?</a:t>
            </a:r>
          </a:p>
          <a:p>
            <a:r>
              <a:rPr lang="de-DE"/>
              <a:t>How to use the Central PID Catalog</a:t>
            </a:r>
            <a:r>
              <a:rPr lang="de-DE" smtClean="0"/>
              <a:t>?</a:t>
            </a:r>
          </a:p>
          <a:p>
            <a:endParaRPr lang="de-DE"/>
          </a:p>
          <a:p>
            <a:r>
              <a:rPr lang="de-DE" smtClean="0"/>
              <a:t>Contact B2HANDLE support at</a:t>
            </a:r>
          </a:p>
          <a:p>
            <a:pPr lvl="1"/>
            <a:r>
              <a:rPr lang="de-DE">
                <a:hlinkClick r:id="rId2"/>
              </a:rPr>
              <a:t>https://</a:t>
            </a:r>
            <a:r>
              <a:rPr lang="de-DE" smtClean="0">
                <a:hlinkClick r:id="rId2"/>
              </a:rPr>
              <a:t>eudat.eu/support-request?service=B2HANDLE</a:t>
            </a:r>
            <a:r>
              <a:rPr lang="de-DE" smtClean="0"/>
              <a:t> </a:t>
            </a:r>
          </a:p>
          <a:p>
            <a:r>
              <a:rPr lang="de-DE" smtClean="0"/>
              <a:t>Consult user documentation at</a:t>
            </a:r>
          </a:p>
          <a:p>
            <a:pPr lvl="1"/>
            <a:r>
              <a:rPr lang="en-GB">
                <a:hlinkClick r:id="rId3"/>
              </a:rPr>
              <a:t>https://</a:t>
            </a:r>
            <a:r>
              <a:rPr lang="en-GB" smtClean="0">
                <a:hlinkClick r:id="rId3"/>
              </a:rPr>
              <a:t>www.eudat.eu/services/userdoc/b2handle</a:t>
            </a:r>
            <a:r>
              <a:rPr lang="en-GB" smtClean="0"/>
              <a:t> 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ED21-2E67-4EDC-8CB9-57E138672477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en-GB" smtClean="0"/>
              <a:t>How to get in touch with B2HANDLE</a:t>
            </a:r>
            <a:endParaRPr lang="en-GB" dirty="0"/>
          </a:p>
        </p:txBody>
      </p:sp>
      <p:pic>
        <p:nvPicPr>
          <p:cNvPr id="6" name="Picture 2" descr="C:\Users\Tobias Weigel\doc\Cliparts\1298569779-300p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12776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6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65A2D21-3F0E-4C82-995D-91B73D52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Thank you for your attention!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6AF74F5-B822-494B-A042-C9131B52B0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9825091B-3E5C-4AEB-B557-CDD0740FE5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940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725BE552-70BA-4F9C-8732-B3C54DA3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956AD9C-C81E-4755-9F1E-ABC1C0498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FAIR Digital Objects, PIDs and B2HANDLE motivation</a:t>
            </a:r>
          </a:p>
          <a:p>
            <a:r>
              <a:rPr lang="en-GB" smtClean="0"/>
              <a:t>B2HANDLE architecture and access</a:t>
            </a:r>
          </a:p>
          <a:p>
            <a:r>
              <a:rPr lang="en-GB" smtClean="0"/>
              <a:t>B2HANDLE services: Hosting, Profiles &amp; Search</a:t>
            </a:r>
          </a:p>
          <a:p>
            <a:r>
              <a:rPr lang="en-GB" smtClean="0"/>
              <a:t>Integration with other EOSC services and workflow example</a:t>
            </a:r>
          </a:p>
          <a:p>
            <a:r>
              <a:rPr lang="en-GB" smtClean="0"/>
              <a:t>Documentation and further information</a:t>
            </a:r>
            <a:endParaRPr lang="en-GB" dirty="0" smtClean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C668E8B-804A-4226-A5F9-B64F4480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8DC4-DE83-4F63-8090-0B20624E8C99}" type="datetime1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8E835059-47AC-4E0A-80DD-CB2836520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mtClean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03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2852936"/>
            <a:ext cx="8640960" cy="3270835"/>
          </a:xfrm>
        </p:spPr>
        <p:txBody>
          <a:bodyPr>
            <a:normAutofit fontScale="92500"/>
          </a:bodyPr>
          <a:lstStyle/>
          <a:p>
            <a:r>
              <a:rPr lang="de-DE"/>
              <a:t>Automated management of data objects and their metadata</a:t>
            </a:r>
          </a:p>
          <a:p>
            <a:pPr lvl="1"/>
            <a:r>
              <a:rPr lang="de-DE"/>
              <a:t>early-to-mid data life cycle</a:t>
            </a:r>
          </a:p>
          <a:p>
            <a:r>
              <a:rPr lang="de-DE"/>
              <a:t>Record connections between (meta)data objects, software, workflows</a:t>
            </a:r>
          </a:p>
          <a:p>
            <a:pPr lvl="1"/>
            <a:r>
              <a:rPr lang="de-DE"/>
              <a:t>Construction of B2HANDLE </a:t>
            </a:r>
            <a:r>
              <a:rPr lang="de-DE" smtClean="0"/>
              <a:t>PID and metadata graph</a:t>
            </a:r>
          </a:p>
          <a:p>
            <a:pPr lvl="1"/>
            <a:r>
              <a:rPr lang="de-DE" smtClean="0"/>
              <a:t>Facilitate machine-driven workflows and realize the Intelligent Data Fabric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500-6475-425E-94F8-31E814A4088E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mtClean="0"/>
              <a:t>Motivation: Towards FAIR Digital Object Management</a:t>
            </a:r>
            <a:endParaRPr lang="de-DE"/>
          </a:p>
        </p:txBody>
      </p:sp>
      <p:sp>
        <p:nvSpPr>
          <p:cNvPr id="6" name="Zylinder 5"/>
          <p:cNvSpPr/>
          <p:nvPr/>
        </p:nvSpPr>
        <p:spPr>
          <a:xfrm>
            <a:off x="5365111" y="2008005"/>
            <a:ext cx="792088" cy="36004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Zylinder 6"/>
          <p:cNvSpPr/>
          <p:nvPr/>
        </p:nvSpPr>
        <p:spPr>
          <a:xfrm>
            <a:off x="5365111" y="1646199"/>
            <a:ext cx="792088" cy="36004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Würfel 7"/>
          <p:cNvSpPr/>
          <p:nvPr/>
        </p:nvSpPr>
        <p:spPr>
          <a:xfrm>
            <a:off x="3420895" y="1417735"/>
            <a:ext cx="720080" cy="720080"/>
          </a:xfrm>
          <a:prstGeom prst="cube">
            <a:avLst>
              <a:gd name="adj" fmla="val 2237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5" descr="C:\Users\Tobias Weigel\doc\Cliparts\Gears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711" y="1464414"/>
            <a:ext cx="588739" cy="6267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ylinder 9"/>
          <p:cNvSpPr/>
          <p:nvPr/>
        </p:nvSpPr>
        <p:spPr>
          <a:xfrm>
            <a:off x="5365111" y="1284394"/>
            <a:ext cx="792088" cy="36004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4984458" y="1464414"/>
            <a:ext cx="290078" cy="1800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4984458" y="1928410"/>
            <a:ext cx="290078" cy="2094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4984458" y="1799141"/>
            <a:ext cx="290078" cy="1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4161375" y="2137815"/>
            <a:ext cx="95513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CRUD</a:t>
            </a:r>
          </a:p>
          <a:p>
            <a:pPr algn="l"/>
            <a:r>
              <a:rPr lang="de-DE" sz="1350" b="1" smtClean="0">
                <a:solidFill>
                  <a:srgbClr val="1C3046"/>
                </a:solidFill>
                <a:ea typeface="Source Sans Pro" charset="0"/>
                <a:cs typeface="Source Sans Pro" charset="0"/>
              </a:rPr>
              <a:t>operations</a:t>
            </a:r>
            <a:endParaRPr lang="de-DE" sz="1350" b="1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sp>
        <p:nvSpPr>
          <p:cNvPr id="15" name="Würfel 14"/>
          <p:cNvSpPr/>
          <p:nvPr/>
        </p:nvSpPr>
        <p:spPr>
          <a:xfrm>
            <a:off x="2595519" y="1439101"/>
            <a:ext cx="720080" cy="720080"/>
          </a:xfrm>
          <a:prstGeom prst="cube">
            <a:avLst>
              <a:gd name="adj" fmla="val 2237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Gerade Verbindung mit Pfeil 15"/>
          <p:cNvCxnSpPr/>
          <p:nvPr/>
        </p:nvCxnSpPr>
        <p:spPr>
          <a:xfrm>
            <a:off x="6300192" y="1417735"/>
            <a:ext cx="0" cy="8771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38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FE8C8E7-7B53-47FB-89A6-9EE29E65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168203-0DF3-4525-9CAB-0B0B1BF93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Globally unique, persistent name identifying a digital object</a:t>
            </a:r>
          </a:p>
          <a:p>
            <a:r>
              <a:rPr lang="de-DE"/>
              <a:t>Persistency is achieved by registering the identifier in an identifier registry</a:t>
            </a:r>
          </a:p>
          <a:p>
            <a:pPr lvl="1"/>
            <a:r>
              <a:rPr lang="de-DE"/>
              <a:t>The registry works according to policies that ensure its sustainability and trustworthiness</a:t>
            </a:r>
          </a:p>
          <a:p>
            <a:pPr lvl="1"/>
            <a:r>
              <a:rPr lang="de-DE"/>
              <a:t>Persistency of the identifier does not necessarily imply persistency of the identified resource</a:t>
            </a:r>
          </a:p>
          <a:p>
            <a:r>
              <a:rPr lang="de-DE" smtClean="0"/>
              <a:t>PID services provide registration and resolution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1C2261-DAC6-44D8-8B85-74A0E7D8E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EE15-C2F9-44A5-A3A4-DA080B606F33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4691C8-3B44-48BF-9B50-9728A86A9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99793" y="260489"/>
            <a:ext cx="6192688" cy="864081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Motivation: What are Persistent Identifiers?</a:t>
            </a:r>
            <a:endParaRPr lang="en-US" dirty="0"/>
          </a:p>
        </p:txBody>
      </p:sp>
      <p:pic>
        <p:nvPicPr>
          <p:cNvPr id="6" name="Picture 2" descr="C:\Users\Tobias Weigel\doc\Cliparts\binary-cub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4797152"/>
            <a:ext cx="1692027" cy="151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83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/>
              <a:t>Persistent Identifiers for managing digital objects across infrastructures</a:t>
            </a:r>
          </a:p>
          <a:p>
            <a:pPr lvl="1"/>
            <a:r>
              <a:rPr lang="de-DE"/>
              <a:t>Interaction with objects first requires a reliable way to address them</a:t>
            </a:r>
          </a:p>
          <a:p>
            <a:pPr lvl="1"/>
            <a:r>
              <a:rPr lang="de-DE"/>
              <a:t>Independent of specific communities or services</a:t>
            </a:r>
          </a:p>
          <a:p>
            <a:r>
              <a:rPr lang="de-DE"/>
              <a:t>Not to be confused with citation and credit scenarios (e.g., via DOIs, DataCite)</a:t>
            </a:r>
          </a:p>
          <a:p>
            <a:pPr lvl="1"/>
            <a:r>
              <a:rPr lang="de-DE"/>
              <a:t>B2HANDLE does not offer or enforce strong policies</a:t>
            </a:r>
          </a:p>
          <a:p>
            <a:r>
              <a:rPr lang="de-DE"/>
              <a:t>Ultimately: Facilitate common operations on objects</a:t>
            </a:r>
          </a:p>
          <a:p>
            <a:pPr lvl="1"/>
            <a:r>
              <a:rPr lang="de-DE"/>
              <a:t>Create, Copy, Move, Delete, Annotate</a:t>
            </a:r>
          </a:p>
          <a:p>
            <a:pPr lvl="1"/>
            <a:r>
              <a:rPr lang="de-DE"/>
              <a:t>Versioning, replication, provenance tracking, object </a:t>
            </a:r>
            <a:r>
              <a:rPr lang="de-DE" smtClean="0"/>
              <a:t>linking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E0BB-D6E3-4A0A-BF02-001F981DD893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mtClean="0"/>
              <a:t>What does B2HANDLE target?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0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erade Verbindung 11"/>
          <p:cNvCxnSpPr>
            <a:stCxn id="7" idx="1"/>
          </p:cNvCxnSpPr>
          <p:nvPr/>
        </p:nvCxnSpPr>
        <p:spPr>
          <a:xfrm flipH="1">
            <a:off x="4847508" y="4087313"/>
            <a:ext cx="876629" cy="34659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Gerade Verbindung 17"/>
          <p:cNvCxnSpPr>
            <a:stCxn id="16" idx="3"/>
          </p:cNvCxnSpPr>
          <p:nvPr/>
        </p:nvCxnSpPr>
        <p:spPr>
          <a:xfrm>
            <a:off x="2798258" y="4253888"/>
            <a:ext cx="393626" cy="672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Gerade Verbindung 19"/>
          <p:cNvCxnSpPr>
            <a:stCxn id="15" idx="3"/>
          </p:cNvCxnSpPr>
          <p:nvPr/>
        </p:nvCxnSpPr>
        <p:spPr>
          <a:xfrm>
            <a:off x="2798258" y="4653800"/>
            <a:ext cx="393626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FE8C8E7-7B53-47FB-89A6-9EE29E65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1C2261-DAC6-44D8-8B85-74A0E7D8E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EE15-C2F9-44A5-A3A4-DA080B606F33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4691C8-3B44-48BF-9B50-9728A86A9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99793" y="260489"/>
            <a:ext cx="6192688" cy="864081"/>
          </a:xfrm>
        </p:spPr>
        <p:txBody>
          <a:bodyPr>
            <a:normAutofit/>
          </a:bodyPr>
          <a:lstStyle/>
          <a:p>
            <a:r>
              <a:rPr lang="en-US"/>
              <a:t>Service </a:t>
            </a:r>
            <a:r>
              <a:rPr lang="en-US" smtClean="0"/>
              <a:t>architecture and interfaces</a:t>
            </a:r>
            <a:endParaRPr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251520" y="1268765"/>
            <a:ext cx="8640960" cy="2376259"/>
          </a:xfrm>
        </p:spPr>
        <p:txBody>
          <a:bodyPr>
            <a:normAutofit lnSpcReduction="10000"/>
          </a:bodyPr>
          <a:lstStyle/>
          <a:p>
            <a:r>
              <a:rPr lang="de-DE" smtClean="0"/>
              <a:t>Scalable, hierarchical server federation fully integrated with global Handle registry</a:t>
            </a:r>
          </a:p>
          <a:p>
            <a:pPr lvl="1"/>
            <a:r>
              <a:rPr lang="de-DE" smtClean="0"/>
              <a:t>Replication between B2HANDLE nodes</a:t>
            </a:r>
          </a:p>
          <a:p>
            <a:pPr lvl="1"/>
            <a:r>
              <a:rPr lang="de-DE" smtClean="0"/>
              <a:t>Central Catalog across B2HANDLE nodes</a:t>
            </a:r>
          </a:p>
          <a:p>
            <a:r>
              <a:rPr lang="de-DE" smtClean="0"/>
              <a:t>Added-value services at EUDAT B2HANDLE nodes</a:t>
            </a:r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5724137" y="3763277"/>
            <a:ext cx="1944216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mtClean="0"/>
              <a:t>Global Handle registry</a:t>
            </a:r>
            <a:endParaRPr lang="de-DE"/>
          </a:p>
        </p:txBody>
      </p:sp>
      <p:sp>
        <p:nvSpPr>
          <p:cNvPr id="8" name="Abgerundetes Rechteck 7"/>
          <p:cNvSpPr/>
          <p:nvPr/>
        </p:nvSpPr>
        <p:spPr>
          <a:xfrm>
            <a:off x="3191884" y="4109872"/>
            <a:ext cx="2188306" cy="6480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/>
              <a:t>B2HANDLE nodes</a:t>
            </a:r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4847508" y="5071548"/>
            <a:ext cx="2438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/>
              <a:t>SURFsara, GRNET, SNIC, </a:t>
            </a:r>
          </a:p>
          <a:p>
            <a:r>
              <a:rPr lang="de-DE" smtClean="0"/>
              <a:t>GWDG, MPCDF, ...</a:t>
            </a:r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006170" y="4473780"/>
            <a:ext cx="792088" cy="3600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smtClean="0"/>
              <a:t>search</a:t>
            </a:r>
            <a:endParaRPr lang="de-DE" sz="1600"/>
          </a:p>
        </p:txBody>
      </p:sp>
      <p:sp>
        <p:nvSpPr>
          <p:cNvPr id="16" name="Rechteck 15"/>
          <p:cNvSpPr/>
          <p:nvPr/>
        </p:nvSpPr>
        <p:spPr>
          <a:xfrm>
            <a:off x="2006170" y="4073868"/>
            <a:ext cx="792088" cy="3600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smtClean="0"/>
              <a:t>REST</a:t>
            </a:r>
            <a:endParaRPr lang="de-DE" sz="1600"/>
          </a:p>
        </p:txBody>
      </p:sp>
      <p:sp>
        <p:nvSpPr>
          <p:cNvPr id="21" name="Rechteck 20"/>
          <p:cNvSpPr/>
          <p:nvPr/>
        </p:nvSpPr>
        <p:spPr>
          <a:xfrm>
            <a:off x="1911590" y="5058228"/>
            <a:ext cx="1406562" cy="5079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smtClean="0"/>
              <a:t>Central Catalog</a:t>
            </a:r>
            <a:endParaRPr lang="de-DE" sz="1600"/>
          </a:p>
        </p:txBody>
      </p:sp>
      <p:sp>
        <p:nvSpPr>
          <p:cNvPr id="22" name="Zylinder 21"/>
          <p:cNvSpPr/>
          <p:nvPr/>
        </p:nvSpPr>
        <p:spPr>
          <a:xfrm>
            <a:off x="3921805" y="4833820"/>
            <a:ext cx="288032" cy="478403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Zylinder 22"/>
          <p:cNvSpPr/>
          <p:nvPr/>
        </p:nvSpPr>
        <p:spPr>
          <a:xfrm>
            <a:off x="4362237" y="4833820"/>
            <a:ext cx="288032" cy="478403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Zylinder 23"/>
          <p:cNvSpPr/>
          <p:nvPr/>
        </p:nvSpPr>
        <p:spPr>
          <a:xfrm>
            <a:off x="3921805" y="5495242"/>
            <a:ext cx="288032" cy="478403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Zylinder 24"/>
          <p:cNvSpPr/>
          <p:nvPr/>
        </p:nvSpPr>
        <p:spPr>
          <a:xfrm>
            <a:off x="4362237" y="5495241"/>
            <a:ext cx="288032" cy="478403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26"/>
          <p:cNvCxnSpPr>
            <a:stCxn id="22" idx="3"/>
            <a:endCxn id="24" idx="1"/>
          </p:cNvCxnSpPr>
          <p:nvPr/>
        </p:nvCxnSpPr>
        <p:spPr>
          <a:xfrm>
            <a:off x="4065821" y="5312223"/>
            <a:ext cx="0" cy="1830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>
            <a:stCxn id="22" idx="4"/>
            <a:endCxn id="23" idx="2"/>
          </p:cNvCxnSpPr>
          <p:nvPr/>
        </p:nvCxnSpPr>
        <p:spPr>
          <a:xfrm>
            <a:off x="4209837" y="5073022"/>
            <a:ext cx="152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>
            <a:stCxn id="24" idx="4"/>
            <a:endCxn id="25" idx="2"/>
          </p:cNvCxnSpPr>
          <p:nvPr/>
        </p:nvCxnSpPr>
        <p:spPr>
          <a:xfrm flipV="1">
            <a:off x="4209837" y="5734443"/>
            <a:ext cx="15240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>
            <a:stCxn id="23" idx="3"/>
            <a:endCxn id="25" idx="1"/>
          </p:cNvCxnSpPr>
          <p:nvPr/>
        </p:nvCxnSpPr>
        <p:spPr>
          <a:xfrm>
            <a:off x="4506253" y="5312223"/>
            <a:ext cx="0" cy="1830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>
            <a:stCxn id="22" idx="2"/>
            <a:endCxn id="21" idx="3"/>
          </p:cNvCxnSpPr>
          <p:nvPr/>
        </p:nvCxnSpPr>
        <p:spPr>
          <a:xfrm flipH="1">
            <a:off x="3318152" y="5073022"/>
            <a:ext cx="603653" cy="239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39"/>
          <p:cNvCxnSpPr>
            <a:stCxn id="24" idx="2"/>
            <a:endCxn id="21" idx="3"/>
          </p:cNvCxnSpPr>
          <p:nvPr/>
        </p:nvCxnSpPr>
        <p:spPr>
          <a:xfrm flipH="1" flipV="1">
            <a:off x="3318152" y="5312223"/>
            <a:ext cx="603653" cy="4222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>
            <a:stCxn id="15" idx="2"/>
            <a:endCxn id="21" idx="0"/>
          </p:cNvCxnSpPr>
          <p:nvPr/>
        </p:nvCxnSpPr>
        <p:spPr>
          <a:xfrm>
            <a:off x="2402214" y="4833820"/>
            <a:ext cx="212657" cy="224408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C:\Users\Tobias Weigel\doc\Cliparts\female-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58" y="4109849"/>
            <a:ext cx="648095" cy="64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Gerade Verbindung mit Pfeil 51"/>
          <p:cNvCxnSpPr>
            <a:stCxn id="1026" idx="3"/>
          </p:cNvCxnSpPr>
          <p:nvPr/>
        </p:nvCxnSpPr>
        <p:spPr>
          <a:xfrm flipV="1">
            <a:off x="1534953" y="4253888"/>
            <a:ext cx="376637" cy="180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>
            <a:stCxn id="1026" idx="3"/>
          </p:cNvCxnSpPr>
          <p:nvPr/>
        </p:nvCxnSpPr>
        <p:spPr>
          <a:xfrm>
            <a:off x="1534953" y="4433897"/>
            <a:ext cx="376637" cy="2199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90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FE8C8E7-7B53-47FB-89A6-9EE29E65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Easy resolution </a:t>
            </a:r>
            <a:r>
              <a:rPr lang="de-DE"/>
              <a:t>via global Handle registry </a:t>
            </a:r>
            <a:r>
              <a:rPr lang="de-DE" smtClean="0"/>
              <a:t>proxies</a:t>
            </a:r>
          </a:p>
          <a:p>
            <a:pPr lvl="1"/>
            <a:r>
              <a:rPr lang="de-DE" smtClean="0">
                <a:hlinkClick r:id="rId2"/>
              </a:rPr>
              <a:t>https</a:t>
            </a:r>
            <a:r>
              <a:rPr lang="de-DE">
                <a:hlinkClick r:id="rId2"/>
              </a:rPr>
              <a:t>://hdl.handle.net</a:t>
            </a:r>
            <a:r>
              <a:rPr lang="de-DE"/>
              <a:t> </a:t>
            </a:r>
            <a:endParaRPr lang="de-DE" smtClean="0"/>
          </a:p>
          <a:p>
            <a:r>
              <a:rPr lang="de-DE" smtClean="0"/>
              <a:t>HTTPS REST interface for CRUD operations on each node</a:t>
            </a:r>
          </a:p>
          <a:p>
            <a:r>
              <a:rPr lang="de-DE" smtClean="0"/>
              <a:t>Python client libraries (b2handle, pyhandle) for direct integration with user scripts, applications and middleware</a:t>
            </a:r>
          </a:p>
          <a:p>
            <a:pPr lvl="1"/>
            <a:r>
              <a:rPr lang="de-DE" smtClean="0"/>
              <a:t>easy access also to search interface</a:t>
            </a:r>
          </a:p>
          <a:p>
            <a:pPr lvl="1"/>
            <a:r>
              <a:rPr lang="de-DE">
                <a:hlinkClick r:id="rId3"/>
              </a:rPr>
              <a:t>https://pypi.org/project/b2handle</a:t>
            </a:r>
            <a:r>
              <a:rPr lang="de-DE" smtClean="0">
                <a:hlinkClick r:id="rId3"/>
              </a:rPr>
              <a:t>/</a:t>
            </a:r>
            <a:r>
              <a:rPr lang="de-DE" smtClean="0"/>
              <a:t> </a:t>
            </a:r>
          </a:p>
          <a:p>
            <a:pPr lvl="1"/>
            <a:r>
              <a:rPr lang="de-DE">
                <a:hlinkClick r:id="rId4"/>
              </a:rPr>
              <a:t>https://pypi.org/project/pyhandle</a:t>
            </a:r>
            <a:r>
              <a:rPr lang="de-DE" smtClean="0">
                <a:hlinkClick r:id="rId4"/>
              </a:rPr>
              <a:t>/</a:t>
            </a:r>
            <a:r>
              <a:rPr lang="de-DE" smtClean="0"/>
              <a:t> 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1C2261-DAC6-44D8-8B85-74A0E7D8E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EE15-C2F9-44A5-A3A4-DA080B606F33}" type="datetime1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4691C8-3B44-48BF-9B50-9728A86A9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mtClean="0"/>
              <a:t>Service access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9892019-0131-4B8A-94A3-B134D795D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A16E35-093A-4856-BE55-B26E6BB59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62B9-A16C-4423-AD02-0A3CD566F82A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EA69AFD-F709-411D-83E5-EF09E55CF4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Service options and attributes</a:t>
            </a:r>
            <a:endParaRPr lang="en-US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2123728" y="1343088"/>
            <a:ext cx="6408711" cy="1531576"/>
            <a:chOff x="2123728" y="1343088"/>
            <a:chExt cx="6408711" cy="1531576"/>
          </a:xfrm>
        </p:grpSpPr>
        <p:sp>
          <p:nvSpPr>
            <p:cNvPr id="7" name="Freihandform 6"/>
            <p:cNvSpPr/>
            <p:nvPr/>
          </p:nvSpPr>
          <p:spPr>
            <a:xfrm>
              <a:off x="4430864" y="1496246"/>
              <a:ext cx="4101575" cy="1225261"/>
            </a:xfrm>
            <a:custGeom>
              <a:avLst/>
              <a:gdLst>
                <a:gd name="connsiteX0" fmla="*/ 204214 w 1225261"/>
                <a:gd name="connsiteY0" fmla="*/ 0 h 4101575"/>
                <a:gd name="connsiteX1" fmla="*/ 1021047 w 1225261"/>
                <a:gd name="connsiteY1" fmla="*/ 0 h 4101575"/>
                <a:gd name="connsiteX2" fmla="*/ 1225261 w 1225261"/>
                <a:gd name="connsiteY2" fmla="*/ 204214 h 4101575"/>
                <a:gd name="connsiteX3" fmla="*/ 1225261 w 1225261"/>
                <a:gd name="connsiteY3" fmla="*/ 4101575 h 4101575"/>
                <a:gd name="connsiteX4" fmla="*/ 1225261 w 1225261"/>
                <a:gd name="connsiteY4" fmla="*/ 4101575 h 4101575"/>
                <a:gd name="connsiteX5" fmla="*/ 0 w 1225261"/>
                <a:gd name="connsiteY5" fmla="*/ 4101575 h 4101575"/>
                <a:gd name="connsiteX6" fmla="*/ 0 w 1225261"/>
                <a:gd name="connsiteY6" fmla="*/ 4101575 h 4101575"/>
                <a:gd name="connsiteX7" fmla="*/ 0 w 1225261"/>
                <a:gd name="connsiteY7" fmla="*/ 204214 h 4101575"/>
                <a:gd name="connsiteX8" fmla="*/ 204214 w 1225261"/>
                <a:gd name="connsiteY8" fmla="*/ 0 h 410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5261" h="4101575">
                  <a:moveTo>
                    <a:pt x="1225261" y="683609"/>
                  </a:moveTo>
                  <a:lnTo>
                    <a:pt x="1225261" y="3417966"/>
                  </a:lnTo>
                  <a:cubicBezTo>
                    <a:pt x="1225261" y="3795512"/>
                    <a:pt x="1197948" y="4101575"/>
                    <a:pt x="1164256" y="4101575"/>
                  </a:cubicBezTo>
                  <a:lnTo>
                    <a:pt x="0" y="4101575"/>
                  </a:lnTo>
                  <a:lnTo>
                    <a:pt x="0" y="4101575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64256" y="0"/>
                  </a:lnTo>
                  <a:cubicBezTo>
                    <a:pt x="1197948" y="0"/>
                    <a:pt x="1225261" y="306063"/>
                    <a:pt x="1225261" y="683609"/>
                  </a:cubicBezTo>
                  <a:close/>
                </a:path>
              </a:pathLst>
            </a:cu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92197" rIns="124582" bIns="92197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kern="1200" smtClean="0"/>
                <a:t>Reliable hosting, resolution and replication</a:t>
              </a:r>
              <a:endParaRPr lang="de-DE" sz="1700" kern="120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kern="1200" smtClean="0"/>
                <a:t>Operational processes to ensure balance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smtClean="0"/>
                <a:t>Ordering of Handle namespaces (prefixes)</a:t>
              </a:r>
              <a:endParaRPr lang="de-DE" sz="1700" kern="1200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2123728" y="1343088"/>
              <a:ext cx="2307136" cy="1531576"/>
            </a:xfrm>
            <a:custGeom>
              <a:avLst/>
              <a:gdLst>
                <a:gd name="connsiteX0" fmla="*/ 0 w 2307136"/>
                <a:gd name="connsiteY0" fmla="*/ 255268 h 1531576"/>
                <a:gd name="connsiteX1" fmla="*/ 255268 w 2307136"/>
                <a:gd name="connsiteY1" fmla="*/ 0 h 1531576"/>
                <a:gd name="connsiteX2" fmla="*/ 2051868 w 2307136"/>
                <a:gd name="connsiteY2" fmla="*/ 0 h 1531576"/>
                <a:gd name="connsiteX3" fmla="*/ 2307136 w 2307136"/>
                <a:gd name="connsiteY3" fmla="*/ 255268 h 1531576"/>
                <a:gd name="connsiteX4" fmla="*/ 2307136 w 2307136"/>
                <a:gd name="connsiteY4" fmla="*/ 1276308 h 1531576"/>
                <a:gd name="connsiteX5" fmla="*/ 2051868 w 2307136"/>
                <a:gd name="connsiteY5" fmla="*/ 1531576 h 1531576"/>
                <a:gd name="connsiteX6" fmla="*/ 255268 w 2307136"/>
                <a:gd name="connsiteY6" fmla="*/ 1531576 h 1531576"/>
                <a:gd name="connsiteX7" fmla="*/ 0 w 2307136"/>
                <a:gd name="connsiteY7" fmla="*/ 1276308 h 1531576"/>
                <a:gd name="connsiteX8" fmla="*/ 0 w 2307136"/>
                <a:gd name="connsiteY8" fmla="*/ 255268 h 153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7136" h="1531576">
                  <a:moveTo>
                    <a:pt x="0" y="255268"/>
                  </a:moveTo>
                  <a:cubicBezTo>
                    <a:pt x="0" y="114287"/>
                    <a:pt x="114287" y="0"/>
                    <a:pt x="255268" y="0"/>
                  </a:cubicBezTo>
                  <a:lnTo>
                    <a:pt x="2051868" y="0"/>
                  </a:lnTo>
                  <a:cubicBezTo>
                    <a:pt x="2192849" y="0"/>
                    <a:pt x="2307136" y="114287"/>
                    <a:pt x="2307136" y="255268"/>
                  </a:cubicBezTo>
                  <a:lnTo>
                    <a:pt x="2307136" y="1276308"/>
                  </a:lnTo>
                  <a:cubicBezTo>
                    <a:pt x="2307136" y="1417289"/>
                    <a:pt x="2192849" y="1531576"/>
                    <a:pt x="2051868" y="1531576"/>
                  </a:cubicBezTo>
                  <a:lnTo>
                    <a:pt x="255268" y="1531576"/>
                  </a:lnTo>
                  <a:cubicBezTo>
                    <a:pt x="114287" y="1531576"/>
                    <a:pt x="0" y="1417289"/>
                    <a:pt x="0" y="1276308"/>
                  </a:cubicBezTo>
                  <a:lnTo>
                    <a:pt x="0" y="25526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405" tIns="158585" rIns="242405" bIns="158585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4400" kern="1200" smtClean="0"/>
                <a:t>Hosting</a:t>
              </a:r>
              <a:endParaRPr lang="de-DE" sz="4400" kern="120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2123728" y="2951243"/>
            <a:ext cx="6408711" cy="1531576"/>
            <a:chOff x="2123728" y="2951243"/>
            <a:chExt cx="6408711" cy="1531576"/>
          </a:xfrm>
        </p:grpSpPr>
        <p:sp>
          <p:nvSpPr>
            <p:cNvPr id="10" name="Freihandform 9"/>
            <p:cNvSpPr/>
            <p:nvPr/>
          </p:nvSpPr>
          <p:spPr>
            <a:xfrm>
              <a:off x="4430864" y="3104401"/>
              <a:ext cx="4101575" cy="1225261"/>
            </a:xfrm>
            <a:custGeom>
              <a:avLst/>
              <a:gdLst>
                <a:gd name="connsiteX0" fmla="*/ 204214 w 1225261"/>
                <a:gd name="connsiteY0" fmla="*/ 0 h 4101575"/>
                <a:gd name="connsiteX1" fmla="*/ 1021047 w 1225261"/>
                <a:gd name="connsiteY1" fmla="*/ 0 h 4101575"/>
                <a:gd name="connsiteX2" fmla="*/ 1225261 w 1225261"/>
                <a:gd name="connsiteY2" fmla="*/ 204214 h 4101575"/>
                <a:gd name="connsiteX3" fmla="*/ 1225261 w 1225261"/>
                <a:gd name="connsiteY3" fmla="*/ 4101575 h 4101575"/>
                <a:gd name="connsiteX4" fmla="*/ 1225261 w 1225261"/>
                <a:gd name="connsiteY4" fmla="*/ 4101575 h 4101575"/>
                <a:gd name="connsiteX5" fmla="*/ 0 w 1225261"/>
                <a:gd name="connsiteY5" fmla="*/ 4101575 h 4101575"/>
                <a:gd name="connsiteX6" fmla="*/ 0 w 1225261"/>
                <a:gd name="connsiteY6" fmla="*/ 4101575 h 4101575"/>
                <a:gd name="connsiteX7" fmla="*/ 0 w 1225261"/>
                <a:gd name="connsiteY7" fmla="*/ 204214 h 4101575"/>
                <a:gd name="connsiteX8" fmla="*/ 204214 w 1225261"/>
                <a:gd name="connsiteY8" fmla="*/ 0 h 410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5261" h="4101575">
                  <a:moveTo>
                    <a:pt x="1225261" y="683609"/>
                  </a:moveTo>
                  <a:lnTo>
                    <a:pt x="1225261" y="3417966"/>
                  </a:lnTo>
                  <a:cubicBezTo>
                    <a:pt x="1225261" y="3795512"/>
                    <a:pt x="1197948" y="4101575"/>
                    <a:pt x="1164256" y="4101575"/>
                  </a:cubicBezTo>
                  <a:lnTo>
                    <a:pt x="0" y="4101575"/>
                  </a:lnTo>
                  <a:lnTo>
                    <a:pt x="0" y="4101575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64256" y="0"/>
                  </a:lnTo>
                  <a:cubicBezTo>
                    <a:pt x="1197948" y="0"/>
                    <a:pt x="1225261" y="306063"/>
                    <a:pt x="1225261" y="683609"/>
                  </a:cubicBezTo>
                  <a:close/>
                </a:path>
              </a:pathLst>
            </a:cu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92197" rIns="124582" bIns="92197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kern="1200" smtClean="0"/>
                <a:t>Profile development for clients</a:t>
              </a:r>
              <a:endParaRPr lang="de-DE" sz="1700" kern="120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kern="1200" smtClean="0"/>
                <a:t>Fully aligned with cross-community standards and recommendations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smtClean="0"/>
                <a:t>Key concern for FAIR data</a:t>
              </a:r>
              <a:endParaRPr lang="de-DE" sz="1700" kern="1200"/>
            </a:p>
          </p:txBody>
        </p:sp>
        <p:sp>
          <p:nvSpPr>
            <p:cNvPr id="11" name="Freihandform 10"/>
            <p:cNvSpPr/>
            <p:nvPr/>
          </p:nvSpPr>
          <p:spPr>
            <a:xfrm>
              <a:off x="2123728" y="2951243"/>
              <a:ext cx="2307136" cy="1531576"/>
            </a:xfrm>
            <a:custGeom>
              <a:avLst/>
              <a:gdLst>
                <a:gd name="connsiteX0" fmla="*/ 0 w 2307136"/>
                <a:gd name="connsiteY0" fmla="*/ 255268 h 1531576"/>
                <a:gd name="connsiteX1" fmla="*/ 255268 w 2307136"/>
                <a:gd name="connsiteY1" fmla="*/ 0 h 1531576"/>
                <a:gd name="connsiteX2" fmla="*/ 2051868 w 2307136"/>
                <a:gd name="connsiteY2" fmla="*/ 0 h 1531576"/>
                <a:gd name="connsiteX3" fmla="*/ 2307136 w 2307136"/>
                <a:gd name="connsiteY3" fmla="*/ 255268 h 1531576"/>
                <a:gd name="connsiteX4" fmla="*/ 2307136 w 2307136"/>
                <a:gd name="connsiteY4" fmla="*/ 1276308 h 1531576"/>
                <a:gd name="connsiteX5" fmla="*/ 2051868 w 2307136"/>
                <a:gd name="connsiteY5" fmla="*/ 1531576 h 1531576"/>
                <a:gd name="connsiteX6" fmla="*/ 255268 w 2307136"/>
                <a:gd name="connsiteY6" fmla="*/ 1531576 h 1531576"/>
                <a:gd name="connsiteX7" fmla="*/ 0 w 2307136"/>
                <a:gd name="connsiteY7" fmla="*/ 1276308 h 1531576"/>
                <a:gd name="connsiteX8" fmla="*/ 0 w 2307136"/>
                <a:gd name="connsiteY8" fmla="*/ 255268 h 153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7136" h="1531576">
                  <a:moveTo>
                    <a:pt x="0" y="255268"/>
                  </a:moveTo>
                  <a:cubicBezTo>
                    <a:pt x="0" y="114287"/>
                    <a:pt x="114287" y="0"/>
                    <a:pt x="255268" y="0"/>
                  </a:cubicBezTo>
                  <a:lnTo>
                    <a:pt x="2051868" y="0"/>
                  </a:lnTo>
                  <a:cubicBezTo>
                    <a:pt x="2192849" y="0"/>
                    <a:pt x="2307136" y="114287"/>
                    <a:pt x="2307136" y="255268"/>
                  </a:cubicBezTo>
                  <a:lnTo>
                    <a:pt x="2307136" y="1276308"/>
                  </a:lnTo>
                  <a:cubicBezTo>
                    <a:pt x="2307136" y="1417289"/>
                    <a:pt x="2192849" y="1531576"/>
                    <a:pt x="2051868" y="1531576"/>
                  </a:cubicBezTo>
                  <a:lnTo>
                    <a:pt x="255268" y="1531576"/>
                  </a:lnTo>
                  <a:cubicBezTo>
                    <a:pt x="114287" y="1531576"/>
                    <a:pt x="0" y="1417289"/>
                    <a:pt x="0" y="1276308"/>
                  </a:cubicBezTo>
                  <a:lnTo>
                    <a:pt x="0" y="25526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405" tIns="158585" rIns="242405" bIns="158585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4400" kern="1200" smtClean="0"/>
                <a:t>Profiles</a:t>
              </a:r>
              <a:endParaRPr lang="de-DE" sz="4400" kern="1200"/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2123728" y="4559399"/>
            <a:ext cx="6408711" cy="1531576"/>
            <a:chOff x="2123728" y="4559399"/>
            <a:chExt cx="6408711" cy="1531576"/>
          </a:xfrm>
        </p:grpSpPr>
        <p:sp>
          <p:nvSpPr>
            <p:cNvPr id="13" name="Freihandform 12"/>
            <p:cNvSpPr/>
            <p:nvPr/>
          </p:nvSpPr>
          <p:spPr>
            <a:xfrm>
              <a:off x="4430864" y="4712556"/>
              <a:ext cx="4101575" cy="1225261"/>
            </a:xfrm>
            <a:custGeom>
              <a:avLst/>
              <a:gdLst>
                <a:gd name="connsiteX0" fmla="*/ 204214 w 1225261"/>
                <a:gd name="connsiteY0" fmla="*/ 0 h 4101575"/>
                <a:gd name="connsiteX1" fmla="*/ 1021047 w 1225261"/>
                <a:gd name="connsiteY1" fmla="*/ 0 h 4101575"/>
                <a:gd name="connsiteX2" fmla="*/ 1225261 w 1225261"/>
                <a:gd name="connsiteY2" fmla="*/ 204214 h 4101575"/>
                <a:gd name="connsiteX3" fmla="*/ 1225261 w 1225261"/>
                <a:gd name="connsiteY3" fmla="*/ 4101575 h 4101575"/>
                <a:gd name="connsiteX4" fmla="*/ 1225261 w 1225261"/>
                <a:gd name="connsiteY4" fmla="*/ 4101575 h 4101575"/>
                <a:gd name="connsiteX5" fmla="*/ 0 w 1225261"/>
                <a:gd name="connsiteY5" fmla="*/ 4101575 h 4101575"/>
                <a:gd name="connsiteX6" fmla="*/ 0 w 1225261"/>
                <a:gd name="connsiteY6" fmla="*/ 4101575 h 4101575"/>
                <a:gd name="connsiteX7" fmla="*/ 0 w 1225261"/>
                <a:gd name="connsiteY7" fmla="*/ 204214 h 4101575"/>
                <a:gd name="connsiteX8" fmla="*/ 204214 w 1225261"/>
                <a:gd name="connsiteY8" fmla="*/ 0 h 410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5261" h="4101575">
                  <a:moveTo>
                    <a:pt x="1225261" y="683609"/>
                  </a:moveTo>
                  <a:lnTo>
                    <a:pt x="1225261" y="3417966"/>
                  </a:lnTo>
                  <a:cubicBezTo>
                    <a:pt x="1225261" y="3795512"/>
                    <a:pt x="1197948" y="4101575"/>
                    <a:pt x="1164256" y="4101575"/>
                  </a:cubicBezTo>
                  <a:lnTo>
                    <a:pt x="0" y="4101575"/>
                  </a:lnTo>
                  <a:lnTo>
                    <a:pt x="0" y="4101575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64256" y="0"/>
                  </a:lnTo>
                  <a:cubicBezTo>
                    <a:pt x="1197948" y="0"/>
                    <a:pt x="1225261" y="306063"/>
                    <a:pt x="1225261" y="683609"/>
                  </a:cubicBezTo>
                  <a:close/>
                </a:path>
              </a:pathLst>
            </a:cu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92197" rIns="124582" bIns="92197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kern="1200" smtClean="0"/>
                <a:t>Optional service for participating nodes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700" kern="1200" smtClean="0"/>
                <a:t>Reverse-lookup and metadata search via Central PID Catalog</a:t>
              </a:r>
              <a:endParaRPr lang="de-DE" sz="1700" kern="1200"/>
            </a:p>
          </p:txBody>
        </p:sp>
        <p:sp>
          <p:nvSpPr>
            <p:cNvPr id="14" name="Freihandform 13"/>
            <p:cNvSpPr/>
            <p:nvPr/>
          </p:nvSpPr>
          <p:spPr>
            <a:xfrm>
              <a:off x="2123728" y="4559399"/>
              <a:ext cx="2307136" cy="1531576"/>
            </a:xfrm>
            <a:custGeom>
              <a:avLst/>
              <a:gdLst>
                <a:gd name="connsiteX0" fmla="*/ 0 w 2307136"/>
                <a:gd name="connsiteY0" fmla="*/ 255268 h 1531576"/>
                <a:gd name="connsiteX1" fmla="*/ 255268 w 2307136"/>
                <a:gd name="connsiteY1" fmla="*/ 0 h 1531576"/>
                <a:gd name="connsiteX2" fmla="*/ 2051868 w 2307136"/>
                <a:gd name="connsiteY2" fmla="*/ 0 h 1531576"/>
                <a:gd name="connsiteX3" fmla="*/ 2307136 w 2307136"/>
                <a:gd name="connsiteY3" fmla="*/ 255268 h 1531576"/>
                <a:gd name="connsiteX4" fmla="*/ 2307136 w 2307136"/>
                <a:gd name="connsiteY4" fmla="*/ 1276308 h 1531576"/>
                <a:gd name="connsiteX5" fmla="*/ 2051868 w 2307136"/>
                <a:gd name="connsiteY5" fmla="*/ 1531576 h 1531576"/>
                <a:gd name="connsiteX6" fmla="*/ 255268 w 2307136"/>
                <a:gd name="connsiteY6" fmla="*/ 1531576 h 1531576"/>
                <a:gd name="connsiteX7" fmla="*/ 0 w 2307136"/>
                <a:gd name="connsiteY7" fmla="*/ 1276308 h 1531576"/>
                <a:gd name="connsiteX8" fmla="*/ 0 w 2307136"/>
                <a:gd name="connsiteY8" fmla="*/ 255268 h 153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7136" h="1531576">
                  <a:moveTo>
                    <a:pt x="0" y="255268"/>
                  </a:moveTo>
                  <a:cubicBezTo>
                    <a:pt x="0" y="114287"/>
                    <a:pt x="114287" y="0"/>
                    <a:pt x="255268" y="0"/>
                  </a:cubicBezTo>
                  <a:lnTo>
                    <a:pt x="2051868" y="0"/>
                  </a:lnTo>
                  <a:cubicBezTo>
                    <a:pt x="2192849" y="0"/>
                    <a:pt x="2307136" y="114287"/>
                    <a:pt x="2307136" y="255268"/>
                  </a:cubicBezTo>
                  <a:lnTo>
                    <a:pt x="2307136" y="1276308"/>
                  </a:lnTo>
                  <a:cubicBezTo>
                    <a:pt x="2307136" y="1417289"/>
                    <a:pt x="2192849" y="1531576"/>
                    <a:pt x="2051868" y="1531576"/>
                  </a:cubicBezTo>
                  <a:lnTo>
                    <a:pt x="255268" y="1531576"/>
                  </a:lnTo>
                  <a:cubicBezTo>
                    <a:pt x="114287" y="1531576"/>
                    <a:pt x="0" y="1417289"/>
                    <a:pt x="0" y="1276308"/>
                  </a:cubicBezTo>
                  <a:lnTo>
                    <a:pt x="0" y="25526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405" tIns="158585" rIns="242405" bIns="158585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4400" kern="1200" smtClean="0"/>
                <a:t>Search</a:t>
              </a:r>
              <a:endParaRPr lang="de-DE" sz="4400" kern="1200"/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566009" y="3212975"/>
            <a:ext cx="1425079" cy="1058861"/>
            <a:chOff x="927348" y="3212975"/>
            <a:chExt cx="1425079" cy="1058861"/>
          </a:xfrm>
        </p:grpSpPr>
        <p:pic>
          <p:nvPicPr>
            <p:cNvPr id="16" name="Picture 4" descr="C:\Users\Tobias Weigel\doc\Cliparts\text7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348" y="3212975"/>
              <a:ext cx="783978" cy="105886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Tobias Weigel\doc\Cliparts\Gears-black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3429045"/>
              <a:ext cx="588739" cy="626722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uppieren 17"/>
          <p:cNvGrpSpPr/>
          <p:nvPr/>
        </p:nvGrpSpPr>
        <p:grpSpPr>
          <a:xfrm>
            <a:off x="564709" y="1427966"/>
            <a:ext cx="1427678" cy="1452466"/>
            <a:chOff x="954917" y="1427966"/>
            <a:chExt cx="1427678" cy="1452466"/>
          </a:xfrm>
        </p:grpSpPr>
        <p:pic>
          <p:nvPicPr>
            <p:cNvPr id="19" name="Picture 3" descr="C:\Users\Tobias Weigel\doc\Cliparts\applications-internet-300px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917" y="1427966"/>
              <a:ext cx="1271538" cy="1271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7" descr="C:\Users\Tobias Weigel\doc\Cliparts\db-300px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732" y="2132856"/>
              <a:ext cx="677863" cy="747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8" descr="C:\Users\Tobias Weigel\doc\Cliparts\system-search-300px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79" y="4742558"/>
            <a:ext cx="1271538" cy="127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49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Reliable hosting and resolution of PID namespaces</a:t>
            </a:r>
          </a:p>
          <a:p>
            <a:pPr lvl="1"/>
            <a:r>
              <a:rPr lang="en-US"/>
              <a:t>Well-proven infrastructure in place</a:t>
            </a:r>
          </a:p>
          <a:p>
            <a:pPr lvl="1"/>
            <a:r>
              <a:rPr lang="en-US"/>
              <a:t>Technical foundation is the Handle </a:t>
            </a:r>
            <a:r>
              <a:rPr lang="en-US" smtClean="0"/>
              <a:t>System</a:t>
            </a:r>
          </a:p>
          <a:p>
            <a:pPr lvl="1"/>
            <a:r>
              <a:rPr lang="en-US" smtClean="0"/>
              <a:t>Namespaces provided through ePIC</a:t>
            </a:r>
            <a:endParaRPr lang="en-US"/>
          </a:p>
          <a:p>
            <a:endParaRPr lang="en-US"/>
          </a:p>
          <a:p>
            <a:r>
              <a:rPr lang="en-US"/>
              <a:t>Operational processes for namespace integration and maintenance</a:t>
            </a:r>
          </a:p>
          <a:p>
            <a:pPr lvl="1"/>
            <a:r>
              <a:rPr lang="en-US"/>
              <a:t>Ensure balance across hosting nodes</a:t>
            </a:r>
          </a:p>
          <a:p>
            <a:pPr lvl="1"/>
            <a:r>
              <a:rPr lang="en-US"/>
              <a:t>Accommodate fail-over and retraction scenarios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DE0A-BD91-40AA-A2FA-AEE4E1507C3B}" type="datetime1">
              <a:rPr lang="en-US" smtClean="0"/>
              <a:t>12/5/2019</a:t>
            </a:fld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de-DE" smtClean="0"/>
              <a:t>B2HANDLE: PID namespace hosting</a:t>
            </a:r>
            <a:endParaRPr lang="de-DE"/>
          </a:p>
        </p:txBody>
      </p:sp>
      <p:grpSp>
        <p:nvGrpSpPr>
          <p:cNvPr id="6" name="Gruppieren 5"/>
          <p:cNvGrpSpPr/>
          <p:nvPr/>
        </p:nvGrpSpPr>
        <p:grpSpPr>
          <a:xfrm>
            <a:off x="7756840" y="5233944"/>
            <a:ext cx="1015290" cy="1032918"/>
            <a:chOff x="954917" y="1427966"/>
            <a:chExt cx="1427678" cy="1452466"/>
          </a:xfrm>
        </p:grpSpPr>
        <p:pic>
          <p:nvPicPr>
            <p:cNvPr id="7" name="Picture 3" descr="C:\Users\Tobias Weigel\doc\Cliparts\applications-internet-300px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917" y="1427966"/>
              <a:ext cx="1271538" cy="1271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C:\Users\Tobias Weigel\doc\Cliparts\db-300px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732" y="2132856"/>
              <a:ext cx="677863" cy="747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0083182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8" id="{4751AB5D-640C-3342-BFAA-5DB4E45F457D}" vid="{E170F76C-6CC7-B945-846A-6208DD64BB9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EOSC-hub_ppt-2</Template>
  <TotalTime>0</TotalTime>
  <Words>830</Words>
  <Application>Microsoft Office PowerPoint</Application>
  <PresentationFormat>Bildschirmpräsentation (4:3)</PresentationFormat>
  <Paragraphs>168</Paragraphs>
  <Slides>17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slide_base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Caterina Piagentini</dc:creator>
  <cp:lastModifiedBy>Tobias Weigel</cp:lastModifiedBy>
  <cp:revision>129</cp:revision>
  <dcterms:created xsi:type="dcterms:W3CDTF">2018-01-30T10:37:03Z</dcterms:created>
  <dcterms:modified xsi:type="dcterms:W3CDTF">2019-12-05T16:14:17Z</dcterms:modified>
</cp:coreProperties>
</file>