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7" r:id="rId2"/>
  </p:sldMasterIdLst>
  <p:notesMasterIdLst>
    <p:notesMasterId r:id="rId23"/>
  </p:notesMasterIdLst>
  <p:sldIdLst>
    <p:sldId id="269" r:id="rId3"/>
    <p:sldId id="281" r:id="rId4"/>
    <p:sldId id="282" r:id="rId5"/>
    <p:sldId id="257" r:id="rId6"/>
    <p:sldId id="258" r:id="rId7"/>
    <p:sldId id="259" r:id="rId8"/>
    <p:sldId id="279" r:id="rId9"/>
    <p:sldId id="280" r:id="rId10"/>
    <p:sldId id="260" r:id="rId11"/>
    <p:sldId id="278" r:id="rId12"/>
    <p:sldId id="261" r:id="rId13"/>
    <p:sldId id="270" r:id="rId14"/>
    <p:sldId id="262" r:id="rId15"/>
    <p:sldId id="263" r:id="rId16"/>
    <p:sldId id="271" r:id="rId17"/>
    <p:sldId id="272" r:id="rId18"/>
    <p:sldId id="273" r:id="rId19"/>
    <p:sldId id="275" r:id="rId20"/>
    <p:sldId id="277"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183" autoAdjust="0"/>
  </p:normalViewPr>
  <p:slideViewPr>
    <p:cSldViewPr>
      <p:cViewPr varScale="1">
        <p:scale>
          <a:sx n="60" d="100"/>
          <a:sy n="60" d="100"/>
        </p:scale>
        <p:origin x="-1016" y="-10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D090F8-22AE-4C07-B45C-496F55AF5FC4}" type="datetimeFigureOut">
              <a:rPr lang="en-GB" smtClean="0"/>
              <a:t>12/01/16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06CCDC-2981-427A-8834-1DC6213DCB0F}" type="slidenum">
              <a:rPr lang="en-GB" smtClean="0"/>
              <a:t>‹#›</a:t>
            </a:fld>
            <a:endParaRPr lang="en-GB"/>
          </a:p>
        </p:txBody>
      </p:sp>
    </p:spTree>
    <p:extLst>
      <p:ext uri="{BB962C8B-B14F-4D97-AF65-F5344CB8AC3E}">
        <p14:creationId xmlns:p14="http://schemas.microsoft.com/office/powerpoint/2010/main" val="3487853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 Id="rId3" Type="http://schemas.openxmlformats.org/officeDocument/2006/relationships/hyperlink" Target="https://b2drop.eudat.eu/"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 Id="rId3" Type="http://schemas.openxmlformats.org/officeDocument/2006/relationships/hyperlink" Target="http://www.eudat.eu/support-request"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eudat.eu/services/b2drop" TargetMode="External"/><Relationship Id="rId4" Type="http://schemas.openxmlformats.org/officeDocument/2006/relationships/hyperlink" Target="http://eudat.eu/services/userdoc/b2drop" TargetMode="External"/><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smtClean="0">
                <a:solidFill>
                  <a:schemeClr val="tx1"/>
                </a:solidFill>
                <a:effectLst/>
                <a:latin typeface="+mn-lt"/>
                <a:ea typeface="+mn-ea"/>
                <a:cs typeface="+mn-cs"/>
              </a:rPr>
              <a:t>B2DROP is a secure and trusted data exchange service for researchers and scientists to keep their research data synchronized and up-to-date. You can store and share up to 20 GB of data for free. The basic functionality of B2DROP is explained in this presentation.</a:t>
            </a:r>
            <a:endParaRPr lang="en-GB" sz="120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06CCDC-2981-427A-8834-1DC6213DCB0F}" type="slidenum">
              <a:rPr lang="en-GB" smtClean="0"/>
              <a:t>1</a:t>
            </a:fld>
            <a:endParaRPr lang="en-GB"/>
          </a:p>
        </p:txBody>
      </p:sp>
    </p:spTree>
    <p:extLst>
      <p:ext uri="{BB962C8B-B14F-4D97-AF65-F5344CB8AC3E}">
        <p14:creationId xmlns:p14="http://schemas.microsoft.com/office/powerpoint/2010/main" val="565357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B2DROP is one of the services offered by EUDAT, the pan-European Infrastructure.  EUDAT offers common data services, supporting multiple research communities as well as individuals, through a geographically distributed resilient network connecting general purpose data centres and community-specific data repositories. EUDAT enables European researchers from any discipline and any geographical location to preserve, find, access, and process data in a trusted environment.</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A135094-64D1-F647-9BB8-82B15787932B}" type="slidenum">
              <a:rPr lang="en-US" smtClean="0"/>
              <a:t>2</a:t>
            </a:fld>
            <a:endParaRPr lang="en-US"/>
          </a:p>
        </p:txBody>
      </p:sp>
    </p:spTree>
    <p:extLst>
      <p:ext uri="{BB962C8B-B14F-4D97-AF65-F5344CB8AC3E}">
        <p14:creationId xmlns:p14="http://schemas.microsoft.com/office/powerpoint/2010/main" val="1730431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services offered by EUDAT, the B2 service suite, are community driven as they are designed, built and implemented based on user community requirements. Meaning that the communities have direct influence on these services and contribute to the development of them. </a:t>
            </a:r>
            <a:r>
              <a:rPr lang="en-US" sz="1200" kern="1200" dirty="0" smtClean="0">
                <a:solidFill>
                  <a:schemeClr val="tx1"/>
                </a:solidFill>
                <a:effectLst/>
                <a:latin typeface="+mn-lt"/>
                <a:ea typeface="+mn-ea"/>
                <a:cs typeface="+mn-cs"/>
              </a:rPr>
              <a:t>Services are defined not just by core communities in the EUDAT collaboration which are CLARIN, ENES, ELIXIR, EPOS, ICOS, LTER Europe &amp; VPH, but additional communities are elicited to ensure EUDAT services are as generic and applicable to as wide an audience as possible.</a:t>
            </a:r>
            <a:endParaRPr lang="en-GB" sz="1200" kern="1200" dirty="0" smtClean="0">
              <a:solidFill>
                <a:schemeClr val="tx1"/>
              </a:solidFill>
              <a:effectLst/>
              <a:latin typeface="+mn-lt"/>
              <a:ea typeface="+mn-ea"/>
              <a:cs typeface="+mn-cs"/>
            </a:endParaRPr>
          </a:p>
          <a:p>
            <a:endParaRPr lang="en-US" baseline="0" dirty="0" smtClean="0">
              <a:solidFill>
                <a:srgbClr val="FF0000"/>
              </a:solidFill>
            </a:endParaRPr>
          </a:p>
        </p:txBody>
      </p:sp>
      <p:sp>
        <p:nvSpPr>
          <p:cNvPr id="4" name="Slide Number Placeholder 3"/>
          <p:cNvSpPr>
            <a:spLocks noGrp="1"/>
          </p:cNvSpPr>
          <p:nvPr>
            <p:ph type="sldNum" sz="quarter" idx="10"/>
          </p:nvPr>
        </p:nvSpPr>
        <p:spPr/>
        <p:txBody>
          <a:bodyPr/>
          <a:lstStyle/>
          <a:p>
            <a:fld id="{4A135094-64D1-F647-9BB8-82B15787932B}" type="slidenum">
              <a:rPr lang="en-US" smtClean="0"/>
              <a:t>3</a:t>
            </a:fld>
            <a:endParaRPr lang="en-US"/>
          </a:p>
        </p:txBody>
      </p:sp>
    </p:spTree>
    <p:extLst>
      <p:ext uri="{BB962C8B-B14F-4D97-AF65-F5344CB8AC3E}">
        <p14:creationId xmlns:p14="http://schemas.microsoft.com/office/powerpoint/2010/main" val="2048661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0" kern="1200" dirty="0" smtClean="0">
                <a:solidFill>
                  <a:schemeClr val="tx1"/>
                </a:solidFill>
                <a:effectLst/>
                <a:latin typeface="+mn-lt"/>
                <a:ea typeface="+mn-ea"/>
                <a:cs typeface="+mn-cs"/>
              </a:rPr>
              <a:t>There’s a more general presentation available on B2DROP within the B2 service suite. On this slide you find the highlights from that presentation. B2Drop is built for researchers who would like to share their research outcomes with a few co-workers within or outside their own organization prior to making it available to a wider audience. You can exchange files, upload new versions and integrate it into your folder structure on several devices, like pc, laptop and/or tablet.</a:t>
            </a:r>
          </a:p>
          <a:p>
            <a:r>
              <a:rPr lang="en-GB" sz="1200" i="0" kern="1200" dirty="0" smtClean="0">
                <a:solidFill>
                  <a:schemeClr val="tx1"/>
                </a:solidFill>
                <a:effectLst/>
                <a:latin typeface="+mn-lt"/>
                <a:ea typeface="+mn-ea"/>
                <a:cs typeface="+mn-cs"/>
              </a:rPr>
              <a:t>The offer you can’t refuse: 20 GB free storage while stored within Europe in a simple to use interface.</a:t>
            </a:r>
            <a:endParaRPr lang="en-GB" sz="120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06CCDC-2981-427A-8834-1DC6213DCB0F}" type="slidenum">
              <a:rPr lang="en-GB" smtClean="0"/>
              <a:t>4</a:t>
            </a:fld>
            <a:endParaRPr lang="en-GB"/>
          </a:p>
        </p:txBody>
      </p:sp>
    </p:spTree>
    <p:extLst>
      <p:ext uri="{BB962C8B-B14F-4D97-AF65-F5344CB8AC3E}">
        <p14:creationId xmlns:p14="http://schemas.microsoft.com/office/powerpoint/2010/main" val="2734214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The </a:t>
            </a:r>
            <a:r>
              <a:rPr lang="en-US" sz="1200" kern="1200" dirty="0" smtClean="0">
                <a:solidFill>
                  <a:schemeClr val="tx1"/>
                </a:solidFill>
                <a:effectLst/>
                <a:latin typeface="+mn-lt"/>
                <a:ea typeface="+mn-ea"/>
                <a:cs typeface="+mn-cs"/>
              </a:rPr>
              <a:t>B2DROP user training will cover the following points:</a:t>
            </a: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terms and conditions for using the B2DROP service</a:t>
            </a: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Accessing the service</a:t>
            </a: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How to use the web interface </a:t>
            </a:r>
            <a:endParaRPr lang="en-GB"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it-IT" sz="1200" kern="1200" dirty="0" smtClean="0">
                <a:solidFill>
                  <a:schemeClr val="tx1"/>
                </a:solidFill>
                <a:effectLst/>
                <a:latin typeface="+mn-lt"/>
                <a:ea typeface="+mn-ea"/>
                <a:cs typeface="+mn-cs"/>
              </a:rPr>
              <a:t>How to </a:t>
            </a:r>
            <a:r>
              <a:rPr lang="en-GB" dirty="0" smtClean="0"/>
              <a:t>install the client</a:t>
            </a:r>
          </a:p>
          <a:p>
            <a:pPr marL="171450" indent="-171450">
              <a:buFont typeface="Arial" panose="020B0604020202020204" pitchFamily="34" charset="0"/>
              <a:buChar char="•"/>
            </a:pPr>
            <a:r>
              <a:rPr lang="en-GB" dirty="0" smtClean="0"/>
              <a:t>How to use the client</a:t>
            </a:r>
          </a:p>
          <a:p>
            <a:pPr marL="171450" indent="-171450">
              <a:buFont typeface="Arial" panose="020B0604020202020204" pitchFamily="34" charset="0"/>
              <a:buChar char="•"/>
            </a:pPr>
            <a:r>
              <a:rPr lang="en-GB" dirty="0" smtClean="0"/>
              <a:t>Impact of Versioning</a:t>
            </a:r>
          </a:p>
          <a:p>
            <a:pPr marL="171450" indent="-171450">
              <a:buFont typeface="Arial" panose="020B0604020202020204" pitchFamily="34" charset="0"/>
              <a:buChar char="•"/>
            </a:pPr>
            <a:r>
              <a:rPr lang="en-GB" dirty="0" smtClean="0"/>
              <a:t>Linking with Other B</a:t>
            </a:r>
            <a:r>
              <a:rPr lang="en-GB" i="1" dirty="0" smtClean="0"/>
              <a:t>2</a:t>
            </a:r>
            <a:r>
              <a:rPr lang="en-GB" dirty="0" smtClean="0"/>
              <a:t> Services</a:t>
            </a:r>
          </a:p>
          <a:p>
            <a:pPr marL="171450" indent="-171450">
              <a:buFont typeface="Arial" panose="020B0604020202020204" pitchFamily="34" charset="0"/>
              <a:buChar char="•"/>
            </a:pPr>
            <a:r>
              <a:rPr lang="en-GB" dirty="0" smtClean="0"/>
              <a:t>Security</a:t>
            </a:r>
          </a:p>
          <a:p>
            <a:pPr marL="171450" indent="-171450">
              <a:buFont typeface="Arial" panose="020B0604020202020204" pitchFamily="34" charset="0"/>
              <a:buChar char="•"/>
            </a:pPr>
            <a:r>
              <a:rPr lang="en-GB" dirty="0" smtClean="0"/>
              <a:t>Support requests</a:t>
            </a:r>
          </a:p>
          <a:p>
            <a:pPr marL="171450" lvl="0" indent="-171450">
              <a:buFont typeface="Arial" panose="020B0604020202020204" pitchFamily="34" charset="0"/>
              <a:buChar char="•"/>
            </a:pP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706CCDC-2981-427A-8834-1DC6213DCB0F}" type="slidenum">
              <a:rPr lang="en-GB" smtClean="0"/>
              <a:t>5</a:t>
            </a:fld>
            <a:endParaRPr lang="en-GB"/>
          </a:p>
        </p:txBody>
      </p:sp>
    </p:spTree>
    <p:extLst>
      <p:ext uri="{BB962C8B-B14F-4D97-AF65-F5344CB8AC3E}">
        <p14:creationId xmlns:p14="http://schemas.microsoft.com/office/powerpoint/2010/main" val="28730471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sz="1200" kern="1200" dirty="0" smtClean="0">
                <a:solidFill>
                  <a:schemeClr val="tx1"/>
                </a:solidFill>
                <a:effectLst/>
                <a:latin typeface="+mn-lt"/>
                <a:ea typeface="+mn-ea"/>
                <a:cs typeface="+mn-cs"/>
              </a:rPr>
              <a:t>There</a:t>
            </a:r>
            <a:r>
              <a:rPr lang="it-IT" sz="1200" kern="1200" baseline="0" dirty="0" smtClean="0">
                <a:solidFill>
                  <a:schemeClr val="tx1"/>
                </a:solidFill>
                <a:effectLst/>
                <a:latin typeface="+mn-lt"/>
                <a:ea typeface="+mn-ea"/>
                <a:cs typeface="+mn-cs"/>
              </a:rPr>
              <a:t> are few terms and conditions fo which you should be aware before using B2DROP:</a:t>
            </a:r>
          </a:p>
          <a:p>
            <a:pPr marL="342900" lvl="1" indent="-342900"/>
            <a:r>
              <a:rPr lang="en-GB" dirty="0" smtClean="0"/>
              <a:t>Not for personal, recreational, political or commercial use</a:t>
            </a:r>
          </a:p>
          <a:p>
            <a:pPr marL="342900" lvl="1" indent="-342900"/>
            <a:r>
              <a:rPr lang="en-GB" dirty="0" smtClean="0"/>
              <a:t>Availability defined by SLA – no guaranteed availability at any specific instant</a:t>
            </a:r>
          </a:p>
          <a:p>
            <a:pPr marL="342900" lvl="1" indent="-342900"/>
            <a:r>
              <a:rPr lang="en-GB" dirty="0" smtClean="0"/>
              <a:t>No unlawful or inappropriate content</a:t>
            </a:r>
          </a:p>
          <a:p>
            <a:pPr marL="342900" lvl="1" indent="-342900"/>
            <a:r>
              <a:rPr lang="en-GB" dirty="0" smtClean="0"/>
              <a:t>Potential sanctions: account suspension, termination, deletion of content or criminal proceedings</a:t>
            </a: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06CCDC-2981-427A-8834-1DC6213DCB0F}" type="slidenum">
              <a:rPr lang="en-GB" smtClean="0"/>
              <a:t>6</a:t>
            </a:fld>
            <a:endParaRPr lang="en-GB"/>
          </a:p>
        </p:txBody>
      </p:sp>
    </p:spTree>
    <p:extLst>
      <p:ext uri="{BB962C8B-B14F-4D97-AF65-F5344CB8AC3E}">
        <p14:creationId xmlns:p14="http://schemas.microsoft.com/office/powerpoint/2010/main" val="26448513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You can access B2DROP via the general EUDAT website https://eudat.eu/ . Click the small button ‘use’ in the blue B2DROP box in the left bottom corner of the webpage.</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06CCDC-2981-427A-8834-1DC6213DCB0F}" type="slidenum">
              <a:rPr lang="en-GB" smtClean="0"/>
              <a:t>7</a:t>
            </a:fld>
            <a:endParaRPr lang="en-GB"/>
          </a:p>
        </p:txBody>
      </p:sp>
    </p:spTree>
    <p:extLst>
      <p:ext uri="{BB962C8B-B14F-4D97-AF65-F5344CB8AC3E}">
        <p14:creationId xmlns:p14="http://schemas.microsoft.com/office/powerpoint/2010/main" val="1708689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easiest way however is to go to B2DROP directly via </a:t>
            </a:r>
            <a:r>
              <a:rPr lang="en-US" sz="1200" u="sng" kern="1200" dirty="0" smtClean="0">
                <a:solidFill>
                  <a:schemeClr val="tx1"/>
                </a:solidFill>
                <a:effectLst/>
                <a:latin typeface="+mn-lt"/>
                <a:ea typeface="+mn-ea"/>
                <a:cs typeface="+mn-cs"/>
                <a:hlinkClick r:id="rId3"/>
              </a:rPr>
              <a:t>https://b2drop.eudat.eu/</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706CCDC-2981-427A-8834-1DC6213DCB0F}" type="slidenum">
              <a:rPr lang="en-GB" smtClean="0"/>
              <a:t>8</a:t>
            </a:fld>
            <a:endParaRPr lang="en-GB"/>
          </a:p>
        </p:txBody>
      </p:sp>
    </p:spTree>
    <p:extLst>
      <p:ext uri="{BB962C8B-B14F-4D97-AF65-F5344CB8AC3E}">
        <p14:creationId xmlns:p14="http://schemas.microsoft.com/office/powerpoint/2010/main" val="1201277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To use B2DROP you need to register yourself first. This is quite easy. Please fill in your details and use your institutional e-mail address. After confirmation you can use B2DROP immediately!</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06CCDC-2981-427A-8834-1DC6213DCB0F}" type="slidenum">
              <a:rPr lang="en-GB" smtClean="0"/>
              <a:t>9</a:t>
            </a:fld>
            <a:endParaRPr lang="en-GB"/>
          </a:p>
        </p:txBody>
      </p:sp>
    </p:spTree>
    <p:extLst>
      <p:ext uri="{BB962C8B-B14F-4D97-AF65-F5344CB8AC3E}">
        <p14:creationId xmlns:p14="http://schemas.microsoft.com/office/powerpoint/2010/main" val="38233488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case you would have forgotten your password, you could retrieve it via the Password Self Service. This service is available under the button CLICK HERE, which you use for creating a new account too. Simply follow the steps and you’ll use B2DROP very soon again indeed.</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06CCDC-2981-427A-8834-1DC6213DCB0F}" type="slidenum">
              <a:rPr lang="en-GB" smtClean="0"/>
              <a:t>10</a:t>
            </a:fld>
            <a:endParaRPr lang="en-GB"/>
          </a:p>
        </p:txBody>
      </p:sp>
    </p:spTree>
    <p:extLst>
      <p:ext uri="{BB962C8B-B14F-4D97-AF65-F5344CB8AC3E}">
        <p14:creationId xmlns:p14="http://schemas.microsoft.com/office/powerpoint/2010/main" val="3040334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On this slide you’ll find a step-by-step guide:</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to upload or download a file</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create a new folder</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creating, selecting and storing versions of files</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renaming files and folders</a:t>
            </a:r>
          </a:p>
          <a:p>
            <a:r>
              <a:rPr lang="en-US" sz="1200" kern="1200" dirty="0" smtClean="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06CCDC-2981-427A-8834-1DC6213DCB0F}" type="slidenum">
              <a:rPr lang="en-GB" smtClean="0"/>
              <a:t>11</a:t>
            </a:fld>
            <a:endParaRPr lang="en-GB"/>
          </a:p>
        </p:txBody>
      </p:sp>
    </p:spTree>
    <p:extLst>
      <p:ext uri="{BB962C8B-B14F-4D97-AF65-F5344CB8AC3E}">
        <p14:creationId xmlns:p14="http://schemas.microsoft.com/office/powerpoint/2010/main" val="1969060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Some information on:</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Creating new contacts and groups</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Select contacts by starting their first name. B2DROP will suggest some profiles, please click on the right one.</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Sharing files and folders via the ‘Share’ button</a:t>
            </a:r>
          </a:p>
          <a:p>
            <a:pPr marL="171450" indent="-171450">
              <a:buFont typeface="Arial" panose="020B0604020202020204" pitchFamily="34" charset="0"/>
              <a:buChar char="•"/>
            </a:pPr>
            <a:r>
              <a:rPr lang="en-GB" sz="1200" kern="1200" dirty="0" err="1" smtClean="0">
                <a:solidFill>
                  <a:schemeClr val="tx1"/>
                </a:solidFill>
                <a:effectLst/>
                <a:latin typeface="+mn-lt"/>
                <a:ea typeface="+mn-ea"/>
                <a:cs typeface="+mn-cs"/>
              </a:rPr>
              <a:t>Unsharing</a:t>
            </a:r>
            <a:endParaRPr lang="en-GB" dirty="0"/>
          </a:p>
        </p:txBody>
      </p:sp>
      <p:sp>
        <p:nvSpPr>
          <p:cNvPr id="4" name="Slide Number Placeholder 3"/>
          <p:cNvSpPr>
            <a:spLocks noGrp="1"/>
          </p:cNvSpPr>
          <p:nvPr>
            <p:ph type="sldNum" sz="quarter" idx="10"/>
          </p:nvPr>
        </p:nvSpPr>
        <p:spPr/>
        <p:txBody>
          <a:bodyPr/>
          <a:lstStyle/>
          <a:p>
            <a:fld id="{6706CCDC-2981-427A-8834-1DC6213DCB0F}" type="slidenum">
              <a:rPr lang="en-GB" smtClean="0"/>
              <a:t>12</a:t>
            </a:fld>
            <a:endParaRPr lang="en-GB"/>
          </a:p>
        </p:txBody>
      </p:sp>
    </p:spTree>
    <p:extLst>
      <p:ext uri="{BB962C8B-B14F-4D97-AF65-F5344CB8AC3E}">
        <p14:creationId xmlns:p14="http://schemas.microsoft.com/office/powerpoint/2010/main" val="1969060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step-by-step guide for embedding B2DROP in your personal file directory.</a:t>
            </a:r>
            <a:endParaRPr lang="en-GB" sz="11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There’s a (concept) video available to assist you with this. https://youtu.be/YyjPv4s7DxY</a:t>
            </a:r>
            <a:endParaRPr lang="en-US" baseline="0" dirty="0" smtClean="0"/>
          </a:p>
        </p:txBody>
      </p:sp>
      <p:sp>
        <p:nvSpPr>
          <p:cNvPr id="4" name="Slide Number Placeholder 3"/>
          <p:cNvSpPr>
            <a:spLocks noGrp="1"/>
          </p:cNvSpPr>
          <p:nvPr>
            <p:ph type="sldNum" sz="quarter" idx="10"/>
          </p:nvPr>
        </p:nvSpPr>
        <p:spPr/>
        <p:txBody>
          <a:bodyPr/>
          <a:lstStyle/>
          <a:p>
            <a:fld id="{6706CCDC-2981-427A-8834-1DC6213DCB0F}" type="slidenum">
              <a:rPr lang="en-GB" smtClean="0"/>
              <a:t>13</a:t>
            </a:fld>
            <a:endParaRPr lang="en-GB"/>
          </a:p>
        </p:txBody>
      </p:sp>
    </p:spTree>
    <p:extLst>
      <p:ext uri="{BB962C8B-B14F-4D97-AF65-F5344CB8AC3E}">
        <p14:creationId xmlns:p14="http://schemas.microsoft.com/office/powerpoint/2010/main" val="29901959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You can now share files via B</a:t>
            </a:r>
            <a:r>
              <a:rPr lang="en-GB" sz="1200" i="1" kern="1200" dirty="0" smtClean="0">
                <a:solidFill>
                  <a:schemeClr val="tx1"/>
                </a:solidFill>
                <a:effectLst/>
                <a:latin typeface="+mn-lt"/>
                <a:ea typeface="+mn-ea"/>
                <a:cs typeface="+mn-cs"/>
              </a:rPr>
              <a:t>2</a:t>
            </a:r>
            <a:r>
              <a:rPr lang="en-GB" sz="1200" kern="1200" dirty="0" smtClean="0">
                <a:solidFill>
                  <a:schemeClr val="tx1"/>
                </a:solidFill>
                <a:effectLst/>
                <a:latin typeface="+mn-lt"/>
                <a:ea typeface="+mn-ea"/>
                <a:cs typeface="+mn-cs"/>
              </a:rPr>
              <a:t>DROP by copying + pasting them into the </a:t>
            </a:r>
            <a:r>
              <a:rPr lang="en-GB" sz="1200" kern="1200" dirty="0" err="1" smtClean="0">
                <a:solidFill>
                  <a:schemeClr val="tx1"/>
                </a:solidFill>
                <a:effectLst/>
                <a:latin typeface="+mn-lt"/>
                <a:ea typeface="+mn-ea"/>
                <a:cs typeface="+mn-cs"/>
              </a:rPr>
              <a:t>ownCloud</a:t>
            </a:r>
            <a:r>
              <a:rPr lang="en-GB" sz="1200" kern="1200" dirty="0" smtClean="0">
                <a:solidFill>
                  <a:schemeClr val="tx1"/>
                </a:solidFill>
                <a:effectLst/>
                <a:latin typeface="+mn-lt"/>
                <a:ea typeface="+mn-ea"/>
                <a:cs typeface="+mn-cs"/>
              </a:rPr>
              <a:t> folder, or moving them to the folder by selecting + dragging them. Please note that the files will be removed from the original location if you drag + drop them.</a:t>
            </a:r>
          </a:p>
          <a:p>
            <a:r>
              <a:rPr lang="en-US" sz="1200" kern="1200" dirty="0" smtClean="0">
                <a:solidFill>
                  <a:schemeClr val="tx1"/>
                </a:solidFill>
                <a:effectLst/>
                <a:latin typeface="+mn-lt"/>
                <a:ea typeface="+mn-ea"/>
                <a:cs typeface="+mn-cs"/>
              </a:rPr>
              <a:t>To share a file or folder, please click the button ‘Share’ after the file name or folder name. Specify with whom you would like to share the item by name (if someone has a B2DROP account) or by e-mail.</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706CCDC-2981-427A-8834-1DC6213DCB0F}" type="slidenum">
              <a:rPr lang="en-GB" smtClean="0"/>
              <a:t>14</a:t>
            </a:fld>
            <a:endParaRPr lang="en-GB"/>
          </a:p>
        </p:txBody>
      </p:sp>
    </p:spTree>
    <p:extLst>
      <p:ext uri="{BB962C8B-B14F-4D97-AF65-F5344CB8AC3E}">
        <p14:creationId xmlns:p14="http://schemas.microsoft.com/office/powerpoint/2010/main" val="29659428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short guide on </a:t>
            </a:r>
            <a:r>
              <a:rPr lang="en-US" sz="1200" kern="1200" dirty="0" err="1" smtClean="0">
                <a:solidFill>
                  <a:schemeClr val="tx1"/>
                </a:solidFill>
                <a:effectLst/>
                <a:latin typeface="+mn-lt"/>
                <a:ea typeface="+mn-ea"/>
                <a:cs typeface="+mn-cs"/>
              </a:rPr>
              <a:t>unsharing</a:t>
            </a:r>
            <a:r>
              <a:rPr lang="en-US" sz="1200" kern="1200" dirty="0" smtClean="0">
                <a:solidFill>
                  <a:schemeClr val="tx1"/>
                </a:solidFill>
                <a:effectLst/>
                <a:latin typeface="+mn-lt"/>
                <a:ea typeface="+mn-ea"/>
                <a:cs typeface="+mn-cs"/>
              </a:rPr>
              <a:t> items. Quite easy and simple. To undo </a:t>
            </a:r>
            <a:r>
              <a:rPr lang="en-US" sz="1200" kern="1200" dirty="0" err="1" smtClean="0">
                <a:solidFill>
                  <a:schemeClr val="tx1"/>
                </a:solidFill>
                <a:effectLst/>
                <a:latin typeface="+mn-lt"/>
                <a:ea typeface="+mn-ea"/>
                <a:cs typeface="+mn-cs"/>
              </a:rPr>
              <a:t>unsharing</a:t>
            </a:r>
            <a:r>
              <a:rPr lang="en-US" sz="1200" kern="1200" dirty="0" smtClean="0">
                <a:solidFill>
                  <a:schemeClr val="tx1"/>
                </a:solidFill>
                <a:effectLst/>
                <a:latin typeface="+mn-lt"/>
                <a:ea typeface="+mn-ea"/>
                <a:cs typeface="+mn-cs"/>
              </a:rPr>
              <a:t>, simply invite people to your folder or file again.</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06CCDC-2981-427A-8834-1DC6213DCB0F}" type="slidenum">
              <a:rPr lang="en-GB" smtClean="0"/>
              <a:t>15</a:t>
            </a:fld>
            <a:endParaRPr lang="en-GB"/>
          </a:p>
        </p:txBody>
      </p:sp>
    </p:spTree>
    <p:extLst>
      <p:ext uri="{BB962C8B-B14F-4D97-AF65-F5344CB8AC3E}">
        <p14:creationId xmlns:p14="http://schemas.microsoft.com/office/powerpoint/2010/main" val="34164360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B2DROP will notice when you try to upload a file with an already existing name in the same folder / space. B2DROP will ask you which version(s) you’d like to keep: one, or both. If you choose to keep both, the new file will be known in B2DROP as ‘filename (2)’.</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It’s a safety measurement: if you would like to keep several versions of files, it’s probably best to add an elaborate versioning in the filename yourself with a version number or date, such as ‘filename v1.0’ or ‘filename 01-02-2016’.</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06CCDC-2981-427A-8834-1DC6213DCB0F}" type="slidenum">
              <a:rPr lang="en-GB" smtClean="0"/>
              <a:t>16</a:t>
            </a:fld>
            <a:endParaRPr lang="en-GB"/>
          </a:p>
        </p:txBody>
      </p:sp>
    </p:spTree>
    <p:extLst>
      <p:ext uri="{BB962C8B-B14F-4D97-AF65-F5344CB8AC3E}">
        <p14:creationId xmlns:p14="http://schemas.microsoft.com/office/powerpoint/2010/main" val="40277386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Simply remove files by clicking on the trashcan behind the file name. If you will have made a mistake, you can retrieve your deleted files via the folder with the same name in the left bottom corner.</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06CCDC-2981-427A-8834-1DC6213DCB0F}" type="slidenum">
              <a:rPr lang="en-GB" smtClean="0"/>
              <a:t>17</a:t>
            </a:fld>
            <a:endParaRPr lang="en-GB"/>
          </a:p>
        </p:txBody>
      </p:sp>
    </p:spTree>
    <p:extLst>
      <p:ext uri="{BB962C8B-B14F-4D97-AF65-F5344CB8AC3E}">
        <p14:creationId xmlns:p14="http://schemas.microsoft.com/office/powerpoint/2010/main" val="39532282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Your privacy is important to us. </a:t>
            </a:r>
            <a:r>
              <a:rPr lang="en-US" sz="1200" kern="1200" dirty="0" smtClean="0">
                <a:solidFill>
                  <a:schemeClr val="tx1"/>
                </a:solidFill>
                <a:effectLst/>
                <a:latin typeface="+mn-lt"/>
                <a:ea typeface="+mn-ea"/>
                <a:cs typeface="+mn-cs"/>
              </a:rPr>
              <a:t>You decide with whom to share files and folders. In urgent matters an administrator could access your data, but we hope it will never be necessary.</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06CCDC-2981-427A-8834-1DC6213DCB0F}" type="slidenum">
              <a:rPr lang="en-GB" smtClean="0"/>
              <a:t>18</a:t>
            </a:fld>
            <a:endParaRPr lang="en-GB"/>
          </a:p>
        </p:txBody>
      </p:sp>
    </p:spTree>
    <p:extLst>
      <p:ext uri="{BB962C8B-B14F-4D97-AF65-F5344CB8AC3E}">
        <p14:creationId xmlns:p14="http://schemas.microsoft.com/office/powerpoint/2010/main" val="2332478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EUDAT runs a specific help desk system to support B2DROP users and it can be accessed via </a:t>
            </a:r>
            <a:r>
              <a:rPr lang="en-GB" sz="1200" u="sng" kern="1200" dirty="0" smtClean="0">
                <a:solidFill>
                  <a:schemeClr val="tx1"/>
                </a:solidFill>
                <a:effectLst/>
                <a:latin typeface="+mn-lt"/>
                <a:ea typeface="+mn-ea"/>
                <a:cs typeface="+mn-cs"/>
                <a:hlinkClick r:id="rId3"/>
              </a:rPr>
              <a:t>http://www.eudat.eu/support-request</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06CCDC-2981-427A-8834-1DC6213DCB0F}" type="slidenum">
              <a:rPr lang="en-GB" smtClean="0"/>
              <a:t>19</a:t>
            </a:fld>
            <a:endParaRPr lang="en-GB"/>
          </a:p>
        </p:txBody>
      </p:sp>
    </p:spTree>
    <p:extLst>
      <p:ext uri="{BB962C8B-B14F-4D97-AF65-F5344CB8AC3E}">
        <p14:creationId xmlns:p14="http://schemas.microsoft.com/office/powerpoint/2010/main" val="25610003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l">
              <a:spcBef>
                <a:spcPct val="0"/>
              </a:spcBef>
              <a:defRPr/>
            </a:pPr>
            <a:r>
              <a:rPr lang="en-GB" sz="1200" kern="1200" dirty="0" smtClean="0">
                <a:solidFill>
                  <a:schemeClr val="tx1"/>
                </a:solidFill>
                <a:effectLst/>
                <a:latin typeface="+mn-lt"/>
                <a:ea typeface="+mn-ea"/>
                <a:cs typeface="+mn-cs"/>
              </a:rPr>
              <a:t>Additional information on </a:t>
            </a:r>
            <a:r>
              <a:rPr lang="en-GB" sz="1200" kern="1200" smtClean="0">
                <a:solidFill>
                  <a:schemeClr val="tx1"/>
                </a:solidFill>
                <a:effectLst/>
                <a:latin typeface="+mn-lt"/>
                <a:ea typeface="+mn-ea"/>
                <a:cs typeface="+mn-cs"/>
              </a:rPr>
              <a:t>B2DROP </a:t>
            </a:r>
            <a:r>
              <a:rPr lang="en-GB" sz="1200" kern="1200" smtClean="0">
                <a:solidFill>
                  <a:schemeClr val="tx1"/>
                </a:solidFill>
                <a:effectLst/>
                <a:latin typeface="+mn-lt"/>
                <a:ea typeface="+mn-ea"/>
                <a:cs typeface="+mn-cs"/>
              </a:rPr>
              <a:t>can </a:t>
            </a:r>
            <a:r>
              <a:rPr lang="en-GB" sz="1200" kern="1200" dirty="0" smtClean="0">
                <a:solidFill>
                  <a:schemeClr val="tx1"/>
                </a:solidFill>
                <a:effectLst/>
                <a:latin typeface="+mn-lt"/>
                <a:ea typeface="+mn-ea"/>
                <a:cs typeface="+mn-cs"/>
              </a:rPr>
              <a:t>be found at </a:t>
            </a:r>
            <a:r>
              <a:rPr lang="en-GB" sz="1200" dirty="0" smtClean="0">
                <a:latin typeface="Century Gothic" pitchFamily="34" charset="0"/>
                <a:hlinkClick r:id="rId3"/>
              </a:rPr>
              <a:t>https://eudat.eu/services/</a:t>
            </a:r>
            <a:r>
              <a:rPr lang="en-GB" sz="1200" dirty="0" smtClean="0">
                <a:latin typeface="Century Gothic" pitchFamily="34" charset="0"/>
                <a:hlinkClick r:id="rId3"/>
              </a:rPr>
              <a:t>b2drop</a:t>
            </a:r>
            <a:r>
              <a:rPr lang="en-GB" sz="1200" kern="1200" dirty="0" smtClean="0">
                <a:solidFill>
                  <a:schemeClr val="tx1"/>
                </a:solidFill>
                <a:effectLst/>
                <a:latin typeface="+mn-lt"/>
                <a:ea typeface="+mn-ea"/>
                <a:cs typeface="+mn-cs"/>
              </a:rPr>
              <a:t>.</a:t>
            </a:r>
          </a:p>
          <a:p>
            <a:pPr lvl="0" algn="l">
              <a:spcBef>
                <a:spcPct val="0"/>
              </a:spcBef>
              <a:defRPr/>
            </a:pPr>
            <a:r>
              <a:rPr lang="en-GB" sz="1200" kern="1200" dirty="0" smtClean="0">
                <a:solidFill>
                  <a:schemeClr val="tx1"/>
                </a:solidFill>
                <a:effectLst/>
                <a:latin typeface="+mn-lt"/>
                <a:ea typeface="+mn-ea"/>
                <a:cs typeface="+mn-cs"/>
              </a:rPr>
              <a:t>Detailed </a:t>
            </a:r>
            <a:r>
              <a:rPr lang="en-GB" sz="1200" kern="1200" dirty="0" smtClean="0">
                <a:solidFill>
                  <a:schemeClr val="tx1"/>
                </a:solidFill>
                <a:effectLst/>
                <a:latin typeface="+mn-lt"/>
                <a:ea typeface="+mn-ea"/>
                <a:cs typeface="+mn-cs"/>
              </a:rPr>
              <a:t>user documentation is also available at </a:t>
            </a:r>
            <a:r>
              <a:rPr lang="it-IT" sz="1200" dirty="0" smtClean="0">
                <a:latin typeface="Century Gothic" pitchFamily="34" charset="0"/>
                <a:hlinkClick r:id="rId4"/>
              </a:rPr>
              <a:t>http://eudat.eu/services/userdoc/b2drop</a:t>
            </a:r>
            <a:endParaRPr lang="en-GB" sz="1200" dirty="0" smtClean="0">
              <a:latin typeface="Century Gothic" pitchFamily="34" charset="0"/>
            </a:endParaRPr>
          </a:p>
        </p:txBody>
      </p:sp>
      <p:sp>
        <p:nvSpPr>
          <p:cNvPr id="4" name="Slide Number Placeholder 3"/>
          <p:cNvSpPr>
            <a:spLocks noGrp="1"/>
          </p:cNvSpPr>
          <p:nvPr>
            <p:ph type="sldNum" sz="quarter" idx="10"/>
          </p:nvPr>
        </p:nvSpPr>
        <p:spPr/>
        <p:txBody>
          <a:bodyPr/>
          <a:lstStyle/>
          <a:p>
            <a:fld id="{6706CCDC-2981-427A-8834-1DC6213DCB0F}" type="slidenum">
              <a:rPr lang="en-GB" smtClean="0"/>
              <a:t>20</a:t>
            </a:fld>
            <a:endParaRPr lang="en-GB"/>
          </a:p>
        </p:txBody>
      </p:sp>
    </p:spTree>
    <p:extLst>
      <p:ext uri="{BB962C8B-B14F-4D97-AF65-F5344CB8AC3E}">
        <p14:creationId xmlns:p14="http://schemas.microsoft.com/office/powerpoint/2010/main" val="13663746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hyperlink" Target="http://www.eudat.eu/" TargetMode="External"/><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hyperlink" Target="https://b2drop.eudat.eu/" TargetMode="External"/><Relationship Id="rId6" Type="http://schemas.openxmlformats.org/officeDocument/2006/relationships/hyperlink" Target="http://www.eudat.eu/" TargetMode="External"/><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hyperlink" Target="https://b2share.eudat.eu/" TargetMode="External"/><Relationship Id="rId5" Type="http://schemas.openxmlformats.org/officeDocument/2006/relationships/image" Target="../media/image6.png"/><Relationship Id="rId6" Type="http://schemas.openxmlformats.org/officeDocument/2006/relationships/hyperlink" Target="http://www.eudat.eu/" TargetMode="External"/><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hyperlink" Target="https://b2share.eudat.eu/" TargetMode="External"/><Relationship Id="rId6" Type="http://schemas.openxmlformats.org/officeDocument/2006/relationships/hyperlink" Target="http://www.eudat.eu/" TargetMode="External"/><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hyperlink" Target="https://b2share.eudat.eu/" TargetMode="External"/><Relationship Id="rId6" Type="http://schemas.openxmlformats.org/officeDocument/2006/relationships/hyperlink" Target="http://www.eudat.eu/" TargetMode="External"/><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hyperlink" Target="https://b2share.eudat.eu/" TargetMode="External"/><Relationship Id="rId6" Type="http://schemas.openxmlformats.org/officeDocument/2006/relationships/hyperlink" Target="http://www.eudat.eu/" TargetMode="External"/><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hyperlink" Target="https://b2drop.eudat.eu/" TargetMode="External"/><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s://b2drop.eudat.eu/" TargetMode="External"/><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s://b2drop.eudat.eu/" TargetMode="External"/><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s://b2drop.eudat.eu/" TargetMode="External"/><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s://b2drop.eudat.eu/" TargetMode="External"/><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hyperlink" Target="https://b2drop.eudat.eu/" TargetMode="Externa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hyperlink" Target="https://b2drop.eudat.eu/" TargetMode="Externa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hyperlink" Target="https://b2drop.eudat.eu/" TargetMode="Externa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hyperlink" Target="https://b2drop.eudat.eu/" TargetMode="Externa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hyperlink" Target="https://b2drop.eudat.eu/" TargetMode="Externa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hyperlink" Target="https://b2drop.eudat.eu/" TargetMode="Externa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hyperlink" Target="https://b2drop.eudat.eu/" TargetMode="Externa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hyperlink" Target="https://b2drop.eudat.eu/" TargetMode="Externa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hyperlink" Target="https://b2drop.eudat.eu/" TargetMode="Externa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hyperlink" Target="https://b2drop.eudat.eu/" TargetMode="Externa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jpg"/><Relationship Id="rId4" Type="http://schemas.openxmlformats.org/officeDocument/2006/relationships/image" Target="../media/image11.jpg"/><Relationship Id="rId5" Type="http://schemas.openxmlformats.org/officeDocument/2006/relationships/image" Target="../media/image12.jpg"/><Relationship Id="rId6" Type="http://schemas.openxmlformats.org/officeDocument/2006/relationships/image" Target="../media/image13.jpg"/><Relationship Id="rId7" Type="http://schemas.openxmlformats.org/officeDocument/2006/relationships/image" Target="../media/image14.jpg"/><Relationship Id="rId8" Type="http://schemas.openxmlformats.org/officeDocument/2006/relationships/image" Target="../media/image15.jp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 Id="rId3"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 Id="rId3"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 Id="rId3"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 Id="rId3"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 Id="rId3" Type="http://schemas.openxmlformats.org/officeDocument/2006/relationships/image" Target="../media/image18.emf"/></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 Id="rId3" Type="http://schemas.openxmlformats.org/officeDocument/2006/relationships/image" Target="../media/image18.emf"/></Relationships>
</file>

<file path=ppt/slideLayouts/_rels/slideLayout30.xml.rels><?xml version="1.0" encoding="UTF-8" standalone="yes"?>
<Relationships xmlns="http://schemas.openxmlformats.org/package/2006/relationships"><Relationship Id="rId20" Type="http://schemas.openxmlformats.org/officeDocument/2006/relationships/image" Target="../media/image35.jpg"/><Relationship Id="rId21" Type="http://schemas.openxmlformats.org/officeDocument/2006/relationships/image" Target="../media/image36.jpg"/><Relationship Id="rId22" Type="http://schemas.openxmlformats.org/officeDocument/2006/relationships/image" Target="../media/image37.jpg"/><Relationship Id="rId23" Type="http://schemas.openxmlformats.org/officeDocument/2006/relationships/image" Target="../media/image38.jpg"/><Relationship Id="rId24" Type="http://schemas.openxmlformats.org/officeDocument/2006/relationships/image" Target="../media/image39.jpg"/><Relationship Id="rId25" Type="http://schemas.openxmlformats.org/officeDocument/2006/relationships/image" Target="../media/image40.jpg"/><Relationship Id="rId26" Type="http://schemas.openxmlformats.org/officeDocument/2006/relationships/image" Target="../media/image41.jpg"/><Relationship Id="rId27" Type="http://schemas.openxmlformats.org/officeDocument/2006/relationships/image" Target="../media/image42.jpg"/><Relationship Id="rId28" Type="http://schemas.openxmlformats.org/officeDocument/2006/relationships/image" Target="../media/image43.jpg"/><Relationship Id="rId29" Type="http://schemas.openxmlformats.org/officeDocument/2006/relationships/image" Target="../media/image44.jpg"/><Relationship Id="rId1" Type="http://schemas.openxmlformats.org/officeDocument/2006/relationships/slideMaster" Target="../slideMasters/slideMaster1.xml"/><Relationship Id="rId2" Type="http://schemas.openxmlformats.org/officeDocument/2006/relationships/image" Target="../media/image16.jpg"/><Relationship Id="rId3" Type="http://schemas.openxmlformats.org/officeDocument/2006/relationships/image" Target="../media/image1.png"/><Relationship Id="rId4" Type="http://schemas.openxmlformats.org/officeDocument/2006/relationships/image" Target="../media/image19.jpg"/><Relationship Id="rId5" Type="http://schemas.openxmlformats.org/officeDocument/2006/relationships/image" Target="../media/image20.jpg"/><Relationship Id="rId30" Type="http://schemas.openxmlformats.org/officeDocument/2006/relationships/image" Target="../media/image45.jpg"/><Relationship Id="rId31" Type="http://schemas.openxmlformats.org/officeDocument/2006/relationships/image" Target="../media/image46.jpg"/><Relationship Id="rId32" Type="http://schemas.openxmlformats.org/officeDocument/2006/relationships/image" Target="../media/image47.jpg"/><Relationship Id="rId9" Type="http://schemas.openxmlformats.org/officeDocument/2006/relationships/image" Target="../media/image24.jpg"/><Relationship Id="rId6" Type="http://schemas.openxmlformats.org/officeDocument/2006/relationships/image" Target="../media/image21.jpg"/><Relationship Id="rId7" Type="http://schemas.openxmlformats.org/officeDocument/2006/relationships/image" Target="../media/image22.jpg"/><Relationship Id="rId8" Type="http://schemas.openxmlformats.org/officeDocument/2006/relationships/image" Target="../media/image23.jpg"/><Relationship Id="rId33" Type="http://schemas.openxmlformats.org/officeDocument/2006/relationships/image" Target="../media/image48.jpg"/><Relationship Id="rId34" Type="http://schemas.openxmlformats.org/officeDocument/2006/relationships/image" Target="../media/image49.jpg"/><Relationship Id="rId35" Type="http://schemas.openxmlformats.org/officeDocument/2006/relationships/image" Target="../media/image50.jpg"/><Relationship Id="rId36" Type="http://schemas.openxmlformats.org/officeDocument/2006/relationships/image" Target="../media/image51.jpg"/><Relationship Id="rId10" Type="http://schemas.openxmlformats.org/officeDocument/2006/relationships/image" Target="../media/image25.jpg"/><Relationship Id="rId11" Type="http://schemas.openxmlformats.org/officeDocument/2006/relationships/image" Target="../media/image26.jpg"/><Relationship Id="rId12" Type="http://schemas.openxmlformats.org/officeDocument/2006/relationships/image" Target="../media/image27.jpg"/><Relationship Id="rId13" Type="http://schemas.openxmlformats.org/officeDocument/2006/relationships/image" Target="../media/image28.jpg"/><Relationship Id="rId14" Type="http://schemas.openxmlformats.org/officeDocument/2006/relationships/image" Target="../media/image29.jpg"/><Relationship Id="rId15" Type="http://schemas.openxmlformats.org/officeDocument/2006/relationships/image" Target="../media/image30.jpg"/><Relationship Id="rId16" Type="http://schemas.openxmlformats.org/officeDocument/2006/relationships/image" Target="../media/image31.jpg"/><Relationship Id="rId17" Type="http://schemas.openxmlformats.org/officeDocument/2006/relationships/image" Target="../media/image32.jpg"/><Relationship Id="rId18" Type="http://schemas.openxmlformats.org/officeDocument/2006/relationships/image" Target="../media/image33.jpg"/><Relationship Id="rId19" Type="http://schemas.openxmlformats.org/officeDocument/2006/relationships/image" Target="../media/image34.jpg"/><Relationship Id="rId37" Type="http://schemas.openxmlformats.org/officeDocument/2006/relationships/image" Target="../media/image52.jpg"/></Relationships>
</file>

<file path=ppt/slideLayouts/_rels/slideLayout31.xml.rels><?xml version="1.0" encoding="UTF-8" standalone="yes"?>
<Relationships xmlns="http://schemas.openxmlformats.org/package/2006/relationships"><Relationship Id="rId20" Type="http://schemas.openxmlformats.org/officeDocument/2006/relationships/image" Target="../media/image35.jpg"/><Relationship Id="rId21" Type="http://schemas.openxmlformats.org/officeDocument/2006/relationships/image" Target="../media/image36.jpg"/><Relationship Id="rId22" Type="http://schemas.openxmlformats.org/officeDocument/2006/relationships/image" Target="../media/image37.jpg"/><Relationship Id="rId23" Type="http://schemas.openxmlformats.org/officeDocument/2006/relationships/image" Target="../media/image38.jpg"/><Relationship Id="rId24" Type="http://schemas.openxmlformats.org/officeDocument/2006/relationships/image" Target="../media/image39.jpg"/><Relationship Id="rId25" Type="http://schemas.openxmlformats.org/officeDocument/2006/relationships/image" Target="../media/image40.jpg"/><Relationship Id="rId26" Type="http://schemas.openxmlformats.org/officeDocument/2006/relationships/image" Target="../media/image41.jpg"/><Relationship Id="rId27" Type="http://schemas.openxmlformats.org/officeDocument/2006/relationships/image" Target="../media/image42.jpg"/><Relationship Id="rId28" Type="http://schemas.openxmlformats.org/officeDocument/2006/relationships/image" Target="../media/image43.jpg"/><Relationship Id="rId29" Type="http://schemas.openxmlformats.org/officeDocument/2006/relationships/image" Target="../media/image44.jpg"/><Relationship Id="rId1" Type="http://schemas.openxmlformats.org/officeDocument/2006/relationships/slideMaster" Target="../slideMasters/slideMaster1.xml"/><Relationship Id="rId2" Type="http://schemas.openxmlformats.org/officeDocument/2006/relationships/image" Target="../media/image17.jpg"/><Relationship Id="rId3" Type="http://schemas.openxmlformats.org/officeDocument/2006/relationships/image" Target="../media/image1.png"/><Relationship Id="rId4" Type="http://schemas.openxmlformats.org/officeDocument/2006/relationships/image" Target="../media/image19.jpg"/><Relationship Id="rId5" Type="http://schemas.openxmlformats.org/officeDocument/2006/relationships/image" Target="../media/image20.jpg"/><Relationship Id="rId30" Type="http://schemas.openxmlformats.org/officeDocument/2006/relationships/image" Target="../media/image45.jpg"/><Relationship Id="rId31" Type="http://schemas.openxmlformats.org/officeDocument/2006/relationships/image" Target="../media/image46.jpg"/><Relationship Id="rId32" Type="http://schemas.openxmlformats.org/officeDocument/2006/relationships/image" Target="../media/image47.jpg"/><Relationship Id="rId9" Type="http://schemas.openxmlformats.org/officeDocument/2006/relationships/image" Target="../media/image24.jpg"/><Relationship Id="rId6" Type="http://schemas.openxmlformats.org/officeDocument/2006/relationships/image" Target="../media/image21.jpg"/><Relationship Id="rId7" Type="http://schemas.openxmlformats.org/officeDocument/2006/relationships/image" Target="../media/image22.jpg"/><Relationship Id="rId8" Type="http://schemas.openxmlformats.org/officeDocument/2006/relationships/image" Target="../media/image23.jpg"/><Relationship Id="rId33" Type="http://schemas.openxmlformats.org/officeDocument/2006/relationships/image" Target="../media/image48.jpg"/><Relationship Id="rId34" Type="http://schemas.openxmlformats.org/officeDocument/2006/relationships/image" Target="../media/image49.jpg"/><Relationship Id="rId35" Type="http://schemas.openxmlformats.org/officeDocument/2006/relationships/image" Target="../media/image50.jpg"/><Relationship Id="rId36" Type="http://schemas.openxmlformats.org/officeDocument/2006/relationships/image" Target="../media/image51.jpg"/><Relationship Id="rId10" Type="http://schemas.openxmlformats.org/officeDocument/2006/relationships/image" Target="../media/image25.jpg"/><Relationship Id="rId11" Type="http://schemas.openxmlformats.org/officeDocument/2006/relationships/image" Target="../media/image26.jpg"/><Relationship Id="rId12" Type="http://schemas.openxmlformats.org/officeDocument/2006/relationships/image" Target="../media/image27.jpg"/><Relationship Id="rId13" Type="http://schemas.openxmlformats.org/officeDocument/2006/relationships/image" Target="../media/image28.jpg"/><Relationship Id="rId14" Type="http://schemas.openxmlformats.org/officeDocument/2006/relationships/image" Target="../media/image29.jpg"/><Relationship Id="rId15" Type="http://schemas.openxmlformats.org/officeDocument/2006/relationships/image" Target="../media/image30.jpg"/><Relationship Id="rId16" Type="http://schemas.openxmlformats.org/officeDocument/2006/relationships/image" Target="../media/image31.jpg"/><Relationship Id="rId17" Type="http://schemas.openxmlformats.org/officeDocument/2006/relationships/image" Target="../media/image32.jpg"/><Relationship Id="rId18" Type="http://schemas.openxmlformats.org/officeDocument/2006/relationships/image" Target="../media/image33.jpg"/><Relationship Id="rId19" Type="http://schemas.openxmlformats.org/officeDocument/2006/relationships/image" Target="../media/image34.jpg"/><Relationship Id="rId37" Type="http://schemas.openxmlformats.org/officeDocument/2006/relationships/image" Target="../media/image52.jp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jpg"/><Relationship Id="rId3"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jpg"/><Relationship Id="rId3"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www.eudat.eu/"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20888"/>
            <a:ext cx="7772400" cy="1470025"/>
          </a:xfrm>
        </p:spPr>
        <p:txBody>
          <a:bodyPr>
            <a:normAutofit/>
          </a:bodyPr>
          <a:lstStyle>
            <a:lvl1pPr>
              <a:defRPr sz="4000">
                <a:latin typeface="Century Gothic"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933056"/>
            <a:ext cx="6400800" cy="601960"/>
          </a:xfrm>
        </p:spPr>
        <p:txBody>
          <a:bodyPr>
            <a:normAutofit/>
          </a:bodyPr>
          <a:lstStyle>
            <a:lvl1pPr marL="0" indent="0" algn="ctr">
              <a:buNone/>
              <a:defRPr sz="2800">
                <a:solidFill>
                  <a:schemeClr val="tx1">
                    <a:tint val="75000"/>
                  </a:schemeClr>
                </a:solidFill>
                <a:latin typeface="Century Gothic"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8" name="CasellaDiTesto 10"/>
          <p:cNvSpPr txBox="1"/>
          <p:nvPr/>
        </p:nvSpPr>
        <p:spPr>
          <a:xfrm>
            <a:off x="-65318" y="6510536"/>
            <a:ext cx="7517638" cy="230832"/>
          </a:xfrm>
          <a:prstGeom prst="rect">
            <a:avLst/>
          </a:prstGeom>
          <a:noFill/>
          <a:ln>
            <a:noFill/>
          </a:ln>
        </p:spPr>
        <p:txBody>
          <a:bodyPr wrap="square" rtlCol="0">
            <a:spAutoFit/>
          </a:bodyPr>
          <a:lstStyle/>
          <a:p>
            <a:pPr algn="ctr"/>
            <a:r>
              <a:rPr lang="en-GB" sz="900" noProof="0" dirty="0" smtClean="0">
                <a:latin typeface="Century Gothic"/>
                <a:cs typeface="Century Gothic"/>
              </a:rPr>
              <a:t>EUDAT receives funding from the European Union's Horizon 2020 programme - DG CONNECT e-Infrastructures. Contract No. 654065</a:t>
            </a:r>
            <a:endParaRPr lang="en-GB" sz="900" noProof="0" dirty="0">
              <a:latin typeface="Century Gothic"/>
              <a:cs typeface="Century Gothic"/>
            </a:endParaRPr>
          </a:p>
        </p:txBody>
      </p:sp>
      <p:pic>
        <p:nvPicPr>
          <p:cNvPr id="14" name="Immagine 7" descr="eudat-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4600" y="304800"/>
            <a:ext cx="2386076" cy="1421492"/>
          </a:xfrm>
          <a:prstGeom prst="rect">
            <a:avLst/>
          </a:prstGeom>
        </p:spPr>
      </p:pic>
      <p:sp>
        <p:nvSpPr>
          <p:cNvPr id="13" name="Rettangolo 10"/>
          <p:cNvSpPr/>
          <p:nvPr/>
        </p:nvSpPr>
        <p:spPr>
          <a:xfrm>
            <a:off x="0" y="6783755"/>
            <a:ext cx="2387600" cy="83123"/>
          </a:xfrm>
          <a:prstGeom prst="rect">
            <a:avLst/>
          </a:prstGeom>
          <a:solidFill>
            <a:srgbClr val="002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5" name="Rettangolo 15"/>
          <p:cNvSpPr/>
          <p:nvPr/>
        </p:nvSpPr>
        <p:spPr>
          <a:xfrm>
            <a:off x="2387599" y="6783755"/>
            <a:ext cx="2345268" cy="83123"/>
          </a:xfrm>
          <a:prstGeom prst="rect">
            <a:avLst/>
          </a:prstGeom>
          <a:solidFill>
            <a:srgbClr val="AA21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6" name="Rettangolo 16"/>
          <p:cNvSpPr/>
          <p:nvPr/>
        </p:nvSpPr>
        <p:spPr>
          <a:xfrm>
            <a:off x="4732867" y="6783755"/>
            <a:ext cx="2305367" cy="83123"/>
          </a:xfrm>
          <a:prstGeom prst="rect">
            <a:avLst/>
          </a:prstGeom>
          <a:solidFill>
            <a:srgbClr val="E352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7" name="Rettangolo 17"/>
          <p:cNvSpPr/>
          <p:nvPr/>
        </p:nvSpPr>
        <p:spPr>
          <a:xfrm>
            <a:off x="7038234" y="6783755"/>
            <a:ext cx="2105767" cy="83123"/>
          </a:xfrm>
          <a:prstGeom prst="rect">
            <a:avLst/>
          </a:prstGeom>
          <a:solidFill>
            <a:srgbClr val="FAC4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0" name="Text Placeholder 9"/>
          <p:cNvSpPr>
            <a:spLocks noGrp="1"/>
          </p:cNvSpPr>
          <p:nvPr>
            <p:ph type="body" sz="quarter" idx="11" hasCustomPrompt="1"/>
          </p:nvPr>
        </p:nvSpPr>
        <p:spPr>
          <a:xfrm>
            <a:off x="4932040" y="4797152"/>
            <a:ext cx="3778636" cy="1512168"/>
          </a:xfrm>
        </p:spPr>
        <p:txBody>
          <a:bodyPr>
            <a:normAutofit/>
          </a:bodyPr>
          <a:lstStyle>
            <a:lvl1pPr marL="0" indent="0">
              <a:buFont typeface="Arial" panose="020B0604020202020204" pitchFamily="34" charset="0"/>
              <a:buNone/>
              <a:defRPr sz="1800" baseline="0">
                <a:solidFill>
                  <a:schemeClr val="bg1">
                    <a:lumMod val="50000"/>
                  </a:schemeClr>
                </a:solidFill>
              </a:defRPr>
            </a:lvl1pPr>
          </a:lstStyle>
          <a:p>
            <a:pPr lvl="0"/>
            <a:r>
              <a:rPr lang="en-US" dirty="0" smtClean="0"/>
              <a:t>Click to edit Name, Affiliation, Conference Title and location text styles</a:t>
            </a:r>
          </a:p>
        </p:txBody>
      </p:sp>
      <p:sp>
        <p:nvSpPr>
          <p:cNvPr id="12" name="Rettangolo 8"/>
          <p:cNvSpPr/>
          <p:nvPr/>
        </p:nvSpPr>
        <p:spPr>
          <a:xfrm>
            <a:off x="7358189" y="6407548"/>
            <a:ext cx="1813444" cy="338554"/>
          </a:xfrm>
          <a:prstGeom prst="rect">
            <a:avLst/>
          </a:prstGeom>
        </p:spPr>
        <p:txBody>
          <a:bodyPr wrap="square">
            <a:spAutoFit/>
          </a:bodyPr>
          <a:lstStyle/>
          <a:p>
            <a:pPr algn="r"/>
            <a:r>
              <a:rPr lang="en-GB" sz="1600" b="1" kern="1200" noProof="0" dirty="0" smtClean="0">
                <a:solidFill>
                  <a:schemeClr val="tx1"/>
                </a:solidFill>
                <a:latin typeface="Century Gothic" panose="020B0502020202020204" pitchFamily="34" charset="0"/>
                <a:ea typeface="+mn-ea"/>
                <a:cs typeface="+mn-cs"/>
                <a:hlinkClick r:id="rId4"/>
              </a:rPr>
              <a:t>www.eudat.eu</a:t>
            </a:r>
            <a:endParaRPr lang="en-GB" sz="1600" b="1" kern="1200" noProof="0" dirty="0" smtClean="0">
              <a:solidFill>
                <a:schemeClr val="tx1"/>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1741857454"/>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_B2DROP">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3" name="Rettangolo 6"/>
          <p:cNvSpPr/>
          <p:nvPr/>
        </p:nvSpPr>
        <p:spPr>
          <a:xfrm>
            <a:off x="4880802" y="1828800"/>
            <a:ext cx="4011678" cy="276999"/>
          </a:xfrm>
          <a:prstGeom prst="rect">
            <a:avLst/>
          </a:prstGeom>
        </p:spPr>
        <p:txBody>
          <a:bodyPr wrap="square">
            <a:spAutoFit/>
          </a:bodyPr>
          <a:lstStyle/>
          <a:p>
            <a:pPr algn="r"/>
            <a:r>
              <a:rPr lang="en-US" sz="1200" b="1" kern="1200" noProof="0" dirty="0" smtClean="0">
                <a:solidFill>
                  <a:srgbClr val="1B216E"/>
                </a:solidFill>
                <a:latin typeface="Century Gothic" panose="020B0502020202020204" pitchFamily="34" charset="0"/>
                <a:ea typeface="+mn-ea"/>
                <a:cs typeface="+mn-cs"/>
              </a:rPr>
              <a:t>Sync and Exchange Research Data</a:t>
            </a:r>
            <a:endParaRPr lang="en-GB" sz="1200" b="1" noProof="0" dirty="0">
              <a:solidFill>
                <a:srgbClr val="1B216E"/>
              </a:solidFill>
              <a:latin typeface="Century Gothic" panose="020B0502020202020204" pitchFamily="34" charset="0"/>
            </a:endParaRPr>
          </a:p>
        </p:txBody>
      </p:sp>
      <p:pic>
        <p:nvPicPr>
          <p:cNvPr id="14" name="Immagine 7" descr="eudat-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919" y="367184"/>
            <a:ext cx="1996842" cy="1189608"/>
          </a:xfrm>
          <a:prstGeom prst="rect">
            <a:avLst/>
          </a:prstGeom>
        </p:spPr>
      </p:pic>
      <p:pic>
        <p:nvPicPr>
          <p:cNvPr id="15" name="Picture 14" descr="b2drop.png"/>
          <p:cNvPicPr>
            <a:picLocks noChangeAspect="1"/>
          </p:cNvPicPr>
          <p:nvPr/>
        </p:nvPicPr>
        <p:blipFill>
          <a:blip r:embed="rId4" cstate="print"/>
          <a:stretch>
            <a:fillRect/>
          </a:stretch>
        </p:blipFill>
        <p:spPr>
          <a:xfrm>
            <a:off x="6682315" y="116632"/>
            <a:ext cx="1490085" cy="1728192"/>
          </a:xfrm>
          <a:prstGeom prst="rect">
            <a:avLst/>
          </a:prstGeom>
        </p:spPr>
      </p:pic>
      <p:sp>
        <p:nvSpPr>
          <p:cNvPr id="18" name="Rettangolo 10"/>
          <p:cNvSpPr/>
          <p:nvPr/>
        </p:nvSpPr>
        <p:spPr>
          <a:xfrm>
            <a:off x="0" y="6783755"/>
            <a:ext cx="2387600" cy="83123"/>
          </a:xfrm>
          <a:prstGeom prst="rect">
            <a:avLst/>
          </a:prstGeom>
          <a:solidFill>
            <a:srgbClr val="002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9" name="Rettangolo 15"/>
          <p:cNvSpPr/>
          <p:nvPr/>
        </p:nvSpPr>
        <p:spPr>
          <a:xfrm>
            <a:off x="2387599" y="6783755"/>
            <a:ext cx="2345268" cy="83123"/>
          </a:xfrm>
          <a:prstGeom prst="rect">
            <a:avLst/>
          </a:prstGeom>
          <a:solidFill>
            <a:srgbClr val="AA21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0" name="Rettangolo 16"/>
          <p:cNvSpPr/>
          <p:nvPr/>
        </p:nvSpPr>
        <p:spPr>
          <a:xfrm>
            <a:off x="4732867" y="6783755"/>
            <a:ext cx="2305367" cy="83123"/>
          </a:xfrm>
          <a:prstGeom prst="rect">
            <a:avLst/>
          </a:prstGeom>
          <a:solidFill>
            <a:srgbClr val="E352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1" name="Rettangolo 17"/>
          <p:cNvSpPr/>
          <p:nvPr/>
        </p:nvSpPr>
        <p:spPr>
          <a:xfrm>
            <a:off x="7038234" y="6783755"/>
            <a:ext cx="2105767" cy="83123"/>
          </a:xfrm>
          <a:prstGeom prst="rect">
            <a:avLst/>
          </a:prstGeom>
          <a:solidFill>
            <a:srgbClr val="FAC4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3" name="Text Placeholder 9"/>
          <p:cNvSpPr>
            <a:spLocks noGrp="1"/>
          </p:cNvSpPr>
          <p:nvPr>
            <p:ph type="body" sz="quarter" idx="11" hasCustomPrompt="1"/>
          </p:nvPr>
        </p:nvSpPr>
        <p:spPr>
          <a:xfrm>
            <a:off x="4932040" y="4797152"/>
            <a:ext cx="3778636" cy="1386310"/>
          </a:xfrm>
        </p:spPr>
        <p:txBody>
          <a:bodyPr>
            <a:normAutofit/>
          </a:bodyPr>
          <a:lstStyle>
            <a:lvl1pPr marL="0" indent="0">
              <a:buFont typeface="Arial" panose="020B0604020202020204" pitchFamily="34" charset="0"/>
              <a:buNone/>
              <a:defRPr sz="1800" baseline="0">
                <a:solidFill>
                  <a:schemeClr val="bg1">
                    <a:lumMod val="50000"/>
                  </a:schemeClr>
                </a:solidFill>
              </a:defRPr>
            </a:lvl1pPr>
          </a:lstStyle>
          <a:p>
            <a:pPr lvl="0"/>
            <a:r>
              <a:rPr lang="en-US" dirty="0" smtClean="0"/>
              <a:t>Click to edit Name, Affiliation, Conference Title and location text styles</a:t>
            </a:r>
          </a:p>
        </p:txBody>
      </p:sp>
      <p:sp>
        <p:nvSpPr>
          <p:cNvPr id="4" name="Rectangle 3"/>
          <p:cNvSpPr/>
          <p:nvPr/>
        </p:nvSpPr>
        <p:spPr>
          <a:xfrm>
            <a:off x="7315899" y="6192340"/>
            <a:ext cx="1864613" cy="338554"/>
          </a:xfrm>
          <a:prstGeom prst="rect">
            <a:avLst/>
          </a:prstGeom>
        </p:spPr>
        <p:txBody>
          <a:bodyPr wrap="none">
            <a:spAutoFit/>
          </a:bodyPr>
          <a:lstStyle/>
          <a:p>
            <a:pPr algn="r"/>
            <a:r>
              <a:rPr lang="en-GB" sz="1600" b="1" kern="1200" noProof="0" dirty="0" smtClean="0">
                <a:solidFill>
                  <a:schemeClr val="tx1"/>
                </a:solidFill>
                <a:latin typeface="Century Gothic" panose="020B0502020202020204" pitchFamily="34" charset="0"/>
                <a:ea typeface="+mn-ea"/>
                <a:cs typeface="+mn-cs"/>
                <a:hlinkClick r:id="rId5"/>
              </a:rPr>
              <a:t>b2drop.eudat.eu</a:t>
            </a:r>
            <a:endParaRPr lang="en-GB" sz="1600" b="1" kern="1200" noProof="0" dirty="0" smtClean="0">
              <a:solidFill>
                <a:schemeClr val="tx1"/>
              </a:solidFill>
              <a:latin typeface="Century Gothic" panose="020B0502020202020204" pitchFamily="34" charset="0"/>
              <a:ea typeface="+mn-ea"/>
              <a:cs typeface="+mn-cs"/>
            </a:endParaRPr>
          </a:p>
        </p:txBody>
      </p:sp>
      <p:sp>
        <p:nvSpPr>
          <p:cNvPr id="24" name="Rettangolo 8"/>
          <p:cNvSpPr/>
          <p:nvPr/>
        </p:nvSpPr>
        <p:spPr>
          <a:xfrm>
            <a:off x="7358189" y="6407548"/>
            <a:ext cx="1813444" cy="338554"/>
          </a:xfrm>
          <a:prstGeom prst="rect">
            <a:avLst/>
          </a:prstGeom>
        </p:spPr>
        <p:txBody>
          <a:bodyPr wrap="square">
            <a:spAutoFit/>
          </a:bodyPr>
          <a:lstStyle/>
          <a:p>
            <a:pPr algn="r"/>
            <a:r>
              <a:rPr lang="en-GB" sz="1600" b="1" kern="1200" noProof="0" dirty="0" smtClean="0">
                <a:solidFill>
                  <a:schemeClr val="tx1"/>
                </a:solidFill>
                <a:latin typeface="Century Gothic" panose="020B0502020202020204" pitchFamily="34" charset="0"/>
                <a:ea typeface="+mn-ea"/>
                <a:cs typeface="+mn-cs"/>
                <a:hlinkClick r:id="rId6"/>
              </a:rPr>
              <a:t>www.eudat.eu</a:t>
            </a:r>
            <a:endParaRPr lang="en-GB" sz="1600" b="1" kern="1200" noProof="0" dirty="0" smtClean="0">
              <a:solidFill>
                <a:schemeClr val="tx1"/>
              </a:solidFill>
              <a:latin typeface="Century Gothic" panose="020B0502020202020204" pitchFamily="34" charset="0"/>
              <a:ea typeface="+mn-ea"/>
              <a:cs typeface="+mn-cs"/>
            </a:endParaRPr>
          </a:p>
        </p:txBody>
      </p:sp>
      <p:sp>
        <p:nvSpPr>
          <p:cNvPr id="25" name="Title 1"/>
          <p:cNvSpPr>
            <a:spLocks noGrp="1"/>
          </p:cNvSpPr>
          <p:nvPr>
            <p:ph type="ctrTitle"/>
          </p:nvPr>
        </p:nvSpPr>
        <p:spPr>
          <a:xfrm>
            <a:off x="685800" y="2420888"/>
            <a:ext cx="7772400" cy="1470025"/>
          </a:xfrm>
        </p:spPr>
        <p:txBody>
          <a:bodyPr>
            <a:normAutofit/>
          </a:bodyPr>
          <a:lstStyle>
            <a:lvl1pPr>
              <a:defRPr sz="4000">
                <a:latin typeface="Century Gothic" pitchFamily="34" charset="0"/>
              </a:defRPr>
            </a:lvl1pPr>
          </a:lstStyle>
          <a:p>
            <a:r>
              <a:rPr lang="en-US" smtClean="0"/>
              <a:t>Click to edit Master title style</a:t>
            </a:r>
            <a:endParaRPr lang="en-US" dirty="0"/>
          </a:p>
        </p:txBody>
      </p:sp>
      <p:sp>
        <p:nvSpPr>
          <p:cNvPr id="26" name="Subtitle 2"/>
          <p:cNvSpPr>
            <a:spLocks noGrp="1"/>
          </p:cNvSpPr>
          <p:nvPr>
            <p:ph type="subTitle" idx="1"/>
          </p:nvPr>
        </p:nvSpPr>
        <p:spPr>
          <a:xfrm>
            <a:off x="1371600" y="3933056"/>
            <a:ext cx="6400800" cy="601960"/>
          </a:xfrm>
        </p:spPr>
        <p:txBody>
          <a:bodyPr>
            <a:normAutofit/>
          </a:bodyPr>
          <a:lstStyle>
            <a:lvl1pPr marL="0" indent="0" algn="ctr">
              <a:buNone/>
              <a:defRPr sz="2800">
                <a:solidFill>
                  <a:schemeClr val="tx1">
                    <a:tint val="75000"/>
                  </a:schemeClr>
                </a:solidFill>
                <a:latin typeface="Century Gothic"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_B2SHA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3" name="Rettangolo 6"/>
          <p:cNvSpPr/>
          <p:nvPr/>
        </p:nvSpPr>
        <p:spPr>
          <a:xfrm>
            <a:off x="4644008" y="1828800"/>
            <a:ext cx="4011678" cy="276999"/>
          </a:xfrm>
          <a:prstGeom prst="rect">
            <a:avLst/>
          </a:prstGeom>
        </p:spPr>
        <p:txBody>
          <a:bodyPr wrap="square">
            <a:spAutoFit/>
          </a:bodyPr>
          <a:lstStyle/>
          <a:p>
            <a:pPr algn="r"/>
            <a:r>
              <a:rPr lang="en-US" sz="1200" b="1" kern="1200" noProof="0" dirty="0" smtClean="0">
                <a:solidFill>
                  <a:srgbClr val="1B216E"/>
                </a:solidFill>
                <a:latin typeface="Century Gothic" panose="020B0502020202020204" pitchFamily="34" charset="0"/>
                <a:ea typeface="+mn-ea"/>
                <a:cs typeface="+mn-cs"/>
              </a:rPr>
              <a:t>Store and Share Research Data</a:t>
            </a:r>
            <a:endParaRPr lang="en-GB" sz="1200" b="1" noProof="0" dirty="0">
              <a:solidFill>
                <a:srgbClr val="1B216E"/>
              </a:solidFill>
              <a:latin typeface="Century Gothic" panose="020B0502020202020204" pitchFamily="34" charset="0"/>
            </a:endParaRPr>
          </a:p>
        </p:txBody>
      </p:sp>
      <p:pic>
        <p:nvPicPr>
          <p:cNvPr id="14" name="Immagine 7" descr="eudat-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919" y="367184"/>
            <a:ext cx="1996842" cy="1189608"/>
          </a:xfrm>
          <a:prstGeom prst="rect">
            <a:avLst/>
          </a:prstGeom>
        </p:spPr>
      </p:pic>
      <p:sp>
        <p:nvSpPr>
          <p:cNvPr id="16" name="Rettangolo 8"/>
          <p:cNvSpPr/>
          <p:nvPr/>
        </p:nvSpPr>
        <p:spPr>
          <a:xfrm>
            <a:off x="5848281" y="6191938"/>
            <a:ext cx="3317084" cy="338554"/>
          </a:xfrm>
          <a:prstGeom prst="rect">
            <a:avLst/>
          </a:prstGeom>
        </p:spPr>
        <p:txBody>
          <a:bodyPr wrap="square">
            <a:spAutoFit/>
          </a:bodyPr>
          <a:lstStyle/>
          <a:p>
            <a:pPr algn="r"/>
            <a:r>
              <a:rPr lang="en-GB" sz="1600" b="1" kern="1200" noProof="0" dirty="0" smtClean="0">
                <a:solidFill>
                  <a:schemeClr val="tx1"/>
                </a:solidFill>
                <a:latin typeface="Century Gothic" panose="020B0502020202020204" pitchFamily="34" charset="0"/>
                <a:ea typeface="+mn-ea"/>
                <a:cs typeface="+mn-cs"/>
                <a:hlinkClick r:id="rId4"/>
              </a:rPr>
              <a:t>b2share.eudat.eu</a:t>
            </a:r>
            <a:endParaRPr lang="en-GB" sz="2000" kern="1200" noProof="0" dirty="0" smtClean="0">
              <a:solidFill>
                <a:schemeClr val="tx1"/>
              </a:solidFill>
              <a:latin typeface="+mn-lt"/>
              <a:ea typeface="+mn-ea"/>
              <a:cs typeface="+mn-cs"/>
            </a:endParaRPr>
          </a:p>
        </p:txBody>
      </p:sp>
      <p:pic>
        <p:nvPicPr>
          <p:cNvPr id="18" name="Picture 17" descr="b2share.png"/>
          <p:cNvPicPr>
            <a:picLocks noChangeAspect="1"/>
          </p:cNvPicPr>
          <p:nvPr/>
        </p:nvPicPr>
        <p:blipFill>
          <a:blip r:embed="rId5" cstate="print"/>
          <a:stretch>
            <a:fillRect/>
          </a:stretch>
        </p:blipFill>
        <p:spPr>
          <a:xfrm>
            <a:off x="6682480" y="116632"/>
            <a:ext cx="1489920" cy="1728000"/>
          </a:xfrm>
          <a:prstGeom prst="rect">
            <a:avLst/>
          </a:prstGeom>
        </p:spPr>
      </p:pic>
      <p:sp>
        <p:nvSpPr>
          <p:cNvPr id="17" name="Rettangolo 10"/>
          <p:cNvSpPr/>
          <p:nvPr/>
        </p:nvSpPr>
        <p:spPr>
          <a:xfrm>
            <a:off x="0" y="6783755"/>
            <a:ext cx="2387600" cy="83123"/>
          </a:xfrm>
          <a:prstGeom prst="rect">
            <a:avLst/>
          </a:prstGeom>
          <a:solidFill>
            <a:srgbClr val="002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9" name="Rettangolo 15"/>
          <p:cNvSpPr/>
          <p:nvPr/>
        </p:nvSpPr>
        <p:spPr>
          <a:xfrm>
            <a:off x="2387599" y="6783755"/>
            <a:ext cx="2345268" cy="83123"/>
          </a:xfrm>
          <a:prstGeom prst="rect">
            <a:avLst/>
          </a:prstGeom>
          <a:solidFill>
            <a:srgbClr val="AA21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0" name="Rettangolo 16"/>
          <p:cNvSpPr/>
          <p:nvPr/>
        </p:nvSpPr>
        <p:spPr>
          <a:xfrm>
            <a:off x="4732867" y="6783755"/>
            <a:ext cx="2305367" cy="83123"/>
          </a:xfrm>
          <a:prstGeom prst="rect">
            <a:avLst/>
          </a:prstGeom>
          <a:solidFill>
            <a:srgbClr val="E352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1" name="Rettangolo 17"/>
          <p:cNvSpPr/>
          <p:nvPr/>
        </p:nvSpPr>
        <p:spPr>
          <a:xfrm>
            <a:off x="7038234" y="6783755"/>
            <a:ext cx="2105767" cy="83123"/>
          </a:xfrm>
          <a:prstGeom prst="rect">
            <a:avLst/>
          </a:prstGeom>
          <a:solidFill>
            <a:srgbClr val="FAC4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3" name="Rettangolo 8"/>
          <p:cNvSpPr/>
          <p:nvPr/>
        </p:nvSpPr>
        <p:spPr>
          <a:xfrm>
            <a:off x="7358189" y="6407548"/>
            <a:ext cx="1813444" cy="338554"/>
          </a:xfrm>
          <a:prstGeom prst="rect">
            <a:avLst/>
          </a:prstGeom>
        </p:spPr>
        <p:txBody>
          <a:bodyPr wrap="square">
            <a:spAutoFit/>
          </a:bodyPr>
          <a:lstStyle/>
          <a:p>
            <a:pPr algn="r"/>
            <a:r>
              <a:rPr lang="en-GB" sz="1600" b="1" kern="1200" noProof="0" dirty="0" smtClean="0">
                <a:solidFill>
                  <a:schemeClr val="tx1"/>
                </a:solidFill>
                <a:latin typeface="Century Gothic" panose="020B0502020202020204" pitchFamily="34" charset="0"/>
                <a:ea typeface="+mn-ea"/>
                <a:cs typeface="+mn-cs"/>
                <a:hlinkClick r:id="rId6"/>
              </a:rPr>
              <a:t>www.eudat.eu</a:t>
            </a:r>
            <a:endParaRPr lang="en-GB" sz="1600" b="1" kern="1200" noProof="0" dirty="0" smtClean="0">
              <a:solidFill>
                <a:schemeClr val="tx1"/>
              </a:solidFill>
              <a:latin typeface="Century Gothic" panose="020B0502020202020204" pitchFamily="34" charset="0"/>
              <a:ea typeface="+mn-ea"/>
              <a:cs typeface="+mn-cs"/>
            </a:endParaRPr>
          </a:p>
        </p:txBody>
      </p:sp>
      <p:sp>
        <p:nvSpPr>
          <p:cNvPr id="24" name="Title 1"/>
          <p:cNvSpPr>
            <a:spLocks noGrp="1"/>
          </p:cNvSpPr>
          <p:nvPr>
            <p:ph type="ctrTitle"/>
          </p:nvPr>
        </p:nvSpPr>
        <p:spPr>
          <a:xfrm>
            <a:off x="685800" y="2420888"/>
            <a:ext cx="7772400" cy="1470025"/>
          </a:xfrm>
        </p:spPr>
        <p:txBody>
          <a:bodyPr>
            <a:normAutofit/>
          </a:bodyPr>
          <a:lstStyle>
            <a:lvl1pPr>
              <a:defRPr sz="4000">
                <a:latin typeface="Century Gothic" pitchFamily="34" charset="0"/>
              </a:defRPr>
            </a:lvl1pPr>
          </a:lstStyle>
          <a:p>
            <a:r>
              <a:rPr lang="en-US" smtClean="0"/>
              <a:t>Click to edit Master title style</a:t>
            </a:r>
            <a:endParaRPr lang="en-US" dirty="0"/>
          </a:p>
        </p:txBody>
      </p:sp>
      <p:sp>
        <p:nvSpPr>
          <p:cNvPr id="25" name="Subtitle 2"/>
          <p:cNvSpPr>
            <a:spLocks noGrp="1"/>
          </p:cNvSpPr>
          <p:nvPr>
            <p:ph type="subTitle" idx="1"/>
          </p:nvPr>
        </p:nvSpPr>
        <p:spPr>
          <a:xfrm>
            <a:off x="1371600" y="3933056"/>
            <a:ext cx="6400800" cy="601960"/>
          </a:xfrm>
        </p:spPr>
        <p:txBody>
          <a:bodyPr>
            <a:normAutofit/>
          </a:bodyPr>
          <a:lstStyle>
            <a:lvl1pPr marL="0" indent="0" algn="ctr">
              <a:buNone/>
              <a:defRPr sz="2800">
                <a:solidFill>
                  <a:schemeClr val="tx1">
                    <a:tint val="75000"/>
                  </a:schemeClr>
                </a:solidFill>
                <a:latin typeface="Century Gothic"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7" name="Text Placeholder 9"/>
          <p:cNvSpPr>
            <a:spLocks noGrp="1"/>
          </p:cNvSpPr>
          <p:nvPr>
            <p:ph type="body" sz="quarter" idx="11" hasCustomPrompt="1"/>
          </p:nvPr>
        </p:nvSpPr>
        <p:spPr>
          <a:xfrm>
            <a:off x="4932040" y="4797152"/>
            <a:ext cx="3778636" cy="1386310"/>
          </a:xfrm>
        </p:spPr>
        <p:txBody>
          <a:bodyPr>
            <a:normAutofit/>
          </a:bodyPr>
          <a:lstStyle>
            <a:lvl1pPr marL="0" indent="0">
              <a:buFont typeface="Arial" panose="020B0604020202020204" pitchFamily="34" charset="0"/>
              <a:buNone/>
              <a:defRPr sz="1800" baseline="0">
                <a:solidFill>
                  <a:schemeClr val="bg1">
                    <a:lumMod val="50000"/>
                  </a:schemeClr>
                </a:solidFill>
              </a:defRPr>
            </a:lvl1pPr>
          </a:lstStyle>
          <a:p>
            <a:pPr lvl="0"/>
            <a:r>
              <a:rPr lang="en-US" dirty="0" smtClean="0"/>
              <a:t>Click to edit Name, Affiliation, Conference Title and location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_B2SAF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3" name="Rettangolo 6"/>
          <p:cNvSpPr/>
          <p:nvPr/>
        </p:nvSpPr>
        <p:spPr>
          <a:xfrm>
            <a:off x="4644008" y="1828800"/>
            <a:ext cx="4011678" cy="276999"/>
          </a:xfrm>
          <a:prstGeom prst="rect">
            <a:avLst/>
          </a:prstGeom>
        </p:spPr>
        <p:txBody>
          <a:bodyPr wrap="square">
            <a:spAutoFit/>
          </a:bodyPr>
          <a:lstStyle/>
          <a:p>
            <a:pPr algn="r"/>
            <a:r>
              <a:rPr lang="en-US" sz="1200" b="1" kern="1200" noProof="0" dirty="0" smtClean="0">
                <a:solidFill>
                  <a:srgbClr val="1B216E"/>
                </a:solidFill>
                <a:latin typeface="Century Gothic" panose="020B0502020202020204" pitchFamily="34" charset="0"/>
                <a:ea typeface="+mn-ea"/>
                <a:cs typeface="+mn-cs"/>
              </a:rPr>
              <a:t>Replicate Research Data Safely</a:t>
            </a:r>
            <a:endParaRPr lang="en-GB" sz="1200" b="1" noProof="0" dirty="0">
              <a:solidFill>
                <a:srgbClr val="1B216E"/>
              </a:solidFill>
              <a:latin typeface="Century Gothic" panose="020B0502020202020204" pitchFamily="34" charset="0"/>
            </a:endParaRPr>
          </a:p>
        </p:txBody>
      </p:sp>
      <p:pic>
        <p:nvPicPr>
          <p:cNvPr id="14" name="Immagine 7" descr="eudat-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919" y="367184"/>
            <a:ext cx="1996842" cy="1189608"/>
          </a:xfrm>
          <a:prstGeom prst="rect">
            <a:avLst/>
          </a:prstGeom>
        </p:spPr>
      </p:pic>
      <p:pic>
        <p:nvPicPr>
          <p:cNvPr id="15" name="Picture 14" descr="b2safe.png"/>
          <p:cNvPicPr>
            <a:picLocks noChangeAspect="1"/>
          </p:cNvPicPr>
          <p:nvPr/>
        </p:nvPicPr>
        <p:blipFill>
          <a:blip r:embed="rId4" cstate="print"/>
          <a:stretch>
            <a:fillRect/>
          </a:stretch>
        </p:blipFill>
        <p:spPr>
          <a:xfrm>
            <a:off x="6692342" y="116632"/>
            <a:ext cx="1489920" cy="1728000"/>
          </a:xfrm>
          <a:prstGeom prst="rect">
            <a:avLst/>
          </a:prstGeom>
        </p:spPr>
      </p:pic>
      <p:sp>
        <p:nvSpPr>
          <p:cNvPr id="16" name="Rettangolo 8"/>
          <p:cNvSpPr/>
          <p:nvPr/>
        </p:nvSpPr>
        <p:spPr>
          <a:xfrm>
            <a:off x="5863428" y="6191938"/>
            <a:ext cx="3317084" cy="338554"/>
          </a:xfrm>
          <a:prstGeom prst="rect">
            <a:avLst/>
          </a:prstGeom>
        </p:spPr>
        <p:txBody>
          <a:bodyPr wrap="square">
            <a:spAutoFit/>
          </a:bodyPr>
          <a:lstStyle/>
          <a:p>
            <a:pPr algn="r"/>
            <a:r>
              <a:rPr lang="en-GB" sz="1600" b="1" kern="1200" noProof="0" dirty="0" smtClean="0">
                <a:solidFill>
                  <a:schemeClr val="tx1"/>
                </a:solidFill>
                <a:latin typeface="Century Gothic" panose="020B0502020202020204" pitchFamily="34" charset="0"/>
                <a:ea typeface="+mn-ea"/>
                <a:cs typeface="+mn-cs"/>
                <a:hlinkClick r:id="rId5"/>
              </a:rPr>
              <a:t>eudat.eu/b2safe</a:t>
            </a:r>
            <a:endParaRPr lang="en-GB" sz="1600" b="1" kern="1200" noProof="0" dirty="0" smtClean="0">
              <a:solidFill>
                <a:schemeClr val="tx1"/>
              </a:solidFill>
              <a:latin typeface="Century Gothic" panose="020B0502020202020204" pitchFamily="34" charset="0"/>
              <a:ea typeface="+mn-ea"/>
              <a:cs typeface="+mn-cs"/>
            </a:endParaRPr>
          </a:p>
        </p:txBody>
      </p:sp>
      <p:sp>
        <p:nvSpPr>
          <p:cNvPr id="18" name="Rettangolo 10"/>
          <p:cNvSpPr/>
          <p:nvPr/>
        </p:nvSpPr>
        <p:spPr>
          <a:xfrm>
            <a:off x="0" y="6783755"/>
            <a:ext cx="2387600" cy="83123"/>
          </a:xfrm>
          <a:prstGeom prst="rect">
            <a:avLst/>
          </a:prstGeom>
          <a:solidFill>
            <a:srgbClr val="002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9" name="Rettangolo 15"/>
          <p:cNvSpPr/>
          <p:nvPr/>
        </p:nvSpPr>
        <p:spPr>
          <a:xfrm>
            <a:off x="2387599" y="6783755"/>
            <a:ext cx="2345268" cy="83123"/>
          </a:xfrm>
          <a:prstGeom prst="rect">
            <a:avLst/>
          </a:prstGeom>
          <a:solidFill>
            <a:srgbClr val="AA21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0" name="Rettangolo 16"/>
          <p:cNvSpPr/>
          <p:nvPr/>
        </p:nvSpPr>
        <p:spPr>
          <a:xfrm>
            <a:off x="4732867" y="6783755"/>
            <a:ext cx="2305367" cy="83123"/>
          </a:xfrm>
          <a:prstGeom prst="rect">
            <a:avLst/>
          </a:prstGeom>
          <a:solidFill>
            <a:srgbClr val="E352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1" name="Rettangolo 17"/>
          <p:cNvSpPr/>
          <p:nvPr/>
        </p:nvSpPr>
        <p:spPr>
          <a:xfrm>
            <a:off x="7038234" y="6783755"/>
            <a:ext cx="2105767" cy="83123"/>
          </a:xfrm>
          <a:prstGeom prst="rect">
            <a:avLst/>
          </a:prstGeom>
          <a:solidFill>
            <a:srgbClr val="FAC4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3" name="Rettangolo 8"/>
          <p:cNvSpPr/>
          <p:nvPr/>
        </p:nvSpPr>
        <p:spPr>
          <a:xfrm>
            <a:off x="7358189" y="6407548"/>
            <a:ext cx="1813444" cy="338554"/>
          </a:xfrm>
          <a:prstGeom prst="rect">
            <a:avLst/>
          </a:prstGeom>
        </p:spPr>
        <p:txBody>
          <a:bodyPr wrap="square">
            <a:spAutoFit/>
          </a:bodyPr>
          <a:lstStyle/>
          <a:p>
            <a:pPr algn="r"/>
            <a:r>
              <a:rPr lang="en-GB" sz="1600" b="1" kern="1200" noProof="0" dirty="0" smtClean="0">
                <a:solidFill>
                  <a:schemeClr val="tx1"/>
                </a:solidFill>
                <a:latin typeface="Century Gothic" panose="020B0502020202020204" pitchFamily="34" charset="0"/>
                <a:ea typeface="+mn-ea"/>
                <a:cs typeface="+mn-cs"/>
                <a:hlinkClick r:id="rId6"/>
              </a:rPr>
              <a:t>www.eudat.eu</a:t>
            </a:r>
            <a:endParaRPr lang="en-GB" sz="1600" b="1" kern="1200" noProof="0" dirty="0" smtClean="0">
              <a:solidFill>
                <a:schemeClr val="tx1"/>
              </a:solidFill>
              <a:latin typeface="Century Gothic" panose="020B0502020202020204" pitchFamily="34" charset="0"/>
              <a:ea typeface="+mn-ea"/>
              <a:cs typeface="+mn-cs"/>
            </a:endParaRPr>
          </a:p>
        </p:txBody>
      </p:sp>
      <p:sp>
        <p:nvSpPr>
          <p:cNvPr id="24" name="Title 1"/>
          <p:cNvSpPr>
            <a:spLocks noGrp="1"/>
          </p:cNvSpPr>
          <p:nvPr>
            <p:ph type="ctrTitle"/>
          </p:nvPr>
        </p:nvSpPr>
        <p:spPr>
          <a:xfrm>
            <a:off x="685800" y="2420888"/>
            <a:ext cx="7772400" cy="1470025"/>
          </a:xfrm>
        </p:spPr>
        <p:txBody>
          <a:bodyPr>
            <a:normAutofit/>
          </a:bodyPr>
          <a:lstStyle>
            <a:lvl1pPr>
              <a:defRPr sz="4000">
                <a:latin typeface="Century Gothic" pitchFamily="34" charset="0"/>
              </a:defRPr>
            </a:lvl1pPr>
          </a:lstStyle>
          <a:p>
            <a:r>
              <a:rPr lang="en-US" smtClean="0"/>
              <a:t>Click to edit Master title style</a:t>
            </a:r>
            <a:endParaRPr lang="en-US" dirty="0"/>
          </a:p>
        </p:txBody>
      </p:sp>
      <p:sp>
        <p:nvSpPr>
          <p:cNvPr id="25" name="Subtitle 2"/>
          <p:cNvSpPr>
            <a:spLocks noGrp="1"/>
          </p:cNvSpPr>
          <p:nvPr>
            <p:ph type="subTitle" idx="1"/>
          </p:nvPr>
        </p:nvSpPr>
        <p:spPr>
          <a:xfrm>
            <a:off x="1371600" y="3933056"/>
            <a:ext cx="6400800" cy="601960"/>
          </a:xfrm>
        </p:spPr>
        <p:txBody>
          <a:bodyPr>
            <a:normAutofit/>
          </a:bodyPr>
          <a:lstStyle>
            <a:lvl1pPr marL="0" indent="0" algn="ctr">
              <a:buNone/>
              <a:defRPr sz="2800">
                <a:solidFill>
                  <a:schemeClr val="tx1">
                    <a:tint val="75000"/>
                  </a:schemeClr>
                </a:solidFill>
                <a:latin typeface="Century Gothic"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6" name="Text Placeholder 9"/>
          <p:cNvSpPr>
            <a:spLocks noGrp="1"/>
          </p:cNvSpPr>
          <p:nvPr>
            <p:ph type="body" sz="quarter" idx="11" hasCustomPrompt="1"/>
          </p:nvPr>
        </p:nvSpPr>
        <p:spPr>
          <a:xfrm>
            <a:off x="4932040" y="4797152"/>
            <a:ext cx="3778636" cy="1386310"/>
          </a:xfrm>
        </p:spPr>
        <p:txBody>
          <a:bodyPr>
            <a:normAutofit/>
          </a:bodyPr>
          <a:lstStyle>
            <a:lvl1pPr marL="0" indent="0">
              <a:buFont typeface="Arial" panose="020B0604020202020204" pitchFamily="34" charset="0"/>
              <a:buNone/>
              <a:defRPr sz="1800" baseline="0">
                <a:solidFill>
                  <a:schemeClr val="bg1">
                    <a:lumMod val="50000"/>
                  </a:schemeClr>
                </a:solidFill>
              </a:defRPr>
            </a:lvl1pPr>
          </a:lstStyle>
          <a:p>
            <a:pPr lvl="0"/>
            <a:r>
              <a:rPr lang="en-US" dirty="0" smtClean="0"/>
              <a:t>Click to edit Name, Affiliation, Conference Title and location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Slide_B2ST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3" name="Rettangolo 6"/>
          <p:cNvSpPr/>
          <p:nvPr/>
        </p:nvSpPr>
        <p:spPr>
          <a:xfrm>
            <a:off x="4788024" y="1828800"/>
            <a:ext cx="3651638" cy="276999"/>
          </a:xfrm>
          <a:prstGeom prst="rect">
            <a:avLst/>
          </a:prstGeom>
        </p:spPr>
        <p:txBody>
          <a:bodyPr wrap="square">
            <a:spAutoFit/>
          </a:bodyPr>
          <a:lstStyle/>
          <a:p>
            <a:pPr algn="r"/>
            <a:r>
              <a:rPr lang="en-US" sz="1200" b="1" kern="1200" noProof="0" dirty="0" smtClean="0">
                <a:solidFill>
                  <a:srgbClr val="1B216E"/>
                </a:solidFill>
                <a:latin typeface="Century Gothic" panose="020B0502020202020204" pitchFamily="34" charset="0"/>
                <a:ea typeface="+mn-ea"/>
                <a:cs typeface="+mn-cs"/>
              </a:rPr>
              <a:t>Get Data to Computation</a:t>
            </a:r>
            <a:endParaRPr lang="en-GB" sz="1200" b="1" noProof="0" dirty="0">
              <a:solidFill>
                <a:srgbClr val="1B216E"/>
              </a:solidFill>
              <a:latin typeface="Century Gothic" panose="020B0502020202020204" pitchFamily="34" charset="0"/>
            </a:endParaRPr>
          </a:p>
        </p:txBody>
      </p:sp>
      <p:pic>
        <p:nvPicPr>
          <p:cNvPr id="14" name="Immagine 7" descr="eudat-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919" y="367184"/>
            <a:ext cx="1996842" cy="1189608"/>
          </a:xfrm>
          <a:prstGeom prst="rect">
            <a:avLst/>
          </a:prstGeom>
        </p:spPr>
      </p:pic>
      <p:pic>
        <p:nvPicPr>
          <p:cNvPr id="16" name="Picture 15" descr="b2stage.png"/>
          <p:cNvPicPr>
            <a:picLocks noChangeAspect="1"/>
          </p:cNvPicPr>
          <p:nvPr/>
        </p:nvPicPr>
        <p:blipFill>
          <a:blip r:embed="rId4" cstate="print"/>
          <a:stretch>
            <a:fillRect/>
          </a:stretch>
        </p:blipFill>
        <p:spPr>
          <a:xfrm>
            <a:off x="6700236" y="125510"/>
            <a:ext cx="1489920" cy="1728000"/>
          </a:xfrm>
          <a:prstGeom prst="rect">
            <a:avLst/>
          </a:prstGeom>
        </p:spPr>
      </p:pic>
      <p:sp>
        <p:nvSpPr>
          <p:cNvPr id="15" name="Rettangolo 8"/>
          <p:cNvSpPr/>
          <p:nvPr/>
        </p:nvSpPr>
        <p:spPr>
          <a:xfrm>
            <a:off x="5854549" y="6191938"/>
            <a:ext cx="3317084" cy="338554"/>
          </a:xfrm>
          <a:prstGeom prst="rect">
            <a:avLst/>
          </a:prstGeom>
        </p:spPr>
        <p:txBody>
          <a:bodyPr wrap="square">
            <a:spAutoFit/>
          </a:bodyPr>
          <a:lstStyle/>
          <a:p>
            <a:pPr algn="r"/>
            <a:r>
              <a:rPr lang="en-GB" sz="1600" b="1" kern="1200" noProof="0" dirty="0" smtClean="0">
                <a:solidFill>
                  <a:schemeClr val="tx1"/>
                </a:solidFill>
                <a:latin typeface="Century Gothic" panose="020B0502020202020204" pitchFamily="34" charset="0"/>
                <a:ea typeface="+mn-ea"/>
                <a:cs typeface="+mn-cs"/>
                <a:hlinkClick r:id="rId5"/>
              </a:rPr>
              <a:t>eudat.eu/b2stage</a:t>
            </a:r>
            <a:endParaRPr lang="en-GB" sz="1600" b="1" kern="1200" noProof="0" dirty="0" smtClean="0">
              <a:solidFill>
                <a:schemeClr val="tx1"/>
              </a:solidFill>
              <a:latin typeface="Century Gothic" panose="020B0502020202020204" pitchFamily="34" charset="0"/>
              <a:ea typeface="+mn-ea"/>
              <a:cs typeface="+mn-cs"/>
            </a:endParaRPr>
          </a:p>
        </p:txBody>
      </p:sp>
      <p:sp>
        <p:nvSpPr>
          <p:cNvPr id="18" name="Rettangolo 10"/>
          <p:cNvSpPr/>
          <p:nvPr/>
        </p:nvSpPr>
        <p:spPr>
          <a:xfrm>
            <a:off x="0" y="6783755"/>
            <a:ext cx="2387600" cy="83123"/>
          </a:xfrm>
          <a:prstGeom prst="rect">
            <a:avLst/>
          </a:prstGeom>
          <a:solidFill>
            <a:srgbClr val="002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9" name="Rettangolo 15"/>
          <p:cNvSpPr/>
          <p:nvPr/>
        </p:nvSpPr>
        <p:spPr>
          <a:xfrm>
            <a:off x="2387599" y="6783755"/>
            <a:ext cx="2345268" cy="83123"/>
          </a:xfrm>
          <a:prstGeom prst="rect">
            <a:avLst/>
          </a:prstGeom>
          <a:solidFill>
            <a:srgbClr val="AA21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0" name="Rettangolo 16"/>
          <p:cNvSpPr/>
          <p:nvPr/>
        </p:nvSpPr>
        <p:spPr>
          <a:xfrm>
            <a:off x="4732867" y="6783755"/>
            <a:ext cx="2305367" cy="83123"/>
          </a:xfrm>
          <a:prstGeom prst="rect">
            <a:avLst/>
          </a:prstGeom>
          <a:solidFill>
            <a:srgbClr val="E352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1" name="Rettangolo 17"/>
          <p:cNvSpPr/>
          <p:nvPr/>
        </p:nvSpPr>
        <p:spPr>
          <a:xfrm>
            <a:off x="7038234" y="6783755"/>
            <a:ext cx="2105767" cy="83123"/>
          </a:xfrm>
          <a:prstGeom prst="rect">
            <a:avLst/>
          </a:prstGeom>
          <a:solidFill>
            <a:srgbClr val="FAC4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3" name="Rettangolo 8"/>
          <p:cNvSpPr/>
          <p:nvPr/>
        </p:nvSpPr>
        <p:spPr>
          <a:xfrm>
            <a:off x="7358189" y="6407548"/>
            <a:ext cx="1813444" cy="338554"/>
          </a:xfrm>
          <a:prstGeom prst="rect">
            <a:avLst/>
          </a:prstGeom>
        </p:spPr>
        <p:txBody>
          <a:bodyPr wrap="square">
            <a:spAutoFit/>
          </a:bodyPr>
          <a:lstStyle/>
          <a:p>
            <a:pPr algn="r"/>
            <a:r>
              <a:rPr lang="en-GB" sz="1600" b="1" kern="1200" noProof="0" dirty="0" smtClean="0">
                <a:solidFill>
                  <a:schemeClr val="tx1"/>
                </a:solidFill>
                <a:latin typeface="Century Gothic" panose="020B0502020202020204" pitchFamily="34" charset="0"/>
                <a:ea typeface="+mn-ea"/>
                <a:cs typeface="+mn-cs"/>
                <a:hlinkClick r:id="rId6"/>
              </a:rPr>
              <a:t>www.eudat.eu</a:t>
            </a:r>
            <a:endParaRPr lang="en-GB" sz="1600" b="1" kern="1200" noProof="0" dirty="0" smtClean="0">
              <a:solidFill>
                <a:schemeClr val="tx1"/>
              </a:solidFill>
              <a:latin typeface="Century Gothic" panose="020B0502020202020204" pitchFamily="34" charset="0"/>
              <a:ea typeface="+mn-ea"/>
              <a:cs typeface="+mn-cs"/>
            </a:endParaRPr>
          </a:p>
        </p:txBody>
      </p:sp>
      <p:sp>
        <p:nvSpPr>
          <p:cNvPr id="24" name="Title 1"/>
          <p:cNvSpPr>
            <a:spLocks noGrp="1"/>
          </p:cNvSpPr>
          <p:nvPr>
            <p:ph type="ctrTitle"/>
          </p:nvPr>
        </p:nvSpPr>
        <p:spPr>
          <a:xfrm>
            <a:off x="685800" y="2420888"/>
            <a:ext cx="7772400" cy="1470025"/>
          </a:xfrm>
        </p:spPr>
        <p:txBody>
          <a:bodyPr>
            <a:normAutofit/>
          </a:bodyPr>
          <a:lstStyle>
            <a:lvl1pPr>
              <a:defRPr sz="4000">
                <a:latin typeface="Century Gothic" pitchFamily="34" charset="0"/>
              </a:defRPr>
            </a:lvl1pPr>
          </a:lstStyle>
          <a:p>
            <a:r>
              <a:rPr lang="en-US" smtClean="0"/>
              <a:t>Click to edit Master title style</a:t>
            </a:r>
            <a:endParaRPr lang="en-US" dirty="0"/>
          </a:p>
        </p:txBody>
      </p:sp>
      <p:sp>
        <p:nvSpPr>
          <p:cNvPr id="25" name="Subtitle 2"/>
          <p:cNvSpPr>
            <a:spLocks noGrp="1"/>
          </p:cNvSpPr>
          <p:nvPr>
            <p:ph type="subTitle" idx="1"/>
          </p:nvPr>
        </p:nvSpPr>
        <p:spPr>
          <a:xfrm>
            <a:off x="1371600" y="3933056"/>
            <a:ext cx="6400800" cy="601960"/>
          </a:xfrm>
        </p:spPr>
        <p:txBody>
          <a:bodyPr>
            <a:normAutofit/>
          </a:bodyPr>
          <a:lstStyle>
            <a:lvl1pPr marL="0" indent="0" algn="ctr">
              <a:buNone/>
              <a:defRPr sz="2800">
                <a:solidFill>
                  <a:schemeClr val="tx1">
                    <a:tint val="75000"/>
                  </a:schemeClr>
                </a:solidFill>
                <a:latin typeface="Century Gothic"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6" name="Text Placeholder 9"/>
          <p:cNvSpPr>
            <a:spLocks noGrp="1"/>
          </p:cNvSpPr>
          <p:nvPr>
            <p:ph type="body" sz="quarter" idx="11" hasCustomPrompt="1"/>
          </p:nvPr>
        </p:nvSpPr>
        <p:spPr>
          <a:xfrm>
            <a:off x="4932040" y="4797152"/>
            <a:ext cx="3778636" cy="1386310"/>
          </a:xfrm>
        </p:spPr>
        <p:txBody>
          <a:bodyPr>
            <a:normAutofit/>
          </a:bodyPr>
          <a:lstStyle>
            <a:lvl1pPr marL="0" indent="0">
              <a:buFont typeface="Arial" panose="020B0604020202020204" pitchFamily="34" charset="0"/>
              <a:buNone/>
              <a:defRPr sz="1800" baseline="0">
                <a:solidFill>
                  <a:schemeClr val="bg1">
                    <a:lumMod val="50000"/>
                  </a:schemeClr>
                </a:solidFill>
              </a:defRPr>
            </a:lvl1pPr>
          </a:lstStyle>
          <a:p>
            <a:pPr lvl="0"/>
            <a:r>
              <a:rPr lang="en-US" dirty="0" smtClean="0"/>
              <a:t>Click to edit Name, Affiliation, Conference Title and location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Slide_B2FIN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7" name="Picture 16" descr="b2find.jpg"/>
          <p:cNvPicPr>
            <a:picLocks noChangeAspect="1"/>
          </p:cNvPicPr>
          <p:nvPr/>
        </p:nvPicPr>
        <p:blipFill>
          <a:blip r:embed="rId3" cstate="print"/>
          <a:stretch>
            <a:fillRect/>
          </a:stretch>
        </p:blipFill>
        <p:spPr>
          <a:xfrm>
            <a:off x="6686866" y="116632"/>
            <a:ext cx="1489920" cy="1728000"/>
          </a:xfrm>
          <a:prstGeom prst="rect">
            <a:avLst/>
          </a:prstGeom>
        </p:spPr>
      </p:pic>
      <p:sp>
        <p:nvSpPr>
          <p:cNvPr id="13" name="Rettangolo 6"/>
          <p:cNvSpPr/>
          <p:nvPr/>
        </p:nvSpPr>
        <p:spPr>
          <a:xfrm>
            <a:off x="4808794" y="1828800"/>
            <a:ext cx="3435614" cy="276999"/>
          </a:xfrm>
          <a:prstGeom prst="rect">
            <a:avLst/>
          </a:prstGeom>
        </p:spPr>
        <p:txBody>
          <a:bodyPr wrap="square">
            <a:spAutoFit/>
          </a:bodyPr>
          <a:lstStyle/>
          <a:p>
            <a:pPr algn="r"/>
            <a:r>
              <a:rPr lang="en-US" sz="1200" b="1" kern="1200" noProof="0" dirty="0" smtClean="0">
                <a:solidFill>
                  <a:srgbClr val="1B216E"/>
                </a:solidFill>
                <a:latin typeface="Century Gothic" panose="020B0502020202020204" pitchFamily="34" charset="0"/>
                <a:ea typeface="+mn-ea"/>
                <a:cs typeface="+mn-cs"/>
              </a:rPr>
              <a:t>Find Research Data</a:t>
            </a:r>
            <a:endParaRPr lang="en-GB" sz="1200" b="1" noProof="0" dirty="0">
              <a:solidFill>
                <a:srgbClr val="1B216E"/>
              </a:solidFill>
              <a:latin typeface="Century Gothic" panose="020B0502020202020204" pitchFamily="34" charset="0"/>
            </a:endParaRPr>
          </a:p>
        </p:txBody>
      </p:sp>
      <p:pic>
        <p:nvPicPr>
          <p:cNvPr id="14" name="Immagine 7" descr="eudat-logo.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2919" y="367184"/>
            <a:ext cx="1996842" cy="1189608"/>
          </a:xfrm>
          <a:prstGeom prst="rect">
            <a:avLst/>
          </a:prstGeom>
        </p:spPr>
      </p:pic>
      <p:sp>
        <p:nvSpPr>
          <p:cNvPr id="15" name="Rettangolo 8"/>
          <p:cNvSpPr/>
          <p:nvPr/>
        </p:nvSpPr>
        <p:spPr>
          <a:xfrm>
            <a:off x="5854550" y="6195668"/>
            <a:ext cx="3317084" cy="338554"/>
          </a:xfrm>
          <a:prstGeom prst="rect">
            <a:avLst/>
          </a:prstGeom>
        </p:spPr>
        <p:txBody>
          <a:bodyPr wrap="square">
            <a:spAutoFit/>
          </a:bodyPr>
          <a:lstStyle/>
          <a:p>
            <a:pPr algn="r"/>
            <a:r>
              <a:rPr lang="en-GB" sz="1600" b="1" kern="1200" noProof="0" dirty="0" smtClean="0">
                <a:solidFill>
                  <a:schemeClr val="tx1"/>
                </a:solidFill>
                <a:latin typeface="Century Gothic" panose="020B0502020202020204" pitchFamily="34" charset="0"/>
                <a:ea typeface="+mn-ea"/>
                <a:cs typeface="+mn-cs"/>
                <a:hlinkClick r:id="rId5"/>
              </a:rPr>
              <a:t>b2find.eudat.eu</a:t>
            </a:r>
            <a:endParaRPr lang="en-GB" sz="1600" b="1" kern="1200" noProof="0" dirty="0" smtClean="0">
              <a:solidFill>
                <a:schemeClr val="tx1"/>
              </a:solidFill>
              <a:latin typeface="Century Gothic" panose="020B0502020202020204" pitchFamily="34" charset="0"/>
              <a:ea typeface="+mn-ea"/>
              <a:cs typeface="+mn-cs"/>
            </a:endParaRPr>
          </a:p>
        </p:txBody>
      </p:sp>
      <p:sp>
        <p:nvSpPr>
          <p:cNvPr id="18" name="Rettangolo 10"/>
          <p:cNvSpPr/>
          <p:nvPr/>
        </p:nvSpPr>
        <p:spPr>
          <a:xfrm>
            <a:off x="0" y="6802261"/>
            <a:ext cx="2387600" cy="83123"/>
          </a:xfrm>
          <a:prstGeom prst="rect">
            <a:avLst/>
          </a:prstGeom>
          <a:solidFill>
            <a:srgbClr val="002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9" name="Rettangolo 15"/>
          <p:cNvSpPr/>
          <p:nvPr/>
        </p:nvSpPr>
        <p:spPr>
          <a:xfrm>
            <a:off x="2387599" y="6783755"/>
            <a:ext cx="2345268" cy="83123"/>
          </a:xfrm>
          <a:prstGeom prst="rect">
            <a:avLst/>
          </a:prstGeom>
          <a:solidFill>
            <a:srgbClr val="AA21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0" name="Rettangolo 16"/>
          <p:cNvSpPr/>
          <p:nvPr/>
        </p:nvSpPr>
        <p:spPr>
          <a:xfrm>
            <a:off x="4732867" y="6783755"/>
            <a:ext cx="2305367" cy="83123"/>
          </a:xfrm>
          <a:prstGeom prst="rect">
            <a:avLst/>
          </a:prstGeom>
          <a:solidFill>
            <a:srgbClr val="E352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1" name="Rettangolo 17"/>
          <p:cNvSpPr/>
          <p:nvPr/>
        </p:nvSpPr>
        <p:spPr>
          <a:xfrm>
            <a:off x="7038234" y="6783755"/>
            <a:ext cx="2105767" cy="83123"/>
          </a:xfrm>
          <a:prstGeom prst="rect">
            <a:avLst/>
          </a:prstGeom>
          <a:solidFill>
            <a:srgbClr val="FAC4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23" name="Rettangolo 8"/>
          <p:cNvSpPr/>
          <p:nvPr/>
        </p:nvSpPr>
        <p:spPr>
          <a:xfrm>
            <a:off x="7358189" y="6407548"/>
            <a:ext cx="1813444" cy="338554"/>
          </a:xfrm>
          <a:prstGeom prst="rect">
            <a:avLst/>
          </a:prstGeom>
        </p:spPr>
        <p:txBody>
          <a:bodyPr wrap="square">
            <a:spAutoFit/>
          </a:bodyPr>
          <a:lstStyle/>
          <a:p>
            <a:pPr algn="r"/>
            <a:r>
              <a:rPr lang="en-GB" sz="1600" b="1" kern="1200" noProof="0" dirty="0" smtClean="0">
                <a:solidFill>
                  <a:schemeClr val="tx1"/>
                </a:solidFill>
                <a:latin typeface="Century Gothic" panose="020B0502020202020204" pitchFamily="34" charset="0"/>
                <a:ea typeface="+mn-ea"/>
                <a:cs typeface="+mn-cs"/>
                <a:hlinkClick r:id="rId6"/>
              </a:rPr>
              <a:t>www.eudat.eu</a:t>
            </a:r>
            <a:endParaRPr lang="en-GB" sz="1600" b="1" kern="1200" noProof="0" dirty="0" smtClean="0">
              <a:solidFill>
                <a:schemeClr val="tx1"/>
              </a:solidFill>
              <a:latin typeface="Century Gothic" panose="020B0502020202020204" pitchFamily="34" charset="0"/>
              <a:ea typeface="+mn-ea"/>
              <a:cs typeface="+mn-cs"/>
            </a:endParaRPr>
          </a:p>
        </p:txBody>
      </p:sp>
      <p:sp>
        <p:nvSpPr>
          <p:cNvPr id="24" name="Title 1"/>
          <p:cNvSpPr>
            <a:spLocks noGrp="1"/>
          </p:cNvSpPr>
          <p:nvPr>
            <p:ph type="ctrTitle"/>
          </p:nvPr>
        </p:nvSpPr>
        <p:spPr>
          <a:xfrm>
            <a:off x="685800" y="2420888"/>
            <a:ext cx="7772400" cy="1470025"/>
          </a:xfrm>
        </p:spPr>
        <p:txBody>
          <a:bodyPr>
            <a:normAutofit/>
          </a:bodyPr>
          <a:lstStyle>
            <a:lvl1pPr>
              <a:defRPr sz="4000">
                <a:latin typeface="Century Gothic" pitchFamily="34" charset="0"/>
              </a:defRPr>
            </a:lvl1pPr>
          </a:lstStyle>
          <a:p>
            <a:r>
              <a:rPr lang="en-US" smtClean="0"/>
              <a:t>Click to edit Master title style</a:t>
            </a:r>
            <a:endParaRPr lang="en-US" dirty="0"/>
          </a:p>
        </p:txBody>
      </p:sp>
      <p:sp>
        <p:nvSpPr>
          <p:cNvPr id="25" name="Subtitle 2"/>
          <p:cNvSpPr>
            <a:spLocks noGrp="1"/>
          </p:cNvSpPr>
          <p:nvPr>
            <p:ph type="subTitle" idx="1"/>
          </p:nvPr>
        </p:nvSpPr>
        <p:spPr>
          <a:xfrm>
            <a:off x="1371600" y="3933056"/>
            <a:ext cx="6400800" cy="601960"/>
          </a:xfrm>
        </p:spPr>
        <p:txBody>
          <a:bodyPr>
            <a:normAutofit/>
          </a:bodyPr>
          <a:lstStyle>
            <a:lvl1pPr marL="0" indent="0" algn="ctr">
              <a:buNone/>
              <a:defRPr sz="2800">
                <a:solidFill>
                  <a:schemeClr val="tx1">
                    <a:tint val="75000"/>
                  </a:schemeClr>
                </a:solidFill>
                <a:latin typeface="Century Gothic"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6" name="Text Placeholder 9"/>
          <p:cNvSpPr>
            <a:spLocks noGrp="1"/>
          </p:cNvSpPr>
          <p:nvPr>
            <p:ph type="body" sz="quarter" idx="11" hasCustomPrompt="1"/>
          </p:nvPr>
        </p:nvSpPr>
        <p:spPr>
          <a:xfrm>
            <a:off x="4932040" y="4797152"/>
            <a:ext cx="3778636" cy="1386310"/>
          </a:xfrm>
        </p:spPr>
        <p:txBody>
          <a:bodyPr>
            <a:normAutofit/>
          </a:bodyPr>
          <a:lstStyle>
            <a:lvl1pPr marL="0" indent="0">
              <a:buFont typeface="Arial" panose="020B0604020202020204" pitchFamily="34" charset="0"/>
              <a:buNone/>
              <a:defRPr sz="1800" baseline="0">
                <a:solidFill>
                  <a:schemeClr val="bg1">
                    <a:lumMod val="50000"/>
                  </a:schemeClr>
                </a:solidFill>
              </a:defRPr>
            </a:lvl1pPr>
          </a:lstStyle>
          <a:p>
            <a:pPr lvl="0"/>
            <a:r>
              <a:rPr lang="en-US" dirty="0" smtClean="0"/>
              <a:t>Click to edit Name, Affiliation, Conference Title and location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_B2DROP">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6516960" cy="868362"/>
          </a:xfrm>
        </p:spPr>
        <p:txBody>
          <a:bodyPr>
            <a:normAutofit/>
          </a:bodyPr>
          <a:lstStyle>
            <a:lvl1pPr>
              <a:defRPr sz="2800" b="1">
                <a:latin typeface="Century Gothic"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371600"/>
            <a:ext cx="8229600" cy="4525963"/>
          </a:xfrm>
        </p:spPr>
        <p:txBody>
          <a:bodyPr>
            <a:normAutofit/>
          </a:bodyPr>
          <a:lstStyle>
            <a:lvl1pPr>
              <a:defRPr sz="2400">
                <a:latin typeface="Century Gothic" pitchFamily="34" charset="0"/>
              </a:defRPr>
            </a:lvl1pPr>
            <a:lvl2pPr>
              <a:defRPr sz="2400">
                <a:latin typeface="Century Gothic" pitchFamily="34" charset="0"/>
              </a:defRPr>
            </a:lvl2pPr>
            <a:lvl3pPr>
              <a:defRPr sz="2400">
                <a:latin typeface="Century Gothic" pitchFamily="34" charset="0"/>
              </a:defRPr>
            </a:lvl3pPr>
            <a:lvl4pPr>
              <a:defRPr sz="2400">
                <a:latin typeface="Century Gothic" pitchFamily="34" charset="0"/>
              </a:defRPr>
            </a:lvl4pPr>
            <a:lvl5pPr>
              <a:defRPr sz="2400">
                <a:latin typeface="Century Gothic"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304235"/>
            <a:ext cx="2133600" cy="365125"/>
          </a:xfrm>
        </p:spPr>
        <p:txBody>
          <a:bodyPr/>
          <a:lstStyle/>
          <a:p>
            <a:fld id="{D911E28A-820B-4519-855C-166D8A048AB7}" type="datetimeFigureOut">
              <a:rPr lang="en-GB" smtClean="0"/>
              <a:t>12/01/16</a:t>
            </a:fld>
            <a:endParaRPr lang="en-GB"/>
          </a:p>
        </p:txBody>
      </p:sp>
      <p:sp>
        <p:nvSpPr>
          <p:cNvPr id="5" name="Footer Placeholder 4"/>
          <p:cNvSpPr>
            <a:spLocks noGrp="1"/>
          </p:cNvSpPr>
          <p:nvPr>
            <p:ph type="ftr" sz="quarter" idx="11"/>
          </p:nvPr>
        </p:nvSpPr>
        <p:spPr>
          <a:xfrm>
            <a:off x="3124200" y="6304235"/>
            <a:ext cx="2895600" cy="365125"/>
          </a:xfrm>
        </p:spPr>
        <p:txBody>
          <a:bodyPr/>
          <a:lstStyle/>
          <a:p>
            <a:endParaRPr lang="en-GB"/>
          </a:p>
        </p:txBody>
      </p:sp>
      <p:sp>
        <p:nvSpPr>
          <p:cNvPr id="6" name="Slide Number Placeholder 5"/>
          <p:cNvSpPr>
            <a:spLocks noGrp="1"/>
          </p:cNvSpPr>
          <p:nvPr>
            <p:ph type="sldNum" sz="quarter" idx="12"/>
          </p:nvPr>
        </p:nvSpPr>
        <p:spPr>
          <a:xfrm>
            <a:off x="6553200" y="6304235"/>
            <a:ext cx="2133600" cy="365125"/>
          </a:xfrm>
        </p:spPr>
        <p:txBody>
          <a:bodyPr/>
          <a:lstStyle/>
          <a:p>
            <a:fld id="{252A2B24-09DA-497A-BABC-AF42155C60AD}" type="slidenum">
              <a:rPr lang="en-GB" smtClean="0"/>
              <a:t>‹#›</a:t>
            </a:fld>
            <a:endParaRPr lang="en-GB"/>
          </a:p>
        </p:txBody>
      </p:sp>
      <p:pic>
        <p:nvPicPr>
          <p:cNvPr id="7" name="Immagine 14" descr="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pic>
        <p:nvPicPr>
          <p:cNvPr id="12" name="Picture 11" descr="b2drop.png"/>
          <p:cNvPicPr>
            <a:picLocks noChangeAspect="1"/>
          </p:cNvPicPr>
          <p:nvPr/>
        </p:nvPicPr>
        <p:blipFill>
          <a:blip r:embed="rId3" cstate="print"/>
          <a:stretch>
            <a:fillRect/>
          </a:stretch>
        </p:blipFill>
        <p:spPr>
          <a:xfrm>
            <a:off x="7960145" y="126260"/>
            <a:ext cx="907692" cy="1052736"/>
          </a:xfrm>
          <a:prstGeom prst="rect">
            <a:avLst/>
          </a:prstGeom>
        </p:spPr>
      </p:pic>
      <p:sp>
        <p:nvSpPr>
          <p:cNvPr id="13" name="Rettangolo 8"/>
          <p:cNvSpPr/>
          <p:nvPr/>
        </p:nvSpPr>
        <p:spPr>
          <a:xfrm>
            <a:off x="7380312" y="1124744"/>
            <a:ext cx="1763688"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4"/>
              </a:rPr>
              <a:t>b2drop.eudat.eu</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_B2SHARE">
    <p:spTree>
      <p:nvGrpSpPr>
        <p:cNvPr id="1" name=""/>
        <p:cNvGrpSpPr/>
        <p:nvPr/>
      </p:nvGrpSpPr>
      <p:grpSpPr>
        <a:xfrm>
          <a:off x="0" y="0"/>
          <a:ext cx="0" cy="0"/>
          <a:chOff x="0" y="0"/>
          <a:chExt cx="0" cy="0"/>
        </a:xfrm>
      </p:grpSpPr>
      <p:pic>
        <p:nvPicPr>
          <p:cNvPr id="15" name="Picture 14" descr="b2share.png"/>
          <p:cNvPicPr>
            <a:picLocks noChangeAspect="1"/>
          </p:cNvPicPr>
          <p:nvPr/>
        </p:nvPicPr>
        <p:blipFill>
          <a:blip r:embed="rId2" cstate="print"/>
          <a:stretch>
            <a:fillRect/>
          </a:stretch>
        </p:blipFill>
        <p:spPr>
          <a:xfrm>
            <a:off x="7956376" y="116632"/>
            <a:ext cx="906368" cy="1051200"/>
          </a:xfrm>
          <a:prstGeom prst="rect">
            <a:avLst/>
          </a:prstGeom>
        </p:spPr>
      </p:pic>
      <p:sp>
        <p:nvSpPr>
          <p:cNvPr id="2" name="Title 1"/>
          <p:cNvSpPr>
            <a:spLocks noGrp="1"/>
          </p:cNvSpPr>
          <p:nvPr>
            <p:ph type="title"/>
          </p:nvPr>
        </p:nvSpPr>
        <p:spPr>
          <a:xfrm>
            <a:off x="1295400" y="274638"/>
            <a:ext cx="6516960" cy="868362"/>
          </a:xfrm>
        </p:spPr>
        <p:txBody>
          <a:bodyPr>
            <a:normAutofit/>
          </a:bodyPr>
          <a:lstStyle>
            <a:lvl1pPr>
              <a:defRPr sz="2800" b="1">
                <a:latin typeface="Century Gothic"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371600"/>
            <a:ext cx="8229600" cy="4525963"/>
          </a:xfrm>
        </p:spPr>
        <p:txBody>
          <a:bodyPr>
            <a:normAutofit/>
          </a:bodyPr>
          <a:lstStyle>
            <a:lvl1pPr>
              <a:defRPr sz="2400">
                <a:latin typeface="Century Gothic" pitchFamily="34" charset="0"/>
              </a:defRPr>
            </a:lvl1pPr>
            <a:lvl2pPr>
              <a:defRPr sz="2400">
                <a:latin typeface="Century Gothic" pitchFamily="34" charset="0"/>
              </a:defRPr>
            </a:lvl2pPr>
            <a:lvl3pPr>
              <a:defRPr sz="2400">
                <a:latin typeface="Century Gothic" pitchFamily="34" charset="0"/>
              </a:defRPr>
            </a:lvl3pPr>
            <a:lvl4pPr>
              <a:defRPr sz="2400">
                <a:latin typeface="Century Gothic" pitchFamily="34" charset="0"/>
              </a:defRPr>
            </a:lvl4pPr>
            <a:lvl5pPr>
              <a:defRPr sz="2400">
                <a:latin typeface="Century Gothic"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304235"/>
            <a:ext cx="2133600" cy="365125"/>
          </a:xfrm>
        </p:spPr>
        <p:txBody>
          <a:bodyPr/>
          <a:lstStyle/>
          <a:p>
            <a:fld id="{D911E28A-820B-4519-855C-166D8A048AB7}" type="datetimeFigureOut">
              <a:rPr lang="en-GB" smtClean="0"/>
              <a:t>12/01/16</a:t>
            </a:fld>
            <a:endParaRPr lang="en-GB"/>
          </a:p>
        </p:txBody>
      </p:sp>
      <p:sp>
        <p:nvSpPr>
          <p:cNvPr id="5" name="Footer Placeholder 4"/>
          <p:cNvSpPr>
            <a:spLocks noGrp="1"/>
          </p:cNvSpPr>
          <p:nvPr>
            <p:ph type="ftr" sz="quarter" idx="11"/>
          </p:nvPr>
        </p:nvSpPr>
        <p:spPr>
          <a:xfrm>
            <a:off x="3124200" y="6304235"/>
            <a:ext cx="2895600" cy="365125"/>
          </a:xfrm>
        </p:spPr>
        <p:txBody>
          <a:bodyPr/>
          <a:lstStyle/>
          <a:p>
            <a:endParaRPr lang="en-GB"/>
          </a:p>
        </p:txBody>
      </p:sp>
      <p:sp>
        <p:nvSpPr>
          <p:cNvPr id="6" name="Slide Number Placeholder 5"/>
          <p:cNvSpPr>
            <a:spLocks noGrp="1"/>
          </p:cNvSpPr>
          <p:nvPr>
            <p:ph type="sldNum" sz="quarter" idx="12"/>
          </p:nvPr>
        </p:nvSpPr>
        <p:spPr>
          <a:xfrm>
            <a:off x="6553200" y="6304235"/>
            <a:ext cx="2133600" cy="365125"/>
          </a:xfrm>
        </p:spPr>
        <p:txBody>
          <a:bodyPr/>
          <a:lstStyle/>
          <a:p>
            <a:fld id="{252A2B24-09DA-497A-BABC-AF42155C60AD}" type="slidenum">
              <a:rPr lang="en-GB" smtClean="0"/>
              <a:t>‹#›</a:t>
            </a:fld>
            <a:endParaRPr lang="en-GB"/>
          </a:p>
        </p:txBody>
      </p:sp>
      <p:pic>
        <p:nvPicPr>
          <p:cNvPr id="7"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13" name="Rettangolo 8"/>
          <p:cNvSpPr/>
          <p:nvPr/>
        </p:nvSpPr>
        <p:spPr>
          <a:xfrm>
            <a:off x="7380312" y="1124744"/>
            <a:ext cx="1763688"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4"/>
              </a:rPr>
              <a:t>b2share.eudat.eu</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_B2SAFE">
    <p:spTree>
      <p:nvGrpSpPr>
        <p:cNvPr id="1" name=""/>
        <p:cNvGrpSpPr/>
        <p:nvPr/>
      </p:nvGrpSpPr>
      <p:grpSpPr>
        <a:xfrm>
          <a:off x="0" y="0"/>
          <a:ext cx="0" cy="0"/>
          <a:chOff x="0" y="0"/>
          <a:chExt cx="0" cy="0"/>
        </a:xfrm>
      </p:grpSpPr>
      <p:pic>
        <p:nvPicPr>
          <p:cNvPr id="13" name="Picture 12" descr="b2safe.png"/>
          <p:cNvPicPr>
            <a:picLocks noChangeAspect="1"/>
          </p:cNvPicPr>
          <p:nvPr/>
        </p:nvPicPr>
        <p:blipFill>
          <a:blip r:embed="rId2" cstate="print"/>
          <a:stretch>
            <a:fillRect/>
          </a:stretch>
        </p:blipFill>
        <p:spPr>
          <a:xfrm>
            <a:off x="7956376" y="116632"/>
            <a:ext cx="906368" cy="1051200"/>
          </a:xfrm>
          <a:prstGeom prst="rect">
            <a:avLst/>
          </a:prstGeom>
        </p:spPr>
      </p:pic>
      <p:sp>
        <p:nvSpPr>
          <p:cNvPr id="2" name="Title 1"/>
          <p:cNvSpPr>
            <a:spLocks noGrp="1"/>
          </p:cNvSpPr>
          <p:nvPr>
            <p:ph type="title"/>
          </p:nvPr>
        </p:nvSpPr>
        <p:spPr>
          <a:xfrm>
            <a:off x="1295400" y="274638"/>
            <a:ext cx="6516960" cy="868362"/>
          </a:xfrm>
        </p:spPr>
        <p:txBody>
          <a:bodyPr>
            <a:normAutofit/>
          </a:bodyPr>
          <a:lstStyle>
            <a:lvl1pPr>
              <a:defRPr sz="2800" b="1">
                <a:latin typeface="Century Gothic"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371600"/>
            <a:ext cx="8229600" cy="4525963"/>
          </a:xfrm>
        </p:spPr>
        <p:txBody>
          <a:bodyPr>
            <a:normAutofit/>
          </a:bodyPr>
          <a:lstStyle>
            <a:lvl1pPr>
              <a:defRPr sz="2400">
                <a:latin typeface="Century Gothic" pitchFamily="34" charset="0"/>
              </a:defRPr>
            </a:lvl1pPr>
            <a:lvl2pPr>
              <a:defRPr sz="2400">
                <a:latin typeface="Century Gothic" pitchFamily="34" charset="0"/>
              </a:defRPr>
            </a:lvl2pPr>
            <a:lvl3pPr>
              <a:defRPr sz="2400">
                <a:latin typeface="Century Gothic" pitchFamily="34" charset="0"/>
              </a:defRPr>
            </a:lvl3pPr>
            <a:lvl4pPr>
              <a:defRPr sz="2400">
                <a:latin typeface="Century Gothic" pitchFamily="34" charset="0"/>
              </a:defRPr>
            </a:lvl4pPr>
            <a:lvl5pPr>
              <a:defRPr sz="2400">
                <a:latin typeface="Century Gothic"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304235"/>
            <a:ext cx="2133600" cy="365125"/>
          </a:xfrm>
        </p:spPr>
        <p:txBody>
          <a:bodyPr/>
          <a:lstStyle/>
          <a:p>
            <a:fld id="{D911E28A-820B-4519-855C-166D8A048AB7}" type="datetimeFigureOut">
              <a:rPr lang="en-GB" smtClean="0"/>
              <a:t>12/01/16</a:t>
            </a:fld>
            <a:endParaRPr lang="en-GB"/>
          </a:p>
        </p:txBody>
      </p:sp>
      <p:sp>
        <p:nvSpPr>
          <p:cNvPr id="5" name="Footer Placeholder 4"/>
          <p:cNvSpPr>
            <a:spLocks noGrp="1"/>
          </p:cNvSpPr>
          <p:nvPr>
            <p:ph type="ftr" sz="quarter" idx="11"/>
          </p:nvPr>
        </p:nvSpPr>
        <p:spPr>
          <a:xfrm>
            <a:off x="3124200" y="6304235"/>
            <a:ext cx="2895600" cy="365125"/>
          </a:xfrm>
        </p:spPr>
        <p:txBody>
          <a:bodyPr/>
          <a:lstStyle/>
          <a:p>
            <a:endParaRPr lang="en-GB"/>
          </a:p>
        </p:txBody>
      </p:sp>
      <p:sp>
        <p:nvSpPr>
          <p:cNvPr id="6" name="Slide Number Placeholder 5"/>
          <p:cNvSpPr>
            <a:spLocks noGrp="1"/>
          </p:cNvSpPr>
          <p:nvPr>
            <p:ph type="sldNum" sz="quarter" idx="12"/>
          </p:nvPr>
        </p:nvSpPr>
        <p:spPr>
          <a:xfrm>
            <a:off x="6553200" y="6304235"/>
            <a:ext cx="2133600" cy="365125"/>
          </a:xfrm>
        </p:spPr>
        <p:txBody>
          <a:bodyPr/>
          <a:lstStyle/>
          <a:p>
            <a:fld id="{252A2B24-09DA-497A-BABC-AF42155C60AD}" type="slidenum">
              <a:rPr lang="en-GB" smtClean="0"/>
              <a:t>‹#›</a:t>
            </a:fld>
            <a:endParaRPr lang="en-GB"/>
          </a:p>
        </p:txBody>
      </p:sp>
      <p:pic>
        <p:nvPicPr>
          <p:cNvPr id="7"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14" name="Rettangolo 8"/>
          <p:cNvSpPr/>
          <p:nvPr/>
        </p:nvSpPr>
        <p:spPr>
          <a:xfrm>
            <a:off x="7452320" y="1124744"/>
            <a:ext cx="1691680"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4"/>
              </a:rPr>
              <a:t>eudat.eu/b2safe</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_B2STAGE">
    <p:spTree>
      <p:nvGrpSpPr>
        <p:cNvPr id="1" name=""/>
        <p:cNvGrpSpPr/>
        <p:nvPr/>
      </p:nvGrpSpPr>
      <p:grpSpPr>
        <a:xfrm>
          <a:off x="0" y="0"/>
          <a:ext cx="0" cy="0"/>
          <a:chOff x="0" y="0"/>
          <a:chExt cx="0" cy="0"/>
        </a:xfrm>
      </p:grpSpPr>
      <p:pic>
        <p:nvPicPr>
          <p:cNvPr id="14" name="Picture 13" descr="b2stage.png"/>
          <p:cNvPicPr>
            <a:picLocks noChangeAspect="1"/>
          </p:cNvPicPr>
          <p:nvPr/>
        </p:nvPicPr>
        <p:blipFill>
          <a:blip r:embed="rId2" cstate="print"/>
          <a:stretch>
            <a:fillRect/>
          </a:stretch>
        </p:blipFill>
        <p:spPr>
          <a:xfrm>
            <a:off x="7965254" y="107754"/>
            <a:ext cx="906368" cy="1051200"/>
          </a:xfrm>
          <a:prstGeom prst="rect">
            <a:avLst/>
          </a:prstGeom>
        </p:spPr>
      </p:pic>
      <p:sp>
        <p:nvSpPr>
          <p:cNvPr id="2" name="Title 1"/>
          <p:cNvSpPr>
            <a:spLocks noGrp="1"/>
          </p:cNvSpPr>
          <p:nvPr>
            <p:ph type="title"/>
          </p:nvPr>
        </p:nvSpPr>
        <p:spPr>
          <a:xfrm>
            <a:off x="1295400" y="274638"/>
            <a:ext cx="6516960" cy="868362"/>
          </a:xfrm>
        </p:spPr>
        <p:txBody>
          <a:bodyPr>
            <a:normAutofit/>
          </a:bodyPr>
          <a:lstStyle>
            <a:lvl1pPr>
              <a:defRPr sz="2800" b="1">
                <a:latin typeface="Century Gothic"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371600"/>
            <a:ext cx="8229600" cy="4525963"/>
          </a:xfrm>
        </p:spPr>
        <p:txBody>
          <a:bodyPr>
            <a:normAutofit/>
          </a:bodyPr>
          <a:lstStyle>
            <a:lvl1pPr>
              <a:defRPr sz="2400">
                <a:latin typeface="Century Gothic" pitchFamily="34" charset="0"/>
              </a:defRPr>
            </a:lvl1pPr>
            <a:lvl2pPr>
              <a:defRPr sz="2400">
                <a:latin typeface="Century Gothic" pitchFamily="34" charset="0"/>
              </a:defRPr>
            </a:lvl2pPr>
            <a:lvl3pPr>
              <a:defRPr sz="2400">
                <a:latin typeface="Century Gothic" pitchFamily="34" charset="0"/>
              </a:defRPr>
            </a:lvl3pPr>
            <a:lvl4pPr>
              <a:defRPr sz="2400">
                <a:latin typeface="Century Gothic" pitchFamily="34" charset="0"/>
              </a:defRPr>
            </a:lvl4pPr>
            <a:lvl5pPr>
              <a:defRPr sz="2400">
                <a:latin typeface="Century Gothic"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304235"/>
            <a:ext cx="2133600" cy="365125"/>
          </a:xfrm>
        </p:spPr>
        <p:txBody>
          <a:bodyPr/>
          <a:lstStyle/>
          <a:p>
            <a:fld id="{D911E28A-820B-4519-855C-166D8A048AB7}" type="datetimeFigureOut">
              <a:rPr lang="en-GB" smtClean="0"/>
              <a:t>12/01/16</a:t>
            </a:fld>
            <a:endParaRPr lang="en-GB"/>
          </a:p>
        </p:txBody>
      </p:sp>
      <p:sp>
        <p:nvSpPr>
          <p:cNvPr id="5" name="Footer Placeholder 4"/>
          <p:cNvSpPr>
            <a:spLocks noGrp="1"/>
          </p:cNvSpPr>
          <p:nvPr>
            <p:ph type="ftr" sz="quarter" idx="11"/>
          </p:nvPr>
        </p:nvSpPr>
        <p:spPr>
          <a:xfrm>
            <a:off x="3124200" y="6304235"/>
            <a:ext cx="2895600" cy="365125"/>
          </a:xfrm>
        </p:spPr>
        <p:txBody>
          <a:bodyPr/>
          <a:lstStyle/>
          <a:p>
            <a:endParaRPr lang="en-GB"/>
          </a:p>
        </p:txBody>
      </p:sp>
      <p:sp>
        <p:nvSpPr>
          <p:cNvPr id="6" name="Slide Number Placeholder 5"/>
          <p:cNvSpPr>
            <a:spLocks noGrp="1"/>
          </p:cNvSpPr>
          <p:nvPr>
            <p:ph type="sldNum" sz="quarter" idx="12"/>
          </p:nvPr>
        </p:nvSpPr>
        <p:spPr>
          <a:xfrm>
            <a:off x="6553200" y="6304235"/>
            <a:ext cx="2133600" cy="365125"/>
          </a:xfrm>
        </p:spPr>
        <p:txBody>
          <a:bodyPr/>
          <a:lstStyle/>
          <a:p>
            <a:fld id="{252A2B24-09DA-497A-BABC-AF42155C60AD}" type="slidenum">
              <a:rPr lang="en-GB" smtClean="0"/>
              <a:t>‹#›</a:t>
            </a:fld>
            <a:endParaRPr lang="en-GB"/>
          </a:p>
        </p:txBody>
      </p:sp>
      <p:pic>
        <p:nvPicPr>
          <p:cNvPr id="7"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13" name="Rettangolo 8"/>
          <p:cNvSpPr/>
          <p:nvPr/>
        </p:nvSpPr>
        <p:spPr>
          <a:xfrm>
            <a:off x="7308304" y="1124744"/>
            <a:ext cx="1835696"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4"/>
              </a:rPr>
              <a:t>eudat.eu/b2stage</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_B2FIND">
    <p:spTree>
      <p:nvGrpSpPr>
        <p:cNvPr id="1" name=""/>
        <p:cNvGrpSpPr/>
        <p:nvPr/>
      </p:nvGrpSpPr>
      <p:grpSpPr>
        <a:xfrm>
          <a:off x="0" y="0"/>
          <a:ext cx="0" cy="0"/>
          <a:chOff x="0" y="0"/>
          <a:chExt cx="0" cy="0"/>
        </a:xfrm>
      </p:grpSpPr>
      <p:pic>
        <p:nvPicPr>
          <p:cNvPr id="13" name="Picture 12" descr="b2find.jpg"/>
          <p:cNvPicPr>
            <a:picLocks noChangeAspect="1"/>
          </p:cNvPicPr>
          <p:nvPr/>
        </p:nvPicPr>
        <p:blipFill>
          <a:blip r:embed="rId2" cstate="print"/>
          <a:stretch>
            <a:fillRect/>
          </a:stretch>
        </p:blipFill>
        <p:spPr>
          <a:xfrm>
            <a:off x="7965254" y="107754"/>
            <a:ext cx="906368" cy="1051200"/>
          </a:xfrm>
          <a:prstGeom prst="rect">
            <a:avLst/>
          </a:prstGeom>
        </p:spPr>
      </p:pic>
      <p:sp>
        <p:nvSpPr>
          <p:cNvPr id="2" name="Title 1"/>
          <p:cNvSpPr>
            <a:spLocks noGrp="1"/>
          </p:cNvSpPr>
          <p:nvPr>
            <p:ph type="title"/>
          </p:nvPr>
        </p:nvSpPr>
        <p:spPr>
          <a:xfrm>
            <a:off x="1295400" y="274638"/>
            <a:ext cx="6516960" cy="868362"/>
          </a:xfrm>
        </p:spPr>
        <p:txBody>
          <a:bodyPr>
            <a:normAutofit/>
          </a:bodyPr>
          <a:lstStyle>
            <a:lvl1pPr>
              <a:defRPr sz="2800" b="1">
                <a:latin typeface="Century Gothic"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371600"/>
            <a:ext cx="8229600" cy="4525963"/>
          </a:xfrm>
        </p:spPr>
        <p:txBody>
          <a:bodyPr>
            <a:normAutofit/>
          </a:bodyPr>
          <a:lstStyle>
            <a:lvl1pPr>
              <a:defRPr sz="2400">
                <a:latin typeface="Century Gothic" pitchFamily="34" charset="0"/>
              </a:defRPr>
            </a:lvl1pPr>
            <a:lvl2pPr>
              <a:defRPr sz="2400">
                <a:latin typeface="Century Gothic" pitchFamily="34" charset="0"/>
              </a:defRPr>
            </a:lvl2pPr>
            <a:lvl3pPr>
              <a:defRPr sz="2400">
                <a:latin typeface="Century Gothic" pitchFamily="34" charset="0"/>
              </a:defRPr>
            </a:lvl3pPr>
            <a:lvl4pPr>
              <a:defRPr sz="2400">
                <a:latin typeface="Century Gothic" pitchFamily="34" charset="0"/>
              </a:defRPr>
            </a:lvl4pPr>
            <a:lvl5pPr>
              <a:defRPr sz="2400">
                <a:latin typeface="Century Gothic"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309320"/>
            <a:ext cx="2133600" cy="365125"/>
          </a:xfrm>
        </p:spPr>
        <p:txBody>
          <a:bodyPr/>
          <a:lstStyle/>
          <a:p>
            <a:fld id="{D911E28A-820B-4519-855C-166D8A048AB7}" type="datetimeFigureOut">
              <a:rPr lang="en-GB" smtClean="0"/>
              <a:t>12/01/16</a:t>
            </a:fld>
            <a:endParaRPr lang="en-GB"/>
          </a:p>
        </p:txBody>
      </p:sp>
      <p:sp>
        <p:nvSpPr>
          <p:cNvPr id="5" name="Footer Placeholder 4"/>
          <p:cNvSpPr>
            <a:spLocks noGrp="1"/>
          </p:cNvSpPr>
          <p:nvPr>
            <p:ph type="ftr" sz="quarter" idx="11"/>
          </p:nvPr>
        </p:nvSpPr>
        <p:spPr>
          <a:xfrm>
            <a:off x="3124200" y="6309320"/>
            <a:ext cx="2895600" cy="365125"/>
          </a:xfrm>
        </p:spPr>
        <p:txBody>
          <a:bodyPr/>
          <a:lstStyle/>
          <a:p>
            <a:endParaRPr lang="en-GB"/>
          </a:p>
        </p:txBody>
      </p:sp>
      <p:sp>
        <p:nvSpPr>
          <p:cNvPr id="6" name="Slide Number Placeholder 5"/>
          <p:cNvSpPr>
            <a:spLocks noGrp="1"/>
          </p:cNvSpPr>
          <p:nvPr>
            <p:ph type="sldNum" sz="quarter" idx="12"/>
          </p:nvPr>
        </p:nvSpPr>
        <p:spPr>
          <a:xfrm>
            <a:off x="6553200" y="6309320"/>
            <a:ext cx="2133600" cy="365125"/>
          </a:xfrm>
        </p:spPr>
        <p:txBody>
          <a:bodyPr/>
          <a:lstStyle/>
          <a:p>
            <a:fld id="{252A2B24-09DA-497A-BABC-AF42155C60AD}" type="slidenum">
              <a:rPr lang="en-GB" smtClean="0"/>
              <a:t>‹#›</a:t>
            </a:fld>
            <a:endParaRPr lang="en-GB"/>
          </a:p>
        </p:txBody>
      </p:sp>
      <p:pic>
        <p:nvPicPr>
          <p:cNvPr id="7"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14" name="Rettangolo 8"/>
          <p:cNvSpPr/>
          <p:nvPr/>
        </p:nvSpPr>
        <p:spPr>
          <a:xfrm>
            <a:off x="7596336" y="1124744"/>
            <a:ext cx="1547664"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4"/>
              </a:rPr>
              <a:t>b2find.eudat.eu</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_B2DROP">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6440760" cy="79216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911E28A-820B-4519-855C-166D8A048AB7}" type="datetimeFigureOut">
              <a:rPr lang="en-GB" smtClean="0"/>
              <a:t>12/01/16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2A2B24-09DA-497A-BABC-AF42155C60AD}" type="slidenum">
              <a:rPr lang="en-GB" smtClean="0"/>
              <a:t>‹#›</a:t>
            </a:fld>
            <a:endParaRPr lang="en-GB"/>
          </a:p>
        </p:txBody>
      </p:sp>
      <p:pic>
        <p:nvPicPr>
          <p:cNvPr id="9" name="Picture 8" descr="b2drop.png"/>
          <p:cNvPicPr>
            <a:picLocks noChangeAspect="1"/>
          </p:cNvPicPr>
          <p:nvPr/>
        </p:nvPicPr>
        <p:blipFill>
          <a:blip r:embed="rId2" cstate="print"/>
          <a:stretch>
            <a:fillRect/>
          </a:stretch>
        </p:blipFill>
        <p:spPr>
          <a:xfrm>
            <a:off x="7960145" y="126260"/>
            <a:ext cx="907692" cy="1052736"/>
          </a:xfrm>
          <a:prstGeom prst="rect">
            <a:avLst/>
          </a:prstGeom>
        </p:spPr>
      </p:pic>
      <p:sp>
        <p:nvSpPr>
          <p:cNvPr id="10" name="Rettangolo 8"/>
          <p:cNvSpPr/>
          <p:nvPr/>
        </p:nvSpPr>
        <p:spPr>
          <a:xfrm>
            <a:off x="7452320" y="1124744"/>
            <a:ext cx="1691680"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3"/>
              </a:rPr>
              <a:t>b2drop.eudat.eu</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_B2SHARE">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6440760" cy="79216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911E28A-820B-4519-855C-166D8A048AB7}" type="datetimeFigureOut">
              <a:rPr lang="en-GB" smtClean="0"/>
              <a:t>12/01/16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2A2B24-09DA-497A-BABC-AF42155C60AD}" type="slidenum">
              <a:rPr lang="en-GB" smtClean="0"/>
              <a:t>‹#›</a:t>
            </a:fld>
            <a:endParaRPr lang="en-GB"/>
          </a:p>
        </p:txBody>
      </p:sp>
      <p:pic>
        <p:nvPicPr>
          <p:cNvPr id="9" name="Picture 8" descr="b2share.png"/>
          <p:cNvPicPr>
            <a:picLocks noChangeAspect="1"/>
          </p:cNvPicPr>
          <p:nvPr/>
        </p:nvPicPr>
        <p:blipFill>
          <a:blip r:embed="rId2" cstate="print"/>
          <a:stretch>
            <a:fillRect/>
          </a:stretch>
        </p:blipFill>
        <p:spPr>
          <a:xfrm>
            <a:off x="7956376" y="116632"/>
            <a:ext cx="906368" cy="1051200"/>
          </a:xfrm>
          <a:prstGeom prst="rect">
            <a:avLst/>
          </a:prstGeom>
        </p:spPr>
      </p:pic>
      <p:sp>
        <p:nvSpPr>
          <p:cNvPr id="10" name="Rettangolo 8"/>
          <p:cNvSpPr/>
          <p:nvPr/>
        </p:nvSpPr>
        <p:spPr>
          <a:xfrm>
            <a:off x="7308304" y="1124744"/>
            <a:ext cx="1835696"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3"/>
              </a:rPr>
              <a:t>b2share.eudat.eu</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_B2SAFE">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6440760" cy="79216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911E28A-820B-4519-855C-166D8A048AB7}" type="datetimeFigureOut">
              <a:rPr lang="en-GB" smtClean="0"/>
              <a:t>12/01/16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2A2B24-09DA-497A-BABC-AF42155C60AD}" type="slidenum">
              <a:rPr lang="en-GB" smtClean="0"/>
              <a:t>‹#›</a:t>
            </a:fld>
            <a:endParaRPr lang="en-GB"/>
          </a:p>
        </p:txBody>
      </p:sp>
      <p:pic>
        <p:nvPicPr>
          <p:cNvPr id="10" name="Picture 9" descr="b2safe.png"/>
          <p:cNvPicPr>
            <a:picLocks noChangeAspect="1"/>
          </p:cNvPicPr>
          <p:nvPr/>
        </p:nvPicPr>
        <p:blipFill>
          <a:blip r:embed="rId2" cstate="print"/>
          <a:stretch>
            <a:fillRect/>
          </a:stretch>
        </p:blipFill>
        <p:spPr>
          <a:xfrm>
            <a:off x="7956376" y="116632"/>
            <a:ext cx="906368" cy="1051200"/>
          </a:xfrm>
          <a:prstGeom prst="rect">
            <a:avLst/>
          </a:prstGeom>
        </p:spPr>
      </p:pic>
      <p:sp>
        <p:nvSpPr>
          <p:cNvPr id="9" name="Rettangolo 8"/>
          <p:cNvSpPr/>
          <p:nvPr/>
        </p:nvSpPr>
        <p:spPr>
          <a:xfrm>
            <a:off x="7452320" y="1124744"/>
            <a:ext cx="1691680"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3"/>
              </a:rPr>
              <a:t>eudat.eu/b2safe</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_B2STAGE">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6440760" cy="79216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911E28A-820B-4519-855C-166D8A048AB7}" type="datetimeFigureOut">
              <a:rPr lang="en-GB" smtClean="0"/>
              <a:t>12/01/16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2A2B24-09DA-497A-BABC-AF42155C60AD}" type="slidenum">
              <a:rPr lang="en-GB" smtClean="0"/>
              <a:t>‹#›</a:t>
            </a:fld>
            <a:endParaRPr lang="en-GB"/>
          </a:p>
        </p:txBody>
      </p:sp>
      <p:pic>
        <p:nvPicPr>
          <p:cNvPr id="10" name="Picture 9" descr="b2stage.png"/>
          <p:cNvPicPr>
            <a:picLocks noChangeAspect="1"/>
          </p:cNvPicPr>
          <p:nvPr/>
        </p:nvPicPr>
        <p:blipFill>
          <a:blip r:embed="rId2" cstate="print"/>
          <a:stretch>
            <a:fillRect/>
          </a:stretch>
        </p:blipFill>
        <p:spPr>
          <a:xfrm>
            <a:off x="7965254" y="107754"/>
            <a:ext cx="906368" cy="1051200"/>
          </a:xfrm>
          <a:prstGeom prst="rect">
            <a:avLst/>
          </a:prstGeom>
        </p:spPr>
      </p:pic>
      <p:sp>
        <p:nvSpPr>
          <p:cNvPr id="9" name="Rettangolo 8"/>
          <p:cNvSpPr/>
          <p:nvPr/>
        </p:nvSpPr>
        <p:spPr>
          <a:xfrm>
            <a:off x="7380312" y="1124744"/>
            <a:ext cx="1763688"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3"/>
              </a:rPr>
              <a:t>eudat.eu/b2stage</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_B2FIND">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6440760" cy="79216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911E28A-820B-4519-855C-166D8A048AB7}" type="datetimeFigureOut">
              <a:rPr lang="en-GB" smtClean="0"/>
              <a:t>12/01/16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2A2B24-09DA-497A-BABC-AF42155C60AD}" type="slidenum">
              <a:rPr lang="en-GB" smtClean="0"/>
              <a:t>‹#›</a:t>
            </a:fld>
            <a:endParaRPr lang="en-GB"/>
          </a:p>
        </p:txBody>
      </p:sp>
      <p:pic>
        <p:nvPicPr>
          <p:cNvPr id="10" name="Picture 9" descr="b2find.jpg"/>
          <p:cNvPicPr>
            <a:picLocks noChangeAspect="1"/>
          </p:cNvPicPr>
          <p:nvPr/>
        </p:nvPicPr>
        <p:blipFill>
          <a:blip r:embed="rId2" cstate="print"/>
          <a:stretch>
            <a:fillRect/>
          </a:stretch>
        </p:blipFill>
        <p:spPr>
          <a:xfrm>
            <a:off x="7965254" y="107754"/>
            <a:ext cx="906368" cy="1051200"/>
          </a:xfrm>
          <a:prstGeom prst="rect">
            <a:avLst/>
          </a:prstGeom>
        </p:spPr>
      </p:pic>
      <p:sp>
        <p:nvSpPr>
          <p:cNvPr id="9" name="Rettangolo 8"/>
          <p:cNvSpPr/>
          <p:nvPr/>
        </p:nvSpPr>
        <p:spPr>
          <a:xfrm>
            <a:off x="7596336" y="1124744"/>
            <a:ext cx="1547664"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3"/>
              </a:rPr>
              <a:t>b2find.eudat.eu</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_B2DROP">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6512768" cy="792162"/>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95325"/>
            <a:ext cx="8229600" cy="4525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11E28A-820B-4519-855C-166D8A048AB7}" type="datetimeFigureOut">
              <a:rPr lang="en-GB" smtClean="0"/>
              <a:t>12/01/16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2A2B24-09DA-497A-BABC-AF42155C60AD}" type="slidenum">
              <a:rPr lang="en-GB" smtClean="0"/>
              <a:t>‹#›</a:t>
            </a:fld>
            <a:endParaRPr lang="en-GB"/>
          </a:p>
        </p:txBody>
      </p:sp>
      <p:pic>
        <p:nvPicPr>
          <p:cNvPr id="7" name="Picture 6" descr="b2drop.png"/>
          <p:cNvPicPr>
            <a:picLocks noChangeAspect="1"/>
          </p:cNvPicPr>
          <p:nvPr/>
        </p:nvPicPr>
        <p:blipFill>
          <a:blip r:embed="rId2" cstate="print"/>
          <a:stretch>
            <a:fillRect/>
          </a:stretch>
        </p:blipFill>
        <p:spPr>
          <a:xfrm>
            <a:off x="7960145" y="72008"/>
            <a:ext cx="907692" cy="1052736"/>
          </a:xfrm>
          <a:prstGeom prst="rect">
            <a:avLst/>
          </a:prstGeom>
        </p:spPr>
      </p:pic>
      <p:sp>
        <p:nvSpPr>
          <p:cNvPr id="8" name="Rettangolo 8"/>
          <p:cNvSpPr/>
          <p:nvPr/>
        </p:nvSpPr>
        <p:spPr>
          <a:xfrm>
            <a:off x="7452320" y="1124744"/>
            <a:ext cx="1691680"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3"/>
              </a:rPr>
              <a:t>b2drop.eudat.eu</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_B2SHARE">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6512768" cy="792162"/>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95325"/>
            <a:ext cx="8229600" cy="4525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11E28A-820B-4519-855C-166D8A048AB7}" type="datetimeFigureOut">
              <a:rPr lang="en-GB" smtClean="0"/>
              <a:t>12/01/16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2A2B24-09DA-497A-BABC-AF42155C60AD}" type="slidenum">
              <a:rPr lang="en-GB" smtClean="0"/>
              <a:t>‹#›</a:t>
            </a:fld>
            <a:endParaRPr lang="en-GB"/>
          </a:p>
        </p:txBody>
      </p:sp>
      <p:pic>
        <p:nvPicPr>
          <p:cNvPr id="8" name="Picture 7" descr="b2share.png"/>
          <p:cNvPicPr>
            <a:picLocks noChangeAspect="1"/>
          </p:cNvPicPr>
          <p:nvPr/>
        </p:nvPicPr>
        <p:blipFill>
          <a:blip r:embed="rId2" cstate="print"/>
          <a:stretch>
            <a:fillRect/>
          </a:stretch>
        </p:blipFill>
        <p:spPr>
          <a:xfrm>
            <a:off x="7956376" y="116632"/>
            <a:ext cx="906368" cy="1051200"/>
          </a:xfrm>
          <a:prstGeom prst="rect">
            <a:avLst/>
          </a:prstGeom>
        </p:spPr>
      </p:pic>
      <p:sp>
        <p:nvSpPr>
          <p:cNvPr id="9" name="Rettangolo 8"/>
          <p:cNvSpPr/>
          <p:nvPr/>
        </p:nvSpPr>
        <p:spPr>
          <a:xfrm>
            <a:off x="7308304" y="1124744"/>
            <a:ext cx="1835696"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3"/>
              </a:rPr>
              <a:t>b2share.eudat.eu</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_B2SAFE">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6512768" cy="792162"/>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95325"/>
            <a:ext cx="8229600" cy="4525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11E28A-820B-4519-855C-166D8A048AB7}" type="datetimeFigureOut">
              <a:rPr lang="en-GB" smtClean="0"/>
              <a:t>12/01/16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2A2B24-09DA-497A-BABC-AF42155C60AD}" type="slidenum">
              <a:rPr lang="en-GB" smtClean="0"/>
              <a:t>‹#›</a:t>
            </a:fld>
            <a:endParaRPr lang="en-GB"/>
          </a:p>
        </p:txBody>
      </p:sp>
      <p:pic>
        <p:nvPicPr>
          <p:cNvPr id="8" name="Picture 7" descr="b2safe.png"/>
          <p:cNvPicPr>
            <a:picLocks noChangeAspect="1"/>
          </p:cNvPicPr>
          <p:nvPr/>
        </p:nvPicPr>
        <p:blipFill>
          <a:blip r:embed="rId2" cstate="print"/>
          <a:stretch>
            <a:fillRect/>
          </a:stretch>
        </p:blipFill>
        <p:spPr>
          <a:xfrm>
            <a:off x="7956376" y="116632"/>
            <a:ext cx="906368" cy="1051200"/>
          </a:xfrm>
          <a:prstGeom prst="rect">
            <a:avLst/>
          </a:prstGeom>
        </p:spPr>
      </p:pic>
      <p:sp>
        <p:nvSpPr>
          <p:cNvPr id="9" name="Rettangolo 8"/>
          <p:cNvSpPr/>
          <p:nvPr/>
        </p:nvSpPr>
        <p:spPr>
          <a:xfrm>
            <a:off x="7452320" y="1124744"/>
            <a:ext cx="1691680"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3"/>
              </a:rPr>
              <a:t>eudat.eu/b2safe</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_B2STAGE">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6512768" cy="792162"/>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95325"/>
            <a:ext cx="8229600" cy="4525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11E28A-820B-4519-855C-166D8A048AB7}" type="datetimeFigureOut">
              <a:rPr lang="en-GB" smtClean="0"/>
              <a:t>12/01/16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2A2B24-09DA-497A-BABC-AF42155C60AD}" type="slidenum">
              <a:rPr lang="en-GB" smtClean="0"/>
              <a:t>‹#›</a:t>
            </a:fld>
            <a:endParaRPr lang="en-GB"/>
          </a:p>
        </p:txBody>
      </p:sp>
      <p:pic>
        <p:nvPicPr>
          <p:cNvPr id="8" name="Picture 7" descr="b2stage.png"/>
          <p:cNvPicPr>
            <a:picLocks noChangeAspect="1"/>
          </p:cNvPicPr>
          <p:nvPr/>
        </p:nvPicPr>
        <p:blipFill>
          <a:blip r:embed="rId2" cstate="print"/>
          <a:stretch>
            <a:fillRect/>
          </a:stretch>
        </p:blipFill>
        <p:spPr>
          <a:xfrm>
            <a:off x="7965254" y="107754"/>
            <a:ext cx="906368" cy="1051200"/>
          </a:xfrm>
          <a:prstGeom prst="rect">
            <a:avLst/>
          </a:prstGeom>
        </p:spPr>
      </p:pic>
      <p:sp>
        <p:nvSpPr>
          <p:cNvPr id="9" name="Rettangolo 8"/>
          <p:cNvSpPr/>
          <p:nvPr/>
        </p:nvSpPr>
        <p:spPr>
          <a:xfrm>
            <a:off x="7308304" y="1124744"/>
            <a:ext cx="1835696"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3"/>
              </a:rPr>
              <a:t>eudat.eu/b2stage</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_B2FIND">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6512768" cy="792162"/>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95325"/>
            <a:ext cx="8229600" cy="4525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11E28A-820B-4519-855C-166D8A048AB7}" type="datetimeFigureOut">
              <a:rPr lang="en-GB" smtClean="0"/>
              <a:t>12/01/16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2A2B24-09DA-497A-BABC-AF42155C60AD}" type="slidenum">
              <a:rPr lang="en-GB" smtClean="0"/>
              <a:t>‹#›</a:t>
            </a:fld>
            <a:endParaRPr lang="en-GB"/>
          </a:p>
        </p:txBody>
      </p:sp>
      <p:pic>
        <p:nvPicPr>
          <p:cNvPr id="8" name="Picture 7" descr="b2find.jpg"/>
          <p:cNvPicPr>
            <a:picLocks noChangeAspect="1"/>
          </p:cNvPicPr>
          <p:nvPr/>
        </p:nvPicPr>
        <p:blipFill>
          <a:blip r:embed="rId2" cstate="print"/>
          <a:stretch>
            <a:fillRect/>
          </a:stretch>
        </p:blipFill>
        <p:spPr>
          <a:xfrm>
            <a:off x="7965254" y="107754"/>
            <a:ext cx="906368" cy="1051200"/>
          </a:xfrm>
          <a:prstGeom prst="rect">
            <a:avLst/>
          </a:prstGeom>
        </p:spPr>
      </p:pic>
      <p:sp>
        <p:nvSpPr>
          <p:cNvPr id="9" name="Rettangolo 8"/>
          <p:cNvSpPr/>
          <p:nvPr/>
        </p:nvSpPr>
        <p:spPr>
          <a:xfrm>
            <a:off x="7596336" y="1124744"/>
            <a:ext cx="1547664" cy="523220"/>
          </a:xfrm>
          <a:prstGeom prst="rect">
            <a:avLst/>
          </a:prstGeom>
        </p:spPr>
        <p:txBody>
          <a:bodyPr wrap="square">
            <a:spAutoFit/>
          </a:bodyPr>
          <a:lstStyle/>
          <a:p>
            <a:pPr algn="r"/>
            <a:r>
              <a:rPr lang="en-GB" sz="1400" b="1" kern="1200" noProof="0" dirty="0" smtClean="0">
                <a:solidFill>
                  <a:schemeClr val="tx1"/>
                </a:solidFill>
                <a:latin typeface="Century Gothic" panose="020B0502020202020204" pitchFamily="34" charset="0"/>
                <a:ea typeface="+mn-ea"/>
                <a:cs typeface="+mn-cs"/>
                <a:hlinkClick r:id="rId3"/>
              </a:rPr>
              <a:t>b2find.eudat.eu</a:t>
            </a:r>
            <a:endParaRPr lang="en-GB" sz="1400" b="1" kern="1200" noProof="0" dirty="0" smtClean="0">
              <a:solidFill>
                <a:schemeClr val="tx1"/>
              </a:solidFill>
              <a:latin typeface="Century Gothic" panose="020B0502020202020204" pitchFamily="34" charset="0"/>
              <a:ea typeface="+mn-ea"/>
              <a:cs typeface="+mn-cs"/>
            </a:endParaRPr>
          </a:p>
          <a:p>
            <a:pPr algn="r"/>
            <a:endParaRPr lang="en-GB" sz="1400" b="1" kern="1200" noProof="0" dirty="0" smtClean="0">
              <a:solidFill>
                <a:schemeClr val="tx1"/>
              </a:solidFill>
              <a:latin typeface="Century Gothic" panose="020B0502020202020204" pitchFamily="34" charset="0"/>
              <a:ea typeface="+mn-ea"/>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2_SERVICE_SUITE">
    <p:bg>
      <p:bgPr>
        <a:solidFill>
          <a:schemeClr val="bg1"/>
        </a:solidFill>
        <a:effectLst/>
      </p:bgPr>
    </p:bg>
    <p:spTree>
      <p:nvGrpSpPr>
        <p:cNvPr id="1" name=""/>
        <p:cNvGrpSpPr/>
        <p:nvPr/>
      </p:nvGrpSpPr>
      <p:grpSpPr>
        <a:xfrm>
          <a:off x="0" y="0"/>
          <a:ext cx="0" cy="0"/>
          <a:chOff x="0" y="0"/>
          <a:chExt cx="0" cy="0"/>
        </a:xfrm>
      </p:grpSpPr>
      <p:sp>
        <p:nvSpPr>
          <p:cNvPr id="12" name="Titolo 6"/>
          <p:cNvSpPr txBox="1">
            <a:spLocks/>
          </p:cNvSpPr>
          <p:nvPr/>
        </p:nvSpPr>
        <p:spPr>
          <a:xfrm>
            <a:off x="1710267" y="418571"/>
            <a:ext cx="5884334" cy="631295"/>
          </a:xfrm>
          <a:prstGeom prst="rect">
            <a:avLst/>
          </a:prstGeom>
          <a:ln>
            <a:noFill/>
          </a:ln>
        </p:spPr>
        <p:txBody>
          <a:bodyPr vert="horz"/>
          <a:lstStyle>
            <a:lvl1pPr algn="ctr" defTabSz="457200" rtl="0" eaLnBrk="1" latinLnBrk="0" hangingPunct="1">
              <a:spcBef>
                <a:spcPct val="0"/>
              </a:spcBef>
              <a:buNone/>
              <a:defRPr sz="2800" b="1" kern="1200">
                <a:solidFill>
                  <a:schemeClr val="tx1"/>
                </a:solidFill>
                <a:latin typeface="+mj-lt"/>
                <a:ea typeface="+mj-ea"/>
                <a:cs typeface="+mj-cs"/>
              </a:defRPr>
            </a:lvl1pPr>
          </a:lstStyle>
          <a:p>
            <a:r>
              <a:rPr lang="en-US" dirty="0" smtClean="0">
                <a:latin typeface="Century Gothic" pitchFamily="34" charset="0"/>
              </a:rPr>
              <a:t>B2 SERVICE SUITE</a:t>
            </a:r>
            <a:endParaRPr lang="it-IT" dirty="0">
              <a:latin typeface="Century Gothic" pitchFamily="34" charset="0"/>
            </a:endParaRPr>
          </a:p>
        </p:txBody>
      </p:sp>
      <p:pic>
        <p:nvPicPr>
          <p:cNvPr id="11" name="Immagine 14" descr="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14" name="Rectangle 13"/>
          <p:cNvSpPr/>
          <p:nvPr/>
        </p:nvSpPr>
        <p:spPr>
          <a:xfrm>
            <a:off x="2760163" y="6011996"/>
            <a:ext cx="3523722" cy="369332"/>
          </a:xfrm>
          <a:prstGeom prst="rect">
            <a:avLst/>
          </a:prstGeom>
        </p:spPr>
        <p:txBody>
          <a:bodyPr wrap="none">
            <a:spAutoFit/>
          </a:bodyPr>
          <a:lstStyle/>
          <a:p>
            <a:pPr algn="ctr" eaLnBrk="1" hangingPunct="1"/>
            <a:r>
              <a:rPr lang="en-US" altLang="en-US" sz="1800" b="1" kern="1200" dirty="0" smtClean="0">
                <a:solidFill>
                  <a:srgbClr val="2D4E77"/>
                </a:solidFill>
                <a:latin typeface="Century Gothic" panose="020B0502020202020204" pitchFamily="34" charset="0"/>
                <a:ea typeface="+mn-ea"/>
                <a:cs typeface="+mn-cs"/>
              </a:rPr>
              <a:t>http://www.eudat.eu/services</a:t>
            </a:r>
            <a:endParaRPr lang="en-US" altLang="en-US" sz="1800" b="1" kern="1200" dirty="0">
              <a:solidFill>
                <a:srgbClr val="2D4E77"/>
              </a:solidFill>
              <a:latin typeface="Century Gothic" panose="020B0502020202020204" pitchFamily="34" charset="0"/>
              <a:ea typeface="+mn-ea"/>
              <a:cs typeface="+mn-cs"/>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077" y="1323115"/>
            <a:ext cx="4346448" cy="676656"/>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489" y="3212976"/>
            <a:ext cx="4346448" cy="676656"/>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5489" y="4149080"/>
            <a:ext cx="4346448" cy="676656"/>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5077" y="5085184"/>
            <a:ext cx="4346448" cy="676656"/>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5077" y="2276872"/>
            <a:ext cx="4346448" cy="676656"/>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32040" y="1531216"/>
            <a:ext cx="3846576" cy="3553968"/>
          </a:xfrm>
          <a:prstGeom prst="rect">
            <a:avLst/>
          </a:prstGeom>
        </p:spPr>
      </p:pic>
    </p:spTree>
    <p:extLst>
      <p:ext uri="{BB962C8B-B14F-4D97-AF65-F5344CB8AC3E}">
        <p14:creationId xmlns:p14="http://schemas.microsoft.com/office/powerpoint/2010/main" val="3657538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lank Slide">
    <p:bg>
      <p:bgPr>
        <a:solidFill>
          <a:schemeClr val="bg1"/>
        </a:solidFill>
        <a:effectLst/>
      </p:bgPr>
    </p:bg>
    <p:spTree>
      <p:nvGrpSpPr>
        <p:cNvPr id="1" name=""/>
        <p:cNvGrpSpPr/>
        <p:nvPr/>
      </p:nvGrpSpPr>
      <p:grpSpPr>
        <a:xfrm>
          <a:off x="0" y="0"/>
          <a:ext cx="0" cy="0"/>
          <a:chOff x="0" y="0"/>
          <a:chExt cx="0" cy="0"/>
        </a:xfrm>
      </p:grpSpPr>
      <p:pic>
        <p:nvPicPr>
          <p:cNvPr id="11" name="Immagine 14" descr="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10" name="Content Placeholder 2"/>
          <p:cNvSpPr>
            <a:spLocks noGrp="1"/>
          </p:cNvSpPr>
          <p:nvPr>
            <p:ph idx="1"/>
          </p:nvPr>
        </p:nvSpPr>
        <p:spPr>
          <a:xfrm>
            <a:off x="457200" y="1371600"/>
            <a:ext cx="8229600" cy="4525963"/>
          </a:xfrm>
        </p:spPr>
        <p:txBody>
          <a:bodyPr>
            <a:normAutofit/>
          </a:bodyPr>
          <a:lstStyle>
            <a:lvl1pPr>
              <a:defRPr sz="2400">
                <a:latin typeface="Century Gothic" pitchFamily="34" charset="0"/>
              </a:defRPr>
            </a:lvl1pPr>
            <a:lvl2pPr>
              <a:defRPr sz="2400">
                <a:latin typeface="Century Gothic" pitchFamily="34" charset="0"/>
              </a:defRPr>
            </a:lvl2pPr>
            <a:lvl3pPr>
              <a:defRPr sz="2400">
                <a:latin typeface="Century Gothic" pitchFamily="34" charset="0"/>
              </a:defRPr>
            </a:lvl3pPr>
            <a:lvl4pPr>
              <a:defRPr sz="2400">
                <a:latin typeface="Century Gothic" pitchFamily="34" charset="0"/>
              </a:defRPr>
            </a:lvl4pPr>
            <a:lvl5pPr>
              <a:defRPr sz="2400">
                <a:latin typeface="Century Gothic"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itle 1"/>
          <p:cNvSpPr>
            <a:spLocks noGrp="1"/>
          </p:cNvSpPr>
          <p:nvPr>
            <p:ph type="title"/>
          </p:nvPr>
        </p:nvSpPr>
        <p:spPr>
          <a:xfrm>
            <a:off x="1371600" y="274638"/>
            <a:ext cx="7304856" cy="792162"/>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23151054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EUDATpartners_with text_GeographicalMap">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535672"/>
            <a:ext cx="8316416" cy="6237312"/>
          </a:xfrm>
          <a:prstGeom prst="rect">
            <a:avLst/>
          </a:prstGeom>
        </p:spPr>
      </p:pic>
      <p:pic>
        <p:nvPicPr>
          <p:cNvPr id="11"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10"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sp>
        <p:nvSpPr>
          <p:cNvPr id="7" name="Sottotitolo 2"/>
          <p:cNvSpPr txBox="1">
            <a:spLocks/>
          </p:cNvSpPr>
          <p:nvPr/>
        </p:nvSpPr>
        <p:spPr>
          <a:xfrm>
            <a:off x="194733" y="2058391"/>
            <a:ext cx="3496733" cy="3098801"/>
          </a:xfrm>
          <a:prstGeom prst="rect">
            <a:avLst/>
          </a:prstGeom>
          <a:ln>
            <a:noFill/>
          </a:ln>
        </p:spPr>
        <p:txBody>
          <a:bodyPr/>
          <a:lstStyle>
            <a:lvl1pPr marL="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2400" dirty="0" smtClean="0">
                <a:solidFill>
                  <a:schemeClr val="tx1"/>
                </a:solidFill>
                <a:latin typeface="Century Gothic" pitchFamily="34" charset="0"/>
              </a:rPr>
              <a:t>A consortium of high performance computing (HPC) / data </a:t>
            </a:r>
            <a:r>
              <a:rPr lang="it-IT" sz="2400" noProof="0" dirty="0" smtClean="0">
                <a:solidFill>
                  <a:schemeClr val="tx1"/>
                </a:solidFill>
                <a:latin typeface="Century Gothic" pitchFamily="34" charset="0"/>
              </a:rPr>
              <a:t>centres</a:t>
            </a:r>
            <a:r>
              <a:rPr lang="en-US" sz="2400" dirty="0" smtClean="0">
                <a:solidFill>
                  <a:schemeClr val="tx1"/>
                </a:solidFill>
                <a:latin typeface="Century Gothic" pitchFamily="34" charset="0"/>
              </a:rPr>
              <a:t>, libraries, scientific communities, data scientists</a:t>
            </a:r>
            <a:endParaRPr lang="en-US" sz="2400" dirty="0">
              <a:solidFill>
                <a:schemeClr val="tx1"/>
              </a:solidFill>
              <a:latin typeface="Century Gothic" pitchFamily="34" charset="0"/>
            </a:endParaRPr>
          </a:p>
        </p:txBody>
      </p:sp>
    </p:spTree>
    <p:extLst>
      <p:ext uri="{BB962C8B-B14F-4D97-AF65-F5344CB8AC3E}">
        <p14:creationId xmlns:p14="http://schemas.microsoft.com/office/powerpoint/2010/main" val="7411884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EUDATpartners_with text_PoliticalMap">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092" y="548680"/>
            <a:ext cx="8302907" cy="6227180"/>
          </a:xfrm>
          <a:prstGeom prst="rect">
            <a:avLst/>
          </a:prstGeom>
        </p:spPr>
      </p:pic>
      <p:pic>
        <p:nvPicPr>
          <p:cNvPr id="11"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10"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sp>
        <p:nvSpPr>
          <p:cNvPr id="7" name="Sottotitolo 2"/>
          <p:cNvSpPr txBox="1">
            <a:spLocks/>
          </p:cNvSpPr>
          <p:nvPr/>
        </p:nvSpPr>
        <p:spPr>
          <a:xfrm>
            <a:off x="194733" y="2058391"/>
            <a:ext cx="3496733" cy="3098801"/>
          </a:xfrm>
          <a:prstGeom prst="rect">
            <a:avLst/>
          </a:prstGeom>
          <a:ln>
            <a:noFill/>
          </a:ln>
        </p:spPr>
        <p:txBody>
          <a:bodyPr/>
          <a:lstStyle>
            <a:lvl1pPr marL="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2400" dirty="0" smtClean="0">
                <a:solidFill>
                  <a:schemeClr val="tx1"/>
                </a:solidFill>
                <a:latin typeface="Century Gothic" pitchFamily="34" charset="0"/>
              </a:rPr>
              <a:t>A consortium of high performance computing (HPC) / data </a:t>
            </a:r>
            <a:r>
              <a:rPr lang="it-IT" sz="2400" noProof="0" dirty="0" smtClean="0">
                <a:solidFill>
                  <a:schemeClr val="tx1"/>
                </a:solidFill>
                <a:latin typeface="Century Gothic" pitchFamily="34" charset="0"/>
              </a:rPr>
              <a:t>centres</a:t>
            </a:r>
            <a:r>
              <a:rPr lang="en-US" sz="2400" dirty="0" smtClean="0">
                <a:solidFill>
                  <a:schemeClr val="tx1"/>
                </a:solidFill>
                <a:latin typeface="Century Gothic" pitchFamily="34" charset="0"/>
              </a:rPr>
              <a:t>, libraries, scientific communities, data scientists</a:t>
            </a:r>
            <a:endParaRPr lang="en-US" sz="2400" dirty="0">
              <a:solidFill>
                <a:schemeClr val="tx1"/>
              </a:solidFill>
              <a:latin typeface="Century Gothic" pitchFamily="34" charset="0"/>
            </a:endParaRPr>
          </a:p>
        </p:txBody>
      </p:sp>
    </p:spTree>
    <p:extLst>
      <p:ext uri="{BB962C8B-B14F-4D97-AF65-F5344CB8AC3E}">
        <p14:creationId xmlns:p14="http://schemas.microsoft.com/office/powerpoint/2010/main" val="22077550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UDATpartners_Colour_NOtext_GeographicalMap">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535672"/>
            <a:ext cx="8316416" cy="6237312"/>
          </a:xfrm>
          <a:prstGeom prst="rect">
            <a:avLst/>
          </a:prstGeom>
        </p:spPr>
      </p:pic>
      <p:pic>
        <p:nvPicPr>
          <p:cNvPr id="11"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9"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spTree>
    <p:extLst>
      <p:ext uri="{BB962C8B-B14F-4D97-AF65-F5344CB8AC3E}">
        <p14:creationId xmlns:p14="http://schemas.microsoft.com/office/powerpoint/2010/main" val="36141572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EUDATpartners_Colour_NOtext_PoliticalMap">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092" y="548680"/>
            <a:ext cx="8302907" cy="6227180"/>
          </a:xfrm>
          <a:prstGeom prst="rect">
            <a:avLst/>
          </a:prstGeom>
        </p:spPr>
      </p:pic>
      <p:pic>
        <p:nvPicPr>
          <p:cNvPr id="11"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9"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spTree>
    <p:extLst>
      <p:ext uri="{BB962C8B-B14F-4D97-AF65-F5344CB8AC3E}">
        <p14:creationId xmlns:p14="http://schemas.microsoft.com/office/powerpoint/2010/main" val="33676068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EUDATpartners_Black&amp;White_NOtext_GeographicalMap">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535672"/>
            <a:ext cx="8316416" cy="6237312"/>
          </a:xfrm>
          <a:prstGeom prst="rect">
            <a:avLst/>
          </a:prstGeom>
        </p:spPr>
      </p:pic>
      <p:pic>
        <p:nvPicPr>
          <p:cNvPr id="9" name="Immagine 8" descr="EUDAT-LogoGrigio.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490" y="-109654"/>
            <a:ext cx="1143000" cy="892098"/>
          </a:xfrm>
          <a:prstGeom prst="rect">
            <a:avLst/>
          </a:prstGeom>
        </p:spPr>
      </p:pic>
      <p:sp>
        <p:nvSpPr>
          <p:cNvPr id="11"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spTree>
    <p:extLst>
      <p:ext uri="{BB962C8B-B14F-4D97-AF65-F5344CB8AC3E}">
        <p14:creationId xmlns:p14="http://schemas.microsoft.com/office/powerpoint/2010/main" val="28400910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EUDATpartners_Black&amp;White_NOtext_PoliticalMap">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092" y="548680"/>
            <a:ext cx="8302907" cy="6227180"/>
          </a:xfrm>
          <a:prstGeom prst="rect">
            <a:avLst/>
          </a:prstGeom>
        </p:spPr>
      </p:pic>
      <p:pic>
        <p:nvPicPr>
          <p:cNvPr id="9" name="Immagine 8" descr="EUDAT-LogoGrigio.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490" y="-109654"/>
            <a:ext cx="1143000" cy="892098"/>
          </a:xfrm>
          <a:prstGeom prst="rect">
            <a:avLst/>
          </a:prstGeom>
        </p:spPr>
      </p:pic>
      <p:sp>
        <p:nvSpPr>
          <p:cNvPr id="11"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spTree>
    <p:extLst>
      <p:ext uri="{BB962C8B-B14F-4D97-AF65-F5344CB8AC3E}">
        <p14:creationId xmlns:p14="http://schemas.microsoft.com/office/powerpoint/2010/main" val="22055009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EUDATPartnerLogos_GeographicalMap">
    <p:bg>
      <p:bgPr>
        <a:solidFill>
          <a:schemeClr val="bg1"/>
        </a:solidFill>
        <a:effectLst/>
      </p:bgPr>
    </p:bg>
    <p:spTree>
      <p:nvGrpSpPr>
        <p:cNvPr id="1" name=""/>
        <p:cNvGrpSpPr/>
        <p:nvPr/>
      </p:nvGrpSpPr>
      <p:grpSpPr>
        <a:xfrm>
          <a:off x="0" y="0"/>
          <a:ext cx="0" cy="0"/>
          <a:chOff x="0" y="0"/>
          <a:chExt cx="0" cy="0"/>
        </a:xfrm>
      </p:grpSpPr>
      <p:pic>
        <p:nvPicPr>
          <p:cNvPr id="43" name="Picture 4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535672"/>
            <a:ext cx="8316416" cy="6237312"/>
          </a:xfrm>
          <a:prstGeom prst="rect">
            <a:avLst/>
          </a:prstGeom>
        </p:spPr>
      </p:pic>
      <p:pic>
        <p:nvPicPr>
          <p:cNvPr id="11"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9"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grpSp>
        <p:nvGrpSpPr>
          <p:cNvPr id="1037" name="Group 1036"/>
          <p:cNvGrpSpPr/>
          <p:nvPr/>
        </p:nvGrpSpPr>
        <p:grpSpPr>
          <a:xfrm>
            <a:off x="86723" y="1352576"/>
            <a:ext cx="3405157" cy="5374874"/>
            <a:chOff x="2016" y="1352576"/>
            <a:chExt cx="3405157" cy="5374874"/>
          </a:xfrm>
        </p:grpSpPr>
        <p:sp>
          <p:nvSpPr>
            <p:cNvPr id="24" name="TextBox 23"/>
            <p:cNvSpPr txBox="1"/>
            <p:nvPr userDrawn="1"/>
          </p:nvSpPr>
          <p:spPr>
            <a:xfrm>
              <a:off x="1043948" y="4646330"/>
              <a:ext cx="1584176" cy="230832"/>
            </a:xfrm>
            <a:prstGeom prst="rect">
              <a:avLst/>
            </a:prstGeom>
            <a:noFill/>
          </p:spPr>
          <p:txBody>
            <a:bodyPr wrap="square" rtlCol="0">
              <a:spAutoFit/>
            </a:bodyPr>
            <a:lstStyle/>
            <a:p>
              <a:r>
                <a:rPr lang="it-IT" sz="900" b="1" dirty="0" smtClean="0"/>
                <a:t>e-Science Data Factory</a:t>
              </a:r>
              <a:endParaRPr lang="it-IT" sz="900" b="1" dirty="0"/>
            </a:p>
          </p:txBody>
        </p:sp>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2664" y="1352576"/>
              <a:ext cx="798576" cy="408432"/>
            </a:xfrm>
            <a:prstGeom prst="rect">
              <a:avLst/>
            </a:prstGeom>
          </p:spPr>
        </p:pic>
        <p:pic>
          <p:nvPicPr>
            <p:cNvPr id="13" name="Picture 1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7894" y="1781576"/>
              <a:ext cx="1121664" cy="414528"/>
            </a:xfrm>
            <a:prstGeom prst="rect">
              <a:avLst/>
            </a:prstGeom>
          </p:spPr>
        </p:pic>
        <p:pic>
          <p:nvPicPr>
            <p:cNvPr id="16" name="Picture 15"/>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69012" y="2214892"/>
              <a:ext cx="548640" cy="475488"/>
            </a:xfrm>
            <a:prstGeom prst="rect">
              <a:avLst/>
            </a:prstGeom>
          </p:spPr>
        </p:pic>
        <p:pic>
          <p:nvPicPr>
            <p:cNvPr id="37" name="Picture 36"/>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78943" y="2755601"/>
              <a:ext cx="548640" cy="475488"/>
            </a:xfrm>
            <a:prstGeom prst="rect">
              <a:avLst/>
            </a:prstGeom>
          </p:spPr>
        </p:pic>
        <p:pic>
          <p:nvPicPr>
            <p:cNvPr id="40" name="Picture 39"/>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9776" y="3310862"/>
              <a:ext cx="1005840" cy="371856"/>
            </a:xfrm>
            <a:prstGeom prst="rect">
              <a:avLst/>
            </a:prstGeom>
          </p:spPr>
        </p:pic>
        <p:pic>
          <p:nvPicPr>
            <p:cNvPr id="44" name="Picture 43"/>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85806" y="3710086"/>
              <a:ext cx="1005840" cy="371856"/>
            </a:xfrm>
            <a:prstGeom prst="rect">
              <a:avLst/>
            </a:prstGeom>
          </p:spPr>
        </p:pic>
        <p:pic>
          <p:nvPicPr>
            <p:cNvPr id="45" name="Picture 44"/>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68553" y="4081942"/>
              <a:ext cx="1005840" cy="329184"/>
            </a:xfrm>
            <a:prstGeom prst="rect">
              <a:avLst/>
            </a:prstGeom>
          </p:spPr>
        </p:pic>
        <p:pic>
          <p:nvPicPr>
            <p:cNvPr id="46" name="Picture 45"/>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016" y="4438355"/>
              <a:ext cx="1005840" cy="329184"/>
            </a:xfrm>
            <a:prstGeom prst="rect">
              <a:avLst/>
            </a:prstGeom>
          </p:spPr>
        </p:pic>
        <p:pic>
          <p:nvPicPr>
            <p:cNvPr id="47" name="Picture 46"/>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9425" y="4789915"/>
              <a:ext cx="1005840" cy="329184"/>
            </a:xfrm>
            <a:prstGeom prst="rect">
              <a:avLst/>
            </a:prstGeom>
          </p:spPr>
        </p:pic>
        <p:pic>
          <p:nvPicPr>
            <p:cNvPr id="49" name="Picture 48"/>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2955" y="5119791"/>
              <a:ext cx="548640" cy="475488"/>
            </a:xfrm>
            <a:prstGeom prst="rect">
              <a:avLst/>
            </a:prstGeom>
          </p:spPr>
        </p:pic>
        <p:pic>
          <p:nvPicPr>
            <p:cNvPr id="51" name="Picture 50"/>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66147" y="5593902"/>
              <a:ext cx="798576" cy="347472"/>
            </a:xfrm>
            <a:prstGeom prst="rect">
              <a:avLst/>
            </a:prstGeom>
          </p:spPr>
        </p:pic>
        <p:pic>
          <p:nvPicPr>
            <p:cNvPr id="52" name="Picture 51"/>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32525" y="5941374"/>
              <a:ext cx="798576" cy="347472"/>
            </a:xfrm>
            <a:prstGeom prst="rect">
              <a:avLst/>
            </a:prstGeom>
          </p:spPr>
        </p:pic>
        <p:pic>
          <p:nvPicPr>
            <p:cNvPr id="54" name="Picture 53"/>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28938" y="6319038"/>
              <a:ext cx="798576" cy="347472"/>
            </a:xfrm>
            <a:prstGeom prst="rect">
              <a:avLst/>
            </a:prstGeom>
          </p:spPr>
        </p:pic>
        <p:pic>
          <p:nvPicPr>
            <p:cNvPr id="55" name="Picture 54"/>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276491" y="1556792"/>
              <a:ext cx="798576" cy="347472"/>
            </a:xfrm>
            <a:prstGeom prst="rect">
              <a:avLst/>
            </a:prstGeom>
          </p:spPr>
        </p:pic>
        <p:pic>
          <p:nvPicPr>
            <p:cNvPr id="56" name="Picture 55"/>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186916" y="1904264"/>
              <a:ext cx="1005840" cy="414528"/>
            </a:xfrm>
            <a:prstGeom prst="rect">
              <a:avLst/>
            </a:prstGeom>
          </p:spPr>
        </p:pic>
        <p:pic>
          <p:nvPicPr>
            <p:cNvPr id="57" name="Picture 56"/>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254549" y="2348492"/>
              <a:ext cx="798576" cy="347472"/>
            </a:xfrm>
            <a:prstGeom prst="rect">
              <a:avLst/>
            </a:prstGeom>
          </p:spPr>
        </p:pic>
        <p:pic>
          <p:nvPicPr>
            <p:cNvPr id="58" name="Picture 57"/>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161984" y="2700374"/>
              <a:ext cx="1005840" cy="371856"/>
            </a:xfrm>
            <a:prstGeom prst="rect">
              <a:avLst/>
            </a:prstGeom>
          </p:spPr>
        </p:pic>
        <p:pic>
          <p:nvPicPr>
            <p:cNvPr id="59" name="Picture 58"/>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278018" y="3072230"/>
              <a:ext cx="798576" cy="347472"/>
            </a:xfrm>
            <a:prstGeom prst="rect">
              <a:avLst/>
            </a:prstGeom>
          </p:spPr>
        </p:pic>
        <p:pic>
          <p:nvPicPr>
            <p:cNvPr id="60" name="Picture 59"/>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379517" y="3429000"/>
              <a:ext cx="548640" cy="286512"/>
            </a:xfrm>
            <a:prstGeom prst="rect">
              <a:avLst/>
            </a:prstGeom>
          </p:spPr>
        </p:pic>
        <p:pic>
          <p:nvPicPr>
            <p:cNvPr id="61" name="Picture 60"/>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364544" y="3775359"/>
              <a:ext cx="548640" cy="475488"/>
            </a:xfrm>
            <a:prstGeom prst="rect">
              <a:avLst/>
            </a:prstGeom>
          </p:spPr>
        </p:pic>
        <p:pic>
          <p:nvPicPr>
            <p:cNvPr id="62" name="Picture 61"/>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1290548" y="4301792"/>
              <a:ext cx="798576" cy="347472"/>
            </a:xfrm>
            <a:prstGeom prst="rect">
              <a:avLst/>
            </a:prstGeom>
          </p:spPr>
        </p:pic>
        <p:pic>
          <p:nvPicPr>
            <p:cNvPr id="63" name="Picture 62"/>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1373887" y="4906683"/>
              <a:ext cx="548640" cy="475488"/>
            </a:xfrm>
            <a:prstGeom prst="rect">
              <a:avLst/>
            </a:prstGeom>
          </p:spPr>
        </p:pic>
        <p:pic>
          <p:nvPicPr>
            <p:cNvPr id="1024" name="Picture 1023"/>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1007856" y="5377711"/>
              <a:ext cx="1402080" cy="414528"/>
            </a:xfrm>
            <a:prstGeom prst="rect">
              <a:avLst/>
            </a:prstGeom>
          </p:spPr>
        </p:pic>
        <p:pic>
          <p:nvPicPr>
            <p:cNvPr id="1025" name="Picture 1024"/>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1332702" y="5890521"/>
              <a:ext cx="548640" cy="323088"/>
            </a:xfrm>
            <a:prstGeom prst="rect">
              <a:avLst/>
            </a:prstGeom>
          </p:spPr>
        </p:pic>
        <p:pic>
          <p:nvPicPr>
            <p:cNvPr id="1027" name="Picture 1026"/>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1332702" y="6251962"/>
              <a:ext cx="548640" cy="475488"/>
            </a:xfrm>
            <a:prstGeom prst="rect">
              <a:avLst/>
            </a:prstGeom>
          </p:spPr>
        </p:pic>
        <p:pic>
          <p:nvPicPr>
            <p:cNvPr id="1028" name="Picture 1027"/>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2555356" y="2288600"/>
              <a:ext cx="548640" cy="359664"/>
            </a:xfrm>
            <a:prstGeom prst="rect">
              <a:avLst/>
            </a:prstGeom>
          </p:spPr>
        </p:pic>
        <p:pic>
          <p:nvPicPr>
            <p:cNvPr id="1029" name="Picture 1028"/>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2528134" y="2690380"/>
              <a:ext cx="548640" cy="359664"/>
            </a:xfrm>
            <a:prstGeom prst="rect">
              <a:avLst/>
            </a:prstGeom>
          </p:spPr>
        </p:pic>
        <p:pic>
          <p:nvPicPr>
            <p:cNvPr id="1030" name="Picture 1029"/>
            <p:cNvPicPr>
              <a:picLocks noChangeAspect="1"/>
            </p:cNvPicPr>
            <p:nvPr userDrawn="1"/>
          </p:nvPicPr>
          <p:blipFill>
            <a:blip r:embed="rId31">
              <a:extLst>
                <a:ext uri="{28A0092B-C50C-407E-A947-70E740481C1C}">
                  <a14:useLocalDpi xmlns:a14="http://schemas.microsoft.com/office/drawing/2010/main" val="0"/>
                </a:ext>
              </a:extLst>
            </a:blip>
            <a:stretch>
              <a:fillRect/>
            </a:stretch>
          </p:blipFill>
          <p:spPr>
            <a:xfrm>
              <a:off x="2525137" y="3096768"/>
              <a:ext cx="548640" cy="475488"/>
            </a:xfrm>
            <a:prstGeom prst="rect">
              <a:avLst/>
            </a:prstGeom>
          </p:spPr>
        </p:pic>
        <p:pic>
          <p:nvPicPr>
            <p:cNvPr id="1031" name="Picture 1030"/>
            <p:cNvPicPr>
              <a:picLocks noChangeAspect="1"/>
            </p:cNvPicPr>
            <p:nvPr userDrawn="1"/>
          </p:nvPicPr>
          <p:blipFill>
            <a:blip r:embed="rId32">
              <a:extLst>
                <a:ext uri="{28A0092B-C50C-407E-A947-70E740481C1C}">
                  <a14:useLocalDpi xmlns:a14="http://schemas.microsoft.com/office/drawing/2010/main" val="0"/>
                </a:ext>
              </a:extLst>
            </a:blip>
            <a:stretch>
              <a:fillRect/>
            </a:stretch>
          </p:blipFill>
          <p:spPr>
            <a:xfrm>
              <a:off x="2554332" y="3666744"/>
              <a:ext cx="548640" cy="475488"/>
            </a:xfrm>
            <a:prstGeom prst="rect">
              <a:avLst/>
            </a:prstGeom>
          </p:spPr>
        </p:pic>
        <p:pic>
          <p:nvPicPr>
            <p:cNvPr id="1032" name="Picture 1031"/>
            <p:cNvPicPr>
              <a:picLocks noChangeAspect="1"/>
            </p:cNvPicPr>
            <p:nvPr userDrawn="1"/>
          </p:nvPicPr>
          <p:blipFill>
            <a:blip r:embed="rId33">
              <a:extLst>
                <a:ext uri="{28A0092B-C50C-407E-A947-70E740481C1C}">
                  <a14:useLocalDpi xmlns:a14="http://schemas.microsoft.com/office/drawing/2010/main" val="0"/>
                </a:ext>
              </a:extLst>
            </a:blip>
            <a:stretch>
              <a:fillRect/>
            </a:stretch>
          </p:blipFill>
          <p:spPr>
            <a:xfrm>
              <a:off x="2343421" y="4154500"/>
              <a:ext cx="1005840" cy="371856"/>
            </a:xfrm>
            <a:prstGeom prst="rect">
              <a:avLst/>
            </a:prstGeom>
          </p:spPr>
        </p:pic>
        <p:pic>
          <p:nvPicPr>
            <p:cNvPr id="1033" name="Picture 1032"/>
            <p:cNvPicPr>
              <a:picLocks noChangeAspect="1"/>
            </p:cNvPicPr>
            <p:nvPr userDrawn="1"/>
          </p:nvPicPr>
          <p:blipFill>
            <a:blip r:embed="rId34">
              <a:extLst>
                <a:ext uri="{28A0092B-C50C-407E-A947-70E740481C1C}">
                  <a14:useLocalDpi xmlns:a14="http://schemas.microsoft.com/office/drawing/2010/main" val="0"/>
                </a:ext>
              </a:extLst>
            </a:blip>
            <a:stretch>
              <a:fillRect/>
            </a:stretch>
          </p:blipFill>
          <p:spPr>
            <a:xfrm>
              <a:off x="2326756" y="4552861"/>
              <a:ext cx="1005840" cy="371856"/>
            </a:xfrm>
            <a:prstGeom prst="rect">
              <a:avLst/>
            </a:prstGeom>
          </p:spPr>
        </p:pic>
        <p:pic>
          <p:nvPicPr>
            <p:cNvPr id="1034" name="Picture 1033"/>
            <p:cNvPicPr>
              <a:picLocks noChangeAspect="1"/>
            </p:cNvPicPr>
            <p:nvPr userDrawn="1"/>
          </p:nvPicPr>
          <p:blipFill>
            <a:blip r:embed="rId35">
              <a:extLst>
                <a:ext uri="{28A0092B-C50C-407E-A947-70E740481C1C}">
                  <a14:useLocalDpi xmlns:a14="http://schemas.microsoft.com/office/drawing/2010/main" val="0"/>
                </a:ext>
              </a:extLst>
            </a:blip>
            <a:stretch>
              <a:fillRect/>
            </a:stretch>
          </p:blipFill>
          <p:spPr>
            <a:xfrm>
              <a:off x="2326756" y="4975843"/>
              <a:ext cx="1005840" cy="286512"/>
            </a:xfrm>
            <a:prstGeom prst="rect">
              <a:avLst/>
            </a:prstGeom>
          </p:spPr>
        </p:pic>
        <p:pic>
          <p:nvPicPr>
            <p:cNvPr id="1035" name="Picture 1034"/>
            <p:cNvPicPr>
              <a:picLocks noChangeAspect="1"/>
            </p:cNvPicPr>
            <p:nvPr userDrawn="1"/>
          </p:nvPicPr>
          <p:blipFill>
            <a:blip r:embed="rId36">
              <a:extLst>
                <a:ext uri="{28A0092B-C50C-407E-A947-70E740481C1C}">
                  <a14:useLocalDpi xmlns:a14="http://schemas.microsoft.com/office/drawing/2010/main" val="0"/>
                </a:ext>
              </a:extLst>
            </a:blip>
            <a:stretch>
              <a:fillRect/>
            </a:stretch>
          </p:blipFill>
          <p:spPr>
            <a:xfrm>
              <a:off x="2572021" y="5329019"/>
              <a:ext cx="548640" cy="475488"/>
            </a:xfrm>
            <a:prstGeom prst="rect">
              <a:avLst/>
            </a:prstGeom>
          </p:spPr>
        </p:pic>
        <p:pic>
          <p:nvPicPr>
            <p:cNvPr id="1036" name="Picture 1035"/>
            <p:cNvPicPr>
              <a:picLocks noChangeAspect="1"/>
            </p:cNvPicPr>
            <p:nvPr userDrawn="1"/>
          </p:nvPicPr>
          <p:blipFill>
            <a:blip r:embed="rId37">
              <a:extLst>
                <a:ext uri="{28A0092B-C50C-407E-A947-70E740481C1C}">
                  <a14:useLocalDpi xmlns:a14="http://schemas.microsoft.com/office/drawing/2010/main" val="0"/>
                </a:ext>
              </a:extLst>
            </a:blip>
            <a:stretch>
              <a:fillRect/>
            </a:stretch>
          </p:blipFill>
          <p:spPr>
            <a:xfrm>
              <a:off x="2285509" y="5844801"/>
              <a:ext cx="1121664" cy="414528"/>
            </a:xfrm>
            <a:prstGeom prst="rect">
              <a:avLst/>
            </a:prstGeom>
          </p:spPr>
        </p:pic>
      </p:grpSp>
    </p:spTree>
    <p:extLst>
      <p:ext uri="{BB962C8B-B14F-4D97-AF65-F5344CB8AC3E}">
        <p14:creationId xmlns:p14="http://schemas.microsoft.com/office/powerpoint/2010/main" val="26405794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EUDATPartnerLogos_PoliticalMap">
    <p:bg>
      <p:bgPr>
        <a:solidFill>
          <a:schemeClr val="bg1"/>
        </a:solidFill>
        <a:effectLst/>
      </p:bgPr>
    </p:bg>
    <p:spTree>
      <p:nvGrpSpPr>
        <p:cNvPr id="1" name=""/>
        <p:cNvGrpSpPr/>
        <p:nvPr/>
      </p:nvGrpSpPr>
      <p:grpSpPr>
        <a:xfrm>
          <a:off x="0" y="0"/>
          <a:ext cx="0" cy="0"/>
          <a:chOff x="0" y="0"/>
          <a:chExt cx="0" cy="0"/>
        </a:xfrm>
      </p:grpSpPr>
      <p:pic>
        <p:nvPicPr>
          <p:cNvPr id="42" name="Picture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092" y="548680"/>
            <a:ext cx="8302907" cy="6227180"/>
          </a:xfrm>
          <a:prstGeom prst="rect">
            <a:avLst/>
          </a:prstGeom>
        </p:spPr>
      </p:pic>
      <p:pic>
        <p:nvPicPr>
          <p:cNvPr id="11"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9"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grpSp>
        <p:nvGrpSpPr>
          <p:cNvPr id="44" name="Group 43"/>
          <p:cNvGrpSpPr/>
          <p:nvPr/>
        </p:nvGrpSpPr>
        <p:grpSpPr>
          <a:xfrm>
            <a:off x="86723" y="1352576"/>
            <a:ext cx="3405157" cy="5374874"/>
            <a:chOff x="2016" y="1352576"/>
            <a:chExt cx="3405157" cy="5374874"/>
          </a:xfrm>
        </p:grpSpPr>
        <p:sp>
          <p:nvSpPr>
            <p:cNvPr id="45" name="TextBox 44"/>
            <p:cNvSpPr txBox="1"/>
            <p:nvPr userDrawn="1"/>
          </p:nvSpPr>
          <p:spPr>
            <a:xfrm>
              <a:off x="1043948" y="4646330"/>
              <a:ext cx="1584176" cy="230832"/>
            </a:xfrm>
            <a:prstGeom prst="rect">
              <a:avLst/>
            </a:prstGeom>
            <a:noFill/>
          </p:spPr>
          <p:txBody>
            <a:bodyPr wrap="square" rtlCol="0">
              <a:spAutoFit/>
            </a:bodyPr>
            <a:lstStyle/>
            <a:p>
              <a:r>
                <a:rPr lang="it-IT" sz="900" b="1" dirty="0" smtClean="0"/>
                <a:t>e-Science Data Factory</a:t>
              </a:r>
              <a:endParaRPr lang="it-IT" sz="900" b="1" dirty="0"/>
            </a:p>
          </p:txBody>
        </p:sp>
        <p:pic>
          <p:nvPicPr>
            <p:cNvPr id="46" name="Picture 4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2664" y="1352576"/>
              <a:ext cx="798576" cy="408432"/>
            </a:xfrm>
            <a:prstGeom prst="rect">
              <a:avLst/>
            </a:prstGeom>
          </p:spPr>
        </p:pic>
        <p:pic>
          <p:nvPicPr>
            <p:cNvPr id="47" name="Picture 4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7894" y="1781576"/>
              <a:ext cx="1121664" cy="414528"/>
            </a:xfrm>
            <a:prstGeom prst="rect">
              <a:avLst/>
            </a:prstGeom>
          </p:spPr>
        </p:pic>
        <p:pic>
          <p:nvPicPr>
            <p:cNvPr id="85" name="Picture 84"/>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69012" y="2214892"/>
              <a:ext cx="548640" cy="475488"/>
            </a:xfrm>
            <a:prstGeom prst="rect">
              <a:avLst/>
            </a:prstGeom>
          </p:spPr>
        </p:pic>
        <p:pic>
          <p:nvPicPr>
            <p:cNvPr id="86" name="Picture 85"/>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78943" y="2755601"/>
              <a:ext cx="548640" cy="475488"/>
            </a:xfrm>
            <a:prstGeom prst="rect">
              <a:avLst/>
            </a:prstGeom>
          </p:spPr>
        </p:pic>
        <p:pic>
          <p:nvPicPr>
            <p:cNvPr id="87" name="Picture 86"/>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9776" y="3310862"/>
              <a:ext cx="1005840" cy="371856"/>
            </a:xfrm>
            <a:prstGeom prst="rect">
              <a:avLst/>
            </a:prstGeom>
          </p:spPr>
        </p:pic>
        <p:pic>
          <p:nvPicPr>
            <p:cNvPr id="88" name="Picture 87"/>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85806" y="3710086"/>
              <a:ext cx="1005840" cy="371856"/>
            </a:xfrm>
            <a:prstGeom prst="rect">
              <a:avLst/>
            </a:prstGeom>
          </p:spPr>
        </p:pic>
        <p:pic>
          <p:nvPicPr>
            <p:cNvPr id="89" name="Picture 88"/>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68553" y="4081942"/>
              <a:ext cx="1005840" cy="329184"/>
            </a:xfrm>
            <a:prstGeom prst="rect">
              <a:avLst/>
            </a:prstGeom>
          </p:spPr>
        </p:pic>
        <p:pic>
          <p:nvPicPr>
            <p:cNvPr id="90" name="Picture 89"/>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016" y="4438355"/>
              <a:ext cx="1005840" cy="329184"/>
            </a:xfrm>
            <a:prstGeom prst="rect">
              <a:avLst/>
            </a:prstGeom>
          </p:spPr>
        </p:pic>
        <p:pic>
          <p:nvPicPr>
            <p:cNvPr id="91" name="Picture 90"/>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9425" y="4789915"/>
              <a:ext cx="1005840" cy="329184"/>
            </a:xfrm>
            <a:prstGeom prst="rect">
              <a:avLst/>
            </a:prstGeom>
          </p:spPr>
        </p:pic>
        <p:pic>
          <p:nvPicPr>
            <p:cNvPr id="92" name="Picture 91"/>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2955" y="5119791"/>
              <a:ext cx="548640" cy="475488"/>
            </a:xfrm>
            <a:prstGeom prst="rect">
              <a:avLst/>
            </a:prstGeom>
          </p:spPr>
        </p:pic>
        <p:pic>
          <p:nvPicPr>
            <p:cNvPr id="93" name="Picture 9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66147" y="5593902"/>
              <a:ext cx="798576" cy="347472"/>
            </a:xfrm>
            <a:prstGeom prst="rect">
              <a:avLst/>
            </a:prstGeom>
          </p:spPr>
        </p:pic>
        <p:pic>
          <p:nvPicPr>
            <p:cNvPr id="94" name="Picture 93"/>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32525" y="5941374"/>
              <a:ext cx="798576" cy="347472"/>
            </a:xfrm>
            <a:prstGeom prst="rect">
              <a:avLst/>
            </a:prstGeom>
          </p:spPr>
        </p:pic>
        <p:pic>
          <p:nvPicPr>
            <p:cNvPr id="95" name="Picture 94"/>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28938" y="6319038"/>
              <a:ext cx="798576" cy="347472"/>
            </a:xfrm>
            <a:prstGeom prst="rect">
              <a:avLst/>
            </a:prstGeom>
          </p:spPr>
        </p:pic>
        <p:pic>
          <p:nvPicPr>
            <p:cNvPr id="96" name="Picture 95"/>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276491" y="1556792"/>
              <a:ext cx="798576" cy="347472"/>
            </a:xfrm>
            <a:prstGeom prst="rect">
              <a:avLst/>
            </a:prstGeom>
          </p:spPr>
        </p:pic>
        <p:pic>
          <p:nvPicPr>
            <p:cNvPr id="97" name="Picture 96"/>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186916" y="1904264"/>
              <a:ext cx="1005840" cy="414528"/>
            </a:xfrm>
            <a:prstGeom prst="rect">
              <a:avLst/>
            </a:prstGeom>
          </p:spPr>
        </p:pic>
        <p:pic>
          <p:nvPicPr>
            <p:cNvPr id="98" name="Picture 97"/>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254549" y="2348492"/>
              <a:ext cx="798576" cy="347472"/>
            </a:xfrm>
            <a:prstGeom prst="rect">
              <a:avLst/>
            </a:prstGeom>
          </p:spPr>
        </p:pic>
        <p:pic>
          <p:nvPicPr>
            <p:cNvPr id="99" name="Picture 98"/>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161984" y="2700374"/>
              <a:ext cx="1005840" cy="371856"/>
            </a:xfrm>
            <a:prstGeom prst="rect">
              <a:avLst/>
            </a:prstGeom>
          </p:spPr>
        </p:pic>
        <p:pic>
          <p:nvPicPr>
            <p:cNvPr id="100" name="Picture 99"/>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278018" y="3072230"/>
              <a:ext cx="798576" cy="347472"/>
            </a:xfrm>
            <a:prstGeom prst="rect">
              <a:avLst/>
            </a:prstGeom>
          </p:spPr>
        </p:pic>
        <p:pic>
          <p:nvPicPr>
            <p:cNvPr id="101" name="Picture 100"/>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379517" y="3429000"/>
              <a:ext cx="548640" cy="286512"/>
            </a:xfrm>
            <a:prstGeom prst="rect">
              <a:avLst/>
            </a:prstGeom>
          </p:spPr>
        </p:pic>
        <p:pic>
          <p:nvPicPr>
            <p:cNvPr id="102" name="Picture 101"/>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364544" y="3775359"/>
              <a:ext cx="548640" cy="475488"/>
            </a:xfrm>
            <a:prstGeom prst="rect">
              <a:avLst/>
            </a:prstGeom>
          </p:spPr>
        </p:pic>
        <p:pic>
          <p:nvPicPr>
            <p:cNvPr id="103" name="Picture 102"/>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1290548" y="4301792"/>
              <a:ext cx="798576" cy="347472"/>
            </a:xfrm>
            <a:prstGeom prst="rect">
              <a:avLst/>
            </a:prstGeom>
          </p:spPr>
        </p:pic>
        <p:pic>
          <p:nvPicPr>
            <p:cNvPr id="104" name="Picture 103"/>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1373887" y="4906683"/>
              <a:ext cx="548640" cy="475488"/>
            </a:xfrm>
            <a:prstGeom prst="rect">
              <a:avLst/>
            </a:prstGeom>
          </p:spPr>
        </p:pic>
        <p:pic>
          <p:nvPicPr>
            <p:cNvPr id="105" name="Picture 104"/>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1007856" y="5377711"/>
              <a:ext cx="1402080" cy="414528"/>
            </a:xfrm>
            <a:prstGeom prst="rect">
              <a:avLst/>
            </a:prstGeom>
          </p:spPr>
        </p:pic>
        <p:pic>
          <p:nvPicPr>
            <p:cNvPr id="106" name="Picture 105"/>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1332702" y="5890521"/>
              <a:ext cx="548640" cy="323088"/>
            </a:xfrm>
            <a:prstGeom prst="rect">
              <a:avLst/>
            </a:prstGeom>
          </p:spPr>
        </p:pic>
        <p:pic>
          <p:nvPicPr>
            <p:cNvPr id="107" name="Picture 106"/>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1332702" y="6251962"/>
              <a:ext cx="548640" cy="475488"/>
            </a:xfrm>
            <a:prstGeom prst="rect">
              <a:avLst/>
            </a:prstGeom>
          </p:spPr>
        </p:pic>
        <p:pic>
          <p:nvPicPr>
            <p:cNvPr id="108" name="Picture 107"/>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2555356" y="2288600"/>
              <a:ext cx="548640" cy="359664"/>
            </a:xfrm>
            <a:prstGeom prst="rect">
              <a:avLst/>
            </a:prstGeom>
          </p:spPr>
        </p:pic>
        <p:pic>
          <p:nvPicPr>
            <p:cNvPr id="109" name="Picture 108"/>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2528134" y="2690380"/>
              <a:ext cx="548640" cy="359664"/>
            </a:xfrm>
            <a:prstGeom prst="rect">
              <a:avLst/>
            </a:prstGeom>
          </p:spPr>
        </p:pic>
        <p:pic>
          <p:nvPicPr>
            <p:cNvPr id="110" name="Picture 109"/>
            <p:cNvPicPr>
              <a:picLocks noChangeAspect="1"/>
            </p:cNvPicPr>
            <p:nvPr userDrawn="1"/>
          </p:nvPicPr>
          <p:blipFill>
            <a:blip r:embed="rId31">
              <a:extLst>
                <a:ext uri="{28A0092B-C50C-407E-A947-70E740481C1C}">
                  <a14:useLocalDpi xmlns:a14="http://schemas.microsoft.com/office/drawing/2010/main" val="0"/>
                </a:ext>
              </a:extLst>
            </a:blip>
            <a:stretch>
              <a:fillRect/>
            </a:stretch>
          </p:blipFill>
          <p:spPr>
            <a:xfrm>
              <a:off x="2525137" y="3096768"/>
              <a:ext cx="548640" cy="475488"/>
            </a:xfrm>
            <a:prstGeom prst="rect">
              <a:avLst/>
            </a:prstGeom>
          </p:spPr>
        </p:pic>
        <p:pic>
          <p:nvPicPr>
            <p:cNvPr id="111" name="Picture 110"/>
            <p:cNvPicPr>
              <a:picLocks noChangeAspect="1"/>
            </p:cNvPicPr>
            <p:nvPr userDrawn="1"/>
          </p:nvPicPr>
          <p:blipFill>
            <a:blip r:embed="rId32">
              <a:extLst>
                <a:ext uri="{28A0092B-C50C-407E-A947-70E740481C1C}">
                  <a14:useLocalDpi xmlns:a14="http://schemas.microsoft.com/office/drawing/2010/main" val="0"/>
                </a:ext>
              </a:extLst>
            </a:blip>
            <a:stretch>
              <a:fillRect/>
            </a:stretch>
          </p:blipFill>
          <p:spPr>
            <a:xfrm>
              <a:off x="2554332" y="3666744"/>
              <a:ext cx="548640" cy="475488"/>
            </a:xfrm>
            <a:prstGeom prst="rect">
              <a:avLst/>
            </a:prstGeom>
          </p:spPr>
        </p:pic>
        <p:pic>
          <p:nvPicPr>
            <p:cNvPr id="112" name="Picture 111"/>
            <p:cNvPicPr>
              <a:picLocks noChangeAspect="1"/>
            </p:cNvPicPr>
            <p:nvPr userDrawn="1"/>
          </p:nvPicPr>
          <p:blipFill>
            <a:blip r:embed="rId33">
              <a:extLst>
                <a:ext uri="{28A0092B-C50C-407E-A947-70E740481C1C}">
                  <a14:useLocalDpi xmlns:a14="http://schemas.microsoft.com/office/drawing/2010/main" val="0"/>
                </a:ext>
              </a:extLst>
            </a:blip>
            <a:stretch>
              <a:fillRect/>
            </a:stretch>
          </p:blipFill>
          <p:spPr>
            <a:xfrm>
              <a:off x="2343421" y="4154500"/>
              <a:ext cx="1005840" cy="371856"/>
            </a:xfrm>
            <a:prstGeom prst="rect">
              <a:avLst/>
            </a:prstGeom>
          </p:spPr>
        </p:pic>
        <p:pic>
          <p:nvPicPr>
            <p:cNvPr id="113" name="Picture 112"/>
            <p:cNvPicPr>
              <a:picLocks noChangeAspect="1"/>
            </p:cNvPicPr>
            <p:nvPr userDrawn="1"/>
          </p:nvPicPr>
          <p:blipFill>
            <a:blip r:embed="rId34">
              <a:extLst>
                <a:ext uri="{28A0092B-C50C-407E-A947-70E740481C1C}">
                  <a14:useLocalDpi xmlns:a14="http://schemas.microsoft.com/office/drawing/2010/main" val="0"/>
                </a:ext>
              </a:extLst>
            </a:blip>
            <a:stretch>
              <a:fillRect/>
            </a:stretch>
          </p:blipFill>
          <p:spPr>
            <a:xfrm>
              <a:off x="2326756" y="4552861"/>
              <a:ext cx="1005840" cy="371856"/>
            </a:xfrm>
            <a:prstGeom prst="rect">
              <a:avLst/>
            </a:prstGeom>
          </p:spPr>
        </p:pic>
        <p:pic>
          <p:nvPicPr>
            <p:cNvPr id="114" name="Picture 113"/>
            <p:cNvPicPr>
              <a:picLocks noChangeAspect="1"/>
            </p:cNvPicPr>
            <p:nvPr userDrawn="1"/>
          </p:nvPicPr>
          <p:blipFill>
            <a:blip r:embed="rId35">
              <a:extLst>
                <a:ext uri="{28A0092B-C50C-407E-A947-70E740481C1C}">
                  <a14:useLocalDpi xmlns:a14="http://schemas.microsoft.com/office/drawing/2010/main" val="0"/>
                </a:ext>
              </a:extLst>
            </a:blip>
            <a:stretch>
              <a:fillRect/>
            </a:stretch>
          </p:blipFill>
          <p:spPr>
            <a:xfrm>
              <a:off x="2326756" y="4975843"/>
              <a:ext cx="1005840" cy="286512"/>
            </a:xfrm>
            <a:prstGeom prst="rect">
              <a:avLst/>
            </a:prstGeom>
          </p:spPr>
        </p:pic>
        <p:pic>
          <p:nvPicPr>
            <p:cNvPr id="115" name="Picture 114"/>
            <p:cNvPicPr>
              <a:picLocks noChangeAspect="1"/>
            </p:cNvPicPr>
            <p:nvPr userDrawn="1"/>
          </p:nvPicPr>
          <p:blipFill>
            <a:blip r:embed="rId36">
              <a:extLst>
                <a:ext uri="{28A0092B-C50C-407E-A947-70E740481C1C}">
                  <a14:useLocalDpi xmlns:a14="http://schemas.microsoft.com/office/drawing/2010/main" val="0"/>
                </a:ext>
              </a:extLst>
            </a:blip>
            <a:stretch>
              <a:fillRect/>
            </a:stretch>
          </p:blipFill>
          <p:spPr>
            <a:xfrm>
              <a:off x="2572021" y="5329019"/>
              <a:ext cx="548640" cy="475488"/>
            </a:xfrm>
            <a:prstGeom prst="rect">
              <a:avLst/>
            </a:prstGeom>
          </p:spPr>
        </p:pic>
        <p:pic>
          <p:nvPicPr>
            <p:cNvPr id="116" name="Picture 115"/>
            <p:cNvPicPr>
              <a:picLocks noChangeAspect="1"/>
            </p:cNvPicPr>
            <p:nvPr userDrawn="1"/>
          </p:nvPicPr>
          <p:blipFill>
            <a:blip r:embed="rId37">
              <a:extLst>
                <a:ext uri="{28A0092B-C50C-407E-A947-70E740481C1C}">
                  <a14:useLocalDpi xmlns:a14="http://schemas.microsoft.com/office/drawing/2010/main" val="0"/>
                </a:ext>
              </a:extLst>
            </a:blip>
            <a:stretch>
              <a:fillRect/>
            </a:stretch>
          </p:blipFill>
          <p:spPr>
            <a:xfrm>
              <a:off x="2285509" y="5844801"/>
              <a:ext cx="1121664" cy="414528"/>
            </a:xfrm>
            <a:prstGeom prst="rect">
              <a:avLst/>
            </a:prstGeom>
          </p:spPr>
        </p:pic>
      </p:grpSp>
    </p:spTree>
    <p:extLst>
      <p:ext uri="{BB962C8B-B14F-4D97-AF65-F5344CB8AC3E}">
        <p14:creationId xmlns:p14="http://schemas.microsoft.com/office/powerpoint/2010/main" val="9292329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EUDATPartnersWith numbers_GeographicalMap">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534428"/>
            <a:ext cx="8316416" cy="6237312"/>
          </a:xfrm>
          <a:prstGeom prst="rect">
            <a:avLst/>
          </a:prstGeom>
        </p:spPr>
      </p:pic>
      <p:pic>
        <p:nvPicPr>
          <p:cNvPr id="11"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9"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sp>
        <p:nvSpPr>
          <p:cNvPr id="7" name="Sottotitolo 2"/>
          <p:cNvSpPr txBox="1">
            <a:spLocks/>
          </p:cNvSpPr>
          <p:nvPr/>
        </p:nvSpPr>
        <p:spPr>
          <a:xfrm>
            <a:off x="50799" y="2348880"/>
            <a:ext cx="1136825" cy="4248472"/>
          </a:xfrm>
          <a:prstGeom prst="rect">
            <a:avLst/>
          </a:prstGeom>
          <a:ln>
            <a:noFill/>
          </a:ln>
        </p:spPr>
        <p:txBody>
          <a:bodyPr/>
          <a:lstStyle>
            <a:lvl1pPr marL="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it-IT" sz="1200" b="0" dirty="0" smtClean="0">
                <a:solidFill>
                  <a:schemeClr val="tx1"/>
                </a:solidFill>
                <a:latin typeface="Century Gothic" pitchFamily="34" charset="0"/>
              </a:rPr>
              <a:t>1.   CSC</a:t>
            </a:r>
          </a:p>
          <a:p>
            <a:pPr algn="l"/>
            <a:r>
              <a:rPr lang="it-IT" sz="1200" b="0" dirty="0" smtClean="0">
                <a:solidFill>
                  <a:schemeClr val="tx1"/>
                </a:solidFill>
                <a:latin typeface="Century Gothic" pitchFamily="34" charset="0"/>
              </a:rPr>
              <a:t>2.   BSC</a:t>
            </a:r>
          </a:p>
          <a:p>
            <a:pPr algn="l"/>
            <a:r>
              <a:rPr lang="it-IT" sz="1200" b="0" dirty="0" smtClean="0">
                <a:solidFill>
                  <a:schemeClr val="tx1"/>
                </a:solidFill>
                <a:latin typeface="Century Gothic" pitchFamily="34" charset="0"/>
              </a:rPr>
              <a:t>3.   CERFACS</a:t>
            </a:r>
          </a:p>
          <a:p>
            <a:pPr algn="l"/>
            <a:r>
              <a:rPr lang="it-IT" sz="1200" b="0" dirty="0" smtClean="0">
                <a:solidFill>
                  <a:schemeClr val="tx1"/>
                </a:solidFill>
                <a:latin typeface="Century Gothic" pitchFamily="34" charset="0"/>
              </a:rPr>
              <a:t>4.   CINECA</a:t>
            </a:r>
          </a:p>
          <a:p>
            <a:pPr algn="l"/>
            <a:r>
              <a:rPr lang="it-IT" sz="1200" b="0" dirty="0" smtClean="0">
                <a:solidFill>
                  <a:schemeClr val="tx1"/>
                </a:solidFill>
                <a:latin typeface="Century Gothic" pitchFamily="34" charset="0"/>
              </a:rPr>
              <a:t>5.   CINES</a:t>
            </a:r>
          </a:p>
          <a:p>
            <a:pPr algn="l"/>
            <a:r>
              <a:rPr lang="it-IT" sz="1200" b="0" dirty="0" smtClean="0">
                <a:solidFill>
                  <a:schemeClr val="tx1"/>
                </a:solidFill>
                <a:latin typeface="Century Gothic" pitchFamily="34" charset="0"/>
              </a:rPr>
              <a:t>6.   DKRZ</a:t>
            </a:r>
          </a:p>
          <a:p>
            <a:pPr algn="l"/>
            <a:r>
              <a:rPr lang="it-IT" sz="1200" b="0" dirty="0" smtClean="0">
                <a:solidFill>
                  <a:schemeClr val="tx1"/>
                </a:solidFill>
                <a:latin typeface="Century Gothic" pitchFamily="34" charset="0"/>
              </a:rPr>
              <a:t>7.   EAA</a:t>
            </a:r>
          </a:p>
          <a:p>
            <a:pPr algn="l"/>
            <a:r>
              <a:rPr lang="it-IT" sz="1200" b="0" dirty="0" smtClean="0">
                <a:solidFill>
                  <a:schemeClr val="tx1"/>
                </a:solidFill>
                <a:latin typeface="Century Gothic" pitchFamily="34" charset="0"/>
              </a:rPr>
              <a:t>8.   EKUT</a:t>
            </a:r>
          </a:p>
          <a:p>
            <a:pPr algn="l"/>
            <a:r>
              <a:rPr lang="it-IT" sz="1200" b="0" dirty="0" smtClean="0">
                <a:solidFill>
                  <a:schemeClr val="tx1"/>
                </a:solidFill>
                <a:latin typeface="Century Gothic" pitchFamily="34" charset="0"/>
              </a:rPr>
              <a:t>9.   UEDIN</a:t>
            </a:r>
          </a:p>
          <a:p>
            <a:pPr algn="l"/>
            <a:r>
              <a:rPr lang="it-IT" sz="1200" b="0" dirty="0" smtClean="0">
                <a:solidFill>
                  <a:schemeClr val="tx1"/>
                </a:solidFill>
                <a:latin typeface="Century Gothic" pitchFamily="34" charset="0"/>
              </a:rPr>
              <a:t>10. INGV</a:t>
            </a:r>
          </a:p>
          <a:p>
            <a:pPr algn="l"/>
            <a:r>
              <a:rPr lang="it-IT" sz="1200" b="0" dirty="0" smtClean="0">
                <a:solidFill>
                  <a:schemeClr val="tx1"/>
                </a:solidFill>
                <a:latin typeface="Century Gothic" pitchFamily="34" charset="0"/>
              </a:rPr>
              <a:t>11. JUELICH</a:t>
            </a:r>
          </a:p>
          <a:p>
            <a:pPr algn="l"/>
            <a:r>
              <a:rPr lang="it-IT" sz="1200" b="0" dirty="0" smtClean="0">
                <a:solidFill>
                  <a:schemeClr val="tx1"/>
                </a:solidFill>
                <a:latin typeface="Century Gothic" pitchFamily="34" charset="0"/>
              </a:rPr>
              <a:t>12. PSNC</a:t>
            </a:r>
          </a:p>
          <a:p>
            <a:pPr algn="l"/>
            <a:r>
              <a:rPr lang="it-IT" sz="1200" b="0" dirty="0" smtClean="0">
                <a:solidFill>
                  <a:schemeClr val="tx1"/>
                </a:solidFill>
                <a:latin typeface="Century Gothic" pitchFamily="34" charset="0"/>
              </a:rPr>
              <a:t>13. SURFsara</a:t>
            </a:r>
          </a:p>
          <a:p>
            <a:pPr algn="l"/>
            <a:r>
              <a:rPr lang="it-IT" sz="1200" b="0" dirty="0" smtClean="0">
                <a:solidFill>
                  <a:schemeClr val="tx1"/>
                </a:solidFill>
                <a:latin typeface="Century Gothic" pitchFamily="34" charset="0"/>
              </a:rPr>
              <a:t>14. SIGMA</a:t>
            </a:r>
          </a:p>
          <a:p>
            <a:pPr algn="l"/>
            <a:r>
              <a:rPr lang="it-IT" sz="1200" b="0" dirty="0" smtClean="0">
                <a:solidFill>
                  <a:schemeClr val="tx1"/>
                </a:solidFill>
                <a:latin typeface="Century Gothic" pitchFamily="34" charset="0"/>
              </a:rPr>
              <a:t>15. STFC</a:t>
            </a:r>
          </a:p>
          <a:p>
            <a:pPr algn="l"/>
            <a:r>
              <a:rPr lang="it-IT" sz="1200" b="0" dirty="0" smtClean="0">
                <a:solidFill>
                  <a:schemeClr val="tx1"/>
                </a:solidFill>
                <a:latin typeface="Century Gothic" pitchFamily="34" charset="0"/>
              </a:rPr>
              <a:t>16. UCL</a:t>
            </a:r>
          </a:p>
          <a:p>
            <a:pPr algn="l"/>
            <a:r>
              <a:rPr lang="it-IT" sz="1200" b="0" dirty="0" smtClean="0">
                <a:solidFill>
                  <a:schemeClr val="tx1"/>
                </a:solidFill>
                <a:latin typeface="Century Gothic" pitchFamily="34" charset="0"/>
              </a:rPr>
              <a:t>17. TRUST</a:t>
            </a:r>
          </a:p>
          <a:p>
            <a:pPr marL="0" marR="0" indent="0" algn="l" defTabSz="457200" rtl="0" eaLnBrk="1" fontAlgn="auto" latinLnBrk="0" hangingPunct="1">
              <a:lnSpc>
                <a:spcPct val="100000"/>
              </a:lnSpc>
              <a:spcBef>
                <a:spcPct val="20000"/>
              </a:spcBef>
              <a:spcAft>
                <a:spcPts val="0"/>
              </a:spcAft>
              <a:buClrTx/>
              <a:buSzTx/>
              <a:buFont typeface="Arial"/>
              <a:buNone/>
              <a:tabLst/>
              <a:defRPr/>
            </a:pPr>
            <a:r>
              <a:rPr lang="it-IT" sz="1200" b="0" dirty="0" smtClean="0">
                <a:solidFill>
                  <a:schemeClr val="tx1"/>
                </a:solidFill>
                <a:latin typeface="Century Gothic" pitchFamily="34" charset="0"/>
              </a:rPr>
              <a:t>18. GRNET </a:t>
            </a:r>
          </a:p>
          <a:p>
            <a:pPr algn="l"/>
            <a:endParaRPr lang="it-IT" sz="1200" b="0" dirty="0" smtClean="0">
              <a:solidFill>
                <a:schemeClr val="tx1"/>
              </a:solidFill>
              <a:latin typeface="Century Gothic" pitchFamily="34" charset="0"/>
            </a:endParaRPr>
          </a:p>
          <a:p>
            <a:pPr algn="l"/>
            <a:endParaRPr lang="en-US" sz="1200" b="0" dirty="0">
              <a:solidFill>
                <a:schemeClr val="tx1"/>
              </a:solidFill>
              <a:latin typeface="Century Gothic" pitchFamily="34" charset="0"/>
            </a:endParaRPr>
          </a:p>
        </p:txBody>
      </p:sp>
      <p:sp>
        <p:nvSpPr>
          <p:cNvPr id="8" name="Sottotitolo 2"/>
          <p:cNvSpPr txBox="1">
            <a:spLocks/>
          </p:cNvSpPr>
          <p:nvPr/>
        </p:nvSpPr>
        <p:spPr>
          <a:xfrm>
            <a:off x="1691680" y="2348881"/>
            <a:ext cx="1080120" cy="4157470"/>
          </a:xfrm>
          <a:prstGeom prst="rect">
            <a:avLst/>
          </a:prstGeom>
          <a:ln>
            <a:noFill/>
          </a:ln>
        </p:spPr>
        <p:txBody>
          <a:bodyPr/>
          <a:lstStyle>
            <a:lvl1pPr marL="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it-IT" sz="1200" b="0" dirty="0" smtClean="0">
                <a:solidFill>
                  <a:schemeClr val="tx1"/>
                </a:solidFill>
                <a:latin typeface="Century Gothic" pitchFamily="34" charset="0"/>
              </a:rPr>
              <a:t>19. KIT</a:t>
            </a:r>
          </a:p>
          <a:p>
            <a:pPr algn="l"/>
            <a:r>
              <a:rPr lang="it-IT" sz="1200" b="0" dirty="0" smtClean="0">
                <a:solidFill>
                  <a:schemeClr val="tx1"/>
                </a:solidFill>
                <a:latin typeface="Century Gothic" pitchFamily="34" charset="0"/>
              </a:rPr>
              <a:t>20. LIBER</a:t>
            </a:r>
          </a:p>
          <a:p>
            <a:pPr algn="l"/>
            <a:r>
              <a:rPr lang="it-IT" sz="1200" b="0" dirty="0" smtClean="0">
                <a:solidFill>
                  <a:schemeClr val="tx1"/>
                </a:solidFill>
                <a:latin typeface="Century Gothic" pitchFamily="34" charset="0"/>
              </a:rPr>
              <a:t>21. DANS</a:t>
            </a:r>
          </a:p>
          <a:p>
            <a:pPr algn="l"/>
            <a:r>
              <a:rPr lang="it-IT" sz="1200" b="0" dirty="0" smtClean="0">
                <a:solidFill>
                  <a:schemeClr val="tx1"/>
                </a:solidFill>
                <a:latin typeface="Century Gothic" pitchFamily="34" charset="0"/>
              </a:rPr>
              <a:t>22. eSDF</a:t>
            </a:r>
          </a:p>
          <a:p>
            <a:pPr algn="l"/>
            <a:r>
              <a:rPr lang="it-IT" sz="1200" b="0" dirty="0" smtClean="0">
                <a:solidFill>
                  <a:schemeClr val="tx1"/>
                </a:solidFill>
                <a:latin typeface="Century Gothic" pitchFamily="34" charset="0"/>
              </a:rPr>
              <a:t>23. ULUND</a:t>
            </a:r>
          </a:p>
          <a:p>
            <a:pPr algn="l"/>
            <a:r>
              <a:rPr lang="it-IT" sz="1200" b="0" dirty="0" smtClean="0">
                <a:solidFill>
                  <a:schemeClr val="tx1"/>
                </a:solidFill>
                <a:latin typeface="Century Gothic" pitchFamily="34" charset="0"/>
              </a:rPr>
              <a:t>24.</a:t>
            </a:r>
            <a:r>
              <a:rPr lang="it-IT" sz="1200" b="0" baseline="0" dirty="0" smtClean="0">
                <a:solidFill>
                  <a:schemeClr val="tx1"/>
                </a:solidFill>
                <a:latin typeface="Century Gothic" pitchFamily="34" charset="0"/>
              </a:rPr>
              <a:t> KNMI</a:t>
            </a:r>
            <a:endParaRPr lang="it-IT" sz="1200" b="0" dirty="0" smtClean="0">
              <a:solidFill>
                <a:schemeClr val="tx1"/>
              </a:solidFill>
              <a:latin typeface="Century Gothic" pitchFamily="34" charset="0"/>
            </a:endParaRPr>
          </a:p>
          <a:p>
            <a:pPr algn="l"/>
            <a:r>
              <a:rPr lang="it-IT" sz="1200" b="0" dirty="0" smtClean="0">
                <a:solidFill>
                  <a:schemeClr val="tx1"/>
                </a:solidFill>
                <a:latin typeface="Century Gothic" pitchFamily="34" charset="0"/>
              </a:rPr>
              <a:t>25. GFZ</a:t>
            </a:r>
          </a:p>
          <a:p>
            <a:pPr algn="l"/>
            <a:r>
              <a:rPr lang="it-IT" sz="1200" b="0" dirty="0" smtClean="0">
                <a:solidFill>
                  <a:schemeClr val="tx1"/>
                </a:solidFill>
                <a:latin typeface="Century Gothic" pitchFamily="34" charset="0"/>
              </a:rPr>
              <a:t>26. CLARIN</a:t>
            </a:r>
          </a:p>
          <a:p>
            <a:pPr algn="l"/>
            <a:r>
              <a:rPr lang="it-IT" sz="1200" b="0" dirty="0" smtClean="0">
                <a:solidFill>
                  <a:schemeClr val="tx1"/>
                </a:solidFill>
                <a:latin typeface="Century Gothic" pitchFamily="34" charset="0"/>
              </a:rPr>
              <a:t>27. MPG</a:t>
            </a:r>
          </a:p>
          <a:p>
            <a:pPr algn="l"/>
            <a:r>
              <a:rPr lang="it-IT" sz="1200" b="0" dirty="0" smtClean="0">
                <a:solidFill>
                  <a:schemeClr val="tx1"/>
                </a:solidFill>
                <a:latin typeface="Century Gothic" pitchFamily="34" charset="0"/>
              </a:rPr>
              <a:t>28. JISC</a:t>
            </a:r>
          </a:p>
          <a:p>
            <a:pPr algn="l"/>
            <a:r>
              <a:rPr lang="it-IT" sz="1200" b="0" dirty="0" smtClean="0">
                <a:solidFill>
                  <a:schemeClr val="tx1"/>
                </a:solidFill>
                <a:latin typeface="Century Gothic" pitchFamily="34" charset="0"/>
              </a:rPr>
              <a:t>29. UNS</a:t>
            </a:r>
          </a:p>
          <a:p>
            <a:pPr algn="l"/>
            <a:r>
              <a:rPr lang="it-IT" sz="1200" b="0" dirty="0" smtClean="0">
                <a:solidFill>
                  <a:schemeClr val="tx1"/>
                </a:solidFill>
                <a:latin typeface="Century Gothic" pitchFamily="34" charset="0"/>
              </a:rPr>
              <a:t>30. CERN</a:t>
            </a:r>
          </a:p>
          <a:p>
            <a:pPr algn="l"/>
            <a:r>
              <a:rPr lang="it-IT" sz="1200" b="0" dirty="0" smtClean="0">
                <a:solidFill>
                  <a:schemeClr val="tx1"/>
                </a:solidFill>
                <a:latin typeface="Century Gothic" pitchFamily="34" charset="0"/>
              </a:rPr>
              <a:t>31. UHEL</a:t>
            </a:r>
          </a:p>
          <a:p>
            <a:pPr algn="l"/>
            <a:r>
              <a:rPr lang="it-IT" sz="1200" b="0" dirty="0" smtClean="0">
                <a:solidFill>
                  <a:schemeClr val="tx1"/>
                </a:solidFill>
                <a:latin typeface="Century Gothic" pitchFamily="34" charset="0"/>
              </a:rPr>
              <a:t>32. EMBL</a:t>
            </a:r>
          </a:p>
          <a:p>
            <a:pPr algn="l"/>
            <a:r>
              <a:rPr lang="it-IT" sz="1200" b="0" dirty="0" smtClean="0">
                <a:solidFill>
                  <a:schemeClr val="tx1"/>
                </a:solidFill>
                <a:latin typeface="Century Gothic" pitchFamily="34" charset="0"/>
              </a:rPr>
              <a:t>33. SNIC</a:t>
            </a:r>
          </a:p>
          <a:p>
            <a:pPr algn="l"/>
            <a:r>
              <a:rPr lang="it-IT" sz="1200" b="0" dirty="0" smtClean="0">
                <a:solidFill>
                  <a:schemeClr val="tx1"/>
                </a:solidFill>
                <a:latin typeface="Century Gothic" pitchFamily="34" charset="0"/>
              </a:rPr>
              <a:t>34. KTH</a:t>
            </a:r>
          </a:p>
          <a:p>
            <a:pPr algn="l"/>
            <a:r>
              <a:rPr lang="it-IT" sz="1200" b="0" dirty="0" smtClean="0">
                <a:solidFill>
                  <a:schemeClr val="tx1"/>
                </a:solidFill>
                <a:latin typeface="Century Gothic" pitchFamily="34" charset="0"/>
              </a:rPr>
              <a:t>35. MPI-MET</a:t>
            </a:r>
            <a:endParaRPr lang="en-US" sz="1200" b="0" dirty="0">
              <a:solidFill>
                <a:schemeClr val="tx1"/>
              </a:solidFill>
              <a:latin typeface="Century Gothic" pitchFamily="34" charset="0"/>
            </a:endParaRPr>
          </a:p>
        </p:txBody>
      </p:sp>
    </p:spTree>
    <p:extLst>
      <p:ext uri="{BB962C8B-B14F-4D97-AF65-F5344CB8AC3E}">
        <p14:creationId xmlns:p14="http://schemas.microsoft.com/office/powerpoint/2010/main" val="31768886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EUDATPartnersWith numbers_PoliticalMap">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538548"/>
            <a:ext cx="8316416" cy="6237312"/>
          </a:xfrm>
          <a:prstGeom prst="rect">
            <a:avLst/>
          </a:prstGeom>
        </p:spPr>
      </p:pic>
      <p:pic>
        <p:nvPicPr>
          <p:cNvPr id="11" name="Immagine 1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9"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sp>
        <p:nvSpPr>
          <p:cNvPr id="7" name="Sottotitolo 2"/>
          <p:cNvSpPr txBox="1">
            <a:spLocks/>
          </p:cNvSpPr>
          <p:nvPr/>
        </p:nvSpPr>
        <p:spPr>
          <a:xfrm>
            <a:off x="50799" y="2348880"/>
            <a:ext cx="1136825" cy="4248472"/>
          </a:xfrm>
          <a:prstGeom prst="rect">
            <a:avLst/>
          </a:prstGeom>
          <a:ln>
            <a:noFill/>
          </a:ln>
        </p:spPr>
        <p:txBody>
          <a:bodyPr/>
          <a:lstStyle>
            <a:lvl1pPr marL="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it-IT" sz="1200" b="0" dirty="0" smtClean="0">
                <a:solidFill>
                  <a:schemeClr val="tx1"/>
                </a:solidFill>
                <a:latin typeface="Century Gothic" pitchFamily="34" charset="0"/>
              </a:rPr>
              <a:t>1.   CSC</a:t>
            </a:r>
          </a:p>
          <a:p>
            <a:pPr algn="l"/>
            <a:r>
              <a:rPr lang="it-IT" sz="1200" b="0" dirty="0" smtClean="0">
                <a:solidFill>
                  <a:schemeClr val="tx1"/>
                </a:solidFill>
                <a:latin typeface="Century Gothic" pitchFamily="34" charset="0"/>
              </a:rPr>
              <a:t>2.   BSC</a:t>
            </a:r>
          </a:p>
          <a:p>
            <a:pPr algn="l"/>
            <a:r>
              <a:rPr lang="it-IT" sz="1200" b="0" dirty="0" smtClean="0">
                <a:solidFill>
                  <a:schemeClr val="tx1"/>
                </a:solidFill>
                <a:latin typeface="Century Gothic" pitchFamily="34" charset="0"/>
              </a:rPr>
              <a:t>3.   CERFACS</a:t>
            </a:r>
          </a:p>
          <a:p>
            <a:pPr algn="l"/>
            <a:r>
              <a:rPr lang="it-IT" sz="1200" b="0" dirty="0" smtClean="0">
                <a:solidFill>
                  <a:schemeClr val="tx1"/>
                </a:solidFill>
                <a:latin typeface="Century Gothic" pitchFamily="34" charset="0"/>
              </a:rPr>
              <a:t>4.   CINECA</a:t>
            </a:r>
          </a:p>
          <a:p>
            <a:pPr algn="l"/>
            <a:r>
              <a:rPr lang="it-IT" sz="1200" b="0" dirty="0" smtClean="0">
                <a:solidFill>
                  <a:schemeClr val="tx1"/>
                </a:solidFill>
                <a:latin typeface="Century Gothic" pitchFamily="34" charset="0"/>
              </a:rPr>
              <a:t>5.   CINES</a:t>
            </a:r>
          </a:p>
          <a:p>
            <a:pPr algn="l"/>
            <a:r>
              <a:rPr lang="it-IT" sz="1200" b="0" dirty="0" smtClean="0">
                <a:solidFill>
                  <a:schemeClr val="tx1"/>
                </a:solidFill>
                <a:latin typeface="Century Gothic" pitchFamily="34" charset="0"/>
              </a:rPr>
              <a:t>6.   DKRZ</a:t>
            </a:r>
          </a:p>
          <a:p>
            <a:pPr algn="l"/>
            <a:r>
              <a:rPr lang="it-IT" sz="1200" b="0" dirty="0" smtClean="0">
                <a:solidFill>
                  <a:schemeClr val="tx1"/>
                </a:solidFill>
                <a:latin typeface="Century Gothic" pitchFamily="34" charset="0"/>
              </a:rPr>
              <a:t>7.   EAA</a:t>
            </a:r>
          </a:p>
          <a:p>
            <a:pPr algn="l"/>
            <a:r>
              <a:rPr lang="it-IT" sz="1200" b="0" dirty="0" smtClean="0">
                <a:solidFill>
                  <a:schemeClr val="tx1"/>
                </a:solidFill>
                <a:latin typeface="Century Gothic" pitchFamily="34" charset="0"/>
              </a:rPr>
              <a:t>8.   EKUT</a:t>
            </a:r>
          </a:p>
          <a:p>
            <a:pPr algn="l"/>
            <a:r>
              <a:rPr lang="it-IT" sz="1200" b="0" dirty="0" smtClean="0">
                <a:solidFill>
                  <a:schemeClr val="tx1"/>
                </a:solidFill>
                <a:latin typeface="Century Gothic" pitchFamily="34" charset="0"/>
              </a:rPr>
              <a:t>9.   UEDIN</a:t>
            </a:r>
          </a:p>
          <a:p>
            <a:pPr algn="l"/>
            <a:r>
              <a:rPr lang="it-IT" sz="1200" b="0" dirty="0" smtClean="0">
                <a:solidFill>
                  <a:schemeClr val="tx1"/>
                </a:solidFill>
                <a:latin typeface="Century Gothic" pitchFamily="34" charset="0"/>
              </a:rPr>
              <a:t>10. INGV</a:t>
            </a:r>
          </a:p>
          <a:p>
            <a:pPr algn="l"/>
            <a:r>
              <a:rPr lang="it-IT" sz="1200" b="0" dirty="0" smtClean="0">
                <a:solidFill>
                  <a:schemeClr val="tx1"/>
                </a:solidFill>
                <a:latin typeface="Century Gothic" pitchFamily="34" charset="0"/>
              </a:rPr>
              <a:t>11. JUELICH</a:t>
            </a:r>
          </a:p>
          <a:p>
            <a:pPr algn="l"/>
            <a:r>
              <a:rPr lang="it-IT" sz="1200" b="0" dirty="0" smtClean="0">
                <a:solidFill>
                  <a:schemeClr val="tx1"/>
                </a:solidFill>
                <a:latin typeface="Century Gothic" pitchFamily="34" charset="0"/>
              </a:rPr>
              <a:t>12. PSNC</a:t>
            </a:r>
          </a:p>
          <a:p>
            <a:pPr algn="l"/>
            <a:r>
              <a:rPr lang="it-IT" sz="1200" b="0" dirty="0" smtClean="0">
                <a:solidFill>
                  <a:schemeClr val="tx1"/>
                </a:solidFill>
                <a:latin typeface="Century Gothic" pitchFamily="34" charset="0"/>
              </a:rPr>
              <a:t>13. SURFsara</a:t>
            </a:r>
          </a:p>
          <a:p>
            <a:pPr algn="l"/>
            <a:r>
              <a:rPr lang="it-IT" sz="1200" b="0" dirty="0" smtClean="0">
                <a:solidFill>
                  <a:schemeClr val="tx1"/>
                </a:solidFill>
                <a:latin typeface="Century Gothic" pitchFamily="34" charset="0"/>
              </a:rPr>
              <a:t>14. SIGMA</a:t>
            </a:r>
          </a:p>
          <a:p>
            <a:pPr algn="l"/>
            <a:r>
              <a:rPr lang="it-IT" sz="1200" b="0" dirty="0" smtClean="0">
                <a:solidFill>
                  <a:schemeClr val="tx1"/>
                </a:solidFill>
                <a:latin typeface="Century Gothic" pitchFamily="34" charset="0"/>
              </a:rPr>
              <a:t>15. STFC</a:t>
            </a:r>
          </a:p>
          <a:p>
            <a:pPr algn="l"/>
            <a:r>
              <a:rPr lang="it-IT" sz="1200" b="0" dirty="0" smtClean="0">
                <a:solidFill>
                  <a:schemeClr val="tx1"/>
                </a:solidFill>
                <a:latin typeface="Century Gothic" pitchFamily="34" charset="0"/>
              </a:rPr>
              <a:t>16. UCL</a:t>
            </a:r>
          </a:p>
          <a:p>
            <a:pPr algn="l"/>
            <a:r>
              <a:rPr lang="it-IT" sz="1200" b="0" dirty="0" smtClean="0">
                <a:solidFill>
                  <a:schemeClr val="tx1"/>
                </a:solidFill>
                <a:latin typeface="Century Gothic" pitchFamily="34" charset="0"/>
              </a:rPr>
              <a:t>17. TRUST</a:t>
            </a:r>
          </a:p>
          <a:p>
            <a:pPr marL="0" marR="0" indent="0" algn="l" defTabSz="457200" rtl="0" eaLnBrk="1" fontAlgn="auto" latinLnBrk="0" hangingPunct="1">
              <a:lnSpc>
                <a:spcPct val="100000"/>
              </a:lnSpc>
              <a:spcBef>
                <a:spcPct val="20000"/>
              </a:spcBef>
              <a:spcAft>
                <a:spcPts val="0"/>
              </a:spcAft>
              <a:buClrTx/>
              <a:buSzTx/>
              <a:buFont typeface="Arial"/>
              <a:buNone/>
              <a:tabLst/>
              <a:defRPr/>
            </a:pPr>
            <a:r>
              <a:rPr lang="it-IT" sz="1200" b="0" dirty="0" smtClean="0">
                <a:solidFill>
                  <a:schemeClr val="tx1"/>
                </a:solidFill>
                <a:latin typeface="Century Gothic" pitchFamily="34" charset="0"/>
              </a:rPr>
              <a:t>18. GRNET </a:t>
            </a:r>
          </a:p>
          <a:p>
            <a:pPr algn="l"/>
            <a:endParaRPr lang="it-IT" sz="1200" b="0" dirty="0" smtClean="0">
              <a:solidFill>
                <a:schemeClr val="tx1"/>
              </a:solidFill>
              <a:latin typeface="Century Gothic" pitchFamily="34" charset="0"/>
            </a:endParaRPr>
          </a:p>
          <a:p>
            <a:pPr algn="l"/>
            <a:endParaRPr lang="en-US" sz="1200" b="0" dirty="0">
              <a:solidFill>
                <a:schemeClr val="tx1"/>
              </a:solidFill>
              <a:latin typeface="Century Gothic" pitchFamily="34" charset="0"/>
            </a:endParaRPr>
          </a:p>
        </p:txBody>
      </p:sp>
      <p:sp>
        <p:nvSpPr>
          <p:cNvPr id="8" name="Sottotitolo 2"/>
          <p:cNvSpPr txBox="1">
            <a:spLocks/>
          </p:cNvSpPr>
          <p:nvPr/>
        </p:nvSpPr>
        <p:spPr>
          <a:xfrm>
            <a:off x="1691680" y="2348881"/>
            <a:ext cx="1080120" cy="4157470"/>
          </a:xfrm>
          <a:prstGeom prst="rect">
            <a:avLst/>
          </a:prstGeom>
          <a:ln>
            <a:noFill/>
          </a:ln>
        </p:spPr>
        <p:txBody>
          <a:bodyPr/>
          <a:lstStyle>
            <a:lvl1pPr marL="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it-IT" sz="1200" b="0" dirty="0" smtClean="0">
                <a:solidFill>
                  <a:schemeClr val="tx1"/>
                </a:solidFill>
                <a:latin typeface="Century Gothic" pitchFamily="34" charset="0"/>
              </a:rPr>
              <a:t>19. KIT</a:t>
            </a:r>
          </a:p>
          <a:p>
            <a:pPr algn="l"/>
            <a:r>
              <a:rPr lang="it-IT" sz="1200" b="0" dirty="0" smtClean="0">
                <a:solidFill>
                  <a:schemeClr val="tx1"/>
                </a:solidFill>
                <a:latin typeface="Century Gothic" pitchFamily="34" charset="0"/>
              </a:rPr>
              <a:t>20. LIBER</a:t>
            </a:r>
          </a:p>
          <a:p>
            <a:pPr algn="l"/>
            <a:r>
              <a:rPr lang="it-IT" sz="1200" b="0" dirty="0" smtClean="0">
                <a:solidFill>
                  <a:schemeClr val="tx1"/>
                </a:solidFill>
                <a:latin typeface="Century Gothic" pitchFamily="34" charset="0"/>
              </a:rPr>
              <a:t>21. DANS</a:t>
            </a:r>
          </a:p>
          <a:p>
            <a:pPr algn="l"/>
            <a:r>
              <a:rPr lang="it-IT" sz="1200" b="0" dirty="0" smtClean="0">
                <a:solidFill>
                  <a:schemeClr val="tx1"/>
                </a:solidFill>
                <a:latin typeface="Century Gothic" pitchFamily="34" charset="0"/>
              </a:rPr>
              <a:t>22. eSDF</a:t>
            </a:r>
          </a:p>
          <a:p>
            <a:pPr algn="l"/>
            <a:r>
              <a:rPr lang="it-IT" sz="1200" b="0" dirty="0" smtClean="0">
                <a:solidFill>
                  <a:schemeClr val="tx1"/>
                </a:solidFill>
                <a:latin typeface="Century Gothic" pitchFamily="34" charset="0"/>
              </a:rPr>
              <a:t>23. ULUND</a:t>
            </a:r>
          </a:p>
          <a:p>
            <a:pPr algn="l"/>
            <a:r>
              <a:rPr lang="it-IT" sz="1200" b="0" dirty="0" smtClean="0">
                <a:solidFill>
                  <a:schemeClr val="tx1"/>
                </a:solidFill>
                <a:latin typeface="Century Gothic" pitchFamily="34" charset="0"/>
              </a:rPr>
              <a:t>24.</a:t>
            </a:r>
            <a:r>
              <a:rPr lang="it-IT" sz="1200" b="0" baseline="0" dirty="0" smtClean="0">
                <a:solidFill>
                  <a:schemeClr val="tx1"/>
                </a:solidFill>
                <a:latin typeface="Century Gothic" pitchFamily="34" charset="0"/>
              </a:rPr>
              <a:t> KNMI</a:t>
            </a:r>
            <a:endParaRPr lang="it-IT" sz="1200" b="0" dirty="0" smtClean="0">
              <a:solidFill>
                <a:schemeClr val="tx1"/>
              </a:solidFill>
              <a:latin typeface="Century Gothic" pitchFamily="34" charset="0"/>
            </a:endParaRPr>
          </a:p>
          <a:p>
            <a:pPr algn="l"/>
            <a:r>
              <a:rPr lang="it-IT" sz="1200" b="0" dirty="0" smtClean="0">
                <a:solidFill>
                  <a:schemeClr val="tx1"/>
                </a:solidFill>
                <a:latin typeface="Century Gothic" pitchFamily="34" charset="0"/>
              </a:rPr>
              <a:t>25. GFZ</a:t>
            </a:r>
          </a:p>
          <a:p>
            <a:pPr algn="l"/>
            <a:r>
              <a:rPr lang="it-IT" sz="1200" b="0" dirty="0" smtClean="0">
                <a:solidFill>
                  <a:schemeClr val="tx1"/>
                </a:solidFill>
                <a:latin typeface="Century Gothic" pitchFamily="34" charset="0"/>
              </a:rPr>
              <a:t>26. CLARIN</a:t>
            </a:r>
          </a:p>
          <a:p>
            <a:pPr algn="l"/>
            <a:r>
              <a:rPr lang="it-IT" sz="1200" b="0" dirty="0" smtClean="0">
                <a:solidFill>
                  <a:schemeClr val="tx1"/>
                </a:solidFill>
                <a:latin typeface="Century Gothic" pitchFamily="34" charset="0"/>
              </a:rPr>
              <a:t>27. MPG</a:t>
            </a:r>
          </a:p>
          <a:p>
            <a:pPr algn="l"/>
            <a:r>
              <a:rPr lang="it-IT" sz="1200" b="0" dirty="0" smtClean="0">
                <a:solidFill>
                  <a:schemeClr val="tx1"/>
                </a:solidFill>
                <a:latin typeface="Century Gothic" pitchFamily="34" charset="0"/>
              </a:rPr>
              <a:t>28. JISC</a:t>
            </a:r>
          </a:p>
          <a:p>
            <a:pPr algn="l"/>
            <a:r>
              <a:rPr lang="it-IT" sz="1200" b="0" dirty="0" smtClean="0">
                <a:solidFill>
                  <a:schemeClr val="tx1"/>
                </a:solidFill>
                <a:latin typeface="Century Gothic" pitchFamily="34" charset="0"/>
              </a:rPr>
              <a:t>29. UNS</a:t>
            </a:r>
          </a:p>
          <a:p>
            <a:pPr algn="l"/>
            <a:r>
              <a:rPr lang="it-IT" sz="1200" b="0" dirty="0" smtClean="0">
                <a:solidFill>
                  <a:schemeClr val="tx1"/>
                </a:solidFill>
                <a:latin typeface="Century Gothic" pitchFamily="34" charset="0"/>
              </a:rPr>
              <a:t>30. CERN</a:t>
            </a:r>
          </a:p>
          <a:p>
            <a:pPr algn="l"/>
            <a:r>
              <a:rPr lang="it-IT" sz="1200" b="0" dirty="0" smtClean="0">
                <a:solidFill>
                  <a:schemeClr val="tx1"/>
                </a:solidFill>
                <a:latin typeface="Century Gothic" pitchFamily="34" charset="0"/>
              </a:rPr>
              <a:t>31. UHEL</a:t>
            </a:r>
          </a:p>
          <a:p>
            <a:pPr algn="l"/>
            <a:r>
              <a:rPr lang="it-IT" sz="1200" b="0" dirty="0" smtClean="0">
                <a:solidFill>
                  <a:schemeClr val="tx1"/>
                </a:solidFill>
                <a:latin typeface="Century Gothic" pitchFamily="34" charset="0"/>
              </a:rPr>
              <a:t>32. EMBL</a:t>
            </a:r>
          </a:p>
          <a:p>
            <a:pPr algn="l"/>
            <a:r>
              <a:rPr lang="it-IT" sz="1200" b="0" dirty="0" smtClean="0">
                <a:solidFill>
                  <a:schemeClr val="tx1"/>
                </a:solidFill>
                <a:latin typeface="Century Gothic" pitchFamily="34" charset="0"/>
              </a:rPr>
              <a:t>33. SNIC</a:t>
            </a:r>
          </a:p>
          <a:p>
            <a:pPr algn="l"/>
            <a:r>
              <a:rPr lang="it-IT" sz="1200" b="0" dirty="0" smtClean="0">
                <a:solidFill>
                  <a:schemeClr val="tx1"/>
                </a:solidFill>
                <a:latin typeface="Century Gothic" pitchFamily="34" charset="0"/>
              </a:rPr>
              <a:t>34. KTH</a:t>
            </a:r>
          </a:p>
          <a:p>
            <a:pPr algn="l"/>
            <a:r>
              <a:rPr lang="it-IT" sz="1200" b="0" dirty="0" smtClean="0">
                <a:solidFill>
                  <a:schemeClr val="tx1"/>
                </a:solidFill>
                <a:latin typeface="Century Gothic" pitchFamily="34" charset="0"/>
              </a:rPr>
              <a:t>35. MPI-MET</a:t>
            </a:r>
            <a:endParaRPr lang="en-US" sz="1200" b="0" dirty="0">
              <a:solidFill>
                <a:schemeClr val="tx1"/>
              </a:solidFill>
              <a:latin typeface="Century Gothic" pitchFamily="34" charset="0"/>
            </a:endParaRPr>
          </a:p>
        </p:txBody>
      </p:sp>
    </p:spTree>
    <p:extLst>
      <p:ext uri="{BB962C8B-B14F-4D97-AF65-F5344CB8AC3E}">
        <p14:creationId xmlns:p14="http://schemas.microsoft.com/office/powerpoint/2010/main" val="10581734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EUDAT Communities">
    <p:bg>
      <p:bgPr>
        <a:solidFill>
          <a:schemeClr val="bg1"/>
        </a:solidFill>
        <a:effectLst/>
      </p:bgPr>
    </p:bg>
    <p:spTree>
      <p:nvGrpSpPr>
        <p:cNvPr id="1" name=""/>
        <p:cNvGrpSpPr/>
        <p:nvPr/>
      </p:nvGrpSpPr>
      <p:grpSpPr>
        <a:xfrm>
          <a:off x="0" y="0"/>
          <a:ext cx="0" cy="0"/>
          <a:chOff x="0" y="0"/>
          <a:chExt cx="0" cy="0"/>
        </a:xfrm>
      </p:grpSpPr>
      <p:pic>
        <p:nvPicPr>
          <p:cNvPr id="11" name="Immagine 14" descr="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9"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606" y="764704"/>
            <a:ext cx="8124394" cy="6093296"/>
          </a:xfrm>
          <a:prstGeom prst="rect">
            <a:avLst/>
          </a:prstGeom>
        </p:spPr>
      </p:pic>
    </p:spTree>
    <p:extLst>
      <p:ext uri="{BB962C8B-B14F-4D97-AF65-F5344CB8AC3E}">
        <p14:creationId xmlns:p14="http://schemas.microsoft.com/office/powerpoint/2010/main" val="1285571754"/>
      </p:ext>
    </p:extLst>
  </p:cSld>
  <p:clrMapOvr>
    <a:masterClrMapping/>
  </p:clrMapOvr>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EUDAT Communities_empty">
    <p:bg>
      <p:bgPr>
        <a:solidFill>
          <a:schemeClr val="bg1"/>
        </a:solidFill>
        <a:effectLst/>
      </p:bgPr>
    </p:bg>
    <p:spTree>
      <p:nvGrpSpPr>
        <p:cNvPr id="1" name=""/>
        <p:cNvGrpSpPr/>
        <p:nvPr/>
      </p:nvGrpSpPr>
      <p:grpSpPr>
        <a:xfrm>
          <a:off x="0" y="0"/>
          <a:ext cx="0" cy="0"/>
          <a:chOff x="0" y="0"/>
          <a:chExt cx="0" cy="0"/>
        </a:xfrm>
      </p:grpSpPr>
      <p:pic>
        <p:nvPicPr>
          <p:cNvPr id="11" name="Immagine 14" descr="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9" name="Title 1"/>
          <p:cNvSpPr>
            <a:spLocks noGrp="1"/>
          </p:cNvSpPr>
          <p:nvPr>
            <p:ph type="title"/>
          </p:nvPr>
        </p:nvSpPr>
        <p:spPr>
          <a:xfrm>
            <a:off x="1371600" y="274638"/>
            <a:ext cx="7315200" cy="792162"/>
          </a:xfrm>
        </p:spPr>
        <p:txBody>
          <a:bodyPr/>
          <a:lstStyle/>
          <a:p>
            <a:r>
              <a:rPr lang="en-US" smtClean="0"/>
              <a:t>Click to edit Master title style</a:t>
            </a:r>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728700"/>
            <a:ext cx="8172399" cy="6129300"/>
          </a:xfrm>
          <a:prstGeom prst="rect">
            <a:avLst/>
          </a:prstGeom>
        </p:spPr>
      </p:pic>
    </p:spTree>
    <p:extLst>
      <p:ext uri="{BB962C8B-B14F-4D97-AF65-F5344CB8AC3E}">
        <p14:creationId xmlns:p14="http://schemas.microsoft.com/office/powerpoint/2010/main" val="437698698"/>
      </p:ext>
    </p:extLst>
  </p:cSld>
  <p:clrMapOvr>
    <a:masterClrMapping/>
  </p:clrMapOvr>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55154BDE-CB38-F04A-9A51-C67110404C5D}" type="datetimeFigureOut">
              <a:rPr lang="en-US" smtClean="0"/>
              <a:t>12/01/16</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27B9DA1E-8981-7F4F-834E-E6BB8E3D78E9}" type="slidenum">
              <a:rPr lang="en-US" smtClean="0"/>
              <a:t>‹#›</a:t>
            </a:fld>
            <a:endParaRPr lang="en-US"/>
          </a:p>
        </p:txBody>
      </p:sp>
    </p:spTree>
    <p:extLst>
      <p:ext uri="{BB962C8B-B14F-4D97-AF65-F5344CB8AC3E}">
        <p14:creationId xmlns:p14="http://schemas.microsoft.com/office/powerpoint/2010/main" val="11040791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Final Slide">
    <p:bg>
      <p:bgPr>
        <a:solidFill>
          <a:srgbClr val="F7B149"/>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457200" y="2535238"/>
            <a:ext cx="8229600" cy="1143000"/>
          </a:xfrm>
          <a:prstGeom prst="rect">
            <a:avLst/>
          </a:prstGeom>
        </p:spPr>
        <p:txBody>
          <a:bodyPr vert="horz"/>
          <a:lstStyle>
            <a:lvl1pPr>
              <a:defRPr>
                <a:solidFill>
                  <a:schemeClr val="bg1"/>
                </a:solidFill>
              </a:defRPr>
            </a:lvl1pPr>
          </a:lstStyle>
          <a:p>
            <a:r>
              <a:rPr lang="en-US" smtClean="0"/>
              <a:t>Click to edit Master title style</a:t>
            </a:r>
            <a:endParaRPr lang="it-IT" dirty="0"/>
          </a:p>
        </p:txBody>
      </p:sp>
      <p:sp>
        <p:nvSpPr>
          <p:cNvPr id="3" name="Rettangolo 2"/>
          <p:cNvSpPr/>
          <p:nvPr userDrawn="1"/>
        </p:nvSpPr>
        <p:spPr>
          <a:xfrm>
            <a:off x="3291932" y="6137094"/>
            <a:ext cx="2792235" cy="523220"/>
          </a:xfrm>
          <a:prstGeom prst="rect">
            <a:avLst/>
          </a:prstGeom>
        </p:spPr>
        <p:txBody>
          <a:bodyPr wrap="square">
            <a:spAutoFit/>
          </a:bodyPr>
          <a:lstStyle/>
          <a:p>
            <a:pPr algn="ctr"/>
            <a:r>
              <a:rPr lang="en-GB" sz="2800" kern="1200" noProof="0" dirty="0" smtClean="0">
                <a:solidFill>
                  <a:schemeClr val="tx1"/>
                </a:solidFill>
                <a:latin typeface="+mn-lt"/>
                <a:ea typeface="+mn-ea"/>
                <a:cs typeface="+mn-cs"/>
                <a:hlinkClick r:id="rId2"/>
              </a:rPr>
              <a:t>www.eudat.eu</a:t>
            </a:r>
            <a:endParaRPr lang="en-GB" sz="2800" kern="1200" noProof="0" dirty="0" smtClean="0">
              <a:solidFill>
                <a:schemeClr val="tx1"/>
              </a:solidFill>
              <a:latin typeface="+mn-lt"/>
              <a:ea typeface="+mn-ea"/>
              <a:cs typeface="+mn-cs"/>
            </a:endParaRPr>
          </a:p>
        </p:txBody>
      </p:sp>
      <p:sp>
        <p:nvSpPr>
          <p:cNvPr id="4" name="Rettangolo 10"/>
          <p:cNvSpPr/>
          <p:nvPr userDrawn="1"/>
        </p:nvSpPr>
        <p:spPr>
          <a:xfrm>
            <a:off x="0" y="6783755"/>
            <a:ext cx="2387600" cy="83123"/>
          </a:xfrm>
          <a:prstGeom prst="rect">
            <a:avLst/>
          </a:prstGeom>
          <a:solidFill>
            <a:srgbClr val="002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5" name="Rettangolo 15"/>
          <p:cNvSpPr/>
          <p:nvPr userDrawn="1"/>
        </p:nvSpPr>
        <p:spPr>
          <a:xfrm>
            <a:off x="2387599" y="6783755"/>
            <a:ext cx="2345268" cy="83123"/>
          </a:xfrm>
          <a:prstGeom prst="rect">
            <a:avLst/>
          </a:prstGeom>
          <a:solidFill>
            <a:srgbClr val="AA21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6" name="Rettangolo 16"/>
          <p:cNvSpPr/>
          <p:nvPr userDrawn="1"/>
        </p:nvSpPr>
        <p:spPr>
          <a:xfrm>
            <a:off x="4732867" y="6783755"/>
            <a:ext cx="2305367" cy="83123"/>
          </a:xfrm>
          <a:prstGeom prst="rect">
            <a:avLst/>
          </a:prstGeom>
          <a:solidFill>
            <a:srgbClr val="E352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7" name="Rettangolo 17"/>
          <p:cNvSpPr/>
          <p:nvPr userDrawn="1"/>
        </p:nvSpPr>
        <p:spPr>
          <a:xfrm>
            <a:off x="7038234" y="6783755"/>
            <a:ext cx="2105767" cy="83123"/>
          </a:xfrm>
          <a:prstGeom prst="rect">
            <a:avLst/>
          </a:prstGeom>
          <a:solidFill>
            <a:srgbClr val="FAC4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Tree>
    <p:extLst>
      <p:ext uri="{BB962C8B-B14F-4D97-AF65-F5344CB8AC3E}">
        <p14:creationId xmlns:p14="http://schemas.microsoft.com/office/powerpoint/2010/main" val="1809832712"/>
      </p:ext>
    </p:extLst>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9" Type="http://schemas.openxmlformats.org/officeDocument/2006/relationships/slideLayout" Target="../slideLayouts/slideLayout9.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37" Type="http://schemas.openxmlformats.org/officeDocument/2006/relationships/theme" Target="../theme/theme1.xml"/><Relationship Id="rId38" Type="http://schemas.openxmlformats.org/officeDocument/2006/relationships/image" Target="../media/image1.png"/><Relationship Id="rId3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theme" Target="../theme/theme2.xml"/><Relationship Id="rId3" Type="http://schemas.openxmlformats.org/officeDocument/2006/relationships/image" Target="../media/image5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274638"/>
            <a:ext cx="7315200" cy="79216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3716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04235"/>
            <a:ext cx="21336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fld id="{D911E28A-820B-4519-855C-166D8A048AB7}" type="datetimeFigureOut">
              <a:rPr lang="en-GB" smtClean="0"/>
              <a:t>12/01/16</a:t>
            </a:fld>
            <a:endParaRPr lang="en-GB"/>
          </a:p>
        </p:txBody>
      </p:sp>
      <p:sp>
        <p:nvSpPr>
          <p:cNvPr id="5" name="Footer Placeholder 4"/>
          <p:cNvSpPr>
            <a:spLocks noGrp="1"/>
          </p:cNvSpPr>
          <p:nvPr>
            <p:ph type="ftr" sz="quarter" idx="3"/>
          </p:nvPr>
        </p:nvSpPr>
        <p:spPr>
          <a:xfrm>
            <a:off x="3124200" y="6304235"/>
            <a:ext cx="28956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en-GB"/>
          </a:p>
        </p:txBody>
      </p:sp>
      <p:sp>
        <p:nvSpPr>
          <p:cNvPr id="6" name="Slide Number Placeholder 5"/>
          <p:cNvSpPr>
            <a:spLocks noGrp="1"/>
          </p:cNvSpPr>
          <p:nvPr>
            <p:ph type="sldNum" sz="quarter" idx="4"/>
          </p:nvPr>
        </p:nvSpPr>
        <p:spPr>
          <a:xfrm>
            <a:off x="6553200" y="6304235"/>
            <a:ext cx="21336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252A2B24-09DA-497A-BABC-AF42155C60AD}" type="slidenum">
              <a:rPr lang="en-GB" smtClean="0"/>
              <a:t>‹#›</a:t>
            </a:fld>
            <a:endParaRPr lang="en-GB"/>
          </a:p>
        </p:txBody>
      </p:sp>
      <p:pic>
        <p:nvPicPr>
          <p:cNvPr id="7" name="Immagine 14" descr="logo.png"/>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50799" y="-211669"/>
            <a:ext cx="1227219" cy="1193800"/>
          </a:xfrm>
          <a:prstGeom prst="rect">
            <a:avLst/>
          </a:prstGeom>
        </p:spPr>
      </p:pic>
      <p:sp>
        <p:nvSpPr>
          <p:cNvPr id="15" name="Rettangolo 10"/>
          <p:cNvSpPr/>
          <p:nvPr/>
        </p:nvSpPr>
        <p:spPr>
          <a:xfrm>
            <a:off x="0" y="6783755"/>
            <a:ext cx="2387600" cy="83123"/>
          </a:xfrm>
          <a:prstGeom prst="rect">
            <a:avLst/>
          </a:prstGeom>
          <a:solidFill>
            <a:srgbClr val="002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6" name="Rettangolo 15"/>
          <p:cNvSpPr/>
          <p:nvPr/>
        </p:nvSpPr>
        <p:spPr>
          <a:xfrm>
            <a:off x="2387599" y="6783755"/>
            <a:ext cx="2345268" cy="83123"/>
          </a:xfrm>
          <a:prstGeom prst="rect">
            <a:avLst/>
          </a:prstGeom>
          <a:solidFill>
            <a:srgbClr val="AA21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7" name="Rettangolo 16"/>
          <p:cNvSpPr/>
          <p:nvPr/>
        </p:nvSpPr>
        <p:spPr>
          <a:xfrm>
            <a:off x="4732867" y="6783755"/>
            <a:ext cx="2305367" cy="83123"/>
          </a:xfrm>
          <a:prstGeom prst="rect">
            <a:avLst/>
          </a:prstGeom>
          <a:solidFill>
            <a:srgbClr val="E352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
        <p:nvSpPr>
          <p:cNvPr id="18" name="Rettangolo 17"/>
          <p:cNvSpPr/>
          <p:nvPr/>
        </p:nvSpPr>
        <p:spPr>
          <a:xfrm>
            <a:off x="7038234" y="6783755"/>
            <a:ext cx="2105767" cy="83123"/>
          </a:xfrm>
          <a:prstGeom prst="rect">
            <a:avLst/>
          </a:prstGeom>
          <a:solidFill>
            <a:srgbClr val="FAC4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FF0000"/>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9" r:id="rId36"/>
  </p:sldLayoutIdLst>
  <p:txStyles>
    <p:titleStyle>
      <a:lvl1pPr algn="ctr" defTabSz="914400" rtl="0" eaLnBrk="1" latinLnBrk="0" hangingPunct="1">
        <a:spcBef>
          <a:spcPct val="0"/>
        </a:spcBef>
        <a:buNone/>
        <a:defRPr sz="2800" b="1" kern="1200">
          <a:solidFill>
            <a:schemeClr val="tx1"/>
          </a:solidFill>
          <a:latin typeface="Century Gothic" pitchFamily="34" charset="0"/>
          <a:ea typeface="+mj-ea"/>
          <a:cs typeface="+mj-cs"/>
        </a:defRPr>
      </a:lvl1pPr>
    </p:titleStyle>
    <p:bodyStyle>
      <a:lvl1pPr marL="342900" indent="-342900" algn="l" defTabSz="914400" rtl="0" eaLnBrk="1" latinLnBrk="0" hangingPunct="1">
        <a:spcBef>
          <a:spcPct val="20000"/>
        </a:spcBef>
        <a:buSzPct val="100000"/>
        <a:buFontTx/>
        <a:buBlip>
          <a:blip r:embed="rId39"/>
        </a:buBlip>
        <a:defRPr sz="24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SzPct val="100000"/>
        <a:buFontTx/>
        <a:buBlip>
          <a:blip r:embed="rId39"/>
        </a:buBlip>
        <a:defRPr sz="24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SzPct val="100000"/>
        <a:buFontTx/>
        <a:buBlip>
          <a:blip r:embed="rId39"/>
        </a:buBlip>
        <a:defRPr sz="24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SzPct val="100000"/>
        <a:buFontTx/>
        <a:buBlip>
          <a:blip r:embed="rId39"/>
        </a:buBlip>
        <a:defRPr sz="24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SzPct val="100000"/>
        <a:buFontTx/>
        <a:buBlip>
          <a:blip r:embed="rId39"/>
        </a:buBlip>
        <a:defRPr sz="24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2183773"/>
      </p:ext>
    </p:extLst>
  </p:cSld>
  <p:clrMap bg1="lt1" tx1="dk1" bg2="lt2" tx2="dk2" accent1="accent1" accent2="accent2" accent3="accent3" accent4="accent4" accent5="accent5" accent6="accent6" hlink="hlink" folHlink="folHlink"/>
  <p:sldLayoutIdLst>
    <p:sldLayoutId id="2147483698" r:id="rId1"/>
  </p:sldLayoutIdLst>
  <p:hf hdr="0" ft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8.png"/></Relationships>
</file>

<file path=ppt/slides/_rels/slide2.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png"/><Relationship Id="rId1" Type="http://schemas.openxmlformats.org/officeDocument/2006/relationships/slideLayout" Target="../slideLayouts/slideLayout2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0" Type="http://schemas.openxmlformats.org/officeDocument/2006/relationships/image" Target="../media/image78.png"/><Relationship Id="rId21" Type="http://schemas.openxmlformats.org/officeDocument/2006/relationships/image" Target="../media/image79.png"/><Relationship Id="rId22" Type="http://schemas.openxmlformats.org/officeDocument/2006/relationships/image" Target="../media/image80.jpeg"/><Relationship Id="rId23" Type="http://schemas.openxmlformats.org/officeDocument/2006/relationships/image" Target="../media/image81.jpeg"/><Relationship Id="rId24" Type="http://schemas.openxmlformats.org/officeDocument/2006/relationships/image" Target="../media/image82.png"/><Relationship Id="rId25" Type="http://schemas.openxmlformats.org/officeDocument/2006/relationships/image" Target="../media/image83.png"/><Relationship Id="rId26" Type="http://schemas.openxmlformats.org/officeDocument/2006/relationships/image" Target="../media/image84.jpeg"/><Relationship Id="rId27" Type="http://schemas.openxmlformats.org/officeDocument/2006/relationships/image" Target="../media/image85.png"/><Relationship Id="rId28" Type="http://schemas.openxmlformats.org/officeDocument/2006/relationships/image" Target="../media/image86.png"/><Relationship Id="rId29" Type="http://schemas.openxmlformats.org/officeDocument/2006/relationships/image" Target="../media/image87.jpeg"/><Relationship Id="rId1" Type="http://schemas.openxmlformats.org/officeDocument/2006/relationships/slideLayout" Target="../slideLayouts/slideLayout36.xml"/><Relationship Id="rId2" Type="http://schemas.openxmlformats.org/officeDocument/2006/relationships/notesSlide" Target="../notesSlides/notesSlide3.xml"/><Relationship Id="rId3" Type="http://schemas.openxmlformats.org/officeDocument/2006/relationships/image" Target="../media/image61.jpeg"/><Relationship Id="rId4" Type="http://schemas.openxmlformats.org/officeDocument/2006/relationships/image" Target="../media/image62.jpeg"/><Relationship Id="rId5" Type="http://schemas.openxmlformats.org/officeDocument/2006/relationships/image" Target="../media/image63.png"/><Relationship Id="rId30" Type="http://schemas.openxmlformats.org/officeDocument/2006/relationships/image" Target="../media/image88.jpeg"/><Relationship Id="rId31" Type="http://schemas.openxmlformats.org/officeDocument/2006/relationships/image" Target="../media/image89.png"/><Relationship Id="rId32" Type="http://schemas.openxmlformats.org/officeDocument/2006/relationships/image" Target="../media/image90.png"/><Relationship Id="rId9" Type="http://schemas.openxmlformats.org/officeDocument/2006/relationships/image" Target="../media/image67.png"/><Relationship Id="rId6" Type="http://schemas.openxmlformats.org/officeDocument/2006/relationships/image" Target="../media/image64.jpeg"/><Relationship Id="rId7" Type="http://schemas.openxmlformats.org/officeDocument/2006/relationships/image" Target="../media/image65.jpeg"/><Relationship Id="rId8" Type="http://schemas.openxmlformats.org/officeDocument/2006/relationships/image" Target="../media/image66.jpeg"/><Relationship Id="rId33" Type="http://schemas.openxmlformats.org/officeDocument/2006/relationships/image" Target="../media/image91.png"/><Relationship Id="rId34" Type="http://schemas.openxmlformats.org/officeDocument/2006/relationships/image" Target="../media/image92.png"/><Relationship Id="rId10" Type="http://schemas.openxmlformats.org/officeDocument/2006/relationships/image" Target="../media/image68.jpeg"/><Relationship Id="rId11" Type="http://schemas.openxmlformats.org/officeDocument/2006/relationships/image" Target="../media/image69.jpeg"/><Relationship Id="rId12" Type="http://schemas.openxmlformats.org/officeDocument/2006/relationships/image" Target="../media/image70.jpeg"/><Relationship Id="rId13" Type="http://schemas.openxmlformats.org/officeDocument/2006/relationships/image" Target="../media/image71.png"/><Relationship Id="rId14" Type="http://schemas.openxmlformats.org/officeDocument/2006/relationships/image" Target="../media/image72.png"/><Relationship Id="rId15" Type="http://schemas.openxmlformats.org/officeDocument/2006/relationships/image" Target="../media/image73.png"/><Relationship Id="rId16" Type="http://schemas.openxmlformats.org/officeDocument/2006/relationships/image" Target="../media/image74.png"/><Relationship Id="rId17" Type="http://schemas.openxmlformats.org/officeDocument/2006/relationships/image" Target="../media/image75.png"/><Relationship Id="rId18" Type="http://schemas.openxmlformats.org/officeDocument/2006/relationships/image" Target="../media/image76.png"/><Relationship Id="rId19" Type="http://schemas.openxmlformats.org/officeDocument/2006/relationships/image" Target="../media/image7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hyperlink" Target="https://b2drop.eudat.eu/themes/b2drop/terms-of-use.html"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eudat.eu/" TargetMode="External"/><Relationship Id="rId4" Type="http://schemas.openxmlformats.org/officeDocument/2006/relationships/image" Target="../media/image93.pn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hyperlink" Target="https://b2drop.eudat.eu/" TargetMode="External"/><Relationship Id="rId4" Type="http://schemas.openxmlformats.org/officeDocument/2006/relationships/image" Target="../media/image94.pn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95.png"/><Relationship Id="rId4" Type="http://schemas.openxmlformats.org/officeDocument/2006/relationships/image" Target="../media/image96.png"/><Relationship Id="rId5" Type="http://schemas.openxmlformats.org/officeDocument/2006/relationships/image" Target="../media/image97.pn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98.png"/><Relationship Id="rId4" Type="http://schemas.openxmlformats.org/officeDocument/2006/relationships/image" Target="../media/image99.pn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0.png"/><Relationship Id="rId4" Type="http://schemas.openxmlformats.org/officeDocument/2006/relationships/image" Target="../media/image101.png"/><Relationship Id="rId5" Type="http://schemas.openxmlformats.org/officeDocument/2006/relationships/image" Target="../media/image102.png"/><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03.png"/><Relationship Id="rId4" Type="http://schemas.openxmlformats.org/officeDocument/2006/relationships/image" Target="../media/image104.png"/><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hyperlink" Target="http://eudat.eu/services/userdoc/b2drop" TargetMode="External"/><Relationship Id="rId4" Type="http://schemas.openxmlformats.org/officeDocument/2006/relationships/hyperlink" Target="https://youtu.be/YyjPv4s7DxY" TargetMode="External"/><Relationship Id="rId5" Type="http://schemas.openxmlformats.org/officeDocument/2006/relationships/image" Target="../media/image105.png"/><Relationship Id="rId6" Type="http://schemas.openxmlformats.org/officeDocument/2006/relationships/image" Target="../media/image106.pn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07.png"/><Relationship Id="rId4" Type="http://schemas.openxmlformats.org/officeDocument/2006/relationships/image" Target="../media/image108.png"/><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09.png"/></Relationships>
</file>

<file path=ppt/slides/_rels/slide16.xml.rels><?xml version="1.0" encoding="UTF-8" standalone="yes"?>
<Relationships xmlns="http://schemas.openxmlformats.org/package/2006/relationships"><Relationship Id="rId3" Type="http://schemas.openxmlformats.org/officeDocument/2006/relationships/image" Target="../media/image110.png"/><Relationship Id="rId4" Type="http://schemas.openxmlformats.org/officeDocument/2006/relationships/image" Target="../media/image111.png"/><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113.png"/><Relationship Id="rId4" Type="http://schemas.openxmlformats.org/officeDocument/2006/relationships/hyperlink" Target="https://eudat.eu/support-request?Service=B2DROP" TargetMode="External"/><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hyperlink" Target="https://eudat.eu/services/b2drop" TargetMode="External"/><Relationship Id="rId5" Type="http://schemas.openxmlformats.org/officeDocument/2006/relationships/hyperlink" Target="http://eudat.eu/services/userdoc/b2drop" TargetMode="External"/><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a:t>
            </a:r>
            <a:r>
              <a:rPr lang="en-GB" i="1" dirty="0"/>
              <a:t>2</a:t>
            </a:r>
            <a:r>
              <a:rPr lang="en-GB" dirty="0"/>
              <a:t>DROP User Training</a:t>
            </a:r>
            <a:br>
              <a:rPr lang="en-GB" dirty="0"/>
            </a:br>
            <a:endParaRPr lang="it-IT" dirty="0"/>
          </a:p>
        </p:txBody>
      </p:sp>
      <p:sp>
        <p:nvSpPr>
          <p:cNvPr id="3" name="Subtitle 2"/>
          <p:cNvSpPr>
            <a:spLocks noGrp="1"/>
          </p:cNvSpPr>
          <p:nvPr>
            <p:ph type="subTitle" idx="1"/>
          </p:nvPr>
        </p:nvSpPr>
        <p:spPr/>
        <p:txBody>
          <a:bodyPr/>
          <a:lstStyle/>
          <a:p>
            <a:r>
              <a:rPr lang="it-IT" dirty="0" smtClean="0"/>
              <a:t>How to use </a:t>
            </a:r>
            <a:r>
              <a:rPr lang="it-IT" dirty="0" err="1" smtClean="0"/>
              <a:t>EUDAT’s</a:t>
            </a:r>
            <a:r>
              <a:rPr lang="it-IT" dirty="0" smtClean="0"/>
              <a:t> B</a:t>
            </a:r>
            <a:r>
              <a:rPr lang="it-IT" i="1" dirty="0" smtClean="0"/>
              <a:t>2</a:t>
            </a:r>
            <a:r>
              <a:rPr lang="it-IT" dirty="0" smtClean="0"/>
              <a:t>DROP?</a:t>
            </a:r>
            <a:endParaRPr lang="it-IT" dirty="0"/>
          </a:p>
        </p:txBody>
      </p:sp>
      <p:sp>
        <p:nvSpPr>
          <p:cNvPr id="5" name="TextBox 4"/>
          <p:cNvSpPr txBox="1"/>
          <p:nvPr/>
        </p:nvSpPr>
        <p:spPr>
          <a:xfrm>
            <a:off x="179512" y="5517232"/>
            <a:ext cx="3600400" cy="523220"/>
          </a:xfrm>
          <a:prstGeom prst="rect">
            <a:avLst/>
          </a:prstGeom>
          <a:noFill/>
        </p:spPr>
        <p:txBody>
          <a:bodyPr wrap="square" rtlCol="0">
            <a:spAutoFit/>
          </a:bodyPr>
          <a:lstStyle/>
          <a:p>
            <a:pPr>
              <a:defRPr/>
            </a:pPr>
            <a:r>
              <a:rPr lang="en-GB" sz="1400" dirty="0">
                <a:latin typeface="Century Gothic"/>
                <a:cs typeface="Century Gothic"/>
              </a:rPr>
              <a:t>This work is licensed under the Creative Commons CC-BY 4.0 </a:t>
            </a:r>
            <a:r>
              <a:rPr lang="en-GB" sz="1400" dirty="0" smtClean="0">
                <a:latin typeface="Century Gothic"/>
                <a:cs typeface="Century Gothic"/>
              </a:rPr>
              <a:t>licence </a:t>
            </a:r>
            <a:endParaRPr lang="en-US" sz="1400" dirty="0">
              <a:latin typeface="Century Gothic"/>
              <a:cs typeface="Century Gothic"/>
            </a:endParaRPr>
          </a:p>
        </p:txBody>
      </p:sp>
      <p:pic>
        <p:nvPicPr>
          <p:cNvPr id="6" name="Picture 4" descr="http://mirrors.creativecommons.org/presskit/buttons/88x31/png/b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5805264"/>
            <a:ext cx="648072" cy="210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0976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GB" dirty="0">
                <a:latin typeface="Century Gothic" charset="0"/>
              </a:rPr>
              <a:t>EUDAT: A truly pan-European Infrastructure</a:t>
            </a:r>
            <a:endParaRPr lang="en-GB" dirty="0"/>
          </a:p>
        </p:txBody>
      </p:sp>
      <p:sp>
        <p:nvSpPr>
          <p:cNvPr id="4" name="Rettangolo 59"/>
          <p:cNvSpPr>
            <a:spLocks noChangeArrowheads="1"/>
          </p:cNvSpPr>
          <p:nvPr/>
        </p:nvSpPr>
        <p:spPr bwMode="auto">
          <a:xfrm>
            <a:off x="78726" y="1574273"/>
            <a:ext cx="430710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2000" dirty="0">
                <a:latin typeface="Century Gothic" charset="0"/>
              </a:rPr>
              <a:t>EUDAT offers </a:t>
            </a:r>
            <a:r>
              <a:rPr lang="en-GB" sz="2000" b="1" dirty="0">
                <a:latin typeface="Century Gothic" charset="0"/>
              </a:rPr>
              <a:t>common data </a:t>
            </a:r>
            <a:r>
              <a:rPr lang="en-GB" sz="2000" b="1" dirty="0" smtClean="0">
                <a:latin typeface="Century Gothic" charset="0"/>
              </a:rPr>
              <a:t>services </a:t>
            </a:r>
            <a:r>
              <a:rPr lang="en-GB" sz="2000" dirty="0" smtClean="0">
                <a:latin typeface="Century Gothic" charset="0"/>
              </a:rPr>
              <a:t>to both </a:t>
            </a:r>
            <a:r>
              <a:rPr lang="en-GB" sz="2000" b="1" dirty="0" smtClean="0">
                <a:latin typeface="Century Gothic" charset="0"/>
              </a:rPr>
              <a:t>research </a:t>
            </a:r>
            <a:r>
              <a:rPr lang="en-GB" sz="2000" b="1" dirty="0">
                <a:latin typeface="Century Gothic" charset="0"/>
              </a:rPr>
              <a:t>communities </a:t>
            </a:r>
            <a:r>
              <a:rPr lang="en-GB" sz="2000" b="1" dirty="0" smtClean="0">
                <a:latin typeface="Century Gothic" charset="0"/>
              </a:rPr>
              <a:t>and individuals </a:t>
            </a:r>
            <a:r>
              <a:rPr lang="en-GB" sz="2000" dirty="0" smtClean="0">
                <a:latin typeface="Century Gothic" charset="0"/>
              </a:rPr>
              <a:t>through a network </a:t>
            </a:r>
            <a:r>
              <a:rPr lang="en-GB" sz="2000" dirty="0">
                <a:latin typeface="Century Gothic" charset="0"/>
              </a:rPr>
              <a:t>of </a:t>
            </a:r>
            <a:r>
              <a:rPr lang="en-GB" sz="2000" b="1" dirty="0" smtClean="0">
                <a:latin typeface="Century Gothic" charset="0"/>
              </a:rPr>
              <a:t>35 </a:t>
            </a:r>
            <a:r>
              <a:rPr lang="en-GB" sz="2000" b="1" dirty="0">
                <a:latin typeface="Century Gothic" charset="0"/>
              </a:rPr>
              <a:t>European </a:t>
            </a:r>
            <a:r>
              <a:rPr lang="en-GB" sz="2000" b="1" dirty="0" smtClean="0">
                <a:latin typeface="Century Gothic" charset="0"/>
              </a:rPr>
              <a:t>organisations.</a:t>
            </a:r>
            <a:endParaRPr lang="en-GB" sz="2000" b="1" dirty="0">
              <a:latin typeface="Century Gothic" charset="0"/>
            </a:endParaRPr>
          </a:p>
        </p:txBody>
      </p:sp>
      <p:sp>
        <p:nvSpPr>
          <p:cNvPr id="5" name="Rettangolo 60"/>
          <p:cNvSpPr>
            <a:spLocks noChangeArrowheads="1"/>
          </p:cNvSpPr>
          <p:nvPr/>
        </p:nvSpPr>
        <p:spPr bwMode="auto">
          <a:xfrm>
            <a:off x="78726" y="3635714"/>
            <a:ext cx="3890211"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2000" dirty="0" smtClean="0">
                <a:latin typeface="Century Gothic" charset="0"/>
              </a:rPr>
              <a:t>EUDAT enables </a:t>
            </a:r>
            <a:r>
              <a:rPr lang="en-GB" sz="2000" b="1" dirty="0">
                <a:latin typeface="Century Gothic" charset="0"/>
              </a:rPr>
              <a:t>European </a:t>
            </a:r>
            <a:r>
              <a:rPr lang="en-GB" sz="2000" b="1" dirty="0" smtClean="0">
                <a:latin typeface="Century Gothic" charset="0"/>
              </a:rPr>
              <a:t>researchers from </a:t>
            </a:r>
            <a:r>
              <a:rPr lang="en-GB" sz="2000" b="1" dirty="0">
                <a:latin typeface="Century Gothic" charset="0"/>
              </a:rPr>
              <a:t>any </a:t>
            </a:r>
            <a:r>
              <a:rPr lang="en-GB" sz="2000" b="1" dirty="0" smtClean="0">
                <a:latin typeface="Century Gothic" charset="0"/>
              </a:rPr>
              <a:t>discipline and any geographical location </a:t>
            </a:r>
            <a:r>
              <a:rPr lang="en-GB" sz="2000" dirty="0">
                <a:latin typeface="Century Gothic" charset="0"/>
              </a:rPr>
              <a:t>to </a:t>
            </a:r>
            <a:r>
              <a:rPr lang="en-GB" sz="2000" b="1" dirty="0">
                <a:latin typeface="Century Gothic" charset="0"/>
              </a:rPr>
              <a:t>preserve, find, access, and process data</a:t>
            </a:r>
            <a:r>
              <a:rPr lang="en-GB" sz="2000" dirty="0">
                <a:latin typeface="Century Gothic" charset="0"/>
              </a:rPr>
              <a:t> in a trusted </a:t>
            </a:r>
            <a:r>
              <a:rPr lang="en-GB" sz="2000" dirty="0" smtClean="0">
                <a:latin typeface="Century Gothic" charset="0"/>
              </a:rPr>
              <a:t>environment.</a:t>
            </a:r>
            <a:endParaRPr lang="en-GB" sz="2000" dirty="0">
              <a:latin typeface="Century Gothic" charset="0"/>
            </a:endParaRPr>
          </a:p>
        </p:txBody>
      </p:sp>
      <p:pic>
        <p:nvPicPr>
          <p:cNvPr id="6"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6629" y="1728434"/>
            <a:ext cx="5177371" cy="447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00557" y="5983294"/>
            <a:ext cx="134933" cy="156495"/>
          </a:xfrm>
          <a:prstGeom prst="rect">
            <a:avLst/>
          </a:prstGeom>
        </p:spPr>
      </p:pic>
      <p:sp>
        <p:nvSpPr>
          <p:cNvPr id="8" name="Rettangolo 60"/>
          <p:cNvSpPr>
            <a:spLocks noChangeArrowheads="1"/>
          </p:cNvSpPr>
          <p:nvPr/>
        </p:nvSpPr>
        <p:spPr bwMode="auto">
          <a:xfrm>
            <a:off x="5635490" y="5891705"/>
            <a:ext cx="28446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1400" dirty="0" smtClean="0">
                <a:latin typeface="Century Gothic" charset="0"/>
              </a:rPr>
              <a:t>European infrastructures</a:t>
            </a:r>
            <a:endParaRPr lang="en-GB" sz="1400" dirty="0">
              <a:latin typeface="Century Gothic"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00557" y="6252418"/>
            <a:ext cx="134933" cy="156495"/>
          </a:xfrm>
          <a:prstGeom prst="rect">
            <a:avLst/>
          </a:prstGeom>
        </p:spPr>
      </p:pic>
      <p:sp>
        <p:nvSpPr>
          <p:cNvPr id="10" name="Rettangolo 60"/>
          <p:cNvSpPr>
            <a:spLocks noChangeArrowheads="1"/>
          </p:cNvSpPr>
          <p:nvPr/>
        </p:nvSpPr>
        <p:spPr bwMode="auto">
          <a:xfrm>
            <a:off x="5635490" y="6149535"/>
            <a:ext cx="28446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1400" dirty="0" smtClean="0">
                <a:latin typeface="Century Gothic" charset="0"/>
              </a:rPr>
              <a:t>Technology Providers</a:t>
            </a:r>
            <a:endParaRPr lang="en-GB" sz="1400" dirty="0">
              <a:latin typeface="Century Gothic" charset="0"/>
            </a:endParaRP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98712" y="6519351"/>
            <a:ext cx="134933" cy="156495"/>
          </a:xfrm>
          <a:prstGeom prst="rect">
            <a:avLst/>
          </a:prstGeom>
        </p:spPr>
      </p:pic>
      <p:sp>
        <p:nvSpPr>
          <p:cNvPr id="12" name="Rettangolo 60"/>
          <p:cNvSpPr>
            <a:spLocks noChangeArrowheads="1"/>
          </p:cNvSpPr>
          <p:nvPr/>
        </p:nvSpPr>
        <p:spPr bwMode="auto">
          <a:xfrm>
            <a:off x="5619312" y="6432260"/>
            <a:ext cx="28608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1400" dirty="0" smtClean="0">
                <a:latin typeface="Century Gothic" charset="0"/>
              </a:rPr>
              <a:t>Research Communities</a:t>
            </a:r>
            <a:endParaRPr lang="en-GB" sz="1400" dirty="0">
              <a:latin typeface="Century Gothic" charset="0"/>
            </a:endParaRPr>
          </a:p>
        </p:txBody>
      </p:sp>
    </p:spTree>
    <p:extLst>
      <p:ext uri="{BB962C8B-B14F-4D97-AF65-F5344CB8AC3E}">
        <p14:creationId xmlns:p14="http://schemas.microsoft.com/office/powerpoint/2010/main" val="110936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en-US" dirty="0">
                <a:latin typeface="Century Gothic" charset="0"/>
              </a:rPr>
              <a:t>Community-Driven Solutions</a:t>
            </a:r>
            <a:endParaRPr lang="en-GB" dirty="0">
              <a:latin typeface="Century Gothic" charset="0"/>
            </a:endParaRPr>
          </a:p>
        </p:txBody>
      </p:sp>
      <p:grpSp>
        <p:nvGrpSpPr>
          <p:cNvPr id="43011" name="Group 49"/>
          <p:cNvGrpSpPr>
            <a:grpSpLocks/>
          </p:cNvGrpSpPr>
          <p:nvPr/>
        </p:nvGrpSpPr>
        <p:grpSpPr bwMode="auto">
          <a:xfrm>
            <a:off x="842964" y="1520656"/>
            <a:ext cx="8065216" cy="5177202"/>
            <a:chOff x="843369" y="1268761"/>
            <a:chExt cx="8224255" cy="5328590"/>
          </a:xfrm>
        </p:grpSpPr>
        <p:pic>
          <p:nvPicPr>
            <p:cNvPr id="43013" name="Picture 4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14750" y="3983538"/>
              <a:ext cx="378152" cy="391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3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2720365">
              <a:off x="6589579" y="2625755"/>
              <a:ext cx="1457657" cy="1457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3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86542" y="4484302"/>
              <a:ext cx="353789" cy="353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3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31274" y="4444595"/>
              <a:ext cx="434896" cy="424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7" name="Picture 4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944856" y="2725064"/>
              <a:ext cx="1713058" cy="111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8" name="Picture 46"/>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84543" y="3981524"/>
              <a:ext cx="1284538" cy="67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9" name="Picture 20"/>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62168" y="4843134"/>
              <a:ext cx="864096" cy="521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0" name="Picture 2"/>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225789" y="3997657"/>
              <a:ext cx="615572" cy="25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1" name="Picture 3"/>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544313" y="3887675"/>
              <a:ext cx="350465" cy="29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2" name="Picture 4"/>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676629" y="3744313"/>
              <a:ext cx="549160" cy="427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3" name="Picture 5"/>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5712928" y="2439418"/>
              <a:ext cx="1523445" cy="571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4" name="Picture 6"/>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559761" y="1785563"/>
              <a:ext cx="1232019" cy="528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5" name="Picture 7"/>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713078" y="4487139"/>
              <a:ext cx="1280831" cy="198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6" name="Picture 11"/>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136880" y="4409494"/>
              <a:ext cx="682788" cy="55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7" name="Picture 12"/>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3353429" y="4677879"/>
              <a:ext cx="1122724" cy="126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8" name="Picture 13"/>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940437" y="5980216"/>
              <a:ext cx="649633" cy="19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9" name="Picture 14"/>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3657914" y="6077011"/>
              <a:ext cx="700807" cy="129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0" name="Picture 15"/>
            <p:cNvPicPr>
              <a:picLocks noChangeAspect="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4013015" y="3702138"/>
              <a:ext cx="1181201" cy="269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1" name="Picture 16"/>
            <p:cNvPicPr>
              <a:picLocks noChangeAspect="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4371519" y="4028360"/>
              <a:ext cx="718063" cy="413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Hexagon 18"/>
            <p:cNvSpPr/>
            <p:nvPr/>
          </p:nvSpPr>
          <p:spPr>
            <a:xfrm rot="5400000">
              <a:off x="4628539" y="4428255"/>
              <a:ext cx="1726990" cy="1601674"/>
            </a:xfrm>
            <a:prstGeom prst="hexagon">
              <a:avLst/>
            </a:prstGeom>
            <a:noFill/>
            <a:ln w="88900">
              <a:solidFill>
                <a:srgbClr val="E9B2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43033" name="Picture 19"/>
            <p:cNvPicPr>
              <a:picLocks noChangeAspect="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5190636" y="5240643"/>
              <a:ext cx="993813" cy="177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34" name="TextBox 21"/>
            <p:cNvSpPr txBox="1">
              <a:spLocks noChangeArrowheads="1"/>
            </p:cNvSpPr>
            <p:nvPr/>
          </p:nvSpPr>
          <p:spPr bwMode="auto">
            <a:xfrm>
              <a:off x="4671127" y="5382094"/>
              <a:ext cx="15841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it-IT" sz="1200" b="1">
                  <a:solidFill>
                    <a:srgbClr val="E9B217"/>
                  </a:solidFill>
                  <a:latin typeface="Calibri" charset="0"/>
                </a:rPr>
                <a:t>PHYSICAL SCIENCES </a:t>
              </a:r>
            </a:p>
            <a:p>
              <a:pPr algn="ctr" eaLnBrk="1" hangingPunct="1"/>
              <a:r>
                <a:rPr lang="it-IT" sz="1200" b="1">
                  <a:solidFill>
                    <a:srgbClr val="E9B217"/>
                  </a:solidFill>
                  <a:latin typeface="Calibri" charset="0"/>
                </a:rPr>
                <a:t>&amp; ENGINEERING</a:t>
              </a:r>
              <a:endParaRPr lang="en-GB" sz="1200" b="1">
                <a:solidFill>
                  <a:srgbClr val="E9B217"/>
                </a:solidFill>
                <a:latin typeface="Calibri" charset="0"/>
              </a:endParaRPr>
            </a:p>
          </p:txBody>
        </p:sp>
        <p:sp>
          <p:nvSpPr>
            <p:cNvPr id="23" name="Hexagon 22"/>
            <p:cNvSpPr/>
            <p:nvPr/>
          </p:nvSpPr>
          <p:spPr>
            <a:xfrm rot="5400000">
              <a:off x="2559391" y="4513168"/>
              <a:ext cx="2236515" cy="1931851"/>
            </a:xfrm>
            <a:prstGeom prst="hexagon">
              <a:avLst/>
            </a:prstGeom>
            <a:noFill/>
            <a:ln w="889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4" name="TextBox 23"/>
            <p:cNvSpPr txBox="1"/>
            <p:nvPr/>
          </p:nvSpPr>
          <p:spPr>
            <a:xfrm rot="20034723">
              <a:off x="2651403" y="4586233"/>
              <a:ext cx="1322294" cy="461906"/>
            </a:xfrm>
            <a:prstGeom prst="rect">
              <a:avLst/>
            </a:prstGeom>
            <a:noFill/>
          </p:spPr>
          <p:txBody>
            <a:bodyPr>
              <a:spAutoFit/>
            </a:bodyPr>
            <a:lstStyle/>
            <a:p>
              <a:pPr algn="ctr" fontAlgn="auto">
                <a:spcBef>
                  <a:spcPts val="0"/>
                </a:spcBef>
                <a:spcAft>
                  <a:spcPts val="0"/>
                </a:spcAft>
                <a:defRPr/>
              </a:pPr>
              <a:r>
                <a:rPr lang="it-IT" sz="1200" b="1" dirty="0">
                  <a:solidFill>
                    <a:schemeClr val="bg1">
                      <a:lumMod val="50000"/>
                    </a:schemeClr>
                  </a:solidFill>
                  <a:latin typeface="+mn-lt"/>
                  <a:ea typeface="+mn-ea"/>
                  <a:cs typeface="+mn-cs"/>
                </a:rPr>
                <a:t>SOCIAL SCIENCES &amp; HUMANITIES</a:t>
              </a:r>
              <a:endParaRPr lang="en-GB" sz="1200" b="1" dirty="0">
                <a:solidFill>
                  <a:schemeClr val="bg1">
                    <a:lumMod val="50000"/>
                  </a:schemeClr>
                </a:solidFill>
                <a:latin typeface="+mn-lt"/>
                <a:ea typeface="+mn-ea"/>
                <a:cs typeface="+mn-cs"/>
              </a:endParaRPr>
            </a:p>
          </p:txBody>
        </p:sp>
        <p:sp>
          <p:nvSpPr>
            <p:cNvPr id="25" name="Hexagon 24"/>
            <p:cNvSpPr/>
            <p:nvPr/>
          </p:nvSpPr>
          <p:spPr>
            <a:xfrm rot="5400000">
              <a:off x="3724521" y="2990948"/>
              <a:ext cx="1734927" cy="1601675"/>
            </a:xfrm>
            <a:prstGeom prst="hexagon">
              <a:avLst/>
            </a:prstGeom>
            <a:noFill/>
            <a:ln w="889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6" name="TextBox 25"/>
            <p:cNvSpPr txBox="1"/>
            <p:nvPr/>
          </p:nvSpPr>
          <p:spPr>
            <a:xfrm>
              <a:off x="3751463" y="3165593"/>
              <a:ext cx="1692155" cy="461907"/>
            </a:xfrm>
            <a:prstGeom prst="rect">
              <a:avLst/>
            </a:prstGeom>
            <a:noFill/>
          </p:spPr>
          <p:txBody>
            <a:bodyPr>
              <a:spAutoFit/>
            </a:bodyPr>
            <a:lstStyle/>
            <a:p>
              <a:pPr algn="ctr" fontAlgn="auto">
                <a:spcBef>
                  <a:spcPts val="0"/>
                </a:spcBef>
                <a:spcAft>
                  <a:spcPts val="0"/>
                </a:spcAft>
                <a:defRPr/>
              </a:pPr>
              <a:r>
                <a:rPr lang="it-IT" sz="1200" b="1" dirty="0">
                  <a:solidFill>
                    <a:schemeClr val="accent6">
                      <a:lumMod val="75000"/>
                    </a:schemeClr>
                  </a:solidFill>
                  <a:latin typeface="+mn-lt"/>
                  <a:ea typeface="+mn-ea"/>
                  <a:cs typeface="+mn-cs"/>
                </a:rPr>
                <a:t>MATERIALS &amp; ANALYTICAL FACILITIES</a:t>
              </a:r>
              <a:endParaRPr lang="en-GB" sz="1200" b="1" dirty="0">
                <a:solidFill>
                  <a:schemeClr val="accent6">
                    <a:lumMod val="75000"/>
                  </a:schemeClr>
                </a:solidFill>
                <a:latin typeface="+mn-lt"/>
                <a:ea typeface="+mn-ea"/>
                <a:cs typeface="+mn-cs"/>
              </a:endParaRPr>
            </a:p>
          </p:txBody>
        </p:sp>
        <p:sp>
          <p:nvSpPr>
            <p:cNvPr id="27" name="Hexagon 26"/>
            <p:cNvSpPr/>
            <p:nvPr/>
          </p:nvSpPr>
          <p:spPr>
            <a:xfrm rot="5400000">
              <a:off x="5367520" y="1448039"/>
              <a:ext cx="3815887" cy="3457330"/>
            </a:xfrm>
            <a:prstGeom prst="hexagon">
              <a:avLst/>
            </a:prstGeom>
            <a:noFill/>
            <a:ln w="88900">
              <a:solidFill>
                <a:srgbClr val="20CE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43040" name="TextBox 27"/>
            <p:cNvSpPr txBox="1">
              <a:spLocks noChangeArrowheads="1"/>
            </p:cNvSpPr>
            <p:nvPr/>
          </p:nvSpPr>
          <p:spPr bwMode="auto">
            <a:xfrm rot="1580017">
              <a:off x="7017526" y="1660497"/>
              <a:ext cx="20500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it-IT" sz="1200" b="1">
                  <a:solidFill>
                    <a:srgbClr val="20CE24"/>
                  </a:solidFill>
                  <a:latin typeface="Calibri" charset="0"/>
                </a:rPr>
                <a:t>ENVIRONMENTAL SCIENCES</a:t>
              </a:r>
              <a:endParaRPr lang="en-GB" sz="1200" b="1">
                <a:solidFill>
                  <a:srgbClr val="20CE24"/>
                </a:solidFill>
                <a:latin typeface="Calibri" charset="0"/>
              </a:endParaRPr>
            </a:p>
          </p:txBody>
        </p:sp>
        <p:pic>
          <p:nvPicPr>
            <p:cNvPr id="43041" name="Picture 28"/>
            <p:cNvPicPr>
              <a:picLocks noChangeAspect="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6109126" y="3634288"/>
              <a:ext cx="438320" cy="33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2" name="Picture 29"/>
            <p:cNvPicPr>
              <a:picLocks noChangeAspect="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5687542" y="3756438"/>
              <a:ext cx="296597" cy="39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3" name="Picture 30"/>
            <p:cNvPicPr>
              <a:picLocks noChangeAspect="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6241803" y="3991081"/>
              <a:ext cx="635916" cy="315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4" name="Picture 31"/>
            <p:cNvPicPr>
              <a:picLocks noChangeAspect="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6921593" y="3683294"/>
              <a:ext cx="819360" cy="23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5" name="Picture 33"/>
            <p:cNvPicPr>
              <a:picLocks noChangeAspect="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7128873" y="3958071"/>
              <a:ext cx="307785" cy="29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6" name="Picture 35"/>
            <p:cNvPicPr>
              <a:picLocks noChangeAspect="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6353461" y="4365112"/>
              <a:ext cx="533081" cy="159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7" name="Picture 37"/>
            <p:cNvPicPr>
              <a:picLocks noChangeAspect="1"/>
            </p:cNvPicPr>
            <p:nvPr/>
          </p:nvPicPr>
          <p:blipFill>
            <a:blip r:embed="rId29">
              <a:extLst>
                <a:ext uri="{28A0092B-C50C-407E-A947-70E740481C1C}">
                  <a14:useLocalDpi xmlns:a14="http://schemas.microsoft.com/office/drawing/2010/main" val="0"/>
                </a:ext>
              </a:extLst>
            </a:blip>
            <a:srcRect/>
            <a:stretch>
              <a:fillRect/>
            </a:stretch>
          </p:blipFill>
          <p:spPr bwMode="auto">
            <a:xfrm>
              <a:off x="7333087" y="2377834"/>
              <a:ext cx="1574928" cy="732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8" name="Picture 38"/>
            <p:cNvPicPr>
              <a:picLocks noChangeAspect="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6949404" y="4328778"/>
              <a:ext cx="763739" cy="11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9" name="Picture 39"/>
            <p:cNvPicPr>
              <a:picLocks noChangeAspect="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7832023" y="4316633"/>
              <a:ext cx="601430" cy="20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Hexagon 40"/>
            <p:cNvSpPr/>
            <p:nvPr/>
          </p:nvSpPr>
          <p:spPr>
            <a:xfrm rot="5400000">
              <a:off x="760899" y="2144885"/>
              <a:ext cx="2926995" cy="2762055"/>
            </a:xfrm>
            <a:prstGeom prst="hexagon">
              <a:avLst/>
            </a:prstGeom>
            <a:noFill/>
            <a:ln w="88900">
              <a:solidFill>
                <a:srgbClr val="AA211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43051" name="TextBox 42"/>
            <p:cNvSpPr txBox="1">
              <a:spLocks noChangeArrowheads="1"/>
            </p:cNvSpPr>
            <p:nvPr/>
          </p:nvSpPr>
          <p:spPr bwMode="auto">
            <a:xfrm>
              <a:off x="2136601" y="4210958"/>
              <a:ext cx="106073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it-IT" sz="900" b="1">
                  <a:latin typeface="Calibri" charset="0"/>
                </a:rPr>
                <a:t>MAPPER</a:t>
              </a:r>
              <a:endParaRPr lang="en-GB" sz="900" b="1">
                <a:latin typeface="Calibri" charset="0"/>
              </a:endParaRPr>
            </a:p>
          </p:txBody>
        </p:sp>
        <p:pic>
          <p:nvPicPr>
            <p:cNvPr id="43052" name="Picture 43"/>
            <p:cNvPicPr>
              <a:picLocks noChangeAspect="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1811300" y="3844078"/>
              <a:ext cx="557781" cy="317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3" name="Picture 44"/>
            <p:cNvPicPr>
              <a:picLocks noChangeAspect="1"/>
            </p:cNvPicPr>
            <p:nvPr/>
          </p:nvPicPr>
          <p:blipFill>
            <a:blip r:embed="rId33">
              <a:extLst>
                <a:ext uri="{28A0092B-C50C-407E-A947-70E740481C1C}">
                  <a14:useLocalDpi xmlns:a14="http://schemas.microsoft.com/office/drawing/2010/main" val="0"/>
                </a:ext>
              </a:extLst>
            </a:blip>
            <a:srcRect/>
            <a:stretch>
              <a:fillRect/>
            </a:stretch>
          </p:blipFill>
          <p:spPr bwMode="auto">
            <a:xfrm>
              <a:off x="1193723" y="3071969"/>
              <a:ext cx="808480" cy="608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4" name="Picture 45"/>
            <p:cNvPicPr>
              <a:picLocks noChangeAspect="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1115616" y="3938349"/>
              <a:ext cx="482347" cy="159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55" name="TextBox 48"/>
            <p:cNvSpPr txBox="1">
              <a:spLocks noChangeArrowheads="1"/>
            </p:cNvSpPr>
            <p:nvPr/>
          </p:nvSpPr>
          <p:spPr bwMode="auto">
            <a:xfrm>
              <a:off x="1310881" y="2425473"/>
              <a:ext cx="16925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it-IT" sz="1200" b="1">
                  <a:solidFill>
                    <a:srgbClr val="AA211F"/>
                  </a:solidFill>
                  <a:latin typeface="Calibri" charset="0"/>
                </a:rPr>
                <a:t>BIOMEDICAL &amp; MEDICAL SCIENCES</a:t>
              </a:r>
              <a:endParaRPr lang="en-GB" sz="1200" b="1">
                <a:solidFill>
                  <a:srgbClr val="AA211F"/>
                </a:solidFill>
                <a:latin typeface="Calibri" charset="0"/>
              </a:endParaRPr>
            </a:p>
          </p:txBody>
        </p:sp>
      </p:grpSp>
      <p:sp>
        <p:nvSpPr>
          <p:cNvPr id="43012" name="Rettangolo 60"/>
          <p:cNvSpPr>
            <a:spLocks noChangeArrowheads="1"/>
          </p:cNvSpPr>
          <p:nvPr/>
        </p:nvSpPr>
        <p:spPr bwMode="auto">
          <a:xfrm>
            <a:off x="190500" y="1150611"/>
            <a:ext cx="616294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2000" dirty="0">
                <a:latin typeface="Century Gothic" charset="0"/>
              </a:rPr>
              <a:t>EUDAT services </a:t>
            </a:r>
            <a:r>
              <a:rPr lang="en-GB" sz="2000" dirty="0" smtClean="0">
                <a:latin typeface="Century Gothic" charset="0"/>
              </a:rPr>
              <a:t>(</a:t>
            </a:r>
            <a:r>
              <a:rPr lang="en-GB" sz="2000" b="1" i="1" dirty="0" smtClean="0">
                <a:latin typeface="Century Gothic" charset="0"/>
              </a:rPr>
              <a:t>B2 </a:t>
            </a:r>
            <a:r>
              <a:rPr lang="de-DE" sz="2000" b="1" i="1" dirty="0">
                <a:latin typeface="Century Gothic" charset="0"/>
              </a:rPr>
              <a:t>Service Suite</a:t>
            </a:r>
            <a:r>
              <a:rPr lang="en-GB" sz="2000" dirty="0" smtClean="0">
                <a:latin typeface="Century Gothic" charset="0"/>
              </a:rPr>
              <a:t>) are </a:t>
            </a:r>
            <a:r>
              <a:rPr lang="en-GB" sz="2000" b="1" dirty="0">
                <a:latin typeface="Century Gothic" charset="0"/>
              </a:rPr>
              <a:t>designed, built and implemented</a:t>
            </a:r>
            <a:r>
              <a:rPr lang="en-GB" sz="2000" dirty="0">
                <a:latin typeface="Century Gothic" charset="0"/>
              </a:rPr>
              <a:t> based on </a:t>
            </a:r>
            <a:r>
              <a:rPr lang="en-GB" sz="2000" b="1" dirty="0">
                <a:latin typeface="Century Gothic" charset="0"/>
              </a:rPr>
              <a:t>user community requirements.</a:t>
            </a:r>
          </a:p>
        </p:txBody>
      </p:sp>
    </p:spTree>
    <p:extLst>
      <p:ext uri="{BB962C8B-B14F-4D97-AF65-F5344CB8AC3E}">
        <p14:creationId xmlns:p14="http://schemas.microsoft.com/office/powerpoint/2010/main" val="137591992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Introduction</a:t>
            </a:r>
            <a:endParaRPr lang="en-GB" dirty="0"/>
          </a:p>
        </p:txBody>
      </p:sp>
      <p:sp>
        <p:nvSpPr>
          <p:cNvPr id="5" name="Content Placeholder 4"/>
          <p:cNvSpPr>
            <a:spLocks noGrp="1"/>
          </p:cNvSpPr>
          <p:nvPr>
            <p:ph idx="1"/>
          </p:nvPr>
        </p:nvSpPr>
        <p:spPr/>
        <p:txBody>
          <a:bodyPr>
            <a:normAutofit fontScale="77500" lnSpcReduction="20000"/>
          </a:bodyPr>
          <a:lstStyle/>
          <a:p>
            <a:r>
              <a:rPr lang="en-GB" dirty="0" smtClean="0"/>
              <a:t>B</a:t>
            </a:r>
            <a:r>
              <a:rPr lang="en-GB" i="1" dirty="0" smtClean="0"/>
              <a:t>2</a:t>
            </a:r>
            <a:r>
              <a:rPr lang="en-GB" dirty="0" smtClean="0"/>
              <a:t>DROP - For whom?</a:t>
            </a:r>
          </a:p>
          <a:p>
            <a:pPr marL="0" indent="0">
              <a:buNone/>
            </a:pPr>
            <a:r>
              <a:rPr lang="en-GB" b="1" i="1" dirty="0" smtClean="0">
                <a:latin typeface="Century Gothic" charset="0"/>
                <a:cs typeface="ＭＳ Ｐゴシック" charset="0"/>
              </a:rPr>
              <a:t>	Researchers</a:t>
            </a:r>
            <a:r>
              <a:rPr lang="en-GB" i="1" dirty="0" smtClean="0">
                <a:latin typeface="Century Gothic" charset="0"/>
                <a:cs typeface="ＭＳ Ｐゴシック" charset="0"/>
              </a:rPr>
              <a:t> </a:t>
            </a:r>
            <a:r>
              <a:rPr lang="en-GB" i="1" dirty="0">
                <a:latin typeface="Century Gothic" charset="0"/>
                <a:cs typeface="ＭＳ Ｐゴシック" charset="0"/>
              </a:rPr>
              <a:t>(including </a:t>
            </a:r>
            <a:r>
              <a:rPr lang="en-GB" b="1" i="1" dirty="0">
                <a:latin typeface="Century Gothic" charset="0"/>
                <a:cs typeface="ＭＳ Ｐゴシック" charset="0"/>
              </a:rPr>
              <a:t>citizen scientists</a:t>
            </a:r>
            <a:r>
              <a:rPr lang="en-GB" i="1" dirty="0">
                <a:latin typeface="Century Gothic" charset="0"/>
                <a:cs typeface="ＭＳ Ｐゴシック" charset="0"/>
              </a:rPr>
              <a:t>) who want to </a:t>
            </a:r>
            <a:r>
              <a:rPr lang="en-GB" b="1" i="1" dirty="0">
                <a:latin typeface="Century Gothic" charset="0"/>
                <a:cs typeface="ＭＳ Ｐゴシック" charset="0"/>
              </a:rPr>
              <a:t>share </a:t>
            </a:r>
            <a:r>
              <a:rPr lang="en-GB" b="1" i="1" dirty="0" smtClean="0">
                <a:latin typeface="Century Gothic" charset="0"/>
                <a:cs typeface="ＭＳ Ｐゴシック" charset="0"/>
              </a:rPr>
              <a:t>	their </a:t>
            </a:r>
            <a:r>
              <a:rPr lang="en-GB" b="1" i="1" dirty="0">
                <a:latin typeface="Century Gothic" charset="0"/>
                <a:cs typeface="ＭＳ Ｐゴシック" charset="0"/>
              </a:rPr>
              <a:t>research </a:t>
            </a:r>
            <a:r>
              <a:rPr lang="en-GB" i="1" dirty="0">
                <a:latin typeface="Century Gothic" charset="0"/>
                <a:cs typeface="ＭＳ Ｐゴシック" charset="0"/>
              </a:rPr>
              <a:t>with a small set of collaborators prior to </a:t>
            </a:r>
            <a:r>
              <a:rPr lang="en-GB" i="1" dirty="0" smtClean="0">
                <a:latin typeface="Century Gothic" charset="0"/>
                <a:cs typeface="ＭＳ Ｐゴシック" charset="0"/>
              </a:rPr>
              <a:t>	making </a:t>
            </a:r>
            <a:r>
              <a:rPr lang="en-GB" i="1" dirty="0">
                <a:latin typeface="Century Gothic" charset="0"/>
                <a:cs typeface="ＭＳ Ｐゴシック" charset="0"/>
              </a:rPr>
              <a:t>it available to a wider audience.</a:t>
            </a:r>
          </a:p>
          <a:p>
            <a:endParaRPr lang="en-GB" dirty="0" smtClean="0"/>
          </a:p>
          <a:p>
            <a:r>
              <a:rPr lang="en-GB" dirty="0"/>
              <a:t>B</a:t>
            </a:r>
            <a:r>
              <a:rPr lang="en-GB" i="1" dirty="0"/>
              <a:t>2</a:t>
            </a:r>
            <a:r>
              <a:rPr lang="en-GB" dirty="0"/>
              <a:t>DROP - What </a:t>
            </a:r>
            <a:r>
              <a:rPr lang="en-GB" dirty="0" smtClean="0"/>
              <a:t>can you do with it?</a:t>
            </a:r>
          </a:p>
          <a:p>
            <a:pPr marL="857250" lvl="1" indent="-457200">
              <a:buFont typeface="Arial" panose="020B0604020202020204" pitchFamily="34" charset="0"/>
              <a:buChar char="•"/>
            </a:pPr>
            <a:r>
              <a:rPr lang="en-GB" i="1" dirty="0">
                <a:latin typeface="Century Gothic" charset="0"/>
                <a:cs typeface="ＭＳ Ｐゴシック" charset="0"/>
              </a:rPr>
              <a:t>a service to </a:t>
            </a:r>
            <a:r>
              <a:rPr lang="en-GB" b="1" i="1" dirty="0">
                <a:latin typeface="Century Gothic" charset="0"/>
                <a:cs typeface="ＭＳ Ｐゴシック" charset="0"/>
              </a:rPr>
              <a:t>store and exchange data</a:t>
            </a:r>
          </a:p>
          <a:p>
            <a:pPr marL="857250" lvl="1" indent="-457200">
              <a:buFont typeface="Arial" panose="020B0604020202020204" pitchFamily="34" charset="0"/>
              <a:buChar char="•"/>
            </a:pPr>
            <a:r>
              <a:rPr lang="en-GB" b="1" i="1" dirty="0">
                <a:latin typeface="Century Gothic" charset="0"/>
                <a:cs typeface="ＭＳ Ｐゴシック" charset="0"/>
              </a:rPr>
              <a:t>synchronization</a:t>
            </a:r>
            <a:r>
              <a:rPr lang="en-GB" i="1" dirty="0">
                <a:latin typeface="Century Gothic" charset="0"/>
                <a:cs typeface="ＭＳ Ｐゴシック" charset="0"/>
              </a:rPr>
              <a:t> of multiple versions </a:t>
            </a:r>
            <a:r>
              <a:rPr lang="en-GB" b="1" i="1" dirty="0">
                <a:latin typeface="Century Gothic" charset="0"/>
                <a:cs typeface="ＭＳ Ｐゴシック" charset="0"/>
              </a:rPr>
              <a:t>of your data</a:t>
            </a:r>
          </a:p>
          <a:p>
            <a:pPr marL="857250" lvl="1" indent="-457200">
              <a:buFont typeface="Arial" panose="020B0604020202020204" pitchFamily="34" charset="0"/>
              <a:buChar char="•"/>
            </a:pPr>
            <a:r>
              <a:rPr lang="en-GB" b="1" i="1" dirty="0">
                <a:latin typeface="Century Gothic" charset="0"/>
                <a:cs typeface="ＭＳ Ｐゴシック" charset="0"/>
              </a:rPr>
              <a:t>automated desktop synchronization </a:t>
            </a:r>
            <a:r>
              <a:rPr lang="en-GB" i="1" dirty="0">
                <a:latin typeface="Century Gothic" charset="0"/>
                <a:cs typeface="ＭＳ Ｐゴシック" charset="0"/>
              </a:rPr>
              <a:t>on many platforms</a:t>
            </a:r>
          </a:p>
          <a:p>
            <a:pPr marL="0" indent="0">
              <a:buNone/>
            </a:pPr>
            <a:endParaRPr lang="en-GB" dirty="0" smtClean="0"/>
          </a:p>
          <a:p>
            <a:r>
              <a:rPr lang="en-GB" dirty="0"/>
              <a:t>B</a:t>
            </a:r>
            <a:r>
              <a:rPr lang="en-GB" i="1" dirty="0"/>
              <a:t>2</a:t>
            </a:r>
            <a:r>
              <a:rPr lang="en-GB" dirty="0"/>
              <a:t>DROP - Why </a:t>
            </a:r>
            <a:r>
              <a:rPr lang="en-GB" dirty="0" smtClean="0"/>
              <a:t>should you use it?</a:t>
            </a:r>
          </a:p>
          <a:p>
            <a:pPr marL="857250" lvl="1" indent="-457200">
              <a:buFont typeface="Arial" panose="020B0604020202020204" pitchFamily="34" charset="0"/>
              <a:buChar char="•"/>
            </a:pPr>
            <a:r>
              <a:rPr lang="en-GB" b="1" i="1" dirty="0">
                <a:latin typeface="Century Gothic" charset="0"/>
                <a:cs typeface="ＭＳ Ｐゴシック" charset="0"/>
              </a:rPr>
              <a:t>free</a:t>
            </a:r>
            <a:r>
              <a:rPr lang="en-GB" i="1" dirty="0">
                <a:latin typeface="Century Gothic" charset="0"/>
                <a:cs typeface="ＭＳ Ｐゴシック" charset="0"/>
              </a:rPr>
              <a:t> </a:t>
            </a:r>
            <a:r>
              <a:rPr lang="en-GB" b="1" i="1" dirty="0">
                <a:latin typeface="Century Gothic" charset="0"/>
                <a:cs typeface="ＭＳ Ｐゴシック" charset="0"/>
              </a:rPr>
              <a:t>storage</a:t>
            </a:r>
            <a:r>
              <a:rPr lang="en-GB" i="1" dirty="0">
                <a:latin typeface="Century Gothic" charset="0"/>
                <a:cs typeface="ＭＳ Ｐゴシック" charset="0"/>
              </a:rPr>
              <a:t> up to </a:t>
            </a:r>
            <a:r>
              <a:rPr lang="en-GB" b="1" i="1" dirty="0">
                <a:latin typeface="Century Gothic" charset="0"/>
                <a:cs typeface="ＭＳ Ｐゴシック" charset="0"/>
              </a:rPr>
              <a:t>20 GB</a:t>
            </a:r>
          </a:p>
          <a:p>
            <a:pPr marL="857250" lvl="1" indent="-457200">
              <a:buFont typeface="Arial" panose="020B0604020202020204" pitchFamily="34" charset="0"/>
              <a:buChar char="•"/>
            </a:pPr>
            <a:r>
              <a:rPr lang="en-GB" b="1" i="1" dirty="0">
                <a:latin typeface="Century Gothic" charset="0"/>
                <a:cs typeface="ＭＳ Ｐゴシック" charset="0"/>
              </a:rPr>
              <a:t>simple</a:t>
            </a:r>
            <a:r>
              <a:rPr lang="en-GB" i="1" dirty="0">
                <a:latin typeface="Century Gothic" charset="0"/>
                <a:cs typeface="ＭＳ Ｐゴシック" charset="0"/>
              </a:rPr>
              <a:t> to use </a:t>
            </a:r>
            <a:r>
              <a:rPr lang="en-GB" b="1" i="1" dirty="0">
                <a:latin typeface="Century Gothic" charset="0"/>
                <a:cs typeface="ＭＳ Ｐゴシック" charset="0"/>
              </a:rPr>
              <a:t>interface</a:t>
            </a:r>
          </a:p>
          <a:p>
            <a:pPr marL="857250" lvl="1" indent="-457200">
              <a:buFont typeface="Arial" panose="020B0604020202020204" pitchFamily="34" charset="0"/>
              <a:buChar char="•"/>
            </a:pPr>
            <a:r>
              <a:rPr lang="en-GB" b="1" i="1" dirty="0">
                <a:latin typeface="Century Gothic" charset="0"/>
                <a:cs typeface="ＭＳ Ｐゴシック" charset="0"/>
              </a:rPr>
              <a:t>trusted storage</a:t>
            </a:r>
            <a:r>
              <a:rPr lang="en-GB" i="1" dirty="0">
                <a:latin typeface="Century Gothic" charset="0"/>
                <a:cs typeface="ＭＳ Ｐゴシック" charset="0"/>
              </a:rPr>
              <a:t>: data stays in Europe (currently hosted at </a:t>
            </a:r>
            <a:r>
              <a:rPr lang="en-GB" i="1" dirty="0" err="1">
                <a:latin typeface="Century Gothic" charset="0"/>
                <a:cs typeface="ＭＳ Ｐゴシック" charset="0"/>
              </a:rPr>
              <a:t>Juelich</a:t>
            </a:r>
            <a:r>
              <a:rPr lang="en-GB" i="1" dirty="0">
                <a:latin typeface="Century Gothic" charset="0"/>
                <a:cs typeface="ＭＳ Ｐゴシック" charset="0"/>
              </a:rPr>
              <a:t>, Germany)</a:t>
            </a:r>
          </a:p>
          <a:p>
            <a:pPr marL="857250" lvl="1" indent="-457200">
              <a:buFont typeface="Arial" panose="020B0604020202020204" pitchFamily="34" charset="0"/>
              <a:buChar char="•"/>
            </a:pPr>
            <a:r>
              <a:rPr lang="en-GB" b="1" i="1" dirty="0">
                <a:latin typeface="Century Gothic" charset="0"/>
                <a:cs typeface="ＭＳ Ｐゴシック" charset="0"/>
              </a:rPr>
              <a:t>share data </a:t>
            </a:r>
            <a:r>
              <a:rPr lang="en-GB" i="1" dirty="0">
                <a:latin typeface="Century Gothic" charset="0"/>
                <a:cs typeface="ＭＳ Ｐゴシック" charset="0"/>
              </a:rPr>
              <a:t>across national boundaries</a:t>
            </a:r>
          </a:p>
          <a:p>
            <a:pPr marL="0" indent="0">
              <a:buNone/>
            </a:pPr>
            <a:endParaRPr lang="en-GB" dirty="0"/>
          </a:p>
        </p:txBody>
      </p:sp>
    </p:spTree>
    <p:extLst>
      <p:ext uri="{BB962C8B-B14F-4D97-AF65-F5344CB8AC3E}">
        <p14:creationId xmlns:p14="http://schemas.microsoft.com/office/powerpoint/2010/main" val="2854861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will be covered?</a:t>
            </a:r>
            <a:endParaRPr lang="en-GB" dirty="0"/>
          </a:p>
        </p:txBody>
      </p:sp>
      <p:sp>
        <p:nvSpPr>
          <p:cNvPr id="3" name="Content Placeholder 2"/>
          <p:cNvSpPr>
            <a:spLocks noGrp="1"/>
          </p:cNvSpPr>
          <p:nvPr>
            <p:ph idx="1"/>
          </p:nvPr>
        </p:nvSpPr>
        <p:spPr/>
        <p:txBody>
          <a:bodyPr/>
          <a:lstStyle/>
          <a:p>
            <a:r>
              <a:rPr lang="en-GB" dirty="0" smtClean="0"/>
              <a:t>Terms and Conditions</a:t>
            </a:r>
          </a:p>
          <a:p>
            <a:r>
              <a:rPr lang="en-GB" dirty="0" smtClean="0"/>
              <a:t>Accessing the Service</a:t>
            </a:r>
          </a:p>
          <a:p>
            <a:r>
              <a:rPr lang="en-GB" dirty="0" smtClean="0"/>
              <a:t>Using the web interface</a:t>
            </a:r>
          </a:p>
          <a:p>
            <a:r>
              <a:rPr lang="en-GB" dirty="0" smtClean="0"/>
              <a:t>Installing the client</a:t>
            </a:r>
          </a:p>
          <a:p>
            <a:r>
              <a:rPr lang="en-GB" dirty="0" smtClean="0"/>
              <a:t>Using the client</a:t>
            </a:r>
          </a:p>
          <a:p>
            <a:r>
              <a:rPr lang="en-GB" dirty="0" smtClean="0"/>
              <a:t>Impact of Versioning</a:t>
            </a:r>
          </a:p>
          <a:p>
            <a:r>
              <a:rPr lang="en-GB" dirty="0" smtClean="0"/>
              <a:t>Linking with Other B</a:t>
            </a:r>
            <a:r>
              <a:rPr lang="en-GB" i="1" dirty="0" smtClean="0"/>
              <a:t>2</a:t>
            </a:r>
            <a:r>
              <a:rPr lang="en-GB" dirty="0" smtClean="0"/>
              <a:t> Services</a:t>
            </a:r>
          </a:p>
          <a:p>
            <a:r>
              <a:rPr lang="en-GB" dirty="0" smtClean="0"/>
              <a:t>Security</a:t>
            </a:r>
          </a:p>
          <a:p>
            <a:r>
              <a:rPr lang="en-GB" dirty="0" smtClean="0"/>
              <a:t>Support requests</a:t>
            </a:r>
          </a:p>
          <a:p>
            <a:endParaRPr lang="en-GB" dirty="0"/>
          </a:p>
        </p:txBody>
      </p:sp>
    </p:spTree>
    <p:extLst>
      <p:ext uri="{BB962C8B-B14F-4D97-AF65-F5344CB8AC3E}">
        <p14:creationId xmlns:p14="http://schemas.microsoft.com/office/powerpoint/2010/main" val="28783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Terms and Conditions</a:t>
            </a:r>
            <a:endParaRPr lang="en-GB" dirty="0"/>
          </a:p>
        </p:txBody>
      </p:sp>
      <p:sp>
        <p:nvSpPr>
          <p:cNvPr id="3" name="Content Placeholder 2"/>
          <p:cNvSpPr>
            <a:spLocks noGrp="1"/>
          </p:cNvSpPr>
          <p:nvPr>
            <p:ph idx="1"/>
          </p:nvPr>
        </p:nvSpPr>
        <p:spPr/>
        <p:txBody>
          <a:bodyPr>
            <a:normAutofit lnSpcReduction="10000"/>
          </a:bodyPr>
          <a:lstStyle/>
          <a:p>
            <a:pPr marL="342900" lvl="1" indent="-342900"/>
            <a:r>
              <a:rPr lang="en-GB" dirty="0"/>
              <a:t>Not for personal, recreational, political or commercial use</a:t>
            </a:r>
          </a:p>
          <a:p>
            <a:pPr marL="342900" lvl="1" indent="-342900"/>
            <a:r>
              <a:rPr lang="en-GB" dirty="0" smtClean="0"/>
              <a:t>Availability </a:t>
            </a:r>
            <a:r>
              <a:rPr lang="en-GB" dirty="0"/>
              <a:t>defined by SLA – no guaranteed availability at any specific </a:t>
            </a:r>
            <a:r>
              <a:rPr lang="en-GB" dirty="0" smtClean="0"/>
              <a:t>instant</a:t>
            </a:r>
          </a:p>
          <a:p>
            <a:pPr marL="342900" lvl="1" indent="-342900"/>
            <a:r>
              <a:rPr lang="en-GB" dirty="0" smtClean="0"/>
              <a:t>No </a:t>
            </a:r>
            <a:r>
              <a:rPr lang="en-GB" dirty="0"/>
              <a:t>unlawful or inappropriate content</a:t>
            </a:r>
          </a:p>
          <a:p>
            <a:pPr marL="342900" lvl="1" indent="-342900"/>
            <a:r>
              <a:rPr lang="en-GB" dirty="0"/>
              <a:t>Potential sanctions: account suspension, termination, deletion of content or criminal proceedings</a:t>
            </a:r>
          </a:p>
          <a:p>
            <a:pPr marL="0" indent="0">
              <a:buNone/>
            </a:pPr>
            <a:endParaRPr lang="en-GB" dirty="0"/>
          </a:p>
          <a:p>
            <a:pPr marL="0" indent="0">
              <a:buNone/>
            </a:pPr>
            <a:r>
              <a:rPr lang="en-GB" dirty="0" smtClean="0"/>
              <a:t>Complete text: </a:t>
            </a:r>
            <a:r>
              <a:rPr lang="en-GB" dirty="0" smtClean="0">
                <a:hlinkClick r:id="rId3"/>
              </a:rPr>
              <a:t>https</a:t>
            </a:r>
            <a:r>
              <a:rPr lang="en-GB" dirty="0">
                <a:hlinkClick r:id="rId3"/>
              </a:rPr>
              <a:t>://b2drop.eudat.eu/themes/b2drop/terms-of-</a:t>
            </a:r>
            <a:r>
              <a:rPr lang="en-GB" dirty="0" smtClean="0">
                <a:hlinkClick r:id="rId3"/>
              </a:rPr>
              <a:t>use.html</a:t>
            </a:r>
            <a:endParaRPr lang="en-GB" dirty="0" smtClean="0"/>
          </a:p>
          <a:p>
            <a:pPr marL="457200" lvl="1" indent="0">
              <a:buNone/>
            </a:pPr>
            <a:endParaRPr lang="en-GB" dirty="0"/>
          </a:p>
        </p:txBody>
      </p:sp>
    </p:spTree>
    <p:extLst>
      <p:ext uri="{BB962C8B-B14F-4D97-AF65-F5344CB8AC3E}">
        <p14:creationId xmlns:p14="http://schemas.microsoft.com/office/powerpoint/2010/main" val="87912257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476672"/>
            <a:ext cx="6516960" cy="868362"/>
          </a:xfrm>
        </p:spPr>
        <p:txBody>
          <a:bodyPr>
            <a:normAutofit fontScale="90000"/>
          </a:bodyPr>
          <a:lstStyle/>
          <a:p>
            <a:r>
              <a:rPr lang="en-US" dirty="0" smtClean="0"/>
              <a:t>Getting started via </a:t>
            </a:r>
            <a:r>
              <a:rPr lang="en-US" dirty="0">
                <a:latin typeface="Century Gothic"/>
                <a:cs typeface="Century Gothic"/>
              </a:rPr>
              <a:t>EUDAT website: </a:t>
            </a:r>
            <a:r>
              <a:rPr lang="en-US" dirty="0">
                <a:latin typeface="Century Gothic"/>
                <a:cs typeface="Century Gothic"/>
                <a:hlinkClick r:id="rId3"/>
              </a:rPr>
              <a:t>https://eudat.eu</a:t>
            </a:r>
            <a:r>
              <a:rPr lang="en-US" dirty="0" smtClean="0">
                <a:latin typeface="Century Gothic"/>
                <a:cs typeface="Century Gothic"/>
                <a:hlinkClick r:id="rId3"/>
              </a:rPr>
              <a:t>/</a:t>
            </a:r>
            <a:endParaRPr lang="en-US" dirty="0">
              <a:latin typeface="Century Gothic"/>
              <a:cs typeface="Century Gothic"/>
            </a:endParaRPr>
          </a:p>
        </p:txBody>
      </p:sp>
      <p:pic>
        <p:nvPicPr>
          <p:cNvPr id="4" name="Content Placeholder 3" descr="Screen Shot 2015-12-14 at 14.39.01.png"/>
          <p:cNvPicPr>
            <a:picLocks noGrp="1" noChangeAspect="1"/>
          </p:cNvPicPr>
          <p:nvPr>
            <p:ph idx="1"/>
          </p:nvPr>
        </p:nvPicPr>
        <p:blipFill>
          <a:blip r:embed="rId4">
            <a:extLst>
              <a:ext uri="{28A0092B-C50C-407E-A947-70E740481C1C}">
                <a14:useLocalDpi xmlns:a14="http://schemas.microsoft.com/office/drawing/2010/main" val="0"/>
              </a:ext>
            </a:extLst>
          </a:blip>
          <a:srcRect l="-37201" r="-37201"/>
          <a:stretch>
            <a:fillRect/>
          </a:stretch>
        </p:blipFill>
        <p:spPr>
          <a:xfrm>
            <a:off x="0" y="1628800"/>
            <a:ext cx="9563100" cy="4679950"/>
          </a:xfrm>
        </p:spPr>
      </p:pic>
    </p:spTree>
    <p:extLst>
      <p:ext uri="{BB962C8B-B14F-4D97-AF65-F5344CB8AC3E}">
        <p14:creationId xmlns:p14="http://schemas.microsoft.com/office/powerpoint/2010/main" val="2243132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t>
            </a:r>
            <a:r>
              <a:rPr lang="en-US" dirty="0"/>
              <a:t>or directly</a:t>
            </a:r>
            <a:r>
              <a:rPr lang="en-US" dirty="0" smtClean="0"/>
              <a:t>:</a:t>
            </a:r>
            <a:br>
              <a:rPr lang="en-US" dirty="0" smtClean="0"/>
            </a:br>
            <a:r>
              <a:rPr lang="en-US" dirty="0" smtClean="0">
                <a:hlinkClick r:id="rId3"/>
              </a:rPr>
              <a:t>https</a:t>
            </a:r>
            <a:r>
              <a:rPr lang="en-US" dirty="0">
                <a:hlinkClick r:id="rId3"/>
              </a:rPr>
              <a:t>://b2drop.eudat.eu</a:t>
            </a:r>
            <a:r>
              <a:rPr lang="en-US" dirty="0" smtClean="0">
                <a:hlinkClick r:id="rId3"/>
              </a:rPr>
              <a:t>/</a:t>
            </a:r>
            <a:r>
              <a:rPr lang="en-US" dirty="0" smtClean="0"/>
              <a:t> </a:t>
            </a:r>
            <a:endParaRPr lang="en-US" dirty="0"/>
          </a:p>
        </p:txBody>
      </p:sp>
      <p:pic>
        <p:nvPicPr>
          <p:cNvPr id="4" name="Content Placeholder 3" descr="Screen Shot 2015-12-14 at 14.46.42.png"/>
          <p:cNvPicPr>
            <a:picLocks noGrp="1" noChangeAspect="1"/>
          </p:cNvPicPr>
          <p:nvPr>
            <p:ph idx="1"/>
          </p:nvPr>
        </p:nvPicPr>
        <p:blipFill>
          <a:blip r:embed="rId4">
            <a:extLst>
              <a:ext uri="{28A0092B-C50C-407E-A947-70E740481C1C}">
                <a14:useLocalDpi xmlns:a14="http://schemas.microsoft.com/office/drawing/2010/main" val="0"/>
              </a:ext>
            </a:extLst>
          </a:blip>
          <a:srcRect l="-8134" r="-8134"/>
          <a:stretch>
            <a:fillRect/>
          </a:stretch>
        </p:blipFill>
        <p:spPr>
          <a:xfrm>
            <a:off x="467544" y="1628800"/>
            <a:ext cx="8229600" cy="4525963"/>
          </a:xfrm>
        </p:spPr>
      </p:pic>
    </p:spTree>
    <p:extLst>
      <p:ext uri="{BB962C8B-B14F-4D97-AF65-F5344CB8AC3E}">
        <p14:creationId xmlns:p14="http://schemas.microsoft.com/office/powerpoint/2010/main" val="3275632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Accessing B</a:t>
            </a:r>
            <a:r>
              <a:rPr lang="en-GB" i="1" dirty="0" smtClean="0"/>
              <a:t>2</a:t>
            </a:r>
            <a:r>
              <a:rPr lang="en-GB" dirty="0" smtClean="0"/>
              <a:t>DROP 1/2</a:t>
            </a:r>
            <a:endParaRPr lang="en-GB" dirty="0"/>
          </a:p>
        </p:txBody>
      </p:sp>
      <p:sp>
        <p:nvSpPr>
          <p:cNvPr id="3" name="Content Placeholder 2"/>
          <p:cNvSpPr>
            <a:spLocks noGrp="1"/>
          </p:cNvSpPr>
          <p:nvPr>
            <p:ph idx="1"/>
          </p:nvPr>
        </p:nvSpPr>
        <p:spPr>
          <a:xfrm>
            <a:off x="457200" y="980729"/>
            <a:ext cx="7643192" cy="1872208"/>
          </a:xfrm>
        </p:spPr>
        <p:txBody>
          <a:bodyPr>
            <a:normAutofit/>
          </a:bodyPr>
          <a:lstStyle/>
          <a:p>
            <a:endParaRPr lang="en-GB" dirty="0" smtClean="0"/>
          </a:p>
          <a:p>
            <a:r>
              <a:rPr lang="en-GB" dirty="0" smtClean="0"/>
              <a:t>Registration</a:t>
            </a:r>
          </a:p>
          <a:p>
            <a:pPr lvl="1"/>
            <a:r>
              <a:rPr lang="en-GB" dirty="0" smtClean="0"/>
              <a:t>Limited to institutional e-mail addresses</a:t>
            </a:r>
          </a:p>
          <a:p>
            <a:pPr lvl="1"/>
            <a:r>
              <a:rPr lang="en-GB" dirty="0" smtClean="0"/>
              <a:t>Time limited process</a:t>
            </a:r>
          </a:p>
        </p:txBody>
      </p:sp>
      <p:pic>
        <p:nvPicPr>
          <p:cNvPr id="5" name="Picture 4" descr="Screen Shot 2015-12-14 at 13.57.4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1166" y="2420888"/>
            <a:ext cx="3272834" cy="4152444"/>
          </a:xfrm>
          <a:prstGeom prst="rect">
            <a:avLst/>
          </a:prstGeom>
        </p:spPr>
      </p:pic>
      <p:pic>
        <p:nvPicPr>
          <p:cNvPr id="6" name="Picture 5" descr="Screen Shot 2015-12-14 at 13.37.45.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87" y="2852936"/>
            <a:ext cx="2975123" cy="1872208"/>
          </a:xfrm>
          <a:prstGeom prst="rect">
            <a:avLst/>
          </a:prstGeom>
        </p:spPr>
      </p:pic>
      <p:sp>
        <p:nvSpPr>
          <p:cNvPr id="7" name="Right Arrow 6"/>
          <p:cNvSpPr/>
          <p:nvPr/>
        </p:nvSpPr>
        <p:spPr>
          <a:xfrm rot="2227287">
            <a:off x="1691517" y="5129112"/>
            <a:ext cx="792088" cy="50405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Screen Shot 2015-12-14 at 14.00.48.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27784" y="4149080"/>
            <a:ext cx="3168352" cy="2451505"/>
          </a:xfrm>
          <a:prstGeom prst="rect">
            <a:avLst/>
          </a:prstGeom>
        </p:spPr>
      </p:pic>
      <p:sp>
        <p:nvSpPr>
          <p:cNvPr id="9" name="Right Arrow 8"/>
          <p:cNvSpPr/>
          <p:nvPr/>
        </p:nvSpPr>
        <p:spPr>
          <a:xfrm rot="19793716">
            <a:off x="5221054" y="5393853"/>
            <a:ext cx="792088" cy="50405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97126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Accessing </a:t>
            </a:r>
            <a:r>
              <a:rPr lang="en-GB" dirty="0" smtClean="0"/>
              <a:t>B</a:t>
            </a:r>
            <a:r>
              <a:rPr lang="en-GB" i="1" dirty="0" smtClean="0"/>
              <a:t>2</a:t>
            </a:r>
            <a:r>
              <a:rPr lang="en-GB" dirty="0" smtClean="0"/>
              <a:t>DROP 2/</a:t>
            </a:r>
            <a:r>
              <a:rPr lang="en-GB" dirty="0"/>
              <a:t>2</a:t>
            </a:r>
            <a:endParaRPr lang="en-US" dirty="0"/>
          </a:p>
        </p:txBody>
      </p:sp>
      <p:sp>
        <p:nvSpPr>
          <p:cNvPr id="3" name="Content Placeholder 2"/>
          <p:cNvSpPr>
            <a:spLocks noGrp="1"/>
          </p:cNvSpPr>
          <p:nvPr>
            <p:ph idx="1"/>
          </p:nvPr>
        </p:nvSpPr>
        <p:spPr>
          <a:xfrm>
            <a:off x="457200" y="1371601"/>
            <a:ext cx="8147248" cy="2633464"/>
          </a:xfrm>
        </p:spPr>
        <p:txBody>
          <a:bodyPr>
            <a:normAutofit fontScale="92500" lnSpcReduction="10000"/>
          </a:bodyPr>
          <a:lstStyle/>
          <a:p>
            <a:r>
              <a:rPr lang="en-GB" dirty="0"/>
              <a:t>Forgotten password</a:t>
            </a:r>
            <a:r>
              <a:rPr lang="en-GB" dirty="0" smtClean="0"/>
              <a:t>: </a:t>
            </a:r>
            <a:r>
              <a:rPr lang="en-GB" dirty="0" smtClean="0">
                <a:solidFill>
                  <a:schemeClr val="accent6">
                    <a:lumMod val="75000"/>
                  </a:schemeClr>
                </a:solidFill>
              </a:rPr>
              <a:t>CLICK HERE </a:t>
            </a:r>
            <a:endParaRPr lang="en-GB" dirty="0">
              <a:solidFill>
                <a:schemeClr val="accent6">
                  <a:lumMod val="75000"/>
                </a:schemeClr>
              </a:solidFill>
            </a:endParaRPr>
          </a:p>
          <a:p>
            <a:r>
              <a:rPr lang="en-US" dirty="0" smtClean="0"/>
              <a:t> </a:t>
            </a:r>
            <a:r>
              <a:rPr lang="en-US" dirty="0"/>
              <a:t>You’ll be forwarded to the Password Self Service.</a:t>
            </a:r>
          </a:p>
          <a:p>
            <a:pPr marL="0" indent="0">
              <a:buNone/>
            </a:pPr>
            <a:r>
              <a:rPr lang="en-US" dirty="0"/>
              <a:t>	Click ‘Forgotten Password</a:t>
            </a:r>
            <a:r>
              <a:rPr lang="en-US" dirty="0" smtClean="0"/>
              <a:t>’</a:t>
            </a:r>
            <a:endParaRPr lang="en-US" dirty="0"/>
          </a:p>
          <a:p>
            <a:r>
              <a:rPr lang="en-US" dirty="0" smtClean="0"/>
              <a:t>Fill in your details and you’ll receive a security code by e-mail</a:t>
            </a:r>
          </a:p>
          <a:p>
            <a:r>
              <a:rPr lang="en-US" dirty="0" smtClean="0"/>
              <a:t>Fill in the code at the Password Self Service website and you can change your password</a:t>
            </a:r>
          </a:p>
        </p:txBody>
      </p:sp>
      <p:pic>
        <p:nvPicPr>
          <p:cNvPr id="4" name="Picture 3" descr="Screen Shot 2015-12-14 at 13.37.4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4005064"/>
            <a:ext cx="4004973" cy="2520280"/>
          </a:xfrm>
          <a:prstGeom prst="rect">
            <a:avLst/>
          </a:prstGeom>
        </p:spPr>
      </p:pic>
      <p:pic>
        <p:nvPicPr>
          <p:cNvPr id="5" name="Picture 4" descr="Screen Shot 2015-12-14 at 13.43.18.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4005064"/>
            <a:ext cx="3413375" cy="2592288"/>
          </a:xfrm>
          <a:prstGeom prst="rect">
            <a:avLst/>
          </a:prstGeom>
        </p:spPr>
      </p:pic>
    </p:spTree>
    <p:extLst>
      <p:ext uri="{BB962C8B-B14F-4D97-AF65-F5344CB8AC3E}">
        <p14:creationId xmlns:p14="http://schemas.microsoft.com/office/powerpoint/2010/main" val="422200361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Using the web interface 1/2</a:t>
            </a:r>
            <a:endParaRPr lang="en-GB" dirty="0"/>
          </a:p>
        </p:txBody>
      </p:sp>
      <p:sp>
        <p:nvSpPr>
          <p:cNvPr id="3" name="Content Placeholder 2"/>
          <p:cNvSpPr>
            <a:spLocks noGrp="1"/>
          </p:cNvSpPr>
          <p:nvPr>
            <p:ph idx="1"/>
          </p:nvPr>
        </p:nvSpPr>
        <p:spPr>
          <a:xfrm>
            <a:off x="457200" y="1371600"/>
            <a:ext cx="7643192" cy="5009728"/>
          </a:xfrm>
        </p:spPr>
        <p:txBody>
          <a:bodyPr>
            <a:normAutofit fontScale="85000" lnSpcReduction="10000"/>
          </a:bodyPr>
          <a:lstStyle/>
          <a:p>
            <a:r>
              <a:rPr lang="en-GB" dirty="0" smtClean="0"/>
              <a:t>Upload and download of a file (max. 10 GB)</a:t>
            </a:r>
          </a:p>
          <a:p>
            <a:pPr lvl="1"/>
            <a:r>
              <a:rPr lang="en-GB" dirty="0" smtClean="0"/>
              <a:t>Click the upload button</a:t>
            </a:r>
          </a:p>
          <a:p>
            <a:pPr lvl="1"/>
            <a:r>
              <a:rPr lang="en-GB" dirty="0" smtClean="0"/>
              <a:t>Browse your computer, select a file and click ‘Open’.</a:t>
            </a:r>
          </a:p>
          <a:p>
            <a:pPr marL="457200" lvl="1" indent="0">
              <a:buNone/>
            </a:pPr>
            <a:r>
              <a:rPr lang="en-GB" dirty="0" smtClean="0"/>
              <a:t>	The file will be uploaded into your B2DROP space.</a:t>
            </a:r>
          </a:p>
          <a:p>
            <a:r>
              <a:rPr lang="en-GB" dirty="0" smtClean="0"/>
              <a:t>Create a folder</a:t>
            </a:r>
          </a:p>
          <a:p>
            <a:pPr lvl="1"/>
            <a:r>
              <a:rPr lang="en-GB" dirty="0" smtClean="0"/>
              <a:t>Click ‘New’, then ‘Folder’</a:t>
            </a:r>
          </a:p>
          <a:p>
            <a:pPr lvl="1"/>
            <a:r>
              <a:rPr lang="en-GB" dirty="0" smtClean="0"/>
              <a:t>Name folder + enter</a:t>
            </a:r>
          </a:p>
          <a:p>
            <a:r>
              <a:rPr lang="en-GB" dirty="0" smtClean="0"/>
              <a:t>Keeping versions</a:t>
            </a:r>
          </a:p>
          <a:p>
            <a:pPr lvl="1"/>
            <a:r>
              <a:rPr lang="en-GB" dirty="0" smtClean="0"/>
              <a:t>Files with similar names will be noticed by B</a:t>
            </a:r>
            <a:r>
              <a:rPr lang="en-GB" i="1" dirty="0" smtClean="0"/>
              <a:t>2</a:t>
            </a:r>
            <a:r>
              <a:rPr lang="en-GB" dirty="0" smtClean="0"/>
              <a:t>DROP: ‘One file conflict’. You can choose what version(s) you’d like to keep.</a:t>
            </a:r>
          </a:p>
          <a:p>
            <a:r>
              <a:rPr lang="en-GB" dirty="0" smtClean="0"/>
              <a:t>Renaming files and folders</a:t>
            </a:r>
          </a:p>
          <a:p>
            <a:pPr lvl="1"/>
            <a:r>
              <a:rPr lang="en-GB" dirty="0" smtClean="0"/>
              <a:t>Select the folder</a:t>
            </a:r>
          </a:p>
          <a:p>
            <a:pPr lvl="1"/>
            <a:r>
              <a:rPr lang="en-GB" dirty="0" smtClean="0"/>
              <a:t>Click the ‘pencil’ button</a:t>
            </a:r>
          </a:p>
          <a:p>
            <a:pPr lvl="1"/>
            <a:r>
              <a:rPr lang="en-GB" dirty="0" smtClean="0"/>
              <a:t>Change the name + enter</a:t>
            </a:r>
          </a:p>
        </p:txBody>
      </p:sp>
      <p:pic>
        <p:nvPicPr>
          <p:cNvPr id="4" name="Picture 3" descr="Screen Shot 2015-12-01 at 12.53.1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3968" y="1700808"/>
            <a:ext cx="356689" cy="348583"/>
          </a:xfrm>
          <a:prstGeom prst="rect">
            <a:avLst/>
          </a:prstGeom>
        </p:spPr>
      </p:pic>
      <p:pic>
        <p:nvPicPr>
          <p:cNvPr id="5" name="Picture 4" descr="Screen Shot 2015-12-01 at 13.43.27.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9432" y="1916832"/>
            <a:ext cx="1279848" cy="1724618"/>
          </a:xfrm>
          <a:prstGeom prst="rect">
            <a:avLst/>
          </a:prstGeom>
        </p:spPr>
      </p:pic>
      <p:pic>
        <p:nvPicPr>
          <p:cNvPr id="6" name="Picture 5" descr="Screen Shot 2015-12-01 at 13.48.55.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63755" y="4797152"/>
            <a:ext cx="3456265" cy="1936054"/>
          </a:xfrm>
          <a:prstGeom prst="rect">
            <a:avLst/>
          </a:prstGeom>
        </p:spPr>
      </p:pic>
    </p:spTree>
    <p:extLst>
      <p:ext uri="{BB962C8B-B14F-4D97-AF65-F5344CB8AC3E}">
        <p14:creationId xmlns:p14="http://schemas.microsoft.com/office/powerpoint/2010/main" val="400614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Using the web interface 2/2</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Creating new contacts and groups</a:t>
            </a:r>
          </a:p>
          <a:p>
            <a:pPr lvl="1"/>
            <a:r>
              <a:rPr lang="en-GB" dirty="0" smtClean="0"/>
              <a:t>Click dropdown menu next to ‘Files’: </a:t>
            </a:r>
          </a:p>
          <a:p>
            <a:pPr lvl="1"/>
            <a:r>
              <a:rPr lang="en-GB" dirty="0" smtClean="0"/>
              <a:t>Click ‘Contacts’</a:t>
            </a:r>
          </a:p>
          <a:p>
            <a:pPr lvl="1"/>
            <a:r>
              <a:rPr lang="en-GB" dirty="0" smtClean="0"/>
              <a:t>Create new contact + enter</a:t>
            </a:r>
          </a:p>
          <a:p>
            <a:pPr marL="342900" lvl="1" indent="-342900"/>
            <a:r>
              <a:rPr lang="en-GB" dirty="0" smtClean="0"/>
              <a:t>Select contacts</a:t>
            </a:r>
          </a:p>
          <a:p>
            <a:pPr lvl="1"/>
            <a:r>
              <a:rPr lang="en-GB" dirty="0"/>
              <a:t>Import </a:t>
            </a:r>
            <a:r>
              <a:rPr lang="en-GB" dirty="0" smtClean="0"/>
              <a:t>contacts</a:t>
            </a:r>
            <a:endParaRPr lang="en-GB" dirty="0"/>
          </a:p>
          <a:p>
            <a:pPr lvl="1"/>
            <a:r>
              <a:rPr lang="en-GB" dirty="0"/>
              <a:t>Create a </a:t>
            </a:r>
            <a:r>
              <a:rPr lang="en-GB" dirty="0" smtClean="0"/>
              <a:t>group</a:t>
            </a:r>
            <a:endParaRPr lang="en-GB" dirty="0"/>
          </a:p>
          <a:p>
            <a:r>
              <a:rPr lang="en-GB" dirty="0" smtClean="0"/>
              <a:t>Default sharing files and folders</a:t>
            </a:r>
          </a:p>
          <a:p>
            <a:pPr lvl="1"/>
            <a:r>
              <a:rPr lang="en-GB" dirty="0" smtClean="0"/>
              <a:t>Via contact or e-mail </a:t>
            </a:r>
          </a:p>
          <a:p>
            <a:pPr lvl="1"/>
            <a:r>
              <a:rPr lang="en-GB" dirty="0" smtClean="0"/>
              <a:t>Adding password protection, allowing upload access, set an expiration time on the sharing</a:t>
            </a:r>
          </a:p>
          <a:p>
            <a:r>
              <a:rPr lang="en-GB" dirty="0" err="1" smtClean="0"/>
              <a:t>Unsharing</a:t>
            </a:r>
            <a:r>
              <a:rPr lang="en-GB" dirty="0" smtClean="0"/>
              <a:t>: by clicking the ticked box ‘Share link’.</a:t>
            </a:r>
          </a:p>
        </p:txBody>
      </p:sp>
      <p:pic>
        <p:nvPicPr>
          <p:cNvPr id="8" name="Picture 7" descr="Screen Shot 2015-12-01 at 13.56.1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0312" y="5373216"/>
            <a:ext cx="1615295" cy="1333791"/>
          </a:xfrm>
          <a:prstGeom prst="rect">
            <a:avLst/>
          </a:prstGeom>
        </p:spPr>
      </p:pic>
      <p:pic>
        <p:nvPicPr>
          <p:cNvPr id="9" name="Picture 8" descr="Screen Shot 2015-12-01 at 16.25.03.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2160" y="2132856"/>
            <a:ext cx="2715556" cy="2291810"/>
          </a:xfrm>
          <a:prstGeom prst="rect">
            <a:avLst/>
          </a:prstGeom>
        </p:spPr>
      </p:pic>
    </p:spTree>
    <p:extLst>
      <p:ext uri="{BB962C8B-B14F-4D97-AF65-F5344CB8AC3E}">
        <p14:creationId xmlns:p14="http://schemas.microsoft.com/office/powerpoint/2010/main" val="1258040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Installing B</a:t>
            </a:r>
            <a:r>
              <a:rPr lang="en-GB" i="1" dirty="0" smtClean="0"/>
              <a:t>2</a:t>
            </a:r>
            <a:r>
              <a:rPr lang="en-GB" dirty="0" smtClean="0"/>
              <a:t>DROP client</a:t>
            </a:r>
            <a:endParaRPr lang="en-GB" dirty="0"/>
          </a:p>
        </p:txBody>
      </p:sp>
      <p:sp>
        <p:nvSpPr>
          <p:cNvPr id="3" name="Content Placeholder 2"/>
          <p:cNvSpPr>
            <a:spLocks noGrp="1"/>
          </p:cNvSpPr>
          <p:nvPr>
            <p:ph idx="1"/>
          </p:nvPr>
        </p:nvSpPr>
        <p:spPr>
          <a:xfrm>
            <a:off x="457200" y="1371600"/>
            <a:ext cx="6923112" cy="4525963"/>
          </a:xfrm>
        </p:spPr>
        <p:txBody>
          <a:bodyPr>
            <a:normAutofit fontScale="70000" lnSpcReduction="20000"/>
          </a:bodyPr>
          <a:lstStyle/>
          <a:p>
            <a:r>
              <a:rPr lang="en-GB" dirty="0" smtClean="0"/>
              <a:t>To install a desktop app:</a:t>
            </a:r>
          </a:p>
          <a:p>
            <a:pPr lvl="1"/>
            <a:r>
              <a:rPr lang="en-GB" dirty="0" smtClean="0"/>
              <a:t>Click on your username</a:t>
            </a:r>
          </a:p>
          <a:p>
            <a:pPr lvl="1"/>
            <a:r>
              <a:rPr lang="en-GB" dirty="0" smtClean="0"/>
              <a:t>Select ‘Personal’</a:t>
            </a:r>
          </a:p>
          <a:p>
            <a:pPr marL="457200" lvl="1" indent="0">
              <a:buNone/>
            </a:pPr>
            <a:r>
              <a:rPr lang="en-GB" dirty="0" smtClean="0"/>
              <a:t>	Click on the appropriate app. You </a:t>
            </a:r>
            <a:r>
              <a:rPr lang="en-GB" dirty="0"/>
              <a:t>will be </a:t>
            </a:r>
            <a:r>
              <a:rPr lang="en-GB" dirty="0" smtClean="0"/>
              <a:t>	directed </a:t>
            </a:r>
            <a:r>
              <a:rPr lang="en-GB" dirty="0"/>
              <a:t>to </a:t>
            </a:r>
            <a:r>
              <a:rPr lang="en-GB" dirty="0" smtClean="0"/>
              <a:t>an external </a:t>
            </a:r>
            <a:r>
              <a:rPr lang="en-GB" dirty="0"/>
              <a:t>website</a:t>
            </a:r>
            <a:r>
              <a:rPr lang="en-GB" dirty="0" smtClean="0"/>
              <a:t>.</a:t>
            </a:r>
          </a:p>
          <a:p>
            <a:pPr lvl="1"/>
            <a:r>
              <a:rPr lang="en-GB" dirty="0"/>
              <a:t>Click ‘desktop client’, then Windows, Mac or </a:t>
            </a:r>
            <a:r>
              <a:rPr lang="en-GB" dirty="0" smtClean="0"/>
              <a:t>Linux</a:t>
            </a:r>
          </a:p>
          <a:p>
            <a:pPr lvl="1"/>
            <a:r>
              <a:rPr lang="en-GB" dirty="0" smtClean="0"/>
              <a:t>After installing you need to configure the program by entering the address b2drop.eudat.eu</a:t>
            </a:r>
          </a:p>
          <a:p>
            <a:pPr lvl="1"/>
            <a:r>
              <a:rPr lang="en-GB" dirty="0" smtClean="0"/>
              <a:t>Please log in</a:t>
            </a:r>
          </a:p>
          <a:p>
            <a:pPr marL="0" indent="0">
              <a:buNone/>
            </a:pPr>
            <a:r>
              <a:rPr lang="en-GB" dirty="0" smtClean="0"/>
              <a:t>Your will find a folder </a:t>
            </a:r>
            <a:r>
              <a:rPr lang="en-GB" dirty="0" err="1" smtClean="0"/>
              <a:t>ownCloud</a:t>
            </a:r>
            <a:r>
              <a:rPr lang="en-GB" dirty="0" smtClean="0"/>
              <a:t> in your Finder now.</a:t>
            </a:r>
          </a:p>
          <a:p>
            <a:pPr marL="0" indent="0">
              <a:buNone/>
            </a:pPr>
            <a:endParaRPr lang="en-GB" dirty="0" smtClean="0">
              <a:solidFill>
                <a:schemeClr val="accent3">
                  <a:lumMod val="75000"/>
                </a:schemeClr>
              </a:solidFill>
            </a:endParaRPr>
          </a:p>
          <a:p>
            <a:pPr marL="0" indent="0">
              <a:buNone/>
            </a:pPr>
            <a:r>
              <a:rPr lang="en-GB" dirty="0" smtClean="0"/>
              <a:t>User documentation:</a:t>
            </a:r>
          </a:p>
          <a:p>
            <a:pPr marL="0" indent="0">
              <a:buNone/>
            </a:pPr>
            <a:r>
              <a:rPr lang="en-GB" dirty="0">
                <a:hlinkClick r:id="rId3"/>
              </a:rPr>
              <a:t>http://eudat.eu/services/userdoc/</a:t>
            </a:r>
            <a:r>
              <a:rPr lang="en-GB" dirty="0" smtClean="0">
                <a:hlinkClick r:id="rId3"/>
              </a:rPr>
              <a:t>b2drop</a:t>
            </a:r>
            <a:r>
              <a:rPr lang="en-GB" dirty="0" smtClean="0"/>
              <a:t> </a:t>
            </a:r>
          </a:p>
          <a:p>
            <a:pPr marL="0" indent="0">
              <a:buNone/>
            </a:pPr>
            <a:endParaRPr lang="it-IT" dirty="0"/>
          </a:p>
          <a:p>
            <a:pPr marL="0" indent="0">
              <a:buNone/>
            </a:pPr>
            <a:r>
              <a:rPr lang="it-IT" dirty="0" smtClean="0"/>
              <a:t>Video Tutorial:</a:t>
            </a:r>
          </a:p>
          <a:p>
            <a:pPr marL="0" indent="0">
              <a:buNone/>
            </a:pPr>
            <a:r>
              <a:rPr lang="en-US" dirty="0">
                <a:hlinkClick r:id="rId4"/>
              </a:rPr>
              <a:t>https://</a:t>
            </a:r>
            <a:r>
              <a:rPr lang="en-US" dirty="0" smtClean="0">
                <a:hlinkClick r:id="rId4"/>
              </a:rPr>
              <a:t>youtu.be/YyjPv4s7DxY</a:t>
            </a:r>
            <a:r>
              <a:rPr lang="en-US" dirty="0" smtClean="0"/>
              <a:t> </a:t>
            </a:r>
            <a:endParaRPr lang="en-GB" dirty="0"/>
          </a:p>
        </p:txBody>
      </p:sp>
      <p:pic>
        <p:nvPicPr>
          <p:cNvPr id="5" name="Picture 4" descr="Screen Shot 2015-12-02 at 16.36.34.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64288" y="1628800"/>
            <a:ext cx="1184648" cy="1440160"/>
          </a:xfrm>
          <a:prstGeom prst="rect">
            <a:avLst/>
          </a:prstGeom>
        </p:spPr>
      </p:pic>
      <p:pic>
        <p:nvPicPr>
          <p:cNvPr id="6" name="Picture 5" descr="Screen Shot 2015-12-02 at 16.37.09.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68144" y="3645024"/>
            <a:ext cx="3064644" cy="681638"/>
          </a:xfrm>
          <a:prstGeom prst="rect">
            <a:avLst/>
          </a:prstGeom>
        </p:spPr>
      </p:pic>
    </p:spTree>
    <p:extLst>
      <p:ext uri="{BB962C8B-B14F-4D97-AF65-F5344CB8AC3E}">
        <p14:creationId xmlns:p14="http://schemas.microsoft.com/office/powerpoint/2010/main" val="31641368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Using the client: sharing</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Ways of using</a:t>
            </a:r>
            <a:r>
              <a:rPr lang="en-GB" i="1" dirty="0" smtClean="0"/>
              <a:t> </a:t>
            </a:r>
            <a:r>
              <a:rPr lang="en-GB" dirty="0" smtClean="0"/>
              <a:t>B</a:t>
            </a:r>
            <a:r>
              <a:rPr lang="en-GB" i="1" dirty="0" smtClean="0"/>
              <a:t>2</a:t>
            </a:r>
            <a:r>
              <a:rPr lang="en-GB" dirty="0" smtClean="0"/>
              <a:t>DROP:</a:t>
            </a:r>
          </a:p>
          <a:p>
            <a:pPr lvl="1"/>
            <a:r>
              <a:rPr lang="en-GB" dirty="0" smtClean="0"/>
              <a:t>copying + pasting files into the </a:t>
            </a:r>
            <a:r>
              <a:rPr lang="en-GB" dirty="0" err="1" smtClean="0"/>
              <a:t>ownCloud</a:t>
            </a:r>
            <a:r>
              <a:rPr lang="en-GB" dirty="0" smtClean="0"/>
              <a:t> folder</a:t>
            </a:r>
          </a:p>
          <a:p>
            <a:pPr lvl="1"/>
            <a:r>
              <a:rPr lang="en-GB" dirty="0" smtClean="0"/>
              <a:t>selecting + </a:t>
            </a:r>
            <a:r>
              <a:rPr lang="en-GB" dirty="0"/>
              <a:t>dragging </a:t>
            </a:r>
            <a:r>
              <a:rPr lang="en-GB" dirty="0" smtClean="0"/>
              <a:t>files into the folder. NOTE: the files will be removed from the original location if you drag + drop them.</a:t>
            </a:r>
          </a:p>
          <a:p>
            <a:r>
              <a:rPr lang="en-GB" dirty="0" smtClean="0"/>
              <a:t>Sharing files:</a:t>
            </a:r>
          </a:p>
          <a:p>
            <a:pPr lvl="1"/>
            <a:r>
              <a:rPr lang="en-GB" dirty="0" smtClean="0"/>
              <a:t>Click ‘Share’ behind the file name</a:t>
            </a:r>
          </a:p>
          <a:p>
            <a:pPr lvl="1"/>
            <a:r>
              <a:rPr lang="en-GB" dirty="0" smtClean="0"/>
              <a:t>Enter the first name of a B</a:t>
            </a:r>
            <a:r>
              <a:rPr lang="en-GB" i="1" dirty="0" smtClean="0"/>
              <a:t>2</a:t>
            </a:r>
            <a:r>
              <a:rPr lang="en-GB" dirty="0" smtClean="0"/>
              <a:t>DROP user.</a:t>
            </a:r>
          </a:p>
          <a:p>
            <a:pPr lvl="1"/>
            <a:r>
              <a:rPr lang="en-GB" dirty="0" smtClean="0"/>
              <a:t>Select the right person</a:t>
            </a:r>
          </a:p>
          <a:p>
            <a:pPr lvl="1"/>
            <a:r>
              <a:rPr lang="en-GB" dirty="0" smtClean="0"/>
              <a:t>The item has been shared. You can define settings, such as allowing to share,</a:t>
            </a:r>
          </a:p>
          <a:p>
            <a:pPr marL="457200" lvl="1" indent="0">
              <a:buNone/>
            </a:pPr>
            <a:r>
              <a:rPr lang="en-GB" dirty="0"/>
              <a:t> </a:t>
            </a:r>
            <a:r>
              <a:rPr lang="en-GB" dirty="0" smtClean="0"/>
              <a:t>  create, edit etc.</a:t>
            </a:r>
          </a:p>
          <a:p>
            <a:pPr lvl="1"/>
            <a:endParaRPr lang="en-GB" dirty="0" smtClean="0"/>
          </a:p>
        </p:txBody>
      </p:sp>
      <p:pic>
        <p:nvPicPr>
          <p:cNvPr id="4" name="Picture 3" descr="Screen Shot 2015-12-07 at 13.58.1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216" y="3789040"/>
            <a:ext cx="2209304" cy="492986"/>
          </a:xfrm>
          <a:prstGeom prst="rect">
            <a:avLst/>
          </a:prstGeom>
        </p:spPr>
      </p:pic>
      <p:pic>
        <p:nvPicPr>
          <p:cNvPr id="5" name="Picture 4" descr="Screen Shot 2015-12-07 at 14.00.3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4128" y="5013176"/>
            <a:ext cx="3257364" cy="1600109"/>
          </a:xfrm>
          <a:prstGeom prst="rect">
            <a:avLst/>
          </a:prstGeom>
        </p:spPr>
      </p:pic>
    </p:spTree>
    <p:extLst>
      <p:ext uri="{BB962C8B-B14F-4D97-AF65-F5344CB8AC3E}">
        <p14:creationId xmlns:p14="http://schemas.microsoft.com/office/powerpoint/2010/main" val="34028653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the client: </a:t>
            </a:r>
            <a:r>
              <a:rPr lang="en-US" dirty="0" err="1" smtClean="0"/>
              <a:t>unshare</a:t>
            </a:r>
            <a:endParaRPr lang="en-US" dirty="0"/>
          </a:p>
        </p:txBody>
      </p:sp>
      <p:sp>
        <p:nvSpPr>
          <p:cNvPr id="3" name="Content Placeholder 2"/>
          <p:cNvSpPr>
            <a:spLocks noGrp="1"/>
          </p:cNvSpPr>
          <p:nvPr>
            <p:ph idx="1"/>
          </p:nvPr>
        </p:nvSpPr>
        <p:spPr/>
        <p:txBody>
          <a:bodyPr/>
          <a:lstStyle/>
          <a:p>
            <a:r>
              <a:rPr lang="en-GB" dirty="0" err="1" smtClean="0">
                <a:solidFill>
                  <a:srgbClr val="000000"/>
                </a:solidFill>
              </a:rPr>
              <a:t>Unshare</a:t>
            </a:r>
            <a:r>
              <a:rPr lang="en-GB" dirty="0" smtClean="0">
                <a:solidFill>
                  <a:srgbClr val="000000"/>
                </a:solidFill>
              </a:rPr>
              <a:t> items:</a:t>
            </a:r>
          </a:p>
          <a:p>
            <a:pPr lvl="1"/>
            <a:r>
              <a:rPr lang="en-GB" dirty="0" smtClean="0">
                <a:solidFill>
                  <a:srgbClr val="000000"/>
                </a:solidFill>
              </a:rPr>
              <a:t>Click ‘Shared’ behind file name</a:t>
            </a:r>
          </a:p>
          <a:p>
            <a:pPr lvl="1"/>
            <a:r>
              <a:rPr lang="en-GB" dirty="0" smtClean="0">
                <a:solidFill>
                  <a:srgbClr val="000000"/>
                </a:solidFill>
              </a:rPr>
              <a:t>Click on the trashcan behind user you would like to </a:t>
            </a:r>
            <a:r>
              <a:rPr lang="en-GB" dirty="0" err="1" smtClean="0">
                <a:solidFill>
                  <a:srgbClr val="000000"/>
                </a:solidFill>
              </a:rPr>
              <a:t>unshare</a:t>
            </a:r>
            <a:r>
              <a:rPr lang="en-GB" dirty="0" smtClean="0">
                <a:solidFill>
                  <a:srgbClr val="000000"/>
                </a:solidFill>
              </a:rPr>
              <a:t> files with</a:t>
            </a:r>
          </a:p>
          <a:p>
            <a:pPr lvl="1"/>
            <a:r>
              <a:rPr lang="en-GB" dirty="0" smtClean="0">
                <a:solidFill>
                  <a:srgbClr val="000000"/>
                </a:solidFill>
              </a:rPr>
              <a:t>The name will disappear, item will be unshared.</a:t>
            </a:r>
          </a:p>
          <a:p>
            <a:r>
              <a:rPr lang="en-GB" dirty="0" smtClean="0">
                <a:solidFill>
                  <a:srgbClr val="000000"/>
                </a:solidFill>
              </a:rPr>
              <a:t>Protecting link by password</a:t>
            </a:r>
          </a:p>
          <a:p>
            <a:r>
              <a:rPr lang="en-GB" dirty="0" smtClean="0">
                <a:solidFill>
                  <a:srgbClr val="000000"/>
                </a:solidFill>
              </a:rPr>
              <a:t>You </a:t>
            </a:r>
            <a:r>
              <a:rPr lang="en-GB" dirty="0">
                <a:solidFill>
                  <a:srgbClr val="000000"/>
                </a:solidFill>
              </a:rPr>
              <a:t>can treat the </a:t>
            </a:r>
            <a:r>
              <a:rPr lang="en-GB" dirty="0" err="1" smtClean="0">
                <a:solidFill>
                  <a:srgbClr val="000000"/>
                </a:solidFill>
              </a:rPr>
              <a:t>ownCloud</a:t>
            </a:r>
            <a:endParaRPr lang="en-GB" dirty="0" smtClean="0">
              <a:solidFill>
                <a:srgbClr val="000000"/>
              </a:solidFill>
            </a:endParaRPr>
          </a:p>
          <a:p>
            <a:pPr marL="0" indent="0">
              <a:buNone/>
            </a:pPr>
            <a:r>
              <a:rPr lang="en-GB" dirty="0" smtClean="0">
                <a:solidFill>
                  <a:srgbClr val="000000"/>
                </a:solidFill>
              </a:rPr>
              <a:t>     as </a:t>
            </a:r>
            <a:r>
              <a:rPr lang="en-GB" dirty="0">
                <a:solidFill>
                  <a:srgbClr val="000000"/>
                </a:solidFill>
              </a:rPr>
              <a:t>any other file system</a:t>
            </a:r>
            <a:r>
              <a:rPr lang="en-GB" dirty="0" smtClean="0">
                <a:solidFill>
                  <a:srgbClr val="000000"/>
                </a:solidFill>
              </a:rPr>
              <a:t>.</a:t>
            </a:r>
          </a:p>
          <a:p>
            <a:endParaRPr lang="en-GB" dirty="0">
              <a:solidFill>
                <a:srgbClr val="77933C"/>
              </a:solidFill>
            </a:endParaRPr>
          </a:p>
          <a:p>
            <a:endParaRPr lang="en-US" dirty="0"/>
          </a:p>
        </p:txBody>
      </p:sp>
      <p:pic>
        <p:nvPicPr>
          <p:cNvPr id="5" name="Picture 4" descr="Screen Shot 2015-12-07 at 14.24.3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4128" y="3501008"/>
            <a:ext cx="3223438" cy="2044824"/>
          </a:xfrm>
          <a:prstGeom prst="rect">
            <a:avLst/>
          </a:prstGeom>
        </p:spPr>
      </p:pic>
    </p:spTree>
    <p:extLst>
      <p:ext uri="{BB962C8B-B14F-4D97-AF65-F5344CB8AC3E}">
        <p14:creationId xmlns:p14="http://schemas.microsoft.com/office/powerpoint/2010/main" val="1473031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Versioning</a:t>
            </a:r>
            <a:endParaRPr lang="en-US" dirty="0"/>
          </a:p>
        </p:txBody>
      </p:sp>
      <p:sp>
        <p:nvSpPr>
          <p:cNvPr id="3" name="Content Placeholder 2"/>
          <p:cNvSpPr>
            <a:spLocks noGrp="1"/>
          </p:cNvSpPr>
          <p:nvPr>
            <p:ph idx="1"/>
          </p:nvPr>
        </p:nvSpPr>
        <p:spPr>
          <a:xfrm>
            <a:off x="467544" y="1412776"/>
            <a:ext cx="5760640" cy="4525963"/>
          </a:xfrm>
        </p:spPr>
        <p:txBody>
          <a:bodyPr>
            <a:normAutofit fontScale="92500" lnSpcReduction="20000"/>
          </a:bodyPr>
          <a:lstStyle/>
          <a:p>
            <a:r>
              <a:rPr lang="en-US" dirty="0" smtClean="0"/>
              <a:t>If you upload a file with exact the same file name as an existing file, B</a:t>
            </a:r>
            <a:r>
              <a:rPr lang="en-US" i="1" dirty="0" smtClean="0"/>
              <a:t>2</a:t>
            </a:r>
            <a:r>
              <a:rPr lang="en-US" dirty="0" smtClean="0"/>
              <a:t>DROP will detect this and ask you what you’d like to do: keep one or keep both files:</a:t>
            </a:r>
            <a:endParaRPr lang="en-US" dirty="0"/>
          </a:p>
          <a:p>
            <a:pPr marL="0" indent="0">
              <a:buNone/>
            </a:pPr>
            <a:endParaRPr lang="en-US" dirty="0" smtClean="0"/>
          </a:p>
          <a:p>
            <a:pPr lvl="1"/>
            <a:r>
              <a:rPr lang="en-US" dirty="0"/>
              <a:t>K</a:t>
            </a:r>
            <a:r>
              <a:rPr lang="en-US" dirty="0" smtClean="0"/>
              <a:t>eep one, and only that file will be kept</a:t>
            </a:r>
          </a:p>
          <a:p>
            <a:pPr lvl="1"/>
            <a:r>
              <a:rPr lang="en-US" dirty="0" smtClean="0"/>
              <a:t>Keep both, a number will be added to the file name of the newest file. </a:t>
            </a:r>
          </a:p>
          <a:p>
            <a:pPr lvl="1"/>
            <a:r>
              <a:rPr lang="en-US" dirty="0" smtClean="0"/>
              <a:t>If you want a different way of </a:t>
            </a:r>
          </a:p>
          <a:p>
            <a:pPr marL="457200" lvl="1" indent="0">
              <a:buNone/>
            </a:pPr>
            <a:r>
              <a:rPr lang="en-US" dirty="0" smtClean="0"/>
              <a:t>   versioning, add the version</a:t>
            </a:r>
          </a:p>
          <a:p>
            <a:pPr marL="457200" lvl="1" indent="0">
              <a:buNone/>
            </a:pPr>
            <a:r>
              <a:rPr lang="en-US" dirty="0"/>
              <a:t> </a:t>
            </a:r>
            <a:r>
              <a:rPr lang="en-US" dirty="0" smtClean="0"/>
              <a:t>  number to the file name manually. </a:t>
            </a:r>
          </a:p>
          <a:p>
            <a:pPr marL="457200" lvl="1" indent="0">
              <a:buNone/>
            </a:pPr>
            <a:endParaRPr lang="en-US" dirty="0" smtClean="0"/>
          </a:p>
        </p:txBody>
      </p:sp>
      <p:pic>
        <p:nvPicPr>
          <p:cNvPr id="4" name="Picture 3" descr="Screen Shot 2015-12-07 at 14.51.1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0192" y="1700808"/>
            <a:ext cx="2348087" cy="1296144"/>
          </a:xfrm>
          <a:prstGeom prst="rect">
            <a:avLst/>
          </a:prstGeom>
        </p:spPr>
      </p:pic>
      <p:pic>
        <p:nvPicPr>
          <p:cNvPr id="5" name="Picture 4" descr="Screen Shot 2015-12-07 at 14.53.2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4208" y="3645024"/>
            <a:ext cx="2304256" cy="1708097"/>
          </a:xfrm>
          <a:prstGeom prst="rect">
            <a:avLst/>
          </a:prstGeom>
        </p:spPr>
      </p:pic>
    </p:spTree>
    <p:extLst>
      <p:ext uri="{BB962C8B-B14F-4D97-AF65-F5344CB8AC3E}">
        <p14:creationId xmlns:p14="http://schemas.microsoft.com/office/powerpoint/2010/main" val="151244356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Deleting files</a:t>
            </a:r>
            <a:endParaRPr lang="en-US" dirty="0"/>
          </a:p>
        </p:txBody>
      </p:sp>
      <p:sp>
        <p:nvSpPr>
          <p:cNvPr id="3" name="Content Placeholder 2"/>
          <p:cNvSpPr>
            <a:spLocks noGrp="1"/>
          </p:cNvSpPr>
          <p:nvPr>
            <p:ph idx="1"/>
          </p:nvPr>
        </p:nvSpPr>
        <p:spPr>
          <a:xfrm>
            <a:off x="467544" y="1628800"/>
            <a:ext cx="8003232" cy="3137520"/>
          </a:xfrm>
        </p:spPr>
        <p:txBody>
          <a:bodyPr>
            <a:normAutofit/>
          </a:bodyPr>
          <a:lstStyle/>
          <a:p>
            <a:r>
              <a:rPr lang="en-US" dirty="0" smtClean="0"/>
              <a:t>To delete a file, you can click on the trashcan which appears when browsing over the file name.</a:t>
            </a:r>
          </a:p>
          <a:p>
            <a:r>
              <a:rPr lang="en-US" dirty="0" smtClean="0"/>
              <a:t>Please note that the file will be deleted immediately.</a:t>
            </a:r>
          </a:p>
          <a:p>
            <a:r>
              <a:rPr lang="en-US" dirty="0" smtClean="0"/>
              <a:t>You can retrieve deleted files via the folder ‘Deleted files’ at the left side, and choose ‘Restore’.</a:t>
            </a:r>
          </a:p>
        </p:txBody>
      </p:sp>
      <p:pic>
        <p:nvPicPr>
          <p:cNvPr id="5" name="Picture 4" descr="Screen Shot 2015-12-07 at 16.00.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7784" y="4581128"/>
            <a:ext cx="6371479" cy="2049264"/>
          </a:xfrm>
          <a:prstGeom prst="rect">
            <a:avLst/>
          </a:prstGeom>
        </p:spPr>
      </p:pic>
    </p:spTree>
    <p:extLst>
      <p:ext uri="{BB962C8B-B14F-4D97-AF65-F5344CB8AC3E}">
        <p14:creationId xmlns:p14="http://schemas.microsoft.com/office/powerpoint/2010/main" val="4042353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SECURITY</a:t>
            </a:r>
            <a:endParaRPr lang="en-GB" dirty="0"/>
          </a:p>
        </p:txBody>
      </p:sp>
      <p:sp>
        <p:nvSpPr>
          <p:cNvPr id="3" name="Content Placeholder 2"/>
          <p:cNvSpPr>
            <a:spLocks noGrp="1"/>
          </p:cNvSpPr>
          <p:nvPr>
            <p:ph idx="1"/>
          </p:nvPr>
        </p:nvSpPr>
        <p:spPr/>
        <p:txBody>
          <a:bodyPr>
            <a:normAutofit lnSpcReduction="10000"/>
          </a:bodyPr>
          <a:lstStyle/>
          <a:p>
            <a:r>
              <a:rPr lang="en-GB" dirty="0" smtClean="0">
                <a:solidFill>
                  <a:srgbClr val="000000"/>
                </a:solidFill>
              </a:rPr>
              <a:t>Your privacy is important to us. Only you and those you share your files with can see your data. In urgent matters an administrator could access your files</a:t>
            </a:r>
          </a:p>
          <a:p>
            <a:r>
              <a:rPr lang="en-US" dirty="0"/>
              <a:t>Daily backups of all files </a:t>
            </a:r>
            <a:r>
              <a:rPr lang="en-US" dirty="0" smtClean="0"/>
              <a:t>in B2DROP </a:t>
            </a:r>
            <a:r>
              <a:rPr lang="en-US" dirty="0"/>
              <a:t>are taken and kept on </a:t>
            </a:r>
            <a:r>
              <a:rPr lang="en-US" dirty="0" smtClean="0"/>
              <a:t>tape </a:t>
            </a:r>
            <a:r>
              <a:rPr lang="en-US" dirty="0" smtClean="0"/>
              <a:t>in a different location in </a:t>
            </a:r>
            <a:r>
              <a:rPr lang="en-US" dirty="0" err="1" smtClean="0"/>
              <a:t>Juelich</a:t>
            </a:r>
            <a:endParaRPr lang="en-US" dirty="0" smtClean="0"/>
          </a:p>
          <a:p>
            <a:r>
              <a:rPr lang="en-GB" dirty="0" smtClean="0">
                <a:solidFill>
                  <a:srgbClr val="000000"/>
                </a:solidFill>
              </a:rPr>
              <a:t>User </a:t>
            </a:r>
            <a:r>
              <a:rPr lang="en-GB" dirty="0" smtClean="0">
                <a:solidFill>
                  <a:srgbClr val="000000"/>
                </a:solidFill>
              </a:rPr>
              <a:t>Information security</a:t>
            </a:r>
          </a:p>
          <a:p>
            <a:pPr lvl="1"/>
            <a:r>
              <a:rPr lang="en-GB" dirty="0" smtClean="0">
                <a:solidFill>
                  <a:srgbClr val="000000"/>
                </a:solidFill>
              </a:rPr>
              <a:t>Also stored at </a:t>
            </a:r>
            <a:r>
              <a:rPr lang="en-GB" dirty="0" err="1" smtClean="0">
                <a:solidFill>
                  <a:srgbClr val="000000"/>
                </a:solidFill>
              </a:rPr>
              <a:t>Juelich</a:t>
            </a:r>
            <a:endParaRPr lang="en-GB" dirty="0" smtClean="0">
              <a:solidFill>
                <a:srgbClr val="000000"/>
              </a:solidFill>
            </a:endParaRPr>
          </a:p>
          <a:p>
            <a:pPr lvl="1"/>
            <a:r>
              <a:rPr lang="en-GB" dirty="0" smtClean="0">
                <a:solidFill>
                  <a:srgbClr val="000000"/>
                </a:solidFill>
              </a:rPr>
              <a:t>User info is not encrypted</a:t>
            </a:r>
            <a:endParaRPr lang="en-GB" dirty="0" smtClean="0">
              <a:solidFill>
                <a:srgbClr val="000000"/>
              </a:solidFill>
            </a:endParaRPr>
          </a:p>
          <a:p>
            <a:pPr lvl="1"/>
            <a:r>
              <a:rPr lang="en-GB" dirty="0" smtClean="0">
                <a:solidFill>
                  <a:srgbClr val="000000"/>
                </a:solidFill>
              </a:rPr>
              <a:t>Transfer to 3</a:t>
            </a:r>
            <a:r>
              <a:rPr lang="en-GB" baseline="30000" dirty="0" smtClean="0">
                <a:solidFill>
                  <a:srgbClr val="000000"/>
                </a:solidFill>
              </a:rPr>
              <a:t>rd</a:t>
            </a:r>
            <a:r>
              <a:rPr lang="en-GB" dirty="0" smtClean="0">
                <a:solidFill>
                  <a:srgbClr val="000000"/>
                </a:solidFill>
              </a:rPr>
              <a:t> party (e.g. in case of moving the service to another partner</a:t>
            </a:r>
            <a:r>
              <a:rPr lang="en-GB" dirty="0" smtClean="0">
                <a:solidFill>
                  <a:srgbClr val="000000"/>
                </a:solidFill>
              </a:rPr>
              <a:t>): b2drop.eudat.eu would be moved to a different location</a:t>
            </a:r>
            <a:endParaRPr lang="en-GB" dirty="0">
              <a:solidFill>
                <a:srgbClr val="000000"/>
              </a:solidFill>
            </a:endParaRPr>
          </a:p>
        </p:txBody>
      </p:sp>
    </p:spTree>
    <p:extLst>
      <p:ext uri="{BB962C8B-B14F-4D97-AF65-F5344CB8AC3E}">
        <p14:creationId xmlns:p14="http://schemas.microsoft.com/office/powerpoint/2010/main" val="19350050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Support requests</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rcRect l="-77411" r="-77411"/>
          <a:stretch>
            <a:fillRect/>
          </a:stretch>
        </p:blipFill>
        <p:spPr>
          <a:xfrm>
            <a:off x="251520" y="1988840"/>
            <a:ext cx="8622398" cy="4741987"/>
          </a:xfrm>
          <a:prstGeom prst="rect">
            <a:avLst/>
          </a:prstGeom>
        </p:spPr>
      </p:pic>
      <p:sp>
        <p:nvSpPr>
          <p:cNvPr id="5" name="TextBox 4"/>
          <p:cNvSpPr txBox="1"/>
          <p:nvPr/>
        </p:nvSpPr>
        <p:spPr>
          <a:xfrm>
            <a:off x="395536" y="1484784"/>
            <a:ext cx="7848872" cy="769441"/>
          </a:xfrm>
          <a:prstGeom prst="rect">
            <a:avLst/>
          </a:prstGeom>
          <a:noFill/>
        </p:spPr>
        <p:txBody>
          <a:bodyPr wrap="square" rtlCol="0">
            <a:spAutoFit/>
          </a:bodyPr>
          <a:lstStyle/>
          <a:p>
            <a:pPr algn="ctr"/>
            <a:r>
              <a:rPr lang="it-IT" sz="2200" dirty="0">
                <a:latin typeface="Century Gothic"/>
                <a:cs typeface="Century Gothic"/>
                <a:hlinkClick r:id="rId4"/>
              </a:rPr>
              <a:t>https://eudat.eu/support-request?Service=</a:t>
            </a:r>
            <a:r>
              <a:rPr lang="it-IT" sz="2200" dirty="0" smtClean="0">
                <a:latin typeface="Century Gothic"/>
                <a:cs typeface="Century Gothic"/>
                <a:hlinkClick r:id="rId4"/>
              </a:rPr>
              <a:t>B2DROP</a:t>
            </a:r>
            <a:endParaRPr lang="it-IT" sz="2200" dirty="0" smtClean="0">
              <a:latin typeface="Century Gothic"/>
              <a:cs typeface="Century Gothic"/>
            </a:endParaRPr>
          </a:p>
          <a:p>
            <a:pPr algn="ctr"/>
            <a:endParaRPr lang="en-GB" sz="2200" dirty="0">
              <a:latin typeface="Century Gothic"/>
              <a:cs typeface="Century Gothic"/>
            </a:endParaRPr>
          </a:p>
        </p:txBody>
      </p:sp>
    </p:spTree>
    <p:extLst>
      <p:ext uri="{BB962C8B-B14F-4D97-AF65-F5344CB8AC3E}">
        <p14:creationId xmlns:p14="http://schemas.microsoft.com/office/powerpoint/2010/main" val="22031482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1556792"/>
            <a:ext cx="6516960" cy="868362"/>
          </a:xfrm>
        </p:spPr>
        <p:txBody>
          <a:bodyPr/>
          <a:lstStyle/>
          <a:p>
            <a:r>
              <a:rPr lang="it-IT" dirty="0" smtClean="0">
                <a:solidFill>
                  <a:schemeClr val="accent1"/>
                </a:solidFill>
              </a:rPr>
              <a:t>b2drop.eudat.eu</a:t>
            </a:r>
            <a:endParaRPr lang="en-US" dirty="0"/>
          </a:p>
        </p:txBody>
      </p:sp>
      <p:pic>
        <p:nvPicPr>
          <p:cNvPr id="6" name="Content Placeholder 5" descr="b2drop.png"/>
          <p:cNvPicPr>
            <a:picLocks noGrp="1" noChangeAspect="1"/>
          </p:cNvPicPr>
          <p:nvPr>
            <p:ph idx="1"/>
          </p:nvPr>
        </p:nvPicPr>
        <p:blipFill rotWithShape="1">
          <a:blip r:embed="rId3">
            <a:extLst>
              <a:ext uri="{28A0092B-C50C-407E-A947-70E740481C1C}">
                <a14:useLocalDpi xmlns:a14="http://schemas.microsoft.com/office/drawing/2010/main" val="0"/>
              </a:ext>
            </a:extLst>
          </a:blip>
          <a:srcRect l="-64903" r="-64903"/>
          <a:stretch/>
        </p:blipFill>
        <p:spPr>
          <a:xfrm>
            <a:off x="1619672" y="2276872"/>
            <a:ext cx="5544616" cy="2798271"/>
          </a:xfrm>
        </p:spPr>
      </p:pic>
      <p:sp>
        <p:nvSpPr>
          <p:cNvPr id="7" name="Rectangle 6"/>
          <p:cNvSpPr/>
          <p:nvPr/>
        </p:nvSpPr>
        <p:spPr>
          <a:xfrm>
            <a:off x="755576" y="5157192"/>
            <a:ext cx="7920880" cy="1015663"/>
          </a:xfrm>
          <a:prstGeom prst="rect">
            <a:avLst/>
          </a:prstGeom>
        </p:spPr>
        <p:txBody>
          <a:bodyPr wrap="square">
            <a:spAutoFit/>
          </a:bodyPr>
          <a:lstStyle/>
          <a:p>
            <a:pPr lvl="0" algn="ctr">
              <a:spcBef>
                <a:spcPct val="0"/>
              </a:spcBef>
              <a:defRPr/>
            </a:pPr>
            <a:r>
              <a:rPr lang="en-GB" sz="2000" dirty="0">
                <a:latin typeface="Century Gothic" pitchFamily="34" charset="0"/>
              </a:rPr>
              <a:t>For more info: </a:t>
            </a:r>
            <a:r>
              <a:rPr lang="en-GB" sz="2000" dirty="0">
                <a:latin typeface="Century Gothic" pitchFamily="34" charset="0"/>
                <a:hlinkClick r:id="rId4"/>
              </a:rPr>
              <a:t>https://eudat.eu/services/</a:t>
            </a:r>
            <a:r>
              <a:rPr lang="en-GB" sz="2000" dirty="0" smtClean="0">
                <a:latin typeface="Century Gothic" pitchFamily="34" charset="0"/>
                <a:hlinkClick r:id="rId4"/>
              </a:rPr>
              <a:t>b2drop</a:t>
            </a:r>
            <a:r>
              <a:rPr lang="en-GB" sz="2000" dirty="0" smtClean="0">
                <a:latin typeface="Century Gothic" pitchFamily="34" charset="0"/>
              </a:rPr>
              <a:t> </a:t>
            </a:r>
            <a:endParaRPr lang="en-GB" sz="2000" dirty="0">
              <a:latin typeface="Century Gothic" pitchFamily="34" charset="0"/>
            </a:endParaRPr>
          </a:p>
          <a:p>
            <a:pPr lvl="0" algn="ctr">
              <a:spcBef>
                <a:spcPct val="0"/>
              </a:spcBef>
              <a:defRPr/>
            </a:pPr>
            <a:r>
              <a:rPr lang="it-IT" sz="2000" dirty="0">
                <a:latin typeface="Century Gothic" pitchFamily="34" charset="0"/>
              </a:rPr>
              <a:t>User </a:t>
            </a:r>
            <a:r>
              <a:rPr lang="it-IT" sz="2000" dirty="0" err="1">
                <a:latin typeface="Century Gothic" pitchFamily="34" charset="0"/>
              </a:rPr>
              <a:t>documentation</a:t>
            </a:r>
            <a:r>
              <a:rPr lang="it-IT" sz="2000" dirty="0">
                <a:latin typeface="Century Gothic" pitchFamily="34" charset="0"/>
              </a:rPr>
              <a:t>: </a:t>
            </a:r>
            <a:endParaRPr lang="it-IT" sz="2000" dirty="0" smtClean="0">
              <a:latin typeface="Century Gothic" pitchFamily="34" charset="0"/>
            </a:endParaRPr>
          </a:p>
          <a:p>
            <a:pPr lvl="0" algn="ctr">
              <a:spcBef>
                <a:spcPct val="0"/>
              </a:spcBef>
              <a:defRPr/>
            </a:pPr>
            <a:r>
              <a:rPr lang="it-IT" sz="2000" dirty="0">
                <a:latin typeface="Century Gothic" pitchFamily="34" charset="0"/>
                <a:hlinkClick r:id="rId5"/>
              </a:rPr>
              <a:t>http://eudat.eu/services/userdoc/</a:t>
            </a:r>
            <a:r>
              <a:rPr lang="it-IT" sz="2000" dirty="0" smtClean="0">
                <a:latin typeface="Century Gothic" pitchFamily="34" charset="0"/>
                <a:hlinkClick r:id="rId5"/>
              </a:rPr>
              <a:t>b2drop</a:t>
            </a:r>
            <a:endParaRPr lang="en-GB" sz="2000" dirty="0">
              <a:latin typeface="Century Gothic" pitchFamily="34" charset="0"/>
            </a:endParaRPr>
          </a:p>
        </p:txBody>
      </p:sp>
    </p:spTree>
    <p:extLst>
      <p:ext uri="{BB962C8B-B14F-4D97-AF65-F5344CB8AC3E}">
        <p14:creationId xmlns:p14="http://schemas.microsoft.com/office/powerpoint/2010/main" val="1074829594"/>
      </p:ext>
    </p:extLst>
  </p:cSld>
  <p:clrMapOvr>
    <a:masterClrMapping/>
  </p:clrMapOvr>
</p:sld>
</file>

<file path=ppt/theme/theme1.xml><?xml version="1.0" encoding="utf-8"?>
<a:theme xmlns:a="http://schemas.openxmlformats.org/drawingml/2006/main" name="EUDATServicesPptTemplate_final1.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esentation1">
  <a:themeElements>
    <a:clrScheme name="Eudat-Color">
      <a:dk1>
        <a:srgbClr val="515151"/>
      </a:dk1>
      <a:lt1>
        <a:sysClr val="window" lastClr="FFFFFF"/>
      </a:lt1>
      <a:dk2>
        <a:srgbClr val="1F497D"/>
      </a:dk2>
      <a:lt2>
        <a:srgbClr val="EEECE1"/>
      </a:lt2>
      <a:accent1>
        <a:srgbClr val="1B216E"/>
      </a:accent1>
      <a:accent2>
        <a:srgbClr val="B01813"/>
      </a:accent2>
      <a:accent3>
        <a:srgbClr val="DF3A10"/>
      </a:accent3>
      <a:accent4>
        <a:srgbClr val="F39605"/>
      </a:accent4>
      <a:accent5>
        <a:srgbClr val="FBBE09"/>
      </a:accent5>
      <a:accent6>
        <a:srgbClr val="FFF3E6"/>
      </a:accent6>
      <a:hlink>
        <a:srgbClr val="B11913"/>
      </a:hlink>
      <a:folHlink>
        <a:srgbClr val="DF3B13"/>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EUDATServicesPptTemplate_low resolution</Template>
  <TotalTime>14297</TotalTime>
  <Words>1908</Words>
  <Application>Microsoft Macintosh PowerPoint</Application>
  <PresentationFormat>On-screen Show (4:3)</PresentationFormat>
  <Paragraphs>213</Paragraphs>
  <Slides>20</Slides>
  <Notes>20</Notes>
  <HiddenSlides>0</HiddenSlides>
  <MMClips>0</MMClips>
  <ScaleCrop>false</ScaleCrop>
  <HeadingPairs>
    <vt:vector size="4" baseType="variant">
      <vt:variant>
        <vt:lpstr>Theme</vt:lpstr>
      </vt:variant>
      <vt:variant>
        <vt:i4>2</vt:i4>
      </vt:variant>
      <vt:variant>
        <vt:lpstr>Slide Titles</vt:lpstr>
      </vt:variant>
      <vt:variant>
        <vt:i4>20</vt:i4>
      </vt:variant>
    </vt:vector>
  </HeadingPairs>
  <TitlesOfParts>
    <vt:vector size="22" baseType="lpstr">
      <vt:lpstr>EUDATServicesPptTemplate_final1.0</vt:lpstr>
      <vt:lpstr>Presentation1</vt:lpstr>
      <vt:lpstr>B2DROP User Training </vt:lpstr>
      <vt:lpstr>EUDAT: A truly pan-European Infrastructure</vt:lpstr>
      <vt:lpstr>Community-Driven Solutions</vt:lpstr>
      <vt:lpstr>Introduction</vt:lpstr>
      <vt:lpstr>What will be covered?</vt:lpstr>
      <vt:lpstr>Terms and Conditions</vt:lpstr>
      <vt:lpstr>Getting started via EUDAT website: https://eudat.eu/</vt:lpstr>
      <vt:lpstr>…or directly: https://b2drop.eudat.eu/ </vt:lpstr>
      <vt:lpstr>Accessing B2DROP 1/2</vt:lpstr>
      <vt:lpstr>Accessing B2DROP 2/2</vt:lpstr>
      <vt:lpstr>Using the web interface 1/2</vt:lpstr>
      <vt:lpstr>Using the web interface 2/2</vt:lpstr>
      <vt:lpstr>Installing B2DROP client</vt:lpstr>
      <vt:lpstr>Using the client: sharing</vt:lpstr>
      <vt:lpstr>Using the client: unshare</vt:lpstr>
      <vt:lpstr>Versioning</vt:lpstr>
      <vt:lpstr>Deleting files</vt:lpstr>
      <vt:lpstr>SECURITY</vt:lpstr>
      <vt:lpstr>Support requests</vt:lpstr>
      <vt:lpstr>b2drop.eudat.eu</vt:lpstr>
    </vt:vector>
  </TitlesOfParts>
  <Company>STFC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B2DROP User Training</dc:title>
  <dc:creator>De Witt, Shaun (STFC,RAL,SC)</dc:creator>
  <cp:lastModifiedBy>Marieke Polhout</cp:lastModifiedBy>
  <cp:revision>80</cp:revision>
  <dcterms:created xsi:type="dcterms:W3CDTF">2015-11-11T09:41:56Z</dcterms:created>
  <dcterms:modified xsi:type="dcterms:W3CDTF">2016-01-13T10:34:46Z</dcterms:modified>
</cp:coreProperties>
</file>