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4" r:id="rId2"/>
    <p:sldMasterId id="2147483685" r:id="rId3"/>
    <p:sldMasterId id="2147483692" r:id="rId4"/>
  </p:sldMasterIdLst>
  <p:notesMasterIdLst>
    <p:notesMasterId r:id="rId25"/>
  </p:notesMasterIdLst>
  <p:sldIdLst>
    <p:sldId id="266" r:id="rId5"/>
    <p:sldId id="267" r:id="rId6"/>
    <p:sldId id="268" r:id="rId7"/>
    <p:sldId id="270" r:id="rId8"/>
    <p:sldId id="293" r:id="rId9"/>
    <p:sldId id="289" r:id="rId10"/>
    <p:sldId id="290" r:id="rId11"/>
    <p:sldId id="294" r:id="rId12"/>
    <p:sldId id="295" r:id="rId13"/>
    <p:sldId id="299" r:id="rId14"/>
    <p:sldId id="300" r:id="rId15"/>
    <p:sldId id="296" r:id="rId16"/>
    <p:sldId id="291" r:id="rId17"/>
    <p:sldId id="297" r:id="rId18"/>
    <p:sldId id="282" r:id="rId19"/>
    <p:sldId id="283" r:id="rId20"/>
    <p:sldId id="286" r:id="rId21"/>
    <p:sldId id="285" r:id="rId22"/>
    <p:sldId id="298" r:id="rId23"/>
    <p:sldId id="28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72" autoAdjust="0"/>
    <p:restoredTop sz="86735"/>
  </p:normalViewPr>
  <p:slideViewPr>
    <p:cSldViewPr snapToGrid="0" snapToObjects="1">
      <p:cViewPr varScale="1">
        <p:scale>
          <a:sx n="87" d="100"/>
          <a:sy n="87" d="100"/>
        </p:scale>
        <p:origin x="6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081FF-F69F-419C-A695-2D2842B6166D}" type="datetimeFigureOut">
              <a:rPr lang="en-GB" smtClean="0"/>
              <a:t>13/09/2017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E6F91-60CB-48B8-906B-B15C71CED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73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00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6F91-60CB-48B8-906B-B15C71CEDA9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97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7E6F91-60CB-48B8-906B-B15C71CEDA91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5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jp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0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2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85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38" y="2790692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1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9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49" y="6356351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1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1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48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3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8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28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2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0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0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6"/>
            <a:ext cx="6670308" cy="728162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0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46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037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8"/>
            <a:ext cx="62245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49"/>
            <a:ext cx="3086100" cy="365125"/>
          </a:xfrm>
        </p:spPr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49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86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2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5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83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5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4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6"/>
            <a:ext cx="6670308" cy="728162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0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08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4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6" y="987425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5" y="987425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6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5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64066" y="1122363"/>
            <a:ext cx="62245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64066" y="3602037"/>
            <a:ext cx="62245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15577" y="6356350"/>
            <a:ext cx="3086100" cy="365125"/>
          </a:xfrm>
        </p:spPr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631204" y="6356350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8564" y="1157833"/>
            <a:ext cx="6166786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8564" y="2720777"/>
            <a:ext cx="6166786" cy="2621247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86050" y="1106906"/>
            <a:ext cx="5824538" cy="16652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86050" y="2799165"/>
            <a:ext cx="5824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930" y="962525"/>
            <a:ext cx="6670308" cy="7281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030932" y="1681163"/>
            <a:ext cx="667030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30930" y="2505075"/>
            <a:ext cx="6670308" cy="3684588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643838" y="6331152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278" y="987426"/>
            <a:ext cx="2949575" cy="9697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0266" y="987426"/>
            <a:ext cx="3625715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278" y="2057401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698581" y="6356351"/>
            <a:ext cx="2057400" cy="365125"/>
          </a:xfrm>
        </p:spPr>
        <p:txBody>
          <a:bodyPr/>
          <a:lstStyle/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707915"/>
            <a:ext cx="4131644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7014" y="2280553"/>
            <a:ext cx="487700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51" y="6356352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2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2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40" y="2790693"/>
            <a:ext cx="48770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/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9"/>
            <a:ext cx="7886700" cy="752476"/>
          </a:xfrm>
        </p:spPr>
        <p:txBody>
          <a:bodyPr>
            <a:normAutofit/>
          </a:bodyPr>
          <a:lstStyle>
            <a:lvl1pPr>
              <a:defRPr sz="30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3493"/>
            <a:ext cx="7886700" cy="305120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51" y="6356352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2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2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5981" y="279132"/>
            <a:ext cx="6152398" cy="500565"/>
          </a:xfrm>
        </p:spPr>
        <p:txBody>
          <a:bodyPr anchor="b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2" y="315070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74751" y="6356352"/>
            <a:ext cx="1356575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63652" y="6356352"/>
            <a:ext cx="5091448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7730" y="6356352"/>
            <a:ext cx="54762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129874"/>
            <a:ext cx="7886700" cy="752476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63534"/>
            <a:ext cx="3886200" cy="286187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517" y="2063534"/>
            <a:ext cx="3886200" cy="2861879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/>
            </a:lvl1pPr>
            <a:lvl2pPr marL="685800" indent="-228600">
              <a:buSzPct val="100000"/>
              <a:buFontTx/>
              <a:buBlip>
                <a:blip r:embed="rId2"/>
              </a:buBlip>
              <a:defRPr/>
            </a:lvl2pPr>
            <a:lvl3pPr marL="1143000" indent="-228600">
              <a:buSzPct val="100000"/>
              <a:buFontTx/>
              <a:buBlip>
                <a:blip r:embed="rId2"/>
              </a:buBlip>
              <a:defRPr/>
            </a:lvl3pPr>
            <a:lvl4pPr marL="1600200" indent="-228600">
              <a:buSzPct val="100000"/>
              <a:buFontTx/>
              <a:buBlip>
                <a:blip r:embed="rId2"/>
              </a:buBlip>
              <a:defRPr/>
            </a:lvl4pPr>
            <a:lvl5pPr marL="2057400" indent="-228600"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16531"/>
            <a:ext cx="2949178" cy="9408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116531"/>
            <a:ext cx="4629150" cy="4873625"/>
          </a:xfrm>
        </p:spPr>
        <p:txBody>
          <a:bodyPr/>
          <a:lstStyle>
            <a:lvl1pPr marL="228600" indent="-228600">
              <a:buSzPct val="100000"/>
              <a:buFontTx/>
              <a:buBlip>
                <a:blip r:embed="rId2"/>
              </a:buBlip>
              <a:defRPr sz="3200"/>
            </a:lvl1pPr>
            <a:lvl2pPr marL="685800" indent="-228600">
              <a:buSzPct val="100000"/>
              <a:buFontTx/>
              <a:buBlip>
                <a:blip r:embed="rId2"/>
              </a:buBlip>
              <a:defRPr sz="2800"/>
            </a:lvl2pPr>
            <a:lvl3pPr marL="1143000" indent="-228600">
              <a:buSzPct val="100000"/>
              <a:buFontTx/>
              <a:buBlip>
                <a:blip r:embed="rId2"/>
              </a:buBlip>
              <a:defRPr sz="2400"/>
            </a:lvl3pPr>
            <a:lvl4pPr marL="1600200" indent="-228600">
              <a:buSzPct val="100000"/>
              <a:buFontTx/>
              <a:buBlip>
                <a:blip r:embed="rId2"/>
              </a:buBlip>
              <a:defRPr sz="2000"/>
            </a:lvl4pPr>
            <a:lvl5pPr marL="2057400" indent="-228600">
              <a:buSzPct val="100000"/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8" Type="http://schemas.openxmlformats.org/officeDocument/2006/relationships/image" Target="../media/image6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theme" Target="../theme/theme3.xml"/><Relationship Id="rId8" Type="http://schemas.openxmlformats.org/officeDocument/2006/relationships/image" Target="../media/image7.jp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jp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2" y="67377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4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1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</a:t>
            </a:r>
            <a:r>
              <a:rPr lang="en-GB" dirty="0"/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1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4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68" r:id="rId9"/>
    <p:sldLayoutId id="2147483683" r:id="rId10"/>
    <p:sldLayoutId id="214748368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www.eoscpilot.eu</a:t>
            </a:r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3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9" r:id="rId4"/>
    <p:sldLayoutId id="2147483680" r:id="rId5"/>
    <p:sldLayoutId id="2147483682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348564" y="365125"/>
            <a:ext cx="61667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48564" y="1825625"/>
            <a:ext cx="616678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9125B-4164-B445-B5EA-FB5E25F89FC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4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9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7334" y="67378"/>
            <a:ext cx="6956057" cy="868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7045"/>
            <a:ext cx="7886700" cy="3051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13349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6808" y="6356352"/>
            <a:ext cx="523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</a:t>
            </a: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739563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952" y="6356352"/>
            <a:ext cx="1142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E5F24-684F-EB47-903B-D0BF2D59DF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7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per.oster@csc.fi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72025" y="3561865"/>
            <a:ext cx="4371975" cy="1655762"/>
          </a:xfrm>
        </p:spPr>
        <p:txBody>
          <a:bodyPr>
            <a:noAutofit/>
          </a:bodyPr>
          <a:lstStyle/>
          <a:p>
            <a:r>
              <a:rPr lang="en-GB" sz="1800" dirty="0" smtClean="0"/>
              <a:t>EOSC Governance Development </a:t>
            </a:r>
            <a:r>
              <a:rPr lang="en-GB" sz="1800" dirty="0" smtClean="0"/>
              <a:t>Forum</a:t>
            </a:r>
            <a:br>
              <a:rPr lang="en-GB" sz="1800" dirty="0" smtClean="0"/>
            </a:br>
            <a:r>
              <a:rPr lang="en-GB" sz="1800" dirty="0" smtClean="0"/>
              <a:t>5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smtClean="0"/>
              <a:t>Webinar</a:t>
            </a:r>
          </a:p>
          <a:p>
            <a:r>
              <a:rPr lang="en-GB" sz="1800" dirty="0" smtClean="0"/>
              <a:t>14 September 2017</a:t>
            </a:r>
            <a:endParaRPr lang="en-GB" sz="1800" dirty="0" smtClean="0"/>
          </a:p>
          <a:p>
            <a:r>
              <a:rPr lang="en-GB" sz="1800" dirty="0" smtClean="0"/>
              <a:t>Per Öster </a:t>
            </a:r>
            <a:r>
              <a:rPr lang="en-GB" sz="1400" dirty="0" smtClean="0"/>
              <a:t>(</a:t>
            </a:r>
            <a:r>
              <a:rPr lang="en-GB" sz="1400" dirty="0" smtClean="0">
                <a:hlinkClick r:id="rId3"/>
              </a:rPr>
              <a:t>per.oster@csc.fi</a:t>
            </a:r>
            <a:r>
              <a:rPr lang="en-GB" sz="1400" dirty="0"/>
              <a:t>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433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Development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395" y="2213846"/>
            <a:ext cx="4198531" cy="2861878"/>
          </a:xfrm>
        </p:spPr>
        <p:txBody>
          <a:bodyPr/>
          <a:lstStyle/>
          <a:p>
            <a:r>
              <a:rPr lang="en-US" dirty="0" smtClean="0"/>
              <a:t> Enable stakeholders to contribute to the governance development</a:t>
            </a:r>
          </a:p>
          <a:p>
            <a:r>
              <a:rPr lang="en-US" dirty="0"/>
              <a:t> </a:t>
            </a:r>
            <a:r>
              <a:rPr lang="en-US" dirty="0" smtClean="0"/>
              <a:t>A platform for information, dialogue, and development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t>2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691" y="5413845"/>
            <a:ext cx="3779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990" y="2028631"/>
            <a:ext cx="4238563" cy="314474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35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EC EOSC Declaration</a:t>
            </a:r>
            <a:endParaRPr lang="en-US" dirty="0" smtClean="0"/>
          </a:p>
          <a:p>
            <a:r>
              <a:rPr lang="en-US" dirty="0" smtClean="0"/>
              <a:t>Endorsements asked for</a:t>
            </a:r>
            <a:endParaRPr lang="en-US" dirty="0" smtClean="0"/>
          </a:p>
          <a:p>
            <a:r>
              <a:rPr lang="en-US" dirty="0" smtClean="0"/>
              <a:t>15 September 2017</a:t>
            </a:r>
            <a:br>
              <a:rPr lang="en-US" dirty="0" smtClean="0"/>
            </a:br>
            <a:r>
              <a:rPr lang="en-US" dirty="0" smtClean="0"/>
              <a:t>(tomorrow)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111">
            <a:off x="5545641" y="924670"/>
            <a:ext cx="2798337" cy="3960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EOSC </a:t>
            </a:r>
            <a:r>
              <a:rPr lang="en-GB" sz="4000" dirty="0" smtClean="0"/>
              <a:t>Declaration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5845"/>
            <a:ext cx="4194073" cy="4483510"/>
          </a:xfrm>
        </p:spPr>
        <p:txBody>
          <a:bodyPr>
            <a:normAutofit/>
          </a:bodyPr>
          <a:lstStyle/>
          <a:p>
            <a:r>
              <a:rPr lang="en-GB" dirty="0" smtClean="0"/>
              <a:t> </a:t>
            </a:r>
            <a:r>
              <a:rPr lang="en-GB" dirty="0" smtClean="0"/>
              <a:t>Conclusion of EOSC Summit 12 June</a:t>
            </a:r>
          </a:p>
          <a:p>
            <a:pPr lvl="1"/>
            <a:r>
              <a:rPr lang="en-GB" dirty="0" smtClean="0"/>
              <a:t> A </a:t>
            </a:r>
            <a:r>
              <a:rPr lang="en-GB" dirty="0" smtClean="0"/>
              <a:t>Declaration and more than 30 statements about EOSC to be endorsed by the member </a:t>
            </a:r>
            <a:r>
              <a:rPr lang="en-GB" dirty="0" smtClean="0"/>
              <a:t>states and other stakeholders</a:t>
            </a:r>
            <a:endParaRPr lang="en-GB" dirty="0" smtClean="0"/>
          </a:p>
          <a:p>
            <a:pPr lvl="2"/>
            <a:r>
              <a:rPr lang="en-GB" dirty="0" smtClean="0"/>
              <a:t>Data Culture and FAIR Data</a:t>
            </a:r>
          </a:p>
          <a:p>
            <a:pPr lvl="2"/>
            <a:r>
              <a:rPr lang="en-GB" dirty="0" smtClean="0"/>
              <a:t>Research Data Services and Architecture</a:t>
            </a:r>
          </a:p>
          <a:p>
            <a:pPr lvl="2"/>
            <a:r>
              <a:rPr lang="en-GB" dirty="0" smtClean="0"/>
              <a:t>Governance and Funding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08" y="1669943"/>
            <a:ext cx="2809158" cy="397531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0272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Governance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 </a:t>
            </a:r>
            <a:r>
              <a:rPr lang="en-GB" dirty="0" err="1" smtClean="0"/>
              <a:t>EOSCpilot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2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EOSC Declaration on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73" y="1378583"/>
            <a:ext cx="7886700" cy="2952155"/>
          </a:xfrm>
        </p:spPr>
        <p:txBody>
          <a:bodyPr>
            <a:noAutofit/>
          </a:bodyPr>
          <a:lstStyle/>
          <a:p>
            <a:r>
              <a:rPr lang="en-GB" dirty="0"/>
              <a:t>[</a:t>
            </a:r>
            <a:r>
              <a:rPr lang="en-GB" b="1" dirty="0"/>
              <a:t>Governance framework</a:t>
            </a:r>
            <a:r>
              <a:rPr lang="en-GB" dirty="0"/>
              <a:t>] </a:t>
            </a:r>
          </a:p>
          <a:p>
            <a:pPr marL="0" indent="0">
              <a:buNone/>
            </a:pPr>
            <a:r>
              <a:rPr lang="en-GB" dirty="0"/>
              <a:t>The EOSC governance framework will be co-designed, stakeholder driven and composed of three main layers: </a:t>
            </a:r>
          </a:p>
          <a:p>
            <a:pPr marL="914400" lvl="1" indent="-457200">
              <a:buAutoNum type="arabicParenR"/>
            </a:pPr>
            <a:r>
              <a:rPr lang="en-GB" dirty="0"/>
              <a:t>institutional, including EU Member States and European Commission </a:t>
            </a:r>
          </a:p>
          <a:p>
            <a:pPr marL="914400" lvl="1" indent="-457200">
              <a:buAutoNum type="arabicParenR"/>
            </a:pPr>
            <a:r>
              <a:rPr lang="en-GB" dirty="0"/>
              <a:t>operational, including a governance board and relevant working committees (e.g. thematic and functional) and </a:t>
            </a:r>
          </a:p>
          <a:p>
            <a:pPr marL="914400" lvl="1" indent="-457200">
              <a:buAutoNum type="arabicParenR"/>
            </a:pPr>
            <a:r>
              <a:rPr lang="en-GB" dirty="0"/>
              <a:t>advisory, including a stakeholder forum.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  <a:latin typeface="Calibri"/>
              </a:rPr>
              <a:t>www.eoscpilot.eu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Calibri"/>
              </a:rPr>
              <a:t>The European Open Science Cloud for Research pilot project is funded by the European Commission, DG Research &amp; Innovation under contract no. 739563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1630" y="2972524"/>
            <a:ext cx="8442694" cy="844389"/>
            <a:chOff x="391630" y="2972524"/>
            <a:chExt cx="8442694" cy="844389"/>
          </a:xfrm>
        </p:grpSpPr>
        <p:sp>
          <p:nvSpPr>
            <p:cNvPr id="10" name="Oval 9"/>
            <p:cNvSpPr/>
            <p:nvPr/>
          </p:nvSpPr>
          <p:spPr>
            <a:xfrm>
              <a:off x="391630" y="2997191"/>
              <a:ext cx="7353657" cy="819722"/>
            </a:xfrm>
            <a:prstGeom prst="ellipse">
              <a:avLst/>
            </a:prstGeom>
            <a:noFill/>
            <a:ln w="101600" cap="flat" cmpd="sng">
              <a:solidFill>
                <a:schemeClr val="bg1">
                  <a:lumMod val="65000"/>
                  <a:alpha val="56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 rot="20746604">
              <a:off x="7251840" y="2972524"/>
              <a:ext cx="1582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smtClean="0">
                  <a:latin typeface="Segoe Print" charset="0"/>
                  <a:ea typeface="Segoe Print" charset="0"/>
                  <a:cs typeface="Segoe Print" charset="0"/>
                </a:rPr>
                <a:t>Strategic</a:t>
              </a:r>
              <a:endParaRPr lang="en-GB" sz="2400">
                <a:latin typeface="Segoe Print" charset="0"/>
                <a:ea typeface="Segoe Print" charset="0"/>
                <a:cs typeface="Segoe Print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74749" y="3795977"/>
            <a:ext cx="8479363" cy="2053299"/>
            <a:chOff x="274749" y="3795977"/>
            <a:chExt cx="8479363" cy="2053299"/>
          </a:xfrm>
        </p:grpSpPr>
        <p:sp>
          <p:nvSpPr>
            <p:cNvPr id="8" name="Oval 7"/>
            <p:cNvSpPr/>
            <p:nvPr/>
          </p:nvSpPr>
          <p:spPr>
            <a:xfrm>
              <a:off x="274749" y="3795977"/>
              <a:ext cx="7353657" cy="2053299"/>
            </a:xfrm>
            <a:prstGeom prst="ellipse">
              <a:avLst/>
            </a:prstGeom>
            <a:noFill/>
            <a:ln w="101600" cap="flat" cmpd="sng">
              <a:solidFill>
                <a:schemeClr val="bg1">
                  <a:lumMod val="65000"/>
                  <a:alpha val="56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 rot="20746604">
              <a:off x="6958428" y="4379122"/>
              <a:ext cx="17956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>
                  <a:latin typeface="Segoe Print" charset="0"/>
                  <a:ea typeface="Segoe Print" charset="0"/>
                  <a:cs typeface="Segoe Print" charset="0"/>
                </a:rPr>
                <a:t>Executive/</a:t>
              </a:r>
              <a:br>
                <a:rPr lang="en-GB" sz="2400" dirty="0" smtClean="0">
                  <a:latin typeface="Segoe Print" charset="0"/>
                  <a:ea typeface="Segoe Print" charset="0"/>
                  <a:cs typeface="Segoe Print" charset="0"/>
                </a:rPr>
              </a:br>
              <a:r>
                <a:rPr lang="en-GB" sz="2400" dirty="0" smtClean="0">
                  <a:latin typeface="Segoe Print" charset="0"/>
                  <a:ea typeface="Segoe Print" charset="0"/>
                  <a:cs typeface="Segoe Print" charset="0"/>
                </a:rPr>
                <a:t>Advisory</a:t>
              </a:r>
              <a:endParaRPr lang="en-GB" sz="2400" dirty="0">
                <a:latin typeface="Segoe Print" charset="0"/>
                <a:ea typeface="Segoe Print" charset="0"/>
                <a:cs typeface="Segoe Print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70" y="4879456"/>
            <a:ext cx="1329813" cy="140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9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www.eoscpilot.eu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29812" y="6452337"/>
            <a:ext cx="5154385" cy="173151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The European Open Science Cloud for Research pilot project is funded by the European Commission, DG Research &amp; Innovation under contract no. 739563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793" y="1013315"/>
            <a:ext cx="7532424" cy="4528038"/>
          </a:xfrm>
          <a:prstGeom prst="rect">
            <a:avLst/>
          </a:prstGeom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2263393" y="1485900"/>
          <a:ext cx="1374865" cy="3672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865">
                  <a:extLst>
                    <a:ext uri="{9D8B030D-6E8A-4147-A177-3AD203B41FA5}">
                      <a16:colId xmlns:a16="http://schemas.microsoft.com/office/drawing/2014/main" xmlns="" val="2941650605"/>
                    </a:ext>
                  </a:extLst>
                </a:gridCol>
              </a:tblGrid>
              <a:tr h="243551">
                <a:tc>
                  <a:txBody>
                    <a:bodyPr/>
                    <a:lstStyle/>
                    <a:p>
                      <a:r>
                        <a:rPr lang="en-GB" sz="1200" dirty="0"/>
                        <a:t>EOSC 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60926404"/>
                  </a:ext>
                </a:extLst>
              </a:tr>
              <a:tr h="381641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European e-Infrastructures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2748119586"/>
                  </a:ext>
                </a:extLst>
              </a:tr>
              <a:tr h="381641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Data/Research Initiatives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2835775215"/>
                  </a:ext>
                </a:extLst>
              </a:tr>
              <a:tr h="301971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 providers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13357315"/>
                  </a:ext>
                </a:extLst>
              </a:tr>
              <a:tr h="446836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funders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2755790691"/>
                  </a:ext>
                </a:extLst>
              </a:tr>
              <a:tr h="301971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Cloud community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3107325863"/>
                  </a:ext>
                </a:extLst>
              </a:tr>
              <a:tr h="557783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Communities and Institutions</a:t>
                      </a:r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1508912388"/>
                  </a:ext>
                </a:extLst>
              </a:tr>
              <a:tr h="557783"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Infrastructures (RIs)</a:t>
                      </a:r>
                    </a:p>
                    <a:p>
                      <a:endParaRPr lang="en-GB" sz="1200" dirty="0"/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273886529"/>
                  </a:ext>
                </a:extLst>
              </a:tr>
              <a:tr h="381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makers</a:t>
                      </a:r>
                      <a:endParaRPr lang="en-GB" sz="1200" b="0" dirty="0"/>
                    </a:p>
                    <a:p>
                      <a:endParaRPr lang="en-GB" sz="1200" dirty="0"/>
                    </a:p>
                  </a:txBody>
                  <a:tcPr marL="22860" marR="22860" marT="15240" marB="15240" anchor="b"/>
                </a:tc>
                <a:extLst>
                  <a:ext uri="{0D108BD9-81ED-4DB2-BD59-A6C34878D82A}">
                    <a16:rowId xmlns:a16="http://schemas.microsoft.com/office/drawing/2014/main" xmlns="" val="23038296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3963733" y="1705708"/>
          <a:ext cx="1260685" cy="2990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685">
                  <a:extLst>
                    <a:ext uri="{9D8B030D-6E8A-4147-A177-3AD203B41FA5}">
                      <a16:colId xmlns:a16="http://schemas.microsoft.com/office/drawing/2014/main" xmlns="" val="88368125"/>
                    </a:ext>
                  </a:extLst>
                </a:gridCol>
              </a:tblGrid>
              <a:tr h="465298">
                <a:tc>
                  <a:txBody>
                    <a:bodyPr/>
                    <a:lstStyle/>
                    <a:p>
                      <a:r>
                        <a:rPr lang="en-GB" sz="1200" dirty="0"/>
                        <a:t>Engagement Contexts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6605988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Legal\Policy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7892054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Organisational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4750199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Operational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1608338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Technical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0332636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Data\Information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0741214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Skills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7832626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 challenges\agenda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3321630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9123328"/>
                  </a:ext>
                </a:extLst>
              </a:tr>
              <a:tr h="266094"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dirty="0">
                          <a:effectLst/>
                        </a:rPr>
                        <a:t>Political</a:t>
                      </a:r>
                    </a:p>
                  </a:txBody>
                  <a:tcPr marL="22860" marR="22860" marT="15240" marB="1524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4041703"/>
                  </a:ext>
                </a:extLst>
              </a:tr>
            </a:tbl>
          </a:graphicData>
        </a:graphic>
      </p:graphicFrame>
      <p:sp>
        <p:nvSpPr>
          <p:cNvPr id="24" name="Rectangle: Rounded Corners 23"/>
          <p:cNvSpPr/>
          <p:nvPr/>
        </p:nvSpPr>
        <p:spPr>
          <a:xfrm>
            <a:off x="5661223" y="91295"/>
            <a:ext cx="1577340" cy="922020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 smtClean="0">
                <a:solidFill>
                  <a:prstClr val="black"/>
                </a:solidFill>
              </a:rPr>
              <a:t>Member states and EC </a:t>
            </a:r>
            <a:r>
              <a:rPr lang="en-GB" sz="1100" dirty="0">
                <a:solidFill>
                  <a:prstClr val="black"/>
                </a:solidFill>
              </a:rPr>
              <a:t>on research strategies and funding</a:t>
            </a:r>
          </a:p>
        </p:txBody>
      </p:sp>
      <p:sp>
        <p:nvSpPr>
          <p:cNvPr id="25" name="Rectangle: Rounded Corners 24"/>
          <p:cNvSpPr/>
          <p:nvPr/>
        </p:nvSpPr>
        <p:spPr>
          <a:xfrm>
            <a:off x="5484242" y="3516630"/>
            <a:ext cx="1577340" cy="92202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>
                <a:solidFill>
                  <a:prstClr val="black"/>
                </a:solidFill>
              </a:rPr>
              <a:t>e.g. Bottom up forum research on standards and tools</a:t>
            </a:r>
          </a:p>
        </p:txBody>
      </p:sp>
      <p:sp>
        <p:nvSpPr>
          <p:cNvPr id="11" name="Rectangle: Rounded Corners 23"/>
          <p:cNvSpPr/>
          <p:nvPr/>
        </p:nvSpPr>
        <p:spPr>
          <a:xfrm>
            <a:off x="5484242" y="1939290"/>
            <a:ext cx="1577340" cy="92202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dirty="0">
                <a:solidFill>
                  <a:prstClr val="black"/>
                </a:solidFill>
                <a:latin typeface="Calibri"/>
              </a:rPr>
              <a:t>e.g. Top </a:t>
            </a:r>
            <a:r>
              <a:rPr lang="en-GB" sz="1100" dirty="0" smtClean="0">
                <a:solidFill>
                  <a:prstClr val="black"/>
                </a:solidFill>
                <a:latin typeface="Calibri"/>
              </a:rPr>
              <a:t>down EOSC implementation 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board </a:t>
            </a:r>
          </a:p>
        </p:txBody>
      </p:sp>
      <p:sp>
        <p:nvSpPr>
          <p:cNvPr id="12" name="TextBox 11"/>
          <p:cNvSpPr txBox="1"/>
          <p:nvPr/>
        </p:nvSpPr>
        <p:spPr>
          <a:xfrm rot="20746604">
            <a:off x="6992955" y="268329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latin typeface="Segoe Print" charset="0"/>
                <a:ea typeface="Segoe Print" charset="0"/>
                <a:cs typeface="Segoe Print" charset="0"/>
              </a:rPr>
              <a:t>Strategic</a:t>
            </a:r>
            <a:endParaRPr lang="en-GB" sz="2400">
              <a:latin typeface="Segoe Print" charset="0"/>
              <a:ea typeface="Segoe Print" charset="0"/>
              <a:cs typeface="Segoe Prin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0746604">
            <a:off x="1607226" y="597817"/>
            <a:ext cx="17956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Segoe Print" charset="0"/>
                <a:ea typeface="Segoe Print" charset="0"/>
                <a:cs typeface="Segoe Print" charset="0"/>
              </a:rPr>
              <a:t>Executive/</a:t>
            </a:r>
            <a:br>
              <a:rPr lang="en-GB" sz="2400" dirty="0" smtClean="0">
                <a:latin typeface="Segoe Print" charset="0"/>
                <a:ea typeface="Segoe Print" charset="0"/>
                <a:cs typeface="Segoe Print" charset="0"/>
              </a:rPr>
            </a:br>
            <a:r>
              <a:rPr lang="en-GB" sz="2400" dirty="0" smtClean="0">
                <a:latin typeface="Segoe Print" charset="0"/>
                <a:ea typeface="Segoe Print" charset="0"/>
                <a:cs typeface="Segoe Print" charset="0"/>
              </a:rPr>
              <a:t>Advisory</a:t>
            </a:r>
            <a:endParaRPr lang="en-GB" sz="2400" dirty="0">
              <a:latin typeface="Segoe Print" charset="0"/>
              <a:ea typeface="Segoe Print" charset="0"/>
              <a:cs typeface="Segoe Prin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8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11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Funding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74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EOSC Declaration on Funding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[</a:t>
            </a:r>
            <a:r>
              <a:rPr lang="en-US" b="1" dirty="0"/>
              <a:t>Funding</a:t>
            </a:r>
            <a:r>
              <a:rPr lang="en-US" dirty="0"/>
              <a:t>] Over time, a </a:t>
            </a:r>
            <a:r>
              <a:rPr lang="en-US" dirty="0">
                <a:solidFill>
                  <a:srgbClr val="C00000"/>
                </a:solidFill>
              </a:rPr>
              <a:t>co-funding</a:t>
            </a:r>
            <a:r>
              <a:rPr lang="en-US" dirty="0"/>
              <a:t> mechanism mixing </a:t>
            </a:r>
            <a:r>
              <a:rPr lang="en-US" dirty="0">
                <a:solidFill>
                  <a:srgbClr val="7030A0"/>
                </a:solidFill>
              </a:rPr>
              <a:t>different revenue streams</a:t>
            </a:r>
            <a:r>
              <a:rPr lang="en-US" dirty="0"/>
              <a:t> for the EOSC will be set up, to increase the accountability of the governance, building trust, sharing resources and building long-term capacity for European research data. Early implementation of the EOSC will pilot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innovative business models</a:t>
            </a:r>
            <a:r>
              <a:rPr lang="en-US" dirty="0"/>
              <a:t> and support an integrated data and service platform for European research. </a:t>
            </a:r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www.eoscpilot.eu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</a:rPr>
              <a:t>The European Open Science Cloud for Research pilot project is funded by the European Commission, DG Research &amp; Innovation under contract no. 739563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1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EOSC Declaration on </a:t>
            </a:r>
            <a:r>
              <a:rPr lang="en-GB" dirty="0" smtClean="0"/>
              <a:t>Funding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[</a:t>
            </a:r>
            <a:r>
              <a:rPr lang="en-US" b="1" dirty="0"/>
              <a:t>Long-term sustainability</a:t>
            </a:r>
            <a:r>
              <a:rPr lang="en-US" dirty="0"/>
              <a:t>] The European Commission, Member States and Research Funders will </a:t>
            </a:r>
            <a:r>
              <a:rPr lang="en-US" dirty="0">
                <a:solidFill>
                  <a:schemeClr val="accent2"/>
                </a:solidFill>
              </a:rPr>
              <a:t>use </a:t>
            </a:r>
            <a:r>
              <a:rPr lang="en-US" dirty="0"/>
              <a:t>existing and future </a:t>
            </a:r>
            <a:r>
              <a:rPr lang="en-US" dirty="0">
                <a:solidFill>
                  <a:schemeClr val="accent2"/>
                </a:solidFill>
              </a:rPr>
              <a:t>resources strategically</a:t>
            </a:r>
            <a:r>
              <a:rPr lang="en-US" dirty="0"/>
              <a:t>, to ensure long-term sustainability of open research data and research infrastructures, facilitating inter-</a:t>
            </a:r>
            <a:r>
              <a:rPr lang="en-US" dirty="0" err="1"/>
              <a:t>disciplinarity</a:t>
            </a:r>
            <a:r>
              <a:rPr lang="en-US" dirty="0"/>
              <a:t>. </a:t>
            </a:r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EOSC Declaration on </a:t>
            </a:r>
            <a:r>
              <a:rPr lang="en-GB" dirty="0" smtClean="0"/>
              <a:t>Funding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[</a:t>
            </a:r>
            <a:r>
              <a:rPr lang="en-US" b="1" dirty="0"/>
              <a:t>Rewards and incentives</a:t>
            </a:r>
            <a:r>
              <a:rPr lang="en-US" dirty="0"/>
              <a:t>] </a:t>
            </a:r>
            <a:r>
              <a:rPr lang="en-US" dirty="0">
                <a:solidFill>
                  <a:srgbClr val="7030A0"/>
                </a:solidFill>
              </a:rPr>
              <a:t>Rewarding</a:t>
            </a:r>
            <a:r>
              <a:rPr lang="en-US" dirty="0"/>
              <a:t> research </a:t>
            </a:r>
            <a:r>
              <a:rPr lang="en-US" dirty="0">
                <a:solidFill>
                  <a:srgbClr val="7030A0"/>
                </a:solidFill>
              </a:rPr>
              <a:t>data sharing</a:t>
            </a:r>
            <a:r>
              <a:rPr lang="en-US" dirty="0"/>
              <a:t> is essential. Researchers who make research data open and FAIR for reuse and/or reuse and reproduce data should be rewarded, </a:t>
            </a:r>
            <a:r>
              <a:rPr lang="en-US" dirty="0" smtClean="0"/>
              <a:t>both in </a:t>
            </a:r>
            <a:r>
              <a:rPr lang="en-US" dirty="0"/>
              <a:t>their </a:t>
            </a:r>
            <a:r>
              <a:rPr lang="en-US" dirty="0">
                <a:solidFill>
                  <a:srgbClr val="C00000"/>
                </a:solidFill>
              </a:rPr>
              <a:t>career assessment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and in the evaluation of projects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initial funding</a:t>
            </a:r>
            <a:r>
              <a:rPr lang="en-US" dirty="0"/>
              <a:t>, review of performance and impact). This should go hand in hand with other career policies in universities and research institutions (appointments, promotions etc.). </a:t>
            </a:r>
            <a:r>
              <a:rPr lang="en-US" dirty="0" smtClean="0"/>
              <a:t> </a:t>
            </a:r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85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Tasks on </a:t>
            </a:r>
            <a:r>
              <a:rPr lang="en-GB" sz="2800" dirty="0"/>
              <a:t>funding within </a:t>
            </a:r>
            <a:r>
              <a:rPr lang="en-GB" sz="2800" dirty="0" err="1"/>
              <a:t>EOSCpilot</a:t>
            </a:r>
            <a:r>
              <a:rPr lang="en-GB" sz="2800" dirty="0"/>
              <a:t>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465"/>
            <a:ext cx="7886700" cy="3727967"/>
          </a:xfrm>
        </p:spPr>
        <p:txBody>
          <a:bodyPr>
            <a:noAutofit/>
          </a:bodyPr>
          <a:lstStyle/>
          <a:p>
            <a:r>
              <a:rPr lang="en-GB" sz="2400" dirty="0"/>
              <a:t>Leverage of Member States investment</a:t>
            </a:r>
          </a:p>
          <a:p>
            <a:pPr lvl="1"/>
            <a:r>
              <a:rPr lang="en-GB" sz="2000" dirty="0"/>
              <a:t>“</a:t>
            </a:r>
            <a:r>
              <a:rPr lang="en-GB" sz="2000" i="1" dirty="0"/>
              <a:t>exploring </a:t>
            </a:r>
            <a:r>
              <a:rPr lang="en-GB" sz="2000" i="1" dirty="0"/>
              <a:t>mechanisms for better alignment of national infrastructure priorities and investment strategies, and placing it in a European </a:t>
            </a:r>
            <a:r>
              <a:rPr lang="en-GB" sz="2000" i="1" dirty="0"/>
              <a:t>context</a:t>
            </a:r>
            <a:r>
              <a:rPr lang="en-GB" sz="2000" dirty="0"/>
              <a:t>”</a:t>
            </a:r>
          </a:p>
          <a:p>
            <a:r>
              <a:rPr lang="en-GB" sz="2400" dirty="0"/>
              <a:t>Creation of a “EOSC Funders Summit”</a:t>
            </a:r>
          </a:p>
          <a:p>
            <a:pPr lvl="1"/>
            <a:r>
              <a:rPr lang="en-GB" sz="2000" dirty="0"/>
              <a:t>“</a:t>
            </a:r>
            <a:r>
              <a:rPr lang="en-GB" sz="2000" i="1" dirty="0"/>
              <a:t>alignment of funding and policy for the build-up and operation of the EOSC</a:t>
            </a:r>
            <a:r>
              <a:rPr lang="en-GB" sz="2000" dirty="0"/>
              <a:t>”</a:t>
            </a:r>
          </a:p>
          <a:p>
            <a:r>
              <a:rPr lang="en-GB" sz="2400" dirty="0"/>
              <a:t>Preparatory work for business models to underpin EOSC sustainability</a:t>
            </a:r>
          </a:p>
          <a:p>
            <a:pPr lvl="1"/>
            <a:r>
              <a:rPr lang="en-GB" sz="2000" dirty="0"/>
              <a:t>“</a:t>
            </a:r>
            <a:r>
              <a:rPr lang="en-GB" sz="2000" i="1" dirty="0"/>
              <a:t>identify the principles and mechanisms through which the value within EOSC can be delivered and cost be recovered</a:t>
            </a:r>
            <a:r>
              <a:rPr lang="en-GB" sz="2000" dirty="0"/>
              <a:t>”</a:t>
            </a:r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5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 The building blocks</a:t>
            </a:r>
            <a:br>
              <a:rPr lang="en-GB" sz="3600" dirty="0" smtClean="0"/>
            </a:br>
            <a:r>
              <a:rPr lang="en-GB" sz="3600" dirty="0" smtClean="0"/>
              <a:t>(MS’, EC’s and Other’s investments)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83111"/>
            <a:ext cx="6465324" cy="405159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National, regional, and local research infrastructures and e-infrastructures</a:t>
            </a:r>
          </a:p>
          <a:p>
            <a:pPr lvl="1"/>
            <a:r>
              <a:rPr lang="en-GB" dirty="0" smtClean="0"/>
              <a:t>Credible?</a:t>
            </a:r>
          </a:p>
          <a:p>
            <a:pPr lvl="1"/>
            <a:r>
              <a:rPr lang="en-GB" dirty="0" smtClean="0"/>
              <a:t>Compatible?</a:t>
            </a:r>
          </a:p>
          <a:p>
            <a:r>
              <a:rPr lang="en-GB" dirty="0" smtClean="0"/>
              <a:t>International research infrastructures and e-infrastructures (e.g. ESFRI, </a:t>
            </a:r>
            <a:r>
              <a:rPr lang="en-GB" dirty="0" err="1" smtClean="0"/>
              <a:t>EIROforum</a:t>
            </a:r>
            <a:r>
              <a:rPr lang="en-GB" dirty="0" smtClean="0"/>
              <a:t>, GÉANT, EGI, PRACE, EUDAT,</a:t>
            </a:r>
            <a:r>
              <a:rPr lang="is-IS" dirty="0" smtClean="0"/>
              <a:t>…)</a:t>
            </a:r>
          </a:p>
          <a:p>
            <a:pPr lvl="1"/>
            <a:r>
              <a:rPr lang="is-IS" dirty="0" smtClean="0"/>
              <a:t>Compatible?</a:t>
            </a:r>
          </a:p>
          <a:p>
            <a:r>
              <a:rPr lang="is-IS" dirty="0" smtClean="0"/>
              <a:t>Commercial cloud and service providers</a:t>
            </a:r>
          </a:p>
          <a:p>
            <a:pPr lvl="1"/>
            <a:r>
              <a:rPr lang="is-IS" dirty="0" smtClean="0"/>
              <a:t>Credible?</a:t>
            </a:r>
          </a:p>
          <a:p>
            <a:pPr lvl="1"/>
            <a:r>
              <a:rPr lang="en-GB" dirty="0" smtClean="0"/>
              <a:t>Compatible?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13</a:t>
            </a:fld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63735"/>
              </p:ext>
            </p:extLst>
          </p:nvPr>
        </p:nvGraphicFramePr>
        <p:xfrm>
          <a:off x="7216385" y="2280097"/>
          <a:ext cx="1825792" cy="2291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57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Research Communities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Thematic Services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Data and Content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E-infrastructures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open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8717"/>
            <a:ext cx="7886700" cy="4244159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What kind of revenue streams are foreseen to be base of a co-funding model, and how plausible are they?</a:t>
            </a:r>
          </a:p>
          <a:p>
            <a:pPr lvl="1"/>
            <a:r>
              <a:rPr lang="en-GB" dirty="0" smtClean="0"/>
              <a:t>National research budgets, EU H2020 and FP9, Foundations, PPP,</a:t>
            </a:r>
            <a:r>
              <a:rPr lang="is-IS" dirty="0" smtClean="0"/>
              <a:t>…</a:t>
            </a:r>
            <a:r>
              <a:rPr lang="en-GB" dirty="0" smtClean="0"/>
              <a:t> </a:t>
            </a:r>
          </a:p>
          <a:p>
            <a:r>
              <a:rPr lang="en-GB" dirty="0" smtClean="0"/>
              <a:t>What are the mechanisms MS can agree on, to use the resources strategically to achieve sustainability of EOSC?</a:t>
            </a:r>
          </a:p>
          <a:p>
            <a:r>
              <a:rPr lang="en-GB" dirty="0"/>
              <a:t>How to arrange cost recovery for trans-national access?</a:t>
            </a:r>
          </a:p>
          <a:p>
            <a:pPr lvl="1"/>
            <a:r>
              <a:rPr lang="en-GB" dirty="0"/>
              <a:t>Bartering? Cloud-credits? Market? </a:t>
            </a:r>
            <a:r>
              <a:rPr lang="en-GB" dirty="0" smtClean="0"/>
              <a:t>EC </a:t>
            </a:r>
            <a:r>
              <a:rPr lang="en-GB" dirty="0"/>
              <a:t>trans-national , and virtual access funding instruments? Open access policy? </a:t>
            </a:r>
            <a:r>
              <a:rPr lang="is-IS" dirty="0" smtClean="0"/>
              <a:t>…?</a:t>
            </a:r>
          </a:p>
          <a:p>
            <a:r>
              <a:rPr lang="en-GB" dirty="0" smtClean="0"/>
              <a:t>Are open access policies (cf. research infrastructures and PRACE) possible to be applied to national e-infrastructures?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55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89" y="1149790"/>
            <a:ext cx="9035354" cy="49884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Undertaken:</a:t>
            </a:r>
          </a:p>
          <a:p>
            <a:r>
              <a:rPr lang="en-GB" dirty="0"/>
              <a:t>Stakeholder mapping exercise </a:t>
            </a:r>
          </a:p>
          <a:p>
            <a:r>
              <a:rPr lang="en-GB" dirty="0"/>
              <a:t>Progressing with a framework which will help conceptualise the range of stakeholders and interoperability objectives</a:t>
            </a:r>
          </a:p>
          <a:p>
            <a:r>
              <a:rPr lang="en-GB" dirty="0"/>
              <a:t>Assessing different governance approaches across these, and how these may fit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Next Steps:</a:t>
            </a:r>
          </a:p>
          <a:p>
            <a:r>
              <a:rPr lang="en-GB" dirty="0"/>
              <a:t> Planning to have a draft framework for </a:t>
            </a:r>
            <a:r>
              <a:rPr lang="en-GB" dirty="0" smtClean="0"/>
              <a:t>discussion very </a:t>
            </a:r>
            <a:r>
              <a:rPr lang="en-GB" dirty="0"/>
              <a:t>late summer </a:t>
            </a:r>
          </a:p>
          <a:p>
            <a:pPr lvl="1"/>
            <a:r>
              <a:rPr lang="en-GB" dirty="0"/>
              <a:t>To gather feedback from a broader community </a:t>
            </a:r>
          </a:p>
          <a:p>
            <a:pPr lvl="1"/>
            <a:r>
              <a:rPr lang="en-GB" dirty="0"/>
              <a:t>Feedback initially via online tools and forum</a:t>
            </a:r>
          </a:p>
          <a:p>
            <a:pPr lvl="1"/>
            <a:r>
              <a:rPr lang="en-GB" dirty="0"/>
              <a:t>Then via workshops, including EOSCpilot stakeholder event at end Nov.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743196" y="120209"/>
            <a:ext cx="6391747" cy="75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Governance: Status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57789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208" y="134218"/>
            <a:ext cx="6232692" cy="752476"/>
          </a:xfrm>
        </p:spPr>
        <p:txBody>
          <a:bodyPr/>
          <a:lstStyle/>
          <a:p>
            <a:r>
              <a:rPr lang="en-US" dirty="0" smtClean="0"/>
              <a:t>Follow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Follow the Governance Development at: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eoscpilot.eu</a:t>
            </a:r>
            <a:r>
              <a:rPr lang="en-US" dirty="0"/>
              <a:t>/about/governance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84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2 October in Tallinn</a:t>
            </a:r>
          </a:p>
          <a:p>
            <a:pPr lvl="1"/>
            <a:r>
              <a:rPr lang="en-US" dirty="0" smtClean="0"/>
              <a:t>Governance development forum in conjunction with e-IRG meeting and Estonian presidency</a:t>
            </a:r>
          </a:p>
          <a:p>
            <a:r>
              <a:rPr lang="en-US" dirty="0" smtClean="0"/>
              <a:t> Monthly webinars, next </a:t>
            </a:r>
            <a:r>
              <a:rPr lang="en-US" dirty="0" smtClean="0"/>
              <a:t>12 October</a:t>
            </a:r>
            <a:endParaRPr lang="en-US" dirty="0" smtClean="0"/>
          </a:p>
          <a:p>
            <a:r>
              <a:rPr lang="en-US" dirty="0" err="1" smtClean="0"/>
              <a:t>EOSCpilot</a:t>
            </a:r>
            <a:r>
              <a:rPr lang="en-US" dirty="0" smtClean="0"/>
              <a:t> </a:t>
            </a:r>
            <a:r>
              <a:rPr lang="en-US" dirty="0" smtClean="0"/>
              <a:t>Stakeholder Engagement Event</a:t>
            </a:r>
          </a:p>
          <a:p>
            <a:pPr lvl="1"/>
            <a:r>
              <a:rPr lang="en-US" dirty="0" smtClean="0"/>
              <a:t> 28-29 November in Brussels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0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125B-4164-B445-B5EA-FB5E25F89FC2}" type="slidenum">
              <a:rPr lang="en-GB" smtClean="0"/>
              <a:t>18</a:t>
            </a:fld>
            <a:endParaRPr lang="en-GB"/>
          </a:p>
        </p:txBody>
      </p:sp>
      <p:sp>
        <p:nvSpPr>
          <p:cNvPr id="10" name="Title 7"/>
          <p:cNvSpPr txBox="1">
            <a:spLocks/>
          </p:cNvSpPr>
          <p:nvPr/>
        </p:nvSpPr>
        <p:spPr>
          <a:xfrm>
            <a:off x="2260866" y="2493963"/>
            <a:ext cx="622453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900" b="1" smtClean="0"/>
              <a:t>Q&amp;A</a:t>
            </a:r>
            <a:endParaRPr lang="en-US" sz="199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83748" y="5064958"/>
            <a:ext cx="417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Alt. </a:t>
            </a:r>
            <a:r>
              <a:rPr lang="en-US" dirty="0"/>
              <a:t>write to </a:t>
            </a:r>
            <a:r>
              <a:rPr lang="en-US" dirty="0" err="1"/>
              <a:t>egdf-secretariat@eoscpilot.eu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6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open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8717"/>
            <a:ext cx="7886700" cy="4244159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What kind of revenue streams are foreseen to be base of a co-funding model, and how plausible are they?</a:t>
            </a:r>
          </a:p>
          <a:p>
            <a:pPr lvl="1"/>
            <a:r>
              <a:rPr lang="en-GB" dirty="0" smtClean="0"/>
              <a:t>National research budgets, EU H2020 and FP9, Foundations, PPP,</a:t>
            </a:r>
            <a:r>
              <a:rPr lang="is-IS" dirty="0" smtClean="0"/>
              <a:t>…</a:t>
            </a:r>
            <a:r>
              <a:rPr lang="en-GB" dirty="0" smtClean="0"/>
              <a:t> </a:t>
            </a:r>
          </a:p>
          <a:p>
            <a:r>
              <a:rPr lang="en-GB" dirty="0" smtClean="0"/>
              <a:t>What are the mechanisms MS can agree on, to use the resources strategically to achieve sustainability of EOSC?</a:t>
            </a:r>
          </a:p>
          <a:p>
            <a:r>
              <a:rPr lang="en-GB" dirty="0"/>
              <a:t>How to arrange cost recovery for trans-national access?</a:t>
            </a:r>
          </a:p>
          <a:p>
            <a:pPr lvl="1"/>
            <a:r>
              <a:rPr lang="en-GB" dirty="0"/>
              <a:t>Bartering? Cloud-credits? Market? </a:t>
            </a:r>
            <a:r>
              <a:rPr lang="en-GB" dirty="0" smtClean="0"/>
              <a:t>EC </a:t>
            </a:r>
            <a:r>
              <a:rPr lang="en-GB" dirty="0"/>
              <a:t>trans-national , and virtual access funding instruments? Open access policy? </a:t>
            </a:r>
            <a:r>
              <a:rPr lang="is-IS" dirty="0" smtClean="0"/>
              <a:t>…?</a:t>
            </a:r>
          </a:p>
          <a:p>
            <a:r>
              <a:rPr lang="en-GB" dirty="0" smtClean="0"/>
              <a:t>Are open access policies (cf. research infrastructures and PRACE) possible to be applied to national e-infrastructures?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www.eoscpilot.eu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900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2" y="2718703"/>
            <a:ext cx="5089545" cy="1325563"/>
          </a:xfrm>
        </p:spPr>
        <p:txBody>
          <a:bodyPr>
            <a:noAutofit/>
          </a:bodyPr>
          <a:lstStyle/>
          <a:p>
            <a:r>
              <a:rPr lang="en-GB" sz="3200" dirty="0" smtClean="0"/>
              <a:t>Thanks!</a:t>
            </a:r>
            <a:br>
              <a:rPr lang="en-GB" sz="3200" dirty="0" smtClean="0"/>
            </a:br>
            <a:r>
              <a:rPr lang="en-GB" sz="3200" dirty="0" smtClean="0"/>
              <a:t>Next EGDF webinar</a:t>
            </a:r>
            <a:br>
              <a:rPr lang="en-GB" sz="3200" dirty="0" smtClean="0"/>
            </a:br>
            <a:r>
              <a:rPr lang="en-GB" sz="3200" dirty="0" smtClean="0"/>
              <a:t>12 October 14:00 </a:t>
            </a:r>
            <a:r>
              <a:rPr lang="en-GB" sz="3200" dirty="0" smtClean="0"/>
              <a:t>CEST</a:t>
            </a:r>
            <a:endParaRPr lang="en-GB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www.eoscpilot.eu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European Open Science Cloud for Research pilot project is funded by the European Commission, DG Research &amp; Innovation under contract no. 739563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5F24-684F-EB47-903B-D0BF2D59DFAF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7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021B5A1B-3DEA-E84C-B7A4-F29E3E82A717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05CAD2-3965-6341-B87C-4E15078A0D49}" vid="{62091F54-F225-4042-BB6F-51CDAFC8FE99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852FCD-D4E6-6E4B-B602-B6EE0E95DC2A}" vid="{1EB053B0-4745-F541-A55C-BCA4680EFECE}"/>
    </a:ext>
  </a:extLst>
</a:theme>
</file>

<file path=ppt/theme/theme4.xml><?xml version="1.0" encoding="utf-8"?>
<a:theme xmlns:a="http://schemas.openxmlformats.org/drawingml/2006/main" name="1_EOSCpilot Kick-off Meeting WP templat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852FCD-D4E6-6E4B-B602-B6EE0E95DC2A}" vid="{FAE18F72-A5EC-9D47-983E-72A1CA3CAC2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EOSCpilot_PPT_template_Feb2017</Template>
  <TotalTime>398</TotalTime>
  <Words>1304</Words>
  <Application>Microsoft Macintosh PowerPoint</Application>
  <PresentationFormat>On-screen Show (4:3)</PresentationFormat>
  <Paragraphs>162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Calibri Light</vt:lpstr>
      <vt:lpstr>Segoe Print</vt:lpstr>
      <vt:lpstr>Arial</vt:lpstr>
      <vt:lpstr>EOSCpilot Kick-off Meeting WP template</vt:lpstr>
      <vt:lpstr>Personalizza struttura</vt:lpstr>
      <vt:lpstr>1_Personalizza struttura</vt:lpstr>
      <vt:lpstr>1_EOSCpilot Kick-off Meeting WP template</vt:lpstr>
      <vt:lpstr>PowerPoint Presentation</vt:lpstr>
      <vt:lpstr>Governance Development Forum</vt:lpstr>
      <vt:lpstr>PowerPoint Presentation</vt:lpstr>
      <vt:lpstr>EOSC Declaration</vt:lpstr>
      <vt:lpstr>Governance</vt:lpstr>
      <vt:lpstr>EOSC Declaration on Governance</vt:lpstr>
      <vt:lpstr>PowerPoint Presentation</vt:lpstr>
      <vt:lpstr>Funding</vt:lpstr>
      <vt:lpstr>EOSC Declaration on Funding (1)</vt:lpstr>
      <vt:lpstr>EOSC Declaration on Funding (2)</vt:lpstr>
      <vt:lpstr>EOSC Declaration on Funding (3)</vt:lpstr>
      <vt:lpstr>Tasks on funding within EOSCpilot Project</vt:lpstr>
      <vt:lpstr> The building blocks (MS’, EC’s and Other’s investments)</vt:lpstr>
      <vt:lpstr>Some open questions</vt:lpstr>
      <vt:lpstr>PowerPoint Presentation</vt:lpstr>
      <vt:lpstr>Follow</vt:lpstr>
      <vt:lpstr>Upcoming events</vt:lpstr>
      <vt:lpstr>PowerPoint Presentation</vt:lpstr>
      <vt:lpstr>Some open questions</vt:lpstr>
      <vt:lpstr>Thanks! Next EGDF webinar 12 October 14:00 CEST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Öster</dc:creator>
  <cp:lastModifiedBy>Per Öster</cp:lastModifiedBy>
  <cp:revision>21</cp:revision>
  <dcterms:created xsi:type="dcterms:W3CDTF">2017-08-17T11:03:30Z</dcterms:created>
  <dcterms:modified xsi:type="dcterms:W3CDTF">2017-09-13T15:48:44Z</dcterms:modified>
</cp:coreProperties>
</file>