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4" r:id="rId2"/>
    <p:sldMasterId id="2147483685" r:id="rId3"/>
  </p:sldMasterIdLst>
  <p:notesMasterIdLst>
    <p:notesMasterId r:id="rId22"/>
  </p:notesMasterIdLst>
  <p:sldIdLst>
    <p:sldId id="266" r:id="rId4"/>
    <p:sldId id="267" r:id="rId5"/>
    <p:sldId id="301" r:id="rId6"/>
    <p:sldId id="302" r:id="rId7"/>
    <p:sldId id="303" r:id="rId8"/>
    <p:sldId id="304" r:id="rId9"/>
    <p:sldId id="305" r:id="rId10"/>
    <p:sldId id="306" r:id="rId11"/>
    <p:sldId id="311" r:id="rId12"/>
    <p:sldId id="312" r:id="rId13"/>
    <p:sldId id="307" r:id="rId14"/>
    <p:sldId id="308" r:id="rId15"/>
    <p:sldId id="309" r:id="rId16"/>
    <p:sldId id="310" r:id="rId17"/>
    <p:sldId id="314" r:id="rId18"/>
    <p:sldId id="285" r:id="rId19"/>
    <p:sldId id="283" r:id="rId20"/>
    <p:sldId id="288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7" autoAdjust="0"/>
    <p:restoredTop sz="86773"/>
  </p:normalViewPr>
  <p:slideViewPr>
    <p:cSldViewPr snapToGrid="0" snapToObjects="1">
      <p:cViewPr varScale="1">
        <p:scale>
          <a:sx n="103" d="100"/>
          <a:sy n="103" d="100"/>
        </p:scale>
        <p:origin x="171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081FF-F69F-419C-A695-2D2842B6166D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E6F91-60CB-48B8-906B-B15C71CED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73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E6F91-60CB-48B8-906B-B15C71CEDA9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006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2546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9482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2959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 recommendations to follow in late 2017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0970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r"/>
              <a:t>SP = Service Providers </a:t>
            </a:r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6450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SP = Service Providers 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442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Shape 169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6464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Shape 179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4895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707915"/>
            <a:ext cx="413164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80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012" y="2280553"/>
            <a:ext cx="487700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3851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6638" y="2790692"/>
            <a:ext cx="487700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08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7886700" cy="752476"/>
          </a:xfrm>
        </p:spPr>
        <p:txBody>
          <a:bodyPr>
            <a:normAutofit/>
          </a:bodyPr>
          <a:lstStyle>
            <a:lvl1pPr>
              <a:defRPr sz="30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3491"/>
            <a:ext cx="7886700" cy="3051209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93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5981" y="279132"/>
            <a:ext cx="6152398" cy="500565"/>
          </a:xfrm>
        </p:spPr>
        <p:txBody>
          <a:bodyPr anchor="b"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2" y="315070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148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129873"/>
            <a:ext cx="7886700" cy="752476"/>
          </a:xfrm>
        </p:spPr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517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28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</a:t>
            </a:r>
            <a:r>
              <a:rPr lang="en-GB" dirty="0"/>
              <a:t>739563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28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2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16530"/>
            <a:ext cx="2949178" cy="9408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116530"/>
            <a:ext cx="4629150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8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8"/>
            <a:ext cx="622453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49"/>
            <a:ext cx="3086100" cy="365125"/>
          </a:xfrm>
        </p:spPr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49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037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8"/>
            <a:ext cx="622453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49"/>
            <a:ext cx="3086100" cy="365125"/>
          </a:xfrm>
        </p:spPr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49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86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8564" y="1157832"/>
            <a:ext cx="6166786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48564" y="2720775"/>
            <a:ext cx="6166786" cy="2621247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083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86050" y="1106905"/>
            <a:ext cx="5824538" cy="166527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86050" y="2799164"/>
            <a:ext cx="5824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27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930" y="962526"/>
            <a:ext cx="6670308" cy="728162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30930" y="1681163"/>
            <a:ext cx="66703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30930" y="2505075"/>
            <a:ext cx="6670308" cy="368458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643838" y="6331151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708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74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6276" y="987425"/>
            <a:ext cx="2949575" cy="96974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0265" y="987425"/>
            <a:ext cx="3625715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16276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698581" y="6356350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15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7"/>
            <a:ext cx="6224538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50"/>
            <a:ext cx="3086100" cy="365125"/>
          </a:xfrm>
        </p:spPr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50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8564" y="1157833"/>
            <a:ext cx="6166786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48564" y="2720777"/>
            <a:ext cx="6166786" cy="2621247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86050" y="1106906"/>
            <a:ext cx="5824538" cy="166527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86050" y="2799165"/>
            <a:ext cx="5824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930" y="962525"/>
            <a:ext cx="6670308" cy="7281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30932" y="1681163"/>
            <a:ext cx="66703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30930" y="2505075"/>
            <a:ext cx="6670308" cy="368458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643838" y="6331152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6278" y="987426"/>
            <a:ext cx="2949575" cy="96974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0266" y="987426"/>
            <a:ext cx="3625715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16278" y="2057401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698581" y="6356351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g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8" Type="http://schemas.openxmlformats.org/officeDocument/2006/relationships/image" Target="../media/image6.jp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theme" Target="../theme/theme3.xml"/><Relationship Id="rId8" Type="http://schemas.openxmlformats.org/officeDocument/2006/relationships/image" Target="../media/image7.jp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7332" y="67377"/>
            <a:ext cx="6956057" cy="868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17044"/>
            <a:ext cx="7886700" cy="3051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3349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6808" y="6356351"/>
            <a:ext cx="523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The European Open Science Cloud for Research pilot project is funded by the European Commission, DG Research &amp; Innovation under contract no. </a:t>
            </a:r>
            <a:r>
              <a:rPr lang="en-GB" dirty="0"/>
              <a:t>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952" y="6356351"/>
            <a:ext cx="1142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94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6" r:id="rId7"/>
    <p:sldLayoutId id="2147483667" r:id="rId8"/>
    <p:sldLayoutId id="2147483668" r:id="rId9"/>
    <p:sldLayoutId id="2147483684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3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3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3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348564" y="365125"/>
            <a:ext cx="61667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348564" y="1825625"/>
            <a:ext cx="616678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13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9" r:id="rId4"/>
    <p:sldLayoutId id="2147483680" r:id="rId5"/>
    <p:sldLayoutId id="2147483682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348564" y="365125"/>
            <a:ext cx="61667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348564" y="1825625"/>
            <a:ext cx="6166786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54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per.oster@csc.fi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oscpilot.eu/events/2nd-egdf-eoscpilot-governance-development-forum/agenda" TargetMode="External"/><Relationship Id="rId4" Type="http://schemas.openxmlformats.org/officeDocument/2006/relationships/hyperlink" Target="https://eoscpilot.eu/events/eosc-stakeholder-forum-shaping-future-eosc/agenda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772025" y="3561865"/>
            <a:ext cx="4371975" cy="1655762"/>
          </a:xfrm>
        </p:spPr>
        <p:txBody>
          <a:bodyPr>
            <a:noAutofit/>
          </a:bodyPr>
          <a:lstStyle/>
          <a:p>
            <a:r>
              <a:rPr lang="en-GB" sz="1800" dirty="0" smtClean="0"/>
              <a:t>EOSC Governance Development Forum</a:t>
            </a:r>
            <a:br>
              <a:rPr lang="en-GB" sz="1800" dirty="0" smtClean="0"/>
            </a:br>
            <a:r>
              <a:rPr lang="en-GB" sz="1800" dirty="0" smtClean="0"/>
              <a:t>6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</a:t>
            </a:r>
            <a:r>
              <a:rPr lang="en-GB" sz="1800" dirty="0" smtClean="0"/>
              <a:t>Webinar</a:t>
            </a:r>
          </a:p>
          <a:p>
            <a:r>
              <a:rPr lang="en-GB" sz="1800" dirty="0" smtClean="0"/>
              <a:t>12 October 2017</a:t>
            </a:r>
            <a:endParaRPr lang="en-GB" sz="1800" dirty="0" smtClean="0"/>
          </a:p>
          <a:p>
            <a:r>
              <a:rPr lang="en-GB" sz="1800" dirty="0" smtClean="0"/>
              <a:t>Per Öster </a:t>
            </a:r>
            <a:r>
              <a:rPr lang="en-GB" sz="1400" dirty="0" smtClean="0"/>
              <a:t>(</a:t>
            </a:r>
            <a:r>
              <a:rPr lang="en-GB" sz="1400" dirty="0" smtClean="0">
                <a:hlinkClick r:id="rId3"/>
              </a:rPr>
              <a:t>per.oster@csc.fi</a:t>
            </a:r>
            <a:r>
              <a:rPr lang="en-GB" sz="1400" dirty="0"/>
              <a:t>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84339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Governance Development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395" y="2213846"/>
            <a:ext cx="4198531" cy="2861878"/>
          </a:xfrm>
        </p:spPr>
        <p:txBody>
          <a:bodyPr/>
          <a:lstStyle/>
          <a:p>
            <a:r>
              <a:rPr lang="en-US" dirty="0" smtClean="0"/>
              <a:t> Enable stakeholders to contribute to the governance development</a:t>
            </a:r>
          </a:p>
          <a:p>
            <a:r>
              <a:rPr lang="en-US" dirty="0"/>
              <a:t> </a:t>
            </a:r>
            <a:r>
              <a:rPr lang="en-US" dirty="0" smtClean="0"/>
              <a:t>A platform for information, dialogue, and development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2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686691" y="5413845"/>
            <a:ext cx="3779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eoscpilot.eu</a:t>
            </a:r>
            <a:r>
              <a:rPr lang="en-US" dirty="0"/>
              <a:t>/about/governance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990" y="2028631"/>
            <a:ext cx="4238563" cy="314474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535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subTitle" idx="1"/>
          </p:nvPr>
        </p:nvSpPr>
        <p:spPr>
          <a:xfrm>
            <a:off x="4834850" y="2914782"/>
            <a:ext cx="4131600" cy="165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fr" sz="2220" dirty="0"/>
              <a:t>Update on</a:t>
            </a:r>
            <a:r>
              <a:rPr lang="fr" sz="222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sz="222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drafting</a:t>
            </a:r>
            <a:r>
              <a:rPr lang="fr" sz="222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sz="222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recommendations</a:t>
            </a:r>
            <a:r>
              <a:rPr lang="fr" sz="222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EOSC </a:t>
            </a:r>
            <a:r>
              <a:rPr lang="fr" sz="222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Principles</a:t>
            </a:r>
            <a:r>
              <a:rPr lang="fr" sz="222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Engagement</a:t>
            </a:r>
          </a:p>
          <a:p>
            <a:pPr marL="0" marR="0" lvl="0" indent="0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fr" sz="222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Andrew Smith, ELIXI</a:t>
            </a:r>
            <a:r>
              <a:rPr lang="fr" sz="2220" dirty="0"/>
              <a:t>R</a:t>
            </a:r>
          </a:p>
          <a:p>
            <a:pPr marL="0" marR="0" lvl="0" indent="0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fr" sz="222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October</a:t>
            </a:r>
            <a:r>
              <a:rPr lang="fr" sz="222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sz="222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46157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2743201" y="129873"/>
            <a:ext cx="5375188" cy="75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2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Principles of Engagement</a:t>
            </a:r>
            <a:endParaRPr lang="en-GB"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452187" y="1598313"/>
            <a:ext cx="4176900" cy="1433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Acknowledgement: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Font typeface="Arial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Andrew Smith (ELIXIR) lead</a:t>
            </a:r>
            <a:endParaRPr lang="en-GB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Font typeface="Arial"/>
              <a:buChar char="•"/>
            </a:pPr>
            <a:r>
              <a:rPr lang="en-GB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Donatella </a:t>
            </a:r>
            <a:r>
              <a:rPr lang="en-GB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Castelli</a:t>
            </a:r>
            <a:r>
              <a:rPr lang="en-GB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(CNR)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Font typeface="Arial"/>
              <a:buChar char="•"/>
            </a:pPr>
            <a:r>
              <a:rPr lang="en-GB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Pascal </a:t>
            </a:r>
            <a:r>
              <a:rPr lang="en-GB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Kahlem</a:t>
            </a:r>
            <a:r>
              <a:rPr lang="en-GB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(ELIXIR)</a:t>
            </a: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lang="en-GB" sz="28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EOSC Rules of Engagement (Jul-Aug 2018)</a:t>
            </a:r>
          </a:p>
          <a:p>
            <a:pPr lvl="1">
              <a:spcBef>
                <a:spcPts val="1000"/>
              </a:spcBef>
              <a:buClr>
                <a:schemeClr val="dk1"/>
              </a:buClr>
              <a:buFont typeface="Calibri"/>
              <a:buChar char="•"/>
            </a:pPr>
            <a:r>
              <a:rPr lang="en-GB" dirty="0" smtClean="0"/>
              <a:t>Draft</a:t>
            </a: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PoE</a:t>
            </a: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November 2017</a:t>
            </a: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lang="en-GB" sz="36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None/>
            </a:pPr>
            <a:endParaRPr lang="en-GB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Shape 119"/>
          <p:cNvSpPr txBox="1">
            <a:spLocks noGrp="1"/>
          </p:cNvSpPr>
          <p:nvPr>
            <p:ph type="body" idx="2"/>
          </p:nvPr>
        </p:nvSpPr>
        <p:spPr>
          <a:xfrm>
            <a:off x="4629150" y="1598313"/>
            <a:ext cx="3886200" cy="432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Interfaces to other activities in </a:t>
            </a:r>
            <a:r>
              <a:rPr lang="en-GB" sz="2400" b="1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EOSCpilot</a:t>
            </a:r>
            <a:r>
              <a:rPr lang="en-GB" sz="2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GB" sz="2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 sz="2400" b="1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‘Preparatory work for business models to underpin EOSC sustainability’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“EOSC Federated Service Management Framework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Policies</a:t>
            </a: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None/>
            </a:pPr>
            <a:endParaRPr lang="en-GB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13350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fr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www.eoscpilot.eu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ftr" idx="11"/>
          </p:nvPr>
        </p:nvSpPr>
        <p:spPr>
          <a:xfrm>
            <a:off x="2136808" y="6356351"/>
            <a:ext cx="52362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r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sldNum" idx="12"/>
          </p:nvPr>
        </p:nvSpPr>
        <p:spPr>
          <a:xfrm>
            <a:off x="7372952" y="6356351"/>
            <a:ext cx="11424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fr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518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2746208" y="134218"/>
            <a:ext cx="7886700" cy="75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fr"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Understanding barriers to participation 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274748" y="1404502"/>
            <a:ext cx="8580600" cy="305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Legal, ethical, financial and organisational 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Balance the needs of ‘users’ with ‘service providers’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Rules of Engagement recommendations that fit the ‘collective’ vision of EOSC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Calibri"/>
              <a:buChar char="•"/>
            </a:pPr>
            <a:r>
              <a:rPr lang="f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high do we want to set the barrier to participation?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High, ie, small number of potential service providers? 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Low, open market for all?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/>
              <a:t>Mixed/tiered, ie dependent on the types of services?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Calibri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Shape 130"/>
          <p:cNvSpPr txBox="1">
            <a:spLocks noGrp="1"/>
          </p:cNvSpPr>
          <p:nvPr>
            <p:ph type="dt" idx="10"/>
          </p:nvPr>
        </p:nvSpPr>
        <p:spPr>
          <a:xfrm>
            <a:off x="274749" y="6356351"/>
            <a:ext cx="13566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www.eoscpilot.eu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ftr" idx="11"/>
          </p:nvPr>
        </p:nvSpPr>
        <p:spPr>
          <a:xfrm>
            <a:off x="2163652" y="6356351"/>
            <a:ext cx="50913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7967730" y="6356351"/>
            <a:ext cx="5475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fr"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03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2746208" y="134218"/>
            <a:ext cx="7886700" cy="75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Principles of Engagement - Steps so far </a:t>
            </a:r>
            <a:endParaRPr lang="en-GB" sz="3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468229" y="1312943"/>
            <a:ext cx="7886700" cy="305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Wide but shallow review of 20 potential Service providers, based on public documentation 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e-Infrastructures 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Domain specific RIs, including ESFRIs and </a:t>
            </a:r>
            <a:r>
              <a:rPr lang="en-GB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EiroForum</a:t>
            </a: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orgs 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Commercial vendors (</a:t>
            </a:r>
            <a:r>
              <a:rPr lang="en-GB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</a:t>
            </a: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Amazon Web Services) 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initiatives bound by Charter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lang="en-GB" sz="24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Deeper analysis of </a:t>
            </a:r>
            <a:r>
              <a:rPr lang="en-GB" sz="2400" dirty="0" smtClean="0"/>
              <a:t>7</a:t>
            </a: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potential Service providers (</a:t>
            </a:r>
            <a:r>
              <a:rPr lang="en-GB" sz="2400" dirty="0" smtClean="0"/>
              <a:t>direct</a:t>
            </a:r>
            <a:r>
              <a:rPr lang="en-GB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inter</a:t>
            </a:r>
            <a:r>
              <a:rPr lang="en-GB" sz="2400" dirty="0" smtClean="0"/>
              <a:t>view)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EGI, PRACE, EUDAT, </a:t>
            </a:r>
            <a:r>
              <a:rPr lang="en-GB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OpenAi</a:t>
            </a:r>
            <a:r>
              <a:rPr lang="en-GB" sz="2000" dirty="0" err="1" smtClean="0"/>
              <a:t>re</a:t>
            </a:r>
            <a:endParaRPr lang="en-GB" sz="2000" dirty="0" smtClean="0"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ELIXIR, </a:t>
            </a:r>
            <a:r>
              <a:rPr lang="en-GB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SeaDataN</a:t>
            </a:r>
            <a:r>
              <a:rPr lang="en-GB" sz="2000" dirty="0" err="1" smtClean="0"/>
              <a:t>et</a:t>
            </a:r>
            <a:endParaRPr lang="en-GB" sz="2000" dirty="0" smtClean="0"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dirty="0" smtClean="0"/>
              <a:t>AWS</a:t>
            </a:r>
            <a:endParaRPr lang="en-GB" sz="2000" dirty="0"/>
          </a:p>
        </p:txBody>
      </p:sp>
      <p:sp>
        <p:nvSpPr>
          <p:cNvPr id="140" name="Shape 140"/>
          <p:cNvSpPr txBox="1">
            <a:spLocks noGrp="1"/>
          </p:cNvSpPr>
          <p:nvPr>
            <p:ph type="dt" idx="10"/>
          </p:nvPr>
        </p:nvSpPr>
        <p:spPr>
          <a:xfrm>
            <a:off x="274749" y="6356351"/>
            <a:ext cx="13566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www.eoscpilot.eu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2163652" y="6356351"/>
            <a:ext cx="50913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7967730" y="6356351"/>
            <a:ext cx="5475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fr"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732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138325" y="4624053"/>
            <a:ext cx="8895000" cy="1535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/>
          <p:nvPr/>
        </p:nvSpPr>
        <p:spPr>
          <a:xfrm>
            <a:off x="138325" y="1134350"/>
            <a:ext cx="8895000" cy="316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2746208" y="134218"/>
            <a:ext cx="7886700" cy="75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analysed (User and Service </a:t>
            </a:r>
            <a:br>
              <a:rPr lang="en-GB" sz="3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3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Provider perspective) </a:t>
            </a:r>
            <a:endParaRPr lang="en-GB" sz="3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1037525" y="1335650"/>
            <a:ext cx="8106300" cy="4931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endParaRPr lang="en-GB" sz="20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endParaRPr lang="en-GB" sz="20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procedure to include a service provider?</a:t>
            </a:r>
          </a:p>
          <a:p>
            <a:pPr marL="228600" marR="0" lvl="0" indent="-203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there minimum criteria to include service providers (legal, technical)? </a:t>
            </a:r>
          </a:p>
          <a:p>
            <a:pPr marL="228600" marR="0" lvl="0" indent="-203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How are criteria presented? </a:t>
            </a:r>
          </a:p>
          <a:p>
            <a:pPr marL="228600" marR="0" lvl="0" indent="-203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there a review of services? Are service providers self-declared? </a:t>
            </a:r>
          </a:p>
          <a:p>
            <a:pPr marL="228600" marR="0" lvl="0" indent="-203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Types of services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GB" sz="2000" dirty="0" smtClean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GB" sz="2000" dirty="0" smtClean="0"/>
          </a:p>
          <a:p>
            <a:pPr marL="228600" marR="0" lvl="0" indent="-203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Obligations of user’s organisations in accessing those services </a:t>
            </a:r>
          </a:p>
          <a:p>
            <a:pPr marL="228600" marR="0" lvl="0" indent="-203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there an evaluation process to assess user requests?</a:t>
            </a:r>
          </a:p>
          <a:p>
            <a:pPr marL="228600" marR="0" lvl="0" indent="-2032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Pricing policy for users </a:t>
            </a:r>
            <a:endParaRPr lang="en-GB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dt" idx="10"/>
          </p:nvPr>
        </p:nvSpPr>
        <p:spPr>
          <a:xfrm>
            <a:off x="274749" y="6356351"/>
            <a:ext cx="13566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www.eoscpilot.eu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ftr" idx="11"/>
          </p:nvPr>
        </p:nvSpPr>
        <p:spPr>
          <a:xfrm>
            <a:off x="2163652" y="6356351"/>
            <a:ext cx="50913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7967730" y="6356351"/>
            <a:ext cx="5475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fr"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Shape 154"/>
          <p:cNvSpPr txBox="1"/>
          <p:nvPr/>
        </p:nvSpPr>
        <p:spPr>
          <a:xfrm>
            <a:off x="337450" y="1104900"/>
            <a:ext cx="1231200" cy="4648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b="1" dirty="0" smtClean="0">
                <a:solidFill>
                  <a:srgbClr val="FF0000"/>
                </a:solidFill>
              </a:rPr>
              <a:t>Service Providers</a:t>
            </a: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-GB" b="1" dirty="0" smtClean="0">
                <a:solidFill>
                  <a:srgbClr val="FF0000"/>
                </a:solidFill>
              </a:rPr>
              <a:t>Users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39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953049" y="1712478"/>
            <a:ext cx="7886700" cy="305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190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/>
              <a:t>V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ariation in the type of services provided (</a:t>
            </a:r>
            <a:r>
              <a:rPr lang="en-GB" sz="1800" dirty="0" smtClean="0"/>
              <a:t>h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ardware, </a:t>
            </a:r>
            <a:r>
              <a:rPr lang="en-GB" sz="1800" dirty="0" smtClean="0"/>
              <a:t>d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ata, both)</a:t>
            </a:r>
          </a:p>
          <a:p>
            <a:pPr marL="228600" marR="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/>
              <a:t>V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ariation in organisation type and </a:t>
            </a:r>
            <a:r>
              <a:rPr lang="en-GB" sz="1800" dirty="0" smtClean="0"/>
              <a:t>sustainability 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the infrastructure/project (country-sustained, project-sustained, </a:t>
            </a:r>
            <a:r>
              <a:rPr lang="en-GB" sz="18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etc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228600" marR="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/>
              <a:t>V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ariation in how they integrate service providers</a:t>
            </a:r>
          </a:p>
          <a:p>
            <a:pPr marL="228600" marR="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/>
              <a:t>V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ariation in how the services run by providers are evaluated and monitored </a:t>
            </a:r>
          </a:p>
          <a:p>
            <a:pPr marL="228600" marR="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/>
              <a:t>V</a:t>
            </a:r>
            <a:r>
              <a:rPr lang="en-GB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ariation in pricing policy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GB" sz="1800" dirty="0" smtClean="0"/>
          </a:p>
          <a:p>
            <a:pPr marL="228600" marR="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/>
              <a:t>Variation on rules users/ users’ organisations have to adhere to (by cloud providers, by data providers)</a:t>
            </a:r>
          </a:p>
          <a:p>
            <a:pPr marL="228600" marR="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/>
              <a:t>Variation on the way users’ requests are evaluated (by committee, service agreements, no evaluation)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33333"/>
              <a:buFont typeface="Calibri"/>
              <a:buNone/>
            </a:pPr>
            <a:endParaRPr lang="en-GB"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2746208" y="134218"/>
            <a:ext cx="7886700" cy="75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fr"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Findings so far 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dt" idx="10"/>
          </p:nvPr>
        </p:nvSpPr>
        <p:spPr>
          <a:xfrm>
            <a:off x="274749" y="6356351"/>
            <a:ext cx="13566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www.eoscpilot.eu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ftr" idx="11"/>
          </p:nvPr>
        </p:nvSpPr>
        <p:spPr>
          <a:xfrm>
            <a:off x="2163652" y="6356351"/>
            <a:ext cx="50913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sldNum" idx="12"/>
          </p:nvPr>
        </p:nvSpPr>
        <p:spPr>
          <a:xfrm>
            <a:off x="7967730" y="6356351"/>
            <a:ext cx="5475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fr"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Shape 165"/>
          <p:cNvSpPr txBox="1"/>
          <p:nvPr/>
        </p:nvSpPr>
        <p:spPr>
          <a:xfrm>
            <a:off x="131325" y="1095842"/>
            <a:ext cx="1231200" cy="4648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b="1" dirty="0" smtClean="0">
                <a:solidFill>
                  <a:srgbClr val="FF0000"/>
                </a:solidFill>
              </a:rPr>
              <a:t>Service Providers</a:t>
            </a:r>
          </a:p>
          <a:p>
            <a:pPr lvl="0" rt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GB" b="1" dirty="0" smtClean="0">
              <a:solidFill>
                <a:srgbClr val="FF0000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GB" b="1" dirty="0" smtClean="0">
                <a:solidFill>
                  <a:srgbClr val="FF0000"/>
                </a:solidFill>
              </a:rPr>
              <a:t>Users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80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6230152" cy="75247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Additional conclusions and comments from </a:t>
            </a:r>
            <a:r>
              <a:rPr lang="en-GB" dirty="0" err="1" smtClean="0"/>
              <a:t>Tallin</a:t>
            </a:r>
            <a:r>
              <a:rPr lang="en-GB" dirty="0" smtClean="0"/>
              <a:t> workshop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749" y="1112520"/>
            <a:ext cx="8701611" cy="5608956"/>
          </a:xfrm>
        </p:spPr>
        <p:txBody>
          <a:bodyPr>
            <a:noAutofit/>
          </a:bodyPr>
          <a:lstStyle/>
          <a:p>
            <a:r>
              <a:rPr lang="fi-FI" dirty="0" smtClean="0"/>
              <a:t> EOSC will be built on existing credible services and infrastructures. </a:t>
            </a:r>
            <a:r>
              <a:rPr lang="en-US" dirty="0" err="1" smtClean="0"/>
              <a:t>eInfracentral</a:t>
            </a:r>
            <a:r>
              <a:rPr lang="en-US" dirty="0" smtClean="0"/>
              <a:t> designing </a:t>
            </a:r>
            <a:r>
              <a:rPr lang="en-US" dirty="0"/>
              <a:t>a framework for </a:t>
            </a:r>
            <a:r>
              <a:rPr lang="en-US" dirty="0" smtClean="0"/>
              <a:t>EOSC </a:t>
            </a:r>
            <a:r>
              <a:rPr lang="en-US" dirty="0" smtClean="0"/>
              <a:t>service catalogue, </a:t>
            </a:r>
            <a:r>
              <a:rPr lang="en-US" dirty="0" smtClean="0"/>
              <a:t>EOSC-hub will build interoperability between </a:t>
            </a:r>
            <a:r>
              <a:rPr lang="en-US" dirty="0" err="1" smtClean="0"/>
              <a:t>eInfrastructures</a:t>
            </a:r>
            <a:r>
              <a:rPr lang="en-US" dirty="0" smtClean="0"/>
              <a:t> and </a:t>
            </a:r>
            <a:r>
              <a:rPr lang="en-US" dirty="0" err="1" smtClean="0"/>
              <a:t>Reseach</a:t>
            </a:r>
            <a:r>
              <a:rPr lang="en-US" dirty="0" smtClean="0"/>
              <a:t> Infrastructures.</a:t>
            </a:r>
          </a:p>
          <a:p>
            <a:r>
              <a:rPr lang="fi-FI" dirty="0" smtClean="0"/>
              <a:t> </a:t>
            </a:r>
            <a:r>
              <a:rPr lang="en-US" dirty="0" smtClean="0"/>
              <a:t>Provenance </a:t>
            </a:r>
            <a:r>
              <a:rPr lang="en-US" dirty="0" smtClean="0"/>
              <a:t>of data </a:t>
            </a:r>
            <a:r>
              <a:rPr lang="en-US" dirty="0" smtClean="0"/>
              <a:t>important</a:t>
            </a:r>
            <a:endParaRPr lang="en-US" dirty="0" smtClean="0"/>
          </a:p>
          <a:p>
            <a:r>
              <a:rPr lang="en-US" dirty="0" smtClean="0">
                <a:effectLst/>
              </a:rPr>
              <a:t> </a:t>
            </a:r>
            <a:r>
              <a:rPr lang="en-US" dirty="0"/>
              <a:t>Harmonization of all access policies is challenging, but </a:t>
            </a:r>
            <a:r>
              <a:rPr lang="en-US" dirty="0" smtClean="0"/>
              <a:t>definition of 2-3 access types to which services could be categorized should be feasible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www.cpilot.eu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11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from Tallinn workshop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749" y="1112520"/>
            <a:ext cx="8701611" cy="5608956"/>
          </a:xfrm>
        </p:spPr>
        <p:txBody>
          <a:bodyPr>
            <a:noAutofit/>
          </a:bodyPr>
          <a:lstStyle/>
          <a:p>
            <a:r>
              <a:rPr lang="en-US" dirty="0" smtClean="0"/>
              <a:t> Barriers</a:t>
            </a:r>
            <a:r>
              <a:rPr lang="en-US" dirty="0" smtClean="0"/>
              <a:t>: </a:t>
            </a:r>
            <a:r>
              <a:rPr lang="en-US" dirty="0"/>
              <a:t>P</a:t>
            </a:r>
            <a:r>
              <a:rPr lang="en-US" dirty="0" smtClean="0"/>
              <a:t>olicy </a:t>
            </a:r>
            <a:r>
              <a:rPr lang="en-US" dirty="0"/>
              <a:t>on network </a:t>
            </a:r>
            <a:r>
              <a:rPr lang="en-US" dirty="0" smtClean="0"/>
              <a:t>layer, </a:t>
            </a:r>
            <a:r>
              <a:rPr lang="en-US" dirty="0" smtClean="0"/>
              <a:t>issue when </a:t>
            </a:r>
            <a:r>
              <a:rPr lang="en-US" dirty="0"/>
              <a:t>transfer </a:t>
            </a:r>
            <a:r>
              <a:rPr lang="en-US" dirty="0" smtClean="0"/>
              <a:t>data between private providers using the research network (GÉANT).</a:t>
            </a:r>
          </a:p>
          <a:p>
            <a:r>
              <a:rPr lang="en-US" dirty="0" smtClean="0"/>
              <a:t> Agreement </a:t>
            </a:r>
            <a:r>
              <a:rPr lang="en-US" dirty="0" smtClean="0"/>
              <a:t>must be reached between </a:t>
            </a:r>
            <a:r>
              <a:rPr lang="en-US" dirty="0" smtClean="0"/>
              <a:t>service providers on kind of information </a:t>
            </a:r>
            <a:r>
              <a:rPr lang="en-US" dirty="0" smtClean="0"/>
              <a:t>shared about </a:t>
            </a:r>
            <a:r>
              <a:rPr lang="en-US" dirty="0" smtClean="0"/>
              <a:t>users</a:t>
            </a:r>
          </a:p>
          <a:p>
            <a:r>
              <a:rPr lang="en-US" dirty="0" smtClean="0"/>
              <a:t> EOSC </a:t>
            </a:r>
            <a:r>
              <a:rPr lang="en-US" dirty="0" smtClean="0"/>
              <a:t>as </a:t>
            </a:r>
            <a:r>
              <a:rPr lang="en-US" dirty="0"/>
              <a:t>inclusive as </a:t>
            </a:r>
            <a:r>
              <a:rPr lang="en-US" dirty="0" smtClean="0"/>
              <a:t>possible from service provider point of </a:t>
            </a:r>
            <a:r>
              <a:rPr lang="en-US" dirty="0" smtClean="0"/>
              <a:t>view: </a:t>
            </a:r>
            <a:r>
              <a:rPr lang="en-US" dirty="0" smtClean="0"/>
              <a:t>Minimum </a:t>
            </a:r>
            <a:r>
              <a:rPr lang="en-US" dirty="0"/>
              <a:t>set of principles to </a:t>
            </a:r>
            <a:r>
              <a:rPr lang="en-US" dirty="0" smtClean="0"/>
              <a:t>be set </a:t>
            </a:r>
            <a:r>
              <a:rPr lang="en-US" dirty="0"/>
              <a:t>for all </a:t>
            </a:r>
            <a:r>
              <a:rPr lang="en-US" dirty="0" smtClean="0"/>
              <a:t>providers</a:t>
            </a:r>
            <a:r>
              <a:rPr lang="en-US" dirty="0"/>
              <a:t>, </a:t>
            </a:r>
            <a:r>
              <a:rPr lang="en-US" dirty="0" smtClean="0"/>
              <a:t>additional set </a:t>
            </a:r>
            <a:r>
              <a:rPr lang="en-US" dirty="0"/>
              <a:t>of principles for those </a:t>
            </a:r>
            <a:r>
              <a:rPr lang="en-US" dirty="0" smtClean="0"/>
              <a:t>who </a:t>
            </a:r>
            <a:r>
              <a:rPr lang="en-US" dirty="0"/>
              <a:t>want to </a:t>
            </a:r>
            <a:r>
              <a:rPr lang="en-US" dirty="0" smtClean="0"/>
              <a:t>go further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www.cpilot.eu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2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468225" y="1465351"/>
            <a:ext cx="7886700" cy="3681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>
                <a:latin typeface="Arial"/>
                <a:ea typeface="Arial"/>
                <a:cs typeface="Arial"/>
                <a:sym typeface="Arial"/>
              </a:rPr>
              <a:t>Principles of engagement of service providers in the various infrastructures are different and adapted to the type of services that they are offering.</a:t>
            </a:r>
            <a:r>
              <a:rPr lang="en-GB" sz="1800" dirty="0" smtClean="0"/>
              <a:t> </a:t>
            </a:r>
          </a:p>
          <a:p>
            <a:pPr marL="228600" marR="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>
                <a:latin typeface="Arial"/>
                <a:ea typeface="Arial"/>
                <a:cs typeface="Arial"/>
              </a:rPr>
              <a:t>Necessary to integrate results with the work of </a:t>
            </a:r>
            <a:r>
              <a:rPr lang="en-GB" sz="1800" dirty="0" err="1" smtClean="0">
                <a:latin typeface="Arial"/>
                <a:ea typeface="Arial"/>
                <a:cs typeface="Arial"/>
              </a:rPr>
              <a:t>EOSCpilot</a:t>
            </a:r>
            <a:r>
              <a:rPr lang="en-GB" sz="1800" dirty="0" smtClean="0">
                <a:latin typeface="Arial"/>
                <a:ea typeface="Arial"/>
                <a:cs typeface="Arial"/>
              </a:rPr>
              <a:t> Services WP on service providers - ongoing</a:t>
            </a:r>
          </a:p>
          <a:p>
            <a:pPr marL="228600" marR="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>
                <a:latin typeface="Arial"/>
                <a:ea typeface="Arial"/>
                <a:cs typeface="Arial"/>
              </a:rPr>
              <a:t>Next steps: we will examine a range of possible Principles across all levels and covering themes such as </a:t>
            </a:r>
          </a:p>
          <a:p>
            <a: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GB" sz="1800" dirty="0" smtClean="0"/>
              <a:t>Service quality/metrics</a:t>
            </a:r>
          </a:p>
          <a:p>
            <a: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GB" sz="1800" dirty="0" smtClean="0"/>
              <a:t>Terms of Use</a:t>
            </a:r>
          </a:p>
          <a:p>
            <a: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GB" sz="1800" dirty="0" smtClean="0"/>
              <a:t>Inclusion in a EOSC Service registry, </a:t>
            </a:r>
            <a:r>
              <a:rPr lang="en-GB" sz="1800" dirty="0" err="1" smtClean="0"/>
              <a:t>etc</a:t>
            </a:r>
            <a:endParaRPr lang="en-GB" sz="1800" dirty="0" smtClean="0"/>
          </a:p>
          <a:p>
            <a:pPr marR="0" lvl="0" indent="38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GB" sz="1800" dirty="0" smtClean="0">
                <a:latin typeface="Arial"/>
                <a:ea typeface="Arial"/>
                <a:cs typeface="Arial"/>
              </a:rPr>
              <a:t> We are running further consultations of experts (service providers, users)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33333"/>
              <a:buFont typeface="Calibri"/>
              <a:buNone/>
            </a:pPr>
            <a:endParaRPr lang="en-GB" sz="1800" dirty="0">
              <a:latin typeface="Arial"/>
              <a:ea typeface="Arial"/>
              <a:cs typeface="Arial"/>
              <a:sym typeface="Calibri"/>
            </a:endParaRPr>
          </a:p>
        </p:txBody>
      </p:sp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2746208" y="134218"/>
            <a:ext cx="7886700" cy="75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dirty="0" smtClean="0"/>
              <a:t>What are we moving towards</a:t>
            </a:r>
            <a:r>
              <a:rPr lang="en-GB" sz="3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GB" sz="3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dt" idx="10"/>
          </p:nvPr>
        </p:nvSpPr>
        <p:spPr>
          <a:xfrm>
            <a:off x="274749" y="6356351"/>
            <a:ext cx="13566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www.eoscpilot.eu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ftr" idx="11"/>
          </p:nvPr>
        </p:nvSpPr>
        <p:spPr>
          <a:xfrm>
            <a:off x="2163652" y="6356351"/>
            <a:ext cx="50913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175" name="Shape 175"/>
          <p:cNvSpPr txBox="1">
            <a:spLocks noGrp="1"/>
          </p:cNvSpPr>
          <p:nvPr>
            <p:ph type="sldNum" idx="12"/>
          </p:nvPr>
        </p:nvSpPr>
        <p:spPr>
          <a:xfrm>
            <a:off x="7967730" y="6356351"/>
            <a:ext cx="5475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fr"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102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2746208" y="134218"/>
            <a:ext cx="7886700" cy="75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fr"/>
              <a:t>Consultation work</a:t>
            </a:r>
          </a:p>
        </p:txBody>
      </p:sp>
      <p:sp>
        <p:nvSpPr>
          <p:cNvPr id="182" name="Shape 182"/>
          <p:cNvSpPr txBox="1"/>
          <p:nvPr/>
        </p:nvSpPr>
        <p:spPr>
          <a:xfrm>
            <a:off x="65926" y="1918697"/>
            <a:ext cx="547500" cy="65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r" sz="2400">
                <a:solidFill>
                  <a:schemeClr val="dk1"/>
                </a:solidFill>
              </a:rPr>
              <a:t>✅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68225" y="1998750"/>
            <a:ext cx="8675700" cy="305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 sz="2400" u="sng" dirty="0">
                <a:solidFill>
                  <a:schemeClr val="hlink"/>
                </a:solidFill>
                <a:hlinkClick r:id="rId3"/>
              </a:rPr>
              <a:t>2nd EOSCpilot Governance Development Forum workshop in Tallin, 1-2 Oct, 2017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EOSCpilot</a:t>
            </a:r>
            <a:r>
              <a:rPr lang="f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" sz="2400" dirty="0"/>
              <a:t>workshop WP2 in Brussels on 18-19 </a:t>
            </a:r>
            <a:r>
              <a:rPr lang="fr" sz="2400" dirty="0" err="1"/>
              <a:t>Oct</a:t>
            </a:r>
            <a:r>
              <a:rPr lang="fr" sz="2400" dirty="0"/>
              <a:t>, 2017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 sz="2400" u="sng" dirty="0">
                <a:solidFill>
                  <a:schemeClr val="hlink"/>
                </a:solidFill>
                <a:hlinkClick r:id="rId4"/>
              </a:rPr>
              <a:t>EOSC Stakeholder Forum in Brussels on </a:t>
            </a:r>
            <a:r>
              <a:rPr lang="fr" sz="2400" u="sng" dirty="0" smtClean="0">
                <a:solidFill>
                  <a:schemeClr val="hlink"/>
                </a:solidFill>
                <a:hlinkClick r:id="rId4"/>
              </a:rPr>
              <a:t>28</a:t>
            </a:r>
            <a:r>
              <a:rPr lang="fi-FI" sz="2400" u="sng" dirty="0" smtClean="0">
                <a:solidFill>
                  <a:schemeClr val="hlink"/>
                </a:solidFill>
                <a:hlinkClick r:id="rId4"/>
              </a:rPr>
              <a:t>-29</a:t>
            </a:r>
            <a:r>
              <a:rPr lang="fr" sz="2400" u="sng" dirty="0" smtClean="0">
                <a:solidFill>
                  <a:schemeClr val="hlink"/>
                </a:solidFill>
                <a:hlinkClick r:id="rId4"/>
              </a:rPr>
              <a:t> </a:t>
            </a:r>
            <a:r>
              <a:rPr lang="fr" sz="2400" u="sng" dirty="0">
                <a:solidFill>
                  <a:schemeClr val="hlink"/>
                </a:solidFill>
                <a:hlinkClick r:id="rId4"/>
              </a:rPr>
              <a:t>Nov, 2017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fr" sz="2400" dirty="0" err="1"/>
              <a:t>Dissemination</a:t>
            </a:r>
            <a:r>
              <a:rPr lang="fr" sz="2400" dirty="0"/>
              <a:t> via cluster </a:t>
            </a:r>
            <a:r>
              <a:rPr lang="fr" sz="2400" dirty="0" err="1"/>
              <a:t>projects</a:t>
            </a:r>
            <a:r>
              <a:rPr lang="fr" sz="2400" dirty="0"/>
              <a:t>, </a:t>
            </a:r>
            <a:r>
              <a:rPr lang="fr" sz="2400" dirty="0" err="1"/>
              <a:t>communities</a:t>
            </a:r>
            <a:r>
              <a:rPr lang="fr" sz="2400" dirty="0"/>
              <a:t>, </a:t>
            </a:r>
            <a:r>
              <a:rPr lang="fr" sz="2400" dirty="0" err="1"/>
              <a:t>Oct-Nov</a:t>
            </a:r>
            <a:r>
              <a:rPr lang="fr" sz="2400" dirty="0"/>
              <a:t> 2017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84" name="Shape 184"/>
          <p:cNvSpPr txBox="1">
            <a:spLocks noGrp="1"/>
          </p:cNvSpPr>
          <p:nvPr>
            <p:ph type="dt" idx="10"/>
          </p:nvPr>
        </p:nvSpPr>
        <p:spPr>
          <a:xfrm>
            <a:off x="274749" y="6356351"/>
            <a:ext cx="13566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www.eoscpilot.eu</a:t>
            </a:r>
          </a:p>
        </p:txBody>
      </p:sp>
      <p:sp>
        <p:nvSpPr>
          <p:cNvPr id="185" name="Shape 185"/>
          <p:cNvSpPr txBox="1">
            <a:spLocks noGrp="1"/>
          </p:cNvSpPr>
          <p:nvPr>
            <p:ph type="ftr" idx="11"/>
          </p:nvPr>
        </p:nvSpPr>
        <p:spPr>
          <a:xfrm>
            <a:off x="2163652" y="6356351"/>
            <a:ext cx="50913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sldNum" idx="12"/>
          </p:nvPr>
        </p:nvSpPr>
        <p:spPr>
          <a:xfrm>
            <a:off x="7967730" y="6356351"/>
            <a:ext cx="547500" cy="36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fr"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798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861560" y="2667000"/>
            <a:ext cx="4282440" cy="2468077"/>
          </a:xfrm>
        </p:spPr>
        <p:txBody>
          <a:bodyPr>
            <a:noAutofit/>
          </a:bodyPr>
          <a:lstStyle/>
          <a:p>
            <a:pPr algn="l"/>
            <a:r>
              <a:rPr lang="en-US" dirty="0" smtClean="0"/>
              <a:t>EOSC Governance </a:t>
            </a:r>
            <a:r>
              <a:rPr lang="en-US" dirty="0"/>
              <a:t>Development Forum workshop</a:t>
            </a:r>
            <a:r>
              <a:rPr lang="en-US" dirty="0" smtClean="0"/>
              <a:t>:</a:t>
            </a:r>
          </a:p>
          <a:p>
            <a:pPr algn="l"/>
            <a:r>
              <a:rPr lang="en-US" sz="3200" b="1" dirty="0" smtClean="0"/>
              <a:t>Wrap-up</a:t>
            </a:r>
            <a:endParaRPr lang="en-US" sz="3200" b="1" dirty="0" smtClean="0"/>
          </a:p>
          <a:p>
            <a:pPr algn="l"/>
            <a:endParaRPr lang="en-US" b="1" dirty="0" smtClean="0"/>
          </a:p>
          <a:p>
            <a:pPr algn="l"/>
            <a:r>
              <a:rPr lang="en-US" dirty="0" smtClean="0"/>
              <a:t>Saara Kontro, CSC</a:t>
            </a:r>
            <a:br>
              <a:rPr lang="en-US" dirty="0" smtClean="0"/>
            </a:br>
            <a:r>
              <a:rPr lang="en-US" dirty="0" smtClean="0"/>
              <a:t>saara.Kontro@csc.fi</a:t>
            </a:r>
          </a:p>
          <a:p>
            <a:pPr algn="l"/>
            <a:endParaRPr lang="en-US" dirty="0"/>
          </a:p>
          <a:p>
            <a:pPr algn="l"/>
            <a:r>
              <a:rPr lang="en-US" dirty="0" smtClean="0"/>
              <a:t> </a:t>
            </a:r>
          </a:p>
          <a:p>
            <a:pPr algn="l"/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240" y="5543716"/>
            <a:ext cx="2179320" cy="7959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40" y="5574196"/>
            <a:ext cx="2920890" cy="79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5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EOSC governance and Member States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58240"/>
            <a:ext cx="8362950" cy="499871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 Support </a:t>
            </a:r>
            <a:r>
              <a:rPr lang="en-US" dirty="0"/>
              <a:t>the building of </a:t>
            </a:r>
            <a:r>
              <a:rPr lang="en-US" dirty="0" smtClean="0"/>
              <a:t>EOSC, </a:t>
            </a:r>
            <a:r>
              <a:rPr lang="en-US" dirty="0"/>
              <a:t>declaration has good </a:t>
            </a:r>
            <a:r>
              <a:rPr lang="en-US" dirty="0" smtClean="0"/>
              <a:t>topics although not all </a:t>
            </a:r>
            <a:r>
              <a:rPr lang="en-US" dirty="0" smtClean="0"/>
              <a:t>MS have </a:t>
            </a:r>
            <a:r>
              <a:rPr lang="en-US" dirty="0" smtClean="0"/>
              <a:t>official position on it yet.</a:t>
            </a:r>
          </a:p>
          <a:p>
            <a:r>
              <a:rPr lang="en-US" dirty="0" smtClean="0"/>
              <a:t> Importance of </a:t>
            </a:r>
            <a:r>
              <a:rPr lang="en-US" dirty="0" smtClean="0"/>
              <a:t>involvement of Member </a:t>
            </a:r>
            <a:r>
              <a:rPr lang="en-US" dirty="0" smtClean="0"/>
              <a:t>States and Associated Countries in the governance and decision making of EOSC</a:t>
            </a:r>
          </a:p>
          <a:p>
            <a:r>
              <a:rPr lang="en-US" dirty="0" smtClean="0"/>
              <a:t> </a:t>
            </a:r>
            <a:r>
              <a:rPr lang="en-US" dirty="0"/>
              <a:t>F</a:t>
            </a:r>
            <a:r>
              <a:rPr lang="en-US" dirty="0" smtClean="0"/>
              <a:t>unding model(s) and instruments need to be clarified</a:t>
            </a:r>
            <a:endParaRPr lang="en-US" dirty="0" smtClean="0"/>
          </a:p>
          <a:p>
            <a:r>
              <a:rPr lang="en-US" dirty="0" smtClean="0"/>
              <a:t> ERAC </a:t>
            </a:r>
            <a:r>
              <a:rPr lang="en-US" dirty="0"/>
              <a:t>Standing Working Group on Open Science and </a:t>
            </a:r>
            <a:r>
              <a:rPr lang="en-US" dirty="0" smtClean="0"/>
              <a:t>Innovation as vehicle for discussion between EC and MS on EOSC</a:t>
            </a:r>
          </a:p>
          <a:p>
            <a:r>
              <a:rPr lang="en-US" dirty="0" smtClean="0"/>
              <a:t> Wise </a:t>
            </a:r>
            <a:r>
              <a:rPr lang="en-US" dirty="0"/>
              <a:t>use of </a:t>
            </a:r>
            <a:r>
              <a:rPr lang="en-US" dirty="0" smtClean="0"/>
              <a:t>resources, not </a:t>
            </a:r>
            <a:r>
              <a:rPr lang="en-US" dirty="0"/>
              <a:t>duplicating </a:t>
            </a:r>
            <a:r>
              <a:rPr lang="en-US" dirty="0" smtClean="0"/>
              <a:t>things already done in other initiatives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Clear focus on </a:t>
            </a:r>
            <a:r>
              <a:rPr lang="en-US" dirty="0" smtClean="0"/>
              <a:t>interoperability on all layers (policy, organizational, semantic, technical) MS to agree </a:t>
            </a:r>
            <a:r>
              <a:rPr lang="en-US" dirty="0"/>
              <a:t>on </a:t>
            </a:r>
            <a:r>
              <a:rPr lang="en-US" dirty="0" smtClean="0"/>
              <a:t>mechanisms for interoperability with support of EC to </a:t>
            </a:r>
            <a:r>
              <a:rPr lang="en-US" dirty="0"/>
              <a:t>obtain sustainability of </a:t>
            </a:r>
            <a:r>
              <a:rPr lang="en-US" dirty="0" smtClean="0"/>
              <a:t>EOSC</a:t>
            </a:r>
          </a:p>
          <a:p>
            <a:r>
              <a:rPr lang="en-US" dirty="0" smtClean="0"/>
              <a:t> ESFRI </a:t>
            </a:r>
            <a:r>
              <a:rPr lang="en-US" dirty="0" smtClean="0"/>
              <a:t>forum, e-IRG and RDA important stakeholders for </a:t>
            </a:r>
            <a:r>
              <a:rPr lang="en-US" dirty="0" smtClean="0"/>
              <a:t>EOSC 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911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Next events and steps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8485"/>
            <a:ext cx="7886700" cy="310895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Feedback through governance forum secretariat and monthly </a:t>
            </a:r>
            <a:r>
              <a:rPr lang="en-US" dirty="0"/>
              <a:t>webinars, next 12 October https://eoscpilot.eu/about/governance-framework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EOSCpilot</a:t>
            </a:r>
            <a:r>
              <a:rPr lang="en-US" dirty="0" smtClean="0"/>
              <a:t> </a:t>
            </a:r>
            <a:r>
              <a:rPr lang="en-US" dirty="0"/>
              <a:t>Stakeholder Engagement Event</a:t>
            </a:r>
          </a:p>
          <a:p>
            <a:pPr lvl="1"/>
            <a:r>
              <a:rPr lang="en-US" dirty="0"/>
              <a:t> 28-29 November in </a:t>
            </a:r>
            <a:r>
              <a:rPr lang="en-US" dirty="0" smtClean="0"/>
              <a:t>Brussels</a:t>
            </a:r>
          </a:p>
          <a:p>
            <a:r>
              <a:rPr lang="en-US" dirty="0"/>
              <a:t> </a:t>
            </a:r>
            <a:r>
              <a:rPr lang="en-US" dirty="0" smtClean="0"/>
              <a:t>Workshop in conjunction with EUDAT </a:t>
            </a:r>
            <a:r>
              <a:rPr lang="en-US" dirty="0"/>
              <a:t>Conference - Putting the EOSC Vision into </a:t>
            </a:r>
            <a:r>
              <a:rPr lang="en-US" dirty="0" smtClean="0"/>
              <a:t>Practice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Porto, Portugal, 23-25 January, </a:t>
            </a:r>
            <a:r>
              <a:rPr lang="en-US" dirty="0" smtClean="0"/>
              <a:t>2018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28650" y="4450080"/>
            <a:ext cx="7886700" cy="3108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00000"/>
              <a:buFontTx/>
              <a:buBlip>
                <a:blip r:embed="rId2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version of the EOSC governance framework published in </a:t>
            </a:r>
            <a:r>
              <a:rPr lang="en-US" dirty="0" smtClean="0"/>
              <a:t>November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smtClean="0"/>
              <a:t>EC: Interim EOSC governance board to start in 2018, EOSC roadmap available by 2018</a:t>
            </a:r>
            <a:endParaRPr lang="fi-FI" dirty="0">
              <a:solidFill>
                <a:srgbClr val="C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2920" y="4347444"/>
            <a:ext cx="8012430" cy="1885716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11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16</a:t>
            </a:fld>
            <a:endParaRPr lang="en-GB"/>
          </a:p>
        </p:txBody>
      </p:sp>
      <p:sp>
        <p:nvSpPr>
          <p:cNvPr id="10" name="Title 7"/>
          <p:cNvSpPr txBox="1">
            <a:spLocks/>
          </p:cNvSpPr>
          <p:nvPr/>
        </p:nvSpPr>
        <p:spPr>
          <a:xfrm>
            <a:off x="2260866" y="2493963"/>
            <a:ext cx="622453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900" b="1" smtClean="0"/>
              <a:t>Q&amp;A</a:t>
            </a:r>
            <a:endParaRPr lang="en-US" sz="199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83748" y="5064958"/>
            <a:ext cx="417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Alt. </a:t>
            </a:r>
            <a:r>
              <a:rPr lang="en-US" dirty="0"/>
              <a:t>write to </a:t>
            </a:r>
            <a:r>
              <a:rPr lang="en-US" dirty="0" err="1"/>
              <a:t>egdf-secretariat@eoscpilot.eu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96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6232692" cy="752476"/>
          </a:xfrm>
        </p:spPr>
        <p:txBody>
          <a:bodyPr/>
          <a:lstStyle/>
          <a:p>
            <a:r>
              <a:rPr lang="en-US" dirty="0" smtClean="0"/>
              <a:t>Follow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Follow the Governance Development at: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eoscpilot.eu</a:t>
            </a:r>
            <a:r>
              <a:rPr lang="en-US" dirty="0"/>
              <a:t>/about/governance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848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12" y="2718703"/>
            <a:ext cx="5089545" cy="1325563"/>
          </a:xfrm>
        </p:spPr>
        <p:txBody>
          <a:bodyPr>
            <a:noAutofit/>
          </a:bodyPr>
          <a:lstStyle/>
          <a:p>
            <a:r>
              <a:rPr lang="en-GB" sz="3200" dirty="0" smtClean="0"/>
              <a:t>Thanks!</a:t>
            </a:r>
            <a:br>
              <a:rPr lang="en-GB" sz="3200" dirty="0" smtClean="0"/>
            </a:br>
            <a:r>
              <a:rPr lang="en-GB" sz="3200" dirty="0" smtClean="0"/>
              <a:t>Next EGDF webinar</a:t>
            </a:r>
            <a:br>
              <a:rPr lang="en-GB" sz="3200" dirty="0" smtClean="0"/>
            </a:br>
            <a:r>
              <a:rPr lang="en-GB" sz="3200" dirty="0" smtClean="0"/>
              <a:t>9 November 14:00 CET</a:t>
            </a:r>
            <a:endParaRPr lang="en-GB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67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Cpilot Kick-off Meeting WP templat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05CAD2-3965-6341-B87C-4E15078A0D49}" vid="{021B5A1B-3DEA-E84C-B7A4-F29E3E82A717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05CAD2-3965-6341-B87C-4E15078A0D49}" vid="{62091F54-F225-4042-BB6F-51CDAFC8FE99}"/>
    </a:ext>
  </a:extLst>
</a:theme>
</file>

<file path=ppt/theme/theme3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EE852FCD-D4E6-6E4B-B602-B6EE0E95DC2A}" vid="{1EB053B0-4745-F541-A55C-BCA4680EFEC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EOSCpilot_PPT_template_Feb2017</Template>
  <TotalTime>8515</TotalTime>
  <Words>1365</Words>
  <Application>Microsoft Macintosh PowerPoint</Application>
  <PresentationFormat>On-screen Show (4:3)</PresentationFormat>
  <Paragraphs>196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Calibri</vt:lpstr>
      <vt:lpstr>Calibri Light</vt:lpstr>
      <vt:lpstr>Wingdings</vt:lpstr>
      <vt:lpstr>Arial</vt:lpstr>
      <vt:lpstr>EOSCpilot Kick-off Meeting WP template</vt:lpstr>
      <vt:lpstr>Personalizza struttura</vt:lpstr>
      <vt:lpstr>1_Personalizza struttura</vt:lpstr>
      <vt:lpstr>PowerPoint Presentation</vt:lpstr>
      <vt:lpstr>Governance Development Forum</vt:lpstr>
      <vt:lpstr>PowerPoint Presentation</vt:lpstr>
      <vt:lpstr>Principles of Engagement</vt:lpstr>
      <vt:lpstr>Understanding barriers to participation </vt:lpstr>
      <vt:lpstr>Principles of Engagement - Steps so far </vt:lpstr>
      <vt:lpstr>Questions analysed (User and Service  Provider perspective) </vt:lpstr>
      <vt:lpstr>Findings so far </vt:lpstr>
      <vt:lpstr>Additional conclusions and comments from Tallin workshop</vt:lpstr>
      <vt:lpstr>More from Tallinn workshop</vt:lpstr>
      <vt:lpstr>What are we moving towards </vt:lpstr>
      <vt:lpstr>Consultation work</vt:lpstr>
      <vt:lpstr>PowerPoint Presentation</vt:lpstr>
      <vt:lpstr>EOSC governance and Member States</vt:lpstr>
      <vt:lpstr>Next events and steps</vt:lpstr>
      <vt:lpstr>PowerPoint Presentation</vt:lpstr>
      <vt:lpstr>Follow</vt:lpstr>
      <vt:lpstr>Thanks! Next EGDF webinar 9 November 14:00 CET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 Öster</dc:creator>
  <cp:lastModifiedBy>Per Öster</cp:lastModifiedBy>
  <cp:revision>34</cp:revision>
  <dcterms:created xsi:type="dcterms:W3CDTF">2017-08-17T11:03:30Z</dcterms:created>
  <dcterms:modified xsi:type="dcterms:W3CDTF">2017-10-17T06:51:44Z</dcterms:modified>
</cp:coreProperties>
</file>