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4" r:id="rId2"/>
  </p:sldMasterIdLst>
  <p:notesMasterIdLst>
    <p:notesMasterId r:id="rId18"/>
  </p:notesMasterIdLst>
  <p:sldIdLst>
    <p:sldId id="262" r:id="rId3"/>
    <p:sldId id="267" r:id="rId4"/>
    <p:sldId id="264" r:id="rId5"/>
    <p:sldId id="266" r:id="rId6"/>
    <p:sldId id="270" r:id="rId7"/>
    <p:sldId id="271" r:id="rId8"/>
    <p:sldId id="272" r:id="rId9"/>
    <p:sldId id="275" r:id="rId10"/>
    <p:sldId id="274" r:id="rId11"/>
    <p:sldId id="273" r:id="rId12"/>
    <p:sldId id="276" r:id="rId13"/>
    <p:sldId id="277" r:id="rId14"/>
    <p:sldId id="279" r:id="rId15"/>
    <p:sldId id="278" r:id="rId16"/>
    <p:sldId id="269" r:id="rId1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6418"/>
  </p:normalViewPr>
  <p:slideViewPr>
    <p:cSldViewPr snapToGrid="0" snapToObjects="1">
      <p:cViewPr varScale="1">
        <p:scale>
          <a:sx n="98" d="100"/>
          <a:sy n="98" d="100"/>
        </p:scale>
        <p:origin x="58" y="6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9C740A-DE5F-414A-BE81-69039C0A39A0}" type="doc">
      <dgm:prSet loTypeId="urn:microsoft.com/office/officeart/2005/8/layout/lProcess3" loCatId="" qsTypeId="urn:microsoft.com/office/officeart/2005/8/quickstyle/simple4" qsCatId="simple" csTypeId="urn:microsoft.com/office/officeart/2005/8/colors/accent1_2" csCatId="accent1" phldr="1"/>
      <dgm:spPr/>
      <dgm:t>
        <a:bodyPr/>
        <a:lstStyle/>
        <a:p>
          <a:endParaRPr lang="en-GB"/>
        </a:p>
      </dgm:t>
    </dgm:pt>
    <dgm:pt modelId="{E1C2EAA5-2B8F-6045-B201-2428C80A344C}">
      <dgm:prSet phldrT="[Text]"/>
      <dgm:spPr/>
      <dgm:t>
        <a:bodyPr/>
        <a:lstStyle/>
        <a:p>
          <a:r>
            <a:rPr lang="en-GB" dirty="0"/>
            <a:t>Stakeholder scoping</a:t>
          </a:r>
        </a:p>
      </dgm:t>
    </dgm:pt>
    <dgm:pt modelId="{24556441-A207-954C-8B01-9B2FEE5EADAE}" type="parTrans" cxnId="{83B25B67-54F8-BB41-B6A8-51E571B4DDF4}">
      <dgm:prSet/>
      <dgm:spPr/>
      <dgm:t>
        <a:bodyPr/>
        <a:lstStyle/>
        <a:p>
          <a:endParaRPr lang="en-GB"/>
        </a:p>
      </dgm:t>
    </dgm:pt>
    <dgm:pt modelId="{BFEDD318-FEB6-6246-96E1-62E5DB6D79CD}" type="sibTrans" cxnId="{83B25B67-54F8-BB41-B6A8-51E571B4DDF4}">
      <dgm:prSet/>
      <dgm:spPr/>
      <dgm:t>
        <a:bodyPr/>
        <a:lstStyle/>
        <a:p>
          <a:endParaRPr lang="en-GB"/>
        </a:p>
      </dgm:t>
    </dgm:pt>
    <dgm:pt modelId="{4CDDD809-7E48-9E47-9756-F0A143336F49}">
      <dgm:prSet phldrT="[Text]"/>
      <dgm:spPr/>
      <dgm:t>
        <a:bodyPr/>
        <a:lstStyle/>
        <a:p>
          <a:r>
            <a:rPr lang="en-GB" dirty="0"/>
            <a:t>Engage stakeholder through </a:t>
          </a:r>
          <a:r>
            <a:rPr lang="en-GB" b="1" dirty="0"/>
            <a:t>Governance development forum</a:t>
          </a:r>
        </a:p>
      </dgm:t>
    </dgm:pt>
    <dgm:pt modelId="{DA37DB04-F922-5A40-91D0-BC8DB33D2167}" type="parTrans" cxnId="{AE58FAE5-53C6-9A41-A1A4-8AEF1FABA418}">
      <dgm:prSet/>
      <dgm:spPr/>
      <dgm:t>
        <a:bodyPr/>
        <a:lstStyle/>
        <a:p>
          <a:endParaRPr lang="en-GB"/>
        </a:p>
      </dgm:t>
    </dgm:pt>
    <dgm:pt modelId="{C75F2433-A4C3-D249-BF96-D65C310FC6CD}" type="sibTrans" cxnId="{AE58FAE5-53C6-9A41-A1A4-8AEF1FABA418}">
      <dgm:prSet/>
      <dgm:spPr/>
      <dgm:t>
        <a:bodyPr/>
        <a:lstStyle/>
        <a:p>
          <a:endParaRPr lang="en-GB"/>
        </a:p>
      </dgm:t>
    </dgm:pt>
    <dgm:pt modelId="{2EA96493-0303-4249-90D8-FEDC23551EAC}">
      <dgm:prSet phldrT="[Text]"/>
      <dgm:spPr/>
      <dgm:t>
        <a:bodyPr/>
        <a:lstStyle/>
        <a:p>
          <a:r>
            <a:rPr lang="en-GB" dirty="0"/>
            <a:t>Federated governance framework for the EOSC</a:t>
          </a:r>
        </a:p>
      </dgm:t>
    </dgm:pt>
    <dgm:pt modelId="{FF5DD738-B046-4A4C-A42D-3BDC97723EA7}" type="parTrans" cxnId="{97161FC4-4B3E-BE4F-B90F-79124B201808}">
      <dgm:prSet/>
      <dgm:spPr/>
      <dgm:t>
        <a:bodyPr/>
        <a:lstStyle/>
        <a:p>
          <a:endParaRPr lang="en-GB"/>
        </a:p>
      </dgm:t>
    </dgm:pt>
    <dgm:pt modelId="{0CCC0EE7-2387-0847-9274-C537F8AE8A6E}" type="sibTrans" cxnId="{97161FC4-4B3E-BE4F-B90F-79124B201808}">
      <dgm:prSet/>
      <dgm:spPr/>
      <dgm:t>
        <a:bodyPr/>
        <a:lstStyle/>
        <a:p>
          <a:endParaRPr lang="en-GB"/>
        </a:p>
      </dgm:t>
    </dgm:pt>
    <dgm:pt modelId="{98C98CC7-CFF0-AE49-B29A-2A7529E28484}">
      <dgm:prSet phldrT="[Text]"/>
      <dgm:spPr/>
      <dgm:t>
        <a:bodyPr/>
        <a:lstStyle/>
        <a:p>
          <a:r>
            <a:rPr lang="en-GB" dirty="0"/>
            <a:t>Governance framework piloting process</a:t>
          </a:r>
        </a:p>
      </dgm:t>
    </dgm:pt>
    <dgm:pt modelId="{91D6B1C1-CDA6-2742-AB2A-40E1DB7BEE5A}" type="parTrans" cxnId="{365BEAC2-3D30-0546-81D3-8419324EDBE5}">
      <dgm:prSet/>
      <dgm:spPr/>
      <dgm:t>
        <a:bodyPr/>
        <a:lstStyle/>
        <a:p>
          <a:endParaRPr lang="en-GB"/>
        </a:p>
      </dgm:t>
    </dgm:pt>
    <dgm:pt modelId="{783F6412-9B41-9A46-8C79-607C06835C24}" type="sibTrans" cxnId="{365BEAC2-3D30-0546-81D3-8419324EDBE5}">
      <dgm:prSet/>
      <dgm:spPr/>
      <dgm:t>
        <a:bodyPr/>
        <a:lstStyle/>
        <a:p>
          <a:endParaRPr lang="en-GB"/>
        </a:p>
      </dgm:t>
    </dgm:pt>
    <dgm:pt modelId="{3F061975-B170-204F-B0E8-2C67B7676CAA}">
      <dgm:prSet phldrT="[Text]"/>
      <dgm:spPr/>
      <dgm:t>
        <a:bodyPr/>
        <a:lstStyle/>
        <a:p>
          <a:r>
            <a:rPr lang="en-GB" dirty="0"/>
            <a:t>Preparatory work for business models to underpin EOSC sustainability</a:t>
          </a:r>
        </a:p>
      </dgm:t>
    </dgm:pt>
    <dgm:pt modelId="{5ED2963C-D823-B449-9448-FEA688BF3A41}" type="parTrans" cxnId="{D2073ECA-2194-0C4F-B50E-2B172C4A201D}">
      <dgm:prSet/>
      <dgm:spPr/>
      <dgm:t>
        <a:bodyPr/>
        <a:lstStyle/>
        <a:p>
          <a:endParaRPr lang="en-GB"/>
        </a:p>
      </dgm:t>
    </dgm:pt>
    <dgm:pt modelId="{B584828C-3118-CF49-A5CD-74E93191C556}" type="sibTrans" cxnId="{D2073ECA-2194-0C4F-B50E-2B172C4A201D}">
      <dgm:prSet/>
      <dgm:spPr/>
      <dgm:t>
        <a:bodyPr/>
        <a:lstStyle/>
        <a:p>
          <a:endParaRPr lang="en-GB"/>
        </a:p>
      </dgm:t>
    </dgm:pt>
    <dgm:pt modelId="{665FAF8B-CA86-2744-A536-435D7907EF7C}">
      <dgm:prSet phldrT="[Text]"/>
      <dgm:spPr/>
      <dgm:t>
        <a:bodyPr/>
        <a:lstStyle/>
        <a:p>
          <a:r>
            <a:rPr lang="en-GB" dirty="0"/>
            <a:t>Investigation and analysis of organisational principles of engagement</a:t>
          </a:r>
        </a:p>
      </dgm:t>
    </dgm:pt>
    <dgm:pt modelId="{AB86C77A-9EF9-7F41-9FC9-120F6B3375C5}" type="parTrans" cxnId="{BF7DF997-A64D-4048-81F3-F84FCC1E42E0}">
      <dgm:prSet/>
      <dgm:spPr/>
      <dgm:t>
        <a:bodyPr/>
        <a:lstStyle/>
        <a:p>
          <a:endParaRPr lang="en-GB"/>
        </a:p>
      </dgm:t>
    </dgm:pt>
    <dgm:pt modelId="{7BAE1974-DC9E-AE48-827B-8ECDB93E417B}" type="sibTrans" cxnId="{BF7DF997-A64D-4048-81F3-F84FCC1E42E0}">
      <dgm:prSet/>
      <dgm:spPr/>
      <dgm:t>
        <a:bodyPr/>
        <a:lstStyle/>
        <a:p>
          <a:endParaRPr lang="en-GB"/>
        </a:p>
      </dgm:t>
    </dgm:pt>
    <dgm:pt modelId="{F4C8862A-8474-A843-8DA8-EA9DFF8AA0DF}">
      <dgm:prSet phldrT="[Text]"/>
      <dgm:spPr/>
      <dgm:t>
        <a:bodyPr/>
        <a:lstStyle/>
        <a:p>
          <a:r>
            <a:rPr lang="en-GB" dirty="0"/>
            <a:t>Leverage of member states investments</a:t>
          </a:r>
        </a:p>
      </dgm:t>
    </dgm:pt>
    <dgm:pt modelId="{4B7C7AF5-B9F0-694E-833B-DC796C07F584}" type="parTrans" cxnId="{8A2D5C60-345C-C748-9615-B6183BB6E151}">
      <dgm:prSet/>
      <dgm:spPr/>
      <dgm:t>
        <a:bodyPr/>
        <a:lstStyle/>
        <a:p>
          <a:endParaRPr lang="en-GB"/>
        </a:p>
      </dgm:t>
    </dgm:pt>
    <dgm:pt modelId="{0ACD6B8B-DCAA-DB43-BEBD-27EDE90F9BDD}" type="sibTrans" cxnId="{8A2D5C60-345C-C748-9615-B6183BB6E151}">
      <dgm:prSet/>
      <dgm:spPr/>
      <dgm:t>
        <a:bodyPr/>
        <a:lstStyle/>
        <a:p>
          <a:endParaRPr lang="en-GB"/>
        </a:p>
      </dgm:t>
    </dgm:pt>
    <dgm:pt modelId="{EBEE99F7-0399-9A43-911E-6F74E648E5E8}">
      <dgm:prSet phldrT="[Text]"/>
      <dgm:spPr/>
      <dgm:t>
        <a:bodyPr/>
        <a:lstStyle/>
        <a:p>
          <a:r>
            <a:rPr lang="en-GB" dirty="0"/>
            <a:t>Creation of "EOSC Funders Summit"</a:t>
          </a:r>
        </a:p>
      </dgm:t>
    </dgm:pt>
    <dgm:pt modelId="{43F2545A-0418-3643-A3F4-80B27BB944A6}" type="parTrans" cxnId="{E04CC774-A776-F44D-9E9B-402EA2743048}">
      <dgm:prSet/>
      <dgm:spPr/>
      <dgm:t>
        <a:bodyPr/>
        <a:lstStyle/>
        <a:p>
          <a:endParaRPr lang="en-GB"/>
        </a:p>
      </dgm:t>
    </dgm:pt>
    <dgm:pt modelId="{340B3581-67D6-C845-BF5D-F014D9880BC2}" type="sibTrans" cxnId="{E04CC774-A776-F44D-9E9B-402EA2743048}">
      <dgm:prSet/>
      <dgm:spPr/>
      <dgm:t>
        <a:bodyPr/>
        <a:lstStyle/>
        <a:p>
          <a:endParaRPr lang="en-GB"/>
        </a:p>
      </dgm:t>
    </dgm:pt>
    <dgm:pt modelId="{967BE32E-43D2-8F4F-9B76-3972C27567D6}" type="pres">
      <dgm:prSet presAssocID="{769C740A-DE5F-414A-BE81-69039C0A39A0}" presName="Name0" presStyleCnt="0">
        <dgm:presLayoutVars>
          <dgm:chPref val="3"/>
          <dgm:dir/>
          <dgm:animLvl val="lvl"/>
          <dgm:resizeHandles/>
        </dgm:presLayoutVars>
      </dgm:prSet>
      <dgm:spPr/>
    </dgm:pt>
    <dgm:pt modelId="{C5C0B059-504C-814C-A075-FE7AE359DBC9}" type="pres">
      <dgm:prSet presAssocID="{E1C2EAA5-2B8F-6045-B201-2428C80A344C}" presName="horFlow" presStyleCnt="0"/>
      <dgm:spPr/>
    </dgm:pt>
    <dgm:pt modelId="{8CEBBD81-8E9E-4C4C-B34F-DEB68E9E33C3}" type="pres">
      <dgm:prSet presAssocID="{E1C2EAA5-2B8F-6045-B201-2428C80A344C}" presName="bigChev" presStyleLbl="node1" presStyleIdx="0" presStyleCnt="3"/>
      <dgm:spPr/>
    </dgm:pt>
    <dgm:pt modelId="{5DA35011-CA65-3F44-AE87-E23FB13A7ACB}" type="pres">
      <dgm:prSet presAssocID="{DA37DB04-F922-5A40-91D0-BC8DB33D2167}" presName="parTrans" presStyleCnt="0"/>
      <dgm:spPr/>
    </dgm:pt>
    <dgm:pt modelId="{DDCE437E-7E4D-4444-87BC-2607DCCE6DA9}" type="pres">
      <dgm:prSet presAssocID="{4CDDD809-7E48-9E47-9756-F0A143336F49}" presName="node" presStyleLbl="alignAccFollowNode1" presStyleIdx="0" presStyleCnt="5">
        <dgm:presLayoutVars>
          <dgm:bulletEnabled val="1"/>
        </dgm:presLayoutVars>
      </dgm:prSet>
      <dgm:spPr/>
    </dgm:pt>
    <dgm:pt modelId="{358E28E9-97DE-4C4C-ABFB-D8F7D9E3C769}" type="pres">
      <dgm:prSet presAssocID="{E1C2EAA5-2B8F-6045-B201-2428C80A344C}" presName="vSp" presStyleCnt="0"/>
      <dgm:spPr/>
    </dgm:pt>
    <dgm:pt modelId="{4F28EE8B-F4B7-5147-9A35-D6A83F76693C}" type="pres">
      <dgm:prSet presAssocID="{2EA96493-0303-4249-90D8-FEDC23551EAC}" presName="horFlow" presStyleCnt="0"/>
      <dgm:spPr/>
    </dgm:pt>
    <dgm:pt modelId="{D8B03AA1-34F1-6445-BA93-78E0B52236B7}" type="pres">
      <dgm:prSet presAssocID="{2EA96493-0303-4249-90D8-FEDC23551EAC}" presName="bigChev" presStyleLbl="node1" presStyleIdx="1" presStyleCnt="3"/>
      <dgm:spPr/>
    </dgm:pt>
    <dgm:pt modelId="{0A030D78-A8CB-A04C-AD89-CA4E2BDA090F}" type="pres">
      <dgm:prSet presAssocID="{91D6B1C1-CDA6-2742-AB2A-40E1DB7BEE5A}" presName="parTrans" presStyleCnt="0"/>
      <dgm:spPr/>
    </dgm:pt>
    <dgm:pt modelId="{523BF8F2-AAEE-2149-AAAB-99F4EC260350}" type="pres">
      <dgm:prSet presAssocID="{98C98CC7-CFF0-AE49-B29A-2A7529E28484}" presName="node" presStyleLbl="alignAccFollowNode1" presStyleIdx="1" presStyleCnt="5">
        <dgm:presLayoutVars>
          <dgm:bulletEnabled val="1"/>
        </dgm:presLayoutVars>
      </dgm:prSet>
      <dgm:spPr/>
    </dgm:pt>
    <dgm:pt modelId="{B51AB1FA-110E-8A43-81EC-83336244AC21}" type="pres">
      <dgm:prSet presAssocID="{2EA96493-0303-4249-90D8-FEDC23551EAC}" presName="vSp" presStyleCnt="0"/>
      <dgm:spPr/>
    </dgm:pt>
    <dgm:pt modelId="{52EC109F-D62A-CF4D-80B3-73E0F78BAFDE}" type="pres">
      <dgm:prSet presAssocID="{3F061975-B170-204F-B0E8-2C67B7676CAA}" presName="horFlow" presStyleCnt="0"/>
      <dgm:spPr/>
    </dgm:pt>
    <dgm:pt modelId="{B7FEBF11-BB58-A948-AECC-CEDB59B5DFA1}" type="pres">
      <dgm:prSet presAssocID="{3F061975-B170-204F-B0E8-2C67B7676CAA}" presName="bigChev" presStyleLbl="node1" presStyleIdx="2" presStyleCnt="3"/>
      <dgm:spPr/>
    </dgm:pt>
    <dgm:pt modelId="{74B04E22-0C58-5849-9D09-C266988A3934}" type="pres">
      <dgm:prSet presAssocID="{AB86C77A-9EF9-7F41-9FC9-120F6B3375C5}" presName="parTrans" presStyleCnt="0"/>
      <dgm:spPr/>
    </dgm:pt>
    <dgm:pt modelId="{6D38ABA4-4A82-244C-AD75-AE0FC4EA482E}" type="pres">
      <dgm:prSet presAssocID="{665FAF8B-CA86-2744-A536-435D7907EF7C}" presName="node" presStyleLbl="alignAccFollowNode1" presStyleIdx="2" presStyleCnt="5">
        <dgm:presLayoutVars>
          <dgm:bulletEnabled val="1"/>
        </dgm:presLayoutVars>
      </dgm:prSet>
      <dgm:spPr/>
    </dgm:pt>
    <dgm:pt modelId="{3CB9C151-57B1-6C49-8B75-E7432721F4E2}" type="pres">
      <dgm:prSet presAssocID="{7BAE1974-DC9E-AE48-827B-8ECDB93E417B}" presName="sibTrans" presStyleCnt="0"/>
      <dgm:spPr/>
    </dgm:pt>
    <dgm:pt modelId="{4426ECC7-2851-D24C-9A9F-E5F6A0433B96}" type="pres">
      <dgm:prSet presAssocID="{F4C8862A-8474-A843-8DA8-EA9DFF8AA0DF}" presName="node" presStyleLbl="alignAccFollowNode1" presStyleIdx="3" presStyleCnt="5">
        <dgm:presLayoutVars>
          <dgm:bulletEnabled val="1"/>
        </dgm:presLayoutVars>
      </dgm:prSet>
      <dgm:spPr/>
    </dgm:pt>
    <dgm:pt modelId="{DD92BAEB-2AD9-454D-8D2E-A0B14C956F48}" type="pres">
      <dgm:prSet presAssocID="{0ACD6B8B-DCAA-DB43-BEBD-27EDE90F9BDD}" presName="sibTrans" presStyleCnt="0"/>
      <dgm:spPr/>
    </dgm:pt>
    <dgm:pt modelId="{7FA2CDB5-5AEE-EC4F-A519-8679CFD04874}" type="pres">
      <dgm:prSet presAssocID="{EBEE99F7-0399-9A43-911E-6F74E648E5E8}" presName="node" presStyleLbl="alignAccFollowNode1" presStyleIdx="4" presStyleCnt="5">
        <dgm:presLayoutVars>
          <dgm:bulletEnabled val="1"/>
        </dgm:presLayoutVars>
      </dgm:prSet>
      <dgm:spPr/>
    </dgm:pt>
  </dgm:ptLst>
  <dgm:cxnLst>
    <dgm:cxn modelId="{D129AF09-0316-4B05-8DF1-395481B754B8}" type="presOf" srcId="{4CDDD809-7E48-9E47-9756-F0A143336F49}" destId="{DDCE437E-7E4D-4444-87BC-2607DCCE6DA9}" srcOrd="0" destOrd="0" presId="urn:microsoft.com/office/officeart/2005/8/layout/lProcess3"/>
    <dgm:cxn modelId="{6F3A0039-9086-4FFC-A556-76D673745173}" type="presOf" srcId="{2EA96493-0303-4249-90D8-FEDC23551EAC}" destId="{D8B03AA1-34F1-6445-BA93-78E0B52236B7}" srcOrd="0" destOrd="0" presId="urn:microsoft.com/office/officeart/2005/8/layout/lProcess3"/>
    <dgm:cxn modelId="{8A2D5C60-345C-C748-9615-B6183BB6E151}" srcId="{3F061975-B170-204F-B0E8-2C67B7676CAA}" destId="{F4C8862A-8474-A843-8DA8-EA9DFF8AA0DF}" srcOrd="1" destOrd="0" parTransId="{4B7C7AF5-B9F0-694E-833B-DC796C07F584}" sibTransId="{0ACD6B8B-DCAA-DB43-BEBD-27EDE90F9BDD}"/>
    <dgm:cxn modelId="{83B25B67-54F8-BB41-B6A8-51E571B4DDF4}" srcId="{769C740A-DE5F-414A-BE81-69039C0A39A0}" destId="{E1C2EAA5-2B8F-6045-B201-2428C80A344C}" srcOrd="0" destOrd="0" parTransId="{24556441-A207-954C-8B01-9B2FEE5EADAE}" sibTransId="{BFEDD318-FEB6-6246-96E1-62E5DB6D79CD}"/>
    <dgm:cxn modelId="{8B9F1E4C-0456-458F-9271-F400EFB9EF74}" type="presOf" srcId="{98C98CC7-CFF0-AE49-B29A-2A7529E28484}" destId="{523BF8F2-AAEE-2149-AAAB-99F4EC260350}" srcOrd="0" destOrd="0" presId="urn:microsoft.com/office/officeart/2005/8/layout/lProcess3"/>
    <dgm:cxn modelId="{8A4D5474-924E-4910-AE66-30965DEB2609}" type="presOf" srcId="{F4C8862A-8474-A843-8DA8-EA9DFF8AA0DF}" destId="{4426ECC7-2851-D24C-9A9F-E5F6A0433B96}" srcOrd="0" destOrd="0" presId="urn:microsoft.com/office/officeart/2005/8/layout/lProcess3"/>
    <dgm:cxn modelId="{E04CC774-A776-F44D-9E9B-402EA2743048}" srcId="{3F061975-B170-204F-B0E8-2C67B7676CAA}" destId="{EBEE99F7-0399-9A43-911E-6F74E648E5E8}" srcOrd="2" destOrd="0" parTransId="{43F2545A-0418-3643-A3F4-80B27BB944A6}" sibTransId="{340B3581-67D6-C845-BF5D-F014D9880BC2}"/>
    <dgm:cxn modelId="{BF7DF997-A64D-4048-81F3-F84FCC1E42E0}" srcId="{3F061975-B170-204F-B0E8-2C67B7676CAA}" destId="{665FAF8B-CA86-2744-A536-435D7907EF7C}" srcOrd="0" destOrd="0" parTransId="{AB86C77A-9EF9-7F41-9FC9-120F6B3375C5}" sibTransId="{7BAE1974-DC9E-AE48-827B-8ECDB93E417B}"/>
    <dgm:cxn modelId="{A78959BC-36F6-4C62-AE86-CE7DAFA7E04E}" type="presOf" srcId="{665FAF8B-CA86-2744-A536-435D7907EF7C}" destId="{6D38ABA4-4A82-244C-AD75-AE0FC4EA482E}" srcOrd="0" destOrd="0" presId="urn:microsoft.com/office/officeart/2005/8/layout/lProcess3"/>
    <dgm:cxn modelId="{365BEAC2-3D30-0546-81D3-8419324EDBE5}" srcId="{2EA96493-0303-4249-90D8-FEDC23551EAC}" destId="{98C98CC7-CFF0-AE49-B29A-2A7529E28484}" srcOrd="0" destOrd="0" parTransId="{91D6B1C1-CDA6-2742-AB2A-40E1DB7BEE5A}" sibTransId="{783F6412-9B41-9A46-8C79-607C06835C24}"/>
    <dgm:cxn modelId="{97161FC4-4B3E-BE4F-B90F-79124B201808}" srcId="{769C740A-DE5F-414A-BE81-69039C0A39A0}" destId="{2EA96493-0303-4249-90D8-FEDC23551EAC}" srcOrd="1" destOrd="0" parTransId="{FF5DD738-B046-4A4C-A42D-3BDC97723EA7}" sibTransId="{0CCC0EE7-2387-0847-9274-C537F8AE8A6E}"/>
    <dgm:cxn modelId="{D2073ECA-2194-0C4F-B50E-2B172C4A201D}" srcId="{769C740A-DE5F-414A-BE81-69039C0A39A0}" destId="{3F061975-B170-204F-B0E8-2C67B7676CAA}" srcOrd="2" destOrd="0" parTransId="{5ED2963C-D823-B449-9448-FEA688BF3A41}" sibTransId="{B584828C-3118-CF49-A5CD-74E93191C556}"/>
    <dgm:cxn modelId="{2C669DCD-8A49-42AA-8E8D-E8BC16AE4457}" type="presOf" srcId="{EBEE99F7-0399-9A43-911E-6F74E648E5E8}" destId="{7FA2CDB5-5AEE-EC4F-A519-8679CFD04874}" srcOrd="0" destOrd="0" presId="urn:microsoft.com/office/officeart/2005/8/layout/lProcess3"/>
    <dgm:cxn modelId="{FC255CDD-6F20-4044-8D1E-06DF26C1521F}" type="presOf" srcId="{769C740A-DE5F-414A-BE81-69039C0A39A0}" destId="{967BE32E-43D2-8F4F-9B76-3972C27567D6}" srcOrd="0" destOrd="0" presId="urn:microsoft.com/office/officeart/2005/8/layout/lProcess3"/>
    <dgm:cxn modelId="{AE58FAE5-53C6-9A41-A1A4-8AEF1FABA418}" srcId="{E1C2EAA5-2B8F-6045-B201-2428C80A344C}" destId="{4CDDD809-7E48-9E47-9756-F0A143336F49}" srcOrd="0" destOrd="0" parTransId="{DA37DB04-F922-5A40-91D0-BC8DB33D2167}" sibTransId="{C75F2433-A4C3-D249-BF96-D65C310FC6CD}"/>
    <dgm:cxn modelId="{3128D6EA-0BD0-46FF-B76B-E8E6C830BD21}" type="presOf" srcId="{3F061975-B170-204F-B0E8-2C67B7676CAA}" destId="{B7FEBF11-BB58-A948-AECC-CEDB59B5DFA1}" srcOrd="0" destOrd="0" presId="urn:microsoft.com/office/officeart/2005/8/layout/lProcess3"/>
    <dgm:cxn modelId="{5B1FC0FA-CD6B-4E9C-BFE0-72DC50485A13}" type="presOf" srcId="{E1C2EAA5-2B8F-6045-B201-2428C80A344C}" destId="{8CEBBD81-8E9E-4C4C-B34F-DEB68E9E33C3}" srcOrd="0" destOrd="0" presId="urn:microsoft.com/office/officeart/2005/8/layout/lProcess3"/>
    <dgm:cxn modelId="{7DC4B17C-734B-498F-9D8A-AE372210B00E}" type="presParOf" srcId="{967BE32E-43D2-8F4F-9B76-3972C27567D6}" destId="{C5C0B059-504C-814C-A075-FE7AE359DBC9}" srcOrd="0" destOrd="0" presId="urn:microsoft.com/office/officeart/2005/8/layout/lProcess3"/>
    <dgm:cxn modelId="{3B366414-4F6A-4433-86F8-85AD2DB9A7D4}" type="presParOf" srcId="{C5C0B059-504C-814C-A075-FE7AE359DBC9}" destId="{8CEBBD81-8E9E-4C4C-B34F-DEB68E9E33C3}" srcOrd="0" destOrd="0" presId="urn:microsoft.com/office/officeart/2005/8/layout/lProcess3"/>
    <dgm:cxn modelId="{7F527847-F2D5-42E8-B659-49A359F4F733}" type="presParOf" srcId="{C5C0B059-504C-814C-A075-FE7AE359DBC9}" destId="{5DA35011-CA65-3F44-AE87-E23FB13A7ACB}" srcOrd="1" destOrd="0" presId="urn:microsoft.com/office/officeart/2005/8/layout/lProcess3"/>
    <dgm:cxn modelId="{5FA502B2-DF2E-4C45-8625-5324EB74204D}" type="presParOf" srcId="{C5C0B059-504C-814C-A075-FE7AE359DBC9}" destId="{DDCE437E-7E4D-4444-87BC-2607DCCE6DA9}" srcOrd="2" destOrd="0" presId="urn:microsoft.com/office/officeart/2005/8/layout/lProcess3"/>
    <dgm:cxn modelId="{94D53DF9-4F1D-475E-AD8A-B5DBA5338963}" type="presParOf" srcId="{967BE32E-43D2-8F4F-9B76-3972C27567D6}" destId="{358E28E9-97DE-4C4C-ABFB-D8F7D9E3C769}" srcOrd="1" destOrd="0" presId="urn:microsoft.com/office/officeart/2005/8/layout/lProcess3"/>
    <dgm:cxn modelId="{4AA18FA5-5819-4D34-A436-CF3ED2A6F225}" type="presParOf" srcId="{967BE32E-43D2-8F4F-9B76-3972C27567D6}" destId="{4F28EE8B-F4B7-5147-9A35-D6A83F76693C}" srcOrd="2" destOrd="0" presId="urn:microsoft.com/office/officeart/2005/8/layout/lProcess3"/>
    <dgm:cxn modelId="{6FD81299-F74D-421B-A5B2-EF31D1A5A37C}" type="presParOf" srcId="{4F28EE8B-F4B7-5147-9A35-D6A83F76693C}" destId="{D8B03AA1-34F1-6445-BA93-78E0B52236B7}" srcOrd="0" destOrd="0" presId="urn:microsoft.com/office/officeart/2005/8/layout/lProcess3"/>
    <dgm:cxn modelId="{E7DBA2A3-7ABA-489A-BCF9-20CA60B60A1C}" type="presParOf" srcId="{4F28EE8B-F4B7-5147-9A35-D6A83F76693C}" destId="{0A030D78-A8CB-A04C-AD89-CA4E2BDA090F}" srcOrd="1" destOrd="0" presId="urn:microsoft.com/office/officeart/2005/8/layout/lProcess3"/>
    <dgm:cxn modelId="{75DE40C0-B421-4BD4-A058-0CBC46146097}" type="presParOf" srcId="{4F28EE8B-F4B7-5147-9A35-D6A83F76693C}" destId="{523BF8F2-AAEE-2149-AAAB-99F4EC260350}" srcOrd="2" destOrd="0" presId="urn:microsoft.com/office/officeart/2005/8/layout/lProcess3"/>
    <dgm:cxn modelId="{2A410602-5C41-4A38-BB8F-09F0AE3F9FBE}" type="presParOf" srcId="{967BE32E-43D2-8F4F-9B76-3972C27567D6}" destId="{B51AB1FA-110E-8A43-81EC-83336244AC21}" srcOrd="3" destOrd="0" presId="urn:microsoft.com/office/officeart/2005/8/layout/lProcess3"/>
    <dgm:cxn modelId="{1AC73A0D-5738-41C3-9052-74E6453088E0}" type="presParOf" srcId="{967BE32E-43D2-8F4F-9B76-3972C27567D6}" destId="{52EC109F-D62A-CF4D-80B3-73E0F78BAFDE}" srcOrd="4" destOrd="0" presId="urn:microsoft.com/office/officeart/2005/8/layout/lProcess3"/>
    <dgm:cxn modelId="{13E4399D-90E2-4D33-AB95-5C5B2FEBF6F3}" type="presParOf" srcId="{52EC109F-D62A-CF4D-80B3-73E0F78BAFDE}" destId="{B7FEBF11-BB58-A948-AECC-CEDB59B5DFA1}" srcOrd="0" destOrd="0" presId="urn:microsoft.com/office/officeart/2005/8/layout/lProcess3"/>
    <dgm:cxn modelId="{9464491A-1D63-4C78-AE0B-99AD437158BB}" type="presParOf" srcId="{52EC109F-D62A-CF4D-80B3-73E0F78BAFDE}" destId="{74B04E22-0C58-5849-9D09-C266988A3934}" srcOrd="1" destOrd="0" presId="urn:microsoft.com/office/officeart/2005/8/layout/lProcess3"/>
    <dgm:cxn modelId="{1A057C76-38BA-4E75-B15D-703023272DBC}" type="presParOf" srcId="{52EC109F-D62A-CF4D-80B3-73E0F78BAFDE}" destId="{6D38ABA4-4A82-244C-AD75-AE0FC4EA482E}" srcOrd="2" destOrd="0" presId="urn:microsoft.com/office/officeart/2005/8/layout/lProcess3"/>
    <dgm:cxn modelId="{05700DE0-A0CD-4F29-BFBE-F2A68E18C91D}" type="presParOf" srcId="{52EC109F-D62A-CF4D-80B3-73E0F78BAFDE}" destId="{3CB9C151-57B1-6C49-8B75-E7432721F4E2}" srcOrd="3" destOrd="0" presId="urn:microsoft.com/office/officeart/2005/8/layout/lProcess3"/>
    <dgm:cxn modelId="{93EF59EE-28E5-454E-BFEE-12EAE36DEED6}" type="presParOf" srcId="{52EC109F-D62A-CF4D-80B3-73E0F78BAFDE}" destId="{4426ECC7-2851-D24C-9A9F-E5F6A0433B96}" srcOrd="4" destOrd="0" presId="urn:microsoft.com/office/officeart/2005/8/layout/lProcess3"/>
    <dgm:cxn modelId="{EA3212A0-29EA-48DD-9CE9-3FE30E503581}" type="presParOf" srcId="{52EC109F-D62A-CF4D-80B3-73E0F78BAFDE}" destId="{DD92BAEB-2AD9-454D-8D2E-A0B14C956F48}" srcOrd="5" destOrd="0" presId="urn:microsoft.com/office/officeart/2005/8/layout/lProcess3"/>
    <dgm:cxn modelId="{47EC209A-CAB7-446A-8C2E-CC80651F9377}" type="presParOf" srcId="{52EC109F-D62A-CF4D-80B3-73E0F78BAFDE}" destId="{7FA2CDB5-5AEE-EC4F-A519-8679CFD04874}" srcOrd="6"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EBBD81-8E9E-4C4C-B34F-DEB68E9E33C3}">
      <dsp:nvSpPr>
        <dsp:cNvPr id="0" name=""/>
        <dsp:cNvSpPr/>
      </dsp:nvSpPr>
      <dsp:spPr>
        <a:xfrm>
          <a:off x="4130" y="833408"/>
          <a:ext cx="2119226" cy="847690"/>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n-GB" sz="1200" kern="1200" dirty="0"/>
            <a:t>Stakeholder scoping</a:t>
          </a:r>
        </a:p>
      </dsp:txBody>
      <dsp:txXfrm>
        <a:off x="427975" y="833408"/>
        <a:ext cx="1271536" cy="847690"/>
      </dsp:txXfrm>
    </dsp:sp>
    <dsp:sp modelId="{DDCE437E-7E4D-4444-87BC-2607DCCE6DA9}">
      <dsp:nvSpPr>
        <dsp:cNvPr id="0" name=""/>
        <dsp:cNvSpPr/>
      </dsp:nvSpPr>
      <dsp:spPr>
        <a:xfrm>
          <a:off x="1847857" y="905462"/>
          <a:ext cx="1758957" cy="703583"/>
        </a:xfrm>
        <a:prstGeom prst="chevron">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en-GB" sz="900" kern="1200" dirty="0"/>
            <a:t>Engage stakeholder through </a:t>
          </a:r>
          <a:r>
            <a:rPr lang="en-GB" sz="900" b="1" kern="1200" dirty="0"/>
            <a:t>Governance development forum</a:t>
          </a:r>
        </a:p>
      </dsp:txBody>
      <dsp:txXfrm>
        <a:off x="2199649" y="905462"/>
        <a:ext cx="1055374" cy="703583"/>
      </dsp:txXfrm>
    </dsp:sp>
    <dsp:sp modelId="{D8B03AA1-34F1-6445-BA93-78E0B52236B7}">
      <dsp:nvSpPr>
        <dsp:cNvPr id="0" name=""/>
        <dsp:cNvSpPr/>
      </dsp:nvSpPr>
      <dsp:spPr>
        <a:xfrm>
          <a:off x="4130" y="1799775"/>
          <a:ext cx="2119226" cy="847690"/>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n-GB" sz="1200" kern="1200" dirty="0"/>
            <a:t>Federated governance framework for the EOSC</a:t>
          </a:r>
        </a:p>
      </dsp:txBody>
      <dsp:txXfrm>
        <a:off x="427975" y="1799775"/>
        <a:ext cx="1271536" cy="847690"/>
      </dsp:txXfrm>
    </dsp:sp>
    <dsp:sp modelId="{523BF8F2-AAEE-2149-AAAB-99F4EC260350}">
      <dsp:nvSpPr>
        <dsp:cNvPr id="0" name=""/>
        <dsp:cNvSpPr/>
      </dsp:nvSpPr>
      <dsp:spPr>
        <a:xfrm>
          <a:off x="1847857" y="1871829"/>
          <a:ext cx="1758957" cy="703583"/>
        </a:xfrm>
        <a:prstGeom prst="chevron">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en-GB" sz="900" kern="1200" dirty="0"/>
            <a:t>Governance framework piloting process</a:t>
          </a:r>
        </a:p>
      </dsp:txBody>
      <dsp:txXfrm>
        <a:off x="2199649" y="1871829"/>
        <a:ext cx="1055374" cy="703583"/>
      </dsp:txXfrm>
    </dsp:sp>
    <dsp:sp modelId="{B7FEBF11-BB58-A948-AECC-CEDB59B5DFA1}">
      <dsp:nvSpPr>
        <dsp:cNvPr id="0" name=""/>
        <dsp:cNvSpPr/>
      </dsp:nvSpPr>
      <dsp:spPr>
        <a:xfrm>
          <a:off x="4130" y="2766142"/>
          <a:ext cx="2119226" cy="847690"/>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n-GB" sz="1200" kern="1200" dirty="0"/>
            <a:t>Preparatory work for business models to underpin EOSC sustainability</a:t>
          </a:r>
        </a:p>
      </dsp:txBody>
      <dsp:txXfrm>
        <a:off x="427975" y="2766142"/>
        <a:ext cx="1271536" cy="847690"/>
      </dsp:txXfrm>
    </dsp:sp>
    <dsp:sp modelId="{6D38ABA4-4A82-244C-AD75-AE0FC4EA482E}">
      <dsp:nvSpPr>
        <dsp:cNvPr id="0" name=""/>
        <dsp:cNvSpPr/>
      </dsp:nvSpPr>
      <dsp:spPr>
        <a:xfrm>
          <a:off x="1847857" y="2838196"/>
          <a:ext cx="1758957" cy="703583"/>
        </a:xfrm>
        <a:prstGeom prst="chevron">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en-GB" sz="900" kern="1200" dirty="0"/>
            <a:t>Investigation and analysis of organisational principles of engagement</a:t>
          </a:r>
        </a:p>
      </dsp:txBody>
      <dsp:txXfrm>
        <a:off x="2199649" y="2838196"/>
        <a:ext cx="1055374" cy="703583"/>
      </dsp:txXfrm>
    </dsp:sp>
    <dsp:sp modelId="{4426ECC7-2851-D24C-9A9F-E5F6A0433B96}">
      <dsp:nvSpPr>
        <dsp:cNvPr id="0" name=""/>
        <dsp:cNvSpPr/>
      </dsp:nvSpPr>
      <dsp:spPr>
        <a:xfrm>
          <a:off x="3360561" y="2838196"/>
          <a:ext cx="1758957" cy="703583"/>
        </a:xfrm>
        <a:prstGeom prst="chevron">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en-GB" sz="900" kern="1200" dirty="0"/>
            <a:t>Leverage of member states investments</a:t>
          </a:r>
        </a:p>
      </dsp:txBody>
      <dsp:txXfrm>
        <a:off x="3712353" y="2838196"/>
        <a:ext cx="1055374" cy="703583"/>
      </dsp:txXfrm>
    </dsp:sp>
    <dsp:sp modelId="{7FA2CDB5-5AEE-EC4F-A519-8679CFD04874}">
      <dsp:nvSpPr>
        <dsp:cNvPr id="0" name=""/>
        <dsp:cNvSpPr/>
      </dsp:nvSpPr>
      <dsp:spPr>
        <a:xfrm>
          <a:off x="4873265" y="2838196"/>
          <a:ext cx="1758957" cy="703583"/>
        </a:xfrm>
        <a:prstGeom prst="chevron">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en-GB" sz="900" kern="1200" dirty="0"/>
            <a:t>Creation of "EOSC Funders Summit"</a:t>
          </a:r>
        </a:p>
      </dsp:txBody>
      <dsp:txXfrm>
        <a:off x="5225057" y="2838196"/>
        <a:ext cx="1055374" cy="703583"/>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A081FF-F69F-419C-A695-2D2842B6166D}" type="datetimeFigureOut">
              <a:rPr lang="en-GB" smtClean="0"/>
              <a:t>09/11/2017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7E6F91-60CB-48B8-906B-B15C71CEDA91}" type="slidenum">
              <a:rPr lang="en-GB" smtClean="0"/>
              <a:t>‹#›</a:t>
            </a:fld>
            <a:endParaRPr lang="en-GB"/>
          </a:p>
        </p:txBody>
      </p:sp>
    </p:spTree>
    <p:extLst>
      <p:ext uri="{BB962C8B-B14F-4D97-AF65-F5344CB8AC3E}">
        <p14:creationId xmlns:p14="http://schemas.microsoft.com/office/powerpoint/2010/main" val="2662730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stakeholder scoping is an iterative process giving a base for the Governance development forum which gather feedback</a:t>
            </a:r>
            <a:r>
              <a:rPr lang="en-GB" baseline="0" dirty="0"/>
              <a:t> from stakeholders that can be fed into the development of a governance framework. A draft governance framework is produced and piloted (peer review and independent validation). The iterative process should result in a Governance framework for EOSC with support among a large group of stakeholders. Work on underpinning business models and formulation of principles of engagement support the governance framework and is used to engage and build trust with funders.</a:t>
            </a:r>
            <a:endParaRPr lang="en-GB" dirty="0"/>
          </a:p>
        </p:txBody>
      </p:sp>
      <p:sp>
        <p:nvSpPr>
          <p:cNvPr id="4" name="Slide Number Placeholder 3"/>
          <p:cNvSpPr>
            <a:spLocks noGrp="1"/>
          </p:cNvSpPr>
          <p:nvPr>
            <p:ph type="sldNum" sz="quarter" idx="10"/>
          </p:nvPr>
        </p:nvSpPr>
        <p:spPr/>
        <p:txBody>
          <a:bodyPr/>
          <a:lstStyle/>
          <a:p>
            <a:fld id="{CC7E6F91-60CB-48B8-906B-B15C71CEDA91}" type="slidenum">
              <a:rPr lang="en-GB" smtClean="0"/>
              <a:t>4</a:t>
            </a:fld>
            <a:endParaRPr lang="en-GB"/>
          </a:p>
        </p:txBody>
      </p:sp>
    </p:spTree>
    <p:extLst>
      <p:ext uri="{BB962C8B-B14F-4D97-AF65-F5344CB8AC3E}">
        <p14:creationId xmlns:p14="http://schemas.microsoft.com/office/powerpoint/2010/main" val="22129902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0" y="3707915"/>
            <a:ext cx="4131644"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www.eoscpilot.eu</a:t>
            </a:r>
            <a:endParaRPr lang="en-GB"/>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1497804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57012" y="2280553"/>
            <a:ext cx="4877001" cy="1325563"/>
          </a:xfrm>
        </p:spPr>
        <p:txBody>
          <a:bodyPr/>
          <a:lstStyle/>
          <a:p>
            <a:r>
              <a:rPr lang="en-US"/>
              <a:t>Click to edit Master title style</a:t>
            </a:r>
            <a:endParaRPr lang="en-GB"/>
          </a:p>
        </p:txBody>
      </p:sp>
      <p:sp>
        <p:nvSpPr>
          <p:cNvPr id="7"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t>www.eoscpilot.eu</a:t>
            </a:r>
            <a:endParaRPr lang="en-GB" dirty="0"/>
          </a:p>
        </p:txBody>
      </p:sp>
      <p:sp>
        <p:nvSpPr>
          <p:cNvPr id="8"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9"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1693851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www.eoscpilot.eu</a:t>
            </a:r>
            <a:endParaRPr lang="en-GB"/>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154E5F24-684F-EB47-903B-D0BF2D59DFAF}" type="slidenum">
              <a:rPr lang="en-GB" smtClean="0"/>
              <a:t>‹#›</a:t>
            </a:fld>
            <a:endParaRPr lang="en-GB"/>
          </a:p>
        </p:txBody>
      </p:sp>
      <p:sp>
        <p:nvSpPr>
          <p:cNvPr id="2" name="Titolo 1"/>
          <p:cNvSpPr>
            <a:spLocks noGrp="1"/>
          </p:cNvSpPr>
          <p:nvPr>
            <p:ph type="title"/>
          </p:nvPr>
        </p:nvSpPr>
        <p:spPr>
          <a:xfrm>
            <a:off x="166638" y="2790692"/>
            <a:ext cx="4877001" cy="1325563"/>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406808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746208" y="134218"/>
            <a:ext cx="7886700" cy="752476"/>
          </a:xfrm>
        </p:spPr>
        <p:txBody>
          <a:bodyPr>
            <a:normAutofit/>
          </a:bodyPr>
          <a:lstStyle>
            <a:lvl1pPr>
              <a:defRPr sz="3000" b="1" baseline="0"/>
            </a:lvl1pPr>
          </a:lstStyle>
          <a:p>
            <a:r>
              <a:rPr lang="en-US"/>
              <a:t>Click to edit Master title style</a:t>
            </a:r>
            <a:endParaRPr lang="en-US" dirty="0"/>
          </a:p>
        </p:txBody>
      </p:sp>
      <p:sp>
        <p:nvSpPr>
          <p:cNvPr id="3" name="Content Placeholder 2"/>
          <p:cNvSpPr>
            <a:spLocks noGrp="1"/>
          </p:cNvSpPr>
          <p:nvPr>
            <p:ph idx="1"/>
          </p:nvPr>
        </p:nvSpPr>
        <p:spPr>
          <a:xfrm>
            <a:off x="628650" y="2283491"/>
            <a:ext cx="7886700" cy="3051209"/>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t>www.eoscpilot.eu</a:t>
            </a:r>
            <a:endParaRPr lang="en-GB" dirty="0"/>
          </a:p>
        </p:txBody>
      </p:sp>
      <p:sp>
        <p:nvSpPr>
          <p:cNvPr id="5"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800938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35981" y="279132"/>
            <a:ext cx="6152398" cy="500565"/>
          </a:xfrm>
        </p:spPr>
        <p:txBody>
          <a:bodyPr anchor="b">
            <a:normAutofit/>
          </a:bodyPr>
          <a:lstStyle>
            <a:lvl1pPr>
              <a:defRPr sz="3000" baseline="0"/>
            </a:lvl1pPr>
          </a:lstStyle>
          <a:p>
            <a:r>
              <a:rPr lang="en-US" dirty="0"/>
              <a:t>Click to edit Master title style</a:t>
            </a:r>
          </a:p>
        </p:txBody>
      </p:sp>
      <p:sp>
        <p:nvSpPr>
          <p:cNvPr id="3" name="Text Placeholder 2"/>
          <p:cNvSpPr>
            <a:spLocks noGrp="1"/>
          </p:cNvSpPr>
          <p:nvPr>
            <p:ph type="body" idx="1"/>
          </p:nvPr>
        </p:nvSpPr>
        <p:spPr>
          <a:xfrm>
            <a:off x="648002" y="315070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0"/>
          </p:nvPr>
        </p:nvSpPr>
        <p:spPr>
          <a:xfrm>
            <a:off x="274749" y="6356351"/>
            <a:ext cx="1356575" cy="365125"/>
          </a:xfrm>
        </p:spPr>
        <p:txBody>
          <a:bodyPr/>
          <a:lstStyle>
            <a:lvl1pPr>
              <a:defRPr b="1">
                <a:solidFill>
                  <a:schemeClr val="tx1"/>
                </a:solidFill>
              </a:defRPr>
            </a:lvl1pPr>
          </a:lstStyle>
          <a:p>
            <a:r>
              <a:rPr lang="en-US"/>
              <a:t>www.eoscpilot.eu</a:t>
            </a:r>
            <a:endParaRPr lang="en-GB" dirty="0"/>
          </a:p>
        </p:txBody>
      </p:sp>
      <p:sp>
        <p:nvSpPr>
          <p:cNvPr id="8" name="Footer Placeholder 4"/>
          <p:cNvSpPr>
            <a:spLocks noGrp="1"/>
          </p:cNvSpPr>
          <p:nvPr>
            <p:ph type="ftr" sz="quarter" idx="11"/>
          </p:nvPr>
        </p:nvSpPr>
        <p:spPr>
          <a:xfrm>
            <a:off x="2163652" y="6356351"/>
            <a:ext cx="5091448" cy="365125"/>
          </a:xfrm>
        </p:spPr>
        <p:txBody>
          <a:bodyPr/>
          <a:lstStyle>
            <a:lvl1pPr>
              <a:defRPr b="1">
                <a:solidFill>
                  <a:schemeClr val="tx1"/>
                </a:solidFill>
              </a:defRPr>
            </a:lvl1pPr>
          </a:lstStyle>
          <a:p>
            <a:r>
              <a:rPr lang="en-GB" dirty="0"/>
              <a:t>The European Open Science Cloud for Research pilot project is funded by the European Commission, DG Research &amp; Innovation under contract no. 739563</a:t>
            </a:r>
          </a:p>
        </p:txBody>
      </p:sp>
      <p:sp>
        <p:nvSpPr>
          <p:cNvPr id="9" name="Slide Number Placeholder 5"/>
          <p:cNvSpPr>
            <a:spLocks noGrp="1"/>
          </p:cNvSpPr>
          <p:nvPr>
            <p:ph type="sldNum" sz="quarter" idx="12"/>
          </p:nvPr>
        </p:nvSpPr>
        <p:spPr>
          <a:xfrm>
            <a:off x="7967730" y="6356351"/>
            <a:ext cx="547620" cy="365125"/>
          </a:xfrm>
        </p:spPr>
        <p:txBody>
          <a:bodyPr/>
          <a:lstStyle>
            <a:lvl1pPr>
              <a:defRPr b="1">
                <a:solidFill>
                  <a:schemeClr val="tx1"/>
                </a:solidFill>
              </a:defRPr>
            </a:lvl1pPr>
          </a:lstStyle>
          <a:p>
            <a:fld id="{154E5F24-684F-EB47-903B-D0BF2D59DFAF}" type="slidenum">
              <a:rPr lang="en-GB" smtClean="0"/>
              <a:pPr/>
              <a:t>‹#›</a:t>
            </a:fld>
            <a:endParaRPr lang="en-GB" dirty="0"/>
          </a:p>
        </p:txBody>
      </p:sp>
    </p:spTree>
    <p:extLst>
      <p:ext uri="{BB962C8B-B14F-4D97-AF65-F5344CB8AC3E}">
        <p14:creationId xmlns:p14="http://schemas.microsoft.com/office/powerpoint/2010/main" val="941483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le 1"/>
          <p:cNvSpPr>
            <a:spLocks noGrp="1"/>
          </p:cNvSpPr>
          <p:nvPr>
            <p:ph type="title"/>
          </p:nvPr>
        </p:nvSpPr>
        <p:spPr>
          <a:xfrm>
            <a:off x="2743201" y="129873"/>
            <a:ext cx="7886700" cy="752476"/>
          </a:xfrm>
        </p:spPr>
        <p:txBody>
          <a:bodyPr>
            <a:normAutofit/>
          </a:bodyPr>
          <a:lstStyle>
            <a:lvl1pPr>
              <a:defRPr sz="3000" baseline="0"/>
            </a:lvl1pPr>
          </a:lstStyle>
          <a:p>
            <a:r>
              <a:rPr lang="en-US"/>
              <a:t>Click to edit Master title style</a:t>
            </a:r>
            <a:endParaRPr lang="en-US" dirty="0"/>
          </a:p>
        </p:txBody>
      </p:sp>
      <p:sp>
        <p:nvSpPr>
          <p:cNvPr id="3" name="Content Placeholder 2"/>
          <p:cNvSpPr>
            <a:spLocks noGrp="1"/>
          </p:cNvSpPr>
          <p:nvPr>
            <p:ph sz="half" idx="1"/>
          </p:nvPr>
        </p:nvSpPr>
        <p:spPr>
          <a:xfrm>
            <a:off x="628650" y="2063534"/>
            <a:ext cx="3886200" cy="286187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16517" y="2063534"/>
            <a:ext cx="3886200" cy="286187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www.eoscpilot.eu</a:t>
            </a:r>
            <a:endParaRPr lang="en-GB"/>
          </a:p>
        </p:txBody>
      </p:sp>
      <p:sp>
        <p:nvSpPr>
          <p:cNvPr id="6" name="Footer Placeholder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lide Number Placeholder 6"/>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853286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000" baseline="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www.eoscpilot.eu</a:t>
            </a:r>
            <a:endParaRPr lang="en-GB"/>
          </a:p>
        </p:txBody>
      </p:sp>
      <p:sp>
        <p:nvSpPr>
          <p:cNvPr id="4" name="Footer Placeholder 3"/>
          <p:cNvSpPr>
            <a:spLocks noGrp="1"/>
          </p:cNvSpPr>
          <p:nvPr>
            <p:ph type="ftr" sz="quarter" idx="11"/>
          </p:nvPr>
        </p:nvSpPr>
        <p:spPr/>
        <p:txBody>
          <a:bodyPr/>
          <a:lstStyle/>
          <a:p>
            <a:r>
              <a:rPr lang="en-GB"/>
              <a:t>The European Open Science Cloud for Research pilot project is funded by the European Commission, DG Research &amp; Innovation under contract no. </a:t>
            </a:r>
            <a:r>
              <a:rPr lang="en-GB" dirty="0"/>
              <a:t>739563</a:t>
            </a:r>
          </a:p>
        </p:txBody>
      </p:sp>
      <p:sp>
        <p:nvSpPr>
          <p:cNvPr id="5" name="Slide Number Placeholder 4"/>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2104287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www.eoscpilot.eu</a:t>
            </a:r>
            <a:endParaRPr lang="en-GB"/>
          </a:p>
        </p:txBody>
      </p:sp>
      <p:sp>
        <p:nvSpPr>
          <p:cNvPr id="3" name="Footer Placeholder 2"/>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4" name="Slide Number Placeholder 3"/>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1996725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1116530"/>
            <a:ext cx="2949178" cy="940869"/>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6200" y="1116530"/>
            <a:ext cx="4629150" cy="4873625"/>
          </a:xfrm>
        </p:spPr>
        <p:txBody>
          <a:bodyPr/>
          <a:lstStyle>
            <a:lvl1pPr marL="228600" indent="-228600">
              <a:buSzPct val="100000"/>
              <a:buFontTx/>
              <a:buBlip>
                <a:blip r:embed="rId2"/>
              </a:buBlip>
              <a:defRPr sz="3200"/>
            </a:lvl1pPr>
            <a:lvl2pPr marL="685800" indent="-228600">
              <a:buSzPct val="100000"/>
              <a:buFontTx/>
              <a:buBlip>
                <a:blip r:embed="rId2"/>
              </a:buBlip>
              <a:defRPr sz="2800"/>
            </a:lvl2pPr>
            <a:lvl3pPr marL="1143000" indent="-228600">
              <a:buSzPct val="100000"/>
              <a:buFontTx/>
              <a:buBlip>
                <a:blip r:embed="rId2"/>
              </a:buBlip>
              <a:defRPr sz="2400"/>
            </a:lvl3pPr>
            <a:lvl4pPr marL="1600200" indent="-228600">
              <a:buSzPct val="100000"/>
              <a:buFontTx/>
              <a:buBlip>
                <a:blip r:embed="rId2"/>
              </a:buBlip>
              <a:defRPr sz="2000"/>
            </a:lvl4pPr>
            <a:lvl5pPr marL="2057400" indent="-228600">
              <a:buSzPct val="100000"/>
              <a:buFontTx/>
              <a:buBlip>
                <a:blip r:embed="rId2"/>
              </a:buBlip>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www.eoscpilot.eu</a:t>
            </a:r>
            <a:endParaRPr lang="en-GB"/>
          </a:p>
        </p:txBody>
      </p:sp>
      <p:sp>
        <p:nvSpPr>
          <p:cNvPr id="6" name="Footer Placeholder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lide Number Placeholder 6"/>
          <p:cNvSpPr>
            <a:spLocks noGrp="1"/>
          </p:cNvSpPr>
          <p:nvPr>
            <p:ph type="sldNum" sz="quarter" idx="12"/>
          </p:nvPr>
        </p:nvSpPr>
        <p:spPr/>
        <p:txBody>
          <a:bodyPr/>
          <a:lstStyle/>
          <a:p>
            <a:fld id="{154E5F24-684F-EB47-903B-D0BF2D59DFAF}" type="slidenum">
              <a:rPr lang="en-GB" smtClean="0"/>
              <a:t>‹#›</a:t>
            </a:fld>
            <a:endParaRPr lang="en-GB"/>
          </a:p>
        </p:txBody>
      </p:sp>
    </p:spTree>
    <p:extLst>
      <p:ext uri="{BB962C8B-B14F-4D97-AF65-F5344CB8AC3E}">
        <p14:creationId xmlns:p14="http://schemas.microsoft.com/office/powerpoint/2010/main" val="237283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fi-FI"/>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fi-FI"/>
          </a:p>
        </p:txBody>
      </p:sp>
      <p:sp>
        <p:nvSpPr>
          <p:cNvPr id="4" name="Date Placeholder 3"/>
          <p:cNvSpPr>
            <a:spLocks noGrp="1"/>
          </p:cNvSpPr>
          <p:nvPr>
            <p:ph type="dt" sz="half" idx="10"/>
          </p:nvPr>
        </p:nvSpPr>
        <p:spPr/>
        <p:txBody>
          <a:bodyPr/>
          <a:lstStyle/>
          <a:p>
            <a:fld id="{9A61A48B-CBB9-41B7-A9B1-DF7E9C92977F}" type="datetimeFigureOut">
              <a:rPr lang="fi-FI" smtClean="0"/>
              <a:t>9.11.2017</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EA8DF86B-AEF8-4AE6-B962-1F18982245BC}" type="slidenum">
              <a:rPr lang="fi-FI" smtClean="0"/>
              <a:t>‹#›</a:t>
            </a:fld>
            <a:endParaRPr lang="fi-FI"/>
          </a:p>
        </p:txBody>
      </p:sp>
    </p:spTree>
    <p:extLst>
      <p:ext uri="{BB962C8B-B14F-4D97-AF65-F5344CB8AC3E}">
        <p14:creationId xmlns:p14="http://schemas.microsoft.com/office/powerpoint/2010/main" val="2522714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2464066" y="1122363"/>
            <a:ext cx="6224538" cy="2387600"/>
          </a:xfrm>
        </p:spPr>
        <p:txBody>
          <a:bodyPr anchor="b"/>
          <a:lstStyle>
            <a:lvl1pPr algn="ctr">
              <a:defRPr sz="6000"/>
            </a:lvl1pPr>
          </a:lstStyle>
          <a:p>
            <a:r>
              <a:rPr lang="it-IT"/>
              <a:t>Fare clic per modificare stile</a:t>
            </a:r>
            <a:endParaRPr lang="en-GB"/>
          </a:p>
        </p:txBody>
      </p:sp>
      <p:sp>
        <p:nvSpPr>
          <p:cNvPr id="3" name="Sottotitolo 2"/>
          <p:cNvSpPr>
            <a:spLocks noGrp="1"/>
          </p:cNvSpPr>
          <p:nvPr>
            <p:ph type="subTitle" idx="1"/>
          </p:nvPr>
        </p:nvSpPr>
        <p:spPr>
          <a:xfrm>
            <a:off x="2464066" y="3602038"/>
            <a:ext cx="622453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p:cNvSpPr>
            <a:spLocks noGrp="1"/>
          </p:cNvSpPr>
          <p:nvPr>
            <p:ph type="dt" sz="half" idx="10"/>
          </p:nvPr>
        </p:nvSpPr>
        <p:spPr/>
        <p:txBody>
          <a:bodyPr/>
          <a:lstStyle/>
          <a:p>
            <a:r>
              <a:rPr lang="en-US"/>
              <a:t>www.eoscpilot.eu</a:t>
            </a:r>
            <a:endParaRPr lang="en-GB"/>
          </a:p>
        </p:txBody>
      </p:sp>
      <p:sp>
        <p:nvSpPr>
          <p:cNvPr id="5" name="Segnaposto piè di pagina 4"/>
          <p:cNvSpPr>
            <a:spLocks noGrp="1"/>
          </p:cNvSpPr>
          <p:nvPr>
            <p:ph type="ftr" sz="quarter" idx="11"/>
          </p:nvPr>
        </p:nvSpPr>
        <p:spPr>
          <a:xfrm>
            <a:off x="3115577" y="6356349"/>
            <a:ext cx="3086100" cy="365125"/>
          </a:xfrm>
        </p:spPr>
        <p:txBody>
          <a:body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a:xfrm>
            <a:off x="6631204" y="6356349"/>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304686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2348564" y="1157832"/>
            <a:ext cx="6166786" cy="1325563"/>
          </a:xfrm>
        </p:spPr>
        <p:txBody>
          <a:bodyPr/>
          <a:lstStyle/>
          <a:p>
            <a:r>
              <a:rPr lang="it-IT"/>
              <a:t>Fare clic per modificare stile</a:t>
            </a:r>
            <a:endParaRPr lang="en-GB"/>
          </a:p>
        </p:txBody>
      </p:sp>
      <p:sp>
        <p:nvSpPr>
          <p:cNvPr id="3" name="Segnaposto contenuto 2"/>
          <p:cNvSpPr>
            <a:spLocks noGrp="1"/>
          </p:cNvSpPr>
          <p:nvPr>
            <p:ph idx="1"/>
          </p:nvPr>
        </p:nvSpPr>
        <p:spPr>
          <a:xfrm>
            <a:off x="2348564" y="2720775"/>
            <a:ext cx="6166786" cy="2621247"/>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data 3"/>
          <p:cNvSpPr>
            <a:spLocks noGrp="1"/>
          </p:cNvSpPr>
          <p:nvPr>
            <p:ph type="dt" sz="half" idx="10"/>
          </p:nvPr>
        </p:nvSpPr>
        <p:spPr/>
        <p:txBody>
          <a:bodyPr/>
          <a:lstStyle/>
          <a:p>
            <a:r>
              <a:rPr lang="en-US"/>
              <a:t>www.eoscpilot.eu</a:t>
            </a:r>
            <a:endParaRPr lang="en-GB"/>
          </a:p>
        </p:txBody>
      </p:sp>
      <p:sp>
        <p:nvSpPr>
          <p:cNvPr id="5" name="Segnaposto piè di pagina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264083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2686050" y="1106905"/>
            <a:ext cx="5824538" cy="1665271"/>
          </a:xfrm>
        </p:spPr>
        <p:txBody>
          <a:bodyPr anchor="b"/>
          <a:lstStyle>
            <a:lvl1pPr>
              <a:defRPr sz="6000"/>
            </a:lvl1pPr>
          </a:lstStyle>
          <a:p>
            <a:r>
              <a:rPr lang="it-IT"/>
              <a:t>Fare clic per modificare stile</a:t>
            </a:r>
            <a:endParaRPr lang="en-GB"/>
          </a:p>
        </p:txBody>
      </p:sp>
      <p:sp>
        <p:nvSpPr>
          <p:cNvPr id="3" name="Segnaposto testo 2"/>
          <p:cNvSpPr>
            <a:spLocks noGrp="1"/>
          </p:cNvSpPr>
          <p:nvPr>
            <p:ph type="body" idx="1"/>
          </p:nvPr>
        </p:nvSpPr>
        <p:spPr>
          <a:xfrm>
            <a:off x="2686050" y="2799164"/>
            <a:ext cx="582453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r>
              <a:rPr lang="en-US"/>
              <a:t>www.eoscpilot.eu</a:t>
            </a:r>
            <a:endParaRPr lang="en-GB"/>
          </a:p>
        </p:txBody>
      </p:sp>
      <p:sp>
        <p:nvSpPr>
          <p:cNvPr id="5" name="Segnaposto piè di pagina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395227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2030930" y="962526"/>
            <a:ext cx="6670308" cy="728162"/>
          </a:xfrm>
        </p:spPr>
        <p:txBody>
          <a:bodyPr/>
          <a:lstStyle/>
          <a:p>
            <a:r>
              <a:rPr lang="it-IT"/>
              <a:t>Fare clic per modificare stile</a:t>
            </a:r>
            <a:endParaRPr lang="en-GB"/>
          </a:p>
        </p:txBody>
      </p:sp>
      <p:sp>
        <p:nvSpPr>
          <p:cNvPr id="3" name="Segnaposto testo 2"/>
          <p:cNvSpPr>
            <a:spLocks noGrp="1"/>
          </p:cNvSpPr>
          <p:nvPr>
            <p:ph type="body" idx="1"/>
          </p:nvPr>
        </p:nvSpPr>
        <p:spPr>
          <a:xfrm>
            <a:off x="2030930" y="1681163"/>
            <a:ext cx="667030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2030930" y="2505075"/>
            <a:ext cx="6670308" cy="3684588"/>
          </a:xfrm>
        </p:spPr>
        <p:txBody>
          <a:bodyPr/>
          <a:lstStyle>
            <a:lvl1pPr marL="228600" indent="-228600">
              <a:buSzPct val="100000"/>
              <a:buFontTx/>
              <a:buBlip>
                <a:blip r:embed="rId2"/>
              </a:buBlip>
              <a:defRPr/>
            </a:lvl1pPr>
            <a:lvl2pPr marL="685800" indent="-228600">
              <a:buSzPct val="100000"/>
              <a:buFontTx/>
              <a:buBlip>
                <a:blip r:embed="rId2"/>
              </a:buBlip>
              <a:defRPr/>
            </a:lvl2pPr>
            <a:lvl3pPr marL="1143000" indent="-228600">
              <a:buSzPct val="100000"/>
              <a:buFontTx/>
              <a:buBlip>
                <a:blip r:embed="rId2"/>
              </a:buBlip>
              <a:defRPr/>
            </a:lvl3pPr>
            <a:lvl4pPr marL="1600200" indent="-228600">
              <a:buSzPct val="100000"/>
              <a:buFontTx/>
              <a:buBlip>
                <a:blip r:embed="rId2"/>
              </a:buBlip>
              <a:defRPr/>
            </a:lvl4pPr>
            <a:lvl5pPr marL="2057400" indent="-228600">
              <a:buSzPct val="100000"/>
              <a:buFontTx/>
              <a:buBlip>
                <a:blip r:embed="rId2"/>
              </a:buBlip>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7" name="Segnaposto data 6"/>
          <p:cNvSpPr>
            <a:spLocks noGrp="1"/>
          </p:cNvSpPr>
          <p:nvPr>
            <p:ph type="dt" sz="half" idx="10"/>
          </p:nvPr>
        </p:nvSpPr>
        <p:spPr/>
        <p:txBody>
          <a:bodyPr/>
          <a:lstStyle/>
          <a:p>
            <a:r>
              <a:rPr lang="en-US"/>
              <a:t>www.eoscpilot.eu</a:t>
            </a:r>
            <a:endParaRPr lang="en-GB"/>
          </a:p>
        </p:txBody>
      </p:sp>
      <p:sp>
        <p:nvSpPr>
          <p:cNvPr id="8" name="Segnaposto piè di pagina 7"/>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9" name="Segnaposto numero diapositiva 8"/>
          <p:cNvSpPr>
            <a:spLocks noGrp="1"/>
          </p:cNvSpPr>
          <p:nvPr>
            <p:ph type="sldNum" sz="quarter" idx="12"/>
          </p:nvPr>
        </p:nvSpPr>
        <p:spPr>
          <a:xfrm>
            <a:off x="6643838" y="6331151"/>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402708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endParaRPr lang="en-GB"/>
          </a:p>
        </p:txBody>
      </p:sp>
      <p:sp>
        <p:nvSpPr>
          <p:cNvPr id="3" name="Segnaposto data 2"/>
          <p:cNvSpPr>
            <a:spLocks noGrp="1"/>
          </p:cNvSpPr>
          <p:nvPr>
            <p:ph type="dt" sz="half" idx="10"/>
          </p:nvPr>
        </p:nvSpPr>
        <p:spPr/>
        <p:txBody>
          <a:bodyPr/>
          <a:lstStyle/>
          <a:p>
            <a:r>
              <a:rPr lang="en-US"/>
              <a:t>www.eoscpilot.eu</a:t>
            </a:r>
            <a:endParaRPr lang="en-GB"/>
          </a:p>
        </p:txBody>
      </p:sp>
      <p:sp>
        <p:nvSpPr>
          <p:cNvPr id="4" name="Segnaposto piè di pagina 3"/>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5" name="Segnaposto numero diapositiva 4"/>
          <p:cNvSpPr>
            <a:spLocks noGrp="1"/>
          </p:cNvSpPr>
          <p:nvPr>
            <p:ph type="sldNum" sz="quarter" idx="12"/>
          </p:nvPr>
        </p:nvSpPr>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241274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016276" y="987425"/>
            <a:ext cx="2949575" cy="969745"/>
          </a:xfrm>
        </p:spPr>
        <p:txBody>
          <a:bodyPr anchor="b"/>
          <a:lstStyle>
            <a:lvl1pPr>
              <a:defRPr sz="3200"/>
            </a:lvl1pPr>
          </a:lstStyle>
          <a:p>
            <a:r>
              <a:rPr lang="it-IT"/>
              <a:t>Fare clic per modificare stile</a:t>
            </a:r>
            <a:endParaRPr lang="en-GB"/>
          </a:p>
        </p:txBody>
      </p:sp>
      <p:sp>
        <p:nvSpPr>
          <p:cNvPr id="3" name="Segnaposto contenuto 2"/>
          <p:cNvSpPr>
            <a:spLocks noGrp="1"/>
          </p:cNvSpPr>
          <p:nvPr>
            <p:ph idx="1"/>
          </p:nvPr>
        </p:nvSpPr>
        <p:spPr>
          <a:xfrm>
            <a:off x="5130265" y="987425"/>
            <a:ext cx="3625715" cy="4873625"/>
          </a:xfrm>
        </p:spPr>
        <p:txBody>
          <a:bodyPr/>
          <a:lstStyle>
            <a:lvl1pPr marL="228600" indent="-228600">
              <a:buSzPct val="100000"/>
              <a:buFontTx/>
              <a:buBlip>
                <a:blip r:embed="rId2"/>
              </a:buBlip>
              <a:defRPr sz="3200"/>
            </a:lvl1pPr>
            <a:lvl2pPr marL="685800" indent="-228600">
              <a:buSzPct val="100000"/>
              <a:buFontTx/>
              <a:buBlip>
                <a:blip r:embed="rId2"/>
              </a:buBlip>
              <a:defRPr sz="2800"/>
            </a:lvl2pPr>
            <a:lvl3pPr marL="1143000" indent="-228600">
              <a:buSzPct val="100000"/>
              <a:buFontTx/>
              <a:buBlip>
                <a:blip r:embed="rId2"/>
              </a:buBlip>
              <a:defRPr sz="2400"/>
            </a:lvl3pPr>
            <a:lvl4pPr marL="1600200" indent="-228600">
              <a:buSzPct val="100000"/>
              <a:buFontTx/>
              <a:buBlip>
                <a:blip r:embed="rId2"/>
              </a:buBlip>
              <a:defRPr sz="2000"/>
            </a:lvl4pPr>
            <a:lvl5pPr marL="2057400" indent="-228600">
              <a:buSzPct val="100000"/>
              <a:buFontTx/>
              <a:buBlip>
                <a:blip r:embed="rId2"/>
              </a:buBlip>
              <a:defRPr sz="2000"/>
            </a:lvl5pPr>
            <a:lvl6pPr>
              <a:defRPr sz="2000"/>
            </a:lvl6pPr>
            <a:lvl7pPr>
              <a:defRPr sz="2000"/>
            </a:lvl7pPr>
            <a:lvl8pPr>
              <a:defRPr sz="2000"/>
            </a:lvl8pPr>
            <a:lvl9pPr>
              <a:defRPr sz="2000"/>
            </a:lvl9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testo 3"/>
          <p:cNvSpPr>
            <a:spLocks noGrp="1"/>
          </p:cNvSpPr>
          <p:nvPr>
            <p:ph type="body" sz="half" idx="2"/>
          </p:nvPr>
        </p:nvSpPr>
        <p:spPr>
          <a:xfrm>
            <a:off x="2016276"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r>
              <a:rPr lang="en-US"/>
              <a:t>www.eoscpilot.eu</a:t>
            </a:r>
            <a:endParaRPr lang="en-GB"/>
          </a:p>
        </p:txBody>
      </p:sp>
      <p:sp>
        <p:nvSpPr>
          <p:cNvPr id="6" name="Segnaposto piè di pagina 5"/>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p>
        </p:txBody>
      </p:sp>
      <p:sp>
        <p:nvSpPr>
          <p:cNvPr id="7" name="Segnaposto numero diapositiva 6"/>
          <p:cNvSpPr>
            <a:spLocks noGrp="1"/>
          </p:cNvSpPr>
          <p:nvPr>
            <p:ph type="sldNum" sz="quarter" idx="12"/>
          </p:nvPr>
        </p:nvSpPr>
        <p:spPr>
          <a:xfrm>
            <a:off x="6698581" y="6356350"/>
            <a:ext cx="2057400" cy="365125"/>
          </a:xfrm>
        </p:spPr>
        <p:txBody>
          <a:bodyPr/>
          <a:lstStyle/>
          <a:p>
            <a:fld id="{D629125B-4164-B445-B5EA-FB5E25F89FC2}" type="slidenum">
              <a:rPr lang="en-GB" smtClean="0"/>
              <a:t>‹#›</a:t>
            </a:fld>
            <a:endParaRPr lang="en-GB"/>
          </a:p>
        </p:txBody>
      </p:sp>
    </p:spTree>
    <p:extLst>
      <p:ext uri="{BB962C8B-B14F-4D97-AF65-F5344CB8AC3E}">
        <p14:creationId xmlns:p14="http://schemas.microsoft.com/office/powerpoint/2010/main" val="1971015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17332" y="67377"/>
            <a:ext cx="6956057" cy="868297"/>
          </a:xfrm>
          <a:prstGeom prst="rect">
            <a:avLst/>
          </a:prstGeom>
        </p:spPr>
        <p:txBody>
          <a:bodyPr vert="horz" lIns="91440" tIns="45720" rIns="91440" bIns="45720" rtlCol="0" anchor="ctr">
            <a:normAutofit/>
          </a:bodyPr>
          <a:lstStyle/>
          <a:p>
            <a:r>
              <a:rPr lang="it-IT" dirty="0"/>
              <a:t>Fare clic per modificare stile</a:t>
            </a:r>
            <a:endParaRPr lang="en-US" dirty="0"/>
          </a:p>
        </p:txBody>
      </p:sp>
      <p:sp>
        <p:nvSpPr>
          <p:cNvPr id="3" name="Text Placeholder 2"/>
          <p:cNvSpPr>
            <a:spLocks noGrp="1"/>
          </p:cNvSpPr>
          <p:nvPr>
            <p:ph type="body" idx="1"/>
          </p:nvPr>
        </p:nvSpPr>
        <p:spPr>
          <a:xfrm>
            <a:off x="628650" y="1617044"/>
            <a:ext cx="7886700" cy="3051209"/>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2"/>
          </p:nvPr>
        </p:nvSpPr>
        <p:spPr>
          <a:xfrm>
            <a:off x="628650" y="6356351"/>
            <a:ext cx="133490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www.eoscpilot.eu</a:t>
            </a:r>
            <a:endParaRPr lang="en-GB" dirty="0"/>
          </a:p>
        </p:txBody>
      </p:sp>
      <p:sp>
        <p:nvSpPr>
          <p:cNvPr id="5" name="Footer Placeholder 4"/>
          <p:cNvSpPr>
            <a:spLocks noGrp="1"/>
          </p:cNvSpPr>
          <p:nvPr>
            <p:ph type="ftr" sz="quarter" idx="3"/>
          </p:nvPr>
        </p:nvSpPr>
        <p:spPr>
          <a:xfrm>
            <a:off x="2136808" y="6356351"/>
            <a:ext cx="52361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The European Open Science Cloud for Research pilot project is funded by the European Commission, DG Research &amp; Innovation under contract no. </a:t>
            </a:r>
            <a:r>
              <a:rPr lang="en-GB" dirty="0"/>
              <a:t>739563</a:t>
            </a:r>
          </a:p>
        </p:txBody>
      </p:sp>
      <p:sp>
        <p:nvSpPr>
          <p:cNvPr id="6" name="Slide Number Placeholder 5"/>
          <p:cNvSpPr>
            <a:spLocks noGrp="1"/>
          </p:cNvSpPr>
          <p:nvPr>
            <p:ph type="sldNum" sz="quarter" idx="4"/>
          </p:nvPr>
        </p:nvSpPr>
        <p:spPr>
          <a:xfrm>
            <a:off x="7372952" y="6356351"/>
            <a:ext cx="11423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E5F24-684F-EB47-903B-D0BF2D59DFAF}" type="slidenum">
              <a:rPr lang="en-GB" smtClean="0"/>
              <a:t>‹#›</a:t>
            </a:fld>
            <a:endParaRPr lang="en-GB"/>
          </a:p>
        </p:txBody>
      </p:sp>
    </p:spTree>
    <p:extLst>
      <p:ext uri="{BB962C8B-B14F-4D97-AF65-F5344CB8AC3E}">
        <p14:creationId xmlns:p14="http://schemas.microsoft.com/office/powerpoint/2010/main" val="580945943"/>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662" r:id="rId4"/>
    <p:sldLayoutId id="2147483663" r:id="rId5"/>
    <p:sldLayoutId id="2147483664" r:id="rId6"/>
    <p:sldLayoutId id="2147483666" r:id="rId7"/>
    <p:sldLayoutId id="2147483667" r:id="rId8"/>
    <p:sldLayoutId id="2147483668" r:id="rId9"/>
    <p:sldLayoutId id="2147483683" r:id="rId10"/>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SzPct val="100000"/>
        <a:buFontTx/>
        <a:buBlip>
          <a:blip r:embed="rId1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1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00000"/>
        <a:buFontTx/>
        <a:buBlip>
          <a:blip r:embed="rId1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00000"/>
        <a:buFontTx/>
        <a:buBlip>
          <a:blip r:embed="rId1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Tx/>
        <a:buBlip>
          <a:blip r:embed="rId1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2348564" y="365125"/>
            <a:ext cx="6166786" cy="1325563"/>
          </a:xfrm>
          <a:prstGeom prst="rect">
            <a:avLst/>
          </a:prstGeom>
        </p:spPr>
        <p:txBody>
          <a:bodyPr vert="horz" lIns="91440" tIns="45720" rIns="91440" bIns="45720" rtlCol="0" anchor="ctr">
            <a:normAutofit/>
          </a:bodyPr>
          <a:lstStyle/>
          <a:p>
            <a:r>
              <a:rPr lang="it-IT"/>
              <a:t>Fare clic per modificare stile</a:t>
            </a:r>
            <a:endParaRPr lang="en-GB" dirty="0"/>
          </a:p>
        </p:txBody>
      </p:sp>
      <p:sp>
        <p:nvSpPr>
          <p:cNvPr id="3" name="Segnaposto testo 2"/>
          <p:cNvSpPr>
            <a:spLocks noGrp="1"/>
          </p:cNvSpPr>
          <p:nvPr>
            <p:ph type="body" idx="1"/>
          </p:nvPr>
        </p:nvSpPr>
        <p:spPr>
          <a:xfrm>
            <a:off x="2348564" y="1825625"/>
            <a:ext cx="6166786" cy="4351338"/>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data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www.eoscpilot.eu</a:t>
            </a:r>
            <a:endParaRPr lang="en-GB"/>
          </a:p>
        </p:txBody>
      </p:sp>
      <p:sp>
        <p:nvSpPr>
          <p:cNvPr id="5" name="Segnaposto piè di pagina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The European Open Science Cloud for Research pilot project is funded by the European Commission, DG Research &amp; Innovation under contract no. 739563</a:t>
            </a:r>
          </a:p>
        </p:txBody>
      </p:sp>
      <p:sp>
        <p:nvSpPr>
          <p:cNvPr id="6" name="Segnaposto numero diapositiva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9125B-4164-B445-B5EA-FB5E25F89FC2}" type="slidenum">
              <a:rPr lang="en-GB" smtClean="0"/>
              <a:t>‹#›</a:t>
            </a:fld>
            <a:endParaRPr lang="en-GB"/>
          </a:p>
        </p:txBody>
      </p:sp>
    </p:spTree>
    <p:extLst>
      <p:ext uri="{BB962C8B-B14F-4D97-AF65-F5344CB8AC3E}">
        <p14:creationId xmlns:p14="http://schemas.microsoft.com/office/powerpoint/2010/main" val="178513706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9" r:id="rId4"/>
    <p:sldLayoutId id="2147483680" r:id="rId5"/>
    <p:sldLayoutId id="2147483682" r:id="rId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SzPct val="100000"/>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00000"/>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00000"/>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eoscpilot.eu/content/shape-advisory-stakeholder-forum" TargetMode="External"/><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eoscpilot.eu/user/register" TargetMode="External"/><Relationship Id="rId2" Type="http://schemas.openxmlformats.org/officeDocument/2006/relationships/hyperlink" Target="https://eoscpilot.eu/about/governance-framework"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a:bodyPr>
          <a:lstStyle/>
          <a:p>
            <a:r>
              <a:rPr lang="fi-FI" dirty="0"/>
              <a:t>Staheholder driven governance framework for EOSC</a:t>
            </a:r>
          </a:p>
          <a:p>
            <a:endParaRPr lang="fi-FI" sz="2000" dirty="0"/>
          </a:p>
          <a:p>
            <a:r>
              <a:rPr lang="fi-FI" sz="2000" dirty="0"/>
              <a:t>Matthew Dovey, Saara Kontro, Per Öster</a:t>
            </a:r>
            <a:endParaRPr lang="en-GB" sz="2000" dirty="0"/>
          </a:p>
        </p:txBody>
      </p:sp>
      <p:sp>
        <p:nvSpPr>
          <p:cNvPr id="3" name="TextBox 2"/>
          <p:cNvSpPr txBox="1"/>
          <p:nvPr/>
        </p:nvSpPr>
        <p:spPr>
          <a:xfrm>
            <a:off x="222637" y="6227657"/>
            <a:ext cx="6488264" cy="369332"/>
          </a:xfrm>
          <a:prstGeom prst="rect">
            <a:avLst/>
          </a:prstGeom>
          <a:noFill/>
        </p:spPr>
        <p:txBody>
          <a:bodyPr wrap="square" rtlCol="0">
            <a:spAutoFit/>
          </a:bodyPr>
          <a:lstStyle/>
          <a:p>
            <a:r>
              <a:rPr lang="en-GB" dirty="0"/>
              <a:t>EOSC Governance Development Forum, </a:t>
            </a:r>
            <a:r>
              <a:rPr lang="en-GB"/>
              <a:t>9</a:t>
            </a:r>
            <a:r>
              <a:rPr lang="en-GB" baseline="30000"/>
              <a:t>th</a:t>
            </a:r>
            <a:r>
              <a:rPr lang="en-GB"/>
              <a:t> November 2017</a:t>
            </a:r>
            <a:endParaRPr lang="fi-FI" dirty="0"/>
          </a:p>
        </p:txBody>
      </p:sp>
    </p:spTree>
    <p:extLst>
      <p:ext uri="{BB962C8B-B14F-4D97-AF65-F5344CB8AC3E}">
        <p14:creationId xmlns:p14="http://schemas.microsoft.com/office/powerpoint/2010/main" val="283638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EOSCpilot</a:t>
            </a:r>
            <a:r>
              <a:rPr lang="en-US" dirty="0"/>
              <a:t> project will</a:t>
            </a:r>
          </a:p>
        </p:txBody>
      </p:sp>
      <p:sp>
        <p:nvSpPr>
          <p:cNvPr id="3" name="Content Placeholder 2"/>
          <p:cNvSpPr>
            <a:spLocks noGrp="1"/>
          </p:cNvSpPr>
          <p:nvPr>
            <p:ph idx="1"/>
          </p:nvPr>
        </p:nvSpPr>
        <p:spPr>
          <a:xfrm>
            <a:off x="628650" y="1800412"/>
            <a:ext cx="7886700" cy="3051209"/>
          </a:xfrm>
        </p:spPr>
        <p:txBody>
          <a:bodyPr>
            <a:noAutofit/>
          </a:bodyPr>
          <a:lstStyle/>
          <a:p>
            <a:r>
              <a:rPr lang="en-US" sz="2400" dirty="0"/>
              <a:t> establish the </a:t>
            </a:r>
            <a:r>
              <a:rPr lang="en-US" sz="2400" dirty="0">
                <a:solidFill>
                  <a:schemeClr val="accent5"/>
                </a:solidFill>
              </a:rPr>
              <a:t>governance framework</a:t>
            </a:r>
            <a:r>
              <a:rPr lang="en-US" sz="2400" dirty="0"/>
              <a:t> for the EOSC and contribute to the development of European open science policy and best practice;</a:t>
            </a:r>
          </a:p>
          <a:p>
            <a:r>
              <a:rPr lang="en-US" sz="2400" dirty="0"/>
              <a:t>develop a number of pilots that </a:t>
            </a:r>
            <a:r>
              <a:rPr lang="en-US" sz="2400" dirty="0">
                <a:solidFill>
                  <a:schemeClr val="accent6"/>
                </a:solidFill>
              </a:rPr>
              <a:t>integrate services and infrastructures</a:t>
            </a:r>
            <a:r>
              <a:rPr lang="en-US" sz="2400" dirty="0"/>
              <a:t> to demonstrate interoperability in a number of scientific domains; and</a:t>
            </a:r>
          </a:p>
          <a:p>
            <a:r>
              <a:rPr lang="en-US" sz="2400" dirty="0"/>
              <a:t>engage with a broad range of stakeholders, crossing borders and communities, to </a:t>
            </a:r>
            <a:r>
              <a:rPr lang="en-US" sz="2400" dirty="0">
                <a:solidFill>
                  <a:schemeClr val="accent2"/>
                </a:solidFill>
              </a:rPr>
              <a:t>build the trust and skills</a:t>
            </a:r>
            <a:r>
              <a:rPr lang="en-US" sz="2400" dirty="0"/>
              <a:t> required for adoption of an </a:t>
            </a:r>
            <a:r>
              <a:rPr lang="en-US" sz="2400" dirty="0">
                <a:solidFill>
                  <a:schemeClr val="accent2"/>
                </a:solidFill>
              </a:rPr>
              <a:t>open approach to scientific research</a:t>
            </a:r>
          </a:p>
        </p:txBody>
      </p:sp>
      <p:sp>
        <p:nvSpPr>
          <p:cNvPr id="4" name="Date Placeholder 3"/>
          <p:cNvSpPr>
            <a:spLocks noGrp="1"/>
          </p:cNvSpPr>
          <p:nvPr>
            <p:ph type="dt" sz="half" idx="10"/>
          </p:nvPr>
        </p:nvSpPr>
        <p:spPr/>
        <p:txBody>
          <a:bodyPr/>
          <a:lstStyle/>
          <a:p>
            <a:r>
              <a:rPr lang="en-US">
                <a:solidFill>
                  <a:prstClr val="black">
                    <a:tint val="75000"/>
                  </a:prstClr>
                </a:solidFill>
              </a:rPr>
              <a:t>www.eoscpilot.eu</a:t>
            </a:r>
            <a:endParaRPr lang="en-GB">
              <a:solidFill>
                <a:prstClr val="black">
                  <a:tint val="75000"/>
                </a:prstClr>
              </a:solidFill>
            </a:endParaRPr>
          </a:p>
        </p:txBody>
      </p:sp>
      <p:sp>
        <p:nvSpPr>
          <p:cNvPr id="5" name="Footer Placeholder 4"/>
          <p:cNvSpPr>
            <a:spLocks noGrp="1"/>
          </p:cNvSpPr>
          <p:nvPr>
            <p:ph type="ftr" sz="quarter" idx="11"/>
          </p:nvPr>
        </p:nvSpPr>
        <p:spPr>
          <a:xfrm>
            <a:off x="3028949" y="6356350"/>
            <a:ext cx="3861377" cy="365125"/>
          </a:xfrm>
        </p:spPr>
        <p:txBody>
          <a:bodyPr/>
          <a:lstStyle/>
          <a:p>
            <a:r>
              <a:rPr lang="en-GB" sz="900" dirty="0">
                <a:solidFill>
                  <a:prstClr val="black">
                    <a:tint val="75000"/>
                  </a:prstClr>
                </a:solidFill>
              </a:rPr>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D629125B-4164-B445-B5EA-FB5E25F89FC2}" type="slidenum">
              <a:rPr lang="en-GB" smtClean="0">
                <a:solidFill>
                  <a:prstClr val="black">
                    <a:tint val="75000"/>
                  </a:prstClr>
                </a:solidFill>
              </a:rPr>
              <a:pPr/>
              <a:t>2</a:t>
            </a:fld>
            <a:endParaRPr lang="en-GB">
              <a:solidFill>
                <a:prstClr val="black">
                  <a:tint val="75000"/>
                </a:prstClr>
              </a:solidFill>
            </a:endParaRPr>
          </a:p>
        </p:txBody>
      </p:sp>
    </p:spTree>
    <p:extLst>
      <p:ext uri="{BB962C8B-B14F-4D97-AF65-F5344CB8AC3E}">
        <p14:creationId xmlns:p14="http://schemas.microsoft.com/office/powerpoint/2010/main" val="4290856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0656" y="0"/>
            <a:ext cx="6166786" cy="994172"/>
          </a:xfrm>
        </p:spPr>
        <p:txBody>
          <a:bodyPr>
            <a:normAutofit/>
          </a:bodyPr>
          <a:lstStyle/>
          <a:p>
            <a:r>
              <a:rPr lang="it-IT" dirty="0"/>
              <a:t>EOSCPilot’s vision on EOSC governance</a:t>
            </a:r>
          </a:p>
        </p:txBody>
      </p:sp>
      <p:sp>
        <p:nvSpPr>
          <p:cNvPr id="3" name="Content Placeholder 2"/>
          <p:cNvSpPr>
            <a:spLocks noGrp="1"/>
          </p:cNvSpPr>
          <p:nvPr>
            <p:ph idx="1"/>
          </p:nvPr>
        </p:nvSpPr>
        <p:spPr>
          <a:xfrm>
            <a:off x="138052" y="1401101"/>
            <a:ext cx="5525207" cy="4853771"/>
          </a:xfrm>
        </p:spPr>
        <p:txBody>
          <a:bodyPr>
            <a:noAutofit/>
          </a:bodyPr>
          <a:lstStyle/>
          <a:p>
            <a:r>
              <a:rPr lang="it-IT" sz="1800" dirty="0"/>
              <a:t>capable of supporting the definition, management and coordination of EOSC components and service providers without imposing a strict hierarchical model or supply chain</a:t>
            </a:r>
          </a:p>
          <a:p>
            <a:r>
              <a:rPr lang="it-IT" sz="1800" dirty="0"/>
              <a:t>define organisational, operational and managerial interoperability, whilst recognising the System-of-Systems will evolve and adapt over time.</a:t>
            </a:r>
            <a:endParaRPr lang="fi-FI" sz="1800" dirty="0"/>
          </a:p>
          <a:p>
            <a:r>
              <a:rPr lang="it-IT" sz="1800" dirty="0"/>
              <a:t>a rich ecosystem consisting of many different stakeholders and a heterogeneity of services and technologies which will need to operate across a wide range of organisational, community and national borders. </a:t>
            </a:r>
          </a:p>
          <a:p>
            <a:r>
              <a:rPr lang="it-IT" sz="1800" dirty="0"/>
              <a:t>same principles of openness, transparency and inclusion that EOSC seeks to encourage amongst the research community</a:t>
            </a:r>
          </a:p>
        </p:txBody>
      </p:sp>
      <p:sp>
        <p:nvSpPr>
          <p:cNvPr id="4" name="Date Placeholder 3"/>
          <p:cNvSpPr>
            <a:spLocks noGrp="1"/>
          </p:cNvSpPr>
          <p:nvPr>
            <p:ph type="dt" sz="half" idx="10"/>
          </p:nvPr>
        </p:nvSpPr>
        <p:spPr/>
        <p:txBody>
          <a:bodyPr/>
          <a:lstStyle/>
          <a:p>
            <a:r>
              <a:rPr lang="en-US" dirty="0">
                <a:solidFill>
                  <a:prstClr val="black">
                    <a:tint val="75000"/>
                  </a:prstClr>
                </a:solidFill>
              </a:rPr>
              <a:t>www.eoscpilot.eu</a:t>
            </a:r>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r>
              <a:rPr lang="en-GB" sz="900" dirty="0">
                <a:solidFill>
                  <a:prstClr val="black">
                    <a:tint val="75000"/>
                  </a:prstClr>
                </a:solidFill>
              </a:rPr>
              <a:t>The European Open</a:t>
            </a:r>
          </a:p>
          <a:p>
            <a:r>
              <a:rPr lang="en-GB" sz="900" dirty="0">
                <a:solidFill>
                  <a:prstClr val="black">
                    <a:tint val="75000"/>
                  </a:prstClr>
                </a:solidFill>
              </a:rPr>
              <a:t> Science </a:t>
            </a:r>
            <a:r>
              <a:rPr lang="en-GB" sz="900" dirty="0" err="1">
                <a:solidFill>
                  <a:prstClr val="black">
                    <a:tint val="75000"/>
                  </a:prstClr>
                </a:solidFill>
              </a:rPr>
              <a:t>Clou</a:t>
            </a:r>
            <a:endParaRPr lang="en-GB" sz="900" dirty="0">
              <a:solidFill>
                <a:prstClr val="black">
                  <a:tint val="75000"/>
                </a:prstClr>
              </a:solidFill>
            </a:endParaRPr>
          </a:p>
          <a:p>
            <a:r>
              <a:rPr lang="en-GB" sz="900" dirty="0">
                <a:solidFill>
                  <a:prstClr val="black">
                    <a:tint val="75000"/>
                  </a:prstClr>
                </a:solidFill>
              </a:rPr>
              <a:t>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D629125B-4164-B445-B5EA-FB5E25F89FC2}" type="slidenum">
              <a:rPr lang="en-GB" smtClean="0">
                <a:solidFill>
                  <a:prstClr val="black">
                    <a:tint val="75000"/>
                  </a:prstClr>
                </a:solidFill>
              </a:rPr>
              <a:pPr/>
              <a:t>3</a:t>
            </a:fld>
            <a:endParaRPr lang="en-GB">
              <a:solidFill>
                <a:prstClr val="black">
                  <a:tint val="75000"/>
                </a:prstClr>
              </a:solidFill>
            </a:endParaRPr>
          </a:p>
        </p:txBody>
      </p:sp>
      <p:grpSp>
        <p:nvGrpSpPr>
          <p:cNvPr id="9" name="Group 8"/>
          <p:cNvGrpSpPr/>
          <p:nvPr/>
        </p:nvGrpSpPr>
        <p:grpSpPr>
          <a:xfrm>
            <a:off x="6063415" y="2108636"/>
            <a:ext cx="2770034" cy="2635132"/>
            <a:chOff x="893168" y="2132856"/>
            <a:chExt cx="4133509" cy="3737249"/>
          </a:xfrm>
        </p:grpSpPr>
        <p:sp>
          <p:nvSpPr>
            <p:cNvPr id="10" name="Oval 9">
              <a:extLst>
                <a:ext uri="{FF2B5EF4-FFF2-40B4-BE49-F238E27FC236}">
                  <a16:creationId xmlns:a16="http://schemas.microsoft.com/office/drawing/2014/main" id="{AF838985-8252-4239-9A8E-5210990BFF0E}"/>
                </a:ext>
              </a:extLst>
            </p:cNvPr>
            <p:cNvSpPr/>
            <p:nvPr/>
          </p:nvSpPr>
          <p:spPr>
            <a:xfrm>
              <a:off x="2699792" y="3709865"/>
              <a:ext cx="2160239" cy="2160240"/>
            </a:xfrm>
            <a:prstGeom prst="ellipse">
              <a:avLst/>
            </a:prstGeom>
            <a:solidFill>
              <a:schemeClr val="accent1"/>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sz="1400" b="0" dirty="0" err="1">
                  <a:solidFill>
                    <a:schemeClr val="bg1"/>
                  </a:solidFill>
                </a:rPr>
                <a:t>Stakehol-ders</a:t>
              </a:r>
              <a:r>
                <a:rPr lang="en-GB" sz="1400" b="0" dirty="0">
                  <a:solidFill>
                    <a:schemeClr val="bg1"/>
                  </a:solidFill>
                </a:rPr>
                <a:t> Forum</a:t>
              </a:r>
            </a:p>
          </p:txBody>
        </p:sp>
        <p:sp>
          <p:nvSpPr>
            <p:cNvPr id="11" name="Oval 10">
              <a:extLst>
                <a:ext uri="{FF2B5EF4-FFF2-40B4-BE49-F238E27FC236}">
                  <a16:creationId xmlns:a16="http://schemas.microsoft.com/office/drawing/2014/main" id="{5126E261-229E-463D-A150-520663C3FCE5}"/>
                </a:ext>
              </a:extLst>
            </p:cNvPr>
            <p:cNvSpPr/>
            <p:nvPr/>
          </p:nvSpPr>
          <p:spPr>
            <a:xfrm>
              <a:off x="2699792" y="2132856"/>
              <a:ext cx="2326885" cy="2160240"/>
            </a:xfrm>
            <a:prstGeom prst="ellipse">
              <a:avLst/>
            </a:prstGeom>
            <a:solidFill>
              <a:schemeClr val="accent1"/>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sz="1400" b="0" dirty="0">
                  <a:solidFill>
                    <a:schemeClr val="bg1"/>
                  </a:solidFill>
                </a:rPr>
                <a:t>Governance Board</a:t>
              </a:r>
            </a:p>
            <a:p>
              <a:pPr algn="ctr" defTabSz="457200" fontAlgn="auto">
                <a:spcBef>
                  <a:spcPts val="0"/>
                </a:spcBef>
                <a:spcAft>
                  <a:spcPts val="0"/>
                </a:spcAft>
              </a:pPr>
              <a:r>
                <a:rPr lang="en-GB" sz="1400" b="0" dirty="0">
                  <a:solidFill>
                    <a:schemeClr val="bg1"/>
                  </a:solidFill>
                </a:rPr>
                <a:t>(Executive)</a:t>
              </a:r>
            </a:p>
          </p:txBody>
        </p:sp>
        <p:sp>
          <p:nvSpPr>
            <p:cNvPr id="12" name="Oval 11">
              <a:extLst>
                <a:ext uri="{FF2B5EF4-FFF2-40B4-BE49-F238E27FC236}">
                  <a16:creationId xmlns:a16="http://schemas.microsoft.com/office/drawing/2014/main" id="{39613CEB-E1E2-4E9F-A81C-BE527C5B1FF2}"/>
                </a:ext>
              </a:extLst>
            </p:cNvPr>
            <p:cNvSpPr/>
            <p:nvPr/>
          </p:nvSpPr>
          <p:spPr>
            <a:xfrm>
              <a:off x="893168" y="2924944"/>
              <a:ext cx="2279864" cy="2160240"/>
            </a:xfrm>
            <a:prstGeom prst="ellipse">
              <a:avLst/>
            </a:prstGeom>
            <a:solidFill>
              <a:schemeClr val="accent1"/>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sz="1400" b="0" dirty="0">
                  <a:solidFill>
                    <a:schemeClr val="bg1"/>
                  </a:solidFill>
                </a:rPr>
                <a:t>Institutional funders </a:t>
              </a:r>
              <a:br>
                <a:rPr lang="en-GB" sz="1400" b="0" dirty="0">
                  <a:solidFill>
                    <a:schemeClr val="bg1"/>
                  </a:solidFill>
                </a:rPr>
              </a:br>
              <a:r>
                <a:rPr lang="en-GB" sz="1400" b="0" dirty="0">
                  <a:solidFill>
                    <a:schemeClr val="bg1"/>
                  </a:solidFill>
                </a:rPr>
                <a:t>(</a:t>
              </a:r>
              <a:r>
                <a:rPr lang="en-GB" sz="1400" b="0" dirty="0" err="1">
                  <a:solidFill>
                    <a:schemeClr val="bg1"/>
                  </a:solidFill>
                </a:rPr>
                <a:t>MemberStates</a:t>
              </a:r>
              <a:r>
                <a:rPr lang="en-GB" sz="1400" b="0" dirty="0">
                  <a:solidFill>
                    <a:schemeClr val="bg1"/>
                  </a:solidFill>
                </a:rPr>
                <a:t>, EC)</a:t>
              </a:r>
            </a:p>
          </p:txBody>
        </p:sp>
      </p:grpSp>
      <p:sp>
        <p:nvSpPr>
          <p:cNvPr id="15" name="TextBox 14"/>
          <p:cNvSpPr txBox="1"/>
          <p:nvPr/>
        </p:nvSpPr>
        <p:spPr>
          <a:xfrm>
            <a:off x="6245526" y="4960189"/>
            <a:ext cx="2674188" cy="830997"/>
          </a:xfrm>
          <a:prstGeom prst="rect">
            <a:avLst/>
          </a:prstGeom>
          <a:noFill/>
        </p:spPr>
        <p:txBody>
          <a:bodyPr wrap="square" rtlCol="0">
            <a:spAutoFit/>
          </a:bodyPr>
          <a:lstStyle/>
          <a:p>
            <a:r>
              <a:rPr lang="fi-FI" sz="1600" i="1" dirty="0">
                <a:solidFill>
                  <a:srgbClr val="00B0F0"/>
                </a:solidFill>
              </a:rPr>
              <a:t>Three level governance model introduced in the EOSC declaration</a:t>
            </a:r>
          </a:p>
        </p:txBody>
      </p:sp>
    </p:spTree>
    <p:extLst>
      <p:ext uri="{BB962C8B-B14F-4D97-AF65-F5344CB8AC3E}">
        <p14:creationId xmlns:p14="http://schemas.microsoft.com/office/powerpoint/2010/main" val="1849598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28650" y="5684753"/>
            <a:ext cx="1334904" cy="273844"/>
          </a:xfrm>
        </p:spPr>
        <p:txBody>
          <a:bodyPr/>
          <a:lstStyle/>
          <a:p>
            <a:r>
              <a:rPr lang="en-US"/>
              <a:t>www.eoscpilot.eu</a:t>
            </a:r>
            <a:endParaRPr lang="en-GB"/>
          </a:p>
        </p:txBody>
      </p:sp>
      <p:sp>
        <p:nvSpPr>
          <p:cNvPr id="4" name="Footer Placeholder 3"/>
          <p:cNvSpPr>
            <a:spLocks noGrp="1"/>
          </p:cNvSpPr>
          <p:nvPr>
            <p:ph type="ftr" sz="quarter" idx="11"/>
          </p:nvPr>
        </p:nvSpPr>
        <p:spPr>
          <a:xfrm>
            <a:off x="2136808" y="5684753"/>
            <a:ext cx="5236144" cy="273844"/>
          </a:xfrm>
        </p:spPr>
        <p:txBody>
          <a:bodyPr/>
          <a:lstStyle/>
          <a:p>
            <a:r>
              <a:rPr lang="en-GB"/>
              <a:t>The European Open Science Cloud for Research pilot project is funded by the European Commission, DG Research &amp; Innovation under contract no. 739563</a:t>
            </a:r>
            <a:endParaRPr lang="en-GB" dirty="0"/>
          </a:p>
        </p:txBody>
      </p:sp>
      <p:sp>
        <p:nvSpPr>
          <p:cNvPr id="5" name="Slide Number Placeholder 4"/>
          <p:cNvSpPr>
            <a:spLocks noGrp="1"/>
          </p:cNvSpPr>
          <p:nvPr>
            <p:ph type="sldNum" sz="quarter" idx="12"/>
          </p:nvPr>
        </p:nvSpPr>
        <p:spPr>
          <a:xfrm>
            <a:off x="7372952" y="5684753"/>
            <a:ext cx="1142398" cy="273844"/>
          </a:xfrm>
        </p:spPr>
        <p:txBody>
          <a:bodyPr/>
          <a:lstStyle/>
          <a:p>
            <a:fld id="{154E5F24-684F-EB47-903B-D0BF2D59DFAF}" type="slidenum">
              <a:rPr lang="en-GB" smtClean="0"/>
              <a:t>4</a:t>
            </a:fld>
            <a:endParaRPr lang="en-GB"/>
          </a:p>
        </p:txBody>
      </p:sp>
      <p:sp>
        <p:nvSpPr>
          <p:cNvPr id="14" name="TextBox 13"/>
          <p:cNvSpPr txBox="1"/>
          <p:nvPr/>
        </p:nvSpPr>
        <p:spPr>
          <a:xfrm>
            <a:off x="822760" y="2851422"/>
            <a:ext cx="436338" cy="307777"/>
          </a:xfrm>
          <a:prstGeom prst="rect">
            <a:avLst/>
          </a:prstGeom>
          <a:noFill/>
        </p:spPr>
        <p:txBody>
          <a:bodyPr wrap="none" rtlCol="0">
            <a:spAutoFit/>
          </a:bodyPr>
          <a:lstStyle/>
          <a:p>
            <a:r>
              <a:rPr lang="en-GB" sz="1400" b="1">
                <a:solidFill>
                  <a:schemeClr val="bg1"/>
                </a:solidFill>
              </a:rPr>
              <a:t>Jisc</a:t>
            </a:r>
            <a:endParaRPr lang="en-GB" sz="1400" b="1" dirty="0">
              <a:solidFill>
                <a:schemeClr val="bg1"/>
              </a:solidFill>
            </a:endParaRPr>
          </a:p>
        </p:txBody>
      </p:sp>
      <p:sp>
        <p:nvSpPr>
          <p:cNvPr id="23" name="TextBox 22"/>
          <p:cNvSpPr txBox="1"/>
          <p:nvPr/>
        </p:nvSpPr>
        <p:spPr>
          <a:xfrm>
            <a:off x="1308765" y="3147345"/>
            <a:ext cx="700256" cy="307777"/>
          </a:xfrm>
          <a:prstGeom prst="rect">
            <a:avLst/>
          </a:prstGeom>
          <a:noFill/>
        </p:spPr>
        <p:txBody>
          <a:bodyPr wrap="none" rtlCol="0">
            <a:spAutoFit/>
          </a:bodyPr>
          <a:lstStyle/>
          <a:p>
            <a:r>
              <a:rPr lang="en-GB" sz="1400" b="1" dirty="0">
                <a:solidFill>
                  <a:schemeClr val="bg1"/>
                </a:solidFill>
              </a:rPr>
              <a:t>GÉANT</a:t>
            </a:r>
          </a:p>
        </p:txBody>
      </p:sp>
      <p:sp>
        <p:nvSpPr>
          <p:cNvPr id="24" name="TextBox 23"/>
          <p:cNvSpPr txBox="1"/>
          <p:nvPr/>
        </p:nvSpPr>
        <p:spPr>
          <a:xfrm>
            <a:off x="1678861" y="2916162"/>
            <a:ext cx="569387" cy="307777"/>
          </a:xfrm>
          <a:prstGeom prst="rect">
            <a:avLst/>
          </a:prstGeom>
          <a:noFill/>
        </p:spPr>
        <p:txBody>
          <a:bodyPr wrap="none" rtlCol="0">
            <a:spAutoFit/>
          </a:bodyPr>
          <a:lstStyle/>
          <a:p>
            <a:r>
              <a:rPr lang="en-GB" sz="1400" b="1">
                <a:solidFill>
                  <a:schemeClr val="bg1"/>
                </a:solidFill>
              </a:rPr>
              <a:t>SURF</a:t>
            </a:r>
            <a:endParaRPr lang="en-GB" sz="1400" b="1" dirty="0">
              <a:solidFill>
                <a:schemeClr val="bg1"/>
              </a:solidFill>
            </a:endParaRPr>
          </a:p>
        </p:txBody>
      </p:sp>
      <p:grpSp>
        <p:nvGrpSpPr>
          <p:cNvPr id="10" name="Group 9"/>
          <p:cNvGrpSpPr/>
          <p:nvPr/>
        </p:nvGrpSpPr>
        <p:grpSpPr>
          <a:xfrm>
            <a:off x="149808" y="1999788"/>
            <a:ext cx="1956293" cy="1614792"/>
            <a:chOff x="280951" y="1405403"/>
            <a:chExt cx="1956293" cy="1614792"/>
          </a:xfrm>
        </p:grpSpPr>
        <p:grpSp>
          <p:nvGrpSpPr>
            <p:cNvPr id="9" name="Group 8"/>
            <p:cNvGrpSpPr/>
            <p:nvPr/>
          </p:nvGrpSpPr>
          <p:grpSpPr>
            <a:xfrm>
              <a:off x="280951" y="1405403"/>
              <a:ext cx="1956293" cy="1614792"/>
              <a:chOff x="283649" y="1311216"/>
              <a:chExt cx="1956293" cy="1614792"/>
            </a:xfrm>
          </p:grpSpPr>
          <p:sp>
            <p:nvSpPr>
              <p:cNvPr id="7" name="Folded Corner 6"/>
              <p:cNvSpPr/>
              <p:nvPr/>
            </p:nvSpPr>
            <p:spPr>
              <a:xfrm>
                <a:off x="333320" y="1311216"/>
                <a:ext cx="1906622" cy="1614792"/>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dirty="0">
                    <a:solidFill>
                      <a:schemeClr val="accent1">
                        <a:lumMod val="40000"/>
                        <a:lumOff val="60000"/>
                      </a:schemeClr>
                    </a:solidFill>
                  </a:rPr>
                  <a:t>Partners</a:t>
                </a:r>
              </a:p>
            </p:txBody>
          </p:sp>
          <p:sp>
            <p:nvSpPr>
              <p:cNvPr id="8" name="TextBox 7"/>
              <p:cNvSpPr txBox="1"/>
              <p:nvPr/>
            </p:nvSpPr>
            <p:spPr>
              <a:xfrm>
                <a:off x="807397" y="1575879"/>
                <a:ext cx="458780" cy="307777"/>
              </a:xfrm>
              <a:prstGeom prst="rect">
                <a:avLst/>
              </a:prstGeom>
              <a:noFill/>
            </p:spPr>
            <p:txBody>
              <a:bodyPr wrap="none" rtlCol="0">
                <a:spAutoFit/>
              </a:bodyPr>
              <a:lstStyle/>
              <a:p>
                <a:r>
                  <a:rPr lang="en-GB" sz="1400" b="1" dirty="0">
                    <a:solidFill>
                      <a:schemeClr val="bg1"/>
                    </a:solidFill>
                  </a:rPr>
                  <a:t>CSC</a:t>
                </a:r>
              </a:p>
            </p:txBody>
          </p:sp>
          <p:sp>
            <p:nvSpPr>
              <p:cNvPr id="16" name="TextBox 15"/>
              <p:cNvSpPr txBox="1"/>
              <p:nvPr/>
            </p:nvSpPr>
            <p:spPr>
              <a:xfrm>
                <a:off x="1086774" y="1773942"/>
                <a:ext cx="553357" cy="307777"/>
              </a:xfrm>
              <a:prstGeom prst="rect">
                <a:avLst/>
              </a:prstGeom>
              <a:noFill/>
            </p:spPr>
            <p:txBody>
              <a:bodyPr wrap="none" rtlCol="0">
                <a:spAutoFit/>
              </a:bodyPr>
              <a:lstStyle/>
              <a:p>
                <a:r>
                  <a:rPr lang="en-GB" sz="1400" b="1">
                    <a:solidFill>
                      <a:schemeClr val="bg1"/>
                    </a:solidFill>
                  </a:rPr>
                  <a:t>Elixir</a:t>
                </a:r>
                <a:endParaRPr lang="en-GB" sz="1400" b="1" dirty="0">
                  <a:solidFill>
                    <a:schemeClr val="bg1"/>
                  </a:solidFill>
                </a:endParaRPr>
              </a:p>
            </p:txBody>
          </p:sp>
          <p:sp>
            <p:nvSpPr>
              <p:cNvPr id="17" name="TextBox 16"/>
              <p:cNvSpPr txBox="1"/>
              <p:nvPr/>
            </p:nvSpPr>
            <p:spPr>
              <a:xfrm>
                <a:off x="1403943" y="1406042"/>
                <a:ext cx="487954" cy="307777"/>
              </a:xfrm>
              <a:prstGeom prst="rect">
                <a:avLst/>
              </a:prstGeom>
              <a:noFill/>
            </p:spPr>
            <p:txBody>
              <a:bodyPr wrap="none" rtlCol="0">
                <a:spAutoFit/>
              </a:bodyPr>
              <a:lstStyle/>
              <a:p>
                <a:r>
                  <a:rPr lang="en-GB" sz="1400" b="1" dirty="0">
                    <a:solidFill>
                      <a:schemeClr val="bg1"/>
                    </a:solidFill>
                  </a:rPr>
                  <a:t>ARC</a:t>
                </a:r>
              </a:p>
            </p:txBody>
          </p:sp>
          <p:sp>
            <p:nvSpPr>
              <p:cNvPr id="18" name="TextBox 17"/>
              <p:cNvSpPr txBox="1"/>
              <p:nvPr/>
            </p:nvSpPr>
            <p:spPr>
              <a:xfrm>
                <a:off x="628650" y="2331528"/>
                <a:ext cx="582211" cy="307777"/>
              </a:xfrm>
              <a:prstGeom prst="rect">
                <a:avLst/>
              </a:prstGeom>
              <a:noFill/>
            </p:spPr>
            <p:txBody>
              <a:bodyPr wrap="none" rtlCol="0">
                <a:spAutoFit/>
              </a:bodyPr>
              <a:lstStyle/>
              <a:p>
                <a:r>
                  <a:rPr lang="en-GB" sz="1400" b="1" dirty="0">
                    <a:solidFill>
                      <a:schemeClr val="bg1"/>
                    </a:solidFill>
                  </a:rPr>
                  <a:t>CNRS</a:t>
                </a:r>
              </a:p>
            </p:txBody>
          </p:sp>
          <p:sp>
            <p:nvSpPr>
              <p:cNvPr id="20" name="TextBox 19"/>
              <p:cNvSpPr txBox="1"/>
              <p:nvPr/>
            </p:nvSpPr>
            <p:spPr>
              <a:xfrm>
                <a:off x="1568348" y="1712865"/>
                <a:ext cx="671594" cy="307777"/>
              </a:xfrm>
              <a:prstGeom prst="rect">
                <a:avLst/>
              </a:prstGeom>
              <a:noFill/>
            </p:spPr>
            <p:txBody>
              <a:bodyPr wrap="none" rtlCol="0">
                <a:spAutoFit/>
              </a:bodyPr>
              <a:lstStyle/>
              <a:p>
                <a:r>
                  <a:rPr lang="en-GB" sz="1400" b="1">
                    <a:solidFill>
                      <a:schemeClr val="bg1"/>
                    </a:solidFill>
                  </a:rPr>
                  <a:t>PRACE</a:t>
                </a:r>
                <a:endParaRPr lang="en-GB" sz="1400" b="1" dirty="0">
                  <a:solidFill>
                    <a:schemeClr val="bg1"/>
                  </a:solidFill>
                </a:endParaRPr>
              </a:p>
            </p:txBody>
          </p:sp>
          <p:sp>
            <p:nvSpPr>
              <p:cNvPr id="21" name="TextBox 20"/>
              <p:cNvSpPr txBox="1"/>
              <p:nvPr/>
            </p:nvSpPr>
            <p:spPr>
              <a:xfrm>
                <a:off x="283649" y="2567624"/>
                <a:ext cx="721993" cy="307777"/>
              </a:xfrm>
              <a:prstGeom prst="rect">
                <a:avLst/>
              </a:prstGeom>
              <a:noFill/>
            </p:spPr>
            <p:txBody>
              <a:bodyPr wrap="none" rtlCol="0">
                <a:spAutoFit/>
              </a:bodyPr>
              <a:lstStyle/>
              <a:p>
                <a:r>
                  <a:rPr lang="en-GB" sz="1400" b="1">
                    <a:solidFill>
                      <a:schemeClr val="bg1"/>
                    </a:solidFill>
                  </a:rPr>
                  <a:t>ICOS RI</a:t>
                </a:r>
                <a:endParaRPr lang="en-GB" sz="1400" b="1" dirty="0">
                  <a:solidFill>
                    <a:schemeClr val="bg1"/>
                  </a:solidFill>
                </a:endParaRPr>
              </a:p>
            </p:txBody>
          </p:sp>
          <p:sp>
            <p:nvSpPr>
              <p:cNvPr id="22" name="TextBox 21"/>
              <p:cNvSpPr txBox="1"/>
              <p:nvPr/>
            </p:nvSpPr>
            <p:spPr>
              <a:xfrm>
                <a:off x="1257431" y="2010435"/>
                <a:ext cx="498855" cy="307777"/>
              </a:xfrm>
              <a:prstGeom prst="rect">
                <a:avLst/>
              </a:prstGeom>
              <a:noFill/>
            </p:spPr>
            <p:txBody>
              <a:bodyPr wrap="none" rtlCol="0">
                <a:spAutoFit/>
              </a:bodyPr>
              <a:lstStyle/>
              <a:p>
                <a:r>
                  <a:rPr lang="en-GB" sz="1400" b="1">
                    <a:solidFill>
                      <a:schemeClr val="bg1"/>
                    </a:solidFill>
                  </a:rPr>
                  <a:t>CNR</a:t>
                </a:r>
                <a:endParaRPr lang="en-GB" sz="1400" b="1" dirty="0">
                  <a:solidFill>
                    <a:schemeClr val="bg1"/>
                  </a:solidFill>
                </a:endParaRPr>
              </a:p>
            </p:txBody>
          </p:sp>
          <p:sp>
            <p:nvSpPr>
              <p:cNvPr id="25" name="TextBox 24"/>
              <p:cNvSpPr txBox="1"/>
              <p:nvPr/>
            </p:nvSpPr>
            <p:spPr>
              <a:xfrm>
                <a:off x="975160" y="2146571"/>
                <a:ext cx="465192" cy="307777"/>
              </a:xfrm>
              <a:prstGeom prst="rect">
                <a:avLst/>
              </a:prstGeom>
              <a:noFill/>
            </p:spPr>
            <p:txBody>
              <a:bodyPr wrap="none" rtlCol="0">
                <a:spAutoFit/>
              </a:bodyPr>
              <a:lstStyle/>
              <a:p>
                <a:r>
                  <a:rPr lang="en-GB" sz="1400" b="1" dirty="0">
                    <a:solidFill>
                      <a:schemeClr val="bg1"/>
                    </a:solidFill>
                  </a:rPr>
                  <a:t>BSC</a:t>
                </a:r>
              </a:p>
            </p:txBody>
          </p:sp>
          <p:sp>
            <p:nvSpPr>
              <p:cNvPr id="26" name="TextBox 25"/>
              <p:cNvSpPr txBox="1"/>
              <p:nvPr/>
            </p:nvSpPr>
            <p:spPr>
              <a:xfrm>
                <a:off x="347787" y="1776375"/>
                <a:ext cx="551754" cy="307777"/>
              </a:xfrm>
              <a:prstGeom prst="rect">
                <a:avLst/>
              </a:prstGeom>
              <a:noFill/>
            </p:spPr>
            <p:txBody>
              <a:bodyPr wrap="none" rtlCol="0">
                <a:spAutoFit/>
              </a:bodyPr>
              <a:lstStyle/>
              <a:p>
                <a:r>
                  <a:rPr lang="en-GB" sz="1400" b="1" dirty="0">
                    <a:solidFill>
                      <a:schemeClr val="bg1"/>
                    </a:solidFill>
                  </a:rPr>
                  <a:t>MPG</a:t>
                </a:r>
              </a:p>
            </p:txBody>
          </p:sp>
          <p:sp>
            <p:nvSpPr>
              <p:cNvPr id="27" name="TextBox 26"/>
              <p:cNvSpPr txBox="1"/>
              <p:nvPr/>
            </p:nvSpPr>
            <p:spPr>
              <a:xfrm>
                <a:off x="411625" y="2107447"/>
                <a:ext cx="531236" cy="307777"/>
              </a:xfrm>
              <a:prstGeom prst="rect">
                <a:avLst/>
              </a:prstGeom>
              <a:noFill/>
            </p:spPr>
            <p:txBody>
              <a:bodyPr wrap="none" rtlCol="0">
                <a:spAutoFit/>
              </a:bodyPr>
              <a:lstStyle/>
              <a:p>
                <a:r>
                  <a:rPr lang="en-GB" sz="1400" b="1" dirty="0">
                    <a:solidFill>
                      <a:schemeClr val="bg1"/>
                    </a:solidFill>
                  </a:rPr>
                  <a:t>STFC</a:t>
                </a:r>
              </a:p>
            </p:txBody>
          </p:sp>
          <p:sp>
            <p:nvSpPr>
              <p:cNvPr id="28" name="TextBox 27"/>
              <p:cNvSpPr txBox="1"/>
              <p:nvPr/>
            </p:nvSpPr>
            <p:spPr>
              <a:xfrm>
                <a:off x="1207634" y="2536318"/>
                <a:ext cx="666273" cy="307777"/>
              </a:xfrm>
              <a:prstGeom prst="rect">
                <a:avLst/>
              </a:prstGeom>
              <a:noFill/>
            </p:spPr>
            <p:txBody>
              <a:bodyPr wrap="none" rtlCol="0">
                <a:spAutoFit/>
              </a:bodyPr>
              <a:lstStyle/>
              <a:p>
                <a:r>
                  <a:rPr lang="en-GB" sz="1400" b="1">
                    <a:solidFill>
                      <a:schemeClr val="bg1"/>
                    </a:solidFill>
                  </a:rPr>
                  <a:t>EGI.eu</a:t>
                </a:r>
                <a:endParaRPr lang="en-GB" sz="1400" b="1" dirty="0">
                  <a:solidFill>
                    <a:schemeClr val="bg1"/>
                  </a:solidFill>
                </a:endParaRPr>
              </a:p>
            </p:txBody>
          </p:sp>
        </p:grpSp>
        <p:sp>
          <p:nvSpPr>
            <p:cNvPr id="29" name="TextBox 28"/>
            <p:cNvSpPr txBox="1"/>
            <p:nvPr/>
          </p:nvSpPr>
          <p:spPr>
            <a:xfrm>
              <a:off x="1559389" y="2339578"/>
              <a:ext cx="436338" cy="307777"/>
            </a:xfrm>
            <a:prstGeom prst="rect">
              <a:avLst/>
            </a:prstGeom>
            <a:noFill/>
          </p:spPr>
          <p:txBody>
            <a:bodyPr wrap="none" rtlCol="0">
              <a:spAutoFit/>
            </a:bodyPr>
            <a:lstStyle/>
            <a:p>
              <a:r>
                <a:rPr lang="en-GB" sz="1400" b="1" dirty="0" err="1">
                  <a:solidFill>
                    <a:schemeClr val="bg1"/>
                  </a:solidFill>
                </a:rPr>
                <a:t>Jisc</a:t>
              </a:r>
              <a:endParaRPr lang="en-GB" sz="1400" b="1" dirty="0">
                <a:solidFill>
                  <a:schemeClr val="bg1"/>
                </a:solidFill>
              </a:endParaRPr>
            </a:p>
          </p:txBody>
        </p:sp>
      </p:grpSp>
      <p:graphicFrame>
        <p:nvGraphicFramePr>
          <p:cNvPr id="30" name="Diagram 29"/>
          <p:cNvGraphicFramePr/>
          <p:nvPr>
            <p:extLst/>
          </p:nvPr>
        </p:nvGraphicFramePr>
        <p:xfrm>
          <a:off x="2439552" y="1237511"/>
          <a:ext cx="6636354" cy="44472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1" name="Title 1"/>
          <p:cNvSpPr>
            <a:spLocks noGrp="1"/>
          </p:cNvSpPr>
          <p:nvPr>
            <p:ph type="title"/>
          </p:nvPr>
        </p:nvSpPr>
        <p:spPr/>
        <p:txBody>
          <a:bodyPr/>
          <a:lstStyle/>
          <a:p>
            <a:r>
              <a:rPr lang="en-GB" dirty="0"/>
              <a:t>WP2 Governance</a:t>
            </a:r>
          </a:p>
        </p:txBody>
      </p:sp>
    </p:spTree>
    <p:extLst>
      <p:ext uri="{BB962C8B-B14F-4D97-AF65-F5344CB8AC3E}">
        <p14:creationId xmlns:p14="http://schemas.microsoft.com/office/powerpoint/2010/main" val="3379510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EOSC stakeholders</a:t>
            </a:r>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03" y="2576390"/>
            <a:ext cx="9103897" cy="3395039"/>
          </a:xfrm>
        </p:spPr>
      </p:pic>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dirty="0"/>
              <a:t>The European Open Science Cloud for Research pilot project is funded by the European Commission, DG Research &amp; Innovation under contract no. 739563</a:t>
            </a:r>
          </a:p>
        </p:txBody>
      </p:sp>
      <p:sp>
        <p:nvSpPr>
          <p:cNvPr id="6" name="Slide Number Placeholder 5"/>
          <p:cNvSpPr>
            <a:spLocks noGrp="1"/>
          </p:cNvSpPr>
          <p:nvPr>
            <p:ph type="sldNum" sz="quarter" idx="12"/>
          </p:nvPr>
        </p:nvSpPr>
        <p:spPr/>
        <p:txBody>
          <a:bodyPr/>
          <a:lstStyle/>
          <a:p>
            <a:fld id="{154E5F24-684F-EB47-903B-D0BF2D59DFAF}" type="slidenum">
              <a:rPr lang="en-GB" smtClean="0"/>
              <a:pPr/>
              <a:t>5</a:t>
            </a:fld>
            <a:endParaRPr lang="en-GB" dirty="0"/>
          </a:p>
        </p:txBody>
      </p:sp>
      <p:sp>
        <p:nvSpPr>
          <p:cNvPr id="9" name="TextBox 8"/>
          <p:cNvSpPr txBox="1"/>
          <p:nvPr/>
        </p:nvSpPr>
        <p:spPr>
          <a:xfrm>
            <a:off x="155479" y="1245042"/>
            <a:ext cx="8479637" cy="1415772"/>
          </a:xfrm>
          <a:prstGeom prst="rect">
            <a:avLst/>
          </a:prstGeom>
          <a:noFill/>
        </p:spPr>
        <p:txBody>
          <a:bodyPr wrap="square" rtlCol="0">
            <a:spAutoFit/>
          </a:bodyPr>
          <a:lstStyle/>
          <a:p>
            <a:r>
              <a:rPr lang="en-US" dirty="0"/>
              <a:t>”Those groups who can affect or are affected by the achievements of an organization's purpose should be given the opportunity to comment and input into the development of decisions that affect them” </a:t>
            </a:r>
          </a:p>
          <a:p>
            <a:r>
              <a:rPr lang="en-US" sz="1400" dirty="0"/>
              <a:t>Stakeholder Engagement: A Road Map to Meaningful Engagement – </a:t>
            </a:r>
            <a:r>
              <a:rPr lang="en-US" sz="1400" dirty="0" err="1"/>
              <a:t>Cranfield</a:t>
            </a:r>
            <a:r>
              <a:rPr lang="en-US" sz="1400" dirty="0"/>
              <a:t> School of Management</a:t>
            </a:r>
          </a:p>
          <a:p>
            <a:endParaRPr lang="fi-FI" dirty="0"/>
          </a:p>
        </p:txBody>
      </p:sp>
    </p:spTree>
    <p:extLst>
      <p:ext uri="{BB962C8B-B14F-4D97-AF65-F5344CB8AC3E}">
        <p14:creationId xmlns:p14="http://schemas.microsoft.com/office/powerpoint/2010/main" val="4064258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Callout 16"/>
          <p:cNvSpPr/>
          <p:nvPr/>
        </p:nvSpPr>
        <p:spPr>
          <a:xfrm>
            <a:off x="57060" y="4820919"/>
            <a:ext cx="2480807" cy="1243541"/>
          </a:xfrm>
          <a:prstGeom prst="wedgeEllipseCallout">
            <a:avLst>
              <a:gd name="adj1" fmla="val 90941"/>
              <a:gd name="adj2" fmla="val -98454"/>
            </a:avLst>
          </a:prstGeom>
          <a:solidFill>
            <a:schemeClr val="bg2"/>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Importance of MS and Associated Countries in the governance and decision making</a:t>
            </a:r>
          </a:p>
        </p:txBody>
      </p:sp>
      <p:sp>
        <p:nvSpPr>
          <p:cNvPr id="18" name="Oval Callout 17"/>
          <p:cNvSpPr/>
          <p:nvPr/>
        </p:nvSpPr>
        <p:spPr>
          <a:xfrm>
            <a:off x="50121" y="2513974"/>
            <a:ext cx="2174154" cy="1507673"/>
          </a:xfrm>
          <a:prstGeom prst="wedgeEllipseCallout">
            <a:avLst>
              <a:gd name="adj1" fmla="val 97976"/>
              <a:gd name="adj2" fmla="val -16325"/>
            </a:avLst>
          </a:prstGeom>
          <a:solidFill>
            <a:schemeClr val="bg1">
              <a:lumMod val="95000"/>
            </a:schemeClr>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Stakeholders have different roles and their participation may serve different purposes in EOSC</a:t>
            </a:r>
          </a:p>
        </p:txBody>
      </p:sp>
      <p:sp>
        <p:nvSpPr>
          <p:cNvPr id="16" name="Oval Callout 15"/>
          <p:cNvSpPr/>
          <p:nvPr/>
        </p:nvSpPr>
        <p:spPr>
          <a:xfrm>
            <a:off x="108704" y="1061050"/>
            <a:ext cx="3279350" cy="1258944"/>
          </a:xfrm>
          <a:prstGeom prst="wedgeEllipseCallout">
            <a:avLst>
              <a:gd name="adj1" fmla="val 35705"/>
              <a:gd name="adj2" fmla="val 100598"/>
            </a:avLst>
          </a:prstGeom>
          <a:solidFill>
            <a:schemeClr val="bg1">
              <a:lumMod val="95000"/>
            </a:schemeClr>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Governance as simple and flexible as possible, no need to create new legal structure, leverage on what is already existing</a:t>
            </a:r>
            <a:endParaRPr lang="fi-FI" sz="1400" dirty="0">
              <a:solidFill>
                <a:schemeClr val="tx1"/>
              </a:solidFill>
            </a:endParaRPr>
          </a:p>
        </p:txBody>
      </p:sp>
      <p:sp>
        <p:nvSpPr>
          <p:cNvPr id="6" name="Rectangle 5"/>
          <p:cNvSpPr/>
          <p:nvPr/>
        </p:nvSpPr>
        <p:spPr>
          <a:xfrm>
            <a:off x="3905005" y="2711024"/>
            <a:ext cx="1306902" cy="1522595"/>
          </a:xfrm>
          <a:prstGeom prst="rect">
            <a:avLst/>
          </a:prstGeom>
          <a:solidFill>
            <a:schemeClr val="tx1">
              <a:lumMod val="50000"/>
              <a:lumOff val="50000"/>
            </a:schemeClr>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Federated governance framework for the EOSC</a:t>
            </a:r>
            <a:endParaRPr lang="fi-FI" b="1" dirty="0"/>
          </a:p>
        </p:txBody>
      </p:sp>
      <p:sp>
        <p:nvSpPr>
          <p:cNvPr id="13" name="Oval Callout 12"/>
          <p:cNvSpPr/>
          <p:nvPr/>
        </p:nvSpPr>
        <p:spPr>
          <a:xfrm>
            <a:off x="1904171" y="2041342"/>
            <a:ext cx="1847290" cy="1497084"/>
          </a:xfrm>
          <a:prstGeom prst="wedgeEllipseCallout">
            <a:avLst>
              <a:gd name="adj1" fmla="val 62644"/>
              <a:gd name="adj2" fmla="val 19555"/>
            </a:avLst>
          </a:prstGeom>
          <a:solidFill>
            <a:schemeClr val="bg1">
              <a:lumMod val="95000"/>
            </a:schemeClr>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Layered governance framework, importance of interoperability between layers</a:t>
            </a:r>
            <a:endParaRPr lang="fi-FI" sz="1400" dirty="0">
              <a:solidFill>
                <a:schemeClr val="tx1"/>
              </a:solidFill>
            </a:endParaRPr>
          </a:p>
        </p:txBody>
      </p:sp>
      <p:sp>
        <p:nvSpPr>
          <p:cNvPr id="14" name="Oval Callout 13"/>
          <p:cNvSpPr/>
          <p:nvPr/>
        </p:nvSpPr>
        <p:spPr>
          <a:xfrm>
            <a:off x="1118183" y="3793281"/>
            <a:ext cx="2667691" cy="1152400"/>
          </a:xfrm>
          <a:prstGeom prst="wedgeEllipseCallout">
            <a:avLst>
              <a:gd name="adj1" fmla="val 49662"/>
              <a:gd name="adj2" fmla="val -48112"/>
            </a:avLst>
          </a:prstGeom>
          <a:solidFill>
            <a:schemeClr val="bg1">
              <a:lumMod val="95000"/>
            </a:schemeClr>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Apply European Interoperability Framework and Digital Governance Ecosystem of Internet</a:t>
            </a:r>
            <a:endParaRPr lang="fi-FI" sz="1400" dirty="0">
              <a:solidFill>
                <a:schemeClr val="tx1"/>
              </a:solidFill>
            </a:endParaRPr>
          </a:p>
        </p:txBody>
      </p:sp>
      <p:sp>
        <p:nvSpPr>
          <p:cNvPr id="19" name="Oval Callout 18"/>
          <p:cNvSpPr/>
          <p:nvPr/>
        </p:nvSpPr>
        <p:spPr>
          <a:xfrm>
            <a:off x="2444937" y="4892676"/>
            <a:ext cx="3452963" cy="1332312"/>
          </a:xfrm>
          <a:prstGeom prst="wedgeEllipseCallout">
            <a:avLst>
              <a:gd name="adj1" fmla="val 15801"/>
              <a:gd name="adj2" fmla="val -97999"/>
            </a:avLst>
          </a:prstGeom>
          <a:solidFill>
            <a:schemeClr val="bg1">
              <a:lumMod val="95000"/>
            </a:schemeClr>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Unclear relation between the governance model described in the EOSC declaration and governance framework draft by </a:t>
            </a:r>
            <a:r>
              <a:rPr lang="en-US" sz="1400" dirty="0" err="1">
                <a:solidFill>
                  <a:schemeClr val="tx1"/>
                </a:solidFill>
              </a:rPr>
              <a:t>EOSCpilot</a:t>
            </a:r>
            <a:r>
              <a:rPr lang="en-US" sz="1400" dirty="0">
                <a:solidFill>
                  <a:schemeClr val="tx1"/>
                </a:solidFill>
              </a:rPr>
              <a:t> </a:t>
            </a:r>
          </a:p>
        </p:txBody>
      </p:sp>
      <p:sp>
        <p:nvSpPr>
          <p:cNvPr id="15" name="Oval Callout 14"/>
          <p:cNvSpPr/>
          <p:nvPr/>
        </p:nvSpPr>
        <p:spPr>
          <a:xfrm>
            <a:off x="3485597" y="1032022"/>
            <a:ext cx="2344551" cy="1335310"/>
          </a:xfrm>
          <a:prstGeom prst="wedgeEllipseCallout">
            <a:avLst>
              <a:gd name="adj1" fmla="val 1172"/>
              <a:gd name="adj2" fmla="val 69103"/>
            </a:avLst>
          </a:prstGeom>
          <a:solidFill>
            <a:schemeClr val="bg1">
              <a:lumMod val="95000"/>
            </a:schemeClr>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Involve all stakeholders in the governance, including researchers and citizens </a:t>
            </a:r>
            <a:endParaRPr lang="fi-FI" sz="1400" dirty="0">
              <a:solidFill>
                <a:schemeClr val="tx1"/>
              </a:solidFill>
            </a:endParaRPr>
          </a:p>
        </p:txBody>
      </p:sp>
      <p:grpSp>
        <p:nvGrpSpPr>
          <p:cNvPr id="27" name="Group 26"/>
          <p:cNvGrpSpPr/>
          <p:nvPr/>
        </p:nvGrpSpPr>
        <p:grpSpPr>
          <a:xfrm>
            <a:off x="5303047" y="1061050"/>
            <a:ext cx="3783959" cy="5116145"/>
            <a:chOff x="7115053" y="52560"/>
            <a:chExt cx="5045279" cy="2729769"/>
          </a:xfrm>
        </p:grpSpPr>
        <p:sp>
          <p:nvSpPr>
            <p:cNvPr id="26" name="Rectangle 25"/>
            <p:cNvSpPr/>
            <p:nvPr/>
          </p:nvSpPr>
          <p:spPr>
            <a:xfrm>
              <a:off x="7963095" y="52560"/>
              <a:ext cx="4197237" cy="2729769"/>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Font typeface="Arial" panose="020B0604020202020204" pitchFamily="34" charset="0"/>
                <a:buChar char="•"/>
              </a:pPr>
              <a:endParaRPr lang="en-US" sz="1600" dirty="0">
                <a:solidFill>
                  <a:schemeClr val="tx1"/>
                </a:solidFill>
              </a:endParaRPr>
            </a:p>
            <a:p>
              <a:r>
                <a:rPr lang="en-US" sz="1600" b="1" dirty="0">
                  <a:solidFill>
                    <a:srgbClr val="00B0F0"/>
                  </a:solidFill>
                </a:rPr>
                <a:t>Items for the framework draft</a:t>
              </a:r>
            </a:p>
            <a:p>
              <a:pPr marL="214313" indent="-214313">
                <a:buFont typeface="Arial" panose="020B0604020202020204" pitchFamily="34" charset="0"/>
                <a:buChar char="•"/>
              </a:pPr>
              <a:r>
                <a:rPr lang="en-US" sz="1600" dirty="0">
                  <a:solidFill>
                    <a:schemeClr val="tx1"/>
                  </a:solidFill>
                </a:rPr>
                <a:t>European Interoperability Framework one of the founding elements of the governance framework</a:t>
              </a:r>
            </a:p>
            <a:p>
              <a:pPr marL="214313" indent="-214313">
                <a:buFont typeface="Arial" panose="020B0604020202020204" pitchFamily="34" charset="0"/>
                <a:buChar char="•"/>
              </a:pPr>
              <a:r>
                <a:rPr lang="en-US" sz="1600" dirty="0">
                  <a:solidFill>
                    <a:schemeClr val="tx1"/>
                  </a:solidFill>
                </a:rPr>
                <a:t>3 options as the EOSC Core Resources Delivery Model one of which does not foresee any new legal structure or organization</a:t>
              </a:r>
            </a:p>
            <a:p>
              <a:pPr marL="214313" indent="-214313">
                <a:buFont typeface="Arial" panose="020B0604020202020204" pitchFamily="34" charset="0"/>
                <a:buChar char="•"/>
              </a:pPr>
              <a:r>
                <a:rPr lang="en-US" sz="1600" dirty="0">
                  <a:solidFill>
                    <a:schemeClr val="tx1"/>
                  </a:solidFill>
                </a:rPr>
                <a:t>Governance model described in the EOSC declaration included in the governance framework draft, the relation between the 2 explained</a:t>
              </a:r>
            </a:p>
            <a:p>
              <a:pPr marL="214313" indent="-214313">
                <a:buFont typeface="Arial" panose="020B0604020202020204" pitchFamily="34" charset="0"/>
                <a:buChar char="•"/>
              </a:pPr>
              <a:r>
                <a:rPr lang="en-US" sz="1600" dirty="0">
                  <a:solidFill>
                    <a:schemeClr val="tx1"/>
                  </a:solidFill>
                </a:rPr>
                <a:t>Community governance model applied in the framework ensuring stakeholder </a:t>
              </a:r>
              <a:r>
                <a:rPr lang="en-US" sz="1600" dirty="0" err="1">
                  <a:solidFill>
                    <a:schemeClr val="tx1"/>
                  </a:solidFill>
                </a:rPr>
                <a:t>drivenness</a:t>
              </a:r>
              <a:endParaRPr lang="en-US" sz="1600" dirty="0">
                <a:solidFill>
                  <a:schemeClr val="tx1"/>
                </a:solidFill>
              </a:endParaRPr>
            </a:p>
            <a:p>
              <a:pPr marL="214313" indent="-214313" algn="ctr">
                <a:buFont typeface="Arial" panose="020B0604020202020204" pitchFamily="34" charset="0"/>
                <a:buChar char="•"/>
              </a:pPr>
              <a:endParaRPr lang="fi-FI" sz="1600" dirty="0"/>
            </a:p>
          </p:txBody>
        </p:sp>
        <p:sp>
          <p:nvSpPr>
            <p:cNvPr id="25" name="Chevron 24"/>
            <p:cNvSpPr/>
            <p:nvPr/>
          </p:nvSpPr>
          <p:spPr>
            <a:xfrm>
              <a:off x="7115053" y="1101186"/>
              <a:ext cx="933133" cy="315299"/>
            </a:xfrm>
            <a:prstGeom prst="chevron">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a:solidFill>
                  <a:schemeClr val="tx1"/>
                </a:solidFill>
              </a:endParaRPr>
            </a:p>
          </p:txBody>
        </p:sp>
      </p:grpSp>
      <p:sp>
        <p:nvSpPr>
          <p:cNvPr id="34" name="Title 1"/>
          <p:cNvSpPr txBox="1">
            <a:spLocks/>
          </p:cNvSpPr>
          <p:nvPr/>
        </p:nvSpPr>
        <p:spPr>
          <a:xfrm>
            <a:off x="2746208" y="134218"/>
            <a:ext cx="7886700" cy="7524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500" kern="1200">
                <a:solidFill>
                  <a:schemeClr val="tx1"/>
                </a:solidFill>
                <a:latin typeface="+mj-lt"/>
                <a:ea typeface="+mj-ea"/>
                <a:cs typeface="+mj-cs"/>
              </a:defRPr>
            </a:lvl1pPr>
          </a:lstStyle>
          <a:p>
            <a:endParaRPr lang="fi-FI" sz="4000" dirty="0"/>
          </a:p>
        </p:txBody>
      </p:sp>
      <p:sp>
        <p:nvSpPr>
          <p:cNvPr id="35" name="Title 1"/>
          <p:cNvSpPr txBox="1">
            <a:spLocks/>
          </p:cNvSpPr>
          <p:nvPr/>
        </p:nvSpPr>
        <p:spPr>
          <a:xfrm>
            <a:off x="2858523" y="156228"/>
            <a:ext cx="5966025" cy="75247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fi-FI" sz="2400" b="1" dirty="0"/>
              <a:t>Consultation feedback applied to governance </a:t>
            </a:r>
          </a:p>
          <a:p>
            <a:pPr algn="l"/>
            <a:r>
              <a:rPr lang="fi-FI" sz="2400" b="1" dirty="0"/>
              <a:t>framework drafting</a:t>
            </a:r>
          </a:p>
        </p:txBody>
      </p:sp>
    </p:spTree>
    <p:extLst>
      <p:ext uri="{BB962C8B-B14F-4D97-AF65-F5344CB8AC3E}">
        <p14:creationId xmlns:p14="http://schemas.microsoft.com/office/powerpoint/2010/main" val="1788208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Stakeholder roles</a:t>
            </a:r>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7</a:t>
            </a:fld>
            <a:endParaRPr lang="en-GB" dirty="0"/>
          </a:p>
        </p:txBody>
      </p:sp>
      <p:sp>
        <p:nvSpPr>
          <p:cNvPr id="7" name="Rounded Rectangle 6"/>
          <p:cNvSpPr/>
          <p:nvPr/>
        </p:nvSpPr>
        <p:spPr>
          <a:xfrm>
            <a:off x="154584" y="1168842"/>
            <a:ext cx="2763546" cy="4826441"/>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Rounded Rectangle 11"/>
          <p:cNvSpPr/>
          <p:nvPr/>
        </p:nvSpPr>
        <p:spPr>
          <a:xfrm>
            <a:off x="3114027" y="1168842"/>
            <a:ext cx="2763546" cy="4826441"/>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Rounded Rectangle 12"/>
          <p:cNvSpPr/>
          <p:nvPr/>
        </p:nvSpPr>
        <p:spPr>
          <a:xfrm>
            <a:off x="6168886" y="1168843"/>
            <a:ext cx="2763546" cy="482644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TextBox 16"/>
          <p:cNvSpPr txBox="1"/>
          <p:nvPr/>
        </p:nvSpPr>
        <p:spPr>
          <a:xfrm>
            <a:off x="380747" y="1428394"/>
            <a:ext cx="2501154" cy="4431983"/>
          </a:xfrm>
          <a:prstGeom prst="rect">
            <a:avLst/>
          </a:prstGeom>
          <a:noFill/>
        </p:spPr>
        <p:txBody>
          <a:bodyPr wrap="square" rtlCol="0">
            <a:spAutoFit/>
          </a:bodyPr>
          <a:lstStyle/>
          <a:p>
            <a:r>
              <a:rPr lang="fi-FI" b="1" dirty="0">
                <a:solidFill>
                  <a:srgbClr val="00B0F0"/>
                </a:solidFill>
              </a:rPr>
              <a:t>CONSUMER</a:t>
            </a:r>
          </a:p>
          <a:p>
            <a:r>
              <a:rPr lang="en-US" i="1" dirty="0"/>
              <a:t>Will make use of services, data, or other resources from EOSC</a:t>
            </a:r>
          </a:p>
          <a:p>
            <a:endParaRPr lang="en-US" i="1" dirty="0"/>
          </a:p>
          <a:p>
            <a:r>
              <a:rPr lang="en-US" sz="1600" b="1" dirty="0"/>
              <a:t>Learned Societies, Research Communities, Scientific and Professional Associations</a:t>
            </a:r>
          </a:p>
          <a:p>
            <a:r>
              <a:rPr lang="en-US" sz="1600" b="1" dirty="0"/>
              <a:t>Research Infrastructures</a:t>
            </a:r>
          </a:p>
          <a:p>
            <a:r>
              <a:rPr lang="en-US" sz="1600" b="1" dirty="0"/>
              <a:t>Research Producing </a:t>
            </a:r>
            <a:r>
              <a:rPr lang="en-US" sz="1600" b="1" dirty="0" err="1"/>
              <a:t>Organisation</a:t>
            </a:r>
            <a:endParaRPr lang="en-US" sz="1600" b="1" dirty="0"/>
          </a:p>
          <a:p>
            <a:r>
              <a:rPr lang="en-US" sz="1600" b="1" dirty="0"/>
              <a:t>e-Infrastructures, VRE, and Other H2020 Projects</a:t>
            </a:r>
          </a:p>
          <a:p>
            <a:r>
              <a:rPr lang="en-US" sz="1600" b="1" dirty="0"/>
              <a:t>Academic Institutions and Research Libraries</a:t>
            </a:r>
          </a:p>
          <a:p>
            <a:r>
              <a:rPr lang="en-US" sz="1600" b="1" dirty="0"/>
              <a:t>General Public</a:t>
            </a:r>
            <a:endParaRPr lang="fi-FI" i="1" dirty="0"/>
          </a:p>
        </p:txBody>
      </p:sp>
      <p:sp>
        <p:nvSpPr>
          <p:cNvPr id="18" name="TextBox 17"/>
          <p:cNvSpPr txBox="1"/>
          <p:nvPr/>
        </p:nvSpPr>
        <p:spPr>
          <a:xfrm>
            <a:off x="3252690" y="1397610"/>
            <a:ext cx="2501154" cy="3477875"/>
          </a:xfrm>
          <a:prstGeom prst="rect">
            <a:avLst/>
          </a:prstGeom>
          <a:noFill/>
        </p:spPr>
        <p:txBody>
          <a:bodyPr wrap="square" rtlCol="0">
            <a:spAutoFit/>
          </a:bodyPr>
          <a:lstStyle/>
          <a:p>
            <a:r>
              <a:rPr lang="fi-FI" b="1" dirty="0">
                <a:solidFill>
                  <a:srgbClr val="00B0F0"/>
                </a:solidFill>
              </a:rPr>
              <a:t>PROVIDER</a:t>
            </a:r>
          </a:p>
          <a:p>
            <a:r>
              <a:rPr lang="en-US" i="1" dirty="0"/>
              <a:t>Provides services, data or other resources (e.g. training) into EOSC</a:t>
            </a:r>
          </a:p>
          <a:p>
            <a:endParaRPr lang="en-US" i="1" dirty="0"/>
          </a:p>
          <a:p>
            <a:r>
              <a:rPr lang="en-US" sz="1600" b="1" dirty="0"/>
              <a:t>e-Infrastructures, VRE, and Other H2020 Projects</a:t>
            </a:r>
          </a:p>
          <a:p>
            <a:r>
              <a:rPr lang="en-US" sz="1600" b="1" dirty="0"/>
              <a:t>Service Providers</a:t>
            </a:r>
          </a:p>
          <a:p>
            <a:r>
              <a:rPr lang="en-US" sz="1600" b="1" dirty="0"/>
              <a:t>Enterprise</a:t>
            </a:r>
          </a:p>
          <a:p>
            <a:r>
              <a:rPr lang="en-US" sz="1600" b="1" dirty="0"/>
              <a:t>Academic Institutions and Research Libraries</a:t>
            </a:r>
          </a:p>
          <a:p>
            <a:r>
              <a:rPr lang="en-US" sz="1600" b="1" dirty="0"/>
              <a:t>Research Infrastructures</a:t>
            </a:r>
          </a:p>
          <a:p>
            <a:endParaRPr lang="fi-FI" sz="1600" i="1" dirty="0"/>
          </a:p>
        </p:txBody>
      </p:sp>
      <p:sp>
        <p:nvSpPr>
          <p:cNvPr id="19" name="TextBox 18"/>
          <p:cNvSpPr txBox="1"/>
          <p:nvPr/>
        </p:nvSpPr>
        <p:spPr>
          <a:xfrm>
            <a:off x="6431278" y="1428394"/>
            <a:ext cx="2501154" cy="2769989"/>
          </a:xfrm>
          <a:prstGeom prst="rect">
            <a:avLst/>
          </a:prstGeom>
          <a:noFill/>
        </p:spPr>
        <p:txBody>
          <a:bodyPr wrap="square" rtlCol="0">
            <a:spAutoFit/>
          </a:bodyPr>
          <a:lstStyle/>
          <a:p>
            <a:r>
              <a:rPr lang="fi-FI" b="1" dirty="0">
                <a:solidFill>
                  <a:srgbClr val="00B0F0"/>
                </a:solidFill>
              </a:rPr>
              <a:t>STRATEGIC</a:t>
            </a:r>
          </a:p>
          <a:p>
            <a:r>
              <a:rPr lang="en-US" i="1" dirty="0"/>
              <a:t>Will be involved in the strategic direction, compliance and funding of EOSC</a:t>
            </a:r>
          </a:p>
          <a:p>
            <a:endParaRPr lang="en-US" i="1" dirty="0"/>
          </a:p>
          <a:p>
            <a:r>
              <a:rPr lang="en-US" sz="1600" b="1" dirty="0"/>
              <a:t>National, Regional or Local Government Agencies</a:t>
            </a:r>
          </a:p>
          <a:p>
            <a:r>
              <a:rPr lang="en-US" sz="1600" b="1" dirty="0"/>
              <a:t>Research Funding Bodies</a:t>
            </a:r>
          </a:p>
          <a:p>
            <a:endParaRPr lang="fi-FI" i="1" dirty="0"/>
          </a:p>
        </p:txBody>
      </p:sp>
    </p:spTree>
    <p:extLst>
      <p:ext uri="{BB962C8B-B14F-4D97-AF65-F5344CB8AC3E}">
        <p14:creationId xmlns:p14="http://schemas.microsoft.com/office/powerpoint/2010/main" val="4239606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Community Governance Models</a:t>
            </a:r>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8</a:t>
            </a:fld>
            <a:endParaRPr lang="en-GB" dirty="0"/>
          </a:p>
        </p:txBody>
      </p:sp>
      <p:pic>
        <p:nvPicPr>
          <p:cNvPr id="8" name="Picture 7"/>
          <p:cNvPicPr>
            <a:picLocks noChangeAspect="1"/>
          </p:cNvPicPr>
          <p:nvPr/>
        </p:nvPicPr>
        <p:blipFill>
          <a:blip r:embed="rId2"/>
          <a:stretch>
            <a:fillRect/>
          </a:stretch>
        </p:blipFill>
        <p:spPr>
          <a:xfrm>
            <a:off x="2163652" y="1455407"/>
            <a:ext cx="4326368" cy="3655035"/>
          </a:xfrm>
          <a:prstGeom prst="rect">
            <a:avLst/>
          </a:prstGeom>
        </p:spPr>
      </p:pic>
      <p:sp>
        <p:nvSpPr>
          <p:cNvPr id="9" name="TextBox 8"/>
          <p:cNvSpPr txBox="1"/>
          <p:nvPr/>
        </p:nvSpPr>
        <p:spPr>
          <a:xfrm>
            <a:off x="1215957" y="5418306"/>
            <a:ext cx="7185108" cy="369332"/>
          </a:xfrm>
          <a:prstGeom prst="rect">
            <a:avLst/>
          </a:prstGeom>
          <a:noFill/>
        </p:spPr>
        <p:txBody>
          <a:bodyPr wrap="none" rtlCol="0">
            <a:spAutoFit/>
          </a:bodyPr>
          <a:lstStyle/>
          <a:p>
            <a:r>
              <a:rPr lang="en-GB" dirty="0"/>
              <a:t>http://www.rtmteam.net/page.php?pageID=25&amp;section=overview_of_ecg</a:t>
            </a:r>
          </a:p>
        </p:txBody>
      </p:sp>
      <p:grpSp>
        <p:nvGrpSpPr>
          <p:cNvPr id="10" name="Group 9"/>
          <p:cNvGrpSpPr/>
          <p:nvPr/>
        </p:nvGrpSpPr>
        <p:grpSpPr>
          <a:xfrm rot="12569793">
            <a:off x="2978146" y="2152588"/>
            <a:ext cx="3330036" cy="3194580"/>
            <a:chOff x="893168" y="2132856"/>
            <a:chExt cx="4109391" cy="3661332"/>
          </a:xfrm>
        </p:grpSpPr>
        <p:sp>
          <p:nvSpPr>
            <p:cNvPr id="11" name="Oval 10">
              <a:extLst/>
            </p:cNvPr>
            <p:cNvSpPr/>
            <p:nvPr/>
          </p:nvSpPr>
          <p:spPr>
            <a:xfrm>
              <a:off x="2842319" y="3633948"/>
              <a:ext cx="2160240" cy="2160240"/>
            </a:xfrm>
            <a:prstGeom prst="ellipse">
              <a:avLst/>
            </a:prstGeom>
            <a:solidFill>
              <a:schemeClr val="accent1"/>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sz="1600" b="0" dirty="0">
                  <a:solidFill>
                    <a:schemeClr val="bg1"/>
                  </a:solidFill>
                </a:rPr>
                <a:t>Stakeholders Forum</a:t>
              </a:r>
            </a:p>
          </p:txBody>
        </p:sp>
        <p:sp>
          <p:nvSpPr>
            <p:cNvPr id="12" name="Oval 11">
              <a:extLst/>
            </p:cNvPr>
            <p:cNvSpPr/>
            <p:nvPr/>
          </p:nvSpPr>
          <p:spPr>
            <a:xfrm>
              <a:off x="2699792" y="2132856"/>
              <a:ext cx="2160240" cy="2160240"/>
            </a:xfrm>
            <a:prstGeom prst="ellipse">
              <a:avLst/>
            </a:prstGeom>
            <a:solidFill>
              <a:schemeClr val="accent1"/>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sz="1600" b="0" dirty="0">
                  <a:solidFill>
                    <a:schemeClr val="bg1"/>
                  </a:solidFill>
                </a:rPr>
                <a:t>Governance Board</a:t>
              </a:r>
            </a:p>
            <a:p>
              <a:pPr algn="ctr" defTabSz="457200" fontAlgn="auto">
                <a:spcBef>
                  <a:spcPts val="0"/>
                </a:spcBef>
                <a:spcAft>
                  <a:spcPts val="0"/>
                </a:spcAft>
              </a:pPr>
              <a:r>
                <a:rPr lang="en-GB" sz="1600" b="0" dirty="0">
                  <a:solidFill>
                    <a:schemeClr val="bg1"/>
                  </a:solidFill>
                </a:rPr>
                <a:t>(Executive)</a:t>
              </a:r>
            </a:p>
          </p:txBody>
        </p:sp>
        <p:sp>
          <p:nvSpPr>
            <p:cNvPr id="13" name="Oval 12">
              <a:extLst/>
            </p:cNvPr>
            <p:cNvSpPr/>
            <p:nvPr/>
          </p:nvSpPr>
          <p:spPr>
            <a:xfrm>
              <a:off x="893168" y="2924944"/>
              <a:ext cx="2160240" cy="2160240"/>
            </a:xfrm>
            <a:prstGeom prst="ellipse">
              <a:avLst/>
            </a:prstGeom>
            <a:solidFill>
              <a:schemeClr val="accent1"/>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sz="1600" b="0" dirty="0">
                  <a:solidFill>
                    <a:schemeClr val="bg1"/>
                  </a:solidFill>
                </a:rPr>
                <a:t>Institutional funders </a:t>
              </a:r>
              <a:br>
                <a:rPr lang="en-GB" sz="1600" b="0" dirty="0">
                  <a:solidFill>
                    <a:schemeClr val="bg1"/>
                  </a:solidFill>
                </a:rPr>
              </a:br>
              <a:r>
                <a:rPr lang="en-GB" sz="1600" b="0" dirty="0">
                  <a:solidFill>
                    <a:schemeClr val="bg1"/>
                  </a:solidFill>
                </a:rPr>
                <a:t>(MS, EC)</a:t>
              </a:r>
            </a:p>
          </p:txBody>
        </p:sp>
      </p:grpSp>
      <p:sp>
        <p:nvSpPr>
          <p:cNvPr id="3" name="TextBox 2"/>
          <p:cNvSpPr txBox="1"/>
          <p:nvPr/>
        </p:nvSpPr>
        <p:spPr>
          <a:xfrm>
            <a:off x="6574241" y="2214694"/>
            <a:ext cx="2371171" cy="2492990"/>
          </a:xfrm>
          <a:prstGeom prst="rect">
            <a:avLst/>
          </a:prstGeom>
          <a:noFill/>
        </p:spPr>
        <p:txBody>
          <a:bodyPr wrap="square" rtlCol="0">
            <a:spAutoFit/>
          </a:bodyPr>
          <a:lstStyle/>
          <a:p>
            <a:r>
              <a:rPr lang="en-GB" sz="1200" b="1" dirty="0"/>
              <a:t>1 Community Problems Solving:</a:t>
            </a:r>
            <a:r>
              <a:rPr lang="en-GB" sz="1200" dirty="0"/>
              <a:t> Aligns “Engaging Citizens” and “Getting Things Done.”</a:t>
            </a:r>
          </a:p>
          <a:p>
            <a:r>
              <a:rPr lang="en-GB" sz="1200" b="1" dirty="0"/>
              <a:t>2 Organizations Managing for Results:</a:t>
            </a:r>
            <a:r>
              <a:rPr lang="en-GB" sz="1200" dirty="0"/>
              <a:t> Aligns “Measuring Results” and “Getting Things Done.”</a:t>
            </a:r>
          </a:p>
          <a:p>
            <a:r>
              <a:rPr lang="en-GB" sz="1200" b="1" dirty="0"/>
              <a:t>3 Citizens Reaching for Results: </a:t>
            </a:r>
            <a:r>
              <a:rPr lang="en-GB" sz="1200" dirty="0"/>
              <a:t>Aligns “Engaging Citizens” and “Measuring Results.”</a:t>
            </a:r>
          </a:p>
          <a:p>
            <a:r>
              <a:rPr lang="en-GB" sz="1200" b="1" dirty="0"/>
              <a:t>4 Communities Governing for Results: </a:t>
            </a:r>
            <a:r>
              <a:rPr lang="en-GB" sz="1200" dirty="0"/>
              <a:t>Aligns all three core skills.</a:t>
            </a:r>
          </a:p>
          <a:p>
            <a:endParaRPr lang="en-GB" sz="1200" dirty="0"/>
          </a:p>
        </p:txBody>
      </p:sp>
    </p:spTree>
    <p:extLst>
      <p:ext uri="{BB962C8B-B14F-4D97-AF65-F5344CB8AC3E}">
        <p14:creationId xmlns:p14="http://schemas.microsoft.com/office/powerpoint/2010/main" val="13706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10"/>
                                        </p:tgtEl>
                                        <p:attrNameLst>
                                          <p:attrName>style.opacity</p:attrName>
                                        </p:attrNameLst>
                                      </p:cBhvr>
                                      <p:to>
                                        <p:strVal val="0.75"/>
                                      </p:to>
                                    </p:set>
                                    <p:animEffect filter="image" prLst="opacity: 0.75">
                                      <p:cBhvr rctx="IE">
                                        <p:cTn id="15" dur="indefinite"/>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EOSC Governance Layers</a:t>
            </a:r>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9</a:t>
            </a:fld>
            <a:endParaRPr lang="en-GB" dirty="0"/>
          </a:p>
        </p:txBody>
      </p:sp>
      <p:sp>
        <p:nvSpPr>
          <p:cNvPr id="14" name="TextBox 13">
            <a:extLst>
              <a:ext uri="{FF2B5EF4-FFF2-40B4-BE49-F238E27FC236}">
                <a16:creationId xmlns:a16="http://schemas.microsoft.com/office/drawing/2014/main" id="{9DDFDBDA-47A6-45CF-BBAE-F1E4CB2D5F7D}"/>
              </a:ext>
            </a:extLst>
          </p:cNvPr>
          <p:cNvSpPr txBox="1"/>
          <p:nvPr/>
        </p:nvSpPr>
        <p:spPr>
          <a:xfrm>
            <a:off x="1537541" y="1853681"/>
            <a:ext cx="5365262" cy="3724096"/>
          </a:xfrm>
          <a:prstGeom prst="rect">
            <a:avLst/>
          </a:prstGeom>
          <a:noFill/>
        </p:spPr>
        <p:txBody>
          <a:bodyPr wrap="square" rtlCol="0">
            <a:spAutoFit/>
          </a:bodyPr>
          <a:lstStyle/>
          <a:p>
            <a:pPr marL="342900" indent="-342900">
              <a:spcBef>
                <a:spcPts val="1199"/>
              </a:spcBef>
              <a:spcAft>
                <a:spcPts val="0"/>
              </a:spcAft>
              <a:buClr>
                <a:srgbClr val="0F5494"/>
              </a:buClr>
              <a:buSzPct val="100000"/>
              <a:buFont typeface="+mj-lt"/>
              <a:buAutoNum type="arabicPeriod"/>
            </a:pPr>
            <a:r>
              <a:rPr lang="en-US" sz="2400" b="1" dirty="0">
                <a:latin typeface="EC Square Sans Pro Light" panose="020B0506000000020004" pitchFamily="34" charset="0"/>
              </a:rPr>
              <a:t>Institutional, </a:t>
            </a:r>
            <a:r>
              <a:rPr lang="en-GB" sz="2400" dirty="0">
                <a:latin typeface="EC Square Sans Pro Light" panose="020B0506000000020004" pitchFamily="34" charset="0"/>
              </a:rPr>
              <a:t>including EU Member States and European Commission</a:t>
            </a:r>
            <a:endParaRPr lang="en-US" sz="2400" dirty="0">
              <a:latin typeface="EC Square Sans Pro Light" panose="020B0506000000020004" pitchFamily="34" charset="0"/>
            </a:endParaRPr>
          </a:p>
          <a:p>
            <a:pPr marL="342900" indent="-342900">
              <a:spcBef>
                <a:spcPts val="1199"/>
              </a:spcBef>
              <a:spcAft>
                <a:spcPts val="0"/>
              </a:spcAft>
              <a:buClr>
                <a:srgbClr val="0F5494"/>
              </a:buClr>
              <a:buSzPct val="100000"/>
              <a:buFont typeface="+mj-lt"/>
              <a:buAutoNum type="arabicPeriod"/>
            </a:pPr>
            <a:r>
              <a:rPr lang="en-US" sz="2400" b="1" dirty="0">
                <a:latin typeface="EC Square Sans Pro Light" panose="020B0506000000020004" pitchFamily="34" charset="0"/>
              </a:rPr>
              <a:t>Executive/Operational,</a:t>
            </a:r>
            <a:r>
              <a:rPr lang="en-US" sz="2400" dirty="0">
                <a:latin typeface="EC Square Sans Pro Light" panose="020B0506000000020004" pitchFamily="34" charset="0"/>
              </a:rPr>
              <a:t> </a:t>
            </a:r>
            <a:r>
              <a:rPr lang="en-GB" sz="2400" dirty="0">
                <a:latin typeface="EC Square Sans Pro Light" panose="020B0506000000020004" pitchFamily="34" charset="0"/>
              </a:rPr>
              <a:t>including a governance board at the executive level and relevant working committees (e.g. thematic and functional) </a:t>
            </a:r>
            <a:endParaRPr lang="en-US" sz="2400" dirty="0">
              <a:latin typeface="EC Square Sans Pro Light" panose="020B0506000000020004" pitchFamily="34" charset="0"/>
            </a:endParaRPr>
          </a:p>
          <a:p>
            <a:pPr marL="342900" indent="-342900">
              <a:spcBef>
                <a:spcPts val="1199"/>
              </a:spcBef>
              <a:spcAft>
                <a:spcPts val="0"/>
              </a:spcAft>
              <a:buClr>
                <a:srgbClr val="0F5494"/>
              </a:buClr>
              <a:buSzPct val="100000"/>
              <a:buFont typeface="+mj-lt"/>
              <a:buAutoNum type="arabicPeriod"/>
            </a:pPr>
            <a:r>
              <a:rPr lang="en-US" sz="2400" b="1" dirty="0">
                <a:latin typeface="EC Square Sans Pro Light" panose="020B0506000000020004" pitchFamily="34" charset="0"/>
              </a:rPr>
              <a:t>Advisory,</a:t>
            </a:r>
            <a:r>
              <a:rPr lang="en-US" sz="2400" dirty="0">
                <a:latin typeface="EC Square Sans Pro Light" panose="020B0506000000020004" pitchFamily="34" charset="0"/>
              </a:rPr>
              <a:t> including a stakeholder forum</a:t>
            </a:r>
          </a:p>
          <a:p>
            <a:endParaRPr lang="en-GB" sz="2400" dirty="0"/>
          </a:p>
        </p:txBody>
      </p:sp>
      <p:grpSp>
        <p:nvGrpSpPr>
          <p:cNvPr id="3" name="Group 2">
            <a:extLst>
              <a:ext uri="{FF2B5EF4-FFF2-40B4-BE49-F238E27FC236}">
                <a16:creationId xmlns:a16="http://schemas.microsoft.com/office/drawing/2014/main" id="{747815B5-EB35-4660-9089-101898B97635}"/>
              </a:ext>
            </a:extLst>
          </p:cNvPr>
          <p:cNvGrpSpPr/>
          <p:nvPr/>
        </p:nvGrpSpPr>
        <p:grpSpPr>
          <a:xfrm>
            <a:off x="145614" y="1762815"/>
            <a:ext cx="8717034" cy="984215"/>
            <a:chOff x="145614" y="1762815"/>
            <a:chExt cx="8717034" cy="984215"/>
          </a:xfrm>
        </p:grpSpPr>
        <p:sp>
          <p:nvSpPr>
            <p:cNvPr id="8" name="TextBox 7"/>
            <p:cNvSpPr txBox="1"/>
            <p:nvPr/>
          </p:nvSpPr>
          <p:spPr>
            <a:xfrm>
              <a:off x="145614" y="1931756"/>
              <a:ext cx="1280160" cy="646331"/>
            </a:xfrm>
            <a:prstGeom prst="rect">
              <a:avLst/>
            </a:prstGeom>
            <a:noFill/>
          </p:spPr>
          <p:txBody>
            <a:bodyPr wrap="square" rtlCol="0">
              <a:spAutoFit/>
            </a:bodyPr>
            <a:lstStyle/>
            <a:p>
              <a:r>
                <a:rPr lang="fi-FI" i="1" dirty="0"/>
                <a:t>Measuring results</a:t>
              </a:r>
            </a:p>
          </p:txBody>
        </p:sp>
        <p:sp>
          <p:nvSpPr>
            <p:cNvPr id="15" name="Rectangle: Rounded Corners 14">
              <a:extLst>
                <a:ext uri="{FF2B5EF4-FFF2-40B4-BE49-F238E27FC236}">
                  <a16:creationId xmlns:a16="http://schemas.microsoft.com/office/drawing/2014/main" id="{05681362-50E4-4951-A5EB-DC41D03D8EE2}"/>
                </a:ext>
              </a:extLst>
            </p:cNvPr>
            <p:cNvSpPr/>
            <p:nvPr/>
          </p:nvSpPr>
          <p:spPr>
            <a:xfrm>
              <a:off x="1425773" y="1762815"/>
              <a:ext cx="7436875" cy="984215"/>
            </a:xfrm>
            <a:prstGeom prst="roundRect">
              <a:avLst/>
            </a:prstGeom>
            <a:solidFill>
              <a:srgbClr val="C0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r"/>
              <a:r>
                <a:rPr lang="en-GB" sz="3200" b="1" dirty="0">
                  <a:solidFill>
                    <a:schemeClr val="accent2">
                      <a:lumMod val="50000"/>
                    </a:schemeClr>
                  </a:solidFill>
                </a:rPr>
                <a:t>Strategic </a:t>
              </a:r>
            </a:p>
          </p:txBody>
        </p:sp>
      </p:grpSp>
      <p:grpSp>
        <p:nvGrpSpPr>
          <p:cNvPr id="18" name="Group 17">
            <a:extLst>
              <a:ext uri="{FF2B5EF4-FFF2-40B4-BE49-F238E27FC236}">
                <a16:creationId xmlns:a16="http://schemas.microsoft.com/office/drawing/2014/main" id="{38EAB93B-D3CE-4854-A6E6-0C92E4BC0FD2}"/>
              </a:ext>
            </a:extLst>
          </p:cNvPr>
          <p:cNvGrpSpPr/>
          <p:nvPr/>
        </p:nvGrpSpPr>
        <p:grpSpPr>
          <a:xfrm>
            <a:off x="145614" y="2747031"/>
            <a:ext cx="8717034" cy="1579577"/>
            <a:chOff x="145614" y="2747031"/>
            <a:chExt cx="8717034" cy="1579577"/>
          </a:xfrm>
        </p:grpSpPr>
        <p:sp>
          <p:nvSpPr>
            <p:cNvPr id="9" name="TextBox 8"/>
            <p:cNvSpPr txBox="1"/>
            <p:nvPr/>
          </p:nvSpPr>
          <p:spPr>
            <a:xfrm>
              <a:off x="145614" y="3208390"/>
              <a:ext cx="1280160" cy="646331"/>
            </a:xfrm>
            <a:prstGeom prst="rect">
              <a:avLst/>
            </a:prstGeom>
            <a:noFill/>
          </p:spPr>
          <p:txBody>
            <a:bodyPr wrap="square" rtlCol="0">
              <a:spAutoFit/>
            </a:bodyPr>
            <a:lstStyle/>
            <a:p>
              <a:r>
                <a:rPr lang="fi-FI" i="1" dirty="0"/>
                <a:t>Getting things done</a:t>
              </a:r>
            </a:p>
          </p:txBody>
        </p:sp>
        <p:sp>
          <p:nvSpPr>
            <p:cNvPr id="16" name="Rectangle: Rounded Corners 15">
              <a:extLst>
                <a:ext uri="{FF2B5EF4-FFF2-40B4-BE49-F238E27FC236}">
                  <a16:creationId xmlns:a16="http://schemas.microsoft.com/office/drawing/2014/main" id="{CC9F4087-2B19-47A2-A1F6-6F54A68746BC}"/>
                </a:ext>
              </a:extLst>
            </p:cNvPr>
            <p:cNvSpPr/>
            <p:nvPr/>
          </p:nvSpPr>
          <p:spPr>
            <a:xfrm>
              <a:off x="1425773" y="2747031"/>
              <a:ext cx="7436875" cy="1579577"/>
            </a:xfrm>
            <a:prstGeom prst="roundRect">
              <a:avLst/>
            </a:prstGeom>
            <a:solidFill>
              <a:schemeClr val="accent5">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r"/>
              <a:r>
                <a:rPr lang="en-GB" sz="3200" b="1" dirty="0">
                  <a:solidFill>
                    <a:schemeClr val="accent2">
                      <a:lumMod val="50000"/>
                    </a:schemeClr>
                  </a:solidFill>
                </a:rPr>
                <a:t>Executive</a:t>
              </a:r>
            </a:p>
          </p:txBody>
        </p:sp>
      </p:grpSp>
      <p:grpSp>
        <p:nvGrpSpPr>
          <p:cNvPr id="19" name="Group 18">
            <a:extLst>
              <a:ext uri="{FF2B5EF4-FFF2-40B4-BE49-F238E27FC236}">
                <a16:creationId xmlns:a16="http://schemas.microsoft.com/office/drawing/2014/main" id="{F551B6E4-BFA7-422F-8003-087FA25A628B}"/>
              </a:ext>
            </a:extLst>
          </p:cNvPr>
          <p:cNvGrpSpPr/>
          <p:nvPr/>
        </p:nvGrpSpPr>
        <p:grpSpPr>
          <a:xfrm>
            <a:off x="145614" y="4326609"/>
            <a:ext cx="8717034" cy="894068"/>
            <a:chOff x="145614" y="4326609"/>
            <a:chExt cx="8717034" cy="894068"/>
          </a:xfrm>
        </p:grpSpPr>
        <p:sp>
          <p:nvSpPr>
            <p:cNvPr id="10" name="TextBox 9"/>
            <p:cNvSpPr txBox="1"/>
            <p:nvPr/>
          </p:nvSpPr>
          <p:spPr>
            <a:xfrm>
              <a:off x="145614" y="4450477"/>
              <a:ext cx="1280160" cy="646331"/>
            </a:xfrm>
            <a:prstGeom prst="rect">
              <a:avLst/>
            </a:prstGeom>
            <a:noFill/>
          </p:spPr>
          <p:txBody>
            <a:bodyPr wrap="square" rtlCol="0">
              <a:spAutoFit/>
            </a:bodyPr>
            <a:lstStyle/>
            <a:p>
              <a:r>
                <a:rPr lang="fi-FI" i="1" dirty="0"/>
                <a:t>Engaging community</a:t>
              </a:r>
            </a:p>
          </p:txBody>
        </p:sp>
        <p:sp>
          <p:nvSpPr>
            <p:cNvPr id="17" name="Rectangle: Rounded Corners 16">
              <a:extLst>
                <a:ext uri="{FF2B5EF4-FFF2-40B4-BE49-F238E27FC236}">
                  <a16:creationId xmlns:a16="http://schemas.microsoft.com/office/drawing/2014/main" id="{D7310CAE-C10D-4819-B26F-464A2B41F1C8}"/>
                </a:ext>
              </a:extLst>
            </p:cNvPr>
            <p:cNvSpPr/>
            <p:nvPr/>
          </p:nvSpPr>
          <p:spPr>
            <a:xfrm>
              <a:off x="1425773" y="4326609"/>
              <a:ext cx="7436875" cy="894068"/>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r"/>
              <a:r>
                <a:rPr lang="en-GB" sz="3200" b="1" dirty="0">
                  <a:solidFill>
                    <a:schemeClr val="accent2">
                      <a:lumMod val="50000"/>
                    </a:schemeClr>
                  </a:solidFill>
                </a:rPr>
                <a:t>Steering</a:t>
              </a:r>
            </a:p>
          </p:txBody>
        </p:sp>
      </p:grpSp>
    </p:spTree>
    <p:extLst>
      <p:ext uri="{BB962C8B-B14F-4D97-AF65-F5344CB8AC3E}">
        <p14:creationId xmlns:p14="http://schemas.microsoft.com/office/powerpoint/2010/main" val="76646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Governance Model for EOSC</a:t>
            </a:r>
            <a:endParaRPr lang="fi-FI" dirty="0"/>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10</a:t>
            </a:fld>
            <a:endParaRPr lang="en-GB" dirty="0"/>
          </a:p>
        </p:txBody>
      </p:sp>
      <p:sp>
        <p:nvSpPr>
          <p:cNvPr id="11" name="Oval 10">
            <a:extLst>
              <a:ext uri="{FF2B5EF4-FFF2-40B4-BE49-F238E27FC236}">
                <a16:creationId xmlns:a16="http://schemas.microsoft.com/office/drawing/2014/main" id="{B626BB8E-DC1C-48DE-A0FF-B6A913F7F283}"/>
              </a:ext>
            </a:extLst>
          </p:cNvPr>
          <p:cNvSpPr/>
          <p:nvPr/>
        </p:nvSpPr>
        <p:spPr>
          <a:xfrm>
            <a:off x="2783256" y="1103362"/>
            <a:ext cx="3358662" cy="3314700"/>
          </a:xfrm>
          <a:prstGeom prst="ellipse">
            <a:avLst/>
          </a:prstGeom>
          <a:solidFill>
            <a:schemeClr val="accent4">
              <a:alpha val="5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t"/>
          <a:lstStyle/>
          <a:p>
            <a:pPr algn="ctr"/>
            <a:r>
              <a:rPr lang="en-GB" b="1" dirty="0">
                <a:solidFill>
                  <a:schemeClr val="tx1"/>
                </a:solidFill>
              </a:rPr>
              <a:t>Steering</a:t>
            </a:r>
          </a:p>
          <a:p>
            <a:pPr algn="ctr"/>
            <a:r>
              <a:rPr lang="en-GB" b="1" dirty="0">
                <a:solidFill>
                  <a:schemeClr val="tx1"/>
                </a:solidFill>
              </a:rPr>
              <a:t>EOSC Stakeholders</a:t>
            </a:r>
          </a:p>
          <a:p>
            <a:pPr algn="ctr"/>
            <a:r>
              <a:rPr lang="en-GB" b="1" dirty="0">
                <a:solidFill>
                  <a:schemeClr val="tx1"/>
                </a:solidFill>
              </a:rPr>
              <a:t>(Providers, Consumers, Strategy)</a:t>
            </a:r>
          </a:p>
        </p:txBody>
      </p:sp>
      <p:sp>
        <p:nvSpPr>
          <p:cNvPr id="12" name="Oval 11">
            <a:extLst>
              <a:ext uri="{FF2B5EF4-FFF2-40B4-BE49-F238E27FC236}">
                <a16:creationId xmlns:a16="http://schemas.microsoft.com/office/drawing/2014/main" id="{2FE93E3E-44BF-4726-A44A-C56E988D207C}"/>
              </a:ext>
            </a:extLst>
          </p:cNvPr>
          <p:cNvSpPr/>
          <p:nvPr/>
        </p:nvSpPr>
        <p:spPr>
          <a:xfrm>
            <a:off x="1755180" y="2814514"/>
            <a:ext cx="3358662" cy="3314700"/>
          </a:xfrm>
          <a:prstGeom prst="ellipse">
            <a:avLst/>
          </a:prstGeom>
          <a:solidFill>
            <a:schemeClr val="accent5">
              <a:alpha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b"/>
          <a:lstStyle/>
          <a:p>
            <a:r>
              <a:rPr lang="en-GB" b="1" dirty="0">
                <a:solidFill>
                  <a:schemeClr val="tx1"/>
                </a:solidFill>
              </a:rPr>
              <a:t>Executive</a:t>
            </a:r>
          </a:p>
        </p:txBody>
      </p:sp>
      <p:sp>
        <p:nvSpPr>
          <p:cNvPr id="13" name="Oval 12">
            <a:extLst>
              <a:ext uri="{FF2B5EF4-FFF2-40B4-BE49-F238E27FC236}">
                <a16:creationId xmlns:a16="http://schemas.microsoft.com/office/drawing/2014/main" id="{53D41E19-FE93-4A90-83E7-16FAAF7744AD}"/>
              </a:ext>
            </a:extLst>
          </p:cNvPr>
          <p:cNvSpPr/>
          <p:nvPr/>
        </p:nvSpPr>
        <p:spPr>
          <a:xfrm>
            <a:off x="3895310" y="2814514"/>
            <a:ext cx="3358662" cy="3314700"/>
          </a:xfrm>
          <a:prstGeom prst="ellipse">
            <a:avLst/>
          </a:prstGeom>
          <a:solidFill>
            <a:srgbClr val="C00000">
              <a:alpha val="50000"/>
            </a:srgbClr>
          </a:solidFill>
        </p:spPr>
        <p:style>
          <a:lnRef idx="2">
            <a:schemeClr val="accent4">
              <a:shade val="50000"/>
            </a:schemeClr>
          </a:lnRef>
          <a:fillRef idx="1">
            <a:schemeClr val="accent4"/>
          </a:fillRef>
          <a:effectRef idx="0">
            <a:schemeClr val="accent4"/>
          </a:effectRef>
          <a:fontRef idx="minor">
            <a:schemeClr val="lt1"/>
          </a:fontRef>
        </p:style>
        <p:txBody>
          <a:bodyPr rtlCol="0" anchor="b"/>
          <a:lstStyle/>
          <a:p>
            <a:pPr algn="r"/>
            <a:r>
              <a:rPr lang="en-GB" b="1" dirty="0">
                <a:solidFill>
                  <a:schemeClr val="tx1"/>
                </a:solidFill>
              </a:rPr>
              <a:t>Strategic</a:t>
            </a:r>
          </a:p>
        </p:txBody>
      </p:sp>
      <p:sp>
        <p:nvSpPr>
          <p:cNvPr id="14" name="TextBox 13">
            <a:extLst>
              <a:ext uri="{FF2B5EF4-FFF2-40B4-BE49-F238E27FC236}">
                <a16:creationId xmlns:a16="http://schemas.microsoft.com/office/drawing/2014/main" id="{23593E91-72C8-4AA3-8B50-39B1AF6F08AB}"/>
              </a:ext>
            </a:extLst>
          </p:cNvPr>
          <p:cNvSpPr txBox="1"/>
          <p:nvPr/>
        </p:nvSpPr>
        <p:spPr>
          <a:xfrm>
            <a:off x="4822761" y="3021523"/>
            <a:ext cx="1250123" cy="523220"/>
          </a:xfrm>
          <a:prstGeom prst="rect">
            <a:avLst/>
          </a:prstGeom>
          <a:noFill/>
        </p:spPr>
        <p:txBody>
          <a:bodyPr wrap="square" rtlCol="0">
            <a:spAutoFit/>
          </a:bodyPr>
          <a:lstStyle/>
          <a:p>
            <a:r>
              <a:rPr lang="en-GB" sz="1400" dirty="0"/>
              <a:t>Requirements</a:t>
            </a:r>
          </a:p>
          <a:p>
            <a:r>
              <a:rPr lang="en-GB" sz="1400" dirty="0"/>
              <a:t>Best Practices</a:t>
            </a:r>
          </a:p>
        </p:txBody>
      </p:sp>
      <p:sp>
        <p:nvSpPr>
          <p:cNvPr id="15" name="TextBox 14">
            <a:extLst>
              <a:ext uri="{FF2B5EF4-FFF2-40B4-BE49-F238E27FC236}">
                <a16:creationId xmlns:a16="http://schemas.microsoft.com/office/drawing/2014/main" id="{F96F07BF-1574-4242-881A-8ACE5109A2F4}"/>
              </a:ext>
            </a:extLst>
          </p:cNvPr>
          <p:cNvSpPr txBox="1"/>
          <p:nvPr/>
        </p:nvSpPr>
        <p:spPr>
          <a:xfrm>
            <a:off x="3974901" y="4549232"/>
            <a:ext cx="1250123" cy="523220"/>
          </a:xfrm>
          <a:prstGeom prst="rect">
            <a:avLst/>
          </a:prstGeom>
          <a:noFill/>
        </p:spPr>
        <p:txBody>
          <a:bodyPr wrap="square" rtlCol="0">
            <a:spAutoFit/>
          </a:bodyPr>
          <a:lstStyle/>
          <a:p>
            <a:pPr algn="ctr"/>
            <a:r>
              <a:rPr lang="en-GB" sz="1400" dirty="0"/>
              <a:t>Objectives</a:t>
            </a:r>
          </a:p>
          <a:p>
            <a:pPr algn="ctr"/>
            <a:r>
              <a:rPr lang="en-GB" sz="1400" dirty="0"/>
              <a:t>Metrics</a:t>
            </a:r>
          </a:p>
        </p:txBody>
      </p:sp>
      <p:sp>
        <p:nvSpPr>
          <p:cNvPr id="16" name="TextBox 15">
            <a:extLst>
              <a:ext uri="{FF2B5EF4-FFF2-40B4-BE49-F238E27FC236}">
                <a16:creationId xmlns:a16="http://schemas.microsoft.com/office/drawing/2014/main" id="{B5BD8482-86DB-471E-9AB5-EBA919171CFA}"/>
              </a:ext>
            </a:extLst>
          </p:cNvPr>
          <p:cNvSpPr txBox="1"/>
          <p:nvPr/>
        </p:nvSpPr>
        <p:spPr>
          <a:xfrm>
            <a:off x="2877178" y="3106383"/>
            <a:ext cx="1250123" cy="523220"/>
          </a:xfrm>
          <a:prstGeom prst="rect">
            <a:avLst/>
          </a:prstGeom>
          <a:noFill/>
        </p:spPr>
        <p:txBody>
          <a:bodyPr wrap="square" rtlCol="0">
            <a:spAutoFit/>
          </a:bodyPr>
          <a:lstStyle/>
          <a:p>
            <a:pPr algn="ctr"/>
            <a:r>
              <a:rPr lang="en-GB" sz="1400" dirty="0"/>
              <a:t>Performance Against Needs</a:t>
            </a:r>
          </a:p>
        </p:txBody>
      </p:sp>
      <p:sp>
        <p:nvSpPr>
          <p:cNvPr id="17" name="TextBox 16">
            <a:extLst>
              <a:ext uri="{FF2B5EF4-FFF2-40B4-BE49-F238E27FC236}">
                <a16:creationId xmlns:a16="http://schemas.microsoft.com/office/drawing/2014/main" id="{19488C42-C168-4D76-87BB-A26BD9963A77}"/>
              </a:ext>
            </a:extLst>
          </p:cNvPr>
          <p:cNvSpPr txBox="1"/>
          <p:nvPr/>
        </p:nvSpPr>
        <p:spPr>
          <a:xfrm>
            <a:off x="3895310" y="3714463"/>
            <a:ext cx="1250123" cy="523220"/>
          </a:xfrm>
          <a:prstGeom prst="rect">
            <a:avLst/>
          </a:prstGeom>
          <a:noFill/>
        </p:spPr>
        <p:txBody>
          <a:bodyPr wrap="square" rtlCol="0">
            <a:spAutoFit/>
          </a:bodyPr>
          <a:lstStyle/>
          <a:p>
            <a:pPr algn="ctr"/>
            <a:r>
              <a:rPr lang="en-GB" sz="1400" dirty="0"/>
              <a:t>EOSC Resources</a:t>
            </a:r>
          </a:p>
        </p:txBody>
      </p:sp>
    </p:spTree>
    <p:extLst>
      <p:ext uri="{BB962C8B-B14F-4D97-AF65-F5344CB8AC3E}">
        <p14:creationId xmlns:p14="http://schemas.microsoft.com/office/powerpoint/2010/main" val="314035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i-FI" sz="2800" dirty="0"/>
              <a:t>EOSC Resource Model: </a:t>
            </a:r>
            <a:br>
              <a:rPr lang="fi-FI" sz="2800" dirty="0"/>
            </a:br>
            <a:r>
              <a:rPr lang="fi-FI" sz="2800" dirty="0"/>
              <a:t>Principles of Engagement</a:t>
            </a:r>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11</a:t>
            </a:fld>
            <a:endParaRPr lang="en-GB" dirty="0"/>
          </a:p>
        </p:txBody>
      </p:sp>
      <p:sp>
        <p:nvSpPr>
          <p:cNvPr id="8" name="TextBox 7"/>
          <p:cNvSpPr txBox="1"/>
          <p:nvPr/>
        </p:nvSpPr>
        <p:spPr>
          <a:xfrm>
            <a:off x="452724" y="1231149"/>
            <a:ext cx="8301662" cy="707886"/>
          </a:xfrm>
          <a:prstGeom prst="rect">
            <a:avLst/>
          </a:prstGeom>
          <a:noFill/>
        </p:spPr>
        <p:txBody>
          <a:bodyPr wrap="square" rtlCol="0">
            <a:spAutoFit/>
          </a:bodyPr>
          <a:lstStyle/>
          <a:p>
            <a:r>
              <a:rPr lang="en-US" sz="2000" i="1" dirty="0"/>
              <a:t>EOSC resources = technical, middleware, knowledge, access and facilitation services</a:t>
            </a:r>
            <a:endParaRPr lang="fi-FI" sz="2000" i="1" dirty="0"/>
          </a:p>
        </p:txBody>
      </p:sp>
      <p:sp>
        <p:nvSpPr>
          <p:cNvPr id="9" name="TextBox 8"/>
          <p:cNvSpPr txBox="1"/>
          <p:nvPr/>
        </p:nvSpPr>
        <p:spPr>
          <a:xfrm>
            <a:off x="1132190" y="4423055"/>
            <a:ext cx="8011809" cy="338554"/>
          </a:xfrm>
          <a:prstGeom prst="rect">
            <a:avLst/>
          </a:prstGeom>
          <a:noFill/>
        </p:spPr>
        <p:txBody>
          <a:bodyPr wrap="square" rtlCol="0">
            <a:spAutoFit/>
          </a:bodyPr>
          <a:lstStyle/>
          <a:p>
            <a:r>
              <a:rPr lang="en-US" sz="1600" dirty="0"/>
              <a:t>Most of the resources within EOSC fully compliant with the Principles of Engagement</a:t>
            </a:r>
          </a:p>
        </p:txBody>
      </p:sp>
      <p:sp>
        <p:nvSpPr>
          <p:cNvPr id="10" name="Rectangle 9"/>
          <p:cNvSpPr/>
          <p:nvPr/>
        </p:nvSpPr>
        <p:spPr>
          <a:xfrm>
            <a:off x="0" y="4416648"/>
            <a:ext cx="1274195" cy="369332"/>
          </a:xfrm>
          <a:prstGeom prst="rect">
            <a:avLst/>
          </a:prstGeom>
        </p:spPr>
        <p:txBody>
          <a:bodyPr wrap="none">
            <a:spAutoFit/>
          </a:bodyPr>
          <a:lstStyle/>
          <a:p>
            <a:r>
              <a:rPr lang="en-US" b="1" dirty="0">
                <a:solidFill>
                  <a:schemeClr val="accent6"/>
                </a:solidFill>
              </a:rPr>
              <a:t>Compliant</a:t>
            </a:r>
            <a:r>
              <a:rPr lang="en-US" dirty="0"/>
              <a:t>  </a:t>
            </a:r>
            <a:endParaRPr lang="fi-FI" dirty="0"/>
          </a:p>
        </p:txBody>
      </p:sp>
      <p:sp>
        <p:nvSpPr>
          <p:cNvPr id="11" name="Rectangle 10"/>
          <p:cNvSpPr/>
          <p:nvPr/>
        </p:nvSpPr>
        <p:spPr>
          <a:xfrm>
            <a:off x="-31260" y="4791165"/>
            <a:ext cx="1336713" cy="369332"/>
          </a:xfrm>
          <a:prstGeom prst="rect">
            <a:avLst/>
          </a:prstGeom>
        </p:spPr>
        <p:txBody>
          <a:bodyPr wrap="none">
            <a:spAutoFit/>
          </a:bodyPr>
          <a:lstStyle/>
          <a:p>
            <a:r>
              <a:rPr lang="en-US" b="1" dirty="0">
                <a:solidFill>
                  <a:schemeClr val="accent6"/>
                </a:solidFill>
              </a:rPr>
              <a:t>Compatible</a:t>
            </a:r>
            <a:r>
              <a:rPr lang="en-US" dirty="0"/>
              <a:t> </a:t>
            </a:r>
            <a:endParaRPr lang="fi-FI" b="1" dirty="0"/>
          </a:p>
        </p:txBody>
      </p:sp>
      <p:sp>
        <p:nvSpPr>
          <p:cNvPr id="12" name="Rectangle 11"/>
          <p:cNvSpPr/>
          <p:nvPr/>
        </p:nvSpPr>
        <p:spPr>
          <a:xfrm>
            <a:off x="0" y="5251525"/>
            <a:ext cx="970522" cy="369332"/>
          </a:xfrm>
          <a:prstGeom prst="rect">
            <a:avLst/>
          </a:prstGeom>
        </p:spPr>
        <p:txBody>
          <a:bodyPr wrap="none">
            <a:spAutoFit/>
          </a:bodyPr>
          <a:lstStyle/>
          <a:p>
            <a:r>
              <a:rPr lang="en-US" b="1" dirty="0">
                <a:solidFill>
                  <a:schemeClr val="accent6"/>
                </a:solidFill>
              </a:rPr>
              <a:t>External</a:t>
            </a:r>
            <a:endParaRPr lang="fi-FI" dirty="0"/>
          </a:p>
        </p:txBody>
      </p:sp>
      <p:sp>
        <p:nvSpPr>
          <p:cNvPr id="13" name="Rectangle 12"/>
          <p:cNvSpPr/>
          <p:nvPr/>
        </p:nvSpPr>
        <p:spPr>
          <a:xfrm>
            <a:off x="1132189" y="4802770"/>
            <a:ext cx="7264387" cy="584775"/>
          </a:xfrm>
          <a:prstGeom prst="rect">
            <a:avLst/>
          </a:prstGeom>
        </p:spPr>
        <p:txBody>
          <a:bodyPr wrap="square">
            <a:spAutoFit/>
          </a:bodyPr>
          <a:lstStyle/>
          <a:p>
            <a:r>
              <a:rPr lang="en-US" sz="1600" dirty="0"/>
              <a:t>Not fully compliant (yet), technically compatible with the EOSC, of value to EOSC Consumers</a:t>
            </a:r>
          </a:p>
        </p:txBody>
      </p:sp>
      <p:sp>
        <p:nvSpPr>
          <p:cNvPr id="14" name="Rectangle 13"/>
          <p:cNvSpPr/>
          <p:nvPr/>
        </p:nvSpPr>
        <p:spPr>
          <a:xfrm>
            <a:off x="1107836" y="5334700"/>
            <a:ext cx="7829430" cy="830997"/>
          </a:xfrm>
          <a:prstGeom prst="rect">
            <a:avLst/>
          </a:prstGeom>
        </p:spPr>
        <p:txBody>
          <a:bodyPr wrap="square">
            <a:spAutoFit/>
          </a:bodyPr>
          <a:lstStyle/>
          <a:p>
            <a:r>
              <a:rPr lang="en-US" sz="1600" dirty="0"/>
              <a:t>Resources outside of EOSC, of value to EOSC consumers, may or not be technically compatible with EOSC resources, “non-EOSC approved players are free to explore any role in the Open Science ecosystem they wish, even if they do not adhere to the </a:t>
            </a:r>
            <a:r>
              <a:rPr lang="en-US" sz="1600" dirty="0" err="1"/>
              <a:t>RoE</a:t>
            </a:r>
            <a:r>
              <a:rPr lang="en-US" sz="1600" dirty="0"/>
              <a:t>”</a:t>
            </a:r>
            <a:endParaRPr lang="fi-FI" sz="1600" dirty="0"/>
          </a:p>
        </p:txBody>
      </p:sp>
      <p:sp>
        <p:nvSpPr>
          <p:cNvPr id="29" name="Rectangle: Rounded Corners 28">
            <a:extLst>
              <a:ext uri="{FF2B5EF4-FFF2-40B4-BE49-F238E27FC236}">
                <a16:creationId xmlns:a16="http://schemas.microsoft.com/office/drawing/2014/main" id="{9A3AA2F8-C235-4A0B-B959-4DC40020B88C}"/>
              </a:ext>
            </a:extLst>
          </p:cNvPr>
          <p:cNvSpPr/>
          <p:nvPr/>
        </p:nvSpPr>
        <p:spPr>
          <a:xfrm rot="16200000">
            <a:off x="5407622" y="2039190"/>
            <a:ext cx="1965572" cy="2146568"/>
          </a:xfrm>
          <a:prstGeom prst="round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b"/>
          <a:lstStyle/>
          <a:p>
            <a:pPr algn="ctr"/>
            <a:r>
              <a:rPr lang="en-GB" sz="1400" dirty="0"/>
              <a:t>External</a:t>
            </a:r>
            <a:endParaRPr lang="en-GB" dirty="0"/>
          </a:p>
        </p:txBody>
      </p:sp>
      <p:sp>
        <p:nvSpPr>
          <p:cNvPr id="30" name="Rectangle: Rounded Corners 29">
            <a:extLst>
              <a:ext uri="{FF2B5EF4-FFF2-40B4-BE49-F238E27FC236}">
                <a16:creationId xmlns:a16="http://schemas.microsoft.com/office/drawing/2014/main" id="{A6B26733-461F-4261-9578-00510F432791}"/>
              </a:ext>
            </a:extLst>
          </p:cNvPr>
          <p:cNvSpPr/>
          <p:nvPr/>
        </p:nvSpPr>
        <p:spPr>
          <a:xfrm rot="16200000">
            <a:off x="2327753" y="1006934"/>
            <a:ext cx="1965572" cy="4211083"/>
          </a:xfrm>
          <a:prstGeom prst="roundRect">
            <a:avLst/>
          </a:prstGeom>
          <a:solidFill>
            <a:schemeClr val="accent6">
              <a:lumMod val="50000"/>
            </a:schemeClr>
          </a:solidFill>
        </p:spPr>
        <p:style>
          <a:lnRef idx="0">
            <a:schemeClr val="accent1"/>
          </a:lnRef>
          <a:fillRef idx="3">
            <a:schemeClr val="accent1"/>
          </a:fillRef>
          <a:effectRef idx="3">
            <a:schemeClr val="accent1"/>
          </a:effectRef>
          <a:fontRef idx="minor">
            <a:schemeClr val="lt1"/>
          </a:fontRef>
        </p:style>
        <p:txBody>
          <a:bodyPr rtlCol="0" anchor="t"/>
          <a:lstStyle/>
          <a:p>
            <a:pPr algn="ctr"/>
            <a:r>
              <a:rPr lang="en-GB" dirty="0"/>
              <a:t>EOSC</a:t>
            </a:r>
          </a:p>
        </p:txBody>
      </p:sp>
      <p:sp>
        <p:nvSpPr>
          <p:cNvPr id="31" name="Rectangle: Rounded Corners 30">
            <a:extLst>
              <a:ext uri="{FF2B5EF4-FFF2-40B4-BE49-F238E27FC236}">
                <a16:creationId xmlns:a16="http://schemas.microsoft.com/office/drawing/2014/main" id="{D806AC7C-BEC0-4DE2-8738-46F13F42E779}"/>
              </a:ext>
            </a:extLst>
          </p:cNvPr>
          <p:cNvSpPr/>
          <p:nvPr/>
        </p:nvSpPr>
        <p:spPr>
          <a:xfrm rot="16200000">
            <a:off x="2306978" y="1693579"/>
            <a:ext cx="1763166" cy="2864452"/>
          </a:xfrm>
          <a:prstGeom prst="roundRect">
            <a:avLst/>
          </a:prstGeom>
          <a:solidFill>
            <a:schemeClr val="accent6">
              <a:lumMod val="75000"/>
            </a:schemeClr>
          </a:solidFill>
        </p:spPr>
        <p:style>
          <a:lnRef idx="0">
            <a:schemeClr val="accent1"/>
          </a:lnRef>
          <a:fillRef idx="3">
            <a:schemeClr val="accent1"/>
          </a:fillRef>
          <a:effectRef idx="3">
            <a:schemeClr val="accent1"/>
          </a:effectRef>
          <a:fontRef idx="minor">
            <a:schemeClr val="lt1"/>
          </a:fontRef>
        </p:style>
        <p:txBody>
          <a:bodyPr rtlCol="0" anchor="t"/>
          <a:lstStyle/>
          <a:p>
            <a:pPr algn="ctr"/>
            <a:r>
              <a:rPr lang="en-GB" sz="1400" dirty="0"/>
              <a:t>Compliant</a:t>
            </a:r>
          </a:p>
        </p:txBody>
      </p:sp>
      <p:sp>
        <p:nvSpPr>
          <p:cNvPr id="32" name="Rectangle: Rounded Corners 31">
            <a:extLst>
              <a:ext uri="{FF2B5EF4-FFF2-40B4-BE49-F238E27FC236}">
                <a16:creationId xmlns:a16="http://schemas.microsoft.com/office/drawing/2014/main" id="{90A2A8C8-974C-442B-9155-72D09A46184A}"/>
              </a:ext>
            </a:extLst>
          </p:cNvPr>
          <p:cNvSpPr/>
          <p:nvPr/>
        </p:nvSpPr>
        <p:spPr>
          <a:xfrm rot="16200000">
            <a:off x="1819238" y="2677495"/>
            <a:ext cx="1591836" cy="856125"/>
          </a:xfrm>
          <a:prstGeom prst="roundRect">
            <a:avLst/>
          </a:prstGeom>
          <a:solidFill>
            <a:schemeClr val="accent6">
              <a:lumMod val="20000"/>
              <a:lumOff val="80000"/>
              <a:alpha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1400" dirty="0"/>
              <a:t>EOSC Core</a:t>
            </a:r>
          </a:p>
          <a:p>
            <a:pPr algn="ctr"/>
            <a:r>
              <a:rPr lang="en-GB" sz="1400" dirty="0"/>
              <a:t>Resources</a:t>
            </a:r>
          </a:p>
        </p:txBody>
      </p:sp>
      <p:sp>
        <p:nvSpPr>
          <p:cNvPr id="33" name="Rectangle: Rounded Corners 32">
            <a:extLst>
              <a:ext uri="{FF2B5EF4-FFF2-40B4-BE49-F238E27FC236}">
                <a16:creationId xmlns:a16="http://schemas.microsoft.com/office/drawing/2014/main" id="{3DCAEE31-DF81-4957-AAC2-DADC7B10DB4A}"/>
              </a:ext>
            </a:extLst>
          </p:cNvPr>
          <p:cNvSpPr/>
          <p:nvPr/>
        </p:nvSpPr>
        <p:spPr>
          <a:xfrm rot="16200000">
            <a:off x="4763496" y="2129896"/>
            <a:ext cx="1745989" cy="2013670"/>
          </a:xfrm>
          <a:prstGeom prst="roundRect">
            <a:avLst/>
          </a:prstGeom>
          <a:solidFill>
            <a:schemeClr val="accent6">
              <a:lumMod val="75000"/>
            </a:schemeClr>
          </a:solidFill>
        </p:spPr>
        <p:style>
          <a:lnRef idx="0">
            <a:schemeClr val="accent1"/>
          </a:lnRef>
          <a:fillRef idx="3">
            <a:schemeClr val="accent1"/>
          </a:fillRef>
          <a:effectRef idx="3">
            <a:schemeClr val="accent1"/>
          </a:effectRef>
          <a:fontRef idx="minor">
            <a:schemeClr val="lt1"/>
          </a:fontRef>
        </p:style>
        <p:txBody>
          <a:bodyPr vert="vert" rtlCol="0" anchor="t"/>
          <a:lstStyle/>
          <a:p>
            <a:pPr algn="ctr"/>
            <a:r>
              <a:rPr lang="en-GB" sz="1400" dirty="0"/>
              <a:t>       Compatible</a:t>
            </a:r>
          </a:p>
        </p:txBody>
      </p:sp>
      <p:sp>
        <p:nvSpPr>
          <p:cNvPr id="34" name="Rectangle: Rounded Corners 33">
            <a:extLst>
              <a:ext uri="{FF2B5EF4-FFF2-40B4-BE49-F238E27FC236}">
                <a16:creationId xmlns:a16="http://schemas.microsoft.com/office/drawing/2014/main" id="{5DAE9F11-D8E2-4853-A89E-D323CD2B4CDA}"/>
              </a:ext>
            </a:extLst>
          </p:cNvPr>
          <p:cNvSpPr/>
          <p:nvPr/>
        </p:nvSpPr>
        <p:spPr>
          <a:xfrm rot="16200000">
            <a:off x="3719691" y="1686208"/>
            <a:ext cx="728883" cy="1991962"/>
          </a:xfrm>
          <a:prstGeom prst="roundRect">
            <a:avLst/>
          </a:prstGeom>
          <a:solidFill>
            <a:schemeClr val="accent6">
              <a:lumMod val="20000"/>
              <a:lumOff val="80000"/>
              <a:alpha val="50000"/>
            </a:schemeClr>
          </a:solidFill>
        </p:spPr>
        <p:style>
          <a:lnRef idx="0">
            <a:schemeClr val="accent1"/>
          </a:lnRef>
          <a:fillRef idx="3">
            <a:schemeClr val="accent1"/>
          </a:fillRef>
          <a:effectRef idx="3">
            <a:schemeClr val="accent1"/>
          </a:effectRef>
          <a:fontRef idx="minor">
            <a:schemeClr val="lt1"/>
          </a:fontRef>
        </p:style>
        <p:txBody>
          <a:bodyPr vert="vert" rtlCol="0" anchor="ctr"/>
          <a:lstStyle/>
          <a:p>
            <a:pPr algn="ctr"/>
            <a:r>
              <a:rPr lang="en-GB" sz="1400" dirty="0"/>
              <a:t>EOSC Supported</a:t>
            </a:r>
          </a:p>
          <a:p>
            <a:pPr algn="ctr"/>
            <a:r>
              <a:rPr lang="en-GB" sz="1400" dirty="0"/>
              <a:t>Resources</a:t>
            </a:r>
          </a:p>
        </p:txBody>
      </p:sp>
      <p:sp>
        <p:nvSpPr>
          <p:cNvPr id="35" name="Rectangle: Rounded Corners 34">
            <a:extLst>
              <a:ext uri="{FF2B5EF4-FFF2-40B4-BE49-F238E27FC236}">
                <a16:creationId xmlns:a16="http://schemas.microsoft.com/office/drawing/2014/main" id="{FDE001E3-3303-4E2E-B926-3C6D254F78B2}"/>
              </a:ext>
            </a:extLst>
          </p:cNvPr>
          <p:cNvSpPr/>
          <p:nvPr/>
        </p:nvSpPr>
        <p:spPr>
          <a:xfrm rot="16200000">
            <a:off x="4670927" y="1595146"/>
            <a:ext cx="736994" cy="3891886"/>
          </a:xfrm>
          <a:prstGeom prst="roundRect">
            <a:avLst/>
          </a:prstGeom>
          <a:solidFill>
            <a:schemeClr val="accent6">
              <a:lumMod val="20000"/>
              <a:lumOff val="80000"/>
              <a:alpha val="50000"/>
            </a:schemeClr>
          </a:solidFill>
        </p:spPr>
        <p:style>
          <a:lnRef idx="0">
            <a:schemeClr val="accent1"/>
          </a:lnRef>
          <a:fillRef idx="3">
            <a:schemeClr val="accent1"/>
          </a:fillRef>
          <a:effectRef idx="3">
            <a:schemeClr val="accent1"/>
          </a:effectRef>
          <a:fontRef idx="minor">
            <a:schemeClr val="lt1"/>
          </a:fontRef>
        </p:style>
        <p:txBody>
          <a:bodyPr vert="vert" rtlCol="0" anchor="ctr"/>
          <a:lstStyle/>
          <a:p>
            <a:pPr algn="ctr"/>
            <a:r>
              <a:rPr lang="en-GB" sz="1400" dirty="0"/>
              <a:t>Externally Supported Resources</a:t>
            </a:r>
          </a:p>
        </p:txBody>
      </p:sp>
    </p:spTree>
    <p:extLst>
      <p:ext uri="{BB962C8B-B14F-4D97-AF65-F5344CB8AC3E}">
        <p14:creationId xmlns:p14="http://schemas.microsoft.com/office/powerpoint/2010/main" val="184335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485030" y="1057523"/>
            <a:ext cx="7720716" cy="5120639"/>
          </a:xfrm>
          <a:prstGeom prst="rect">
            <a:avLst/>
          </a:prstGeom>
          <a:noFill/>
        </p:spPr>
      </p:pic>
      <p:sp>
        <p:nvSpPr>
          <p:cNvPr id="2" name="Title 1"/>
          <p:cNvSpPr>
            <a:spLocks noGrp="1"/>
          </p:cNvSpPr>
          <p:nvPr>
            <p:ph type="title"/>
          </p:nvPr>
        </p:nvSpPr>
        <p:spPr/>
        <p:txBody>
          <a:bodyPr/>
          <a:lstStyle/>
          <a:p>
            <a:r>
              <a:rPr lang="en-US" dirty="0"/>
              <a:t>EOSC Governance Decision Flow Model</a:t>
            </a:r>
            <a:endParaRPr lang="fi-FI" dirty="0"/>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12</a:t>
            </a:fld>
            <a:endParaRPr lang="en-GB" dirty="0"/>
          </a:p>
        </p:txBody>
      </p:sp>
    </p:spTree>
    <p:extLst>
      <p:ext uri="{BB962C8B-B14F-4D97-AF65-F5344CB8AC3E}">
        <p14:creationId xmlns:p14="http://schemas.microsoft.com/office/powerpoint/2010/main" val="1950329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5F48F-4032-4852-BE1C-0AA613C058F1}"/>
              </a:ext>
            </a:extLst>
          </p:cNvPr>
          <p:cNvSpPr>
            <a:spLocks noGrp="1"/>
          </p:cNvSpPr>
          <p:nvPr>
            <p:ph type="title"/>
          </p:nvPr>
        </p:nvSpPr>
        <p:spPr/>
        <p:txBody>
          <a:bodyPr/>
          <a:lstStyle/>
          <a:p>
            <a:r>
              <a:rPr lang="en-GB" dirty="0"/>
              <a:t>Stakeholder Forums Strawman</a:t>
            </a:r>
          </a:p>
        </p:txBody>
      </p:sp>
      <p:sp>
        <p:nvSpPr>
          <p:cNvPr id="4" name="Date Placeholder 3">
            <a:extLst>
              <a:ext uri="{FF2B5EF4-FFF2-40B4-BE49-F238E27FC236}">
                <a16:creationId xmlns:a16="http://schemas.microsoft.com/office/drawing/2014/main" id="{C2510E50-7B8B-422C-92D1-815FF57FADE3}"/>
              </a:ext>
            </a:extLst>
          </p:cNvPr>
          <p:cNvSpPr>
            <a:spLocks noGrp="1"/>
          </p:cNvSpPr>
          <p:nvPr>
            <p:ph type="dt" sz="half" idx="10"/>
          </p:nvPr>
        </p:nvSpPr>
        <p:spPr/>
        <p:txBody>
          <a:bodyPr/>
          <a:lstStyle/>
          <a:p>
            <a:r>
              <a:rPr lang="en-US"/>
              <a:t>www.eoscpilot.eu</a:t>
            </a:r>
            <a:endParaRPr lang="en-GB" dirty="0"/>
          </a:p>
        </p:txBody>
      </p:sp>
      <p:sp>
        <p:nvSpPr>
          <p:cNvPr id="5" name="Footer Placeholder 4">
            <a:extLst>
              <a:ext uri="{FF2B5EF4-FFF2-40B4-BE49-F238E27FC236}">
                <a16:creationId xmlns:a16="http://schemas.microsoft.com/office/drawing/2014/main" id="{629D3AD5-BC29-4FE6-8DEE-817555047A1C}"/>
              </a:ext>
            </a:extLst>
          </p:cNvPr>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a:extLst>
              <a:ext uri="{FF2B5EF4-FFF2-40B4-BE49-F238E27FC236}">
                <a16:creationId xmlns:a16="http://schemas.microsoft.com/office/drawing/2014/main" id="{E170A0DF-9F3D-4422-9E49-2F59E436D9DA}"/>
              </a:ext>
            </a:extLst>
          </p:cNvPr>
          <p:cNvSpPr>
            <a:spLocks noGrp="1"/>
          </p:cNvSpPr>
          <p:nvPr>
            <p:ph type="sldNum" sz="quarter" idx="12"/>
          </p:nvPr>
        </p:nvSpPr>
        <p:spPr/>
        <p:txBody>
          <a:bodyPr/>
          <a:lstStyle/>
          <a:p>
            <a:fld id="{154E5F24-684F-EB47-903B-D0BF2D59DFAF}" type="slidenum">
              <a:rPr lang="en-GB" smtClean="0"/>
              <a:pPr/>
              <a:t>13</a:t>
            </a:fld>
            <a:endParaRPr lang="en-GB" dirty="0"/>
          </a:p>
        </p:txBody>
      </p:sp>
      <p:grpSp>
        <p:nvGrpSpPr>
          <p:cNvPr id="15" name="Group 14">
            <a:extLst>
              <a:ext uri="{FF2B5EF4-FFF2-40B4-BE49-F238E27FC236}">
                <a16:creationId xmlns:a16="http://schemas.microsoft.com/office/drawing/2014/main" id="{7F75391A-31BF-45DC-B0F1-E9B31ED10F10}"/>
              </a:ext>
            </a:extLst>
          </p:cNvPr>
          <p:cNvGrpSpPr/>
          <p:nvPr/>
        </p:nvGrpSpPr>
        <p:grpSpPr>
          <a:xfrm>
            <a:off x="591333" y="1048503"/>
            <a:ext cx="2525940" cy="4255017"/>
            <a:chOff x="591333" y="1048503"/>
            <a:chExt cx="2715422" cy="4663896"/>
          </a:xfrm>
        </p:grpSpPr>
        <p:sp>
          <p:nvSpPr>
            <p:cNvPr id="7" name="Rectangle: Rounded Corners 6">
              <a:extLst>
                <a:ext uri="{FF2B5EF4-FFF2-40B4-BE49-F238E27FC236}">
                  <a16:creationId xmlns:a16="http://schemas.microsoft.com/office/drawing/2014/main" id="{316D4961-4390-423D-8478-174CFED77A22}"/>
                </a:ext>
              </a:extLst>
            </p:cNvPr>
            <p:cNvSpPr/>
            <p:nvPr/>
          </p:nvSpPr>
          <p:spPr>
            <a:xfrm>
              <a:off x="591333" y="1048503"/>
              <a:ext cx="2715422" cy="4663896"/>
            </a:xfrm>
            <a:prstGeom prst="round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rtlCol="0" anchor="t"/>
            <a:lstStyle/>
            <a:p>
              <a:pPr algn="ctr"/>
              <a:r>
                <a:rPr lang="en-GB" dirty="0">
                  <a:solidFill>
                    <a:schemeClr val="tx1"/>
                  </a:solidFill>
                </a:rPr>
                <a:t>Steering</a:t>
              </a:r>
            </a:p>
          </p:txBody>
        </p:sp>
        <p:sp>
          <p:nvSpPr>
            <p:cNvPr id="8" name="Rectangle: Rounded Corners 7">
              <a:extLst>
                <a:ext uri="{FF2B5EF4-FFF2-40B4-BE49-F238E27FC236}">
                  <a16:creationId xmlns:a16="http://schemas.microsoft.com/office/drawing/2014/main" id="{92DAB788-AC08-4FEB-8A6C-CC40E8CFD721}"/>
                </a:ext>
              </a:extLst>
            </p:cNvPr>
            <p:cNvSpPr/>
            <p:nvPr/>
          </p:nvSpPr>
          <p:spPr>
            <a:xfrm>
              <a:off x="685675" y="1578575"/>
              <a:ext cx="2499919" cy="4068509"/>
            </a:xfrm>
            <a:prstGeom prst="roundRect">
              <a:avLst/>
            </a:prstGeom>
            <a:solidFill>
              <a:schemeClr val="accent4">
                <a:lumMod val="75000"/>
              </a:schemeClr>
            </a:solidFill>
          </p:spPr>
          <p:style>
            <a:lnRef idx="0">
              <a:schemeClr val="accent3"/>
            </a:lnRef>
            <a:fillRef idx="3">
              <a:schemeClr val="accent3"/>
            </a:fillRef>
            <a:effectRef idx="3">
              <a:schemeClr val="accent3"/>
            </a:effectRef>
            <a:fontRef idx="minor">
              <a:schemeClr val="lt1"/>
            </a:fontRef>
          </p:style>
          <p:txBody>
            <a:bodyPr rtlCol="0" anchor="t"/>
            <a:lstStyle/>
            <a:p>
              <a:pPr algn="ctr"/>
              <a:r>
                <a:rPr lang="en-GB" dirty="0">
                  <a:solidFill>
                    <a:schemeClr val="tx1"/>
                  </a:solidFill>
                </a:rPr>
                <a:t>Stakeholder Forum</a:t>
              </a:r>
            </a:p>
          </p:txBody>
        </p:sp>
        <p:sp>
          <p:nvSpPr>
            <p:cNvPr id="9" name="Rectangle: Rounded Corners 8">
              <a:extLst>
                <a:ext uri="{FF2B5EF4-FFF2-40B4-BE49-F238E27FC236}">
                  <a16:creationId xmlns:a16="http://schemas.microsoft.com/office/drawing/2014/main" id="{2136F3BA-2FA8-43DC-B3E4-9FE00CB5585E}"/>
                </a:ext>
              </a:extLst>
            </p:cNvPr>
            <p:cNvSpPr/>
            <p:nvPr/>
          </p:nvSpPr>
          <p:spPr>
            <a:xfrm>
              <a:off x="803143" y="2112984"/>
              <a:ext cx="2192694" cy="1856807"/>
            </a:xfrm>
            <a:prstGeom prst="roundRect">
              <a:avLst/>
            </a:prstGeom>
            <a:solidFill>
              <a:schemeClr val="accent4">
                <a:lumMod val="60000"/>
                <a:lumOff val="40000"/>
              </a:schemeClr>
            </a:solidFill>
          </p:spPr>
          <p:style>
            <a:lnRef idx="0">
              <a:schemeClr val="accent3"/>
            </a:lnRef>
            <a:fillRef idx="3">
              <a:schemeClr val="accent3"/>
            </a:fillRef>
            <a:effectRef idx="3">
              <a:schemeClr val="accent3"/>
            </a:effectRef>
            <a:fontRef idx="minor">
              <a:schemeClr val="lt1"/>
            </a:fontRef>
          </p:style>
          <p:txBody>
            <a:bodyPr rtlCol="0" anchor="t"/>
            <a:lstStyle/>
            <a:p>
              <a:pPr algn="ctr"/>
              <a:r>
                <a:rPr lang="en-GB" dirty="0">
                  <a:solidFill>
                    <a:schemeClr val="tx1"/>
                  </a:solidFill>
                </a:rPr>
                <a:t>Consumer Forums</a:t>
              </a:r>
            </a:p>
          </p:txBody>
        </p:sp>
        <p:sp>
          <p:nvSpPr>
            <p:cNvPr id="10" name="Rectangle: Rounded Corners 9">
              <a:extLst>
                <a:ext uri="{FF2B5EF4-FFF2-40B4-BE49-F238E27FC236}">
                  <a16:creationId xmlns:a16="http://schemas.microsoft.com/office/drawing/2014/main" id="{AF4A3BB1-4C33-45D0-8FF9-6B68A25DE8DB}"/>
                </a:ext>
              </a:extLst>
            </p:cNvPr>
            <p:cNvSpPr/>
            <p:nvPr/>
          </p:nvSpPr>
          <p:spPr>
            <a:xfrm>
              <a:off x="943102" y="2848597"/>
              <a:ext cx="1931437" cy="710510"/>
            </a:xfrm>
            <a:prstGeom prst="roundRect">
              <a:avLst/>
            </a:prstGeom>
            <a:solidFill>
              <a:schemeClr val="accent4">
                <a:lumMod val="40000"/>
                <a:lumOff val="60000"/>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Research Communities</a:t>
              </a:r>
            </a:p>
            <a:p>
              <a:pPr algn="ctr"/>
              <a:r>
                <a:rPr lang="en-GB" sz="1200" dirty="0">
                  <a:solidFill>
                    <a:schemeClr val="tx1"/>
                  </a:solidFill>
                </a:rPr>
                <a:t>Research Producing Organisations</a:t>
              </a:r>
            </a:p>
          </p:txBody>
        </p:sp>
        <p:sp>
          <p:nvSpPr>
            <p:cNvPr id="11" name="Rectangle: Rounded Corners 10">
              <a:extLst>
                <a:ext uri="{FF2B5EF4-FFF2-40B4-BE49-F238E27FC236}">
                  <a16:creationId xmlns:a16="http://schemas.microsoft.com/office/drawing/2014/main" id="{EDB610B0-9641-4FC2-82C6-84BF4390F8C4}"/>
                </a:ext>
              </a:extLst>
            </p:cNvPr>
            <p:cNvSpPr/>
            <p:nvPr/>
          </p:nvSpPr>
          <p:spPr>
            <a:xfrm>
              <a:off x="803143" y="4002598"/>
              <a:ext cx="2192694" cy="1576945"/>
            </a:xfrm>
            <a:prstGeom prst="roundRect">
              <a:avLst/>
            </a:prstGeom>
            <a:solidFill>
              <a:schemeClr val="accent4">
                <a:lumMod val="60000"/>
                <a:lumOff val="40000"/>
              </a:schemeClr>
            </a:solidFill>
          </p:spPr>
          <p:style>
            <a:lnRef idx="0">
              <a:schemeClr val="accent3"/>
            </a:lnRef>
            <a:fillRef idx="3">
              <a:schemeClr val="accent3"/>
            </a:fillRef>
            <a:effectRef idx="3">
              <a:schemeClr val="accent3"/>
            </a:effectRef>
            <a:fontRef idx="minor">
              <a:schemeClr val="lt1"/>
            </a:fontRef>
          </p:style>
          <p:txBody>
            <a:bodyPr rtlCol="0" anchor="b"/>
            <a:lstStyle/>
            <a:p>
              <a:pPr algn="ctr"/>
              <a:r>
                <a:rPr lang="en-GB" dirty="0">
                  <a:solidFill>
                    <a:schemeClr val="tx1"/>
                  </a:solidFill>
                </a:rPr>
                <a:t>Provider Forums</a:t>
              </a:r>
            </a:p>
          </p:txBody>
        </p:sp>
        <p:sp>
          <p:nvSpPr>
            <p:cNvPr id="12" name="Rectangle: Rounded Corners 11">
              <a:extLst>
                <a:ext uri="{FF2B5EF4-FFF2-40B4-BE49-F238E27FC236}">
                  <a16:creationId xmlns:a16="http://schemas.microsoft.com/office/drawing/2014/main" id="{E7C7704E-D48B-4105-98B1-28B01109A9AB}"/>
                </a:ext>
              </a:extLst>
            </p:cNvPr>
            <p:cNvSpPr/>
            <p:nvPr/>
          </p:nvSpPr>
          <p:spPr>
            <a:xfrm>
              <a:off x="933772" y="4400367"/>
              <a:ext cx="1931436" cy="692680"/>
            </a:xfrm>
            <a:prstGeom prst="roundRect">
              <a:avLst/>
            </a:prstGeom>
            <a:solidFill>
              <a:schemeClr val="accent4">
                <a:lumMod val="40000"/>
                <a:lumOff val="60000"/>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Public sector services</a:t>
              </a:r>
            </a:p>
            <a:p>
              <a:pPr algn="ctr"/>
              <a:r>
                <a:rPr lang="en-GB" sz="1200" dirty="0">
                  <a:solidFill>
                    <a:schemeClr val="tx1"/>
                  </a:solidFill>
                </a:rPr>
                <a:t>Enterprise services</a:t>
              </a:r>
            </a:p>
            <a:p>
              <a:pPr algn="ctr"/>
              <a:r>
                <a:rPr lang="en-GB" sz="1200" dirty="0">
                  <a:solidFill>
                    <a:schemeClr val="tx1"/>
                  </a:solidFill>
                </a:rPr>
                <a:t>Technology providers</a:t>
              </a:r>
            </a:p>
          </p:txBody>
        </p:sp>
        <p:sp>
          <p:nvSpPr>
            <p:cNvPr id="13" name="Rectangle: Rounded Corners 12">
              <a:extLst>
                <a:ext uri="{FF2B5EF4-FFF2-40B4-BE49-F238E27FC236}">
                  <a16:creationId xmlns:a16="http://schemas.microsoft.com/office/drawing/2014/main" id="{A9B5D3D5-5202-407D-A34A-193A84276A98}"/>
                </a:ext>
              </a:extLst>
            </p:cNvPr>
            <p:cNvSpPr/>
            <p:nvPr/>
          </p:nvSpPr>
          <p:spPr>
            <a:xfrm>
              <a:off x="933772" y="3613766"/>
              <a:ext cx="1931436" cy="692680"/>
            </a:xfrm>
            <a:prstGeom prst="roundRect">
              <a:avLst/>
            </a:prstGeom>
            <a:solidFill>
              <a:schemeClr val="accent4">
                <a:lumMod val="40000"/>
                <a:lumOff val="60000"/>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ESFRI</a:t>
              </a:r>
            </a:p>
            <a:p>
              <a:pPr algn="ctr"/>
              <a:r>
                <a:rPr lang="en-GB" sz="1200" dirty="0">
                  <a:solidFill>
                    <a:schemeClr val="tx1"/>
                  </a:solidFill>
                </a:rPr>
                <a:t>E-Infrastructures</a:t>
              </a:r>
            </a:p>
          </p:txBody>
        </p:sp>
      </p:grpSp>
      <p:pic>
        <p:nvPicPr>
          <p:cNvPr id="14" name="Picture 13">
            <a:extLst>
              <a:ext uri="{FF2B5EF4-FFF2-40B4-BE49-F238E27FC236}">
                <a16:creationId xmlns:a16="http://schemas.microsoft.com/office/drawing/2014/main" id="{DF719D4C-2161-4F93-BB08-F6111144757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881730" y="1532104"/>
            <a:ext cx="4359810" cy="3084863"/>
          </a:xfrm>
          <a:prstGeom prst="rect">
            <a:avLst/>
          </a:prstGeom>
          <a:noFill/>
        </p:spPr>
      </p:pic>
      <p:sp>
        <p:nvSpPr>
          <p:cNvPr id="16" name="TextBox 15">
            <a:extLst>
              <a:ext uri="{FF2B5EF4-FFF2-40B4-BE49-F238E27FC236}">
                <a16:creationId xmlns:a16="http://schemas.microsoft.com/office/drawing/2014/main" id="{25FA67F4-A37E-4AD6-B8A3-2D1F5E951C8A}"/>
              </a:ext>
            </a:extLst>
          </p:cNvPr>
          <p:cNvSpPr txBox="1"/>
          <p:nvPr/>
        </p:nvSpPr>
        <p:spPr>
          <a:xfrm>
            <a:off x="0" y="5498378"/>
            <a:ext cx="9017148" cy="584775"/>
          </a:xfrm>
          <a:prstGeom prst="rect">
            <a:avLst/>
          </a:prstGeom>
          <a:noFill/>
        </p:spPr>
        <p:txBody>
          <a:bodyPr wrap="none" rtlCol="0">
            <a:spAutoFit/>
          </a:bodyPr>
          <a:lstStyle/>
          <a:p>
            <a:r>
              <a:rPr lang="en-GB" sz="1600" dirty="0"/>
              <a:t>Shape the Advisory Stakeholder Forum Session @ </a:t>
            </a:r>
            <a:r>
              <a:rPr lang="en-GB" sz="1600" dirty="0" err="1"/>
              <a:t>EOSCPilot</a:t>
            </a:r>
            <a:r>
              <a:rPr lang="en-GB" sz="1600" dirty="0"/>
              <a:t> Stakeholder Forum 28-29 November, Brussels</a:t>
            </a:r>
          </a:p>
          <a:p>
            <a:r>
              <a:rPr lang="en-GB" sz="1600" dirty="0">
                <a:hlinkClick r:id="rId3"/>
              </a:rPr>
              <a:t>https://eoscpilot.eu/content/shape-advisory-stakeholder-forum</a:t>
            </a:r>
            <a:r>
              <a:rPr lang="en-GB" sz="1600" dirty="0"/>
              <a:t> </a:t>
            </a:r>
          </a:p>
        </p:txBody>
      </p:sp>
    </p:spTree>
    <p:extLst>
      <p:ext uri="{BB962C8B-B14F-4D97-AF65-F5344CB8AC3E}">
        <p14:creationId xmlns:p14="http://schemas.microsoft.com/office/powerpoint/2010/main" val="3054164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8560D-2F37-426A-98D0-A9A4BB8F907B}"/>
              </a:ext>
            </a:extLst>
          </p:cNvPr>
          <p:cNvSpPr>
            <a:spLocks noGrp="1"/>
          </p:cNvSpPr>
          <p:nvPr>
            <p:ph type="title"/>
          </p:nvPr>
        </p:nvSpPr>
        <p:spPr/>
        <p:txBody>
          <a:bodyPr/>
          <a:lstStyle/>
          <a:p>
            <a:r>
              <a:rPr lang="en-GB" dirty="0"/>
              <a:t>Next Steps</a:t>
            </a:r>
          </a:p>
        </p:txBody>
      </p:sp>
      <p:sp>
        <p:nvSpPr>
          <p:cNvPr id="3" name="Content Placeholder 2">
            <a:extLst>
              <a:ext uri="{FF2B5EF4-FFF2-40B4-BE49-F238E27FC236}">
                <a16:creationId xmlns:a16="http://schemas.microsoft.com/office/drawing/2014/main" id="{28054213-8CD6-4BA0-A5EE-B928EB7F2DCC}"/>
              </a:ext>
            </a:extLst>
          </p:cNvPr>
          <p:cNvSpPr>
            <a:spLocks noGrp="1"/>
          </p:cNvSpPr>
          <p:nvPr>
            <p:ph idx="1"/>
          </p:nvPr>
        </p:nvSpPr>
        <p:spPr>
          <a:xfrm>
            <a:off x="628650" y="1205345"/>
            <a:ext cx="7886700" cy="4912822"/>
          </a:xfrm>
        </p:spPr>
        <p:txBody>
          <a:bodyPr>
            <a:normAutofit/>
          </a:bodyPr>
          <a:lstStyle/>
          <a:p>
            <a:r>
              <a:rPr lang="en-GB" dirty="0"/>
              <a:t>Co-design Stakeholder Forums with stakeholders</a:t>
            </a:r>
          </a:p>
          <a:p>
            <a:endParaRPr lang="en-GB" dirty="0"/>
          </a:p>
          <a:p>
            <a:r>
              <a:rPr lang="en-GB" dirty="0"/>
              <a:t>Develop Business Models for Executive to deliver EOSC</a:t>
            </a:r>
          </a:p>
          <a:p>
            <a:endParaRPr lang="en-GB" dirty="0"/>
          </a:p>
          <a:p>
            <a:r>
              <a:rPr lang="en-GB" dirty="0"/>
              <a:t>Incorporate Principles of Engagement and Policy Framework into the Governance Framework</a:t>
            </a:r>
          </a:p>
          <a:p>
            <a:endParaRPr lang="en-GB" dirty="0"/>
          </a:p>
          <a:p>
            <a:r>
              <a:rPr lang="en-GB" dirty="0"/>
              <a:t>Discuss, pilot and </a:t>
            </a:r>
            <a:r>
              <a:rPr lang="en-GB"/>
              <a:t>develop the Governance </a:t>
            </a:r>
            <a:r>
              <a:rPr lang="en-GB" dirty="0"/>
              <a:t>Framework with stakeholders</a:t>
            </a:r>
          </a:p>
        </p:txBody>
      </p:sp>
      <p:sp>
        <p:nvSpPr>
          <p:cNvPr id="4" name="Date Placeholder 3">
            <a:extLst>
              <a:ext uri="{FF2B5EF4-FFF2-40B4-BE49-F238E27FC236}">
                <a16:creationId xmlns:a16="http://schemas.microsoft.com/office/drawing/2014/main" id="{79743586-98A8-420A-8C74-473A17279535}"/>
              </a:ext>
            </a:extLst>
          </p:cNvPr>
          <p:cNvSpPr>
            <a:spLocks noGrp="1"/>
          </p:cNvSpPr>
          <p:nvPr>
            <p:ph type="dt" sz="half" idx="10"/>
          </p:nvPr>
        </p:nvSpPr>
        <p:spPr/>
        <p:txBody>
          <a:bodyPr/>
          <a:lstStyle/>
          <a:p>
            <a:r>
              <a:rPr lang="en-US"/>
              <a:t>www.eoscpilot.eu</a:t>
            </a:r>
            <a:endParaRPr lang="en-GB" dirty="0"/>
          </a:p>
        </p:txBody>
      </p:sp>
      <p:sp>
        <p:nvSpPr>
          <p:cNvPr id="5" name="Footer Placeholder 4">
            <a:extLst>
              <a:ext uri="{FF2B5EF4-FFF2-40B4-BE49-F238E27FC236}">
                <a16:creationId xmlns:a16="http://schemas.microsoft.com/office/drawing/2014/main" id="{9F2489F0-1728-416A-AC35-CEE0051E9337}"/>
              </a:ext>
            </a:extLst>
          </p:cNvPr>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a:extLst>
              <a:ext uri="{FF2B5EF4-FFF2-40B4-BE49-F238E27FC236}">
                <a16:creationId xmlns:a16="http://schemas.microsoft.com/office/drawing/2014/main" id="{C562AB9A-BD95-4CFA-ABC8-9986C10D3A2A}"/>
              </a:ext>
            </a:extLst>
          </p:cNvPr>
          <p:cNvSpPr>
            <a:spLocks noGrp="1"/>
          </p:cNvSpPr>
          <p:nvPr>
            <p:ph type="sldNum" sz="quarter" idx="12"/>
          </p:nvPr>
        </p:nvSpPr>
        <p:spPr/>
        <p:txBody>
          <a:bodyPr/>
          <a:lstStyle/>
          <a:p>
            <a:fld id="{154E5F24-684F-EB47-903B-D0BF2D59DFAF}" type="slidenum">
              <a:rPr lang="en-GB" smtClean="0"/>
              <a:pPr/>
              <a:t>14</a:t>
            </a:fld>
            <a:endParaRPr lang="en-GB" dirty="0"/>
          </a:p>
        </p:txBody>
      </p:sp>
    </p:spTree>
    <p:extLst>
      <p:ext uri="{BB962C8B-B14F-4D97-AF65-F5344CB8AC3E}">
        <p14:creationId xmlns:p14="http://schemas.microsoft.com/office/powerpoint/2010/main" val="903309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i-FI" sz="3200" dirty="0"/>
              <a:t>Get involved</a:t>
            </a:r>
          </a:p>
        </p:txBody>
      </p:sp>
      <p:sp>
        <p:nvSpPr>
          <p:cNvPr id="3" name="Content Placeholder 2"/>
          <p:cNvSpPr>
            <a:spLocks noGrp="1"/>
          </p:cNvSpPr>
          <p:nvPr>
            <p:ph idx="1"/>
          </p:nvPr>
        </p:nvSpPr>
        <p:spPr>
          <a:xfrm>
            <a:off x="628650" y="1028582"/>
            <a:ext cx="7886700" cy="5580035"/>
          </a:xfrm>
        </p:spPr>
        <p:txBody>
          <a:bodyPr>
            <a:noAutofit/>
          </a:bodyPr>
          <a:lstStyle/>
          <a:p>
            <a:r>
              <a:rPr lang="fi-FI" dirty="0"/>
              <a:t>EOSC governance development forum monthly webinars</a:t>
            </a:r>
          </a:p>
          <a:p>
            <a:pPr lvl="1"/>
            <a:r>
              <a:rPr lang="fi-FI" sz="2000" dirty="0"/>
              <a:t>Business models, Dec 7, 14 CET</a:t>
            </a:r>
          </a:p>
          <a:p>
            <a:r>
              <a:rPr lang="fi-FI" dirty="0"/>
              <a:t>1st EOSC stakeholder forum organized by EOSCPilot, Nov 28 – 29 </a:t>
            </a:r>
          </a:p>
          <a:p>
            <a:r>
              <a:rPr lang="fi-FI" dirty="0"/>
              <a:t>Thematic workshops targeting different stakeholders, next Jan 25, in Porto in conjunction with EUDAT conference</a:t>
            </a:r>
          </a:p>
          <a:p>
            <a:r>
              <a:rPr lang="fi-FI" dirty="0"/>
              <a:t>More info at </a:t>
            </a:r>
            <a:r>
              <a:rPr lang="fi-FI" dirty="0">
                <a:hlinkClick r:id="rId2"/>
              </a:rPr>
              <a:t>https://eoscpilot.eu/about/governance-framework</a:t>
            </a:r>
            <a:endParaRPr lang="fi-FI" dirty="0"/>
          </a:p>
          <a:p>
            <a:r>
              <a:rPr lang="fi-FI" dirty="0"/>
              <a:t> Register for project updates at</a:t>
            </a:r>
            <a:br>
              <a:rPr lang="fi-FI" dirty="0"/>
            </a:br>
            <a:r>
              <a:rPr lang="fi-FI" dirty="0">
                <a:hlinkClick r:id="rId3"/>
              </a:rPr>
              <a:t>https://eoscpilot.eu/user/register</a:t>
            </a:r>
            <a:r>
              <a:rPr lang="fi-FI" dirty="0"/>
              <a:t> </a:t>
            </a:r>
          </a:p>
          <a:p>
            <a:endParaRPr lang="fi-FI" dirty="0"/>
          </a:p>
        </p:txBody>
      </p:sp>
      <p:sp>
        <p:nvSpPr>
          <p:cNvPr id="4" name="Date Placeholder 3"/>
          <p:cNvSpPr>
            <a:spLocks noGrp="1"/>
          </p:cNvSpPr>
          <p:nvPr>
            <p:ph type="dt" sz="half" idx="10"/>
          </p:nvPr>
        </p:nvSpPr>
        <p:spPr/>
        <p:txBody>
          <a:bodyPr/>
          <a:lstStyle/>
          <a:p>
            <a:r>
              <a:rPr lang="en-US"/>
              <a:t>www.eoscpilot.eu</a:t>
            </a:r>
            <a:endParaRPr lang="en-GB" dirty="0"/>
          </a:p>
        </p:txBody>
      </p:sp>
      <p:sp>
        <p:nvSpPr>
          <p:cNvPr id="5" name="Footer Placeholder 4"/>
          <p:cNvSpPr>
            <a:spLocks noGrp="1"/>
          </p:cNvSpPr>
          <p:nvPr>
            <p:ph type="ftr" sz="quarter" idx="11"/>
          </p:nvPr>
        </p:nvSpPr>
        <p:spPr/>
        <p:txBody>
          <a:bodyPr/>
          <a:lstStyle/>
          <a:p>
            <a:r>
              <a:rPr lang="en-GB"/>
              <a:t>The European Open Science Cloud for Research pilot project is funded by the European Commission, DG Research &amp; Innovation under contract no. 739563</a:t>
            </a:r>
            <a:endParaRPr lang="en-GB" dirty="0"/>
          </a:p>
        </p:txBody>
      </p:sp>
      <p:sp>
        <p:nvSpPr>
          <p:cNvPr id="6" name="Slide Number Placeholder 5"/>
          <p:cNvSpPr>
            <a:spLocks noGrp="1"/>
          </p:cNvSpPr>
          <p:nvPr>
            <p:ph type="sldNum" sz="quarter" idx="12"/>
          </p:nvPr>
        </p:nvSpPr>
        <p:spPr/>
        <p:txBody>
          <a:bodyPr/>
          <a:lstStyle/>
          <a:p>
            <a:fld id="{154E5F24-684F-EB47-903B-D0BF2D59DFAF}" type="slidenum">
              <a:rPr lang="en-GB" smtClean="0"/>
              <a:pPr/>
              <a:t>15</a:t>
            </a:fld>
            <a:endParaRPr lang="en-GB" dirty="0"/>
          </a:p>
        </p:txBody>
      </p:sp>
    </p:spTree>
    <p:extLst>
      <p:ext uri="{BB962C8B-B14F-4D97-AF65-F5344CB8AC3E}">
        <p14:creationId xmlns:p14="http://schemas.microsoft.com/office/powerpoint/2010/main" val="4247494988"/>
      </p:ext>
    </p:extLst>
  </p:cSld>
  <p:clrMapOvr>
    <a:masterClrMapping/>
  </p:clrMapOvr>
</p:sld>
</file>

<file path=ppt/theme/theme1.xml><?xml version="1.0" encoding="utf-8"?>
<a:theme xmlns:a="http://schemas.openxmlformats.org/drawingml/2006/main" name="EOSCpilot Kick-off Meeting WP templat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OSCpilot Kick-off Meeting WP template" id="{E70945A2-94D4-3946-9A76-8E52FDC0920D}" vid="{033EFADF-921D-054A-A31C-D5932F7C238A}"/>
    </a:ext>
  </a:extLst>
</a:theme>
</file>

<file path=ppt/theme/theme2.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OSCpilot Kick-off Meeting WP template" id="{E70945A2-94D4-3946-9A76-8E52FDC0920D}" vid="{8510554A-11F3-084F-84B0-339FBF77472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EOSCpilot_PPT_template_Feb2017</Template>
  <TotalTime>1682</TotalTime>
  <Words>1549</Words>
  <Application>Microsoft Office PowerPoint</Application>
  <PresentationFormat>On-screen Show (4:3)</PresentationFormat>
  <Paragraphs>207</Paragraphs>
  <Slides>15</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Calibri</vt:lpstr>
      <vt:lpstr>Calibri Light</vt:lpstr>
      <vt:lpstr>EC Square Sans Pro Light</vt:lpstr>
      <vt:lpstr>EOSCpilot Kick-off Meeting WP template</vt:lpstr>
      <vt:lpstr>Personalizza struttura</vt:lpstr>
      <vt:lpstr>PowerPoint Presentation</vt:lpstr>
      <vt:lpstr>EOSCpilot project will</vt:lpstr>
      <vt:lpstr>EOSCPilot’s vision on EOSC governance</vt:lpstr>
      <vt:lpstr>WP2 Governance</vt:lpstr>
      <vt:lpstr>EOSC stakeholders</vt:lpstr>
      <vt:lpstr>PowerPoint Presentation</vt:lpstr>
      <vt:lpstr>Stakeholder roles</vt:lpstr>
      <vt:lpstr>Community Governance Models</vt:lpstr>
      <vt:lpstr>EOSC Governance Layers</vt:lpstr>
      <vt:lpstr>Community Governance Model for EOSC</vt:lpstr>
      <vt:lpstr>EOSC Resource Model:  Principles of Engagement</vt:lpstr>
      <vt:lpstr>EOSC Governance Decision Flow Model</vt:lpstr>
      <vt:lpstr>Stakeholder Forums Strawman</vt:lpstr>
      <vt:lpstr>Next Steps</vt:lpstr>
      <vt:lpstr>Get involved</vt:lpstr>
    </vt:vector>
  </TitlesOfParts>
  <Company>CSC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Saara Värttö</dc:creator>
  <cp:lastModifiedBy>Matthew Dovey</cp:lastModifiedBy>
  <cp:revision>42</cp:revision>
  <dcterms:created xsi:type="dcterms:W3CDTF">2017-04-20T11:33:18Z</dcterms:created>
  <dcterms:modified xsi:type="dcterms:W3CDTF">2017-11-09T11:04:49Z</dcterms:modified>
</cp:coreProperties>
</file>