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6" r:id="rId4"/>
    <p:sldId id="267" r:id="rId5"/>
    <p:sldId id="264" r:id="rId6"/>
    <p:sldId id="265" r:id="rId7"/>
    <p:sldId id="260" r:id="rId8"/>
    <p:sldId id="258" r:id="rId9"/>
    <p:sldId id="261" r:id="rId10"/>
    <p:sldId id="262" r:id="rId11"/>
    <p:sldId id="259" r:id="rId12"/>
    <p:sldId id="263" r:id="rId13"/>
  </p:sldIdLst>
  <p:sldSz cx="9144000" cy="6858000" type="screen4x3"/>
  <p:notesSz cx="6858000" cy="9144000"/>
  <p:defaultTextStyle>
    <a:lvl1pPr>
      <a:defRPr>
        <a:latin typeface="Calibri"/>
        <a:ea typeface="Calibri"/>
        <a:cs typeface="Calibri"/>
        <a:sym typeface="Calibri"/>
      </a:defRPr>
    </a:lvl1pPr>
    <a:lvl2pPr indent="457200">
      <a:defRPr>
        <a:latin typeface="Calibri"/>
        <a:ea typeface="Calibri"/>
        <a:cs typeface="Calibri"/>
        <a:sym typeface="Calibri"/>
      </a:defRPr>
    </a:lvl2pPr>
    <a:lvl3pPr indent="914400">
      <a:defRPr>
        <a:latin typeface="Calibri"/>
        <a:ea typeface="Calibri"/>
        <a:cs typeface="Calibri"/>
        <a:sym typeface="Calibri"/>
      </a:defRPr>
    </a:lvl3pPr>
    <a:lvl4pPr indent="1371600">
      <a:defRPr>
        <a:latin typeface="Calibri"/>
        <a:ea typeface="Calibri"/>
        <a:cs typeface="Calibri"/>
        <a:sym typeface="Calibri"/>
      </a:defRPr>
    </a:lvl4pPr>
    <a:lvl5pPr indent="1828800">
      <a:defRPr>
        <a:latin typeface="Calibri"/>
        <a:ea typeface="Calibri"/>
        <a:cs typeface="Calibri"/>
        <a:sym typeface="Calibri"/>
      </a:defRPr>
    </a:lvl5pPr>
    <a:lvl6pPr indent="2286000">
      <a:defRPr>
        <a:latin typeface="Calibri"/>
        <a:ea typeface="Calibri"/>
        <a:cs typeface="Calibri"/>
        <a:sym typeface="Calibri"/>
      </a:defRPr>
    </a:lvl6pPr>
    <a:lvl7pPr indent="2743200">
      <a:defRPr>
        <a:latin typeface="Calibri"/>
        <a:ea typeface="Calibri"/>
        <a:cs typeface="Calibri"/>
        <a:sym typeface="Calibri"/>
      </a:defRPr>
    </a:lvl7pPr>
    <a:lvl8pPr indent="3200400">
      <a:defRPr>
        <a:latin typeface="Calibri"/>
        <a:ea typeface="Calibri"/>
        <a:cs typeface="Calibri"/>
        <a:sym typeface="Calibri"/>
      </a:defRPr>
    </a:lvl8pPr>
    <a:lvl9pPr indent="3657600">
      <a:defRPr>
        <a:latin typeface="Calibri"/>
        <a:ea typeface="Calibri"/>
        <a:cs typeface="Calibri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-71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CS\Dropbox\05_EUDAT\EUDAT%20Data%20Pilot%20overview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CS\Dropbox\05_EUDAT\EUDAT%20Data%20Pilot%20overview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CS\Dropbox\05_EUDAT\EUDAT%20Data%20Pilot%20overview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CS\Dropbox\05_EUDAT\EUDAT%20Data%20Pilot%20overview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pivotSource>
    <c:name>[EUDAT Data Pilot overview.xlsx]Foglio1!Tabella_pivot1</c:name>
    <c:fmtId val="-1"/>
  </c:pivotSource>
  <c:chart>
    <c:autoTitleDeleted val="1"/>
    <c:pivotFmts>
      <c:pivotFmt>
        <c:idx val="0"/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</c:pivotFmts>
    <c:plotArea>
      <c:layout/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Totale</c:v>
                </c:pt>
              </c:strCache>
            </c:strRef>
          </c:tx>
          <c:dLbls>
            <c:delete val="1"/>
          </c:dLbls>
          <c:cat>
            <c:strRef>
              <c:f>Foglio1!$A$2:$A$6</c:f>
              <c:strCache>
                <c:ptCount val="4"/>
                <c:pt idx="0">
                  <c:v>Biomedical and life sciences</c:v>
                </c:pt>
                <c:pt idx="1">
                  <c:v>Earth sciences, energy and environment</c:v>
                </c:pt>
                <c:pt idx="2">
                  <c:v>Physical Sciences and Engineering</c:v>
                </c:pt>
                <c:pt idx="3">
                  <c:v>Social Sciences and Humanities</c:v>
                </c:pt>
              </c:strCache>
            </c:strRef>
          </c:cat>
          <c:val>
            <c:numRef>
              <c:f>Foglio1!$B$2:$B$6</c:f>
              <c:numCache>
                <c:formatCode>General</c:formatCode>
                <c:ptCount val="4"/>
                <c:pt idx="0">
                  <c:v>6</c:v>
                </c:pt>
                <c:pt idx="1">
                  <c:v>7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0154834897540101"/>
          <c:y val="0.21632784430713214"/>
          <c:w val="0.49300857149306382"/>
          <c:h val="0.66188042864880348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pivotSource>
    <c:name>[EUDAT Data Pilot overview.xlsx]Foglio1!Tabella_pivot3</c:name>
    <c:fmtId val="-1"/>
  </c:pivotSource>
  <c:chart>
    <c:autoTitleDeleted val="1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</c:pivotFmts>
    <c:plotArea>
      <c:layout/>
      <c:pieChart>
        <c:varyColors val="1"/>
        <c:ser>
          <c:idx val="0"/>
          <c:order val="0"/>
          <c:tx>
            <c:strRef>
              <c:f>Foglio1!$F$24</c:f>
              <c:strCache>
                <c:ptCount val="1"/>
                <c:pt idx="0">
                  <c:v>Totale</c:v>
                </c:pt>
              </c:strCache>
            </c:strRef>
          </c:tx>
          <c:cat>
            <c:strRef>
              <c:f>Foglio1!$E$25:$E$28</c:f>
              <c:strCache>
                <c:ptCount val="3"/>
                <c:pt idx="0">
                  <c:v>Other</c:v>
                </c:pt>
                <c:pt idx="1">
                  <c:v>Research Community</c:v>
                </c:pt>
                <c:pt idx="2">
                  <c:v>Research Infrastructure</c:v>
                </c:pt>
              </c:strCache>
            </c:strRef>
          </c:cat>
          <c:val>
            <c:numRef>
              <c:f>Foglio1!$F$25:$F$28</c:f>
              <c:numCache>
                <c:formatCode>General</c:formatCode>
                <c:ptCount val="3"/>
                <c:pt idx="0">
                  <c:v>7</c:v>
                </c:pt>
                <c:pt idx="1">
                  <c:v>9</c:v>
                </c:pt>
                <c:pt idx="2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2069880826688031"/>
          <c:y val="0.24808599243603069"/>
          <c:w val="0.42456269259663593"/>
          <c:h val="0.40402044502126011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pivotSource>
    <c:name>[EUDAT Data Pilot overview.xlsx]Foglio1!Tabella_pivot4</c:name>
    <c:fmtId val="-1"/>
  </c:pivotSource>
  <c:chart>
    <c:title>
      <c:tx>
        <c:rich>
          <a:bodyPr/>
          <a:lstStyle/>
          <a:p>
            <a:pPr>
              <a:defRPr sz="1800"/>
            </a:pPr>
            <a:r>
              <a:rPr lang="it-IT" sz="1800" dirty="0"/>
              <a:t>Reference </a:t>
            </a:r>
            <a:r>
              <a:rPr lang="it-IT" sz="1800" dirty="0" err="1"/>
              <a:t>sites</a:t>
            </a:r>
            <a:r>
              <a:rPr lang="it-IT" sz="1800" dirty="0"/>
              <a:t> for </a:t>
            </a:r>
            <a:r>
              <a:rPr lang="it-IT" sz="1800" dirty="0" err="1"/>
              <a:t>storage</a:t>
            </a:r>
            <a:endParaRPr lang="it-IT" sz="1800" dirty="0"/>
          </a:p>
        </c:rich>
      </c:tx>
      <c:layout/>
      <c:overlay val="0"/>
    </c:title>
    <c:autoTitleDeleted val="0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Foglio1!$K$22</c:f>
              <c:strCache>
                <c:ptCount val="1"/>
                <c:pt idx="0">
                  <c:v>Totale</c:v>
                </c:pt>
              </c:strCache>
            </c:strRef>
          </c:tx>
          <c:invertIfNegative val="0"/>
          <c:cat>
            <c:strRef>
              <c:f>Foglio1!$J$23:$J$34</c:f>
              <c:strCache>
                <c:ptCount val="11"/>
                <c:pt idx="0">
                  <c:v>BSC</c:v>
                </c:pt>
                <c:pt idx="1">
                  <c:v>CINECA</c:v>
                </c:pt>
                <c:pt idx="2">
                  <c:v>CINES</c:v>
                </c:pt>
                <c:pt idx="3">
                  <c:v>CSC</c:v>
                </c:pt>
                <c:pt idx="4">
                  <c:v>EPCC</c:v>
                </c:pt>
                <c:pt idx="5">
                  <c:v>JUELICH</c:v>
                </c:pt>
                <c:pt idx="6">
                  <c:v>PSNC</c:v>
                </c:pt>
                <c:pt idx="7">
                  <c:v>RZG</c:v>
                </c:pt>
                <c:pt idx="8">
                  <c:v>SNIC</c:v>
                </c:pt>
                <c:pt idx="9">
                  <c:v>STFC</c:v>
                </c:pt>
                <c:pt idx="10">
                  <c:v>SURFsara</c:v>
                </c:pt>
              </c:strCache>
            </c:strRef>
          </c:cat>
          <c:val>
            <c:numRef>
              <c:f>Foglio1!$K$23:$K$34</c:f>
              <c:numCache>
                <c:formatCode>General</c:formatCode>
                <c:ptCount val="11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4</c:v>
                </c:pt>
                <c:pt idx="1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039424"/>
        <c:axId val="112040960"/>
      </c:barChart>
      <c:catAx>
        <c:axId val="112039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12040960"/>
        <c:crosses val="autoZero"/>
        <c:auto val="1"/>
        <c:lblAlgn val="ctr"/>
        <c:lblOffset val="100"/>
        <c:noMultiLvlLbl val="0"/>
      </c:catAx>
      <c:valAx>
        <c:axId val="112040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120394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Foglio1!$B$41:$B$48</c:f>
              <c:strCache>
                <c:ptCount val="8"/>
                <c:pt idx="0">
                  <c:v>Data synchronication and exchange</c:v>
                </c:pt>
                <c:pt idx="1">
                  <c:v>Data repository and data sharing</c:v>
                </c:pt>
                <c:pt idx="2">
                  <c:v>Data replication and preservation</c:v>
                </c:pt>
                <c:pt idx="3">
                  <c:v>Data staging for analysis and processing</c:v>
                </c:pt>
                <c:pt idx="4">
                  <c:v>Data discovery and search</c:v>
                </c:pt>
                <c:pt idx="5">
                  <c:v>Data typing &amp; visualization</c:v>
                </c:pt>
                <c:pt idx="6">
                  <c:v>New services or tools for Big Data </c:v>
                </c:pt>
                <c:pt idx="7">
                  <c:v>New services or tools for Semantic web</c:v>
                </c:pt>
              </c:strCache>
            </c:strRef>
          </c:cat>
          <c:val>
            <c:numRef>
              <c:f>Foglio1!$C$41:$C$48</c:f>
              <c:numCache>
                <c:formatCode>General</c:formatCode>
                <c:ptCount val="8"/>
                <c:pt idx="0">
                  <c:v>10</c:v>
                </c:pt>
                <c:pt idx="1">
                  <c:v>18</c:v>
                </c:pt>
                <c:pt idx="2">
                  <c:v>12</c:v>
                </c:pt>
                <c:pt idx="3">
                  <c:v>12</c:v>
                </c:pt>
                <c:pt idx="4">
                  <c:v>16</c:v>
                </c:pt>
                <c:pt idx="5">
                  <c:v>9</c:v>
                </c:pt>
                <c:pt idx="6">
                  <c:v>5</c:v>
                </c:pt>
                <c:pt idx="7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897856"/>
        <c:axId val="129638784"/>
      </c:barChart>
      <c:catAx>
        <c:axId val="11789785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129638784"/>
        <c:crosses val="autoZero"/>
        <c:auto val="1"/>
        <c:lblAlgn val="ctr"/>
        <c:lblOffset val="100"/>
        <c:noMultiLvlLbl val="0"/>
      </c:catAx>
      <c:valAx>
        <c:axId val="12963878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178978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71" name="Shape 2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88421408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dat.eu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" Type="http://schemas.openxmlformats.org/officeDocument/2006/relationships/image" Target="../media/image12.png"/><Relationship Id="rId21" Type="http://schemas.openxmlformats.org/officeDocument/2006/relationships/image" Target="../media/image31.png"/><Relationship Id="rId34" Type="http://schemas.openxmlformats.org/officeDocument/2006/relationships/image" Target="../media/image44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17" Type="http://schemas.openxmlformats.org/officeDocument/2006/relationships/image" Target="../media/image27.jpeg"/><Relationship Id="rId25" Type="http://schemas.openxmlformats.org/officeDocument/2006/relationships/image" Target="../media/image35.png"/><Relationship Id="rId33" Type="http://schemas.openxmlformats.org/officeDocument/2006/relationships/image" Target="../media/image43.gif"/><Relationship Id="rId38" Type="http://schemas.openxmlformats.org/officeDocument/2006/relationships/image" Target="../media/image48.jpeg"/><Relationship Id="rId2" Type="http://schemas.openxmlformats.org/officeDocument/2006/relationships/image" Target="../media/image1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29" Type="http://schemas.openxmlformats.org/officeDocument/2006/relationships/image" Target="../media/image3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24" Type="http://schemas.openxmlformats.org/officeDocument/2006/relationships/image" Target="../media/image34.jpeg"/><Relationship Id="rId32" Type="http://schemas.openxmlformats.org/officeDocument/2006/relationships/image" Target="../media/image42.png"/><Relationship Id="rId37" Type="http://schemas.openxmlformats.org/officeDocument/2006/relationships/image" Target="../media/image47.jpeg"/><Relationship Id="rId5" Type="http://schemas.openxmlformats.org/officeDocument/2006/relationships/image" Target="../media/image15.png"/><Relationship Id="rId15" Type="http://schemas.openxmlformats.org/officeDocument/2006/relationships/image" Target="../media/image25.jpeg"/><Relationship Id="rId23" Type="http://schemas.openxmlformats.org/officeDocument/2006/relationships/image" Target="../media/image33.gif"/><Relationship Id="rId28" Type="http://schemas.openxmlformats.org/officeDocument/2006/relationships/image" Target="../media/image38.png"/><Relationship Id="rId36" Type="http://schemas.openxmlformats.org/officeDocument/2006/relationships/image" Target="../media/image46.jpeg"/><Relationship Id="rId10" Type="http://schemas.openxmlformats.org/officeDocument/2006/relationships/image" Target="../media/image20.jpeg"/><Relationship Id="rId19" Type="http://schemas.openxmlformats.org/officeDocument/2006/relationships/image" Target="../media/image29.png"/><Relationship Id="rId31" Type="http://schemas.openxmlformats.org/officeDocument/2006/relationships/image" Target="../media/image41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jpeg"/><Relationship Id="rId27" Type="http://schemas.openxmlformats.org/officeDocument/2006/relationships/image" Target="../media/image37.png"/><Relationship Id="rId30" Type="http://schemas.openxmlformats.org/officeDocument/2006/relationships/image" Target="../media/image40.png"/><Relationship Id="rId35" Type="http://schemas.openxmlformats.org/officeDocument/2006/relationships/image" Target="../media/image45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" Type="http://schemas.openxmlformats.org/officeDocument/2006/relationships/image" Target="../media/image13.png"/><Relationship Id="rId21" Type="http://schemas.openxmlformats.org/officeDocument/2006/relationships/image" Target="../media/image31.png"/><Relationship Id="rId34" Type="http://schemas.openxmlformats.org/officeDocument/2006/relationships/image" Target="../media/image44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17" Type="http://schemas.openxmlformats.org/officeDocument/2006/relationships/image" Target="../media/image27.jpeg"/><Relationship Id="rId25" Type="http://schemas.openxmlformats.org/officeDocument/2006/relationships/image" Target="../media/image35.png"/><Relationship Id="rId33" Type="http://schemas.openxmlformats.org/officeDocument/2006/relationships/image" Target="../media/image43.gif"/><Relationship Id="rId38" Type="http://schemas.openxmlformats.org/officeDocument/2006/relationships/image" Target="../media/image48.jpeg"/><Relationship Id="rId2" Type="http://schemas.openxmlformats.org/officeDocument/2006/relationships/image" Target="../media/image1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29" Type="http://schemas.openxmlformats.org/officeDocument/2006/relationships/image" Target="../media/image3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24" Type="http://schemas.openxmlformats.org/officeDocument/2006/relationships/image" Target="../media/image34.jpeg"/><Relationship Id="rId32" Type="http://schemas.openxmlformats.org/officeDocument/2006/relationships/image" Target="../media/image42.png"/><Relationship Id="rId37" Type="http://schemas.openxmlformats.org/officeDocument/2006/relationships/image" Target="../media/image47.jpeg"/><Relationship Id="rId5" Type="http://schemas.openxmlformats.org/officeDocument/2006/relationships/image" Target="../media/image15.png"/><Relationship Id="rId15" Type="http://schemas.openxmlformats.org/officeDocument/2006/relationships/image" Target="../media/image25.jpeg"/><Relationship Id="rId23" Type="http://schemas.openxmlformats.org/officeDocument/2006/relationships/image" Target="../media/image33.gif"/><Relationship Id="rId28" Type="http://schemas.openxmlformats.org/officeDocument/2006/relationships/image" Target="../media/image38.png"/><Relationship Id="rId36" Type="http://schemas.openxmlformats.org/officeDocument/2006/relationships/image" Target="../media/image46.jpeg"/><Relationship Id="rId10" Type="http://schemas.openxmlformats.org/officeDocument/2006/relationships/image" Target="../media/image20.jpeg"/><Relationship Id="rId19" Type="http://schemas.openxmlformats.org/officeDocument/2006/relationships/image" Target="../media/image29.png"/><Relationship Id="rId31" Type="http://schemas.openxmlformats.org/officeDocument/2006/relationships/image" Target="../media/image41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jpeg"/><Relationship Id="rId27" Type="http://schemas.openxmlformats.org/officeDocument/2006/relationships/image" Target="../media/image37.png"/><Relationship Id="rId30" Type="http://schemas.openxmlformats.org/officeDocument/2006/relationships/image" Target="../media/image40.png"/><Relationship Id="rId35" Type="http://schemas.openxmlformats.org/officeDocument/2006/relationships/image" Target="../media/image45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dat.eu/" TargetMode="External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685800" y="2378744"/>
            <a:ext cx="7772400" cy="1554313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 lvl="0">
              <a:defRPr sz="1800" b="0"/>
            </a:pPr>
            <a:r>
              <a:rPr sz="4000" b="1"/>
              <a:t>Title Text</a:t>
            </a:r>
          </a:p>
        </p:txBody>
      </p:sp>
      <p:sp>
        <p:nvSpPr>
          <p:cNvPr id="13" name="Shape 13"/>
          <p:cNvSpPr>
            <a:spLocks noGrp="1"/>
          </p:cNvSpPr>
          <p:nvPr>
            <p:ph type="body" idx="1"/>
          </p:nvPr>
        </p:nvSpPr>
        <p:spPr>
          <a:xfrm>
            <a:off x="1371600" y="3933056"/>
            <a:ext cx="6400800" cy="2316461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600"/>
              </a:spcBef>
              <a:buSzTx/>
              <a:buNone/>
              <a:defRPr sz="2800">
                <a:solidFill>
                  <a:srgbClr val="888888"/>
                </a:solidFill>
              </a:defRPr>
            </a:lvl1pPr>
            <a:lvl2pPr marL="0" indent="457200" algn="ctr">
              <a:spcBef>
                <a:spcPts val="600"/>
              </a:spcBef>
              <a:buSzTx/>
              <a:buNone/>
              <a:defRPr sz="2800">
                <a:solidFill>
                  <a:srgbClr val="888888"/>
                </a:solidFill>
              </a:defRPr>
            </a:lvl2pPr>
            <a:lvl3pPr marL="0" indent="914400" algn="ctr">
              <a:spcBef>
                <a:spcPts val="600"/>
              </a:spcBef>
              <a:buSzTx/>
              <a:buNone/>
              <a:defRPr sz="2800">
                <a:solidFill>
                  <a:srgbClr val="888888"/>
                </a:solidFill>
              </a:defRPr>
            </a:lvl3pPr>
            <a:lvl4pPr marL="0" indent="1371600" algn="ctr">
              <a:spcBef>
                <a:spcPts val="600"/>
              </a:spcBef>
              <a:buSzTx/>
              <a:buNone/>
              <a:defRPr sz="2800">
                <a:solidFill>
                  <a:srgbClr val="888888"/>
                </a:solidFill>
              </a:defRPr>
            </a:lvl4pPr>
            <a:lvl5pPr marL="0" indent="1828800" algn="ctr">
              <a:spcBef>
                <a:spcPts val="600"/>
              </a:spcBef>
              <a:buSzTx/>
              <a:buNone/>
              <a:defRPr sz="28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14" name="Shape 14"/>
          <p:cNvSpPr/>
          <p:nvPr/>
        </p:nvSpPr>
        <p:spPr>
          <a:xfrm>
            <a:off x="7358188" y="6389792"/>
            <a:ext cx="1813445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r">
              <a:defRPr sz="1600" b="1">
                <a:latin typeface="Century Gothic"/>
                <a:ea typeface="Century Gothic"/>
                <a:cs typeface="Century Gothic"/>
                <a:sym typeface="Century Gothic"/>
                <a:hlinkClick r:id="rId3"/>
              </a:defRPr>
            </a:lvl1pPr>
          </a:lstStyle>
          <a:p>
            <a:pPr lvl="0">
              <a:defRPr sz="1800" b="0"/>
            </a:pPr>
            <a:r>
              <a:rPr sz="1600" b="1">
                <a:hlinkClick r:id="rId3"/>
              </a:rPr>
              <a:t>www.eudat.eu</a:t>
            </a:r>
          </a:p>
        </p:txBody>
      </p:sp>
      <p:sp>
        <p:nvSpPr>
          <p:cNvPr id="15" name="Shape 15"/>
          <p:cNvSpPr/>
          <p:nvPr/>
        </p:nvSpPr>
        <p:spPr>
          <a:xfrm>
            <a:off x="-65319" y="6510535"/>
            <a:ext cx="7517640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/>
            </a:pPr>
            <a:r>
              <a:rPr sz="900"/>
              <a:t>EUDAT receives funding from the European Union's Horizon 2020 programme - DG CONNECT e-Infrastructures. Contract No. 654065</a:t>
            </a:r>
          </a:p>
        </p:txBody>
      </p:sp>
      <p:pic>
        <p:nvPicPr>
          <p:cNvPr id="16" name="image4.png" descr="eudat-logo.png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6324600" y="304800"/>
            <a:ext cx="2386077" cy="1421493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0" y="6783754"/>
            <a:ext cx="2387600" cy="83124"/>
          </a:xfrm>
          <a:prstGeom prst="rect">
            <a:avLst/>
          </a:prstGeom>
          <a:solidFill>
            <a:srgbClr val="002B9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8" name="Shape 18"/>
          <p:cNvSpPr/>
          <p:nvPr/>
        </p:nvSpPr>
        <p:spPr>
          <a:xfrm>
            <a:off x="2387599" y="6783754"/>
            <a:ext cx="2345269" cy="83124"/>
          </a:xfrm>
          <a:prstGeom prst="rect">
            <a:avLst/>
          </a:prstGeom>
          <a:solidFill>
            <a:srgbClr val="AA211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9" name="Shape 19"/>
          <p:cNvSpPr/>
          <p:nvPr/>
        </p:nvSpPr>
        <p:spPr>
          <a:xfrm>
            <a:off x="4732866" y="6783754"/>
            <a:ext cx="2305368" cy="83124"/>
          </a:xfrm>
          <a:prstGeom prst="rect">
            <a:avLst/>
          </a:prstGeom>
          <a:solidFill>
            <a:srgbClr val="E3522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20" name="Shape 20"/>
          <p:cNvSpPr/>
          <p:nvPr/>
        </p:nvSpPr>
        <p:spPr>
          <a:xfrm>
            <a:off x="7038233" y="6783754"/>
            <a:ext cx="2105768" cy="83124"/>
          </a:xfrm>
          <a:prstGeom prst="rect">
            <a:avLst/>
          </a:prstGeom>
          <a:solidFill>
            <a:srgbClr val="FAC42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_Black&amp;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1.png" descr="logo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799" y="-211670"/>
            <a:ext cx="1227219" cy="1193801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/>
        </p:nvSpPr>
        <p:spPr>
          <a:xfrm>
            <a:off x="0" y="6783754"/>
            <a:ext cx="2387600" cy="83124"/>
          </a:xfrm>
          <a:prstGeom prst="rect">
            <a:avLst/>
          </a:prstGeom>
          <a:solidFill>
            <a:srgbClr val="002B9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2387599" y="6783754"/>
            <a:ext cx="2345269" cy="83124"/>
          </a:xfrm>
          <a:prstGeom prst="rect">
            <a:avLst/>
          </a:prstGeom>
          <a:solidFill>
            <a:srgbClr val="AA211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29" name="Shape 29"/>
          <p:cNvSpPr/>
          <p:nvPr/>
        </p:nvSpPr>
        <p:spPr>
          <a:xfrm>
            <a:off x="4732866" y="6783754"/>
            <a:ext cx="2305368" cy="83124"/>
          </a:xfrm>
          <a:prstGeom prst="rect">
            <a:avLst/>
          </a:prstGeom>
          <a:solidFill>
            <a:srgbClr val="E3522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30" name="Shape 30"/>
          <p:cNvSpPr/>
          <p:nvPr/>
        </p:nvSpPr>
        <p:spPr>
          <a:xfrm>
            <a:off x="7038233" y="6783754"/>
            <a:ext cx="2105768" cy="83124"/>
          </a:xfrm>
          <a:prstGeom prst="rect">
            <a:avLst/>
          </a:prstGeom>
          <a:solidFill>
            <a:srgbClr val="FAC42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2800" b="1"/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/>
            </a:pPr>
            <a:r>
              <a:rPr sz="2400"/>
              <a:t>Body Level One</a:t>
            </a:r>
          </a:p>
          <a:p>
            <a:pPr lvl="1">
              <a:defRPr sz="1800"/>
            </a:pPr>
            <a:r>
              <a:rPr sz="2400"/>
              <a:t>Body Level Two</a:t>
            </a:r>
          </a:p>
          <a:p>
            <a:pPr lvl="2">
              <a:defRPr sz="1800"/>
            </a:pPr>
            <a:r>
              <a:rPr sz="2400"/>
              <a:t>Body Level Three</a:t>
            </a:r>
          </a:p>
          <a:p>
            <a:pPr lvl="3">
              <a:defRPr sz="1800"/>
            </a:pPr>
            <a:r>
              <a:rPr sz="2400"/>
              <a:t>Body Level Four</a:t>
            </a:r>
          </a:p>
          <a:p>
            <a:pPr lvl="4">
              <a:defRPr sz="1800"/>
            </a:pPr>
            <a:r>
              <a:rPr sz="2400"/>
              <a:t>Body Level Five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pic>
        <p:nvPicPr>
          <p:cNvPr id="34" name="image5.pdf" descr="EUDAT-LogoGrigio.eps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93956" y="-119812"/>
            <a:ext cx="1164989" cy="9092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/>
            </a:lvl1pPr>
          </a:lstStyle>
          <a:p>
            <a:pPr lvl="0">
              <a:defRPr sz="1800" b="0" cap="none"/>
            </a:pPr>
            <a:r>
              <a:rPr sz="4000" b="1" cap="all"/>
              <a:t>Title Text</a:t>
            </a:r>
          </a:p>
        </p:txBody>
      </p:sp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38" name="Shape 3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1.png" descr="logo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799" y="-211670"/>
            <a:ext cx="1227219" cy="1193801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/>
        </p:nvSpPr>
        <p:spPr>
          <a:xfrm>
            <a:off x="0" y="6783754"/>
            <a:ext cx="2387600" cy="83124"/>
          </a:xfrm>
          <a:prstGeom prst="rect">
            <a:avLst/>
          </a:prstGeom>
          <a:solidFill>
            <a:srgbClr val="002B9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42" name="Shape 42"/>
          <p:cNvSpPr/>
          <p:nvPr/>
        </p:nvSpPr>
        <p:spPr>
          <a:xfrm>
            <a:off x="2387599" y="6783754"/>
            <a:ext cx="2345269" cy="83124"/>
          </a:xfrm>
          <a:prstGeom prst="rect">
            <a:avLst/>
          </a:prstGeom>
          <a:solidFill>
            <a:srgbClr val="AA211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43" name="Shape 43"/>
          <p:cNvSpPr/>
          <p:nvPr/>
        </p:nvSpPr>
        <p:spPr>
          <a:xfrm>
            <a:off x="4732866" y="6783754"/>
            <a:ext cx="2305368" cy="83124"/>
          </a:xfrm>
          <a:prstGeom prst="rect">
            <a:avLst/>
          </a:prstGeom>
          <a:solidFill>
            <a:srgbClr val="E3522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44" name="Shape 44"/>
          <p:cNvSpPr/>
          <p:nvPr/>
        </p:nvSpPr>
        <p:spPr>
          <a:xfrm>
            <a:off x="7038233" y="6783754"/>
            <a:ext cx="2105768" cy="83124"/>
          </a:xfrm>
          <a:prstGeom prst="rect">
            <a:avLst/>
          </a:prstGeom>
          <a:solidFill>
            <a:srgbClr val="FAC42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1371600" y="0"/>
            <a:ext cx="7315200" cy="1341439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2800" b="1"/>
              <a:t>Title Text</a:t>
            </a:r>
          </a:p>
        </p:txBody>
      </p:sp>
      <p:sp>
        <p:nvSpPr>
          <p:cNvPr id="46" name="Shape 4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5257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Blip>
                <a:blip r:embed="rId3"/>
              </a:buBlip>
              <a:defRPr sz="2800"/>
            </a:lvl1pPr>
            <a:lvl2pPr marL="790575" indent="-333375">
              <a:spcBef>
                <a:spcPts val="600"/>
              </a:spcBef>
              <a:buBlip>
                <a:blip r:embed="rId3"/>
              </a:buBlip>
              <a:defRPr sz="2800"/>
            </a:lvl2pPr>
            <a:lvl3pPr marL="1234439" indent="-320039">
              <a:spcBef>
                <a:spcPts val="600"/>
              </a:spcBef>
              <a:buBlip>
                <a:blip r:embed="rId3"/>
              </a:buBlip>
              <a:defRPr sz="2800"/>
            </a:lvl3pPr>
            <a:lvl4pPr marL="1727200" indent="-355600">
              <a:spcBef>
                <a:spcPts val="600"/>
              </a:spcBef>
              <a:buBlip>
                <a:blip r:embed="rId3"/>
              </a:buBlip>
              <a:defRPr sz="2800"/>
            </a:lvl4pPr>
            <a:lvl5pPr marL="2184400" indent="-355600">
              <a:spcBef>
                <a:spcPts val="600"/>
              </a:spcBef>
              <a:buBlip>
                <a:blip r:embed="rId3"/>
              </a:buBlip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  <p:sp>
        <p:nvSpPr>
          <p:cNvPr id="47" name="Shape 4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1.png" descr="logo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799" y="-211670"/>
            <a:ext cx="1227219" cy="1193801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hape 50"/>
          <p:cNvSpPr/>
          <p:nvPr/>
        </p:nvSpPr>
        <p:spPr>
          <a:xfrm>
            <a:off x="0" y="6783754"/>
            <a:ext cx="2387600" cy="83124"/>
          </a:xfrm>
          <a:prstGeom prst="rect">
            <a:avLst/>
          </a:prstGeom>
          <a:solidFill>
            <a:srgbClr val="002B9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51" name="Shape 51"/>
          <p:cNvSpPr/>
          <p:nvPr/>
        </p:nvSpPr>
        <p:spPr>
          <a:xfrm>
            <a:off x="2387599" y="6783754"/>
            <a:ext cx="2345269" cy="83124"/>
          </a:xfrm>
          <a:prstGeom prst="rect">
            <a:avLst/>
          </a:prstGeom>
          <a:solidFill>
            <a:srgbClr val="AA211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52" name="Shape 52"/>
          <p:cNvSpPr/>
          <p:nvPr/>
        </p:nvSpPr>
        <p:spPr>
          <a:xfrm>
            <a:off x="4732866" y="6783754"/>
            <a:ext cx="2305368" cy="83124"/>
          </a:xfrm>
          <a:prstGeom prst="rect">
            <a:avLst/>
          </a:prstGeom>
          <a:solidFill>
            <a:srgbClr val="E3522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53" name="Shape 53"/>
          <p:cNvSpPr/>
          <p:nvPr/>
        </p:nvSpPr>
        <p:spPr>
          <a:xfrm>
            <a:off x="7038233" y="6783754"/>
            <a:ext cx="2105768" cy="83124"/>
          </a:xfrm>
          <a:prstGeom prst="rect">
            <a:avLst/>
          </a:prstGeom>
          <a:solidFill>
            <a:srgbClr val="FAC42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54" name="Shape 54"/>
          <p:cNvSpPr>
            <a:spLocks noGrp="1"/>
          </p:cNvSpPr>
          <p:nvPr>
            <p:ph type="title"/>
          </p:nvPr>
        </p:nvSpPr>
        <p:spPr>
          <a:xfrm>
            <a:off x="1371600" y="203569"/>
            <a:ext cx="7315200" cy="934300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2800" b="1"/>
              <a:t>Title Text</a:t>
            </a:r>
          </a:p>
        </p:txBody>
      </p:sp>
      <p:sp>
        <p:nvSpPr>
          <p:cNvPr id="55" name="Shape 55"/>
          <p:cNvSpPr>
            <a:spLocks noGrp="1"/>
          </p:cNvSpPr>
          <p:nvPr>
            <p:ph type="body" idx="1"/>
          </p:nvPr>
        </p:nvSpPr>
        <p:spPr>
          <a:xfrm>
            <a:off x="457200" y="1137868"/>
            <a:ext cx="4040188" cy="1037007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None/>
              <a:defRPr b="1"/>
            </a:lvl1pPr>
            <a:lvl2pPr marL="0" indent="457200">
              <a:buSzTx/>
              <a:buNone/>
              <a:defRPr b="1"/>
            </a:lvl2pPr>
            <a:lvl3pPr marL="0" indent="914400">
              <a:buSzTx/>
              <a:buNone/>
              <a:defRPr b="1"/>
            </a:lvl3pPr>
            <a:lvl4pPr marL="0" indent="1371600">
              <a:buSzTx/>
              <a:buNone/>
              <a:defRPr b="1"/>
            </a:lvl4pPr>
            <a:lvl5pPr marL="0" indent="1828800">
              <a:buSzTx/>
              <a:buNone/>
              <a:defRPr b="1"/>
            </a:lvl5pPr>
          </a:lstStyle>
          <a:p>
            <a:pPr lvl="0">
              <a:defRPr sz="1800" b="0"/>
            </a:pPr>
            <a:r>
              <a:rPr sz="2400" b="1"/>
              <a:t>Body Level One</a:t>
            </a:r>
          </a:p>
          <a:p>
            <a:pPr lvl="1">
              <a:defRPr sz="1800" b="0"/>
            </a:pPr>
            <a:r>
              <a:rPr sz="2400" b="1"/>
              <a:t>Body Level Two</a:t>
            </a:r>
          </a:p>
          <a:p>
            <a:pPr lvl="2">
              <a:defRPr sz="1800" b="0"/>
            </a:pPr>
            <a:r>
              <a:rPr sz="2400" b="1"/>
              <a:t>Body Level Three</a:t>
            </a:r>
          </a:p>
          <a:p>
            <a:pPr lvl="3">
              <a:defRPr sz="1800" b="0"/>
            </a:pPr>
            <a:r>
              <a:rPr sz="2400" b="1"/>
              <a:t>Body Level Four</a:t>
            </a:r>
          </a:p>
          <a:p>
            <a:pPr lvl="4">
              <a:defRPr sz="1800" b="0"/>
            </a:pPr>
            <a:r>
              <a:rPr sz="2400" b="1"/>
              <a:t>Body Level Five</a:t>
            </a:r>
          </a:p>
        </p:txBody>
      </p:sp>
      <p:sp>
        <p:nvSpPr>
          <p:cNvPr id="56" name="Shape 5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1.png" descr="logo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799" y="-211670"/>
            <a:ext cx="1227219" cy="1193801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Shape 67"/>
          <p:cNvSpPr/>
          <p:nvPr/>
        </p:nvSpPr>
        <p:spPr>
          <a:xfrm>
            <a:off x="0" y="6783754"/>
            <a:ext cx="2387600" cy="83124"/>
          </a:xfrm>
          <a:prstGeom prst="rect">
            <a:avLst/>
          </a:prstGeom>
          <a:solidFill>
            <a:srgbClr val="002B9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68" name="Shape 68"/>
          <p:cNvSpPr/>
          <p:nvPr/>
        </p:nvSpPr>
        <p:spPr>
          <a:xfrm>
            <a:off x="2387599" y="6783754"/>
            <a:ext cx="2345269" cy="83124"/>
          </a:xfrm>
          <a:prstGeom prst="rect">
            <a:avLst/>
          </a:prstGeom>
          <a:solidFill>
            <a:srgbClr val="AA211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69" name="Shape 69"/>
          <p:cNvSpPr/>
          <p:nvPr/>
        </p:nvSpPr>
        <p:spPr>
          <a:xfrm>
            <a:off x="4732866" y="6783754"/>
            <a:ext cx="2305368" cy="83124"/>
          </a:xfrm>
          <a:prstGeom prst="rect">
            <a:avLst/>
          </a:prstGeom>
          <a:solidFill>
            <a:srgbClr val="E3522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70" name="Shape 70"/>
          <p:cNvSpPr/>
          <p:nvPr/>
        </p:nvSpPr>
        <p:spPr>
          <a:xfrm>
            <a:off x="7038233" y="6783754"/>
            <a:ext cx="2105768" cy="83124"/>
          </a:xfrm>
          <a:prstGeom prst="rect">
            <a:avLst/>
          </a:prstGeom>
          <a:solidFill>
            <a:srgbClr val="FAC42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age1.png" descr="logo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799" y="-211670"/>
            <a:ext cx="1227219" cy="1193801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Shape 74"/>
          <p:cNvSpPr/>
          <p:nvPr/>
        </p:nvSpPr>
        <p:spPr>
          <a:xfrm>
            <a:off x="0" y="6783754"/>
            <a:ext cx="2387600" cy="83124"/>
          </a:xfrm>
          <a:prstGeom prst="rect">
            <a:avLst/>
          </a:prstGeom>
          <a:solidFill>
            <a:srgbClr val="002B9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2387599" y="6783754"/>
            <a:ext cx="2345269" cy="83124"/>
          </a:xfrm>
          <a:prstGeom prst="rect">
            <a:avLst/>
          </a:prstGeom>
          <a:solidFill>
            <a:srgbClr val="AA211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76" name="Shape 76"/>
          <p:cNvSpPr/>
          <p:nvPr/>
        </p:nvSpPr>
        <p:spPr>
          <a:xfrm>
            <a:off x="4732866" y="6783754"/>
            <a:ext cx="2305368" cy="83124"/>
          </a:xfrm>
          <a:prstGeom prst="rect">
            <a:avLst/>
          </a:prstGeom>
          <a:solidFill>
            <a:srgbClr val="E3522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77" name="Shape 77"/>
          <p:cNvSpPr/>
          <p:nvPr/>
        </p:nvSpPr>
        <p:spPr>
          <a:xfrm>
            <a:off x="7038233" y="6783754"/>
            <a:ext cx="2105768" cy="83124"/>
          </a:xfrm>
          <a:prstGeom prst="rect">
            <a:avLst/>
          </a:prstGeom>
          <a:solidFill>
            <a:srgbClr val="FAC42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78" name="Shape 78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981200"/>
          </a:xfrm>
          <a:prstGeom prst="rect">
            <a:avLst/>
          </a:prstGeom>
        </p:spPr>
        <p:txBody>
          <a:bodyPr anchor="b"/>
          <a:lstStyle>
            <a:lvl1pPr algn="l">
              <a:defRPr sz="2000"/>
            </a:lvl1pPr>
          </a:lstStyle>
          <a:p>
            <a:pPr lvl="0">
              <a:defRPr sz="1800" b="0"/>
            </a:pPr>
            <a:r>
              <a:rPr sz="2000" b="1"/>
              <a:t>Title Text</a:t>
            </a:r>
          </a:p>
        </p:txBody>
      </p:sp>
      <p:sp>
        <p:nvSpPr>
          <p:cNvPr id="79" name="Shape 79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6584950"/>
          </a:xfrm>
          <a:prstGeom prst="rect">
            <a:avLst/>
          </a:prstGeom>
        </p:spPr>
        <p:txBody>
          <a:bodyPr/>
          <a:lstStyle>
            <a:lvl1pPr>
              <a:spcBef>
                <a:spcPts val="700"/>
              </a:spcBef>
              <a:buBlip>
                <a:blip r:embed="rId3"/>
              </a:buBlip>
              <a:defRPr sz="3200"/>
            </a:lvl1pPr>
            <a:lvl2pPr marL="783771" indent="-326571">
              <a:spcBef>
                <a:spcPts val="700"/>
              </a:spcBef>
              <a:buBlip>
                <a:blip r:embed="rId3"/>
              </a:buBlip>
              <a:defRPr sz="3200"/>
            </a:lvl2pPr>
            <a:lvl3pPr marL="1219200" indent="-304800">
              <a:spcBef>
                <a:spcPts val="700"/>
              </a:spcBef>
              <a:buBlip>
                <a:blip r:embed="rId3"/>
              </a:buBlip>
              <a:defRPr sz="3200"/>
            </a:lvl3pPr>
            <a:lvl4pPr marL="1737360" indent="-365760">
              <a:spcBef>
                <a:spcPts val="700"/>
              </a:spcBef>
              <a:buBlip>
                <a:blip r:embed="rId3"/>
              </a:buBlip>
              <a:defRPr sz="3200"/>
            </a:lvl4pPr>
            <a:lvl5pPr marL="2194560" indent="-365760">
              <a:spcBef>
                <a:spcPts val="700"/>
              </a:spcBef>
              <a:buBlip>
                <a:blip r:embed="rId3"/>
              </a:buBlip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80" name="Shape 8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1.png" descr="logo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799" y="-211670"/>
            <a:ext cx="1227219" cy="1193801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Shape 83"/>
          <p:cNvSpPr/>
          <p:nvPr/>
        </p:nvSpPr>
        <p:spPr>
          <a:xfrm>
            <a:off x="0" y="6783754"/>
            <a:ext cx="2387600" cy="83124"/>
          </a:xfrm>
          <a:prstGeom prst="rect">
            <a:avLst/>
          </a:prstGeom>
          <a:solidFill>
            <a:srgbClr val="002B9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84" name="Shape 84"/>
          <p:cNvSpPr/>
          <p:nvPr/>
        </p:nvSpPr>
        <p:spPr>
          <a:xfrm>
            <a:off x="2387599" y="6783754"/>
            <a:ext cx="2345269" cy="83124"/>
          </a:xfrm>
          <a:prstGeom prst="rect">
            <a:avLst/>
          </a:prstGeom>
          <a:solidFill>
            <a:srgbClr val="AA211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85" name="Shape 85"/>
          <p:cNvSpPr/>
          <p:nvPr/>
        </p:nvSpPr>
        <p:spPr>
          <a:xfrm>
            <a:off x="4732866" y="6783754"/>
            <a:ext cx="2305368" cy="83124"/>
          </a:xfrm>
          <a:prstGeom prst="rect">
            <a:avLst/>
          </a:prstGeom>
          <a:solidFill>
            <a:srgbClr val="E3522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86" name="Shape 86"/>
          <p:cNvSpPr/>
          <p:nvPr/>
        </p:nvSpPr>
        <p:spPr>
          <a:xfrm>
            <a:off x="7038233" y="6783754"/>
            <a:ext cx="2105768" cy="83124"/>
          </a:xfrm>
          <a:prstGeom prst="rect">
            <a:avLst/>
          </a:prstGeom>
          <a:solidFill>
            <a:srgbClr val="FAC42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/>
            </a:lvl1pPr>
          </a:lstStyle>
          <a:p>
            <a:pPr lvl="0">
              <a:defRPr sz="1800" b="0"/>
            </a:pPr>
            <a:r>
              <a:rPr sz="2000" b="1"/>
              <a:t>Title Text</a:t>
            </a:r>
          </a:p>
        </p:txBody>
      </p:sp>
      <p:sp>
        <p:nvSpPr>
          <p:cNvPr id="88" name="Shape 88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6524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None/>
              <a:defRPr sz="1400"/>
            </a:lvl1pPr>
            <a:lvl2pPr marL="0" indent="457200">
              <a:spcBef>
                <a:spcPts val="300"/>
              </a:spcBef>
              <a:buSzTx/>
              <a:buNone/>
              <a:defRPr sz="1400"/>
            </a:lvl2pPr>
            <a:lvl3pPr marL="0" indent="914400">
              <a:spcBef>
                <a:spcPts val="300"/>
              </a:spcBef>
              <a:buSzTx/>
              <a:buNone/>
              <a:defRPr sz="1400"/>
            </a:lvl3pPr>
            <a:lvl4pPr marL="0" indent="1371600">
              <a:spcBef>
                <a:spcPts val="300"/>
              </a:spcBef>
              <a:buSzTx/>
              <a:buNone/>
              <a:defRPr sz="1400"/>
            </a:lvl4pPr>
            <a:lvl5pPr marL="0" indent="1828800">
              <a:spcBef>
                <a:spcPts val="300"/>
              </a:spcBef>
              <a:buSz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Body Level One</a:t>
            </a:r>
          </a:p>
          <a:p>
            <a:pPr lvl="1">
              <a:defRPr sz="1800"/>
            </a:pPr>
            <a:r>
              <a:rPr sz="1400"/>
              <a:t>Body Level Two</a:t>
            </a:r>
          </a:p>
          <a:p>
            <a:pPr lvl="2">
              <a:defRPr sz="1800"/>
            </a:pPr>
            <a:r>
              <a:rPr sz="1400"/>
              <a:t>Body Level Three</a:t>
            </a:r>
          </a:p>
          <a:p>
            <a:pPr lvl="3">
              <a:defRPr sz="1800"/>
            </a:pPr>
            <a:r>
              <a:rPr sz="1400"/>
              <a:t>Body Level Four</a:t>
            </a:r>
          </a:p>
          <a:p>
            <a:pPr lvl="4">
              <a:defRPr sz="1800"/>
            </a:pPr>
            <a:r>
              <a:rPr sz="1400"/>
              <a:t>Body Level Five</a:t>
            </a:r>
          </a:p>
        </p:txBody>
      </p:sp>
      <p:sp>
        <p:nvSpPr>
          <p:cNvPr id="89" name="Shape 8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image1.png" descr="logo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799" y="-211670"/>
            <a:ext cx="1227219" cy="1193801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Shape 92"/>
          <p:cNvSpPr/>
          <p:nvPr/>
        </p:nvSpPr>
        <p:spPr>
          <a:xfrm>
            <a:off x="0" y="6783754"/>
            <a:ext cx="2387600" cy="83124"/>
          </a:xfrm>
          <a:prstGeom prst="rect">
            <a:avLst/>
          </a:prstGeom>
          <a:solidFill>
            <a:srgbClr val="002B9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93" name="Shape 93"/>
          <p:cNvSpPr/>
          <p:nvPr/>
        </p:nvSpPr>
        <p:spPr>
          <a:xfrm>
            <a:off x="2387599" y="6783754"/>
            <a:ext cx="2345269" cy="83124"/>
          </a:xfrm>
          <a:prstGeom prst="rect">
            <a:avLst/>
          </a:prstGeom>
          <a:solidFill>
            <a:srgbClr val="AA211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94" name="Shape 94"/>
          <p:cNvSpPr/>
          <p:nvPr/>
        </p:nvSpPr>
        <p:spPr>
          <a:xfrm>
            <a:off x="4732866" y="6783754"/>
            <a:ext cx="2305368" cy="83124"/>
          </a:xfrm>
          <a:prstGeom prst="rect">
            <a:avLst/>
          </a:prstGeom>
          <a:solidFill>
            <a:srgbClr val="E3522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95" name="Shape 95"/>
          <p:cNvSpPr/>
          <p:nvPr/>
        </p:nvSpPr>
        <p:spPr>
          <a:xfrm>
            <a:off x="7038233" y="6783754"/>
            <a:ext cx="2105768" cy="83124"/>
          </a:xfrm>
          <a:prstGeom prst="rect">
            <a:avLst/>
          </a:prstGeom>
          <a:solidFill>
            <a:srgbClr val="FAC42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96" name="Shape 96"/>
          <p:cNvSpPr>
            <a:spLocks noGrp="1"/>
          </p:cNvSpPr>
          <p:nvPr>
            <p:ph type="title"/>
          </p:nvPr>
        </p:nvSpPr>
        <p:spPr>
          <a:xfrm>
            <a:off x="1371600" y="0"/>
            <a:ext cx="7315200" cy="1341439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2800" b="1"/>
              <a:t>Title Text</a:t>
            </a:r>
          </a:p>
        </p:txBody>
      </p:sp>
      <p:sp>
        <p:nvSpPr>
          <p:cNvPr id="97" name="Shape 9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/>
            </a:pPr>
            <a:r>
              <a:rPr sz="2400"/>
              <a:t>Body Level One</a:t>
            </a:r>
          </a:p>
          <a:p>
            <a:pPr lvl="1">
              <a:defRPr sz="1800"/>
            </a:pPr>
            <a:r>
              <a:rPr sz="2400"/>
              <a:t>Body Level Two</a:t>
            </a:r>
          </a:p>
          <a:p>
            <a:pPr lvl="2">
              <a:defRPr sz="1800"/>
            </a:pPr>
            <a:r>
              <a:rPr sz="2400"/>
              <a:t>Body Level Three</a:t>
            </a:r>
          </a:p>
          <a:p>
            <a:pPr lvl="3">
              <a:defRPr sz="1800"/>
            </a:pPr>
            <a:r>
              <a:rPr sz="2400"/>
              <a:t>Body Level Four</a:t>
            </a:r>
          </a:p>
          <a:p>
            <a:pPr lvl="4">
              <a:defRPr sz="1800"/>
            </a:pPr>
            <a:r>
              <a:rPr sz="2400"/>
              <a:t>Body Level Five</a:t>
            </a:r>
          </a:p>
        </p:txBody>
      </p:sp>
      <p:sp>
        <p:nvSpPr>
          <p:cNvPr id="98" name="Shape 9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image1.png" descr="logo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799" y="-211670"/>
            <a:ext cx="1227219" cy="119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Shape 101"/>
          <p:cNvSpPr/>
          <p:nvPr/>
        </p:nvSpPr>
        <p:spPr>
          <a:xfrm>
            <a:off x="0" y="6783754"/>
            <a:ext cx="2387600" cy="83124"/>
          </a:xfrm>
          <a:prstGeom prst="rect">
            <a:avLst/>
          </a:prstGeom>
          <a:solidFill>
            <a:srgbClr val="002B9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02" name="Shape 102"/>
          <p:cNvSpPr/>
          <p:nvPr/>
        </p:nvSpPr>
        <p:spPr>
          <a:xfrm>
            <a:off x="2387599" y="6783754"/>
            <a:ext cx="2345269" cy="83124"/>
          </a:xfrm>
          <a:prstGeom prst="rect">
            <a:avLst/>
          </a:prstGeom>
          <a:solidFill>
            <a:srgbClr val="AA211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03" name="Shape 103"/>
          <p:cNvSpPr/>
          <p:nvPr/>
        </p:nvSpPr>
        <p:spPr>
          <a:xfrm>
            <a:off x="4732866" y="6783754"/>
            <a:ext cx="2305368" cy="83124"/>
          </a:xfrm>
          <a:prstGeom prst="rect">
            <a:avLst/>
          </a:prstGeom>
          <a:solidFill>
            <a:srgbClr val="E3522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04" name="Shape 104"/>
          <p:cNvSpPr/>
          <p:nvPr/>
        </p:nvSpPr>
        <p:spPr>
          <a:xfrm>
            <a:off x="7038233" y="6783754"/>
            <a:ext cx="2105768" cy="83124"/>
          </a:xfrm>
          <a:prstGeom prst="rect">
            <a:avLst/>
          </a:prstGeom>
          <a:solidFill>
            <a:srgbClr val="FAC42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05" name="Shape 105"/>
          <p:cNvSpPr>
            <a:spLocks noGrp="1"/>
          </p:cNvSpPr>
          <p:nvPr>
            <p:ph type="title"/>
          </p:nvPr>
        </p:nvSpPr>
        <p:spPr>
          <a:xfrm>
            <a:off x="6629400" y="0"/>
            <a:ext cx="2057400" cy="6400802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2800" b="1"/>
              <a:t>Title Text</a:t>
            </a:r>
          </a:p>
        </p:txBody>
      </p:sp>
      <p:sp>
        <p:nvSpPr>
          <p:cNvPr id="106" name="Shape 106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6583363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/>
            </a:pPr>
            <a:r>
              <a:rPr sz="2400"/>
              <a:t>Body Level One</a:t>
            </a:r>
          </a:p>
          <a:p>
            <a:pPr lvl="1">
              <a:defRPr sz="1800"/>
            </a:pPr>
            <a:r>
              <a:rPr sz="2400"/>
              <a:t>Body Level Two</a:t>
            </a:r>
          </a:p>
          <a:p>
            <a:pPr lvl="2">
              <a:defRPr sz="1800"/>
            </a:pPr>
            <a:r>
              <a:rPr sz="2400"/>
              <a:t>Body Level Three</a:t>
            </a:r>
          </a:p>
          <a:p>
            <a:pPr lvl="3">
              <a:defRPr sz="1800"/>
            </a:pPr>
            <a:r>
              <a:rPr sz="2400"/>
              <a:t>Body Level Four</a:t>
            </a:r>
          </a:p>
          <a:p>
            <a:pPr lvl="4">
              <a:defRPr sz="1800"/>
            </a:pPr>
            <a:r>
              <a:rPr sz="2400"/>
              <a:t>Body Level Five</a:t>
            </a:r>
          </a:p>
        </p:txBody>
      </p:sp>
      <p:sp>
        <p:nvSpPr>
          <p:cNvPr id="107" name="Shape 10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2_SERVICE_SU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image1.png" descr="logo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799" y="-211670"/>
            <a:ext cx="1227219" cy="119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Shape 110"/>
          <p:cNvSpPr/>
          <p:nvPr/>
        </p:nvSpPr>
        <p:spPr>
          <a:xfrm>
            <a:off x="0" y="6783754"/>
            <a:ext cx="2387600" cy="83124"/>
          </a:xfrm>
          <a:prstGeom prst="rect">
            <a:avLst/>
          </a:prstGeom>
          <a:solidFill>
            <a:srgbClr val="002B9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11" name="Shape 111"/>
          <p:cNvSpPr/>
          <p:nvPr/>
        </p:nvSpPr>
        <p:spPr>
          <a:xfrm>
            <a:off x="2387599" y="6783754"/>
            <a:ext cx="2345269" cy="83124"/>
          </a:xfrm>
          <a:prstGeom prst="rect">
            <a:avLst/>
          </a:prstGeom>
          <a:solidFill>
            <a:srgbClr val="AA211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12" name="Shape 112"/>
          <p:cNvSpPr/>
          <p:nvPr/>
        </p:nvSpPr>
        <p:spPr>
          <a:xfrm>
            <a:off x="4732866" y="6783754"/>
            <a:ext cx="2305368" cy="83124"/>
          </a:xfrm>
          <a:prstGeom prst="rect">
            <a:avLst/>
          </a:prstGeom>
          <a:solidFill>
            <a:srgbClr val="E3522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13" name="Shape 113"/>
          <p:cNvSpPr/>
          <p:nvPr/>
        </p:nvSpPr>
        <p:spPr>
          <a:xfrm>
            <a:off x="7038233" y="6783754"/>
            <a:ext cx="2105768" cy="83124"/>
          </a:xfrm>
          <a:prstGeom prst="rect">
            <a:avLst/>
          </a:prstGeom>
          <a:solidFill>
            <a:srgbClr val="FAC42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14" name="Shape 114"/>
          <p:cNvSpPr/>
          <p:nvPr/>
        </p:nvSpPr>
        <p:spPr>
          <a:xfrm>
            <a:off x="1710266" y="418571"/>
            <a:ext cx="5884335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defRPr sz="28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 b="0"/>
            </a:pPr>
            <a:r>
              <a:rPr sz="2800" b="1"/>
              <a:t>B2 SERVICE SUITE</a:t>
            </a:r>
          </a:p>
        </p:txBody>
      </p:sp>
      <p:pic>
        <p:nvPicPr>
          <p:cNvPr id="115" name="image1.png" descr="logo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799" y="-211670"/>
            <a:ext cx="1227219" cy="1193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image6.pn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033962" y="1661442"/>
            <a:ext cx="3846513" cy="35591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image7.png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227013" y="1340767"/>
            <a:ext cx="4344988" cy="6746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image8.png"/>
          <p:cNvPicPr/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238125" y="2258342"/>
            <a:ext cx="4343400" cy="673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image9.png"/>
          <p:cNvPicPr/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227013" y="3209256"/>
            <a:ext cx="4343401" cy="6746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age10.png" descr="C:\Users\lbermude\Documents\Laura\eudat\conference\3rd-conference\poster-services\b2stage\presentacion\B2STAGE_payoff.png"/>
          <p:cNvPicPr/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227013" y="4144293"/>
            <a:ext cx="4343401" cy="6746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image11.png"/>
          <p:cNvPicPr/>
          <p:nvPr/>
        </p:nvPicPr>
        <p:blipFill>
          <a:blip r:embed="rId8" cstate="print">
            <a:extLst/>
          </a:blip>
          <a:stretch>
            <a:fillRect/>
          </a:stretch>
        </p:blipFill>
        <p:spPr>
          <a:xfrm>
            <a:off x="238125" y="5074568"/>
            <a:ext cx="4344988" cy="674689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Shape 122"/>
          <p:cNvSpPr/>
          <p:nvPr/>
        </p:nvSpPr>
        <p:spPr>
          <a:xfrm>
            <a:off x="2812715" y="6011995"/>
            <a:ext cx="3418618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>
                <a:solidFill>
                  <a:srgbClr val="2D4E7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2D4E77"/>
                </a:solidFill>
              </a:rPr>
              <a:t>http://www.eudat.eu/services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UDATpartners_with text_Geographical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/>
          </p:cNvSpPr>
          <p:nvPr>
            <p:ph type="title"/>
          </p:nvPr>
        </p:nvSpPr>
        <p:spPr>
          <a:xfrm>
            <a:off x="1371600" y="0"/>
            <a:ext cx="7315200" cy="1341439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2800" b="1"/>
              <a:t>Title Text</a:t>
            </a:r>
          </a:p>
        </p:txBody>
      </p:sp>
      <p:pic>
        <p:nvPicPr>
          <p:cNvPr id="125" name="image12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35562" y="476672"/>
            <a:ext cx="8508437" cy="6381328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Shape 126"/>
          <p:cNvSpPr/>
          <p:nvPr/>
        </p:nvSpPr>
        <p:spPr>
          <a:xfrm>
            <a:off x="194732" y="2058391"/>
            <a:ext cx="3496735" cy="2301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defTabSz="457200">
              <a:spcBef>
                <a:spcPts val="500"/>
              </a:spcBef>
            </a:pPr>
            <a:r>
              <a:rPr sz="2400">
                <a:latin typeface="Century Gothic"/>
                <a:ea typeface="Century Gothic"/>
                <a:cs typeface="Century Gothic"/>
                <a:sym typeface="Century Gothic"/>
              </a:rPr>
              <a:t>A consortium of high performance computing (HPC) / data centres, libraries, scientific communities, data scientists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UDATpartners_with text_Political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/>
          </p:cNvSpPr>
          <p:nvPr>
            <p:ph type="title"/>
          </p:nvPr>
        </p:nvSpPr>
        <p:spPr>
          <a:xfrm>
            <a:off x="1371600" y="0"/>
            <a:ext cx="7315200" cy="1341439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2800" b="1"/>
              <a:t>Title Text</a:t>
            </a:r>
          </a:p>
        </p:txBody>
      </p:sp>
      <p:sp>
        <p:nvSpPr>
          <p:cNvPr id="129" name="Shape 129"/>
          <p:cNvSpPr/>
          <p:nvPr/>
        </p:nvSpPr>
        <p:spPr>
          <a:xfrm>
            <a:off x="194732" y="2058391"/>
            <a:ext cx="3496735" cy="2301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defTabSz="457200">
              <a:spcBef>
                <a:spcPts val="500"/>
              </a:spcBef>
            </a:pPr>
            <a:r>
              <a:rPr sz="2400">
                <a:latin typeface="Century Gothic"/>
                <a:ea typeface="Century Gothic"/>
                <a:cs typeface="Century Gothic"/>
                <a:sym typeface="Century Gothic"/>
              </a:rPr>
              <a:t>A consortium of high performance computing (HPC) / data centres, libraries, scientific communities, data scientists</a:t>
            </a:r>
          </a:p>
        </p:txBody>
      </p:sp>
      <p:pic>
        <p:nvPicPr>
          <p:cNvPr id="130" name="image13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11560" y="458670"/>
            <a:ext cx="8532439" cy="63993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UDATpartners_Colour_NOtext_Geographical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title"/>
          </p:nvPr>
        </p:nvSpPr>
        <p:spPr>
          <a:xfrm>
            <a:off x="1371600" y="0"/>
            <a:ext cx="7315200" cy="1341439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2800" b="1"/>
              <a:t>Title Text</a:t>
            </a:r>
          </a:p>
        </p:txBody>
      </p:sp>
      <p:pic>
        <p:nvPicPr>
          <p:cNvPr id="133" name="image12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35562" y="476672"/>
            <a:ext cx="8508437" cy="63813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UDATpartners_Colour_NOtext_Political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/>
          </p:cNvSpPr>
          <p:nvPr>
            <p:ph type="title"/>
          </p:nvPr>
        </p:nvSpPr>
        <p:spPr>
          <a:xfrm>
            <a:off x="1371600" y="0"/>
            <a:ext cx="7315200" cy="1341439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2800" b="1"/>
              <a:t>Title Text</a:t>
            </a:r>
          </a:p>
        </p:txBody>
      </p:sp>
      <p:pic>
        <p:nvPicPr>
          <p:cNvPr id="136" name="image13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11560" y="458670"/>
            <a:ext cx="8532439" cy="63993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UDATpartners_Black&amp;White_NOtext_Geographical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image1.png" descr="logo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799" y="-211670"/>
            <a:ext cx="1227219" cy="119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hape 139"/>
          <p:cNvSpPr/>
          <p:nvPr/>
        </p:nvSpPr>
        <p:spPr>
          <a:xfrm>
            <a:off x="0" y="6783754"/>
            <a:ext cx="2387600" cy="83124"/>
          </a:xfrm>
          <a:prstGeom prst="rect">
            <a:avLst/>
          </a:prstGeom>
          <a:solidFill>
            <a:srgbClr val="002B9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40" name="Shape 140"/>
          <p:cNvSpPr/>
          <p:nvPr/>
        </p:nvSpPr>
        <p:spPr>
          <a:xfrm>
            <a:off x="2387599" y="6783754"/>
            <a:ext cx="2345269" cy="83124"/>
          </a:xfrm>
          <a:prstGeom prst="rect">
            <a:avLst/>
          </a:prstGeom>
          <a:solidFill>
            <a:srgbClr val="AA211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41" name="Shape 141"/>
          <p:cNvSpPr/>
          <p:nvPr/>
        </p:nvSpPr>
        <p:spPr>
          <a:xfrm>
            <a:off x="4732866" y="6783754"/>
            <a:ext cx="2305368" cy="83124"/>
          </a:xfrm>
          <a:prstGeom prst="rect">
            <a:avLst/>
          </a:prstGeom>
          <a:solidFill>
            <a:srgbClr val="E3522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42" name="Shape 142"/>
          <p:cNvSpPr/>
          <p:nvPr/>
        </p:nvSpPr>
        <p:spPr>
          <a:xfrm>
            <a:off x="7038233" y="6783754"/>
            <a:ext cx="2105768" cy="83124"/>
          </a:xfrm>
          <a:prstGeom prst="rect">
            <a:avLst/>
          </a:prstGeom>
          <a:solidFill>
            <a:srgbClr val="FAC42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pic>
        <p:nvPicPr>
          <p:cNvPr id="143" name="image5.pdf" descr="EUDAT-LogoGrigio.eps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13489" y="-109655"/>
            <a:ext cx="1143001" cy="892099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Shape 144"/>
          <p:cNvSpPr>
            <a:spLocks noGrp="1"/>
          </p:cNvSpPr>
          <p:nvPr>
            <p:ph type="title"/>
          </p:nvPr>
        </p:nvSpPr>
        <p:spPr>
          <a:xfrm>
            <a:off x="1371600" y="0"/>
            <a:ext cx="7315200" cy="1341439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2800" b="1"/>
              <a:t>Title Text</a:t>
            </a:r>
          </a:p>
        </p:txBody>
      </p:sp>
      <p:pic>
        <p:nvPicPr>
          <p:cNvPr id="145" name="image12.png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635562" y="476672"/>
            <a:ext cx="8508437" cy="63813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UDATpartners_Black&amp;White_NOtext_Political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image1.png" descr="logo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799" y="-211670"/>
            <a:ext cx="1227219" cy="119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Shape 148"/>
          <p:cNvSpPr/>
          <p:nvPr/>
        </p:nvSpPr>
        <p:spPr>
          <a:xfrm>
            <a:off x="0" y="6783754"/>
            <a:ext cx="2387600" cy="83124"/>
          </a:xfrm>
          <a:prstGeom prst="rect">
            <a:avLst/>
          </a:prstGeom>
          <a:solidFill>
            <a:srgbClr val="002B9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49" name="Shape 149"/>
          <p:cNvSpPr/>
          <p:nvPr/>
        </p:nvSpPr>
        <p:spPr>
          <a:xfrm>
            <a:off x="2387599" y="6783754"/>
            <a:ext cx="2345269" cy="83124"/>
          </a:xfrm>
          <a:prstGeom prst="rect">
            <a:avLst/>
          </a:prstGeom>
          <a:solidFill>
            <a:srgbClr val="AA211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50" name="Shape 150"/>
          <p:cNvSpPr/>
          <p:nvPr/>
        </p:nvSpPr>
        <p:spPr>
          <a:xfrm>
            <a:off x="4732866" y="6783754"/>
            <a:ext cx="2305368" cy="83124"/>
          </a:xfrm>
          <a:prstGeom prst="rect">
            <a:avLst/>
          </a:prstGeom>
          <a:solidFill>
            <a:srgbClr val="E3522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51" name="Shape 151"/>
          <p:cNvSpPr/>
          <p:nvPr/>
        </p:nvSpPr>
        <p:spPr>
          <a:xfrm>
            <a:off x="7038233" y="6783754"/>
            <a:ext cx="2105768" cy="83124"/>
          </a:xfrm>
          <a:prstGeom prst="rect">
            <a:avLst/>
          </a:prstGeom>
          <a:solidFill>
            <a:srgbClr val="FAC42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pic>
        <p:nvPicPr>
          <p:cNvPr id="152" name="image5.pdf" descr="EUDAT-LogoGrigio.eps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13489" y="-109655"/>
            <a:ext cx="1143001" cy="892099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Shape 153"/>
          <p:cNvSpPr>
            <a:spLocks noGrp="1"/>
          </p:cNvSpPr>
          <p:nvPr>
            <p:ph type="title"/>
          </p:nvPr>
        </p:nvSpPr>
        <p:spPr>
          <a:xfrm>
            <a:off x="1371600" y="0"/>
            <a:ext cx="7315200" cy="1341439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2800" b="1"/>
              <a:t>Title Text</a:t>
            </a:r>
          </a:p>
        </p:txBody>
      </p:sp>
      <p:pic>
        <p:nvPicPr>
          <p:cNvPr id="154" name="image13.png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611560" y="458670"/>
            <a:ext cx="8532439" cy="63993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UDATPartnerLogos_Geographical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image1.png" descr="logo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799" y="-211670"/>
            <a:ext cx="1227219" cy="119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Shape 157"/>
          <p:cNvSpPr/>
          <p:nvPr/>
        </p:nvSpPr>
        <p:spPr>
          <a:xfrm>
            <a:off x="0" y="6783754"/>
            <a:ext cx="2387600" cy="83124"/>
          </a:xfrm>
          <a:prstGeom prst="rect">
            <a:avLst/>
          </a:prstGeom>
          <a:solidFill>
            <a:srgbClr val="002B9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58" name="Shape 158"/>
          <p:cNvSpPr/>
          <p:nvPr/>
        </p:nvSpPr>
        <p:spPr>
          <a:xfrm>
            <a:off x="2387599" y="6783754"/>
            <a:ext cx="2345269" cy="83124"/>
          </a:xfrm>
          <a:prstGeom prst="rect">
            <a:avLst/>
          </a:prstGeom>
          <a:solidFill>
            <a:srgbClr val="AA211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59" name="Shape 159"/>
          <p:cNvSpPr/>
          <p:nvPr/>
        </p:nvSpPr>
        <p:spPr>
          <a:xfrm>
            <a:off x="4732866" y="6783754"/>
            <a:ext cx="2305368" cy="83124"/>
          </a:xfrm>
          <a:prstGeom prst="rect">
            <a:avLst/>
          </a:prstGeom>
          <a:solidFill>
            <a:srgbClr val="E3522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160" name="Shape 160"/>
          <p:cNvSpPr/>
          <p:nvPr/>
        </p:nvSpPr>
        <p:spPr>
          <a:xfrm>
            <a:off x="7038233" y="6783754"/>
            <a:ext cx="2105768" cy="83124"/>
          </a:xfrm>
          <a:prstGeom prst="rect">
            <a:avLst/>
          </a:prstGeom>
          <a:solidFill>
            <a:srgbClr val="FAC42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pic>
        <p:nvPicPr>
          <p:cNvPr id="161" name="image12.pn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35562" y="476672"/>
            <a:ext cx="8508437" cy="63813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age1.png" descr="logo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799" y="-211670"/>
            <a:ext cx="1227219" cy="119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Shape 163"/>
          <p:cNvSpPr>
            <a:spLocks noGrp="1"/>
          </p:cNvSpPr>
          <p:nvPr>
            <p:ph type="title"/>
          </p:nvPr>
        </p:nvSpPr>
        <p:spPr>
          <a:xfrm>
            <a:off x="1371600" y="0"/>
            <a:ext cx="7315200" cy="1341439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2800" b="1"/>
              <a:t>Title Text</a:t>
            </a:r>
          </a:p>
        </p:txBody>
      </p:sp>
      <p:grpSp>
        <p:nvGrpSpPr>
          <p:cNvPr id="200" name="Group 200"/>
          <p:cNvGrpSpPr/>
          <p:nvPr/>
        </p:nvGrpSpPr>
        <p:grpSpPr>
          <a:xfrm>
            <a:off x="27894" y="1340768"/>
            <a:ext cx="3338156" cy="5581113"/>
            <a:chOff x="0" y="0"/>
            <a:chExt cx="3338155" cy="5581112"/>
          </a:xfrm>
        </p:grpSpPr>
        <p:pic>
          <p:nvPicPr>
            <p:cNvPr id="164" name="image14.png"/>
            <p:cNvPicPr/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0" y="3356757"/>
              <a:ext cx="454155" cy="4541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5" name="image15.png"/>
            <p:cNvPicPr/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151618" y="0"/>
              <a:ext cx="599145" cy="380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6" name="image16.jpg"/>
            <p:cNvPicPr/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26312" y="504056"/>
              <a:ext cx="1072852" cy="28803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7" name="image17.jpg"/>
            <p:cNvPicPr/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284424" y="900592"/>
              <a:ext cx="353495" cy="4320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8" name="image18.png"/>
            <p:cNvPicPr/>
            <p:nvPr/>
          </p:nvPicPr>
          <p:blipFill>
            <a:blip r:embed="rId8" cstate="print">
              <a:extLst/>
            </a:blip>
            <a:stretch>
              <a:fillRect/>
            </a:stretch>
          </p:blipFill>
          <p:spPr>
            <a:xfrm>
              <a:off x="252996" y="1393119"/>
              <a:ext cx="423589" cy="4587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9" name="image19.png"/>
            <p:cNvPicPr/>
            <p:nvPr/>
          </p:nvPicPr>
          <p:blipFill>
            <a:blip r:embed="rId9" cstate="print">
              <a:extLst/>
            </a:blip>
            <a:stretch>
              <a:fillRect/>
            </a:stretch>
          </p:blipFill>
          <p:spPr>
            <a:xfrm>
              <a:off x="113943" y="2448271"/>
              <a:ext cx="701695" cy="2482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0" name="image20.jpg"/>
            <p:cNvPicPr/>
            <p:nvPr/>
          </p:nvPicPr>
          <p:blipFill>
            <a:blip r:embed="rId10" cstate="print">
              <a:extLst/>
            </a:blip>
            <a:stretch>
              <a:fillRect/>
            </a:stretch>
          </p:blipFill>
          <p:spPr>
            <a:xfrm>
              <a:off x="295634" y="3789555"/>
              <a:ext cx="320269" cy="4046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1" name="image21.jpg"/>
            <p:cNvPicPr/>
            <p:nvPr/>
          </p:nvPicPr>
          <p:blipFill>
            <a:blip r:embed="rId11" cstate="print">
              <a:extLst/>
            </a:blip>
            <a:stretch>
              <a:fillRect/>
            </a:stretch>
          </p:blipFill>
          <p:spPr>
            <a:xfrm>
              <a:off x="228426" y="4392487"/>
              <a:ext cx="571265" cy="1845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2" name="image22.jpg"/>
            <p:cNvPicPr/>
            <p:nvPr/>
          </p:nvPicPr>
          <p:blipFill>
            <a:blip r:embed="rId12" cstate="print">
              <a:extLst/>
            </a:blip>
            <a:stretch>
              <a:fillRect/>
            </a:stretch>
          </p:blipFill>
          <p:spPr>
            <a:xfrm>
              <a:off x="1320798" y="216024"/>
              <a:ext cx="699350" cy="2583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3" name="image23.png"/>
            <p:cNvPicPr/>
            <p:nvPr/>
          </p:nvPicPr>
          <p:blipFill>
            <a:blip r:embed="rId13" cstate="print">
              <a:extLst/>
            </a:blip>
            <a:stretch>
              <a:fillRect/>
            </a:stretch>
          </p:blipFill>
          <p:spPr>
            <a:xfrm>
              <a:off x="1320799" y="1088122"/>
              <a:ext cx="631020" cy="1866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4" name="image24.png"/>
            <p:cNvPicPr/>
            <p:nvPr/>
          </p:nvPicPr>
          <p:blipFill>
            <a:blip r:embed="rId14" cstate="print">
              <a:extLst/>
            </a:blip>
            <a:stretch>
              <a:fillRect/>
            </a:stretch>
          </p:blipFill>
          <p:spPr>
            <a:xfrm>
              <a:off x="1159022" y="1448161"/>
              <a:ext cx="934468" cy="2044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5" name="image25.jpg"/>
            <p:cNvPicPr/>
            <p:nvPr/>
          </p:nvPicPr>
          <p:blipFill>
            <a:blip r:embed="rId15" cstate="print">
              <a:extLst/>
            </a:blip>
            <a:stretch>
              <a:fillRect/>
            </a:stretch>
          </p:blipFill>
          <p:spPr>
            <a:xfrm>
              <a:off x="1375754" y="1766913"/>
              <a:ext cx="544264" cy="2573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6" name="image26.png"/>
            <p:cNvPicPr/>
            <p:nvPr/>
          </p:nvPicPr>
          <p:blipFill>
            <a:blip r:embed="rId16" cstate="print">
              <a:extLst/>
            </a:blip>
            <a:stretch>
              <a:fillRect/>
            </a:stretch>
          </p:blipFill>
          <p:spPr>
            <a:xfrm>
              <a:off x="1450117" y="2154297"/>
              <a:ext cx="395537" cy="197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7" name="image27.jpg"/>
            <p:cNvPicPr/>
            <p:nvPr/>
          </p:nvPicPr>
          <p:blipFill>
            <a:blip r:embed="rId17" cstate="print">
              <a:extLst/>
            </a:blip>
            <a:stretch>
              <a:fillRect/>
            </a:stretch>
          </p:blipFill>
          <p:spPr>
            <a:xfrm>
              <a:off x="1450117" y="2505224"/>
              <a:ext cx="358026" cy="3499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8" name="image28.png"/>
            <p:cNvPicPr/>
            <p:nvPr/>
          </p:nvPicPr>
          <p:blipFill>
            <a:blip r:embed="rId18" cstate="print">
              <a:extLst/>
            </a:blip>
            <a:stretch>
              <a:fillRect/>
            </a:stretch>
          </p:blipFill>
          <p:spPr>
            <a:xfrm>
              <a:off x="1303746" y="3022870"/>
              <a:ext cx="644395" cy="1874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9" name="image29.png"/>
            <p:cNvPicPr/>
            <p:nvPr/>
          </p:nvPicPr>
          <p:blipFill>
            <a:blip r:embed="rId19" cstate="print">
              <a:extLst/>
            </a:blip>
            <a:stretch>
              <a:fillRect/>
            </a:stretch>
          </p:blipFill>
          <p:spPr>
            <a:xfrm>
              <a:off x="1375754" y="3536393"/>
              <a:ext cx="423491" cy="4234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0" name="Shape 180"/>
            <p:cNvSpPr/>
            <p:nvPr/>
          </p:nvSpPr>
          <p:spPr>
            <a:xfrm>
              <a:off x="1016054" y="3305561"/>
              <a:ext cx="1584177" cy="218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900" b="1"/>
              </a:lvl1pPr>
            </a:lstStyle>
            <a:p>
              <a:pPr lvl="0">
                <a:defRPr sz="1800" b="0"/>
              </a:pPr>
              <a:r>
                <a:rPr sz="900" b="1"/>
                <a:t>e-Science Data Factory</a:t>
              </a:r>
            </a:p>
          </p:txBody>
        </p:sp>
        <p:pic>
          <p:nvPicPr>
            <p:cNvPr id="181" name="image30.png"/>
            <p:cNvPicPr/>
            <p:nvPr/>
          </p:nvPicPr>
          <p:blipFill>
            <a:blip r:embed="rId20" cstate="print">
              <a:extLst/>
            </a:blip>
            <a:stretch>
              <a:fillRect/>
            </a:stretch>
          </p:blipFill>
          <p:spPr>
            <a:xfrm>
              <a:off x="1016054" y="4070106"/>
              <a:ext cx="1439821" cy="3660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2" name="image31.png"/>
            <p:cNvPicPr/>
            <p:nvPr/>
          </p:nvPicPr>
          <p:blipFill>
            <a:blip r:embed="rId21" cstate="print">
              <a:extLst/>
            </a:blip>
            <a:stretch>
              <a:fillRect/>
            </a:stretch>
          </p:blipFill>
          <p:spPr>
            <a:xfrm>
              <a:off x="2455874" y="3761461"/>
              <a:ext cx="753217" cy="1148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3" name="image32.jpg"/>
            <p:cNvPicPr/>
            <p:nvPr/>
          </p:nvPicPr>
          <p:blipFill>
            <a:blip r:embed="rId22" cstate="print">
              <a:extLst/>
            </a:blip>
            <a:stretch>
              <a:fillRect/>
            </a:stretch>
          </p:blipFill>
          <p:spPr>
            <a:xfrm>
              <a:off x="2504706" y="3278975"/>
              <a:ext cx="683570" cy="2942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4" name="image33.gif"/>
            <p:cNvPicPr/>
            <p:nvPr/>
          </p:nvPicPr>
          <p:blipFill>
            <a:blip r:embed="rId23" cstate="print">
              <a:extLst/>
            </a:blip>
            <a:stretch>
              <a:fillRect/>
            </a:stretch>
          </p:blipFill>
          <p:spPr>
            <a:xfrm>
              <a:off x="2380418" y="2877225"/>
              <a:ext cx="867545" cy="3464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5" name="image34.jpg"/>
            <p:cNvPicPr/>
            <p:nvPr/>
          </p:nvPicPr>
          <p:blipFill>
            <a:blip r:embed="rId24" cstate="print">
              <a:extLst/>
            </a:blip>
            <a:stretch>
              <a:fillRect/>
            </a:stretch>
          </p:blipFill>
          <p:spPr>
            <a:xfrm>
              <a:off x="2589621" y="2316214"/>
              <a:ext cx="413715" cy="4046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6" name="image35.png"/>
            <p:cNvPicPr/>
            <p:nvPr/>
          </p:nvPicPr>
          <p:blipFill>
            <a:blip r:embed="rId25" cstate="print">
              <a:extLst/>
            </a:blip>
            <a:stretch>
              <a:fillRect/>
            </a:stretch>
          </p:blipFill>
          <p:spPr>
            <a:xfrm>
              <a:off x="2600230" y="1774482"/>
              <a:ext cx="403106" cy="4070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7" name="image36.png"/>
            <p:cNvPicPr/>
            <p:nvPr/>
          </p:nvPicPr>
          <p:blipFill>
            <a:blip r:embed="rId26" cstate="print">
              <a:extLst/>
            </a:blip>
            <a:stretch>
              <a:fillRect/>
            </a:stretch>
          </p:blipFill>
          <p:spPr>
            <a:xfrm>
              <a:off x="2589621" y="1451625"/>
              <a:ext cx="405012" cy="22413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8" name="image37.png"/>
            <p:cNvPicPr/>
            <p:nvPr/>
          </p:nvPicPr>
          <p:blipFill>
            <a:blip r:embed="rId27" cstate="print">
              <a:extLst/>
            </a:blip>
            <a:stretch>
              <a:fillRect/>
            </a:stretch>
          </p:blipFill>
          <p:spPr>
            <a:xfrm>
              <a:off x="1018327" y="4790429"/>
              <a:ext cx="1121604" cy="790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9" name="image38.png"/>
            <p:cNvPicPr/>
            <p:nvPr/>
          </p:nvPicPr>
          <p:blipFill>
            <a:blip r:embed="rId28" cstate="print">
              <a:extLst/>
            </a:blip>
            <a:stretch>
              <a:fillRect/>
            </a:stretch>
          </p:blipFill>
          <p:spPr>
            <a:xfrm>
              <a:off x="1371156" y="4500863"/>
              <a:ext cx="415944" cy="3593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0" name="image39.jpg"/>
            <p:cNvPicPr/>
            <p:nvPr/>
          </p:nvPicPr>
          <p:blipFill>
            <a:blip r:embed="rId29" cstate="print">
              <a:extLst/>
            </a:blip>
            <a:stretch>
              <a:fillRect/>
            </a:stretch>
          </p:blipFill>
          <p:spPr>
            <a:xfrm>
              <a:off x="390119" y="3517040"/>
              <a:ext cx="446068" cy="1287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1" name="image40.png"/>
            <p:cNvPicPr/>
            <p:nvPr/>
          </p:nvPicPr>
          <p:blipFill>
            <a:blip r:embed="rId30" cstate="print">
              <a:extLst/>
            </a:blip>
            <a:stretch>
              <a:fillRect/>
            </a:stretch>
          </p:blipFill>
          <p:spPr>
            <a:xfrm>
              <a:off x="180565" y="3052191"/>
              <a:ext cx="806203" cy="3100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2" name="image41.png"/>
            <p:cNvPicPr/>
            <p:nvPr/>
          </p:nvPicPr>
          <p:blipFill>
            <a:blip r:embed="rId31" cstate="print">
              <a:extLst/>
            </a:blip>
            <a:stretch>
              <a:fillRect/>
            </a:stretch>
          </p:blipFill>
          <p:spPr>
            <a:xfrm>
              <a:off x="154960" y="1926757"/>
              <a:ext cx="592461" cy="417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3" name="image42.png"/>
            <p:cNvPicPr/>
            <p:nvPr/>
          </p:nvPicPr>
          <p:blipFill>
            <a:blip r:embed="rId32" cstate="print">
              <a:extLst/>
            </a:blip>
            <a:stretch>
              <a:fillRect/>
            </a:stretch>
          </p:blipFill>
          <p:spPr>
            <a:xfrm>
              <a:off x="2591012" y="3996599"/>
              <a:ext cx="454872" cy="4548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4" name="image43.gif"/>
            <p:cNvPicPr/>
            <p:nvPr/>
          </p:nvPicPr>
          <p:blipFill>
            <a:blip r:embed="rId33" cstate="print">
              <a:extLst/>
            </a:blip>
            <a:stretch>
              <a:fillRect/>
            </a:stretch>
          </p:blipFill>
          <p:spPr>
            <a:xfrm>
              <a:off x="2263361" y="4608511"/>
              <a:ext cx="1074795" cy="2667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5" name="image44.jpg"/>
            <p:cNvPicPr/>
            <p:nvPr/>
          </p:nvPicPr>
          <p:blipFill>
            <a:blip r:embed="rId34" cstate="print">
              <a:extLst/>
            </a:blip>
            <a:stretch>
              <a:fillRect/>
            </a:stretch>
          </p:blipFill>
          <p:spPr>
            <a:xfrm>
              <a:off x="2514048" y="1040793"/>
              <a:ext cx="556156" cy="2813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6" name="image45.png"/>
            <p:cNvPicPr/>
            <p:nvPr/>
          </p:nvPicPr>
          <p:blipFill>
            <a:blip r:embed="rId35" cstate="print">
              <a:extLst/>
            </a:blip>
            <a:stretch>
              <a:fillRect/>
            </a:stretch>
          </p:blipFill>
          <p:spPr>
            <a:xfrm>
              <a:off x="205061" y="5039871"/>
              <a:ext cx="646389" cy="2739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7" name="image46.jpg" descr="poznan.jpg"/>
            <p:cNvPicPr/>
            <p:nvPr/>
          </p:nvPicPr>
          <p:blipFill>
            <a:blip r:embed="rId36" cstate="print">
              <a:extLst/>
            </a:blip>
            <a:stretch>
              <a:fillRect/>
            </a:stretch>
          </p:blipFill>
          <p:spPr>
            <a:xfrm>
              <a:off x="113942" y="4662483"/>
              <a:ext cx="685748" cy="3303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8" name="image47.jpg" descr="SandT.jpg"/>
            <p:cNvPicPr/>
            <p:nvPr/>
          </p:nvPicPr>
          <p:blipFill>
            <a:blip r:embed="rId37" cstate="print">
              <a:extLst/>
            </a:blip>
            <a:stretch>
              <a:fillRect/>
            </a:stretch>
          </p:blipFill>
          <p:spPr>
            <a:xfrm>
              <a:off x="1188557" y="648072"/>
              <a:ext cx="951374" cy="2319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9" name="image48.jpg" descr="umwelt.jpg"/>
            <p:cNvPicPr/>
            <p:nvPr/>
          </p:nvPicPr>
          <p:blipFill>
            <a:blip r:embed="rId38" cstate="print">
              <a:extLst/>
            </a:blip>
            <a:stretch>
              <a:fillRect/>
            </a:stretch>
          </p:blipFill>
          <p:spPr>
            <a:xfrm>
              <a:off x="111640" y="2816235"/>
              <a:ext cx="832067" cy="2033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UDATPartnerLogos_Political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image1.png" descr="logo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799" y="-211670"/>
            <a:ext cx="1227219" cy="1193801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Shape 203"/>
          <p:cNvSpPr/>
          <p:nvPr/>
        </p:nvSpPr>
        <p:spPr>
          <a:xfrm>
            <a:off x="0" y="6783754"/>
            <a:ext cx="2387600" cy="83124"/>
          </a:xfrm>
          <a:prstGeom prst="rect">
            <a:avLst/>
          </a:prstGeom>
          <a:solidFill>
            <a:srgbClr val="002B9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204" name="Shape 204"/>
          <p:cNvSpPr/>
          <p:nvPr/>
        </p:nvSpPr>
        <p:spPr>
          <a:xfrm>
            <a:off x="2387599" y="6783754"/>
            <a:ext cx="2345269" cy="83124"/>
          </a:xfrm>
          <a:prstGeom prst="rect">
            <a:avLst/>
          </a:prstGeom>
          <a:solidFill>
            <a:srgbClr val="AA211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205" name="Shape 205"/>
          <p:cNvSpPr/>
          <p:nvPr/>
        </p:nvSpPr>
        <p:spPr>
          <a:xfrm>
            <a:off x="4732866" y="6783754"/>
            <a:ext cx="2305368" cy="83124"/>
          </a:xfrm>
          <a:prstGeom prst="rect">
            <a:avLst/>
          </a:prstGeom>
          <a:solidFill>
            <a:srgbClr val="E3522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206" name="Shape 206"/>
          <p:cNvSpPr/>
          <p:nvPr/>
        </p:nvSpPr>
        <p:spPr>
          <a:xfrm>
            <a:off x="7038233" y="6783754"/>
            <a:ext cx="2105768" cy="83124"/>
          </a:xfrm>
          <a:prstGeom prst="rect">
            <a:avLst/>
          </a:prstGeom>
          <a:solidFill>
            <a:srgbClr val="FAC42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pic>
        <p:nvPicPr>
          <p:cNvPr id="207" name="image13.pn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11560" y="458670"/>
            <a:ext cx="8532439" cy="63993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image1.png" descr="logo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799" y="-211670"/>
            <a:ext cx="1227219" cy="1193801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Shape 209"/>
          <p:cNvSpPr>
            <a:spLocks noGrp="1"/>
          </p:cNvSpPr>
          <p:nvPr>
            <p:ph type="title"/>
          </p:nvPr>
        </p:nvSpPr>
        <p:spPr>
          <a:xfrm>
            <a:off x="1371600" y="0"/>
            <a:ext cx="7315200" cy="1341439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2800" b="1"/>
              <a:t>Title Text</a:t>
            </a:r>
          </a:p>
        </p:txBody>
      </p:sp>
      <p:grpSp>
        <p:nvGrpSpPr>
          <p:cNvPr id="246" name="Group 246"/>
          <p:cNvGrpSpPr/>
          <p:nvPr/>
        </p:nvGrpSpPr>
        <p:grpSpPr>
          <a:xfrm>
            <a:off x="27894" y="1340768"/>
            <a:ext cx="3338156" cy="5581113"/>
            <a:chOff x="0" y="0"/>
            <a:chExt cx="3338155" cy="5581112"/>
          </a:xfrm>
        </p:grpSpPr>
        <p:pic>
          <p:nvPicPr>
            <p:cNvPr id="210" name="image14.png"/>
            <p:cNvPicPr/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0" y="3356757"/>
              <a:ext cx="454155" cy="4541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1" name="image15.png"/>
            <p:cNvPicPr/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151618" y="0"/>
              <a:ext cx="599145" cy="380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2" name="image16.jpg"/>
            <p:cNvPicPr/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26312" y="504056"/>
              <a:ext cx="1072852" cy="28803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3" name="image17.jpg"/>
            <p:cNvPicPr/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284424" y="900592"/>
              <a:ext cx="353495" cy="4320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4" name="image18.png"/>
            <p:cNvPicPr/>
            <p:nvPr/>
          </p:nvPicPr>
          <p:blipFill>
            <a:blip r:embed="rId8" cstate="print">
              <a:extLst/>
            </a:blip>
            <a:stretch>
              <a:fillRect/>
            </a:stretch>
          </p:blipFill>
          <p:spPr>
            <a:xfrm>
              <a:off x="252996" y="1393119"/>
              <a:ext cx="423589" cy="4587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5" name="image19.png"/>
            <p:cNvPicPr/>
            <p:nvPr/>
          </p:nvPicPr>
          <p:blipFill>
            <a:blip r:embed="rId9" cstate="print">
              <a:extLst/>
            </a:blip>
            <a:stretch>
              <a:fillRect/>
            </a:stretch>
          </p:blipFill>
          <p:spPr>
            <a:xfrm>
              <a:off x="113943" y="2448271"/>
              <a:ext cx="701695" cy="2482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6" name="image20.jpg"/>
            <p:cNvPicPr/>
            <p:nvPr/>
          </p:nvPicPr>
          <p:blipFill>
            <a:blip r:embed="rId10" cstate="print">
              <a:extLst/>
            </a:blip>
            <a:stretch>
              <a:fillRect/>
            </a:stretch>
          </p:blipFill>
          <p:spPr>
            <a:xfrm>
              <a:off x="295634" y="3789555"/>
              <a:ext cx="320269" cy="4046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7" name="image21.jpg"/>
            <p:cNvPicPr/>
            <p:nvPr/>
          </p:nvPicPr>
          <p:blipFill>
            <a:blip r:embed="rId11" cstate="print">
              <a:extLst/>
            </a:blip>
            <a:stretch>
              <a:fillRect/>
            </a:stretch>
          </p:blipFill>
          <p:spPr>
            <a:xfrm>
              <a:off x="228426" y="4392487"/>
              <a:ext cx="571265" cy="1845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8" name="image22.jpg"/>
            <p:cNvPicPr/>
            <p:nvPr/>
          </p:nvPicPr>
          <p:blipFill>
            <a:blip r:embed="rId12" cstate="print">
              <a:extLst/>
            </a:blip>
            <a:stretch>
              <a:fillRect/>
            </a:stretch>
          </p:blipFill>
          <p:spPr>
            <a:xfrm>
              <a:off x="1320798" y="216024"/>
              <a:ext cx="699350" cy="2583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9" name="image23.png"/>
            <p:cNvPicPr/>
            <p:nvPr/>
          </p:nvPicPr>
          <p:blipFill>
            <a:blip r:embed="rId13" cstate="print">
              <a:extLst/>
            </a:blip>
            <a:stretch>
              <a:fillRect/>
            </a:stretch>
          </p:blipFill>
          <p:spPr>
            <a:xfrm>
              <a:off x="1320799" y="1088122"/>
              <a:ext cx="631020" cy="1866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0" name="image24.png"/>
            <p:cNvPicPr/>
            <p:nvPr/>
          </p:nvPicPr>
          <p:blipFill>
            <a:blip r:embed="rId14" cstate="print">
              <a:extLst/>
            </a:blip>
            <a:stretch>
              <a:fillRect/>
            </a:stretch>
          </p:blipFill>
          <p:spPr>
            <a:xfrm>
              <a:off x="1159022" y="1448161"/>
              <a:ext cx="934468" cy="2044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1" name="image25.jpg"/>
            <p:cNvPicPr/>
            <p:nvPr/>
          </p:nvPicPr>
          <p:blipFill>
            <a:blip r:embed="rId15" cstate="print">
              <a:extLst/>
            </a:blip>
            <a:stretch>
              <a:fillRect/>
            </a:stretch>
          </p:blipFill>
          <p:spPr>
            <a:xfrm>
              <a:off x="1375754" y="1766913"/>
              <a:ext cx="544264" cy="2573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2" name="image26.png"/>
            <p:cNvPicPr/>
            <p:nvPr/>
          </p:nvPicPr>
          <p:blipFill>
            <a:blip r:embed="rId16" cstate="print">
              <a:extLst/>
            </a:blip>
            <a:stretch>
              <a:fillRect/>
            </a:stretch>
          </p:blipFill>
          <p:spPr>
            <a:xfrm>
              <a:off x="1450117" y="2154297"/>
              <a:ext cx="395537" cy="197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3" name="image27.jpg"/>
            <p:cNvPicPr/>
            <p:nvPr/>
          </p:nvPicPr>
          <p:blipFill>
            <a:blip r:embed="rId17" cstate="print">
              <a:extLst/>
            </a:blip>
            <a:stretch>
              <a:fillRect/>
            </a:stretch>
          </p:blipFill>
          <p:spPr>
            <a:xfrm>
              <a:off x="1450117" y="2505224"/>
              <a:ext cx="358026" cy="3499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4" name="image28.png"/>
            <p:cNvPicPr/>
            <p:nvPr/>
          </p:nvPicPr>
          <p:blipFill>
            <a:blip r:embed="rId18" cstate="print">
              <a:extLst/>
            </a:blip>
            <a:stretch>
              <a:fillRect/>
            </a:stretch>
          </p:blipFill>
          <p:spPr>
            <a:xfrm>
              <a:off x="1303746" y="3022870"/>
              <a:ext cx="644395" cy="1874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5" name="image29.png"/>
            <p:cNvPicPr/>
            <p:nvPr/>
          </p:nvPicPr>
          <p:blipFill>
            <a:blip r:embed="rId19" cstate="print">
              <a:extLst/>
            </a:blip>
            <a:stretch>
              <a:fillRect/>
            </a:stretch>
          </p:blipFill>
          <p:spPr>
            <a:xfrm>
              <a:off x="1375754" y="3536393"/>
              <a:ext cx="423491" cy="4234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26" name="Shape 226"/>
            <p:cNvSpPr/>
            <p:nvPr/>
          </p:nvSpPr>
          <p:spPr>
            <a:xfrm>
              <a:off x="1016054" y="3305561"/>
              <a:ext cx="1584177" cy="218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900" b="1"/>
              </a:lvl1pPr>
            </a:lstStyle>
            <a:p>
              <a:pPr lvl="0">
                <a:defRPr sz="1800" b="0"/>
              </a:pPr>
              <a:r>
                <a:rPr sz="900" b="1"/>
                <a:t>e-Science Data Factory</a:t>
              </a:r>
            </a:p>
          </p:txBody>
        </p:sp>
        <p:pic>
          <p:nvPicPr>
            <p:cNvPr id="227" name="image30.png"/>
            <p:cNvPicPr/>
            <p:nvPr/>
          </p:nvPicPr>
          <p:blipFill>
            <a:blip r:embed="rId20" cstate="print">
              <a:extLst/>
            </a:blip>
            <a:stretch>
              <a:fillRect/>
            </a:stretch>
          </p:blipFill>
          <p:spPr>
            <a:xfrm>
              <a:off x="1016054" y="4070106"/>
              <a:ext cx="1439821" cy="3660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8" name="image31.png"/>
            <p:cNvPicPr/>
            <p:nvPr/>
          </p:nvPicPr>
          <p:blipFill>
            <a:blip r:embed="rId21" cstate="print">
              <a:extLst/>
            </a:blip>
            <a:stretch>
              <a:fillRect/>
            </a:stretch>
          </p:blipFill>
          <p:spPr>
            <a:xfrm>
              <a:off x="2455874" y="3761461"/>
              <a:ext cx="753217" cy="1148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9" name="image32.jpg"/>
            <p:cNvPicPr/>
            <p:nvPr/>
          </p:nvPicPr>
          <p:blipFill>
            <a:blip r:embed="rId22" cstate="print">
              <a:extLst/>
            </a:blip>
            <a:stretch>
              <a:fillRect/>
            </a:stretch>
          </p:blipFill>
          <p:spPr>
            <a:xfrm>
              <a:off x="2504706" y="3278975"/>
              <a:ext cx="683570" cy="2942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0" name="image33.gif"/>
            <p:cNvPicPr/>
            <p:nvPr/>
          </p:nvPicPr>
          <p:blipFill>
            <a:blip r:embed="rId23" cstate="print">
              <a:extLst/>
            </a:blip>
            <a:stretch>
              <a:fillRect/>
            </a:stretch>
          </p:blipFill>
          <p:spPr>
            <a:xfrm>
              <a:off x="2380418" y="2877225"/>
              <a:ext cx="867545" cy="3464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1" name="image34.jpg"/>
            <p:cNvPicPr/>
            <p:nvPr/>
          </p:nvPicPr>
          <p:blipFill>
            <a:blip r:embed="rId24" cstate="print">
              <a:extLst/>
            </a:blip>
            <a:stretch>
              <a:fillRect/>
            </a:stretch>
          </p:blipFill>
          <p:spPr>
            <a:xfrm>
              <a:off x="2589621" y="2316214"/>
              <a:ext cx="413715" cy="4046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2" name="image35.png"/>
            <p:cNvPicPr/>
            <p:nvPr/>
          </p:nvPicPr>
          <p:blipFill>
            <a:blip r:embed="rId25" cstate="print">
              <a:extLst/>
            </a:blip>
            <a:stretch>
              <a:fillRect/>
            </a:stretch>
          </p:blipFill>
          <p:spPr>
            <a:xfrm>
              <a:off x="2600230" y="1774482"/>
              <a:ext cx="403106" cy="4070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3" name="image36.png"/>
            <p:cNvPicPr/>
            <p:nvPr/>
          </p:nvPicPr>
          <p:blipFill>
            <a:blip r:embed="rId26" cstate="print">
              <a:extLst/>
            </a:blip>
            <a:stretch>
              <a:fillRect/>
            </a:stretch>
          </p:blipFill>
          <p:spPr>
            <a:xfrm>
              <a:off x="2589621" y="1451625"/>
              <a:ext cx="405012" cy="22413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4" name="image37.png"/>
            <p:cNvPicPr/>
            <p:nvPr/>
          </p:nvPicPr>
          <p:blipFill>
            <a:blip r:embed="rId27" cstate="print">
              <a:extLst/>
            </a:blip>
            <a:stretch>
              <a:fillRect/>
            </a:stretch>
          </p:blipFill>
          <p:spPr>
            <a:xfrm>
              <a:off x="1018327" y="4790429"/>
              <a:ext cx="1121604" cy="790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5" name="image38.png"/>
            <p:cNvPicPr/>
            <p:nvPr/>
          </p:nvPicPr>
          <p:blipFill>
            <a:blip r:embed="rId28" cstate="print">
              <a:extLst/>
            </a:blip>
            <a:stretch>
              <a:fillRect/>
            </a:stretch>
          </p:blipFill>
          <p:spPr>
            <a:xfrm>
              <a:off x="1371156" y="4500863"/>
              <a:ext cx="415944" cy="3593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6" name="image39.jpg"/>
            <p:cNvPicPr/>
            <p:nvPr/>
          </p:nvPicPr>
          <p:blipFill>
            <a:blip r:embed="rId29" cstate="print">
              <a:extLst/>
            </a:blip>
            <a:stretch>
              <a:fillRect/>
            </a:stretch>
          </p:blipFill>
          <p:spPr>
            <a:xfrm>
              <a:off x="390119" y="3517040"/>
              <a:ext cx="446068" cy="1287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7" name="image40.png"/>
            <p:cNvPicPr/>
            <p:nvPr/>
          </p:nvPicPr>
          <p:blipFill>
            <a:blip r:embed="rId30" cstate="print">
              <a:extLst/>
            </a:blip>
            <a:stretch>
              <a:fillRect/>
            </a:stretch>
          </p:blipFill>
          <p:spPr>
            <a:xfrm>
              <a:off x="180565" y="3052191"/>
              <a:ext cx="806203" cy="3100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8" name="image41.png"/>
            <p:cNvPicPr/>
            <p:nvPr/>
          </p:nvPicPr>
          <p:blipFill>
            <a:blip r:embed="rId31" cstate="print">
              <a:extLst/>
            </a:blip>
            <a:stretch>
              <a:fillRect/>
            </a:stretch>
          </p:blipFill>
          <p:spPr>
            <a:xfrm>
              <a:off x="154960" y="1926757"/>
              <a:ext cx="592461" cy="417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9" name="image42.png"/>
            <p:cNvPicPr/>
            <p:nvPr/>
          </p:nvPicPr>
          <p:blipFill>
            <a:blip r:embed="rId32" cstate="print">
              <a:extLst/>
            </a:blip>
            <a:stretch>
              <a:fillRect/>
            </a:stretch>
          </p:blipFill>
          <p:spPr>
            <a:xfrm>
              <a:off x="2591012" y="3996599"/>
              <a:ext cx="454872" cy="4548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0" name="image43.gif"/>
            <p:cNvPicPr/>
            <p:nvPr/>
          </p:nvPicPr>
          <p:blipFill>
            <a:blip r:embed="rId33" cstate="print">
              <a:extLst/>
            </a:blip>
            <a:stretch>
              <a:fillRect/>
            </a:stretch>
          </p:blipFill>
          <p:spPr>
            <a:xfrm>
              <a:off x="2263361" y="4608511"/>
              <a:ext cx="1074795" cy="2667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1" name="image44.jpg"/>
            <p:cNvPicPr/>
            <p:nvPr/>
          </p:nvPicPr>
          <p:blipFill>
            <a:blip r:embed="rId34" cstate="print">
              <a:extLst/>
            </a:blip>
            <a:stretch>
              <a:fillRect/>
            </a:stretch>
          </p:blipFill>
          <p:spPr>
            <a:xfrm>
              <a:off x="2514048" y="1040793"/>
              <a:ext cx="556156" cy="2813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2" name="image45.png"/>
            <p:cNvPicPr/>
            <p:nvPr/>
          </p:nvPicPr>
          <p:blipFill>
            <a:blip r:embed="rId35" cstate="print">
              <a:extLst/>
            </a:blip>
            <a:stretch>
              <a:fillRect/>
            </a:stretch>
          </p:blipFill>
          <p:spPr>
            <a:xfrm>
              <a:off x="205061" y="5039871"/>
              <a:ext cx="646389" cy="2739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3" name="image46.jpg" descr="poznan.jpg"/>
            <p:cNvPicPr/>
            <p:nvPr/>
          </p:nvPicPr>
          <p:blipFill>
            <a:blip r:embed="rId36" cstate="print">
              <a:extLst/>
            </a:blip>
            <a:stretch>
              <a:fillRect/>
            </a:stretch>
          </p:blipFill>
          <p:spPr>
            <a:xfrm>
              <a:off x="113942" y="4662483"/>
              <a:ext cx="685748" cy="3303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4" name="image47.jpg" descr="SandT.jpg"/>
            <p:cNvPicPr/>
            <p:nvPr/>
          </p:nvPicPr>
          <p:blipFill>
            <a:blip r:embed="rId37" cstate="print">
              <a:extLst/>
            </a:blip>
            <a:stretch>
              <a:fillRect/>
            </a:stretch>
          </p:blipFill>
          <p:spPr>
            <a:xfrm>
              <a:off x="1188557" y="648072"/>
              <a:ext cx="951374" cy="2319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5" name="image48.jpg" descr="umwelt.jpg"/>
            <p:cNvPicPr/>
            <p:nvPr/>
          </p:nvPicPr>
          <p:blipFill>
            <a:blip r:embed="rId38" cstate="print">
              <a:extLst/>
            </a:blip>
            <a:stretch>
              <a:fillRect/>
            </a:stretch>
          </p:blipFill>
          <p:spPr>
            <a:xfrm>
              <a:off x="111640" y="2816235"/>
              <a:ext cx="832067" cy="2033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UDATPartnersWith numbers_Geographical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/>
          </p:cNvSpPr>
          <p:nvPr>
            <p:ph type="title"/>
          </p:nvPr>
        </p:nvSpPr>
        <p:spPr>
          <a:xfrm>
            <a:off x="1371600" y="0"/>
            <a:ext cx="7315200" cy="1341439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2800" b="1"/>
              <a:t>Title Text</a:t>
            </a:r>
          </a:p>
        </p:txBody>
      </p:sp>
      <p:sp>
        <p:nvSpPr>
          <p:cNvPr id="249" name="Shape 249"/>
          <p:cNvSpPr/>
          <p:nvPr/>
        </p:nvSpPr>
        <p:spPr>
          <a:xfrm>
            <a:off x="50799" y="2348880"/>
            <a:ext cx="1136825" cy="4645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1.   CSC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2.   BSC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3.   CERFACS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4.   CINECA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5.   CINES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6.   DKRZ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7.   EAA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8.   EKUT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9.   UEDIN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10. INGV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11. JUELICH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12. PSNC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13. SURFsara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14. SIGMA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15. STFC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16. UCL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17. TRUST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18. GRNET 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400"/>
              </a:spcBef>
            </a:pPr>
            <a:endParaRPr sz="1200">
              <a:solidFill>
                <a:srgbClr val="88888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691680" y="2348881"/>
            <a:ext cx="1080121" cy="3915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19. KIT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20. LIBER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21. DANS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22. eSDF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23. ULUND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24. KNMI</a:t>
            </a:r>
            <a:endParaRPr sz="1200">
              <a:solidFill>
                <a:srgbClr val="88888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25. GFZ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26. CLARIN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27. MPG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28. JISC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29. UNS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30. CERN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31. UHEL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32. EMBL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33. SNIC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34. KTH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35. MPI-MET</a:t>
            </a:r>
          </a:p>
        </p:txBody>
      </p:sp>
      <p:pic>
        <p:nvPicPr>
          <p:cNvPr id="251" name="image49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35562" y="476672"/>
            <a:ext cx="8508437" cy="63813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UDATPartnersWith numbers_Political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>
            <a:spLocks noGrp="1"/>
          </p:cNvSpPr>
          <p:nvPr>
            <p:ph type="title"/>
          </p:nvPr>
        </p:nvSpPr>
        <p:spPr>
          <a:xfrm>
            <a:off x="1371600" y="0"/>
            <a:ext cx="7315200" cy="1341439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2800" b="1"/>
              <a:t>Title Text</a:t>
            </a:r>
          </a:p>
        </p:txBody>
      </p:sp>
      <p:sp>
        <p:nvSpPr>
          <p:cNvPr id="254" name="Shape 254"/>
          <p:cNvSpPr/>
          <p:nvPr/>
        </p:nvSpPr>
        <p:spPr>
          <a:xfrm>
            <a:off x="50799" y="2348880"/>
            <a:ext cx="1136825" cy="4645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1.   CSC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2.   BSC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3.   CERFACS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4.   CINECA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5.   CINES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6.   DKRZ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7.   EAA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8.   EKUT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9.   UEDIN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10. INGV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11. JUELICH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12. PSNC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13. SURFsara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14. SIGMA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15. STFC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16. UCL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17. TRUST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18. GRNET 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400"/>
              </a:spcBef>
            </a:pPr>
            <a:endParaRPr sz="1200">
              <a:solidFill>
                <a:srgbClr val="88888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691680" y="2348881"/>
            <a:ext cx="1080121" cy="3915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19. KIT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20. LIBER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21. DANS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22. eSDF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23. ULUND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24. KNMI</a:t>
            </a:r>
            <a:endParaRPr sz="1200">
              <a:solidFill>
                <a:srgbClr val="88888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25. GFZ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26. CLARIN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27. MPG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28. JISC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29. UNS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30. CERN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31. UHEL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32. EMBL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33. SNIC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34. KTH</a:t>
            </a:r>
            <a:endParaRPr sz="2000">
              <a:solidFill>
                <a:srgbClr val="888888"/>
              </a:solidFill>
            </a:endParaRPr>
          </a:p>
          <a:p>
            <a:pPr lvl="0" defTabSz="457200">
              <a:spcBef>
                <a:spcPts val="200"/>
              </a:spcBef>
            </a:pPr>
            <a:r>
              <a:rPr sz="1200">
                <a:latin typeface="Century Gothic"/>
                <a:ea typeface="Century Gothic"/>
                <a:cs typeface="Century Gothic"/>
                <a:sym typeface="Century Gothic"/>
              </a:rPr>
              <a:t>35. MPI-MET</a:t>
            </a:r>
          </a:p>
        </p:txBody>
      </p:sp>
      <p:pic>
        <p:nvPicPr>
          <p:cNvPr id="256" name="image50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19212" y="464407"/>
            <a:ext cx="8524789" cy="63935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UDAT Communi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/>
          </p:cNvSpPr>
          <p:nvPr>
            <p:ph type="title"/>
          </p:nvPr>
        </p:nvSpPr>
        <p:spPr>
          <a:xfrm>
            <a:off x="1371600" y="0"/>
            <a:ext cx="7315200" cy="1341439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2800" b="1"/>
              <a:t>Title Text</a:t>
            </a:r>
          </a:p>
        </p:txBody>
      </p:sp>
      <p:pic>
        <p:nvPicPr>
          <p:cNvPr id="259" name="image51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019605" y="764704"/>
            <a:ext cx="8124395" cy="60932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UDAT Communities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>
            <a:spLocks noGrp="1"/>
          </p:cNvSpPr>
          <p:nvPr>
            <p:ph type="title"/>
          </p:nvPr>
        </p:nvSpPr>
        <p:spPr>
          <a:xfrm>
            <a:off x="1371600" y="0"/>
            <a:ext cx="7315200" cy="1341439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2800" b="1"/>
              <a:t>Title Text</a:t>
            </a:r>
          </a:p>
        </p:txBody>
      </p:sp>
      <p:pic>
        <p:nvPicPr>
          <p:cNvPr id="262" name="image52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971599" y="728699"/>
            <a:ext cx="8172400" cy="6129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inal Slide">
    <p:bg>
      <p:bgPr>
        <a:solidFill>
          <a:srgbClr val="F7B1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/>
          </p:cNvSpPr>
          <p:nvPr>
            <p:ph type="title"/>
          </p:nvPr>
        </p:nvSpPr>
        <p:spPr>
          <a:xfrm>
            <a:off x="457200" y="2535238"/>
            <a:ext cx="8229600" cy="1143001"/>
          </a:xfrm>
          <a:prstGeom prst="rect">
            <a:avLst/>
          </a:prstGeom>
        </p:spPr>
        <p:txBody>
          <a:bodyPr anchor="t">
            <a:noAutofit/>
          </a:bodyPr>
          <a:lstStyle>
            <a:lvl1pPr defTabSz="457200">
              <a:defRPr sz="4400" b="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65" name="Shape 265"/>
          <p:cNvSpPr/>
          <p:nvPr/>
        </p:nvSpPr>
        <p:spPr>
          <a:xfrm>
            <a:off x="3291932" y="6137094"/>
            <a:ext cx="2792236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800">
                <a:solidFill>
                  <a:srgbClr val="515151"/>
                </a:solidFill>
                <a:latin typeface="Century Gothic"/>
                <a:ea typeface="Century Gothic"/>
                <a:cs typeface="Century Gothic"/>
                <a:sym typeface="Century Gothic"/>
                <a:hlinkClick r:id="rId2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515151"/>
                </a:solidFill>
                <a:hlinkClick r:id="rId2"/>
              </a:rPr>
              <a:t>www.eudat.eu</a:t>
            </a:r>
          </a:p>
        </p:txBody>
      </p:sp>
      <p:sp>
        <p:nvSpPr>
          <p:cNvPr id="266" name="Shape 266"/>
          <p:cNvSpPr/>
          <p:nvPr/>
        </p:nvSpPr>
        <p:spPr>
          <a:xfrm>
            <a:off x="0" y="6783754"/>
            <a:ext cx="2387600" cy="83124"/>
          </a:xfrm>
          <a:prstGeom prst="rect">
            <a:avLst/>
          </a:prstGeom>
          <a:solidFill>
            <a:srgbClr val="002B9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267" name="Shape 267"/>
          <p:cNvSpPr/>
          <p:nvPr/>
        </p:nvSpPr>
        <p:spPr>
          <a:xfrm>
            <a:off x="2387599" y="6783754"/>
            <a:ext cx="2345269" cy="83124"/>
          </a:xfrm>
          <a:prstGeom prst="rect">
            <a:avLst/>
          </a:prstGeom>
          <a:solidFill>
            <a:srgbClr val="AA211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268" name="Shape 268"/>
          <p:cNvSpPr/>
          <p:nvPr/>
        </p:nvSpPr>
        <p:spPr>
          <a:xfrm>
            <a:off x="4732866" y="6783754"/>
            <a:ext cx="2305368" cy="83124"/>
          </a:xfrm>
          <a:prstGeom prst="rect">
            <a:avLst/>
          </a:prstGeom>
          <a:solidFill>
            <a:srgbClr val="E3522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269" name="Shape 269"/>
          <p:cNvSpPr/>
          <p:nvPr/>
        </p:nvSpPr>
        <p:spPr>
          <a:xfrm>
            <a:off x="7038233" y="6783754"/>
            <a:ext cx="2105768" cy="83124"/>
          </a:xfrm>
          <a:prstGeom prst="rect">
            <a:avLst/>
          </a:prstGeom>
          <a:solidFill>
            <a:srgbClr val="FAC42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 userDrawn="1"/>
        </p:nvSpPr>
        <p:spPr>
          <a:xfrm>
            <a:off x="0" y="6691755"/>
            <a:ext cx="2387600" cy="166245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5" name="Rettangolo 15"/>
          <p:cNvSpPr/>
          <p:nvPr userDrawn="1"/>
        </p:nvSpPr>
        <p:spPr>
          <a:xfrm>
            <a:off x="2387599" y="6691755"/>
            <a:ext cx="2345268" cy="166245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6" name="Rettangolo 16"/>
          <p:cNvSpPr/>
          <p:nvPr userDrawn="1"/>
        </p:nvSpPr>
        <p:spPr>
          <a:xfrm>
            <a:off x="4732867" y="6691755"/>
            <a:ext cx="2305367" cy="166245"/>
          </a:xfrm>
          <a:prstGeom prst="rect">
            <a:avLst/>
          </a:prstGeom>
          <a:solidFill>
            <a:srgbClr val="F95A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7" name="Rettangolo 17"/>
          <p:cNvSpPr/>
          <p:nvPr userDrawn="1"/>
        </p:nvSpPr>
        <p:spPr>
          <a:xfrm>
            <a:off x="7038234" y="6691755"/>
            <a:ext cx="2105767" cy="16624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6440760" cy="792162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654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png" descr="logo.png"/>
          <p:cNvPicPr/>
          <p:nvPr/>
        </p:nvPicPr>
        <p:blipFill>
          <a:blip r:embed="rId27" cstate="print">
            <a:extLst/>
          </a:blip>
          <a:stretch>
            <a:fillRect/>
          </a:stretch>
        </p:blipFill>
        <p:spPr>
          <a:xfrm>
            <a:off x="50799" y="-211670"/>
            <a:ext cx="1227219" cy="11938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/>
        </p:nvSpPr>
        <p:spPr>
          <a:xfrm>
            <a:off x="0" y="6783754"/>
            <a:ext cx="2387600" cy="83124"/>
          </a:xfrm>
          <a:prstGeom prst="rect">
            <a:avLst/>
          </a:prstGeom>
          <a:solidFill>
            <a:srgbClr val="002B9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4" name="Shape 4"/>
          <p:cNvSpPr/>
          <p:nvPr/>
        </p:nvSpPr>
        <p:spPr>
          <a:xfrm>
            <a:off x="2387599" y="6783754"/>
            <a:ext cx="2345269" cy="83124"/>
          </a:xfrm>
          <a:prstGeom prst="rect">
            <a:avLst/>
          </a:prstGeom>
          <a:solidFill>
            <a:srgbClr val="AA211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5" name="Shape 5"/>
          <p:cNvSpPr/>
          <p:nvPr/>
        </p:nvSpPr>
        <p:spPr>
          <a:xfrm>
            <a:off x="4732866" y="6783754"/>
            <a:ext cx="2305368" cy="83124"/>
          </a:xfrm>
          <a:prstGeom prst="rect">
            <a:avLst/>
          </a:prstGeom>
          <a:solidFill>
            <a:srgbClr val="E3522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6" name="Shape 6"/>
          <p:cNvSpPr/>
          <p:nvPr/>
        </p:nvSpPr>
        <p:spPr>
          <a:xfrm>
            <a:off x="7038233" y="6783754"/>
            <a:ext cx="2105768" cy="83124"/>
          </a:xfrm>
          <a:prstGeom prst="rect">
            <a:avLst/>
          </a:prstGeom>
          <a:solidFill>
            <a:srgbClr val="FAC42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7" name="Shape 7"/>
          <p:cNvSpPr>
            <a:spLocks noGrp="1"/>
          </p:cNvSpPr>
          <p:nvPr>
            <p:ph type="title"/>
          </p:nvPr>
        </p:nvSpPr>
        <p:spPr>
          <a:xfrm>
            <a:off x="1295400" y="46038"/>
            <a:ext cx="73914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 b="0"/>
            </a:pPr>
            <a:r>
              <a:rPr sz="2800" b="1"/>
              <a:t>Title Text</a:t>
            </a:r>
          </a:p>
        </p:txBody>
      </p:sp>
      <p:sp>
        <p:nvSpPr>
          <p:cNvPr id="8" name="Shape 8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548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>
              <a:buBlip>
                <a:blip r:embed="rId28"/>
              </a:buBlip>
            </a:lvl1pPr>
            <a:lvl2pPr>
              <a:buBlip>
                <a:blip r:embed="rId28"/>
              </a:buBlip>
            </a:lvl2pPr>
            <a:lvl3pPr>
              <a:buBlip>
                <a:blip r:embed="rId28"/>
              </a:buBlip>
            </a:lvl3pPr>
            <a:lvl4pPr>
              <a:buBlip>
                <a:blip r:embed="rId28"/>
              </a:buBlip>
            </a:lvl4pPr>
            <a:lvl5pPr>
              <a:buBlip>
                <a:blip r:embed="rId28"/>
              </a:buBlip>
            </a:lvl5pPr>
          </a:lstStyle>
          <a:p>
            <a:pPr lvl="0">
              <a:defRPr sz="1800"/>
            </a:pPr>
            <a:r>
              <a:rPr sz="2400"/>
              <a:t>Body Level One</a:t>
            </a:r>
          </a:p>
          <a:p>
            <a:pPr lvl="1">
              <a:defRPr sz="1800"/>
            </a:pPr>
            <a:r>
              <a:rPr sz="2400"/>
              <a:t>Body Level Two</a:t>
            </a:r>
          </a:p>
          <a:p>
            <a:pPr lvl="2">
              <a:defRPr sz="1800"/>
            </a:pPr>
            <a:r>
              <a:rPr sz="2400"/>
              <a:t>Body Level Three</a:t>
            </a:r>
          </a:p>
          <a:p>
            <a:pPr lvl="3">
              <a:defRPr sz="1800"/>
            </a:pPr>
            <a:r>
              <a:rPr sz="2400"/>
              <a:t>Body Level Four</a:t>
            </a:r>
          </a:p>
          <a:p>
            <a:pPr lvl="4">
              <a:defRPr sz="1800"/>
            </a:pPr>
            <a:r>
              <a:rPr sz="2400"/>
              <a:t>Body Level Five</a:t>
            </a:r>
          </a:p>
        </p:txBody>
      </p:sp>
      <p:sp>
        <p:nvSpPr>
          <p:cNvPr id="9" name="Shape 9"/>
          <p:cNvSpPr>
            <a:spLocks noGrp="1"/>
          </p:cNvSpPr>
          <p:nvPr>
            <p:ph type="sldNum" sz="quarter" idx="2"/>
          </p:nvPr>
        </p:nvSpPr>
        <p:spPr>
          <a:xfrm>
            <a:off x="6553200" y="6345827"/>
            <a:ext cx="2133600" cy="2819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pic>
        <p:nvPicPr>
          <p:cNvPr id="10" name="image1.png" descr="logo.png"/>
          <p:cNvPicPr/>
          <p:nvPr/>
        </p:nvPicPr>
        <p:blipFill>
          <a:blip r:embed="rId27" cstate="print">
            <a:extLst/>
          </a:blip>
          <a:stretch>
            <a:fillRect/>
          </a:stretch>
        </p:blipFill>
        <p:spPr>
          <a:xfrm>
            <a:off x="50799" y="-211670"/>
            <a:ext cx="1227219" cy="1193801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</p:sldLayoutIdLst>
  <p:transition spd="med"/>
  <p:txStyles>
    <p:titleStyle>
      <a:lvl1pPr algn="ctr">
        <a:defRPr sz="2800" b="1">
          <a:latin typeface="Century Gothic"/>
          <a:ea typeface="Century Gothic"/>
          <a:cs typeface="Century Gothic"/>
          <a:sym typeface="Century Gothic"/>
        </a:defRPr>
      </a:lvl1pPr>
      <a:lvl2pPr algn="ctr">
        <a:defRPr sz="2800" b="1">
          <a:latin typeface="Century Gothic"/>
          <a:ea typeface="Century Gothic"/>
          <a:cs typeface="Century Gothic"/>
          <a:sym typeface="Century Gothic"/>
        </a:defRPr>
      </a:lvl2pPr>
      <a:lvl3pPr algn="ctr">
        <a:defRPr sz="2800" b="1">
          <a:latin typeface="Century Gothic"/>
          <a:ea typeface="Century Gothic"/>
          <a:cs typeface="Century Gothic"/>
          <a:sym typeface="Century Gothic"/>
        </a:defRPr>
      </a:lvl3pPr>
      <a:lvl4pPr algn="ctr">
        <a:defRPr sz="2800" b="1">
          <a:latin typeface="Century Gothic"/>
          <a:ea typeface="Century Gothic"/>
          <a:cs typeface="Century Gothic"/>
          <a:sym typeface="Century Gothic"/>
        </a:defRPr>
      </a:lvl4pPr>
      <a:lvl5pPr algn="ctr">
        <a:defRPr sz="2800" b="1">
          <a:latin typeface="Century Gothic"/>
          <a:ea typeface="Century Gothic"/>
          <a:cs typeface="Century Gothic"/>
          <a:sym typeface="Century Gothic"/>
        </a:defRPr>
      </a:lvl5pPr>
      <a:lvl6pPr algn="ctr">
        <a:defRPr sz="2800" b="1">
          <a:latin typeface="Century Gothic"/>
          <a:ea typeface="Century Gothic"/>
          <a:cs typeface="Century Gothic"/>
          <a:sym typeface="Century Gothic"/>
        </a:defRPr>
      </a:lvl6pPr>
      <a:lvl7pPr algn="ctr">
        <a:defRPr sz="2800" b="1">
          <a:latin typeface="Century Gothic"/>
          <a:ea typeface="Century Gothic"/>
          <a:cs typeface="Century Gothic"/>
          <a:sym typeface="Century Gothic"/>
        </a:defRPr>
      </a:lvl7pPr>
      <a:lvl8pPr algn="ctr">
        <a:defRPr sz="2800" b="1">
          <a:latin typeface="Century Gothic"/>
          <a:ea typeface="Century Gothic"/>
          <a:cs typeface="Century Gothic"/>
          <a:sym typeface="Century Gothic"/>
        </a:defRPr>
      </a:lvl8pPr>
      <a:lvl9pPr algn="ctr">
        <a:defRPr sz="2800" b="1"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342900" indent="-342900">
        <a:spcBef>
          <a:spcPts val="500"/>
        </a:spcBef>
        <a:buSzPct val="100000"/>
        <a:buBlip>
          <a:blip r:embed="rId28"/>
        </a:buBlip>
        <a:defRPr sz="2400">
          <a:latin typeface="Century Gothic"/>
          <a:ea typeface="Century Gothic"/>
          <a:cs typeface="Century Gothic"/>
          <a:sym typeface="Century Gothic"/>
        </a:defRPr>
      </a:lvl1pPr>
      <a:lvl2pPr marL="742950" indent="-285750">
        <a:spcBef>
          <a:spcPts val="500"/>
        </a:spcBef>
        <a:buSzPct val="100000"/>
        <a:buBlip>
          <a:blip r:embed="rId28"/>
        </a:buBlip>
        <a:defRPr sz="2400">
          <a:latin typeface="Century Gothic"/>
          <a:ea typeface="Century Gothic"/>
          <a:cs typeface="Century Gothic"/>
          <a:sym typeface="Century Gothic"/>
        </a:defRPr>
      </a:lvl2pPr>
      <a:lvl3pPr marL="1143000" indent="-228600">
        <a:spcBef>
          <a:spcPts val="500"/>
        </a:spcBef>
        <a:buSzPct val="100000"/>
        <a:buBlip>
          <a:blip r:embed="rId28"/>
        </a:buBlip>
        <a:defRPr sz="2400">
          <a:latin typeface="Century Gothic"/>
          <a:ea typeface="Century Gothic"/>
          <a:cs typeface="Century Gothic"/>
          <a:sym typeface="Century Gothic"/>
        </a:defRPr>
      </a:lvl3pPr>
      <a:lvl4pPr marL="1600200" indent="-228600">
        <a:spcBef>
          <a:spcPts val="500"/>
        </a:spcBef>
        <a:buSzPct val="100000"/>
        <a:buBlip>
          <a:blip r:embed="rId28"/>
        </a:buBlip>
        <a:defRPr sz="2400">
          <a:latin typeface="Century Gothic"/>
          <a:ea typeface="Century Gothic"/>
          <a:cs typeface="Century Gothic"/>
          <a:sym typeface="Century Gothic"/>
        </a:defRPr>
      </a:lvl4pPr>
      <a:lvl5pPr marL="2057400" indent="-228600">
        <a:spcBef>
          <a:spcPts val="500"/>
        </a:spcBef>
        <a:buSzPct val="100000"/>
        <a:buBlip>
          <a:blip r:embed="rId28"/>
        </a:buBlip>
        <a:defRPr sz="2400">
          <a:latin typeface="Century Gothic"/>
          <a:ea typeface="Century Gothic"/>
          <a:cs typeface="Century Gothic"/>
          <a:sym typeface="Century Gothic"/>
        </a:defRPr>
      </a:lvl5pPr>
      <a:lvl6pPr marL="2560320" indent="-274320">
        <a:spcBef>
          <a:spcPts val="500"/>
        </a:spcBef>
        <a:buSzPct val="100000"/>
        <a:buChar char="•"/>
        <a:defRPr sz="2400">
          <a:latin typeface="Century Gothic"/>
          <a:ea typeface="Century Gothic"/>
          <a:cs typeface="Century Gothic"/>
          <a:sym typeface="Century Gothic"/>
        </a:defRPr>
      </a:lvl6pPr>
      <a:lvl7pPr marL="3017520" indent="-274320">
        <a:spcBef>
          <a:spcPts val="500"/>
        </a:spcBef>
        <a:buSzPct val="100000"/>
        <a:buChar char="•"/>
        <a:defRPr sz="2400">
          <a:latin typeface="Century Gothic"/>
          <a:ea typeface="Century Gothic"/>
          <a:cs typeface="Century Gothic"/>
          <a:sym typeface="Century Gothic"/>
        </a:defRPr>
      </a:lvl7pPr>
      <a:lvl8pPr marL="3474720" indent="-274320">
        <a:spcBef>
          <a:spcPts val="500"/>
        </a:spcBef>
        <a:buSzPct val="100000"/>
        <a:buChar char="•"/>
        <a:defRPr sz="2400">
          <a:latin typeface="Century Gothic"/>
          <a:ea typeface="Century Gothic"/>
          <a:cs typeface="Century Gothic"/>
          <a:sym typeface="Century Gothic"/>
        </a:defRPr>
      </a:lvl8pPr>
      <a:lvl9pPr marL="3931920" indent="-274320">
        <a:spcBef>
          <a:spcPts val="500"/>
        </a:spcBef>
        <a:buSzPct val="100000"/>
        <a:buChar char="•"/>
        <a:defRPr sz="2400">
          <a:latin typeface="Century Gothic"/>
          <a:ea typeface="Century Gothic"/>
          <a:cs typeface="Century Gothic"/>
          <a:sym typeface="Century Gothic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5pPr>
      <a:lvl6pPr indent="2286000" algn="r">
        <a:defRPr sz="1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6pPr>
      <a:lvl7pPr indent="2743200" algn="r">
        <a:defRPr sz="1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7pPr>
      <a:lvl8pPr indent="3200400" algn="r">
        <a:defRPr sz="1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8pPr>
      <a:lvl9pPr indent="3657600" algn="r">
        <a:defRPr sz="1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b2access.eudat.eu/" TargetMode="External"/><Relationship Id="rId2" Type="http://schemas.openxmlformats.org/officeDocument/2006/relationships/hyperlink" Target="https://eudat-aai.fz-juelich.de:8443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jens.jensen@stfc.ac.uk" TargetMode="External"/><Relationship Id="rId4" Type="http://schemas.openxmlformats.org/officeDocument/2006/relationships/hyperlink" Target="mailto:helpdesk@eudat.e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>
            <a:spLocks noGrp="1"/>
          </p:cNvSpPr>
          <p:nvPr>
            <p:ph type="title"/>
          </p:nvPr>
        </p:nvSpPr>
        <p:spPr>
          <a:xfrm>
            <a:off x="685800" y="2420888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b="0"/>
            </a:pPr>
            <a:r>
              <a:rPr lang="en-US" sz="4800" dirty="0" smtClean="0">
                <a:latin typeface="Arial"/>
                <a:ea typeface="Arial"/>
                <a:cs typeface="Arial"/>
                <a:sym typeface="Arial"/>
              </a:rPr>
              <a:t>EUDAT B2ACCESS</a:t>
            </a:r>
            <a:endParaRPr lang="en-US" sz="48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821976" y="4020235"/>
            <a:ext cx="57115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bg1">
                    <a:lumMod val="65000"/>
                  </a:schemeClr>
                </a:solidFill>
              </a:rPr>
              <a:t>Jens Jensen, STFC</a:t>
            </a:r>
          </a:p>
          <a:p>
            <a:pPr algn="ctr"/>
            <a:r>
              <a:rPr lang="en-US" sz="2200" b="1" dirty="0" smtClean="0">
                <a:solidFill>
                  <a:schemeClr val="bg1">
                    <a:lumMod val="65000"/>
                  </a:schemeClr>
                </a:solidFill>
              </a:rPr>
              <a:t>CORBEL workshop, Paris</a:t>
            </a:r>
          </a:p>
          <a:p>
            <a:pPr algn="ctr"/>
            <a:r>
              <a:rPr lang="en-US" sz="2200" b="1" dirty="0" smtClean="0">
                <a:solidFill>
                  <a:schemeClr val="bg1">
                    <a:lumMod val="65000"/>
                  </a:schemeClr>
                </a:solidFill>
              </a:rPr>
              <a:t>31-32 May (or 0-1 June) 2016</a:t>
            </a:r>
            <a:endParaRPr lang="en-US" sz="22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EUDAT </a:t>
            </a:r>
            <a:r>
              <a:rPr lang="en-GB" i="1" dirty="0" smtClean="0"/>
              <a:t>in </a:t>
            </a:r>
            <a:r>
              <a:rPr lang="en-GB" i="1" dirty="0" err="1" smtClean="0"/>
              <a:t>nuce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5274860"/>
          </a:xfrm>
        </p:spPr>
        <p:txBody>
          <a:bodyPr/>
          <a:lstStyle/>
          <a:p>
            <a:r>
              <a:rPr lang="en-GB" dirty="0" smtClean="0"/>
              <a:t>Multidisciplinary data </a:t>
            </a:r>
            <a:r>
              <a:rPr lang="en-GB" dirty="0" smtClean="0"/>
              <a:t>e-Infrastructure supporting a wide range of research communities &amp; </a:t>
            </a:r>
            <a:r>
              <a:rPr lang="en-GB" dirty="0" smtClean="0"/>
              <a:t>projects</a:t>
            </a:r>
          </a:p>
          <a:p>
            <a:endParaRPr lang="en-GB" dirty="0" smtClean="0"/>
          </a:p>
          <a:p>
            <a:r>
              <a:rPr lang="en-GB" dirty="0" smtClean="0"/>
              <a:t>B2SAFE – data storage and replication</a:t>
            </a:r>
          </a:p>
          <a:p>
            <a:r>
              <a:rPr lang="en-GB" dirty="0" smtClean="0"/>
              <a:t>B2DROP – user file storage</a:t>
            </a:r>
          </a:p>
          <a:p>
            <a:r>
              <a:rPr lang="en-GB" dirty="0" smtClean="0"/>
              <a:t>B2FIND – metadata/search</a:t>
            </a:r>
          </a:p>
          <a:p>
            <a:r>
              <a:rPr lang="en-GB" dirty="0" smtClean="0"/>
              <a:t>B2SHARE – upload and share data</a:t>
            </a:r>
          </a:p>
          <a:p>
            <a:r>
              <a:rPr lang="en-GB" dirty="0" smtClean="0"/>
              <a:t>B2STAGE – move data into and out of other </a:t>
            </a:r>
            <a:r>
              <a:rPr lang="en-GB" dirty="0" err="1" smtClean="0"/>
              <a:t>einfra</a:t>
            </a:r>
            <a:endParaRPr lang="en-GB" dirty="0" smtClean="0"/>
          </a:p>
          <a:p>
            <a:r>
              <a:rPr lang="en-GB" dirty="0" smtClean="0"/>
              <a:t>B2GETHER – collaborators</a:t>
            </a:r>
          </a:p>
          <a:p>
            <a:r>
              <a:rPr lang="en-GB" dirty="0" smtClean="0"/>
              <a:t>B2ACCESS – account </a:t>
            </a:r>
            <a:r>
              <a:rPr lang="en-GB" dirty="0" err="1" smtClean="0"/>
              <a:t>mgmt</a:t>
            </a:r>
            <a:r>
              <a:rPr lang="en-GB" dirty="0" smtClean="0"/>
              <a:t> and SSO</a:t>
            </a:r>
          </a:p>
          <a:p>
            <a:endParaRPr lang="en-GB" dirty="0"/>
          </a:p>
          <a:p>
            <a:r>
              <a:rPr lang="en-GB" dirty="0" smtClean="0"/>
              <a:t>Data pilots ~ 25 activities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6189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Data </a:t>
            </a:r>
            <a:r>
              <a:rPr lang="it-IT" dirty="0" err="1" smtClean="0"/>
              <a:t>pilots</a:t>
            </a:r>
            <a:r>
              <a:rPr lang="it-IT" dirty="0" smtClean="0"/>
              <a:t> </a:t>
            </a:r>
            <a:r>
              <a:rPr lang="it-IT" dirty="0" err="1" smtClean="0"/>
              <a:t>overview</a:t>
            </a:r>
            <a:endParaRPr lang="it-IT" dirty="0"/>
          </a:p>
        </p:txBody>
      </p:sp>
      <p:graphicFrame>
        <p:nvGraphicFramePr>
          <p:cNvPr id="8" name="Gra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9281859"/>
              </p:ext>
            </p:extLst>
          </p:nvPr>
        </p:nvGraphicFramePr>
        <p:xfrm>
          <a:off x="2115403" y="3630305"/>
          <a:ext cx="6945124" cy="2688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4571563"/>
              </p:ext>
            </p:extLst>
          </p:nvPr>
        </p:nvGraphicFramePr>
        <p:xfrm>
          <a:off x="-504967" y="1066800"/>
          <a:ext cx="6264322" cy="2672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2932689" y="1214107"/>
            <a:ext cx="2311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/>
              <a:t>Applicant</a:t>
            </a:r>
            <a:r>
              <a:rPr lang="it-IT" b="1" dirty="0" smtClean="0"/>
              <a:t> Community 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677468" y="3530923"/>
            <a:ext cx="1825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/>
              <a:t>Scientific</a:t>
            </a:r>
            <a:r>
              <a:rPr lang="it-IT" b="1" dirty="0" smtClean="0"/>
              <a:t> domain</a:t>
            </a:r>
            <a:endParaRPr lang="it-IT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22830" y="5145206"/>
            <a:ext cx="3303146" cy="1477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sng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Example projects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WestLife</a:t>
            </a:r>
            <a:endParaRPr kumimoji="0" lang="en-GB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 smtClean="0">
                <a:solidFill>
                  <a:srgbClr val="000000"/>
                </a:solidFill>
              </a:rPr>
              <a:t>Preservation of herbarium species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Clinical</a:t>
            </a:r>
            <a:r>
              <a:rPr kumimoji="0" lang="en-GB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trials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baseline="0" dirty="0" smtClean="0">
                <a:solidFill>
                  <a:srgbClr val="000000"/>
                </a:solidFill>
              </a:rPr>
              <a:t>Cervical cancer &amp; type</a:t>
            </a:r>
            <a:r>
              <a:rPr lang="en-GB" dirty="0" smtClean="0">
                <a:solidFill>
                  <a:srgbClr val="000000"/>
                </a:solidFill>
              </a:rPr>
              <a:t> 2 diabetes</a:t>
            </a: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430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Data </a:t>
            </a:r>
            <a:r>
              <a:rPr lang="it-IT" dirty="0" err="1"/>
              <a:t>pilots</a:t>
            </a:r>
            <a:r>
              <a:rPr lang="it-IT" dirty="0"/>
              <a:t> </a:t>
            </a:r>
            <a:r>
              <a:rPr lang="it-IT" dirty="0" err="1"/>
              <a:t>overview</a:t>
            </a:r>
            <a:endParaRPr lang="it-IT" dirty="0"/>
          </a:p>
        </p:txBody>
      </p:sp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5140381"/>
              </p:ext>
            </p:extLst>
          </p:nvPr>
        </p:nvGraphicFramePr>
        <p:xfrm>
          <a:off x="351183" y="11695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435603"/>
              </p:ext>
            </p:extLst>
          </p:nvPr>
        </p:nvGraphicFramePr>
        <p:xfrm>
          <a:off x="1974574" y="3833190"/>
          <a:ext cx="670599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ttangolo 5"/>
          <p:cNvSpPr/>
          <p:nvPr/>
        </p:nvSpPr>
        <p:spPr>
          <a:xfrm>
            <a:off x="5181209" y="2065755"/>
            <a:ext cx="3499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Total </a:t>
            </a:r>
            <a:r>
              <a:rPr lang="it-IT" dirty="0" err="1"/>
              <a:t>storage</a:t>
            </a:r>
            <a:r>
              <a:rPr lang="it-IT" dirty="0"/>
              <a:t> </a:t>
            </a:r>
            <a:r>
              <a:rPr lang="it-IT" dirty="0" err="1"/>
              <a:t>request</a:t>
            </a:r>
            <a:r>
              <a:rPr lang="it-IT" dirty="0"/>
              <a:t> 1220-4300 TB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5181209" y="3552447"/>
            <a:ext cx="2696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/>
              <a:t>Requested</a:t>
            </a:r>
            <a:r>
              <a:rPr lang="it-IT" b="1" dirty="0" smtClean="0"/>
              <a:t> EUDAT </a:t>
            </a:r>
            <a:r>
              <a:rPr lang="it-IT" b="1" dirty="0" err="1" smtClean="0"/>
              <a:t>services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78071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99781" y="2846696"/>
            <a:ext cx="5341962" cy="313102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>
            <a:solidFill>
              <a:schemeClr val="accent6">
                <a:lumMod val="75000"/>
              </a:schemeClr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B2ACCESS Overview</a:t>
            </a:r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2429300" y="3153251"/>
            <a:ext cx="2893326" cy="735744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B2ACCESS</a:t>
            </a:r>
            <a:endParaRPr kumimoji="0" lang="en-GB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Oval 4"/>
          <p:cNvSpPr/>
          <p:nvPr/>
        </p:nvSpPr>
        <p:spPr>
          <a:xfrm>
            <a:off x="452649" y="1804397"/>
            <a:ext cx="1294264" cy="735744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IdP1</a:t>
            </a:r>
            <a:endParaRPr kumimoji="0" lang="en-GB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Oval 5"/>
          <p:cNvSpPr/>
          <p:nvPr/>
        </p:nvSpPr>
        <p:spPr>
          <a:xfrm>
            <a:off x="2856930" y="1804397"/>
            <a:ext cx="1294264" cy="735744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IdP2</a:t>
            </a:r>
            <a:endParaRPr kumimoji="0" lang="en-GB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Oval 6"/>
          <p:cNvSpPr/>
          <p:nvPr/>
        </p:nvSpPr>
        <p:spPr>
          <a:xfrm>
            <a:off x="5506871" y="1804397"/>
            <a:ext cx="1294264" cy="735744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IdP3</a:t>
            </a:r>
            <a:endParaRPr kumimoji="0" lang="en-GB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39079" y="4763070"/>
            <a:ext cx="1269241" cy="52321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B2THIS</a:t>
            </a:r>
            <a:endParaRPr kumimoji="0" lang="en-GB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67535" y="4781239"/>
            <a:ext cx="1269241" cy="52321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B2THAT</a:t>
            </a:r>
            <a:endParaRPr kumimoji="0" lang="en-GB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" name="Straight Arrow Connector 10"/>
          <p:cNvCxnSpPr>
            <a:stCxn id="5" idx="5"/>
            <a:endCxn id="4" idx="1"/>
          </p:cNvCxnSpPr>
          <p:nvPr/>
        </p:nvCxnSpPr>
        <p:spPr>
          <a:xfrm>
            <a:off x="1557372" y="2432394"/>
            <a:ext cx="1295646" cy="828604"/>
          </a:xfrm>
          <a:prstGeom prst="straightConnector1">
            <a:avLst/>
          </a:prstGeom>
          <a:noFill/>
          <a:ln w="25400" cap="flat">
            <a:solidFill>
              <a:srgbClr val="4F81BD"/>
            </a:solidFill>
            <a:prstDash val="solid"/>
            <a:bevel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" name="Straight Arrow Connector 12"/>
          <p:cNvCxnSpPr>
            <a:stCxn id="6" idx="4"/>
            <a:endCxn id="4" idx="0"/>
          </p:cNvCxnSpPr>
          <p:nvPr/>
        </p:nvCxnSpPr>
        <p:spPr>
          <a:xfrm>
            <a:off x="3504062" y="2540141"/>
            <a:ext cx="371901" cy="613110"/>
          </a:xfrm>
          <a:prstGeom prst="straightConnector1">
            <a:avLst/>
          </a:prstGeom>
          <a:noFill/>
          <a:ln w="25400" cap="flat">
            <a:solidFill>
              <a:srgbClr val="4F81BD"/>
            </a:solidFill>
            <a:prstDash val="solid"/>
            <a:bevel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Straight Arrow Connector 14"/>
          <p:cNvCxnSpPr>
            <a:stCxn id="7" idx="3"/>
            <a:endCxn id="4" idx="7"/>
          </p:cNvCxnSpPr>
          <p:nvPr/>
        </p:nvCxnSpPr>
        <p:spPr>
          <a:xfrm flipH="1">
            <a:off x="4898908" y="2432394"/>
            <a:ext cx="797504" cy="828604"/>
          </a:xfrm>
          <a:prstGeom prst="straightConnector1">
            <a:avLst/>
          </a:prstGeom>
          <a:noFill/>
          <a:ln w="25400" cap="flat">
            <a:solidFill>
              <a:srgbClr val="4F81BD"/>
            </a:solidFill>
            <a:prstDash val="solid"/>
            <a:bevel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Rectangle 15"/>
          <p:cNvSpPr/>
          <p:nvPr/>
        </p:nvSpPr>
        <p:spPr>
          <a:xfrm>
            <a:off x="6801135" y="3888995"/>
            <a:ext cx="1651380" cy="646329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Community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 smtClean="0">
                <a:solidFill>
                  <a:srgbClr val="000000"/>
                </a:solidFill>
              </a:rPr>
              <a:t>portal</a:t>
            </a: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" name="Straight Arrow Connector 17"/>
          <p:cNvCxnSpPr>
            <a:stCxn id="7" idx="5"/>
            <a:endCxn id="16" idx="0"/>
          </p:cNvCxnSpPr>
          <p:nvPr/>
        </p:nvCxnSpPr>
        <p:spPr>
          <a:xfrm>
            <a:off x="6611594" y="2432394"/>
            <a:ext cx="1015231" cy="1456601"/>
          </a:xfrm>
          <a:prstGeom prst="straightConnector1">
            <a:avLst/>
          </a:prstGeom>
          <a:noFill/>
          <a:ln w="25400" cap="flat">
            <a:solidFill>
              <a:srgbClr val="4F81BD"/>
            </a:solidFill>
            <a:prstDash val="solid"/>
            <a:bevel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Straight Arrow Connector 19"/>
          <p:cNvCxnSpPr>
            <a:stCxn id="4" idx="5"/>
            <a:endCxn id="9" idx="0"/>
          </p:cNvCxnSpPr>
          <p:nvPr/>
        </p:nvCxnSpPr>
        <p:spPr>
          <a:xfrm>
            <a:off x="4898908" y="3781248"/>
            <a:ext cx="403248" cy="999991"/>
          </a:xfrm>
          <a:prstGeom prst="straightConnector1">
            <a:avLst/>
          </a:prstGeom>
          <a:noFill/>
          <a:ln w="25400" cap="flat">
            <a:solidFill>
              <a:srgbClr val="4F81BD"/>
            </a:solidFill>
            <a:prstDash val="solid"/>
            <a:bevel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Straight Arrow Connector 22"/>
          <p:cNvCxnSpPr>
            <a:stCxn id="4" idx="3"/>
            <a:endCxn id="8" idx="0"/>
          </p:cNvCxnSpPr>
          <p:nvPr/>
        </p:nvCxnSpPr>
        <p:spPr>
          <a:xfrm flipH="1">
            <a:off x="2273700" y="3781248"/>
            <a:ext cx="579318" cy="981822"/>
          </a:xfrm>
          <a:prstGeom prst="straightConnector1">
            <a:avLst/>
          </a:prstGeom>
          <a:noFill/>
          <a:ln w="25400" cap="flat">
            <a:solidFill>
              <a:srgbClr val="4F81BD"/>
            </a:solidFill>
            <a:prstDash val="solid"/>
            <a:bevel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" name="TextBox 25"/>
          <p:cNvSpPr txBox="1"/>
          <p:nvPr/>
        </p:nvSpPr>
        <p:spPr>
          <a:xfrm>
            <a:off x="1187400" y="5500048"/>
            <a:ext cx="957953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EUDAT</a:t>
            </a:r>
            <a:endParaRPr kumimoji="0" lang="en-GB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ight Brace 11"/>
          <p:cNvSpPr/>
          <p:nvPr/>
        </p:nvSpPr>
        <p:spPr>
          <a:xfrm rot="16200000">
            <a:off x="3611701" y="-1772650"/>
            <a:ext cx="380610" cy="6634406"/>
          </a:xfrm>
          <a:prstGeom prst="rightBrace">
            <a:avLst/>
          </a:prstGeom>
          <a:noFill/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5353" y="978513"/>
            <a:ext cx="331757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Multiple Levels</a:t>
            </a:r>
            <a:r>
              <a:rPr kumimoji="0" lang="en-GB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kumimoji="0" lang="en-GB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Assurance (</a:t>
            </a:r>
            <a:r>
              <a:rPr kumimoji="0" lang="en-GB" sz="18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LoA</a:t>
            </a:r>
            <a:r>
              <a:rPr kumimoji="0" lang="en-GB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47724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2163169" y="3480179"/>
            <a:ext cx="5807124" cy="914400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B2ACCESS Workflow</a:t>
            </a:r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2920621" y="1366076"/>
            <a:ext cx="982639" cy="1168536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AttrAuth</a:t>
            </a:r>
            <a:endParaRPr kumimoji="0" lang="en-GB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Oval 4"/>
          <p:cNvSpPr/>
          <p:nvPr/>
        </p:nvSpPr>
        <p:spPr>
          <a:xfrm>
            <a:off x="2408829" y="3606951"/>
            <a:ext cx="2006221" cy="649185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B2ACCESS</a:t>
            </a:r>
            <a:endParaRPr kumimoji="0" lang="en-GB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" name="Straight Arrow Connector 8"/>
          <p:cNvCxnSpPr>
            <a:stCxn id="4" idx="4"/>
            <a:endCxn id="5" idx="0"/>
          </p:cNvCxnSpPr>
          <p:nvPr/>
        </p:nvCxnSpPr>
        <p:spPr>
          <a:xfrm flipH="1">
            <a:off x="3411940" y="2534612"/>
            <a:ext cx="1" cy="1072339"/>
          </a:xfrm>
          <a:prstGeom prst="straightConnector1">
            <a:avLst/>
          </a:prstGeom>
          <a:noFill/>
          <a:ln w="25400" cap="flat">
            <a:solidFill>
              <a:srgbClr val="4F81BD"/>
            </a:solidFill>
            <a:prstDash val="solid"/>
            <a:bevel/>
            <a:headEnd type="arrow"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Rounded Rectangle 9"/>
          <p:cNvSpPr/>
          <p:nvPr/>
        </p:nvSpPr>
        <p:spPr>
          <a:xfrm>
            <a:off x="368489" y="5429398"/>
            <a:ext cx="1392071" cy="51077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User</a:t>
            </a:r>
            <a:endParaRPr kumimoji="0" lang="en-GB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68489" y="4729355"/>
            <a:ext cx="1392071" cy="408620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Browser</a:t>
            </a: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66381" y="2268482"/>
            <a:ext cx="996286" cy="649185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IdP</a:t>
            </a:r>
            <a:endParaRPr kumimoji="0" lang="en-GB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" name="Straight Arrow Connector 13"/>
          <p:cNvCxnSpPr>
            <a:stCxn id="11" idx="3"/>
          </p:cNvCxnSpPr>
          <p:nvPr/>
        </p:nvCxnSpPr>
        <p:spPr>
          <a:xfrm flipV="1">
            <a:off x="1760560" y="4135272"/>
            <a:ext cx="805219" cy="798393"/>
          </a:xfrm>
          <a:prstGeom prst="straightConnector1">
            <a:avLst/>
          </a:prstGeom>
          <a:noFill/>
          <a:ln w="25400" cap="flat">
            <a:solidFill>
              <a:srgbClr val="4F81BD"/>
            </a:solidFill>
            <a:prstDash val="solid"/>
            <a:bevel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" name="Straight Arrow Connector 15"/>
          <p:cNvCxnSpPr>
            <a:stCxn id="5" idx="2"/>
            <a:endCxn id="12" idx="5"/>
          </p:cNvCxnSpPr>
          <p:nvPr/>
        </p:nvCxnSpPr>
        <p:spPr>
          <a:xfrm flipH="1" flipV="1">
            <a:off x="1416764" y="2822596"/>
            <a:ext cx="992065" cy="1108948"/>
          </a:xfrm>
          <a:prstGeom prst="straightConnector1">
            <a:avLst/>
          </a:prstGeom>
          <a:noFill/>
          <a:ln w="25400" cap="flat">
            <a:solidFill>
              <a:srgbClr val="4F81BD"/>
            </a:solidFill>
            <a:prstDash val="solid"/>
            <a:bevel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Straight Arrow Connector 17"/>
          <p:cNvCxnSpPr>
            <a:stCxn id="12" idx="6"/>
          </p:cNvCxnSpPr>
          <p:nvPr/>
        </p:nvCxnSpPr>
        <p:spPr>
          <a:xfrm>
            <a:off x="1562667" y="2593075"/>
            <a:ext cx="1003112" cy="1214650"/>
          </a:xfrm>
          <a:prstGeom prst="straightConnector1">
            <a:avLst/>
          </a:prstGeom>
          <a:noFill/>
          <a:ln w="25400" cap="flat">
            <a:solidFill>
              <a:srgbClr val="4F81BD"/>
            </a:solidFill>
            <a:prstDash val="solid"/>
            <a:bevel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Arrow Connector 23"/>
          <p:cNvCxnSpPr/>
          <p:nvPr/>
        </p:nvCxnSpPr>
        <p:spPr>
          <a:xfrm flipH="1">
            <a:off x="1760561" y="4256136"/>
            <a:ext cx="941696" cy="881839"/>
          </a:xfrm>
          <a:prstGeom prst="straightConnector1">
            <a:avLst/>
          </a:prstGeom>
          <a:noFill/>
          <a:ln w="25400" cap="flat">
            <a:solidFill>
              <a:srgbClr val="4F81BD"/>
            </a:solidFill>
            <a:prstDash val="solid"/>
            <a:bevel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" name="Rectangle 25"/>
          <p:cNvSpPr/>
          <p:nvPr/>
        </p:nvSpPr>
        <p:spPr>
          <a:xfrm>
            <a:off x="6018662" y="4749766"/>
            <a:ext cx="2251880" cy="52321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B2Service</a:t>
            </a:r>
            <a:endParaRPr kumimoji="0" lang="en-GB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1760561" y="5137975"/>
            <a:ext cx="4258101" cy="0"/>
          </a:xfrm>
          <a:prstGeom prst="straightConnector1">
            <a:avLst/>
          </a:prstGeom>
          <a:noFill/>
          <a:ln w="25400" cap="flat">
            <a:solidFill>
              <a:srgbClr val="4F81BD"/>
            </a:solidFill>
            <a:prstDash val="solid"/>
            <a:bevel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9" name="Rectangle 28"/>
          <p:cNvSpPr/>
          <p:nvPr/>
        </p:nvSpPr>
        <p:spPr>
          <a:xfrm>
            <a:off x="6018662" y="5575256"/>
            <a:ext cx="2251880" cy="52321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API  B2Service</a:t>
            </a:r>
            <a:endParaRPr kumimoji="0" lang="en-GB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026090" y="5620920"/>
            <a:ext cx="996286" cy="461663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Portal</a:t>
            </a:r>
            <a:endParaRPr kumimoji="0" lang="en-GB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" name="Straight Arrow Connector 33"/>
          <p:cNvCxnSpPr>
            <a:endCxn id="30" idx="1"/>
          </p:cNvCxnSpPr>
          <p:nvPr/>
        </p:nvCxnSpPr>
        <p:spPr>
          <a:xfrm>
            <a:off x="1760561" y="5176759"/>
            <a:ext cx="2265529" cy="674993"/>
          </a:xfrm>
          <a:prstGeom prst="straightConnector1">
            <a:avLst/>
          </a:prstGeom>
          <a:noFill/>
          <a:ln w="25400" cap="flat">
            <a:solidFill>
              <a:srgbClr val="4F81BD"/>
            </a:solidFill>
            <a:prstDash val="solid"/>
            <a:bevel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Straight Arrow Connector 35"/>
          <p:cNvCxnSpPr>
            <a:stCxn id="30" idx="3"/>
            <a:endCxn id="29" idx="1"/>
          </p:cNvCxnSpPr>
          <p:nvPr/>
        </p:nvCxnSpPr>
        <p:spPr>
          <a:xfrm flipV="1">
            <a:off x="5022376" y="5836865"/>
            <a:ext cx="996286" cy="14887"/>
          </a:xfrm>
          <a:prstGeom prst="straightConnector1">
            <a:avLst/>
          </a:prstGeom>
          <a:noFill/>
          <a:ln w="25400" cap="flat">
            <a:solidFill>
              <a:srgbClr val="4F81BD"/>
            </a:solidFill>
            <a:prstDash val="solid"/>
            <a:bevel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8" name="Oval 37"/>
          <p:cNvSpPr/>
          <p:nvPr/>
        </p:nvSpPr>
        <p:spPr>
          <a:xfrm>
            <a:off x="4899546" y="3606950"/>
            <a:ext cx="2620370" cy="649185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Authorisation</a:t>
            </a:r>
            <a:endParaRPr kumimoji="0" lang="en-GB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3889611" y="2268482"/>
            <a:ext cx="1630908" cy="1338469"/>
          </a:xfrm>
          <a:prstGeom prst="straightConnector1">
            <a:avLst/>
          </a:prstGeom>
          <a:noFill/>
          <a:ln w="25400" cap="flat">
            <a:solidFill>
              <a:srgbClr val="4F81BD"/>
            </a:solidFill>
            <a:prstDash val="solid"/>
            <a:bevel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1659282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User Slide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Log in with any of these:</a:t>
            </a:r>
          </a:p>
          <a:p>
            <a:pPr lvl="1"/>
            <a:r>
              <a:rPr lang="en-GB" dirty="0" smtClean="0"/>
              <a:t>Community identities</a:t>
            </a:r>
          </a:p>
          <a:p>
            <a:pPr lvl="2"/>
            <a:r>
              <a:rPr lang="en-GB" dirty="0" smtClean="0"/>
              <a:t>CLARIN, climate,</a:t>
            </a:r>
          </a:p>
          <a:p>
            <a:pPr lvl="2"/>
            <a:r>
              <a:rPr lang="en-GB" dirty="0" smtClean="0"/>
              <a:t>Recently added Instruct (structural biology)</a:t>
            </a:r>
          </a:p>
          <a:p>
            <a:pPr lvl="1"/>
            <a:r>
              <a:rPr lang="en-GB" dirty="0" smtClean="0"/>
              <a:t>Social media and related</a:t>
            </a:r>
          </a:p>
          <a:p>
            <a:pPr lvl="2"/>
            <a:r>
              <a:rPr lang="en-GB" dirty="0" smtClean="0"/>
              <a:t>Google, Facebook, Microsoft Live, GitHub</a:t>
            </a:r>
          </a:p>
          <a:p>
            <a:pPr lvl="2"/>
            <a:r>
              <a:rPr lang="en-GB" dirty="0" smtClean="0"/>
              <a:t>ORCID</a:t>
            </a:r>
          </a:p>
          <a:p>
            <a:pPr lvl="1"/>
            <a:r>
              <a:rPr lang="en-GB" dirty="0" smtClean="0"/>
              <a:t>National Identity Federations</a:t>
            </a:r>
          </a:p>
          <a:p>
            <a:pPr lvl="2"/>
            <a:r>
              <a:rPr lang="en-GB" dirty="0" smtClean="0"/>
              <a:t>= Universities, Academic Research Orgs</a:t>
            </a:r>
          </a:p>
          <a:p>
            <a:pPr lvl="2"/>
            <a:r>
              <a:rPr lang="en-GB" dirty="0" smtClean="0"/>
              <a:t>… via </a:t>
            </a:r>
            <a:r>
              <a:rPr lang="en-GB" dirty="0" err="1" smtClean="0"/>
              <a:t>eduGAIN</a:t>
            </a:r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17989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Technology Slide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Internally translates to, </a:t>
            </a:r>
            <a:r>
              <a:rPr lang="en-GB" dirty="0" err="1" smtClean="0"/>
              <a:t>er</a:t>
            </a:r>
            <a:r>
              <a:rPr lang="en-GB" dirty="0" smtClean="0"/>
              <a:t>, internal credential</a:t>
            </a:r>
          </a:p>
          <a:p>
            <a:r>
              <a:rPr lang="en-GB" dirty="0" smtClean="0"/>
              <a:t>Supporting diverse services</a:t>
            </a:r>
          </a:p>
          <a:p>
            <a:pPr lvl="1"/>
            <a:r>
              <a:rPr lang="en-GB" dirty="0" smtClean="0"/>
              <a:t>OAuth2 / OIDC</a:t>
            </a:r>
          </a:p>
          <a:p>
            <a:pPr lvl="1"/>
            <a:r>
              <a:rPr lang="en-GB" dirty="0" smtClean="0"/>
              <a:t>X.509 (EUDAT’s user CA)</a:t>
            </a:r>
          </a:p>
          <a:p>
            <a:pPr lvl="1"/>
            <a:r>
              <a:rPr lang="en-GB" dirty="0" smtClean="0"/>
              <a:t>SAML (</a:t>
            </a:r>
            <a:r>
              <a:rPr lang="en-GB" dirty="0" err="1" smtClean="0"/>
              <a:t>WebSSO</a:t>
            </a:r>
            <a:r>
              <a:rPr lang="en-GB" dirty="0" smtClean="0"/>
              <a:t> profile)</a:t>
            </a:r>
          </a:p>
          <a:p>
            <a:r>
              <a:rPr lang="en-GB" dirty="0" smtClean="0"/>
              <a:t>Each carries attributes</a:t>
            </a:r>
          </a:p>
          <a:p>
            <a:pPr lvl="1"/>
            <a:r>
              <a:rPr lang="en-GB" dirty="0" smtClean="0"/>
              <a:t>Attributes are </a:t>
            </a:r>
            <a:r>
              <a:rPr lang="en-GB" i="1" dirty="0" smtClean="0"/>
              <a:t>harmonised</a:t>
            </a:r>
            <a:endParaRPr lang="en-GB" dirty="0" smtClean="0"/>
          </a:p>
          <a:p>
            <a:pPr lvl="1"/>
            <a:r>
              <a:rPr lang="en-GB" dirty="0" smtClean="0"/>
              <a:t>Compensating for external </a:t>
            </a:r>
            <a:r>
              <a:rPr lang="en-GB" dirty="0" err="1" smtClean="0"/>
              <a:t>IdPs</a:t>
            </a:r>
            <a:r>
              <a:rPr lang="en-GB" dirty="0" smtClean="0"/>
              <a:t> publishing </a:t>
            </a:r>
            <a:r>
              <a:rPr lang="en-GB" dirty="0" smtClean="0"/>
              <a:t>differently</a:t>
            </a:r>
          </a:p>
          <a:p>
            <a:pPr lvl="1"/>
            <a:r>
              <a:rPr lang="en-GB" dirty="0" smtClean="0"/>
              <a:t>Communicate the </a:t>
            </a:r>
            <a:r>
              <a:rPr lang="en-GB" dirty="0" err="1" smtClean="0"/>
              <a:t>LoA</a:t>
            </a:r>
            <a:r>
              <a:rPr lang="en-GB" dirty="0" smtClean="0"/>
              <a:t> to the service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93928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B2ACCESS Architecture Slide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92263"/>
            <a:ext cx="6835283" cy="4789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57456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Strategy Slide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Can B2ACCESS ids be consumed by services not in EUDAT?</a:t>
            </a:r>
          </a:p>
          <a:p>
            <a:pPr lvl="1"/>
            <a:r>
              <a:rPr lang="en-GB" dirty="0" smtClean="0"/>
              <a:t>Yes… (maybe)</a:t>
            </a:r>
          </a:p>
          <a:p>
            <a:pPr lvl="1"/>
            <a:r>
              <a:rPr lang="en-GB" dirty="0" smtClean="0"/>
              <a:t>Policy: </a:t>
            </a:r>
            <a:r>
              <a:rPr lang="en-GB" dirty="0" err="1" smtClean="0"/>
              <a:t>eduGAIN</a:t>
            </a:r>
            <a:r>
              <a:rPr lang="en-GB" dirty="0" smtClean="0"/>
              <a:t> compliance (release of </a:t>
            </a:r>
            <a:r>
              <a:rPr lang="en-GB" dirty="0" err="1" smtClean="0"/>
              <a:t>attrs</a:t>
            </a:r>
            <a:r>
              <a:rPr lang="en-GB" dirty="0" smtClean="0"/>
              <a:t>.)</a:t>
            </a:r>
          </a:p>
          <a:p>
            <a:pPr lvl="1"/>
            <a:r>
              <a:rPr lang="en-GB" dirty="0" smtClean="0"/>
              <a:t>Or of course you could be an EUDAT community</a:t>
            </a:r>
          </a:p>
          <a:p>
            <a:pPr lvl="1"/>
            <a:r>
              <a:rPr lang="en-GB" dirty="0" smtClean="0"/>
              <a:t>… easy! </a:t>
            </a:r>
            <a:r>
              <a:rPr lang="en-GB" dirty="0" smtClean="0">
                <a:sym typeface="Wingdings" panose="05000000000000000000" pitchFamily="2" charset="2"/>
              </a:rPr>
              <a:t></a:t>
            </a:r>
            <a:endParaRPr lang="en-GB" dirty="0" smtClean="0"/>
          </a:p>
          <a:p>
            <a:r>
              <a:rPr lang="en-GB" dirty="0" smtClean="0"/>
              <a:t>Different models for community portal integration</a:t>
            </a:r>
          </a:p>
          <a:p>
            <a:pPr lvl="1"/>
            <a:r>
              <a:rPr lang="en-GB" dirty="0" smtClean="0"/>
              <a:t>If you have one</a:t>
            </a:r>
            <a:r>
              <a:rPr lang="en-GB" dirty="0" smtClean="0"/>
              <a:t>…</a:t>
            </a:r>
          </a:p>
          <a:p>
            <a:r>
              <a:rPr lang="en-GB" dirty="0" smtClean="0"/>
              <a:t>Future work on multi-</a:t>
            </a:r>
            <a:r>
              <a:rPr lang="en-GB" dirty="0" err="1" smtClean="0"/>
              <a:t>LoA</a:t>
            </a:r>
            <a:r>
              <a:rPr lang="en-GB" dirty="0" smtClean="0"/>
              <a:t> sources of information</a:t>
            </a:r>
          </a:p>
          <a:p>
            <a:pPr lvl="1"/>
            <a:r>
              <a:rPr lang="en-GB" dirty="0" smtClean="0"/>
              <a:t>E.g. attribute providers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6390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(Honest) Evaluation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If someone offers you username/password</a:t>
            </a:r>
          </a:p>
          <a:p>
            <a:pPr lvl="1"/>
            <a:r>
              <a:rPr lang="en-GB" dirty="0" smtClean="0"/>
              <a:t>Kick them out!</a:t>
            </a:r>
          </a:p>
          <a:p>
            <a:pPr lvl="1"/>
            <a:r>
              <a:rPr lang="en-GB" dirty="0" smtClean="0"/>
              <a:t>Obsolete, insecure, unmanageable</a:t>
            </a:r>
          </a:p>
          <a:p>
            <a:r>
              <a:rPr lang="en-GB" dirty="0" smtClean="0"/>
              <a:t>Future authentication</a:t>
            </a:r>
          </a:p>
          <a:p>
            <a:pPr lvl="1"/>
            <a:r>
              <a:rPr lang="en-GB" dirty="0" smtClean="0"/>
              <a:t>Support federated identity management</a:t>
            </a:r>
          </a:p>
          <a:p>
            <a:pPr lvl="1"/>
            <a:r>
              <a:rPr lang="en-GB" dirty="0" smtClean="0"/>
              <a:t>Multi-</a:t>
            </a:r>
            <a:r>
              <a:rPr lang="en-GB" dirty="0" err="1" smtClean="0"/>
              <a:t>LoA</a:t>
            </a:r>
            <a:r>
              <a:rPr lang="en-GB" dirty="0" smtClean="0"/>
              <a:t> authentication</a:t>
            </a:r>
          </a:p>
          <a:p>
            <a:pPr lvl="1"/>
            <a:r>
              <a:rPr lang="en-GB" dirty="0" smtClean="0"/>
              <a:t>Include support for community and social ids</a:t>
            </a:r>
          </a:p>
          <a:p>
            <a:r>
              <a:rPr lang="en-GB" dirty="0" smtClean="0"/>
              <a:t>Future authorisation</a:t>
            </a:r>
          </a:p>
          <a:p>
            <a:r>
              <a:rPr lang="en-GB" dirty="0" smtClean="0"/>
              <a:t>B2ACCESS is not perfect (yet)</a:t>
            </a:r>
          </a:p>
          <a:p>
            <a:pPr lvl="1"/>
            <a:r>
              <a:rPr lang="en-GB" dirty="0" smtClean="0"/>
              <a:t>But every project/</a:t>
            </a:r>
            <a:r>
              <a:rPr lang="en-GB" dirty="0" err="1" smtClean="0"/>
              <a:t>einfra</a:t>
            </a:r>
            <a:r>
              <a:rPr lang="en-GB" dirty="0" smtClean="0"/>
              <a:t> is working on similar technology</a:t>
            </a:r>
          </a:p>
          <a:p>
            <a:pPr lvl="1"/>
            <a:r>
              <a:rPr lang="en-GB" dirty="0" smtClean="0"/>
              <a:t>Because it is the future</a:t>
            </a:r>
          </a:p>
          <a:p>
            <a:pPr lvl="1"/>
            <a:r>
              <a:rPr lang="en-GB" dirty="0" smtClean="0"/>
              <a:t>And all </a:t>
            </a:r>
            <a:r>
              <a:rPr lang="en-GB" dirty="0" err="1" smtClean="0"/>
              <a:t>einfrastructures</a:t>
            </a:r>
            <a:r>
              <a:rPr lang="en-GB" dirty="0" smtClean="0"/>
              <a:t> should interoperate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06407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Demo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If there is time…</a:t>
            </a:r>
          </a:p>
          <a:p>
            <a:pPr lvl="1"/>
            <a:r>
              <a:rPr lang="en-GB" dirty="0" smtClean="0"/>
              <a:t>If not, try it yourself</a:t>
            </a:r>
          </a:p>
          <a:p>
            <a:pPr lvl="1"/>
            <a:r>
              <a:rPr lang="en-GB" dirty="0" smtClean="0"/>
              <a:t>You can self register with any (accepted) id</a:t>
            </a:r>
          </a:p>
          <a:p>
            <a:r>
              <a:rPr lang="en-GB" dirty="0" smtClean="0"/>
              <a:t>Preproduction / staging</a:t>
            </a:r>
          </a:p>
          <a:p>
            <a:pPr lvl="1"/>
            <a:r>
              <a:rPr lang="en-GB" dirty="0" smtClean="0">
                <a:hlinkClick r:id="rId2"/>
              </a:rPr>
              <a:t>https://eudat-aai.fz-juelich.de:8443/</a:t>
            </a:r>
            <a:endParaRPr lang="en-GB" dirty="0" smtClean="0"/>
          </a:p>
          <a:p>
            <a:r>
              <a:rPr lang="en-GB" dirty="0" smtClean="0"/>
              <a:t>Production</a:t>
            </a:r>
          </a:p>
          <a:p>
            <a:pPr lvl="1"/>
            <a:r>
              <a:rPr lang="en-GB" dirty="0" smtClean="0">
                <a:hlinkClick r:id="rId3"/>
              </a:rPr>
              <a:t>https://b2access.eudat.eu/</a:t>
            </a:r>
            <a:endParaRPr lang="en-GB" dirty="0" smtClean="0"/>
          </a:p>
          <a:p>
            <a:r>
              <a:rPr lang="en-GB" dirty="0" smtClean="0"/>
              <a:t>Support</a:t>
            </a:r>
          </a:p>
          <a:p>
            <a:pPr lvl="1"/>
            <a:r>
              <a:rPr lang="en-GB" dirty="0" smtClean="0">
                <a:hlinkClick r:id="rId4"/>
              </a:rPr>
              <a:t>helpdesk@eudat.eu</a:t>
            </a:r>
            <a:endParaRPr lang="en-GB" dirty="0" smtClean="0"/>
          </a:p>
          <a:p>
            <a:r>
              <a:rPr lang="en-GB" dirty="0" smtClean="0"/>
              <a:t>Contact</a:t>
            </a:r>
          </a:p>
          <a:p>
            <a:pPr lvl="1"/>
            <a:r>
              <a:rPr lang="en-GB" dirty="0" smtClean="0">
                <a:hlinkClick r:id="rId5"/>
              </a:rPr>
              <a:t>jens.jensen@stfc.ac.uk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706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400</Words>
  <Application>Microsoft Office PowerPoint</Application>
  <PresentationFormat>On-screen Show (4:3)</PresentationFormat>
  <Paragraphs>106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Default</vt:lpstr>
      <vt:lpstr>EUDAT B2ACCESS</vt:lpstr>
      <vt:lpstr>EUDAT in nuce</vt:lpstr>
      <vt:lpstr>Data pilots overview</vt:lpstr>
      <vt:lpstr>Data pilots overview</vt:lpstr>
      <vt:lpstr>B2ACCESS Overview</vt:lpstr>
      <vt:lpstr>B2ACCESS Workflow</vt:lpstr>
      <vt:lpstr>User Slide</vt:lpstr>
      <vt:lpstr>Technology Slide</vt:lpstr>
      <vt:lpstr>B2ACCESS Architecture Slide</vt:lpstr>
      <vt:lpstr>Strategy Slide</vt:lpstr>
      <vt:lpstr>The (Honest) Evaluation</vt:lpstr>
      <vt:lpstr>Demo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EUDAT Federated AAI</dc:title>
  <dc:creator>gfiameni</dc:creator>
  <cp:lastModifiedBy>Jensen, Jens (STFC,RAL,SC)</cp:lastModifiedBy>
  <cp:revision>37</cp:revision>
  <dcterms:modified xsi:type="dcterms:W3CDTF">2016-05-31T12:28:25Z</dcterms:modified>
</cp:coreProperties>
</file>