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99" r:id="rId2"/>
  </p:sldMasterIdLst>
  <p:notesMasterIdLst>
    <p:notesMasterId r:id="rId28"/>
  </p:notesMasterIdLst>
  <p:sldIdLst>
    <p:sldId id="257" r:id="rId3"/>
    <p:sldId id="282" r:id="rId4"/>
    <p:sldId id="283" r:id="rId5"/>
    <p:sldId id="284" r:id="rId6"/>
    <p:sldId id="285" r:id="rId7"/>
    <p:sldId id="262" r:id="rId8"/>
    <p:sldId id="286" r:id="rId9"/>
    <p:sldId id="264" r:id="rId10"/>
    <p:sldId id="287" r:id="rId11"/>
    <p:sldId id="265" r:id="rId12"/>
    <p:sldId id="266" r:id="rId13"/>
    <p:sldId id="269" r:id="rId14"/>
    <p:sldId id="292" r:id="rId15"/>
    <p:sldId id="271" r:id="rId16"/>
    <p:sldId id="272" r:id="rId17"/>
    <p:sldId id="273" r:id="rId18"/>
    <p:sldId id="274" r:id="rId19"/>
    <p:sldId id="293" r:id="rId20"/>
    <p:sldId id="276" r:id="rId21"/>
    <p:sldId id="277" r:id="rId22"/>
    <p:sldId id="295" r:id="rId23"/>
    <p:sldId id="296" r:id="rId24"/>
    <p:sldId id="297" r:id="rId25"/>
    <p:sldId id="280"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8582" autoAdjust="0"/>
  </p:normalViewPr>
  <p:slideViewPr>
    <p:cSldViewPr>
      <p:cViewPr>
        <p:scale>
          <a:sx n="54" d="100"/>
          <a:sy n="54" d="100"/>
        </p:scale>
        <p:origin x="-183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A54D2C-9E9D-49AF-85A4-43C88BA9802D}" type="datetimeFigureOut">
              <a:rPr lang="en-GB" smtClean="0"/>
              <a:t>11/02/2016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3027F6-F798-46FA-AB08-83A1E53BDDBF}" type="slidenum">
              <a:rPr lang="en-GB" smtClean="0"/>
              <a:t>‹#›</a:t>
            </a:fld>
            <a:endParaRPr lang="en-GB"/>
          </a:p>
        </p:txBody>
      </p:sp>
    </p:spTree>
    <p:extLst>
      <p:ext uri="{BB962C8B-B14F-4D97-AF65-F5344CB8AC3E}">
        <p14:creationId xmlns:p14="http://schemas.microsoft.com/office/powerpoint/2010/main" val="70376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udat.eu/support-request?service=B2ACCES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udat.eu/services/b2acces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eudat.eu/services/userdoc/b2access-usag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main purpose of this </a:t>
            </a:r>
            <a:r>
              <a:rPr lang="en-GB" sz="1200" kern="1200" dirty="0" smtClean="0">
                <a:solidFill>
                  <a:schemeClr val="tx1"/>
                </a:solidFill>
                <a:effectLst/>
                <a:latin typeface="+mn-lt"/>
                <a:ea typeface="+mn-ea"/>
                <a:cs typeface="+mn-cs"/>
              </a:rPr>
              <a:t>presentation is to discuss how to use B2ACCESS,</a:t>
            </a:r>
            <a:r>
              <a:rPr lang="en-GB" sz="1200" kern="1200" baseline="0" dirty="0" smtClean="0">
                <a:solidFill>
                  <a:schemeClr val="tx1"/>
                </a:solidFill>
                <a:effectLst/>
                <a:latin typeface="+mn-lt"/>
                <a:ea typeface="+mn-ea"/>
                <a:cs typeface="+mn-cs"/>
              </a:rPr>
              <a:t> in particular focusing on the Registration and Login features.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43027F6-F798-46FA-AB08-83A1E53BDDBF}" type="slidenum">
              <a:rPr lang="en-GB" smtClean="0"/>
              <a:t>1</a:t>
            </a:fld>
            <a:endParaRPr lang="en-GB"/>
          </a:p>
        </p:txBody>
      </p:sp>
    </p:spTree>
    <p:extLst>
      <p:ext uri="{BB962C8B-B14F-4D97-AF65-F5344CB8AC3E}">
        <p14:creationId xmlns:p14="http://schemas.microsoft.com/office/powerpoint/2010/main" val="767013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Your</a:t>
            </a:r>
            <a:r>
              <a:rPr lang="en-GB" sz="1200" kern="1200" baseline="0" dirty="0" smtClean="0">
                <a:solidFill>
                  <a:schemeClr val="tx1"/>
                </a:solidFill>
                <a:effectLst/>
                <a:latin typeface="+mn-lt"/>
                <a:ea typeface="+mn-ea"/>
                <a:cs typeface="+mn-cs"/>
              </a:rPr>
              <a:t> home organisation identity provider is the most trusted log in option for B2ACCESS. </a:t>
            </a:r>
            <a:r>
              <a:rPr lang="en-GB" sz="1200" kern="1200" dirty="0" smtClean="0">
                <a:solidFill>
                  <a:schemeClr val="tx1"/>
                </a:solidFill>
                <a:effectLst/>
                <a:latin typeface="+mn-lt"/>
                <a:ea typeface="+mn-ea"/>
                <a:cs typeface="+mn-cs"/>
              </a:rPr>
              <a:t>EUDAT has joined the </a:t>
            </a:r>
            <a:r>
              <a:rPr lang="en-GB" sz="1200" kern="1200" dirty="0" err="1" smtClean="0">
                <a:solidFill>
                  <a:schemeClr val="tx1"/>
                </a:solidFill>
                <a:effectLst/>
                <a:latin typeface="+mn-lt"/>
                <a:ea typeface="+mn-ea"/>
                <a:cs typeface="+mn-cs"/>
              </a:rPr>
              <a:t>EduGain</a:t>
            </a:r>
            <a:r>
              <a:rPr lang="en-GB" sz="1200" kern="1200" dirty="0" smtClean="0">
                <a:solidFill>
                  <a:schemeClr val="tx1"/>
                </a:solidFill>
                <a:effectLst/>
                <a:latin typeface="+mn-lt"/>
                <a:ea typeface="+mn-ea"/>
                <a:cs typeface="+mn-cs"/>
              </a:rPr>
              <a:t> federation. This means that EUDAT supports a wide range of </a:t>
            </a:r>
            <a:r>
              <a:rPr lang="en-GB" sz="1200" kern="1200" dirty="0" err="1" smtClean="0">
                <a:solidFill>
                  <a:schemeClr val="tx1"/>
                </a:solidFill>
                <a:effectLst/>
                <a:latin typeface="+mn-lt"/>
                <a:ea typeface="+mn-ea"/>
                <a:cs typeface="+mn-cs"/>
              </a:rPr>
              <a:t>IdPs</a:t>
            </a:r>
            <a:r>
              <a:rPr lang="en-GB" sz="1200" kern="1200" dirty="0" smtClean="0">
                <a:solidFill>
                  <a:schemeClr val="tx1"/>
                </a:solidFill>
                <a:effectLst/>
                <a:latin typeface="+mn-lt"/>
                <a:ea typeface="+mn-ea"/>
                <a:cs typeface="+mn-cs"/>
              </a:rPr>
              <a:t> and end-users can use their home organisation ID to register. To register </a:t>
            </a:r>
            <a:r>
              <a:rPr lang="en-GB" sz="1200" i="1" kern="1200" dirty="0" smtClean="0">
                <a:solidFill>
                  <a:schemeClr val="tx1"/>
                </a:solidFill>
                <a:effectLst/>
                <a:latin typeface="+mn-lt"/>
                <a:ea typeface="+mn-ea"/>
                <a:cs typeface="+mn-cs"/>
              </a:rPr>
              <a:t>– Follow the instructions on the slide.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43027F6-F798-46FA-AB08-83A1E53BDDBF}" type="slidenum">
              <a:rPr lang="en-GB" smtClean="0"/>
              <a:t>10</a:t>
            </a:fld>
            <a:endParaRPr lang="en-GB"/>
          </a:p>
        </p:txBody>
      </p:sp>
    </p:spTree>
    <p:extLst>
      <p:ext uri="{BB962C8B-B14F-4D97-AF65-F5344CB8AC3E}">
        <p14:creationId xmlns:p14="http://schemas.microsoft.com/office/powerpoint/2010/main" val="3680934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You will also be able to log in using an already active social account. For this example we</a:t>
            </a:r>
            <a:r>
              <a:rPr lang="en-GB" sz="1200" kern="1200" baseline="0" dirty="0" smtClean="0">
                <a:solidFill>
                  <a:schemeClr val="tx1"/>
                </a:solidFill>
                <a:effectLst/>
                <a:latin typeface="+mn-lt"/>
                <a:ea typeface="+mn-ea"/>
                <a:cs typeface="+mn-cs"/>
              </a:rPr>
              <a:t> discuss Google, though the other social accounts should be very similar. </a:t>
            </a:r>
            <a:r>
              <a:rPr lang="en-GB" sz="1200" kern="1200" dirty="0" smtClean="0">
                <a:solidFill>
                  <a:schemeClr val="tx1"/>
                </a:solidFill>
                <a:effectLst/>
                <a:latin typeface="+mn-lt"/>
                <a:ea typeface="+mn-ea"/>
                <a:cs typeface="+mn-cs"/>
              </a:rPr>
              <a:t>To begin click the Google account link and then authenticate. </a:t>
            </a:r>
            <a:r>
              <a:rPr lang="en-GB" sz="1200" i="1" kern="1200" dirty="0" smtClean="0">
                <a:solidFill>
                  <a:schemeClr val="tx1"/>
                </a:solidFill>
                <a:effectLst/>
                <a:latin typeface="+mn-lt"/>
                <a:ea typeface="+mn-ea"/>
                <a:cs typeface="+mn-cs"/>
              </a:rPr>
              <a:t>Follow the instructions on the slide</a:t>
            </a:r>
            <a:r>
              <a:rPr lang="en-GB" sz="120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643027F6-F798-46FA-AB08-83A1E53BDDBF}" type="slidenum">
              <a:rPr lang="en-GB" smtClean="0"/>
              <a:t>11</a:t>
            </a:fld>
            <a:endParaRPr lang="en-GB"/>
          </a:p>
        </p:txBody>
      </p:sp>
    </p:spTree>
    <p:extLst>
      <p:ext uri="{BB962C8B-B14F-4D97-AF65-F5344CB8AC3E}">
        <p14:creationId xmlns:p14="http://schemas.microsoft.com/office/powerpoint/2010/main" val="3888459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To register with a B2ACCESS ID click on the “Registering a new account” link at the top right of the web-page. You will then be offered three registration forms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OAuth Client Registration Form</a:t>
            </a:r>
            <a:r>
              <a:rPr lang="en-GB" sz="1200" kern="1200" baseline="0" dirty="0" smtClean="0">
                <a:solidFill>
                  <a:schemeClr val="tx1"/>
                </a:solidFill>
                <a:effectLst/>
                <a:latin typeface="+mn-lt"/>
                <a:ea typeface="+mn-ea"/>
                <a:cs typeface="+mn-cs"/>
              </a:rPr>
              <a:t> is for registration of computer services and is not covered in this presentation. </a:t>
            </a:r>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you choose </a:t>
            </a:r>
            <a:r>
              <a:rPr lang="en-GB" b="1" dirty="0" smtClean="0"/>
              <a:t>Create B2ACCESS Account (username only)</a:t>
            </a:r>
            <a:r>
              <a:rPr lang="en-GB" b="0" dirty="0" smtClean="0"/>
              <a:t> you need to </a:t>
            </a:r>
            <a:r>
              <a:rPr lang="en-GB" sz="1200" b="0" kern="1200" dirty="0" smtClean="0">
                <a:solidFill>
                  <a:schemeClr val="tx1"/>
                </a:solidFill>
                <a:effectLst/>
                <a:latin typeface="+mn-lt"/>
                <a:ea typeface="+mn-ea"/>
                <a:cs typeface="+mn-cs"/>
              </a:rPr>
              <a:t>f</a:t>
            </a:r>
            <a:r>
              <a:rPr lang="en-GB" sz="1200" kern="1200" dirty="0" smtClean="0">
                <a:solidFill>
                  <a:schemeClr val="tx1"/>
                </a:solidFill>
                <a:effectLst/>
                <a:latin typeface="+mn-lt"/>
                <a:ea typeface="+mn-ea"/>
                <a:cs typeface="+mn-cs"/>
              </a:rPr>
              <a:t>ill in the following data</a:t>
            </a:r>
            <a:r>
              <a:rPr lang="en-GB" sz="1200" b="1" i="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Your</a:t>
            </a:r>
            <a:r>
              <a:rPr lang="en-GB" sz="1200" kern="1200" baseline="0" dirty="0" smtClean="0">
                <a:solidFill>
                  <a:schemeClr val="tx1"/>
                </a:solidFill>
                <a:effectLst/>
                <a:latin typeface="+mn-lt"/>
                <a:ea typeface="+mn-ea"/>
                <a:cs typeface="+mn-cs"/>
              </a:rPr>
              <a:t> preferred </a:t>
            </a:r>
            <a:r>
              <a:rPr lang="en-GB" sz="1200" kern="1200" dirty="0" smtClean="0">
                <a:solidFill>
                  <a:schemeClr val="tx1"/>
                </a:solidFill>
                <a:effectLst/>
                <a:latin typeface="+mn-lt"/>
                <a:ea typeface="+mn-ea"/>
                <a:cs typeface="+mn-cs"/>
              </a:rPr>
              <a:t>User name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Your</a:t>
            </a:r>
            <a:r>
              <a:rPr lang="en-GB" sz="1200" kern="1200" baseline="0" dirty="0" smtClean="0">
                <a:solidFill>
                  <a:schemeClr val="tx1"/>
                </a:solidFill>
                <a:effectLst/>
                <a:latin typeface="+mn-lt"/>
                <a:ea typeface="+mn-ea"/>
                <a:cs typeface="+mn-cs"/>
              </a:rPr>
              <a:t> secure p</a:t>
            </a:r>
            <a:r>
              <a:rPr lang="en-GB" sz="1200" kern="1200" dirty="0" smtClean="0">
                <a:solidFill>
                  <a:schemeClr val="tx1"/>
                </a:solidFill>
                <a:effectLst/>
                <a:latin typeface="+mn-lt"/>
                <a:ea typeface="+mn-ea"/>
                <a:cs typeface="+mn-cs"/>
              </a:rPr>
              <a:t>assword (twice). Note that</a:t>
            </a:r>
            <a:r>
              <a:rPr lang="en-GB" sz="1200" kern="1200" baseline="0" dirty="0" smtClean="0">
                <a:solidFill>
                  <a:schemeClr val="tx1"/>
                </a:solidFill>
                <a:effectLst/>
                <a:latin typeface="+mn-lt"/>
                <a:ea typeface="+mn-ea"/>
                <a:cs typeface="+mn-cs"/>
              </a:rPr>
              <a:t> the B2ACCESS site instructs your browser to </a:t>
            </a:r>
            <a:r>
              <a:rPr lang="en-GB" sz="1200" b="1" kern="1200" baseline="0" dirty="0" smtClean="0">
                <a:solidFill>
                  <a:schemeClr val="tx1"/>
                </a:solidFill>
                <a:effectLst/>
                <a:latin typeface="+mn-lt"/>
                <a:ea typeface="+mn-ea"/>
                <a:cs typeface="+mn-cs"/>
              </a:rPr>
              <a:t>not</a:t>
            </a:r>
            <a:r>
              <a:rPr lang="en-GB" sz="1200" kern="1200" baseline="0" dirty="0" smtClean="0">
                <a:solidFill>
                  <a:schemeClr val="tx1"/>
                </a:solidFill>
                <a:effectLst/>
                <a:latin typeface="+mn-lt"/>
                <a:ea typeface="+mn-ea"/>
                <a:cs typeface="+mn-cs"/>
              </a:rPr>
              <a:t> remember your username and password.</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Email address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Organisation name (optional)</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Common Name (CN, optional)</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Comments (optional)</a:t>
            </a:r>
          </a:p>
          <a:p>
            <a:endParaRPr lang="en-GB" dirty="0" smtClean="0"/>
          </a:p>
          <a:p>
            <a:r>
              <a:rPr lang="en-GB" dirty="0" smtClean="0"/>
              <a:t>If you choose </a:t>
            </a:r>
            <a:r>
              <a:rPr lang="en-GB" b="1" dirty="0" smtClean="0"/>
              <a:t>Create B2ACCESS Account (certificate + optional username)</a:t>
            </a:r>
            <a:r>
              <a:rPr lang="en-GB" b="0" dirty="0" smtClean="0"/>
              <a:t> then you need to fill in fewer</a:t>
            </a:r>
            <a:r>
              <a:rPr lang="en-GB" b="0" baseline="0" dirty="0" smtClean="0"/>
              <a:t> fields:</a:t>
            </a:r>
          </a:p>
          <a:p>
            <a:pPr marL="171450" indent="-171450">
              <a:buFont typeface="Arial" panose="020B0604020202020204" pitchFamily="34" charset="0"/>
              <a:buChar char="•"/>
            </a:pPr>
            <a:r>
              <a:rPr lang="en-GB" b="0" baseline="0" dirty="0" smtClean="0"/>
              <a:t>Your Distinguished Name, where you can use the optional facility to </a:t>
            </a:r>
            <a:r>
              <a:rPr lang="en-GB" dirty="0" smtClean="0"/>
              <a:t>extract it from an uploaded X.509 certificate. The</a:t>
            </a:r>
            <a:r>
              <a:rPr lang="en-GB" baseline="0" dirty="0" smtClean="0"/>
              <a:t> format B2ACCESS follows is LDAP and a</a:t>
            </a:r>
            <a:r>
              <a:rPr lang="en-GB" dirty="0" smtClean="0"/>
              <a:t>n</a:t>
            </a:r>
            <a:r>
              <a:rPr lang="en-GB" baseline="0" dirty="0" smtClean="0"/>
              <a:t> example distinguished name is shown on the screen: CN is Common Name, your full name; O is the name of your organisation; OU is Organisational Unit, a group where you belong in your organisation; and C is the Country where your organisations is based.</a:t>
            </a:r>
            <a:endParaRPr lang="en-GB" dirty="0" smtClean="0"/>
          </a:p>
          <a:p>
            <a:pPr marL="171450" indent="-171450">
              <a:buFont typeface="Arial" panose="020B0604020202020204" pitchFamily="34" charset="0"/>
              <a:buChar char="•"/>
            </a:pPr>
            <a:r>
              <a:rPr lang="en-GB" b="0" dirty="0" smtClean="0"/>
              <a:t>A</a:t>
            </a:r>
            <a:r>
              <a:rPr lang="en-GB" b="0" baseline="0" dirty="0" smtClean="0"/>
              <a:t>n optional preferred User name</a:t>
            </a:r>
          </a:p>
          <a:p>
            <a:pPr marL="171450" indent="-171450">
              <a:buFont typeface="Arial" panose="020B0604020202020204" pitchFamily="34" charset="0"/>
              <a:buChar char="•"/>
            </a:pPr>
            <a:r>
              <a:rPr lang="en-GB" b="0" baseline="0" dirty="0" smtClean="0"/>
              <a:t>Your email address</a:t>
            </a:r>
          </a:p>
          <a:p>
            <a:pPr marL="171450" indent="-171450">
              <a:buFont typeface="Arial" panose="020B0604020202020204" pitchFamily="34" charset="0"/>
              <a:buChar char="•"/>
            </a:pPr>
            <a:r>
              <a:rPr lang="en-GB" b="0" baseline="0" dirty="0" smtClean="0"/>
              <a:t>And optionally your organisation name</a:t>
            </a:r>
          </a:p>
          <a:p>
            <a:pPr marL="171450" indent="-171450">
              <a:buFont typeface="Arial" panose="020B0604020202020204" pitchFamily="34" charset="0"/>
              <a:buChar char="•"/>
            </a:pPr>
            <a:endParaRPr lang="en-GB" b="0" baseline="0" dirty="0" smtClean="0"/>
          </a:p>
          <a:p>
            <a:pPr marL="0" indent="0">
              <a:buFont typeface="Arial" panose="020B0604020202020204" pitchFamily="34" charset="0"/>
              <a:buNone/>
            </a:pPr>
            <a:r>
              <a:rPr lang="en-GB" b="0" baseline="0" dirty="0" smtClean="0"/>
              <a:t>In both cases, you need to a</a:t>
            </a:r>
            <a:r>
              <a:rPr lang="en-GB" dirty="0" smtClean="0"/>
              <a:t>gree to the Terms of Use and Data Privacy Statement and submit.</a:t>
            </a:r>
            <a:endParaRPr lang="en-GB" b="0" dirty="0"/>
          </a:p>
        </p:txBody>
      </p:sp>
      <p:sp>
        <p:nvSpPr>
          <p:cNvPr id="4" name="Slide Number Placeholder 3"/>
          <p:cNvSpPr>
            <a:spLocks noGrp="1"/>
          </p:cNvSpPr>
          <p:nvPr>
            <p:ph type="sldNum" sz="quarter" idx="10"/>
          </p:nvPr>
        </p:nvSpPr>
        <p:spPr/>
        <p:txBody>
          <a:bodyPr/>
          <a:lstStyle/>
          <a:p>
            <a:fld id="{643027F6-F798-46FA-AB08-83A1E53BDDBF}" type="slidenum">
              <a:rPr lang="en-GB" smtClean="0"/>
              <a:t>12</a:t>
            </a:fld>
            <a:endParaRPr lang="en-GB"/>
          </a:p>
        </p:txBody>
      </p:sp>
    </p:spTree>
    <p:extLst>
      <p:ext uri="{BB962C8B-B14F-4D97-AF65-F5344CB8AC3E}">
        <p14:creationId xmlns:p14="http://schemas.microsoft.com/office/powerpoint/2010/main" val="3133820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You generally</a:t>
            </a:r>
            <a:r>
              <a:rPr lang="en-GB" sz="1200" kern="1200" baseline="0" dirty="0" smtClean="0">
                <a:solidFill>
                  <a:schemeClr val="tx1"/>
                </a:solidFill>
                <a:effectLst/>
                <a:latin typeface="+mn-lt"/>
                <a:ea typeface="+mn-ea"/>
                <a:cs typeface="+mn-cs"/>
              </a:rPr>
              <a:t> do not need to log in to B2ACCESS. The EUDAT services integrated with B2ACCESS present their own B2ACCESS interfaces, and once logged in with one such service, your session is valid for other integrated services. You may need to log in so as to manage your B2ACCESS account, which we discuss later. </a:t>
            </a:r>
            <a:r>
              <a:rPr lang="en-GB" sz="1200" kern="1200" dirty="0" smtClean="0">
                <a:solidFill>
                  <a:schemeClr val="tx1"/>
                </a:solidFill>
                <a:effectLst/>
                <a:latin typeface="+mn-lt"/>
                <a:ea typeface="+mn-ea"/>
                <a:cs typeface="+mn-cs"/>
              </a:rPr>
              <a:t>After registering, logging in is very simple.</a:t>
            </a:r>
            <a:r>
              <a:rPr lang="en-GB" sz="1200" kern="1200" baseline="0" dirty="0" smtClean="0">
                <a:solidFill>
                  <a:schemeClr val="tx1"/>
                </a:solidFill>
                <a:effectLst/>
                <a:latin typeface="+mn-lt"/>
                <a:ea typeface="+mn-ea"/>
                <a:cs typeface="+mn-cs"/>
              </a:rPr>
              <a:t> Username-password is shown here, because when we took the screenshot that’s what the user had last used to log in. Y</a:t>
            </a:r>
            <a:r>
              <a:rPr lang="en-GB" sz="1200" kern="1200" dirty="0" smtClean="0">
                <a:solidFill>
                  <a:schemeClr val="tx1"/>
                </a:solidFill>
                <a:effectLst/>
                <a:latin typeface="+mn-lt"/>
                <a:ea typeface="+mn-ea"/>
                <a:cs typeface="+mn-cs"/>
              </a:rPr>
              <a:t>ou can use any ID you have used to register before. Note also how</a:t>
            </a:r>
            <a:r>
              <a:rPr lang="en-GB" sz="1200" kern="1200" baseline="0" dirty="0" smtClean="0">
                <a:solidFill>
                  <a:schemeClr val="tx1"/>
                </a:solidFill>
                <a:effectLst/>
                <a:latin typeface="+mn-lt"/>
                <a:ea typeface="+mn-ea"/>
                <a:cs typeface="+mn-cs"/>
              </a:rPr>
              <a:t> the filter “micro” on the search applies to all possible authentication options, leaving only “Microsoft Live” under Social, and the two organisations that include “micro” in their name. This also applies when trying to select an ID for registration.</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3027F6-F798-46FA-AB08-83A1E53BDDBF}" type="slidenum">
              <a:rPr lang="en-GB" smtClean="0"/>
              <a:t>13</a:t>
            </a:fld>
            <a:endParaRPr lang="en-GB"/>
          </a:p>
        </p:txBody>
      </p:sp>
    </p:spTree>
    <p:extLst>
      <p:ext uri="{BB962C8B-B14F-4D97-AF65-F5344CB8AC3E}">
        <p14:creationId xmlns:p14="http://schemas.microsoft.com/office/powerpoint/2010/main" val="3187311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Logging in using Home Organisation ID – </a:t>
            </a:r>
            <a:r>
              <a:rPr lang="en-GB" sz="1200" b="1" i="1" kern="1200" dirty="0" smtClean="0">
                <a:solidFill>
                  <a:schemeClr val="tx1"/>
                </a:solidFill>
                <a:effectLst/>
                <a:latin typeface="+mn-lt"/>
                <a:ea typeface="+mn-ea"/>
                <a:cs typeface="+mn-cs"/>
              </a:rPr>
              <a:t>Follow instructions on the slide</a:t>
            </a:r>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643027F6-F798-46FA-AB08-83A1E53BDDBF}" type="slidenum">
              <a:rPr lang="en-GB" smtClean="0"/>
              <a:t>14</a:t>
            </a:fld>
            <a:endParaRPr lang="en-GB"/>
          </a:p>
        </p:txBody>
      </p:sp>
    </p:spTree>
    <p:extLst>
      <p:ext uri="{BB962C8B-B14F-4D97-AF65-F5344CB8AC3E}">
        <p14:creationId xmlns:p14="http://schemas.microsoft.com/office/powerpoint/2010/main" val="2423269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Again we cover Google here, although the workflow is similar for the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other Social account</a:t>
            </a:r>
            <a:r>
              <a:rPr lang="en-GB" sz="1200" kern="1200" baseline="0" dirty="0" smtClean="0">
                <a:solidFill>
                  <a:schemeClr val="tx1"/>
                </a:solidFill>
                <a:effectLst/>
                <a:latin typeface="+mn-lt"/>
                <a:ea typeface="+mn-ea"/>
                <a:cs typeface="+mn-cs"/>
              </a:rPr>
              <a:t> ID Providers. </a:t>
            </a:r>
            <a:r>
              <a:rPr lang="en-GB" sz="1200" b="1" i="1" kern="1200" dirty="0" smtClean="0">
                <a:solidFill>
                  <a:schemeClr val="tx1"/>
                </a:solidFill>
                <a:effectLst/>
                <a:latin typeface="+mn-lt"/>
                <a:ea typeface="+mn-ea"/>
                <a:cs typeface="+mn-cs"/>
              </a:rPr>
              <a:t>Follow instructions on the slide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43027F6-F798-46FA-AB08-83A1E53BDDBF}" type="slidenum">
              <a:rPr lang="en-GB" smtClean="0"/>
              <a:t>15</a:t>
            </a:fld>
            <a:endParaRPr lang="en-GB"/>
          </a:p>
        </p:txBody>
      </p:sp>
    </p:spTree>
    <p:extLst>
      <p:ext uri="{BB962C8B-B14F-4D97-AF65-F5344CB8AC3E}">
        <p14:creationId xmlns:p14="http://schemas.microsoft.com/office/powerpoint/2010/main" val="1563995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B2ACCESS ID log in- </a:t>
            </a:r>
            <a:r>
              <a:rPr lang="en-GB" sz="1200" b="1" i="1" kern="1200" dirty="0" smtClean="0">
                <a:solidFill>
                  <a:schemeClr val="tx1"/>
                </a:solidFill>
                <a:effectLst/>
                <a:latin typeface="+mn-lt"/>
                <a:ea typeface="+mn-ea"/>
                <a:cs typeface="+mn-cs"/>
              </a:rPr>
              <a:t>follow instructions on the slide</a:t>
            </a:r>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3027F6-F798-46FA-AB08-83A1E53BDDBF}" type="slidenum">
              <a:rPr lang="en-GB" smtClean="0"/>
              <a:t>16</a:t>
            </a:fld>
            <a:endParaRPr lang="en-GB"/>
          </a:p>
        </p:txBody>
      </p:sp>
    </p:spTree>
    <p:extLst>
      <p:ext uri="{BB962C8B-B14F-4D97-AF65-F5344CB8AC3E}">
        <p14:creationId xmlns:p14="http://schemas.microsoft.com/office/powerpoint/2010/main" val="3229561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You may go through the registration</a:t>
            </a:r>
            <a:r>
              <a:rPr lang="en-GB" sz="1200" kern="1200" baseline="0" dirty="0" smtClean="0">
                <a:solidFill>
                  <a:schemeClr val="tx1"/>
                </a:solidFill>
                <a:effectLst/>
                <a:latin typeface="+mn-lt"/>
                <a:ea typeface="+mn-ea"/>
                <a:cs typeface="+mn-cs"/>
              </a:rPr>
              <a:t> process but not get a “Registration successful” message. It’s a known problem that the B2ACCESS team is dealing with, but registrations are successful; just go back to the B2ACCESS page and log in as required.</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Sometimes</a:t>
            </a:r>
            <a:r>
              <a:rPr lang="en-GB" sz="1200" kern="1200" baseline="0" dirty="0" smtClean="0">
                <a:solidFill>
                  <a:schemeClr val="tx1"/>
                </a:solidFill>
                <a:effectLst/>
                <a:latin typeface="+mn-lt"/>
                <a:ea typeface="+mn-ea"/>
                <a:cs typeface="+mn-cs"/>
              </a:rPr>
              <a:t> </a:t>
            </a:r>
            <a:r>
              <a:rPr lang="en-GB" dirty="0" smtClean="0"/>
              <a:t>the captcha appears only partially on the screen,</a:t>
            </a:r>
            <a:r>
              <a:rPr lang="en-GB" baseline="0" dirty="0" smtClean="0"/>
              <a:t> which prevents you from completing the registration. </a:t>
            </a:r>
            <a:r>
              <a:rPr lang="en-GB" dirty="0" smtClean="0"/>
              <a:t>Cancelling and retrying seems to work.</a:t>
            </a:r>
            <a:endParaRPr lang="en-GB"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If you face any issues either with logging in or registering with your home</a:t>
            </a:r>
            <a:r>
              <a:rPr lang="en-GB" sz="1200" kern="1200" baseline="0" dirty="0" smtClean="0">
                <a:solidFill>
                  <a:schemeClr val="tx1"/>
                </a:solidFill>
                <a:effectLst/>
                <a:latin typeface="+mn-lt"/>
                <a:ea typeface="+mn-ea"/>
                <a:cs typeface="+mn-cs"/>
              </a:rPr>
              <a:t> institution credentials, </a:t>
            </a:r>
            <a:r>
              <a:rPr lang="en-GB" sz="1200" kern="1200" dirty="0" smtClean="0">
                <a:solidFill>
                  <a:schemeClr val="tx1"/>
                </a:solidFill>
                <a:effectLst/>
                <a:latin typeface="+mn-lt"/>
                <a:ea typeface="+mn-ea"/>
                <a:cs typeface="+mn-cs"/>
              </a:rPr>
              <a:t>it may be due to B2ACCESS not having the correct attributes provided by your home organisation ID provider. If this happens you should contact the EUDAT support team via the link on the slide. This can also be accessed via the B2ACCESS pages on the EUDAT website.</a:t>
            </a:r>
          </a:p>
          <a:p>
            <a:endParaRPr lang="en-GB" dirty="0"/>
          </a:p>
        </p:txBody>
      </p:sp>
      <p:sp>
        <p:nvSpPr>
          <p:cNvPr id="4" name="Slide Number Placeholder 3"/>
          <p:cNvSpPr>
            <a:spLocks noGrp="1"/>
          </p:cNvSpPr>
          <p:nvPr>
            <p:ph type="sldNum" sz="quarter" idx="10"/>
          </p:nvPr>
        </p:nvSpPr>
        <p:spPr/>
        <p:txBody>
          <a:bodyPr/>
          <a:lstStyle/>
          <a:p>
            <a:fld id="{643027F6-F798-46FA-AB08-83A1E53BDDBF}" type="slidenum">
              <a:rPr lang="en-GB" smtClean="0"/>
              <a:t>17</a:t>
            </a:fld>
            <a:endParaRPr lang="en-GB"/>
          </a:p>
        </p:txBody>
      </p:sp>
    </p:spTree>
    <p:extLst>
      <p:ext uri="{BB962C8B-B14F-4D97-AF65-F5344CB8AC3E}">
        <p14:creationId xmlns:p14="http://schemas.microsoft.com/office/powerpoint/2010/main" val="2871556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This is the profile management page which you can access after you log</a:t>
            </a:r>
            <a:r>
              <a:rPr lang="en-GB" sz="1200" kern="1200" baseline="0" dirty="0" smtClean="0">
                <a:solidFill>
                  <a:schemeClr val="tx1"/>
                </a:solidFill>
                <a:effectLst/>
                <a:latin typeface="+mn-lt"/>
                <a:ea typeface="+mn-ea"/>
                <a:cs typeface="+mn-cs"/>
              </a:rPr>
              <a:t> in. You can see your email at the top and the logout button. The page shows your Displayed name and your credential status (which is whether you have set a B2ACCESS password), the Groups that you belong to, your unique, anonymous B2ACCESS ID, your username, canonical name, email and organisation name and also the Level of assurance for the credentials you have used to log in. The B2ACCESS team is working on making the Level of Assurance consistent, for example, the user who took the screenshot had logged in using a Google ID, which should display a “Medium” level of assurance, but the screen reads “Low”. </a:t>
            </a:r>
          </a:p>
          <a:p>
            <a:pPr lvl="0"/>
            <a:endParaRPr lang="en-GB" sz="1200" kern="1200" baseline="0" dirty="0" smtClean="0">
              <a:solidFill>
                <a:schemeClr val="tx1"/>
              </a:solidFill>
              <a:effectLst/>
              <a:latin typeface="+mn-lt"/>
              <a:ea typeface="+mn-ea"/>
              <a:cs typeface="+mn-cs"/>
            </a:endParaRPr>
          </a:p>
          <a:p>
            <a:pPr lvl="0"/>
            <a:r>
              <a:rPr lang="en-GB" sz="1200" kern="1200" baseline="0" dirty="0" smtClean="0">
                <a:solidFill>
                  <a:schemeClr val="tx1"/>
                </a:solidFill>
                <a:effectLst/>
                <a:latin typeface="+mn-lt"/>
                <a:ea typeface="+mn-ea"/>
                <a:cs typeface="+mn-cs"/>
              </a:rPr>
              <a:t>Remove account at the bottom right allows you schedule, or immediately delete your account; this is discussed next.</a:t>
            </a:r>
          </a:p>
          <a:p>
            <a:pPr lvl="0"/>
            <a:endParaRPr lang="en-GB" sz="1200" kern="1200" baseline="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43027F6-F798-46FA-AB08-83A1E53BDDBF}" type="slidenum">
              <a:rPr lang="en-GB" smtClean="0"/>
              <a:t>18</a:t>
            </a:fld>
            <a:endParaRPr lang="en-GB"/>
          </a:p>
        </p:txBody>
      </p:sp>
    </p:spTree>
    <p:extLst>
      <p:ext uri="{BB962C8B-B14F-4D97-AF65-F5344CB8AC3E}">
        <p14:creationId xmlns:p14="http://schemas.microsoft.com/office/powerpoint/2010/main" val="588363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GB" sz="1200" kern="1200" dirty="0" smtClean="0">
                <a:solidFill>
                  <a:schemeClr val="tx1"/>
                </a:solidFill>
                <a:effectLst/>
                <a:latin typeface="+mn-lt"/>
                <a:ea typeface="+mn-ea"/>
                <a:cs typeface="+mn-cs"/>
              </a:rPr>
              <a:t>You can temporarily deactivate your account for a certain number of days. </a:t>
            </a:r>
            <a:r>
              <a:rPr lang="en-GB" sz="1200" b="0" i="0" kern="1200" dirty="0" smtClean="0">
                <a:solidFill>
                  <a:schemeClr val="tx1"/>
                </a:solidFill>
                <a:effectLst/>
                <a:latin typeface="+mn-lt"/>
                <a:ea typeface="+mn-ea"/>
                <a:cs typeface="+mn-cs"/>
              </a:rPr>
              <a:t>To do this</a:t>
            </a:r>
            <a:r>
              <a:rPr lang="en-GB" sz="1200" b="0" i="0" kern="1200" baseline="0" dirty="0" smtClean="0">
                <a:solidFill>
                  <a:schemeClr val="tx1"/>
                </a:solidFill>
                <a:effectLst/>
                <a:latin typeface="+mn-lt"/>
                <a:ea typeface="+mn-ea"/>
                <a:cs typeface="+mn-cs"/>
              </a:rPr>
              <a:t> </a:t>
            </a:r>
            <a:r>
              <a:rPr lang="en-GB" sz="1900" b="0" i="0" kern="1200" baseline="0" dirty="0" smtClean="0">
                <a:solidFill>
                  <a:schemeClr val="tx1"/>
                </a:solidFill>
                <a:effectLst/>
                <a:latin typeface="+mn-lt"/>
                <a:ea typeface="+mn-ea"/>
                <a:cs typeface="+mn-cs"/>
              </a:rPr>
              <a:t>c</a:t>
            </a:r>
            <a:r>
              <a:rPr lang="en-GB" sz="1900" dirty="0" smtClean="0"/>
              <a:t>lick on the </a:t>
            </a:r>
            <a:r>
              <a:rPr lang="en-GB" sz="1900" i="1" dirty="0" smtClean="0"/>
              <a:t>Remove account</a:t>
            </a:r>
            <a:r>
              <a:rPr lang="en-GB" sz="1900" dirty="0" smtClean="0"/>
              <a:t> button at the bottom right of the Profile management page. Select the option </a:t>
            </a:r>
            <a:r>
              <a:rPr lang="en-GB" sz="1900" b="1" i="1" dirty="0" smtClean="0"/>
              <a:t>Disable immediately and remove after a grace period</a:t>
            </a:r>
            <a:r>
              <a:rPr lang="en-GB" sz="1900" b="1" i="0" baseline="0" dirty="0" smtClean="0"/>
              <a:t> </a:t>
            </a:r>
            <a:r>
              <a:rPr lang="en-GB" sz="1900" b="0" i="0" baseline="0" dirty="0" smtClean="0"/>
              <a:t>and c</a:t>
            </a:r>
            <a:r>
              <a:rPr lang="en-GB" sz="1900" dirty="0" smtClean="0"/>
              <a:t>hoose the number of days you want the account to be suspended,</a:t>
            </a:r>
            <a:r>
              <a:rPr lang="en-GB" sz="1900" baseline="0" dirty="0" smtClean="0"/>
              <a:t> then </a:t>
            </a:r>
            <a:r>
              <a:rPr lang="en-GB" sz="1900" b="0" dirty="0" smtClean="0"/>
              <a:t>Confirm your choice</a:t>
            </a:r>
            <a:r>
              <a:rPr lang="en-GB" sz="1200" b="0" i="1" kern="1200" dirty="0" smtClean="0">
                <a:solidFill>
                  <a:schemeClr val="tx1"/>
                </a:solidFill>
                <a:effectLst/>
                <a:latin typeface="+mn-lt"/>
                <a:ea typeface="+mn-ea"/>
                <a:cs typeface="+mn-cs"/>
              </a:rPr>
              <a:t>.</a:t>
            </a:r>
            <a:r>
              <a:rPr lang="en-GB" sz="1200" b="0" i="1"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Please note that if you log in during</a:t>
            </a:r>
            <a:r>
              <a:rPr lang="en-GB" sz="1200" kern="1200" baseline="0" dirty="0" smtClean="0">
                <a:solidFill>
                  <a:schemeClr val="tx1"/>
                </a:solidFill>
                <a:effectLst/>
                <a:latin typeface="+mn-lt"/>
                <a:ea typeface="+mn-ea"/>
                <a:cs typeface="+mn-cs"/>
              </a:rPr>
              <a:t> the grace period, the scheduled deletion will be cancelled and the </a:t>
            </a:r>
            <a:r>
              <a:rPr lang="en-GB" sz="1200" kern="1200" dirty="0" smtClean="0">
                <a:solidFill>
                  <a:schemeClr val="tx1"/>
                </a:solidFill>
                <a:effectLst/>
                <a:latin typeface="+mn-lt"/>
                <a:ea typeface="+mn-ea"/>
                <a:cs typeface="+mn-cs"/>
              </a:rPr>
              <a:t>account will not be removed.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3027F6-F798-46FA-AB08-83A1E53BDDBF}" type="slidenum">
              <a:rPr lang="en-GB" smtClean="0"/>
              <a:t>19</a:t>
            </a:fld>
            <a:endParaRPr lang="en-GB"/>
          </a:p>
        </p:txBody>
      </p:sp>
    </p:spTree>
    <p:extLst>
      <p:ext uri="{BB962C8B-B14F-4D97-AF65-F5344CB8AC3E}">
        <p14:creationId xmlns:p14="http://schemas.microsoft.com/office/powerpoint/2010/main" val="136127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B2ACCESS is one of the services offered by EUDAT, the pan-European Infrastructure.  EUDAT offers common data services, supporting multiple research communities as well as individuals, through a geographically distributed resilient network connecting general purpose data centres and community-specific data repositories. EUDAT wants to enable European researchers from any discipline to preserve, find, access, and process data in a trusted environment, as part of a Collaborative Data Infrastructure.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6540423-DA05-46D2-940C-BDA5075B580F}" type="slidenum">
              <a:rPr lang="en-GB" smtClean="0"/>
              <a:t>2</a:t>
            </a:fld>
            <a:endParaRPr lang="en-GB"/>
          </a:p>
        </p:txBody>
      </p:sp>
    </p:spTree>
    <p:extLst>
      <p:ext uri="{BB962C8B-B14F-4D97-AF65-F5344CB8AC3E}">
        <p14:creationId xmlns:p14="http://schemas.microsoft.com/office/powerpoint/2010/main" val="645614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You can also permanently remove your account. </a:t>
            </a:r>
            <a:r>
              <a:rPr lang="en-GB" sz="1200" b="0" i="0" kern="1200" dirty="0" smtClean="0">
                <a:solidFill>
                  <a:schemeClr val="tx1"/>
                </a:solidFill>
                <a:effectLst/>
                <a:latin typeface="+mn-lt"/>
                <a:ea typeface="+mn-ea"/>
                <a:cs typeface="+mn-cs"/>
              </a:rPr>
              <a:t>To do so follow the same</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instructions as before, but select </a:t>
            </a:r>
            <a:r>
              <a:rPr lang="en-GB" sz="1200" b="1" i="1" dirty="0" smtClean="0"/>
              <a:t>Remove immediately</a:t>
            </a:r>
            <a:r>
              <a:rPr lang="en-GB" sz="1200" b="0" i="0" kern="1200" dirty="0" smtClean="0">
                <a:solidFill>
                  <a:schemeClr val="tx1"/>
                </a:solidFill>
                <a:effectLst/>
                <a:latin typeface="+mn-lt"/>
                <a:ea typeface="+mn-ea"/>
                <a:cs typeface="+mn-cs"/>
              </a:rPr>
              <a:t>. </a:t>
            </a:r>
            <a:r>
              <a:rPr lang="en-GB" sz="1200" b="0" i="0" kern="1200" baseline="0" dirty="0" smtClean="0">
                <a:solidFill>
                  <a:schemeClr val="tx1"/>
                </a:solidFill>
                <a:effectLst/>
                <a:latin typeface="+mn-lt"/>
                <a:ea typeface="+mn-ea"/>
                <a:cs typeface="+mn-cs"/>
              </a:rPr>
              <a:t>The deletion will only apply to the identity with which you are logged in, not other identities, so if you have cancelled your Google account you can remove it from B2ACCESS, but you can use other identities you have registered, including your institutional ID and your B2ACCESS native ID. </a:t>
            </a:r>
            <a:r>
              <a:rPr lang="en-GB" sz="1200" b="0" i="0" kern="1200" dirty="0" smtClean="0">
                <a:solidFill>
                  <a:schemeClr val="tx1"/>
                </a:solidFill>
                <a:effectLst/>
                <a:latin typeface="+mn-lt"/>
                <a:ea typeface="+mn-ea"/>
                <a:cs typeface="+mn-cs"/>
              </a:rPr>
              <a:t>If</a:t>
            </a:r>
            <a:r>
              <a:rPr lang="en-GB" sz="1200" b="0" i="0" kern="1200" baseline="0" dirty="0" smtClean="0">
                <a:solidFill>
                  <a:schemeClr val="tx1"/>
                </a:solidFill>
                <a:effectLst/>
                <a:latin typeface="+mn-lt"/>
                <a:ea typeface="+mn-ea"/>
                <a:cs typeface="+mn-cs"/>
              </a:rPr>
              <a:t> you delete your account immediately or after a grace period, you cannot undo the action. However, y</a:t>
            </a:r>
            <a:r>
              <a:rPr lang="en-GB" sz="1200" kern="1200" dirty="0" smtClean="0">
                <a:solidFill>
                  <a:schemeClr val="tx1"/>
                </a:solidFill>
                <a:effectLst/>
                <a:latin typeface="+mn-lt"/>
                <a:ea typeface="+mn-ea"/>
                <a:cs typeface="+mn-cs"/>
              </a:rPr>
              <a:t>ou can register a new account with the same ID you have previously deleted. </a:t>
            </a:r>
          </a:p>
        </p:txBody>
      </p:sp>
      <p:sp>
        <p:nvSpPr>
          <p:cNvPr id="4" name="Slide Number Placeholder 3"/>
          <p:cNvSpPr>
            <a:spLocks noGrp="1"/>
          </p:cNvSpPr>
          <p:nvPr>
            <p:ph type="sldNum" sz="quarter" idx="10"/>
          </p:nvPr>
        </p:nvSpPr>
        <p:spPr/>
        <p:txBody>
          <a:bodyPr/>
          <a:lstStyle/>
          <a:p>
            <a:fld id="{643027F6-F798-46FA-AB08-83A1E53BDDBF}" type="slidenum">
              <a:rPr lang="en-GB" smtClean="0"/>
              <a:t>20</a:t>
            </a:fld>
            <a:endParaRPr lang="en-GB"/>
          </a:p>
        </p:txBody>
      </p:sp>
    </p:spTree>
    <p:extLst>
      <p:ext uri="{BB962C8B-B14F-4D97-AF65-F5344CB8AC3E}">
        <p14:creationId xmlns:p14="http://schemas.microsoft.com/office/powerpoint/2010/main" val="3302057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[Note animation;</a:t>
            </a:r>
            <a:r>
              <a:rPr lang="en-GB" sz="1200" kern="1200" baseline="0" dirty="0" smtClean="0">
                <a:solidFill>
                  <a:schemeClr val="tx1"/>
                </a:solidFill>
                <a:effectLst/>
                <a:latin typeface="+mn-lt"/>
                <a:ea typeface="+mn-ea"/>
                <a:cs typeface="+mn-cs"/>
              </a:rPr>
              <a:t> this is coming back to the page discussed before, to discuss Credentials Management.]</a:t>
            </a:r>
          </a:p>
          <a:p>
            <a:pPr lvl="0"/>
            <a:endParaRPr lang="en-GB" sz="1200" kern="1200" baseline="0" dirty="0" smtClean="0">
              <a:solidFill>
                <a:schemeClr val="tx1"/>
              </a:solidFill>
              <a:effectLst/>
              <a:latin typeface="+mn-lt"/>
              <a:ea typeface="+mn-ea"/>
              <a:cs typeface="+mn-cs"/>
            </a:endParaRPr>
          </a:p>
          <a:p>
            <a:pPr lvl="0"/>
            <a:r>
              <a:rPr lang="en-GB" sz="1200" kern="1200" baseline="0" dirty="0" smtClean="0">
                <a:solidFill>
                  <a:schemeClr val="tx1"/>
                </a:solidFill>
                <a:effectLst/>
                <a:latin typeface="+mn-lt"/>
                <a:ea typeface="+mn-ea"/>
                <a:cs typeface="+mn-cs"/>
              </a:rPr>
              <a:t>Credentials Management allows you to manage your B2ACCESS password.</a:t>
            </a:r>
            <a:endParaRPr lang="en-GB" dirty="0"/>
          </a:p>
        </p:txBody>
      </p:sp>
      <p:sp>
        <p:nvSpPr>
          <p:cNvPr id="4" name="Slide Number Placeholder 3"/>
          <p:cNvSpPr>
            <a:spLocks noGrp="1"/>
          </p:cNvSpPr>
          <p:nvPr>
            <p:ph type="sldNum" sz="quarter" idx="10"/>
          </p:nvPr>
        </p:nvSpPr>
        <p:spPr/>
        <p:txBody>
          <a:bodyPr/>
          <a:lstStyle/>
          <a:p>
            <a:fld id="{643027F6-F798-46FA-AB08-83A1E53BDDBF}" type="slidenum">
              <a:rPr lang="en-GB" smtClean="0"/>
              <a:t>21</a:t>
            </a:fld>
            <a:endParaRPr lang="en-GB"/>
          </a:p>
        </p:txBody>
      </p:sp>
    </p:spTree>
    <p:extLst>
      <p:ext uri="{BB962C8B-B14F-4D97-AF65-F5344CB8AC3E}">
        <p14:creationId xmlns:p14="http://schemas.microsoft.com/office/powerpoint/2010/main" val="299325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baseline="0" dirty="0" smtClean="0">
                <a:solidFill>
                  <a:schemeClr val="tx1"/>
                </a:solidFill>
                <a:effectLst/>
                <a:latin typeface="+mn-lt"/>
                <a:ea typeface="+mn-ea"/>
                <a:cs typeface="+mn-cs"/>
              </a:rPr>
              <a:t>Click on Credentials management. On the screenshot the user has not set a password; one does not need to do so, and remember that the B2ACCESS ID has a low Level of Assurance. Setting a password here effectively registers your B2ACCESS ID.</a:t>
            </a:r>
            <a:endParaRPr lang="en-GB" dirty="0"/>
          </a:p>
        </p:txBody>
      </p:sp>
      <p:sp>
        <p:nvSpPr>
          <p:cNvPr id="4" name="Slide Number Placeholder 3"/>
          <p:cNvSpPr>
            <a:spLocks noGrp="1"/>
          </p:cNvSpPr>
          <p:nvPr>
            <p:ph type="sldNum" sz="quarter" idx="10"/>
          </p:nvPr>
        </p:nvSpPr>
        <p:spPr/>
        <p:txBody>
          <a:bodyPr/>
          <a:lstStyle/>
          <a:p>
            <a:fld id="{643027F6-F798-46FA-AB08-83A1E53BDDBF}" type="slidenum">
              <a:rPr lang="en-GB" smtClean="0"/>
              <a:t>22</a:t>
            </a:fld>
            <a:endParaRPr lang="en-GB"/>
          </a:p>
        </p:txBody>
      </p:sp>
    </p:spTree>
    <p:extLst>
      <p:ext uri="{BB962C8B-B14F-4D97-AF65-F5344CB8AC3E}">
        <p14:creationId xmlns:p14="http://schemas.microsoft.com/office/powerpoint/2010/main" val="3723295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baseline="0" dirty="0" smtClean="0">
                <a:solidFill>
                  <a:schemeClr val="tx1"/>
                </a:solidFill>
                <a:effectLst/>
                <a:latin typeface="+mn-lt"/>
                <a:ea typeface="+mn-ea"/>
                <a:cs typeface="+mn-cs"/>
              </a:rPr>
              <a:t>But assuming you have set one, changing your password is straightforward. As expected, you need to know your previous password before you can change it.</a:t>
            </a:r>
            <a:endParaRPr lang="en-GB" dirty="0"/>
          </a:p>
        </p:txBody>
      </p:sp>
      <p:sp>
        <p:nvSpPr>
          <p:cNvPr id="4" name="Slide Number Placeholder 3"/>
          <p:cNvSpPr>
            <a:spLocks noGrp="1"/>
          </p:cNvSpPr>
          <p:nvPr>
            <p:ph type="sldNum" sz="quarter" idx="10"/>
          </p:nvPr>
        </p:nvSpPr>
        <p:spPr/>
        <p:txBody>
          <a:bodyPr/>
          <a:lstStyle/>
          <a:p>
            <a:fld id="{643027F6-F798-46FA-AB08-83A1E53BDDBF}" type="slidenum">
              <a:rPr lang="en-GB" smtClean="0"/>
              <a:t>23</a:t>
            </a:fld>
            <a:endParaRPr lang="en-GB"/>
          </a:p>
        </p:txBody>
      </p:sp>
    </p:spTree>
    <p:extLst>
      <p:ext uri="{BB962C8B-B14F-4D97-AF65-F5344CB8AC3E}">
        <p14:creationId xmlns:p14="http://schemas.microsoft.com/office/powerpoint/2010/main" val="3417600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Support for B2ACCESS is available via the EUDAT ticketing system through the web-form </a:t>
            </a:r>
            <a:r>
              <a:rPr lang="en-GB" sz="1200" u="sng" kern="1200" dirty="0" smtClean="0">
                <a:solidFill>
                  <a:schemeClr val="tx1"/>
                </a:solidFill>
                <a:effectLst/>
                <a:latin typeface="+mn-lt"/>
                <a:ea typeface="+mn-ea"/>
                <a:cs typeface="+mn-cs"/>
                <a:hlinkClick r:id="rId3"/>
              </a:rPr>
              <a:t>http://eudat.eu/support-request?service=B2ACCESS</a:t>
            </a:r>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643027F6-F798-46FA-AB08-83A1E53BDDBF}" type="slidenum">
              <a:rPr lang="en-GB" smtClean="0"/>
              <a:t>24</a:t>
            </a:fld>
            <a:endParaRPr lang="en-GB"/>
          </a:p>
        </p:txBody>
      </p:sp>
    </p:spTree>
    <p:extLst>
      <p:ext uri="{BB962C8B-B14F-4D97-AF65-F5344CB8AC3E}">
        <p14:creationId xmlns:p14="http://schemas.microsoft.com/office/powerpoint/2010/main" val="3684252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For more info: </a:t>
            </a:r>
            <a:r>
              <a:rPr lang="en-GB" sz="1200" u="sng" kern="1200" dirty="0" smtClean="0">
                <a:solidFill>
                  <a:schemeClr val="tx1"/>
                </a:solidFill>
                <a:effectLst/>
                <a:latin typeface="+mn-lt"/>
                <a:ea typeface="+mn-ea"/>
                <a:cs typeface="+mn-cs"/>
                <a:hlinkClick r:id="rId3"/>
              </a:rPr>
              <a:t>http://eudat.eu/services/b2access</a:t>
            </a:r>
            <a:endParaRPr lang="en-GB"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User documentation: </a:t>
            </a:r>
            <a:r>
              <a:rPr lang="it-IT" sz="1200" u="sng" kern="1200" dirty="0" smtClean="0">
                <a:solidFill>
                  <a:schemeClr val="tx1"/>
                </a:solidFill>
                <a:effectLst/>
                <a:latin typeface="+mn-lt"/>
                <a:ea typeface="+mn-ea"/>
                <a:cs typeface="+mn-cs"/>
                <a:hlinkClick r:id="rId4"/>
              </a:rPr>
              <a:t>https://eudat.eu/services/userdoc/b2access-usage</a:t>
            </a:r>
            <a:endParaRPr lang="en-GB" sz="1200" kern="1200" smtClean="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fld id="{643027F6-F798-46FA-AB08-83A1E53BDDBF}" type="slidenum">
              <a:rPr lang="en-GB" smtClean="0"/>
              <a:t>25</a:t>
            </a:fld>
            <a:endParaRPr lang="en-GB"/>
          </a:p>
        </p:txBody>
      </p:sp>
    </p:spTree>
    <p:extLst>
      <p:ext uri="{BB962C8B-B14F-4D97-AF65-F5344CB8AC3E}">
        <p14:creationId xmlns:p14="http://schemas.microsoft.com/office/powerpoint/2010/main" val="132164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services offered by EUDAT are community driven as they are designed, built and implemented on user community requirements. This means that the communities have direct influence on these services and contribute to the development of them. </a:t>
            </a:r>
            <a:r>
              <a:rPr lang="en-US" sz="1200" kern="1200" dirty="0" smtClean="0">
                <a:solidFill>
                  <a:schemeClr val="tx1"/>
                </a:solidFill>
                <a:effectLst/>
                <a:latin typeface="+mn-lt"/>
                <a:ea typeface="+mn-ea"/>
                <a:cs typeface="+mn-cs"/>
              </a:rPr>
              <a:t>Services are defined not just by researchers in the EUDAT collaboration, but we also elicit requirements</a:t>
            </a:r>
            <a:r>
              <a:rPr lang="en-US" sz="1200" kern="1200" baseline="0" dirty="0" smtClean="0">
                <a:solidFill>
                  <a:schemeClr val="tx1"/>
                </a:solidFill>
                <a:effectLst/>
                <a:latin typeface="+mn-lt"/>
                <a:ea typeface="+mn-ea"/>
                <a:cs typeface="+mn-cs"/>
              </a:rPr>
              <a:t> from </a:t>
            </a:r>
            <a:r>
              <a:rPr lang="en-US" sz="1200" kern="1200" dirty="0" smtClean="0">
                <a:solidFill>
                  <a:schemeClr val="tx1"/>
                </a:solidFill>
                <a:effectLst/>
                <a:latin typeface="+mn-lt"/>
                <a:ea typeface="+mn-ea"/>
                <a:cs typeface="+mn-cs"/>
              </a:rPr>
              <a:t>other communities to ensure our services are as generic and applicable to as wide an audience as possible.</a:t>
            </a:r>
            <a:endParaRPr lang="en-GB" sz="1200" kern="1200" dirty="0" smtClean="0">
              <a:solidFill>
                <a:schemeClr val="tx1"/>
              </a:solidFill>
              <a:effectLst/>
              <a:latin typeface="+mn-lt"/>
              <a:ea typeface="+mn-ea"/>
              <a:cs typeface="+mn-cs"/>
            </a:endParaRPr>
          </a:p>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4A135094-64D1-F647-9BB8-82B15787932B}" type="slidenum">
              <a:rPr lang="en-US" smtClean="0"/>
              <a:t>3</a:t>
            </a:fld>
            <a:endParaRPr lang="en-US"/>
          </a:p>
        </p:txBody>
      </p:sp>
    </p:spTree>
    <p:extLst>
      <p:ext uri="{BB962C8B-B14F-4D97-AF65-F5344CB8AC3E}">
        <p14:creationId xmlns:p14="http://schemas.microsoft.com/office/powerpoint/2010/main" val="3001103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The EUDAT service suite represents an integrated set of services to support researchers manage their data through the data lifecycle. As your data moves through the data lifecycle, EUDAT services will help you manage your data using best practices followed by some of the world’s largest communities. The services available cover a wide range of functionalities.</a:t>
            </a:r>
            <a:r>
              <a:rPr lang="en-GB" sz="1200" kern="1200" baseline="0" dirty="0" smtClean="0">
                <a:solidFill>
                  <a:schemeClr val="tx1"/>
                </a:solidFill>
                <a:effectLst/>
                <a:latin typeface="+mn-lt"/>
                <a:ea typeface="+mn-ea"/>
                <a:cs typeface="+mn-cs"/>
              </a:rPr>
              <a:t> B2SAFE enables communities to replicate and safely store their large-scale data on robust, reliable datacentres operated by the EUDAT partners. B2HANDLE registers all data on EUDAT with a unique identifier</a:t>
            </a:r>
            <a:r>
              <a:rPr lang="en-GB" sz="1200" kern="1200" dirty="0" smtClean="0">
                <a:solidFill>
                  <a:schemeClr val="tx1"/>
                </a:solidFill>
                <a:effectLst/>
                <a:latin typeface="+mn-lt"/>
                <a:ea typeface="+mn-ea"/>
                <a:cs typeface="+mn-cs"/>
              </a:rPr>
              <a:t> which can</a:t>
            </a:r>
            <a:r>
              <a:rPr lang="en-GB" sz="1200" kern="1200" baseline="0" dirty="0" smtClean="0">
                <a:solidFill>
                  <a:schemeClr val="tx1"/>
                </a:solidFill>
                <a:effectLst/>
                <a:latin typeface="+mn-lt"/>
                <a:ea typeface="+mn-ea"/>
                <a:cs typeface="+mn-cs"/>
              </a:rPr>
              <a:t> be globally resolved on the standard handle system. B2STAGE allows users to efficiently move their data between EUDAT sites; one example of using B2STAGE is so as to move data to a compute cluster, then deposit the results of the computation back into EUDAT. B2DROP allows EUDAT users to easily exchange working data, while B2SHARE allows to deposit and disseminate final research data at a smaller scale, but easier than with B2SAFE. B2FIND allows searches on the EUDAT metadata and is one of the key enablers of multi-disciplinary research on EUDAT. </a:t>
            </a:r>
            <a:r>
              <a:rPr lang="en-GB" sz="1200" kern="1200" dirty="0" smtClean="0">
                <a:solidFill>
                  <a:schemeClr val="tx1"/>
                </a:solidFill>
                <a:effectLst/>
                <a:latin typeface="+mn-lt"/>
                <a:ea typeface="+mn-ea"/>
                <a:cs typeface="+mn-cs"/>
              </a:rPr>
              <a:t>B2ACCESS, the topic of this talk, is the simple and secure authorisation and authentication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platform of EUDAT, which allows single sign-on on EUDAT’s public and internal</a:t>
            </a:r>
            <a:r>
              <a:rPr lang="en-GB" sz="1200" kern="1200" baseline="0" dirty="0" smtClean="0">
                <a:solidFill>
                  <a:schemeClr val="tx1"/>
                </a:solidFill>
                <a:effectLst/>
                <a:latin typeface="+mn-lt"/>
                <a:ea typeface="+mn-ea"/>
                <a:cs typeface="+mn-cs"/>
              </a:rPr>
              <a:t> service</a:t>
            </a:r>
            <a:r>
              <a:rPr lang="en-GB" sz="1200" kern="1200" dirty="0" smtClean="0">
                <a:solidFill>
                  <a:schemeClr val="tx1"/>
                </a:solidFill>
                <a:effectLst/>
                <a:latin typeface="+mn-lt"/>
                <a:ea typeface="+mn-ea"/>
                <a:cs typeface="+mn-cs"/>
              </a:rPr>
              <a:t>.</a:t>
            </a:r>
            <a:endParaRPr lang="en-US" baseline="0" dirty="0" smtClean="0"/>
          </a:p>
        </p:txBody>
      </p:sp>
      <p:sp>
        <p:nvSpPr>
          <p:cNvPr id="4" name="Slide Number Placeholder 3"/>
          <p:cNvSpPr>
            <a:spLocks noGrp="1"/>
          </p:cNvSpPr>
          <p:nvPr>
            <p:ph type="sldNum" sz="quarter" idx="10"/>
          </p:nvPr>
        </p:nvSpPr>
        <p:spPr/>
        <p:txBody>
          <a:bodyPr/>
          <a:lstStyle/>
          <a:p>
            <a:fld id="{1D17F8AD-33BB-4EDC-B921-541CE899FC3B}" type="slidenum">
              <a:rPr lang="en-US" smtClean="0"/>
              <a:pPr/>
              <a:t>4</a:t>
            </a:fld>
            <a:endParaRPr lang="en-US"/>
          </a:p>
        </p:txBody>
      </p:sp>
    </p:spTree>
    <p:extLst>
      <p:ext uri="{BB962C8B-B14F-4D97-AF65-F5344CB8AC3E}">
        <p14:creationId xmlns:p14="http://schemas.microsoft.com/office/powerpoint/2010/main" val="396613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B2ACCESS i</a:t>
            </a:r>
            <a:r>
              <a:rPr lang="en-GB" dirty="0" smtClean="0"/>
              <a:t>s the easy to–use and secure EUDAT federated cross-infrastructure authorisation and authentication framework. It allows users to authenticate </a:t>
            </a:r>
            <a:r>
              <a:rPr lang="en-GB" baseline="0" dirty="0" smtClean="0"/>
              <a:t>themselves using a variety of credentials and then presents the EUDAT services with a single identity for the user. B2ACCESS makes end-user access to the EUDAT services easier, as users only need to sign on once, then use various EUDAT services without needing to input their username and password in the same session.  B2ACCESS is a recent development, but it is being adopted by the EUDAT services at a high pace, because it allows users to easily authenticate themselves and use the services. At the same time, it eases user management for the service administrators, which explains why all EUDAT services, user-facing and internal, will eventually use B2ACCESS for authentication and authorisation. B2ACCESS is based on the Open Source Unity framework for federated ID management.</a:t>
            </a:r>
            <a:endParaRPr lang="en-GB" dirty="0"/>
          </a:p>
        </p:txBody>
      </p:sp>
      <p:sp>
        <p:nvSpPr>
          <p:cNvPr id="4" name="Slide Number Placeholder 3"/>
          <p:cNvSpPr>
            <a:spLocks noGrp="1"/>
          </p:cNvSpPr>
          <p:nvPr>
            <p:ph type="sldNum" sz="quarter" idx="10"/>
          </p:nvPr>
        </p:nvSpPr>
        <p:spPr/>
        <p:txBody>
          <a:bodyPr/>
          <a:lstStyle/>
          <a:p>
            <a:fld id="{06540423-DA05-46D2-940C-BDA5075B580F}" type="slidenum">
              <a:rPr lang="en-GB" smtClean="0"/>
              <a:t>5</a:t>
            </a:fld>
            <a:endParaRPr lang="en-GB"/>
          </a:p>
        </p:txBody>
      </p:sp>
    </p:spTree>
    <p:extLst>
      <p:ext uri="{BB962C8B-B14F-4D97-AF65-F5344CB8AC3E}">
        <p14:creationId xmlns:p14="http://schemas.microsoft.com/office/powerpoint/2010/main" val="3959070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EUDAT users can use B</a:t>
            </a:r>
            <a:r>
              <a:rPr lang="en-GB" sz="1200" kern="1200" dirty="0" smtClean="0">
                <a:solidFill>
                  <a:schemeClr val="tx1"/>
                </a:solidFill>
                <a:effectLst/>
                <a:latin typeface="+mn-lt"/>
                <a:ea typeface="+mn-ea"/>
                <a:cs typeface="+mn-cs"/>
              </a:rPr>
              <a:t>2ACCESS </a:t>
            </a:r>
            <a:r>
              <a:rPr lang="en-GB" dirty="0" smtClean="0"/>
              <a:t>to authenticate themselves using a </a:t>
            </a:r>
            <a:r>
              <a:rPr lang="en-GB" b="0" dirty="0" smtClean="0"/>
              <a:t>variety of </a:t>
            </a:r>
            <a:r>
              <a:rPr lang="en-GB" sz="1200" kern="1200" dirty="0" smtClean="0">
                <a:solidFill>
                  <a:schemeClr val="tx1"/>
                </a:solidFill>
                <a:effectLst/>
                <a:latin typeface="+mn-lt"/>
                <a:ea typeface="+mn-ea"/>
                <a:cs typeface="+mn-cs"/>
              </a:rPr>
              <a:t>methods of authentication: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Home organisation identity provider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Social</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account, e.g. Google, Microsoft</a:t>
            </a:r>
            <a:r>
              <a:rPr lang="en-GB" sz="1200" kern="1200" baseline="0" dirty="0" smtClean="0">
                <a:solidFill>
                  <a:schemeClr val="tx1"/>
                </a:solidFill>
                <a:effectLst/>
                <a:latin typeface="+mn-lt"/>
                <a:ea typeface="+mn-ea"/>
                <a:cs typeface="+mn-cs"/>
              </a:rPr>
              <a:t> and Facebook</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EUDAT ID</a:t>
            </a:r>
          </a:p>
          <a:p>
            <a:r>
              <a:rPr lang="en-GB" sz="1200" kern="1200" dirty="0" smtClean="0">
                <a:solidFill>
                  <a:schemeClr val="tx1"/>
                </a:solidFill>
                <a:effectLst/>
                <a:latin typeface="+mn-lt"/>
                <a:ea typeface="+mn-ea"/>
                <a:cs typeface="+mn-cs"/>
              </a:rPr>
              <a:t>It’s simple and easy to register using the 3 different options. EUDAT has joined the </a:t>
            </a:r>
            <a:r>
              <a:rPr lang="en-GB" sz="1200" kern="1200" dirty="0" err="1" smtClean="0">
                <a:solidFill>
                  <a:schemeClr val="tx1"/>
                </a:solidFill>
                <a:effectLst/>
                <a:latin typeface="+mn-lt"/>
                <a:ea typeface="+mn-ea"/>
                <a:cs typeface="+mn-cs"/>
              </a:rPr>
              <a:t>EduGain</a:t>
            </a:r>
            <a:r>
              <a:rPr lang="en-GB" sz="1200" kern="1200" dirty="0" smtClean="0">
                <a:solidFill>
                  <a:schemeClr val="tx1"/>
                </a:solidFill>
                <a:effectLst/>
                <a:latin typeface="+mn-lt"/>
                <a:ea typeface="+mn-ea"/>
                <a:cs typeface="+mn-cs"/>
              </a:rPr>
              <a:t> federation in order to supports a wide range of Identity Providers. Although not all services are currently integrated, B2SHARE and the service registry are fully integrated, with the remaining EUDAT Services to follow in the coming months.</a:t>
            </a:r>
          </a:p>
          <a:p>
            <a:endParaRPr lang="en-GB" dirty="0"/>
          </a:p>
        </p:txBody>
      </p:sp>
      <p:sp>
        <p:nvSpPr>
          <p:cNvPr id="4" name="Slide Number Placeholder 3"/>
          <p:cNvSpPr>
            <a:spLocks noGrp="1"/>
          </p:cNvSpPr>
          <p:nvPr>
            <p:ph type="sldNum" sz="quarter" idx="10"/>
          </p:nvPr>
        </p:nvSpPr>
        <p:spPr/>
        <p:txBody>
          <a:bodyPr/>
          <a:lstStyle/>
          <a:p>
            <a:fld id="{643027F6-F798-46FA-AB08-83A1E53BDDBF}" type="slidenum">
              <a:rPr lang="en-GB" smtClean="0"/>
              <a:t>6</a:t>
            </a:fld>
            <a:endParaRPr lang="en-GB"/>
          </a:p>
        </p:txBody>
      </p:sp>
    </p:spTree>
    <p:extLst>
      <p:ext uri="{BB962C8B-B14F-4D97-AF65-F5344CB8AC3E}">
        <p14:creationId xmlns:p14="http://schemas.microsoft.com/office/powerpoint/2010/main" val="4078307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t>
            </a:r>
            <a:r>
              <a:rPr lang="en-GB" smtClean="0"/>
              <a:t>per slides)</a:t>
            </a:r>
            <a:endParaRPr lang="en-GB"/>
          </a:p>
        </p:txBody>
      </p:sp>
      <p:sp>
        <p:nvSpPr>
          <p:cNvPr id="4" name="Slide Number Placeholder 3"/>
          <p:cNvSpPr>
            <a:spLocks noGrp="1"/>
          </p:cNvSpPr>
          <p:nvPr>
            <p:ph type="sldNum" sz="quarter" idx="10"/>
          </p:nvPr>
        </p:nvSpPr>
        <p:spPr/>
        <p:txBody>
          <a:bodyPr/>
          <a:lstStyle/>
          <a:p>
            <a:fld id="{643027F6-F798-46FA-AB08-83A1E53BDDBF}" type="slidenum">
              <a:rPr lang="en-GB" smtClean="0"/>
              <a:t>7</a:t>
            </a:fld>
            <a:endParaRPr lang="en-GB"/>
          </a:p>
        </p:txBody>
      </p:sp>
    </p:spTree>
    <p:extLst>
      <p:ext uri="{BB962C8B-B14F-4D97-AF65-F5344CB8AC3E}">
        <p14:creationId xmlns:p14="http://schemas.microsoft.com/office/powerpoint/2010/main" val="2554034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Here we can see the login portal of B2ACCESS and from here users can register through the three different options highlighted at the bottom. The user can access the portal via the link shown. </a:t>
            </a:r>
          </a:p>
          <a:p>
            <a:endParaRPr lang="en-GB" dirty="0"/>
          </a:p>
        </p:txBody>
      </p:sp>
      <p:sp>
        <p:nvSpPr>
          <p:cNvPr id="4" name="Slide Number Placeholder 3"/>
          <p:cNvSpPr>
            <a:spLocks noGrp="1"/>
          </p:cNvSpPr>
          <p:nvPr>
            <p:ph type="sldNum" sz="quarter" idx="10"/>
          </p:nvPr>
        </p:nvSpPr>
        <p:spPr/>
        <p:txBody>
          <a:bodyPr/>
          <a:lstStyle/>
          <a:p>
            <a:fld id="{643027F6-F798-46FA-AB08-83A1E53BDDBF}" type="slidenum">
              <a:rPr lang="en-GB" smtClean="0"/>
              <a:t>8</a:t>
            </a:fld>
            <a:endParaRPr lang="en-GB"/>
          </a:p>
        </p:txBody>
      </p:sp>
    </p:spTree>
    <p:extLst>
      <p:ext uri="{BB962C8B-B14F-4D97-AF65-F5344CB8AC3E}">
        <p14:creationId xmlns:p14="http://schemas.microsoft.com/office/powerpoint/2010/main" val="3091427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per slides)</a:t>
            </a:r>
            <a:endParaRPr lang="en-GB" dirty="0"/>
          </a:p>
        </p:txBody>
      </p:sp>
      <p:sp>
        <p:nvSpPr>
          <p:cNvPr id="4" name="Slide Number Placeholder 3"/>
          <p:cNvSpPr>
            <a:spLocks noGrp="1"/>
          </p:cNvSpPr>
          <p:nvPr>
            <p:ph type="sldNum" sz="quarter" idx="10"/>
          </p:nvPr>
        </p:nvSpPr>
        <p:spPr/>
        <p:txBody>
          <a:bodyPr/>
          <a:lstStyle/>
          <a:p>
            <a:fld id="{643027F6-F798-46FA-AB08-83A1E53BDDBF}" type="slidenum">
              <a:rPr lang="en-GB" smtClean="0"/>
              <a:t>9</a:t>
            </a:fld>
            <a:endParaRPr lang="en-GB"/>
          </a:p>
        </p:txBody>
      </p:sp>
    </p:spTree>
    <p:extLst>
      <p:ext uri="{BB962C8B-B14F-4D97-AF65-F5344CB8AC3E}">
        <p14:creationId xmlns:p14="http://schemas.microsoft.com/office/powerpoint/2010/main" val="2491005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www.eudat.eu/"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hyperlink" Target="https://b2drop.eudat.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s://b2drop.eudat.eu/"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eudat.eu/" TargetMode="External"/><Relationship Id="rId5" Type="http://schemas.openxmlformats.org/officeDocument/2006/relationships/hyperlink" Target="https://b2drop.eudat.eu/" TargetMode="Externa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eudat.eu/" TargetMode="External"/><Relationship Id="rId5" Type="http://schemas.openxmlformats.org/officeDocument/2006/relationships/image" Target="../media/image6.png"/><Relationship Id="rId4" Type="http://schemas.openxmlformats.org/officeDocument/2006/relationships/hyperlink" Target="https://b2share.eudat.eu/" TargetMode="Externa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jpg"/><Relationship Id="rId18" Type="http://schemas.openxmlformats.org/officeDocument/2006/relationships/image" Target="../media/image34.jpg"/><Relationship Id="rId26" Type="http://schemas.openxmlformats.org/officeDocument/2006/relationships/image" Target="../media/image42.jpg"/><Relationship Id="rId3" Type="http://schemas.openxmlformats.org/officeDocument/2006/relationships/image" Target="../media/image1.png"/><Relationship Id="rId21" Type="http://schemas.openxmlformats.org/officeDocument/2006/relationships/image" Target="../media/image37.jpg"/><Relationship Id="rId34" Type="http://schemas.openxmlformats.org/officeDocument/2006/relationships/image" Target="../media/image50.jpg"/><Relationship Id="rId7" Type="http://schemas.openxmlformats.org/officeDocument/2006/relationships/image" Target="../media/image23.jpg"/><Relationship Id="rId12" Type="http://schemas.openxmlformats.org/officeDocument/2006/relationships/image" Target="../media/image28.jpg"/><Relationship Id="rId17" Type="http://schemas.openxmlformats.org/officeDocument/2006/relationships/image" Target="../media/image33.jpg"/><Relationship Id="rId25" Type="http://schemas.openxmlformats.org/officeDocument/2006/relationships/image" Target="../media/image41.jpg"/><Relationship Id="rId33" Type="http://schemas.openxmlformats.org/officeDocument/2006/relationships/image" Target="../media/image49.jpg"/><Relationship Id="rId2" Type="http://schemas.openxmlformats.org/officeDocument/2006/relationships/image" Target="../media/image17.jpg"/><Relationship Id="rId16" Type="http://schemas.openxmlformats.org/officeDocument/2006/relationships/image" Target="../media/image32.jpg"/><Relationship Id="rId20" Type="http://schemas.openxmlformats.org/officeDocument/2006/relationships/image" Target="../media/image36.jpg"/><Relationship Id="rId29" Type="http://schemas.openxmlformats.org/officeDocument/2006/relationships/image" Target="../media/image45.jpg"/><Relationship Id="rId1" Type="http://schemas.openxmlformats.org/officeDocument/2006/relationships/slideMaster" Target="../slideMasters/slideMaster1.xml"/><Relationship Id="rId6" Type="http://schemas.openxmlformats.org/officeDocument/2006/relationships/image" Target="../media/image22.jpg"/><Relationship Id="rId11" Type="http://schemas.openxmlformats.org/officeDocument/2006/relationships/image" Target="../media/image27.jpg"/><Relationship Id="rId24" Type="http://schemas.openxmlformats.org/officeDocument/2006/relationships/image" Target="../media/image40.jpg"/><Relationship Id="rId32" Type="http://schemas.openxmlformats.org/officeDocument/2006/relationships/image" Target="../media/image48.jpg"/><Relationship Id="rId37" Type="http://schemas.openxmlformats.org/officeDocument/2006/relationships/image" Target="../media/image53.jpg"/><Relationship Id="rId5" Type="http://schemas.openxmlformats.org/officeDocument/2006/relationships/image" Target="../media/image21.jpg"/><Relationship Id="rId15" Type="http://schemas.openxmlformats.org/officeDocument/2006/relationships/image" Target="../media/image31.jpg"/><Relationship Id="rId23" Type="http://schemas.openxmlformats.org/officeDocument/2006/relationships/image" Target="../media/image39.jpg"/><Relationship Id="rId28" Type="http://schemas.openxmlformats.org/officeDocument/2006/relationships/image" Target="../media/image44.jpg"/><Relationship Id="rId36" Type="http://schemas.openxmlformats.org/officeDocument/2006/relationships/image" Target="../media/image52.jpg"/><Relationship Id="rId10" Type="http://schemas.openxmlformats.org/officeDocument/2006/relationships/image" Target="../media/image26.jpg"/><Relationship Id="rId19" Type="http://schemas.openxmlformats.org/officeDocument/2006/relationships/image" Target="../media/image35.jpg"/><Relationship Id="rId31" Type="http://schemas.openxmlformats.org/officeDocument/2006/relationships/image" Target="../media/image47.jpg"/><Relationship Id="rId4" Type="http://schemas.openxmlformats.org/officeDocument/2006/relationships/image" Target="../media/image20.jpg"/><Relationship Id="rId9" Type="http://schemas.openxmlformats.org/officeDocument/2006/relationships/image" Target="../media/image25.jpg"/><Relationship Id="rId14" Type="http://schemas.openxmlformats.org/officeDocument/2006/relationships/image" Target="../media/image30.jpg"/><Relationship Id="rId22" Type="http://schemas.openxmlformats.org/officeDocument/2006/relationships/image" Target="../media/image38.jpg"/><Relationship Id="rId27" Type="http://schemas.openxmlformats.org/officeDocument/2006/relationships/image" Target="../media/image43.jpg"/><Relationship Id="rId30" Type="http://schemas.openxmlformats.org/officeDocument/2006/relationships/image" Target="../media/image46.jpg"/><Relationship Id="rId35" Type="http://schemas.openxmlformats.org/officeDocument/2006/relationships/image" Target="../media/image51.jp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jpg"/><Relationship Id="rId18" Type="http://schemas.openxmlformats.org/officeDocument/2006/relationships/image" Target="../media/image34.jpg"/><Relationship Id="rId26" Type="http://schemas.openxmlformats.org/officeDocument/2006/relationships/image" Target="../media/image42.jpg"/><Relationship Id="rId3" Type="http://schemas.openxmlformats.org/officeDocument/2006/relationships/image" Target="../media/image1.png"/><Relationship Id="rId21" Type="http://schemas.openxmlformats.org/officeDocument/2006/relationships/image" Target="../media/image37.jpg"/><Relationship Id="rId34" Type="http://schemas.openxmlformats.org/officeDocument/2006/relationships/image" Target="../media/image50.jpg"/><Relationship Id="rId7" Type="http://schemas.openxmlformats.org/officeDocument/2006/relationships/image" Target="../media/image23.jpg"/><Relationship Id="rId12" Type="http://schemas.openxmlformats.org/officeDocument/2006/relationships/image" Target="../media/image28.jpg"/><Relationship Id="rId17" Type="http://schemas.openxmlformats.org/officeDocument/2006/relationships/image" Target="../media/image33.jpg"/><Relationship Id="rId25" Type="http://schemas.openxmlformats.org/officeDocument/2006/relationships/image" Target="../media/image41.jpg"/><Relationship Id="rId33" Type="http://schemas.openxmlformats.org/officeDocument/2006/relationships/image" Target="../media/image49.jpg"/><Relationship Id="rId2" Type="http://schemas.openxmlformats.org/officeDocument/2006/relationships/image" Target="../media/image18.jpg"/><Relationship Id="rId16" Type="http://schemas.openxmlformats.org/officeDocument/2006/relationships/image" Target="../media/image32.jpg"/><Relationship Id="rId20" Type="http://schemas.openxmlformats.org/officeDocument/2006/relationships/image" Target="../media/image36.jpg"/><Relationship Id="rId29" Type="http://schemas.openxmlformats.org/officeDocument/2006/relationships/image" Target="../media/image45.jpg"/><Relationship Id="rId1" Type="http://schemas.openxmlformats.org/officeDocument/2006/relationships/slideMaster" Target="../slideMasters/slideMaster1.xml"/><Relationship Id="rId6" Type="http://schemas.openxmlformats.org/officeDocument/2006/relationships/image" Target="../media/image22.jpg"/><Relationship Id="rId11" Type="http://schemas.openxmlformats.org/officeDocument/2006/relationships/image" Target="../media/image27.jpg"/><Relationship Id="rId24" Type="http://schemas.openxmlformats.org/officeDocument/2006/relationships/image" Target="../media/image40.jpg"/><Relationship Id="rId32" Type="http://schemas.openxmlformats.org/officeDocument/2006/relationships/image" Target="../media/image48.jpg"/><Relationship Id="rId37" Type="http://schemas.openxmlformats.org/officeDocument/2006/relationships/image" Target="../media/image53.jpg"/><Relationship Id="rId5" Type="http://schemas.openxmlformats.org/officeDocument/2006/relationships/image" Target="../media/image21.jpg"/><Relationship Id="rId15" Type="http://schemas.openxmlformats.org/officeDocument/2006/relationships/image" Target="../media/image31.jpg"/><Relationship Id="rId23" Type="http://schemas.openxmlformats.org/officeDocument/2006/relationships/image" Target="../media/image39.jpg"/><Relationship Id="rId28" Type="http://schemas.openxmlformats.org/officeDocument/2006/relationships/image" Target="../media/image44.jpg"/><Relationship Id="rId36" Type="http://schemas.openxmlformats.org/officeDocument/2006/relationships/image" Target="../media/image52.jpg"/><Relationship Id="rId10" Type="http://schemas.openxmlformats.org/officeDocument/2006/relationships/image" Target="../media/image26.jpg"/><Relationship Id="rId19" Type="http://schemas.openxmlformats.org/officeDocument/2006/relationships/image" Target="../media/image35.jpg"/><Relationship Id="rId31" Type="http://schemas.openxmlformats.org/officeDocument/2006/relationships/image" Target="../media/image47.jpg"/><Relationship Id="rId4" Type="http://schemas.openxmlformats.org/officeDocument/2006/relationships/image" Target="../media/image20.jpg"/><Relationship Id="rId9" Type="http://schemas.openxmlformats.org/officeDocument/2006/relationships/image" Target="../media/image25.jpg"/><Relationship Id="rId14" Type="http://schemas.openxmlformats.org/officeDocument/2006/relationships/image" Target="../media/image30.jpg"/><Relationship Id="rId22" Type="http://schemas.openxmlformats.org/officeDocument/2006/relationships/image" Target="../media/image38.jpg"/><Relationship Id="rId27" Type="http://schemas.openxmlformats.org/officeDocument/2006/relationships/image" Target="../media/image43.jpg"/><Relationship Id="rId30" Type="http://schemas.openxmlformats.org/officeDocument/2006/relationships/image" Target="../media/image46.jpg"/><Relationship Id="rId35" Type="http://schemas.openxmlformats.org/officeDocument/2006/relationships/image" Target="../media/image51.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hyperlink" Target="http://www.eudat.eu/" TargetMode="Externa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eudat.eu/" TargetMode="External"/><Relationship Id="rId5" Type="http://schemas.openxmlformats.org/officeDocument/2006/relationships/hyperlink" Target="https://b2share.eudat.eu/" TargetMode="Externa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eudat.eu/" TargetMode="External"/><Relationship Id="rId5" Type="http://schemas.openxmlformats.org/officeDocument/2006/relationships/hyperlink" Target="https://b2share.eudat.eu/" TargetMode="Externa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hyperlink" Target="http://www.eudat.eu/" TargetMode="External"/><Relationship Id="rId4" Type="http://schemas.openxmlformats.org/officeDocument/2006/relationships/hyperlink" Target="https://b2share.eudat.eu/"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b2drop.eudat.eu/"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hyperlink" Target="https://b2drop.eudat.eu/"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s://b2drop.eudat.eu/"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CasellaDiTesto 10"/>
          <p:cNvSpPr txBox="1"/>
          <p:nvPr/>
        </p:nvSpPr>
        <p:spPr>
          <a:xfrm>
            <a:off x="-65318" y="6510536"/>
            <a:ext cx="7517638" cy="230832"/>
          </a:xfrm>
          <a:prstGeom prst="rect">
            <a:avLst/>
          </a:prstGeom>
          <a:noFill/>
          <a:ln>
            <a:noFill/>
          </a:ln>
        </p:spPr>
        <p:txBody>
          <a:bodyPr wrap="square" rtlCol="0">
            <a:spAutoFit/>
          </a:bodyPr>
          <a:lstStyle/>
          <a:p>
            <a:pPr algn="ctr"/>
            <a:r>
              <a:rPr lang="en-GB" sz="900" noProof="0" dirty="0" smtClean="0">
                <a:latin typeface="Century Gothic"/>
                <a:cs typeface="Century Gothic"/>
              </a:rPr>
              <a:t>EUDAT receives funding from the European Union's Horizon 2020 programme - DG CONNECT e-Infrastructures. Contract No. 654065</a:t>
            </a:r>
            <a:endParaRPr lang="en-GB" sz="900" noProof="0" dirty="0">
              <a:latin typeface="Century Gothic"/>
              <a:cs typeface="Century Gothic"/>
            </a:endParaRPr>
          </a:p>
        </p:txBody>
      </p:sp>
      <p:pic>
        <p:nvPicPr>
          <p:cNvPr id="14" name="Immagine 7" descr="eudat-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304800"/>
            <a:ext cx="2386076" cy="1421492"/>
          </a:xfrm>
          <a:prstGeom prst="rect">
            <a:avLst/>
          </a:prstGeom>
        </p:spPr>
      </p:pic>
      <p:sp>
        <p:nvSpPr>
          <p:cNvPr id="13"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5"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0" name="Text Placeholder 9"/>
          <p:cNvSpPr>
            <a:spLocks noGrp="1"/>
          </p:cNvSpPr>
          <p:nvPr>
            <p:ph type="body" sz="quarter" idx="11" hasCustomPrompt="1"/>
          </p:nvPr>
        </p:nvSpPr>
        <p:spPr>
          <a:xfrm>
            <a:off x="4932040" y="4797152"/>
            <a:ext cx="3778636" cy="1512168"/>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
        <p:nvSpPr>
          <p:cNvPr id="12" name="Rettangolo 8"/>
          <p:cNvSpPr/>
          <p:nvPr/>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4"/>
              </a:rPr>
              <a:t>www.eudat.eu</a:t>
            </a:r>
            <a:endParaRPr lang="en-GB" sz="16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40307367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_B2STAGE">
    <p:spTree>
      <p:nvGrpSpPr>
        <p:cNvPr id="1" name=""/>
        <p:cNvGrpSpPr/>
        <p:nvPr/>
      </p:nvGrpSpPr>
      <p:grpSpPr>
        <a:xfrm>
          <a:off x="0" y="0"/>
          <a:ext cx="0" cy="0"/>
          <a:chOff x="0" y="0"/>
          <a:chExt cx="0" cy="0"/>
        </a:xfrm>
      </p:grpSpPr>
      <p:pic>
        <p:nvPicPr>
          <p:cNvPr id="14" name="Picture 13" descr="b2stage.png"/>
          <p:cNvPicPr>
            <a:picLocks noChangeAspect="1"/>
          </p:cNvPicPr>
          <p:nvPr/>
        </p:nvPicPr>
        <p:blipFill>
          <a:blip r:embed="rId2" cstate="print"/>
          <a:stretch>
            <a:fillRect/>
          </a:stretch>
        </p:blipFill>
        <p:spPr>
          <a:xfrm>
            <a:off x="7965254" y="107754"/>
            <a:ext cx="906368" cy="1051200"/>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28283B90-2F4A-4361-8D60-080302BF22BE}" type="datetimeFigureOut">
              <a:rPr lang="en-GB" smtClean="0"/>
              <a:t>11/02/2016</a:t>
            </a:fld>
            <a:endParaRPr lang="en-GB"/>
          </a:p>
        </p:txBody>
      </p:sp>
      <p:sp>
        <p:nvSpPr>
          <p:cNvPr id="5" name="Footer Placeholder 4"/>
          <p:cNvSpPr>
            <a:spLocks noGrp="1"/>
          </p:cNvSpPr>
          <p:nvPr>
            <p:ph type="ftr" sz="quarter" idx="11"/>
          </p:nvPr>
        </p:nvSpPr>
        <p:spPr>
          <a:xfrm>
            <a:off x="3124200" y="6304235"/>
            <a:ext cx="2895600" cy="365125"/>
          </a:xfrm>
        </p:spPr>
        <p:txBody>
          <a:bodyPr/>
          <a:lstStyle/>
          <a:p>
            <a:endParaRPr lang="en-GB"/>
          </a:p>
        </p:txBody>
      </p:sp>
      <p:sp>
        <p:nvSpPr>
          <p:cNvPr id="6" name="Slide Number Placeholder 5"/>
          <p:cNvSpPr>
            <a:spLocks noGrp="1"/>
          </p:cNvSpPr>
          <p:nvPr>
            <p:ph type="sldNum" sz="quarter" idx="12"/>
          </p:nvPr>
        </p:nvSpPr>
        <p:spPr>
          <a:xfrm>
            <a:off x="6553200" y="6304235"/>
            <a:ext cx="2133600" cy="365125"/>
          </a:xfrm>
        </p:spPr>
        <p:txBody>
          <a:bodyPr/>
          <a:lstStyle/>
          <a:p>
            <a:fld id="{66F770F2-105A-4CE3-987A-4341B1111E12}" type="slidenum">
              <a:rPr lang="en-GB" smtClean="0"/>
              <a:t>‹#›</a:t>
            </a:fld>
            <a:endParaRPr lang="en-GB"/>
          </a:p>
        </p:txBody>
      </p:sp>
      <p:pic>
        <p:nvPicPr>
          <p:cNvPr id="7"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3" name="Rettangolo 8"/>
          <p:cNvSpPr/>
          <p:nvPr/>
        </p:nvSpPr>
        <p:spPr>
          <a:xfrm>
            <a:off x="7308304" y="1124744"/>
            <a:ext cx="1835696"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eudat.eu/b2stage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07864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_B2FIND">
    <p:spTree>
      <p:nvGrpSpPr>
        <p:cNvPr id="1" name=""/>
        <p:cNvGrpSpPr/>
        <p:nvPr/>
      </p:nvGrpSpPr>
      <p:grpSpPr>
        <a:xfrm>
          <a:off x="0" y="0"/>
          <a:ext cx="0" cy="0"/>
          <a:chOff x="0" y="0"/>
          <a:chExt cx="0" cy="0"/>
        </a:xfrm>
      </p:grpSpPr>
      <p:pic>
        <p:nvPicPr>
          <p:cNvPr id="13" name="Picture 12" descr="b2find.jpg"/>
          <p:cNvPicPr>
            <a:picLocks noChangeAspect="1"/>
          </p:cNvPicPr>
          <p:nvPr/>
        </p:nvPicPr>
        <p:blipFill>
          <a:blip r:embed="rId2" cstate="print"/>
          <a:stretch>
            <a:fillRect/>
          </a:stretch>
        </p:blipFill>
        <p:spPr>
          <a:xfrm>
            <a:off x="7965254" y="107754"/>
            <a:ext cx="906368" cy="1051200"/>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9320"/>
            <a:ext cx="2133600" cy="365125"/>
          </a:xfrm>
        </p:spPr>
        <p:txBody>
          <a:bodyPr/>
          <a:lstStyle/>
          <a:p>
            <a:fld id="{28283B90-2F4A-4361-8D60-080302BF22BE}" type="datetimeFigureOut">
              <a:rPr lang="en-GB" smtClean="0"/>
              <a:t>11/02/2016</a:t>
            </a:fld>
            <a:endParaRPr lang="en-GB"/>
          </a:p>
        </p:txBody>
      </p:sp>
      <p:sp>
        <p:nvSpPr>
          <p:cNvPr id="5" name="Footer Placeholder 4"/>
          <p:cNvSpPr>
            <a:spLocks noGrp="1"/>
          </p:cNvSpPr>
          <p:nvPr>
            <p:ph type="ftr" sz="quarter" idx="11"/>
          </p:nvPr>
        </p:nvSpPr>
        <p:spPr>
          <a:xfrm>
            <a:off x="3124200" y="6309320"/>
            <a:ext cx="2895600" cy="365125"/>
          </a:xfrm>
        </p:spPr>
        <p:txBody>
          <a:bodyPr/>
          <a:lstStyle/>
          <a:p>
            <a:endParaRPr lang="en-GB"/>
          </a:p>
        </p:txBody>
      </p:sp>
      <p:sp>
        <p:nvSpPr>
          <p:cNvPr id="6" name="Slide Number Placeholder 5"/>
          <p:cNvSpPr>
            <a:spLocks noGrp="1"/>
          </p:cNvSpPr>
          <p:nvPr>
            <p:ph type="sldNum" sz="quarter" idx="12"/>
          </p:nvPr>
        </p:nvSpPr>
        <p:spPr>
          <a:xfrm>
            <a:off x="6553200" y="6309320"/>
            <a:ext cx="2133600" cy="365125"/>
          </a:xfrm>
        </p:spPr>
        <p:txBody>
          <a:bodyPr/>
          <a:lstStyle/>
          <a:p>
            <a:fld id="{66F770F2-105A-4CE3-987A-4341B1111E12}" type="slidenum">
              <a:rPr lang="en-GB" smtClean="0"/>
              <a:t>‹#›</a:t>
            </a:fld>
            <a:endParaRPr lang="en-GB"/>
          </a:p>
        </p:txBody>
      </p:sp>
      <p:pic>
        <p:nvPicPr>
          <p:cNvPr id="7"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4" name="Rettangolo 8"/>
          <p:cNvSpPr/>
          <p:nvPr/>
        </p:nvSpPr>
        <p:spPr>
          <a:xfrm>
            <a:off x="7596336" y="1124744"/>
            <a:ext cx="1547664"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b2find.eudat.eu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3274537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_B2DROP">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283B90-2F4A-4361-8D60-080302BF22BE}" type="datetimeFigureOut">
              <a:rPr lang="en-GB" smtClean="0"/>
              <a:t>11/02/2016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F770F2-105A-4CE3-987A-4341B1111E12}" type="slidenum">
              <a:rPr lang="en-GB" smtClean="0"/>
              <a:t>‹#›</a:t>
            </a:fld>
            <a:endParaRPr lang="en-GB"/>
          </a:p>
        </p:txBody>
      </p:sp>
      <p:pic>
        <p:nvPicPr>
          <p:cNvPr id="9" name="Picture 8" descr="b2drop.png"/>
          <p:cNvPicPr>
            <a:picLocks noChangeAspect="1"/>
          </p:cNvPicPr>
          <p:nvPr/>
        </p:nvPicPr>
        <p:blipFill>
          <a:blip r:embed="rId2" cstate="print"/>
          <a:stretch>
            <a:fillRect/>
          </a:stretch>
        </p:blipFill>
        <p:spPr>
          <a:xfrm>
            <a:off x="7960145" y="126260"/>
            <a:ext cx="907692" cy="1052736"/>
          </a:xfrm>
          <a:prstGeom prst="rect">
            <a:avLst/>
          </a:prstGeom>
        </p:spPr>
      </p:pic>
      <p:sp>
        <p:nvSpPr>
          <p:cNvPr id="10" name="Rettangolo 8"/>
          <p:cNvSpPr/>
          <p:nvPr/>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b2drop.eudat.eu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955514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_B2SHAR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283B90-2F4A-4361-8D60-080302BF22BE}" type="datetimeFigureOut">
              <a:rPr lang="en-GB" smtClean="0"/>
              <a:t>11/02/2016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F770F2-105A-4CE3-987A-4341B1111E12}" type="slidenum">
              <a:rPr lang="en-GB" smtClean="0"/>
              <a:t>‹#›</a:t>
            </a:fld>
            <a:endParaRPr lang="en-GB"/>
          </a:p>
        </p:txBody>
      </p:sp>
    </p:spTree>
    <p:extLst>
      <p:ext uri="{BB962C8B-B14F-4D97-AF65-F5344CB8AC3E}">
        <p14:creationId xmlns:p14="http://schemas.microsoft.com/office/powerpoint/2010/main" val="3853842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_B2SAF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283B90-2F4A-4361-8D60-080302BF22BE}" type="datetimeFigureOut">
              <a:rPr lang="en-GB" smtClean="0"/>
              <a:t>11/02/2016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F770F2-105A-4CE3-987A-4341B1111E12}" type="slidenum">
              <a:rPr lang="en-GB" smtClean="0"/>
              <a:t>‹#›</a:t>
            </a:fld>
            <a:endParaRPr lang="en-GB"/>
          </a:p>
        </p:txBody>
      </p:sp>
      <p:pic>
        <p:nvPicPr>
          <p:cNvPr id="10" name="Picture 9" descr="b2safe.png"/>
          <p:cNvPicPr>
            <a:picLocks noChangeAspect="1"/>
          </p:cNvPicPr>
          <p:nvPr/>
        </p:nvPicPr>
        <p:blipFill>
          <a:blip r:embed="rId2" cstate="print"/>
          <a:stretch>
            <a:fillRect/>
          </a:stretch>
        </p:blipFill>
        <p:spPr>
          <a:xfrm>
            <a:off x="7956376" y="116632"/>
            <a:ext cx="906368" cy="1051200"/>
          </a:xfrm>
          <a:prstGeom prst="rect">
            <a:avLst/>
          </a:prstGeom>
        </p:spPr>
      </p:pic>
      <p:sp>
        <p:nvSpPr>
          <p:cNvPr id="9" name="Rettangolo 8"/>
          <p:cNvSpPr/>
          <p:nvPr/>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eudat.eu/b2safe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688930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_B2STAG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283B90-2F4A-4361-8D60-080302BF22BE}" type="datetimeFigureOut">
              <a:rPr lang="en-GB" smtClean="0"/>
              <a:t>11/02/2016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F770F2-105A-4CE3-987A-4341B1111E12}" type="slidenum">
              <a:rPr lang="en-GB" smtClean="0"/>
              <a:t>‹#›</a:t>
            </a:fld>
            <a:endParaRPr lang="en-GB"/>
          </a:p>
        </p:txBody>
      </p:sp>
      <p:pic>
        <p:nvPicPr>
          <p:cNvPr id="10" name="Picture 9" descr="b2stage.png"/>
          <p:cNvPicPr>
            <a:picLocks noChangeAspect="1"/>
          </p:cNvPicPr>
          <p:nvPr/>
        </p:nvPicPr>
        <p:blipFill>
          <a:blip r:embed="rId2" cstate="print"/>
          <a:stretch>
            <a:fillRect/>
          </a:stretch>
        </p:blipFill>
        <p:spPr>
          <a:xfrm>
            <a:off x="7965254" y="107754"/>
            <a:ext cx="906368" cy="1051200"/>
          </a:xfrm>
          <a:prstGeom prst="rect">
            <a:avLst/>
          </a:prstGeom>
        </p:spPr>
      </p:pic>
      <p:sp>
        <p:nvSpPr>
          <p:cNvPr id="9" name="Rettangolo 8"/>
          <p:cNvSpPr/>
          <p:nvPr/>
        </p:nvSpPr>
        <p:spPr>
          <a:xfrm>
            <a:off x="7380312" y="1124744"/>
            <a:ext cx="1763688"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eudat.eu/b2stage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1309502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_B2FIN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283B90-2F4A-4361-8D60-080302BF22BE}" type="datetimeFigureOut">
              <a:rPr lang="en-GB" smtClean="0"/>
              <a:t>11/02/2016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F770F2-105A-4CE3-987A-4341B1111E12}" type="slidenum">
              <a:rPr lang="en-GB" smtClean="0"/>
              <a:t>‹#›</a:t>
            </a:fld>
            <a:endParaRPr lang="en-GB"/>
          </a:p>
        </p:txBody>
      </p:sp>
      <p:pic>
        <p:nvPicPr>
          <p:cNvPr id="10" name="Picture 9" descr="b2find.jpg"/>
          <p:cNvPicPr>
            <a:picLocks noChangeAspect="1"/>
          </p:cNvPicPr>
          <p:nvPr/>
        </p:nvPicPr>
        <p:blipFill>
          <a:blip r:embed="rId2" cstate="print"/>
          <a:stretch>
            <a:fillRect/>
          </a:stretch>
        </p:blipFill>
        <p:spPr>
          <a:xfrm>
            <a:off x="7965254" y="107754"/>
            <a:ext cx="906368" cy="1051200"/>
          </a:xfrm>
          <a:prstGeom prst="rect">
            <a:avLst/>
          </a:prstGeom>
        </p:spPr>
      </p:pic>
      <p:sp>
        <p:nvSpPr>
          <p:cNvPr id="9" name="Rettangolo 8"/>
          <p:cNvSpPr/>
          <p:nvPr/>
        </p:nvSpPr>
        <p:spPr>
          <a:xfrm>
            <a:off x="7596336" y="1124744"/>
            <a:ext cx="1547664"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b2find.eudat.eu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3519468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_B2DROP">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283B90-2F4A-4361-8D60-080302BF22BE}" type="datetimeFigureOut">
              <a:rPr lang="en-GB" smtClean="0"/>
              <a:t>11/02/2016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F770F2-105A-4CE3-987A-4341B1111E12}" type="slidenum">
              <a:rPr lang="en-GB" smtClean="0"/>
              <a:t>‹#›</a:t>
            </a:fld>
            <a:endParaRPr lang="en-GB"/>
          </a:p>
        </p:txBody>
      </p:sp>
      <p:pic>
        <p:nvPicPr>
          <p:cNvPr id="7" name="Picture 6" descr="b2drop.png"/>
          <p:cNvPicPr>
            <a:picLocks noChangeAspect="1"/>
          </p:cNvPicPr>
          <p:nvPr/>
        </p:nvPicPr>
        <p:blipFill>
          <a:blip r:embed="rId2" cstate="print"/>
          <a:stretch>
            <a:fillRect/>
          </a:stretch>
        </p:blipFill>
        <p:spPr>
          <a:xfrm>
            <a:off x="7960145" y="72008"/>
            <a:ext cx="907692" cy="1052736"/>
          </a:xfrm>
          <a:prstGeom prst="rect">
            <a:avLst/>
          </a:prstGeom>
        </p:spPr>
      </p:pic>
      <p:sp>
        <p:nvSpPr>
          <p:cNvPr id="8" name="Rettangolo 8"/>
          <p:cNvSpPr/>
          <p:nvPr/>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b2drop.eudat.eu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239019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_B2SHAR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283B90-2F4A-4361-8D60-080302BF22BE}" type="datetimeFigureOut">
              <a:rPr lang="en-GB" smtClean="0"/>
              <a:t>11/02/2016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F770F2-105A-4CE3-987A-4341B1111E12}" type="slidenum">
              <a:rPr lang="en-GB" smtClean="0"/>
              <a:t>‹#›</a:t>
            </a:fld>
            <a:endParaRPr lang="en-GB"/>
          </a:p>
        </p:txBody>
      </p:sp>
      <p:pic>
        <p:nvPicPr>
          <p:cNvPr id="8" name="Picture 7" descr="b2share.png"/>
          <p:cNvPicPr>
            <a:picLocks noChangeAspect="1"/>
          </p:cNvPicPr>
          <p:nvPr/>
        </p:nvPicPr>
        <p:blipFill>
          <a:blip r:embed="rId2" cstate="print"/>
          <a:stretch>
            <a:fillRect/>
          </a:stretch>
        </p:blipFill>
        <p:spPr>
          <a:xfrm>
            <a:off x="7956376" y="116632"/>
            <a:ext cx="906368" cy="1051200"/>
          </a:xfrm>
          <a:prstGeom prst="rect">
            <a:avLst/>
          </a:prstGeom>
        </p:spPr>
      </p:pic>
      <p:sp>
        <p:nvSpPr>
          <p:cNvPr id="9" name="Rettangolo 8"/>
          <p:cNvSpPr/>
          <p:nvPr/>
        </p:nvSpPr>
        <p:spPr>
          <a:xfrm>
            <a:off x="7308304" y="1124744"/>
            <a:ext cx="1835696"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b2share.eudat.eu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376874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_B2SAF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283B90-2F4A-4361-8D60-080302BF22BE}" type="datetimeFigureOut">
              <a:rPr lang="en-GB" smtClean="0"/>
              <a:t>11/02/2016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F770F2-105A-4CE3-987A-4341B1111E12}" type="slidenum">
              <a:rPr lang="en-GB" smtClean="0"/>
              <a:t>‹#›</a:t>
            </a:fld>
            <a:endParaRPr lang="en-GB"/>
          </a:p>
        </p:txBody>
      </p:sp>
      <p:pic>
        <p:nvPicPr>
          <p:cNvPr id="8" name="Picture 7" descr="b2safe.png"/>
          <p:cNvPicPr>
            <a:picLocks noChangeAspect="1"/>
          </p:cNvPicPr>
          <p:nvPr/>
        </p:nvPicPr>
        <p:blipFill>
          <a:blip r:embed="rId2" cstate="print"/>
          <a:stretch>
            <a:fillRect/>
          </a:stretch>
        </p:blipFill>
        <p:spPr>
          <a:xfrm>
            <a:off x="7956376" y="116632"/>
            <a:ext cx="906368" cy="1051200"/>
          </a:xfrm>
          <a:prstGeom prst="rect">
            <a:avLst/>
          </a:prstGeom>
        </p:spPr>
      </p:pic>
      <p:sp>
        <p:nvSpPr>
          <p:cNvPr id="9" name="Rettangolo 8"/>
          <p:cNvSpPr/>
          <p:nvPr/>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eudat.eu/b2safe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97754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B2DROP">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ttangolo 6"/>
          <p:cNvSpPr/>
          <p:nvPr/>
        </p:nvSpPr>
        <p:spPr>
          <a:xfrm>
            <a:off x="4880802" y="1828800"/>
            <a:ext cx="4011678" cy="276999"/>
          </a:xfrm>
          <a:prstGeom prst="rect">
            <a:avLst/>
          </a:prstGeom>
        </p:spPr>
        <p:txBody>
          <a:bodyPr wrap="square">
            <a:spAutoFit/>
          </a:bodyPr>
          <a:lstStyle/>
          <a:p>
            <a:pPr algn="r"/>
            <a:r>
              <a:rPr lang="en-US" sz="1200" b="1" kern="1200" noProof="0" dirty="0" smtClean="0">
                <a:solidFill>
                  <a:srgbClr val="1B216E"/>
                </a:solidFill>
                <a:latin typeface="Century Gothic" panose="020B0502020202020204" pitchFamily="34" charset="0"/>
                <a:ea typeface="+mn-ea"/>
                <a:cs typeface="+mn-cs"/>
              </a:rPr>
              <a:t>Sync and Exchange Research Data</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pic>
        <p:nvPicPr>
          <p:cNvPr id="15" name="Picture 14" descr="b2drop.png"/>
          <p:cNvPicPr>
            <a:picLocks noChangeAspect="1"/>
          </p:cNvPicPr>
          <p:nvPr/>
        </p:nvPicPr>
        <p:blipFill>
          <a:blip r:embed="rId4" cstate="print"/>
          <a:stretch>
            <a:fillRect/>
          </a:stretch>
        </p:blipFill>
        <p:spPr>
          <a:xfrm>
            <a:off x="6682315" y="116632"/>
            <a:ext cx="1490085" cy="1728192"/>
          </a:xfrm>
          <a:prstGeom prst="rect">
            <a:avLst/>
          </a:prstGeom>
        </p:spPr>
      </p:pic>
      <p:sp>
        <p:nvSpPr>
          <p:cNvPr id="18"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Text Placeholder 9"/>
          <p:cNvSpPr>
            <a:spLocks noGrp="1"/>
          </p:cNvSpPr>
          <p:nvPr>
            <p:ph type="body" sz="quarter" idx="11" hasCustomPrompt="1"/>
          </p:nvPr>
        </p:nvSpPr>
        <p:spPr>
          <a:xfrm>
            <a:off x="4932040" y="4797152"/>
            <a:ext cx="3778636" cy="1386310"/>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
        <p:nvSpPr>
          <p:cNvPr id="4" name="Rectangle 3"/>
          <p:cNvSpPr/>
          <p:nvPr/>
        </p:nvSpPr>
        <p:spPr>
          <a:xfrm>
            <a:off x="7315899" y="6192340"/>
            <a:ext cx="1864613" cy="338554"/>
          </a:xfrm>
          <a:prstGeom prst="rect">
            <a:avLst/>
          </a:prstGeom>
        </p:spPr>
        <p:txBody>
          <a:bodyPr wrap="none">
            <a:spAutoFit/>
          </a:bodyPr>
          <a:lstStyle/>
          <a:p>
            <a:pPr algn="r"/>
            <a:r>
              <a:rPr lang="en-GB" sz="1600" b="1" kern="1200" noProof="0" dirty="0" smtClean="0">
                <a:solidFill>
                  <a:schemeClr val="tx1"/>
                </a:solidFill>
                <a:latin typeface="Century Gothic" panose="020B0502020202020204" pitchFamily="34" charset="0"/>
                <a:ea typeface="+mn-ea"/>
                <a:cs typeface="+mn-cs"/>
                <a:hlinkClick r:id="rId5"/>
              </a:rPr>
              <a:t>b2drop.eudat.eu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Rettangolo 8"/>
          <p:cNvSpPr/>
          <p:nvPr/>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5"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26"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7701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_B2STAG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283B90-2F4A-4361-8D60-080302BF22BE}" type="datetimeFigureOut">
              <a:rPr lang="en-GB" smtClean="0"/>
              <a:t>11/02/2016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F770F2-105A-4CE3-987A-4341B1111E12}" type="slidenum">
              <a:rPr lang="en-GB" smtClean="0"/>
              <a:t>‹#›</a:t>
            </a:fld>
            <a:endParaRPr lang="en-GB"/>
          </a:p>
        </p:txBody>
      </p:sp>
      <p:pic>
        <p:nvPicPr>
          <p:cNvPr id="8" name="Picture 7" descr="b2stage.png"/>
          <p:cNvPicPr>
            <a:picLocks noChangeAspect="1"/>
          </p:cNvPicPr>
          <p:nvPr/>
        </p:nvPicPr>
        <p:blipFill>
          <a:blip r:embed="rId2" cstate="print"/>
          <a:stretch>
            <a:fillRect/>
          </a:stretch>
        </p:blipFill>
        <p:spPr>
          <a:xfrm>
            <a:off x="7965254" y="107754"/>
            <a:ext cx="906368" cy="1051200"/>
          </a:xfrm>
          <a:prstGeom prst="rect">
            <a:avLst/>
          </a:prstGeom>
        </p:spPr>
      </p:pic>
      <p:sp>
        <p:nvSpPr>
          <p:cNvPr id="9" name="Rettangolo 8"/>
          <p:cNvSpPr/>
          <p:nvPr/>
        </p:nvSpPr>
        <p:spPr>
          <a:xfrm>
            <a:off x="7308304" y="1124744"/>
            <a:ext cx="1835696"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eudat.eu/b2stage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1847030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_B2FIN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283B90-2F4A-4361-8D60-080302BF22BE}" type="datetimeFigureOut">
              <a:rPr lang="en-GB" smtClean="0"/>
              <a:t>11/02/2016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F770F2-105A-4CE3-987A-4341B1111E12}" type="slidenum">
              <a:rPr lang="en-GB" smtClean="0"/>
              <a:t>‹#›</a:t>
            </a:fld>
            <a:endParaRPr lang="en-GB"/>
          </a:p>
        </p:txBody>
      </p:sp>
      <p:pic>
        <p:nvPicPr>
          <p:cNvPr id="8" name="Picture 7" descr="b2find.jpg"/>
          <p:cNvPicPr>
            <a:picLocks noChangeAspect="1"/>
          </p:cNvPicPr>
          <p:nvPr/>
        </p:nvPicPr>
        <p:blipFill>
          <a:blip r:embed="rId2" cstate="print"/>
          <a:stretch>
            <a:fillRect/>
          </a:stretch>
        </p:blipFill>
        <p:spPr>
          <a:xfrm>
            <a:off x="7965254" y="107754"/>
            <a:ext cx="906368" cy="1051200"/>
          </a:xfrm>
          <a:prstGeom prst="rect">
            <a:avLst/>
          </a:prstGeom>
        </p:spPr>
      </p:pic>
      <p:sp>
        <p:nvSpPr>
          <p:cNvPr id="9" name="Rettangolo 8"/>
          <p:cNvSpPr/>
          <p:nvPr/>
        </p:nvSpPr>
        <p:spPr>
          <a:xfrm>
            <a:off x="7596336" y="1124744"/>
            <a:ext cx="1547664"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b2find.eudat.eu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3461407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2_SERVICE_SUITE">
    <p:bg>
      <p:bgPr>
        <a:solidFill>
          <a:schemeClr val="bg1"/>
        </a:solidFill>
        <a:effectLst/>
      </p:bgPr>
    </p:bg>
    <p:spTree>
      <p:nvGrpSpPr>
        <p:cNvPr id="1" name=""/>
        <p:cNvGrpSpPr/>
        <p:nvPr/>
      </p:nvGrpSpPr>
      <p:grpSpPr>
        <a:xfrm>
          <a:off x="0" y="0"/>
          <a:ext cx="0" cy="0"/>
          <a:chOff x="0" y="0"/>
          <a:chExt cx="0" cy="0"/>
        </a:xfrm>
      </p:grpSpPr>
      <p:sp>
        <p:nvSpPr>
          <p:cNvPr id="12" name="Titolo 6"/>
          <p:cNvSpPr txBox="1">
            <a:spLocks/>
          </p:cNvSpPr>
          <p:nvPr/>
        </p:nvSpPr>
        <p:spPr>
          <a:xfrm>
            <a:off x="1710267" y="418571"/>
            <a:ext cx="5884334" cy="631295"/>
          </a:xfrm>
          <a:prstGeom prst="rect">
            <a:avLst/>
          </a:prstGeom>
          <a:ln>
            <a:noFill/>
          </a:ln>
        </p:spPr>
        <p:txBody>
          <a:bodyPr vert="horz"/>
          <a:lstStyle>
            <a:lvl1pPr algn="ctr" defTabSz="457200" rtl="0" eaLnBrk="1" latinLnBrk="0" hangingPunct="1">
              <a:spcBef>
                <a:spcPct val="0"/>
              </a:spcBef>
              <a:buNone/>
              <a:defRPr sz="2800" b="1" kern="1200">
                <a:solidFill>
                  <a:schemeClr val="tx1"/>
                </a:solidFill>
                <a:latin typeface="+mj-lt"/>
                <a:ea typeface="+mj-ea"/>
                <a:cs typeface="+mj-cs"/>
              </a:defRPr>
            </a:lvl1pPr>
          </a:lstStyle>
          <a:p>
            <a:r>
              <a:rPr lang="en-US" dirty="0" smtClean="0">
                <a:latin typeface="Century Gothic" pitchFamily="34" charset="0"/>
              </a:rPr>
              <a:t>B2 SERVICE SUITE</a:t>
            </a:r>
            <a:endParaRPr lang="it-IT" dirty="0">
              <a:latin typeface="Century Gothic" pitchFamily="34" charset="0"/>
            </a:endParaRPr>
          </a:p>
        </p:txBody>
      </p:sp>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4" name="Rectangle 13"/>
          <p:cNvSpPr/>
          <p:nvPr/>
        </p:nvSpPr>
        <p:spPr>
          <a:xfrm>
            <a:off x="2760163" y="6011996"/>
            <a:ext cx="3523722" cy="369332"/>
          </a:xfrm>
          <a:prstGeom prst="rect">
            <a:avLst/>
          </a:prstGeom>
        </p:spPr>
        <p:txBody>
          <a:bodyPr wrap="none">
            <a:spAutoFit/>
          </a:bodyPr>
          <a:lstStyle/>
          <a:p>
            <a:pPr algn="ctr" eaLnBrk="1" hangingPunct="1"/>
            <a:r>
              <a:rPr lang="en-US" altLang="en-US" sz="1800" b="1" kern="1200" dirty="0" smtClean="0">
                <a:solidFill>
                  <a:srgbClr val="2D4E77"/>
                </a:solidFill>
                <a:latin typeface="Century Gothic" panose="020B0502020202020204" pitchFamily="34" charset="0"/>
                <a:ea typeface="+mn-ea"/>
                <a:cs typeface="+mn-cs"/>
              </a:rPr>
              <a:t>http://www.eudat.eu/services</a:t>
            </a:r>
            <a:endParaRPr lang="en-US" altLang="en-US" sz="1800" b="1" kern="1200" dirty="0">
              <a:solidFill>
                <a:srgbClr val="2D4E77"/>
              </a:solidFill>
              <a:latin typeface="Century Gothic" panose="020B0502020202020204" pitchFamily="34" charset="0"/>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77" y="1323115"/>
            <a:ext cx="4346448" cy="67665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89" y="3212976"/>
            <a:ext cx="4346448" cy="67665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489" y="4149080"/>
            <a:ext cx="4346448" cy="67665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077" y="5085184"/>
            <a:ext cx="4346448" cy="67665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077" y="2276872"/>
            <a:ext cx="4346448" cy="676656"/>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32040" y="1531216"/>
            <a:ext cx="3846576" cy="3553968"/>
          </a:xfrm>
          <a:prstGeom prst="rect">
            <a:avLst/>
          </a:prstGeom>
        </p:spPr>
      </p:pic>
    </p:spTree>
    <p:extLst>
      <p:ext uri="{BB962C8B-B14F-4D97-AF65-F5344CB8AC3E}">
        <p14:creationId xmlns:p14="http://schemas.microsoft.com/office/powerpoint/2010/main" val="3418700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Slide">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0"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
          <p:cNvSpPr>
            <a:spLocks noGrp="1"/>
          </p:cNvSpPr>
          <p:nvPr>
            <p:ph type="title"/>
          </p:nvPr>
        </p:nvSpPr>
        <p:spPr>
          <a:xfrm>
            <a:off x="1371600" y="274638"/>
            <a:ext cx="7304856" cy="792162"/>
          </a:xfrm>
        </p:spPr>
        <p:txBody>
          <a:bodyPr/>
          <a:lstStyle/>
          <a:p>
            <a:r>
              <a:rPr lang="en-US" smtClean="0"/>
              <a:t>Click to edit Master title style</a:t>
            </a:r>
            <a:endParaRPr lang="en-US" dirty="0"/>
          </a:p>
        </p:txBody>
      </p:sp>
      <p:pic>
        <p:nvPicPr>
          <p:cNvPr id="5" name="Immagine 14" descr="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 y="-211138"/>
            <a:ext cx="1227138" cy="119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601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UDATpartners_with text_GeographicalMap">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35672"/>
            <a:ext cx="8316416" cy="6237312"/>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0"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
        <p:nvSpPr>
          <p:cNvPr id="7" name="Sottotitolo 2"/>
          <p:cNvSpPr txBox="1">
            <a:spLocks/>
          </p:cNvSpPr>
          <p:nvPr/>
        </p:nvSpPr>
        <p:spPr>
          <a:xfrm>
            <a:off x="194733" y="2058391"/>
            <a:ext cx="3496733" cy="3098801"/>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chemeClr val="tx1"/>
                </a:solidFill>
                <a:latin typeface="Century Gothic" pitchFamily="34" charset="0"/>
              </a:rPr>
              <a:t>A consortium of high performance computing (HPC) / data </a:t>
            </a:r>
            <a:r>
              <a:rPr lang="it-IT" sz="2400" noProof="0" dirty="0" smtClean="0">
                <a:solidFill>
                  <a:schemeClr val="tx1"/>
                </a:solidFill>
                <a:latin typeface="Century Gothic" pitchFamily="34" charset="0"/>
              </a:rPr>
              <a:t>centres</a:t>
            </a:r>
            <a:r>
              <a:rPr lang="en-US" sz="2400" dirty="0" smtClean="0">
                <a:solidFill>
                  <a:schemeClr val="tx1"/>
                </a:solidFill>
                <a:latin typeface="Century Gothic" pitchFamily="34" charset="0"/>
              </a:rPr>
              <a:t>, libraries, scientific communities, data scientists</a:t>
            </a:r>
            <a:endParaRPr lang="en-US" sz="2400" dirty="0">
              <a:solidFill>
                <a:schemeClr val="tx1"/>
              </a:solidFill>
              <a:latin typeface="Century Gothic" pitchFamily="34" charset="0"/>
            </a:endParaRPr>
          </a:p>
        </p:txBody>
      </p:sp>
    </p:spTree>
    <p:extLst>
      <p:ext uri="{BB962C8B-B14F-4D97-AF65-F5344CB8AC3E}">
        <p14:creationId xmlns:p14="http://schemas.microsoft.com/office/powerpoint/2010/main" val="4097232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UDATpartners_with text_PoliticalMap">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92" y="548680"/>
            <a:ext cx="8302907" cy="6227180"/>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0"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
        <p:nvSpPr>
          <p:cNvPr id="7" name="Sottotitolo 2"/>
          <p:cNvSpPr txBox="1">
            <a:spLocks/>
          </p:cNvSpPr>
          <p:nvPr/>
        </p:nvSpPr>
        <p:spPr>
          <a:xfrm>
            <a:off x="194733" y="2058391"/>
            <a:ext cx="3496733" cy="3098801"/>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chemeClr val="tx1"/>
                </a:solidFill>
                <a:latin typeface="Century Gothic" pitchFamily="34" charset="0"/>
              </a:rPr>
              <a:t>A consortium of high performance computing (HPC) / data </a:t>
            </a:r>
            <a:r>
              <a:rPr lang="it-IT" sz="2400" noProof="0" dirty="0" smtClean="0">
                <a:solidFill>
                  <a:schemeClr val="tx1"/>
                </a:solidFill>
                <a:latin typeface="Century Gothic" pitchFamily="34" charset="0"/>
              </a:rPr>
              <a:t>centres</a:t>
            </a:r>
            <a:r>
              <a:rPr lang="en-US" sz="2400" dirty="0" smtClean="0">
                <a:solidFill>
                  <a:schemeClr val="tx1"/>
                </a:solidFill>
                <a:latin typeface="Century Gothic" pitchFamily="34" charset="0"/>
              </a:rPr>
              <a:t>, libraries, scientific communities, data scientists</a:t>
            </a:r>
            <a:endParaRPr lang="en-US" sz="2400" dirty="0">
              <a:solidFill>
                <a:schemeClr val="tx1"/>
              </a:solidFill>
              <a:latin typeface="Century Gothic" pitchFamily="34" charset="0"/>
            </a:endParaRPr>
          </a:p>
        </p:txBody>
      </p:sp>
    </p:spTree>
    <p:extLst>
      <p:ext uri="{BB962C8B-B14F-4D97-AF65-F5344CB8AC3E}">
        <p14:creationId xmlns:p14="http://schemas.microsoft.com/office/powerpoint/2010/main" val="615196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UDATpartners_Colour_NOtext_GeographicalMap">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35672"/>
            <a:ext cx="8316416" cy="6237312"/>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Tree>
    <p:extLst>
      <p:ext uri="{BB962C8B-B14F-4D97-AF65-F5344CB8AC3E}">
        <p14:creationId xmlns:p14="http://schemas.microsoft.com/office/powerpoint/2010/main" val="500947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UDATpartners_Colour_NOtext_PoliticalMap">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92" y="548680"/>
            <a:ext cx="8302907" cy="6227180"/>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Tree>
    <p:extLst>
      <p:ext uri="{BB962C8B-B14F-4D97-AF65-F5344CB8AC3E}">
        <p14:creationId xmlns:p14="http://schemas.microsoft.com/office/powerpoint/2010/main" val="1013517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UDATpartners_Black&amp;White_NOtext_GeographicalMap">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35672"/>
            <a:ext cx="8316416" cy="6237312"/>
          </a:xfrm>
          <a:prstGeom prst="rect">
            <a:avLst/>
          </a:prstGeom>
        </p:spPr>
      </p:pic>
      <p:pic>
        <p:nvPicPr>
          <p:cNvPr id="9" name="Immagine 8" descr="EUDAT-LogoGrigi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0" y="-109654"/>
            <a:ext cx="1143000" cy="892098"/>
          </a:xfrm>
          <a:prstGeom prst="rect">
            <a:avLst/>
          </a:prstGeom>
        </p:spPr>
      </p:pic>
      <p:sp>
        <p:nvSpPr>
          <p:cNvPr id="11"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Tree>
    <p:extLst>
      <p:ext uri="{BB962C8B-B14F-4D97-AF65-F5344CB8AC3E}">
        <p14:creationId xmlns:p14="http://schemas.microsoft.com/office/powerpoint/2010/main" val="3633141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UDATpartners_Black&amp;White_NOtext_PoliticalMap">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92" y="548680"/>
            <a:ext cx="8302907" cy="6227180"/>
          </a:xfrm>
          <a:prstGeom prst="rect">
            <a:avLst/>
          </a:prstGeom>
        </p:spPr>
      </p:pic>
      <p:pic>
        <p:nvPicPr>
          <p:cNvPr id="9" name="Immagine 8" descr="EUDAT-LogoGrigi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0" y="-109654"/>
            <a:ext cx="1143000" cy="892098"/>
          </a:xfrm>
          <a:prstGeom prst="rect">
            <a:avLst/>
          </a:prstGeom>
        </p:spPr>
      </p:pic>
      <p:sp>
        <p:nvSpPr>
          <p:cNvPr id="11"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Tree>
    <p:extLst>
      <p:ext uri="{BB962C8B-B14F-4D97-AF65-F5344CB8AC3E}">
        <p14:creationId xmlns:p14="http://schemas.microsoft.com/office/powerpoint/2010/main" val="18138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B2SHA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ttangolo 6"/>
          <p:cNvSpPr/>
          <p:nvPr/>
        </p:nvSpPr>
        <p:spPr>
          <a:xfrm>
            <a:off x="4644008" y="1828800"/>
            <a:ext cx="4011678" cy="276999"/>
          </a:xfrm>
          <a:prstGeom prst="rect">
            <a:avLst/>
          </a:prstGeom>
        </p:spPr>
        <p:txBody>
          <a:bodyPr wrap="square">
            <a:spAutoFit/>
          </a:bodyPr>
          <a:lstStyle/>
          <a:p>
            <a:pPr algn="r"/>
            <a:r>
              <a:rPr lang="en-US" sz="1200" b="1" kern="1200" noProof="0" dirty="0" smtClean="0">
                <a:solidFill>
                  <a:srgbClr val="1B216E"/>
                </a:solidFill>
                <a:latin typeface="Century Gothic" panose="020B0502020202020204" pitchFamily="34" charset="0"/>
                <a:ea typeface="+mn-ea"/>
                <a:cs typeface="+mn-cs"/>
              </a:rPr>
              <a:t>Store and Share Research Data</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sp>
        <p:nvSpPr>
          <p:cNvPr id="16" name="Rettangolo 8"/>
          <p:cNvSpPr/>
          <p:nvPr/>
        </p:nvSpPr>
        <p:spPr>
          <a:xfrm>
            <a:off x="5848281" y="6191938"/>
            <a:ext cx="331708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4"/>
              </a:rPr>
              <a:t>b2share.eudat.eu</a:t>
            </a:r>
            <a:endParaRPr lang="en-GB" sz="2000" kern="1200" noProof="0" dirty="0" smtClean="0">
              <a:solidFill>
                <a:schemeClr val="tx1"/>
              </a:solidFill>
              <a:latin typeface="+mn-lt"/>
              <a:ea typeface="+mn-ea"/>
              <a:cs typeface="+mn-cs"/>
            </a:endParaRPr>
          </a:p>
        </p:txBody>
      </p:sp>
      <p:pic>
        <p:nvPicPr>
          <p:cNvPr id="18" name="Picture 17" descr="b2share.png"/>
          <p:cNvPicPr>
            <a:picLocks noChangeAspect="1"/>
          </p:cNvPicPr>
          <p:nvPr/>
        </p:nvPicPr>
        <p:blipFill>
          <a:blip r:embed="rId5" cstate="print"/>
          <a:stretch>
            <a:fillRect/>
          </a:stretch>
        </p:blipFill>
        <p:spPr>
          <a:xfrm>
            <a:off x="6682480" y="116632"/>
            <a:ext cx="1489920" cy="1728000"/>
          </a:xfrm>
          <a:prstGeom prst="rect">
            <a:avLst/>
          </a:prstGeom>
        </p:spPr>
      </p:pic>
      <p:sp>
        <p:nvSpPr>
          <p:cNvPr id="17"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7" name="Text Placeholder 9"/>
          <p:cNvSpPr>
            <a:spLocks noGrp="1"/>
          </p:cNvSpPr>
          <p:nvPr>
            <p:ph type="body" sz="quarter" idx="11" hasCustomPrompt="1"/>
          </p:nvPr>
        </p:nvSpPr>
        <p:spPr>
          <a:xfrm>
            <a:off x="4932040" y="4797152"/>
            <a:ext cx="3778636" cy="1386310"/>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extLst>
      <p:ext uri="{BB962C8B-B14F-4D97-AF65-F5344CB8AC3E}">
        <p14:creationId xmlns:p14="http://schemas.microsoft.com/office/powerpoint/2010/main" val="1301570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UDATPartnerLogos_GeographicalMap">
    <p:bg>
      <p:bgPr>
        <a:solidFill>
          <a:schemeClr val="bg1"/>
        </a:solidFill>
        <a:effectLst/>
      </p:bgPr>
    </p:bg>
    <p:spTree>
      <p:nvGrpSpPr>
        <p:cNvPr id="1" name=""/>
        <p:cNvGrpSpPr/>
        <p:nvPr/>
      </p:nvGrpSpPr>
      <p:grpSpPr>
        <a:xfrm>
          <a:off x="0" y="0"/>
          <a:ext cx="0" cy="0"/>
          <a:chOff x="0" y="0"/>
          <a:chExt cx="0" cy="0"/>
        </a:xfrm>
      </p:grpSpPr>
      <p:pic>
        <p:nvPicPr>
          <p:cNvPr id="43" name="Picture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35672"/>
            <a:ext cx="8316416" cy="6237312"/>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grpSp>
        <p:nvGrpSpPr>
          <p:cNvPr id="1037" name="Group 1036"/>
          <p:cNvGrpSpPr/>
          <p:nvPr/>
        </p:nvGrpSpPr>
        <p:grpSpPr>
          <a:xfrm>
            <a:off x="86723" y="1352576"/>
            <a:ext cx="3405157" cy="5374874"/>
            <a:chOff x="2016" y="1352576"/>
            <a:chExt cx="3405157" cy="5374874"/>
          </a:xfrm>
        </p:grpSpPr>
        <p:sp>
          <p:nvSpPr>
            <p:cNvPr id="24" name="TextBox 23"/>
            <p:cNvSpPr txBox="1"/>
            <p:nvPr userDrawn="1"/>
          </p:nvSpPr>
          <p:spPr>
            <a:xfrm>
              <a:off x="1043948" y="4646330"/>
              <a:ext cx="1584176" cy="230832"/>
            </a:xfrm>
            <a:prstGeom prst="rect">
              <a:avLst/>
            </a:prstGeom>
            <a:noFill/>
          </p:spPr>
          <p:txBody>
            <a:bodyPr wrap="square" rtlCol="0">
              <a:spAutoFit/>
            </a:bodyPr>
            <a:lstStyle/>
            <a:p>
              <a:r>
                <a:rPr lang="it-IT" sz="900" b="1" dirty="0" smtClean="0"/>
                <a:t>e-Science Data Factory</a:t>
              </a:r>
              <a:endParaRPr lang="it-IT" sz="900" b="1"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2664" y="1352576"/>
              <a:ext cx="798576" cy="40843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94" y="1781576"/>
              <a:ext cx="1121664" cy="414528"/>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9012" y="2214892"/>
              <a:ext cx="548640" cy="475488"/>
            </a:xfrm>
            <a:prstGeom prst="rect">
              <a:avLst/>
            </a:prstGeom>
          </p:spPr>
        </p:pic>
        <p:pic>
          <p:nvPicPr>
            <p:cNvPr id="37" name="Picture 3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943" y="2755601"/>
              <a:ext cx="548640" cy="475488"/>
            </a:xfrm>
            <a:prstGeom prst="rect">
              <a:avLst/>
            </a:prstGeom>
          </p:spPr>
        </p:pic>
        <p:pic>
          <p:nvPicPr>
            <p:cNvPr id="40" name="Picture 3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776" y="3310862"/>
              <a:ext cx="1005840" cy="371856"/>
            </a:xfrm>
            <a:prstGeom prst="rect">
              <a:avLst/>
            </a:prstGeom>
          </p:spPr>
        </p:pic>
        <p:pic>
          <p:nvPicPr>
            <p:cNvPr id="44" name="Picture 4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5806" y="3710086"/>
              <a:ext cx="1005840" cy="371856"/>
            </a:xfrm>
            <a:prstGeom prst="rect">
              <a:avLst/>
            </a:prstGeom>
          </p:spPr>
        </p:pic>
        <p:pic>
          <p:nvPicPr>
            <p:cNvPr id="45" name="Picture 4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8553" y="4081942"/>
              <a:ext cx="1005840" cy="329184"/>
            </a:xfrm>
            <a:prstGeom prst="rect">
              <a:avLst/>
            </a:prstGeom>
          </p:spPr>
        </p:pic>
        <p:pic>
          <p:nvPicPr>
            <p:cNvPr id="46" name="Picture 4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016" y="4438355"/>
              <a:ext cx="1005840" cy="329184"/>
            </a:xfrm>
            <a:prstGeom prst="rect">
              <a:avLst/>
            </a:prstGeom>
          </p:spPr>
        </p:pic>
        <p:pic>
          <p:nvPicPr>
            <p:cNvPr id="47" name="Picture 4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9425" y="4789915"/>
              <a:ext cx="1005840" cy="329184"/>
            </a:xfrm>
            <a:prstGeom prst="rect">
              <a:avLst/>
            </a:prstGeom>
          </p:spPr>
        </p:pic>
        <p:pic>
          <p:nvPicPr>
            <p:cNvPr id="49" name="Picture 4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2955" y="5119791"/>
              <a:ext cx="548640" cy="475488"/>
            </a:xfrm>
            <a:prstGeom prst="rect">
              <a:avLst/>
            </a:prstGeom>
          </p:spPr>
        </p:pic>
        <p:pic>
          <p:nvPicPr>
            <p:cNvPr id="51" name="Picture 5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6147" y="5593902"/>
              <a:ext cx="798576" cy="347472"/>
            </a:xfrm>
            <a:prstGeom prst="rect">
              <a:avLst/>
            </a:prstGeom>
          </p:spPr>
        </p:pic>
        <p:pic>
          <p:nvPicPr>
            <p:cNvPr id="52" name="Picture 5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2525" y="5941374"/>
              <a:ext cx="798576" cy="347472"/>
            </a:xfrm>
            <a:prstGeom prst="rect">
              <a:avLst/>
            </a:prstGeom>
          </p:spPr>
        </p:pic>
        <p:pic>
          <p:nvPicPr>
            <p:cNvPr id="54" name="Picture 5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8938" y="6319038"/>
              <a:ext cx="798576" cy="347472"/>
            </a:xfrm>
            <a:prstGeom prst="rect">
              <a:avLst/>
            </a:prstGeom>
          </p:spPr>
        </p:pic>
        <p:pic>
          <p:nvPicPr>
            <p:cNvPr id="55" name="Picture 5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76491" y="1556792"/>
              <a:ext cx="798576" cy="347472"/>
            </a:xfrm>
            <a:prstGeom prst="rect">
              <a:avLst/>
            </a:prstGeom>
          </p:spPr>
        </p:pic>
        <p:pic>
          <p:nvPicPr>
            <p:cNvPr id="56" name="Picture 5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86916" y="1904264"/>
              <a:ext cx="1005840" cy="414528"/>
            </a:xfrm>
            <a:prstGeom prst="rect">
              <a:avLst/>
            </a:prstGeom>
          </p:spPr>
        </p:pic>
        <p:pic>
          <p:nvPicPr>
            <p:cNvPr id="57" name="Picture 5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54549" y="2348492"/>
              <a:ext cx="798576" cy="347472"/>
            </a:xfrm>
            <a:prstGeom prst="rect">
              <a:avLst/>
            </a:prstGeom>
          </p:spPr>
        </p:pic>
        <p:pic>
          <p:nvPicPr>
            <p:cNvPr id="58" name="Picture 5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61984" y="2700374"/>
              <a:ext cx="1005840" cy="371856"/>
            </a:xfrm>
            <a:prstGeom prst="rect">
              <a:avLst/>
            </a:prstGeom>
          </p:spPr>
        </p:pic>
        <p:pic>
          <p:nvPicPr>
            <p:cNvPr id="59" name="Picture 58"/>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278018" y="3072230"/>
              <a:ext cx="798576" cy="347472"/>
            </a:xfrm>
            <a:prstGeom prst="rect">
              <a:avLst/>
            </a:prstGeom>
          </p:spPr>
        </p:pic>
        <p:pic>
          <p:nvPicPr>
            <p:cNvPr id="60" name="Picture 59"/>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379517" y="3429000"/>
              <a:ext cx="548640" cy="286512"/>
            </a:xfrm>
            <a:prstGeom prst="rect">
              <a:avLst/>
            </a:prstGeom>
          </p:spPr>
        </p:pic>
        <p:pic>
          <p:nvPicPr>
            <p:cNvPr id="61" name="Picture 60"/>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364544" y="3775359"/>
              <a:ext cx="548640" cy="475488"/>
            </a:xfrm>
            <a:prstGeom prst="rect">
              <a:avLst/>
            </a:prstGeom>
          </p:spPr>
        </p:pic>
        <p:pic>
          <p:nvPicPr>
            <p:cNvPr id="62" name="Picture 61"/>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290548" y="4301792"/>
              <a:ext cx="798576" cy="347472"/>
            </a:xfrm>
            <a:prstGeom prst="rect">
              <a:avLst/>
            </a:prstGeom>
          </p:spPr>
        </p:pic>
        <p:pic>
          <p:nvPicPr>
            <p:cNvPr id="63" name="Picture 62"/>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373887" y="4906683"/>
              <a:ext cx="548640" cy="475488"/>
            </a:xfrm>
            <a:prstGeom prst="rect">
              <a:avLst/>
            </a:prstGeom>
          </p:spPr>
        </p:pic>
        <p:pic>
          <p:nvPicPr>
            <p:cNvPr id="1024" name="Picture 1023"/>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07856" y="5377711"/>
              <a:ext cx="1402080" cy="414528"/>
            </a:xfrm>
            <a:prstGeom prst="rect">
              <a:avLst/>
            </a:prstGeom>
          </p:spPr>
        </p:pic>
        <p:pic>
          <p:nvPicPr>
            <p:cNvPr id="1025" name="Picture 1024"/>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332702" y="5890521"/>
              <a:ext cx="548640" cy="323088"/>
            </a:xfrm>
            <a:prstGeom prst="rect">
              <a:avLst/>
            </a:prstGeom>
          </p:spPr>
        </p:pic>
        <p:pic>
          <p:nvPicPr>
            <p:cNvPr id="1027" name="Picture 1026"/>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332702" y="6251962"/>
              <a:ext cx="548640" cy="475488"/>
            </a:xfrm>
            <a:prstGeom prst="rect">
              <a:avLst/>
            </a:prstGeom>
          </p:spPr>
        </p:pic>
        <p:pic>
          <p:nvPicPr>
            <p:cNvPr id="1028" name="Picture 1027"/>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2555356" y="2288600"/>
              <a:ext cx="548640" cy="359664"/>
            </a:xfrm>
            <a:prstGeom prst="rect">
              <a:avLst/>
            </a:prstGeom>
          </p:spPr>
        </p:pic>
        <p:pic>
          <p:nvPicPr>
            <p:cNvPr id="1029" name="Picture 1028"/>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2528134" y="2690380"/>
              <a:ext cx="548640" cy="359664"/>
            </a:xfrm>
            <a:prstGeom prst="rect">
              <a:avLst/>
            </a:prstGeom>
          </p:spPr>
        </p:pic>
        <p:pic>
          <p:nvPicPr>
            <p:cNvPr id="1030" name="Picture 1029"/>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2525137" y="3096768"/>
              <a:ext cx="548640" cy="475488"/>
            </a:xfrm>
            <a:prstGeom prst="rect">
              <a:avLst/>
            </a:prstGeom>
          </p:spPr>
        </p:pic>
        <p:pic>
          <p:nvPicPr>
            <p:cNvPr id="1031" name="Picture 1030"/>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2554332" y="3666744"/>
              <a:ext cx="548640" cy="475488"/>
            </a:xfrm>
            <a:prstGeom prst="rect">
              <a:avLst/>
            </a:prstGeom>
          </p:spPr>
        </p:pic>
        <p:pic>
          <p:nvPicPr>
            <p:cNvPr id="1032" name="Picture 1031"/>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2343421" y="4154500"/>
              <a:ext cx="1005840" cy="371856"/>
            </a:xfrm>
            <a:prstGeom prst="rect">
              <a:avLst/>
            </a:prstGeom>
          </p:spPr>
        </p:pic>
        <p:pic>
          <p:nvPicPr>
            <p:cNvPr id="1033" name="Picture 1032"/>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326756" y="4552861"/>
              <a:ext cx="1005840" cy="371856"/>
            </a:xfrm>
            <a:prstGeom prst="rect">
              <a:avLst/>
            </a:prstGeom>
          </p:spPr>
        </p:pic>
        <p:pic>
          <p:nvPicPr>
            <p:cNvPr id="1034" name="Picture 1033"/>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2326756" y="4975843"/>
              <a:ext cx="1005840" cy="286512"/>
            </a:xfrm>
            <a:prstGeom prst="rect">
              <a:avLst/>
            </a:prstGeom>
          </p:spPr>
        </p:pic>
        <p:pic>
          <p:nvPicPr>
            <p:cNvPr id="1035" name="Picture 1034"/>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2572021" y="5329019"/>
              <a:ext cx="548640" cy="475488"/>
            </a:xfrm>
            <a:prstGeom prst="rect">
              <a:avLst/>
            </a:prstGeom>
          </p:spPr>
        </p:pic>
        <p:pic>
          <p:nvPicPr>
            <p:cNvPr id="1036" name="Picture 1035"/>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2285509" y="5844801"/>
              <a:ext cx="1121664" cy="414528"/>
            </a:xfrm>
            <a:prstGeom prst="rect">
              <a:avLst/>
            </a:prstGeom>
          </p:spPr>
        </p:pic>
      </p:grpSp>
    </p:spTree>
    <p:extLst>
      <p:ext uri="{BB962C8B-B14F-4D97-AF65-F5344CB8AC3E}">
        <p14:creationId xmlns:p14="http://schemas.microsoft.com/office/powerpoint/2010/main" val="194502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UDATPartnerLogos_PoliticalMap">
    <p:bg>
      <p:bgPr>
        <a:solidFill>
          <a:schemeClr val="bg1"/>
        </a:solidFill>
        <a:effectLst/>
      </p:bgPr>
    </p:bg>
    <p:spTree>
      <p:nvGrpSpPr>
        <p:cNvPr id="1" name=""/>
        <p:cNvGrpSpPr/>
        <p:nvPr/>
      </p:nvGrpSpPr>
      <p:grpSpPr>
        <a:xfrm>
          <a:off x="0" y="0"/>
          <a:ext cx="0" cy="0"/>
          <a:chOff x="0" y="0"/>
          <a:chExt cx="0" cy="0"/>
        </a:xfrm>
      </p:grpSpPr>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92" y="548680"/>
            <a:ext cx="8302907" cy="6227180"/>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grpSp>
        <p:nvGrpSpPr>
          <p:cNvPr id="44" name="Group 43"/>
          <p:cNvGrpSpPr/>
          <p:nvPr/>
        </p:nvGrpSpPr>
        <p:grpSpPr>
          <a:xfrm>
            <a:off x="86723" y="1352576"/>
            <a:ext cx="3405157" cy="5374874"/>
            <a:chOff x="2016" y="1352576"/>
            <a:chExt cx="3405157" cy="5374874"/>
          </a:xfrm>
        </p:grpSpPr>
        <p:sp>
          <p:nvSpPr>
            <p:cNvPr id="45" name="TextBox 44"/>
            <p:cNvSpPr txBox="1"/>
            <p:nvPr userDrawn="1"/>
          </p:nvSpPr>
          <p:spPr>
            <a:xfrm>
              <a:off x="1043948" y="4646330"/>
              <a:ext cx="1584176" cy="230832"/>
            </a:xfrm>
            <a:prstGeom prst="rect">
              <a:avLst/>
            </a:prstGeom>
            <a:noFill/>
          </p:spPr>
          <p:txBody>
            <a:bodyPr wrap="square" rtlCol="0">
              <a:spAutoFit/>
            </a:bodyPr>
            <a:lstStyle/>
            <a:p>
              <a:r>
                <a:rPr lang="it-IT" sz="900" b="1" dirty="0" smtClean="0"/>
                <a:t>e-Science Data Factory</a:t>
              </a:r>
              <a:endParaRPr lang="it-IT" sz="900" b="1" dirty="0"/>
            </a:p>
          </p:txBody>
        </p:sp>
        <p:pic>
          <p:nvPicPr>
            <p:cNvPr id="46" name="Picture 4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2664" y="1352576"/>
              <a:ext cx="798576" cy="408432"/>
            </a:xfrm>
            <a:prstGeom prst="rect">
              <a:avLst/>
            </a:prstGeom>
          </p:spPr>
        </p:pic>
        <p:pic>
          <p:nvPicPr>
            <p:cNvPr id="47" name="Picture 4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94" y="1781576"/>
              <a:ext cx="1121664" cy="414528"/>
            </a:xfrm>
            <a:prstGeom prst="rect">
              <a:avLst/>
            </a:prstGeom>
          </p:spPr>
        </p:pic>
        <p:pic>
          <p:nvPicPr>
            <p:cNvPr id="85" name="Picture 8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9012" y="2214892"/>
              <a:ext cx="548640" cy="475488"/>
            </a:xfrm>
            <a:prstGeom prst="rect">
              <a:avLst/>
            </a:prstGeom>
          </p:spPr>
        </p:pic>
        <p:pic>
          <p:nvPicPr>
            <p:cNvPr id="86" name="Picture 8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943" y="2755601"/>
              <a:ext cx="548640" cy="475488"/>
            </a:xfrm>
            <a:prstGeom prst="rect">
              <a:avLst/>
            </a:prstGeom>
          </p:spPr>
        </p:pic>
        <p:pic>
          <p:nvPicPr>
            <p:cNvPr id="87" name="Picture 8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776" y="3310862"/>
              <a:ext cx="1005840" cy="371856"/>
            </a:xfrm>
            <a:prstGeom prst="rect">
              <a:avLst/>
            </a:prstGeom>
          </p:spPr>
        </p:pic>
        <p:pic>
          <p:nvPicPr>
            <p:cNvPr id="88" name="Picture 8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5806" y="3710086"/>
              <a:ext cx="1005840" cy="371856"/>
            </a:xfrm>
            <a:prstGeom prst="rect">
              <a:avLst/>
            </a:prstGeom>
          </p:spPr>
        </p:pic>
        <p:pic>
          <p:nvPicPr>
            <p:cNvPr id="89" name="Picture 8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8553" y="4081942"/>
              <a:ext cx="1005840" cy="329184"/>
            </a:xfrm>
            <a:prstGeom prst="rect">
              <a:avLst/>
            </a:prstGeom>
          </p:spPr>
        </p:pic>
        <p:pic>
          <p:nvPicPr>
            <p:cNvPr id="90" name="Picture 8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016" y="4438355"/>
              <a:ext cx="1005840" cy="329184"/>
            </a:xfrm>
            <a:prstGeom prst="rect">
              <a:avLst/>
            </a:prstGeom>
          </p:spPr>
        </p:pic>
        <p:pic>
          <p:nvPicPr>
            <p:cNvPr id="91" name="Picture 9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9425" y="4789915"/>
              <a:ext cx="1005840" cy="329184"/>
            </a:xfrm>
            <a:prstGeom prst="rect">
              <a:avLst/>
            </a:prstGeom>
          </p:spPr>
        </p:pic>
        <p:pic>
          <p:nvPicPr>
            <p:cNvPr id="92" name="Picture 9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2955" y="5119791"/>
              <a:ext cx="548640" cy="475488"/>
            </a:xfrm>
            <a:prstGeom prst="rect">
              <a:avLst/>
            </a:prstGeom>
          </p:spPr>
        </p:pic>
        <p:pic>
          <p:nvPicPr>
            <p:cNvPr id="93" name="Picture 9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6147" y="5593902"/>
              <a:ext cx="798576" cy="347472"/>
            </a:xfrm>
            <a:prstGeom prst="rect">
              <a:avLst/>
            </a:prstGeom>
          </p:spPr>
        </p:pic>
        <p:pic>
          <p:nvPicPr>
            <p:cNvPr id="94" name="Picture 9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2525" y="5941374"/>
              <a:ext cx="798576" cy="347472"/>
            </a:xfrm>
            <a:prstGeom prst="rect">
              <a:avLst/>
            </a:prstGeom>
          </p:spPr>
        </p:pic>
        <p:pic>
          <p:nvPicPr>
            <p:cNvPr id="95" name="Picture 9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8938" y="6319038"/>
              <a:ext cx="798576" cy="347472"/>
            </a:xfrm>
            <a:prstGeom prst="rect">
              <a:avLst/>
            </a:prstGeom>
          </p:spPr>
        </p:pic>
        <p:pic>
          <p:nvPicPr>
            <p:cNvPr id="96" name="Picture 95"/>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76491" y="1556792"/>
              <a:ext cx="798576" cy="347472"/>
            </a:xfrm>
            <a:prstGeom prst="rect">
              <a:avLst/>
            </a:prstGeom>
          </p:spPr>
        </p:pic>
        <p:pic>
          <p:nvPicPr>
            <p:cNvPr id="97" name="Picture 9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86916" y="1904264"/>
              <a:ext cx="1005840" cy="414528"/>
            </a:xfrm>
            <a:prstGeom prst="rect">
              <a:avLst/>
            </a:prstGeom>
          </p:spPr>
        </p:pic>
        <p:pic>
          <p:nvPicPr>
            <p:cNvPr id="98" name="Picture 9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54549" y="2348492"/>
              <a:ext cx="798576" cy="347472"/>
            </a:xfrm>
            <a:prstGeom prst="rect">
              <a:avLst/>
            </a:prstGeom>
          </p:spPr>
        </p:pic>
        <p:pic>
          <p:nvPicPr>
            <p:cNvPr id="99" name="Picture 98"/>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61984" y="2700374"/>
              <a:ext cx="1005840" cy="371856"/>
            </a:xfrm>
            <a:prstGeom prst="rect">
              <a:avLst/>
            </a:prstGeom>
          </p:spPr>
        </p:pic>
        <p:pic>
          <p:nvPicPr>
            <p:cNvPr id="100" name="Picture 99"/>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278018" y="3072230"/>
              <a:ext cx="798576" cy="347472"/>
            </a:xfrm>
            <a:prstGeom prst="rect">
              <a:avLst/>
            </a:prstGeom>
          </p:spPr>
        </p:pic>
        <p:pic>
          <p:nvPicPr>
            <p:cNvPr id="101" name="Picture 100"/>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379517" y="3429000"/>
              <a:ext cx="548640" cy="286512"/>
            </a:xfrm>
            <a:prstGeom prst="rect">
              <a:avLst/>
            </a:prstGeom>
          </p:spPr>
        </p:pic>
        <p:pic>
          <p:nvPicPr>
            <p:cNvPr id="102" name="Picture 101"/>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364544" y="3775359"/>
              <a:ext cx="548640" cy="475488"/>
            </a:xfrm>
            <a:prstGeom prst="rect">
              <a:avLst/>
            </a:prstGeom>
          </p:spPr>
        </p:pic>
        <p:pic>
          <p:nvPicPr>
            <p:cNvPr id="103" name="Picture 102"/>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290548" y="4301792"/>
              <a:ext cx="798576" cy="347472"/>
            </a:xfrm>
            <a:prstGeom prst="rect">
              <a:avLst/>
            </a:prstGeom>
          </p:spPr>
        </p:pic>
        <p:pic>
          <p:nvPicPr>
            <p:cNvPr id="104" name="Picture 103"/>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373887" y="4906683"/>
              <a:ext cx="548640" cy="475488"/>
            </a:xfrm>
            <a:prstGeom prst="rect">
              <a:avLst/>
            </a:prstGeom>
          </p:spPr>
        </p:pic>
        <p:pic>
          <p:nvPicPr>
            <p:cNvPr id="105" name="Picture 104"/>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07856" y="5377711"/>
              <a:ext cx="1402080" cy="414528"/>
            </a:xfrm>
            <a:prstGeom prst="rect">
              <a:avLst/>
            </a:prstGeom>
          </p:spPr>
        </p:pic>
        <p:pic>
          <p:nvPicPr>
            <p:cNvPr id="106" name="Picture 105"/>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332702" y="5890521"/>
              <a:ext cx="548640" cy="323088"/>
            </a:xfrm>
            <a:prstGeom prst="rect">
              <a:avLst/>
            </a:prstGeom>
          </p:spPr>
        </p:pic>
        <p:pic>
          <p:nvPicPr>
            <p:cNvPr id="107" name="Picture 106"/>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332702" y="6251962"/>
              <a:ext cx="548640" cy="475488"/>
            </a:xfrm>
            <a:prstGeom prst="rect">
              <a:avLst/>
            </a:prstGeom>
          </p:spPr>
        </p:pic>
        <p:pic>
          <p:nvPicPr>
            <p:cNvPr id="108" name="Picture 107"/>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2555356" y="2288600"/>
              <a:ext cx="548640" cy="359664"/>
            </a:xfrm>
            <a:prstGeom prst="rect">
              <a:avLst/>
            </a:prstGeom>
          </p:spPr>
        </p:pic>
        <p:pic>
          <p:nvPicPr>
            <p:cNvPr id="109" name="Picture 108"/>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2528134" y="2690380"/>
              <a:ext cx="548640" cy="359664"/>
            </a:xfrm>
            <a:prstGeom prst="rect">
              <a:avLst/>
            </a:prstGeom>
          </p:spPr>
        </p:pic>
        <p:pic>
          <p:nvPicPr>
            <p:cNvPr id="110" name="Picture 109"/>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2525137" y="3096768"/>
              <a:ext cx="548640" cy="475488"/>
            </a:xfrm>
            <a:prstGeom prst="rect">
              <a:avLst/>
            </a:prstGeom>
          </p:spPr>
        </p:pic>
        <p:pic>
          <p:nvPicPr>
            <p:cNvPr id="111" name="Picture 110"/>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2554332" y="3666744"/>
              <a:ext cx="548640" cy="475488"/>
            </a:xfrm>
            <a:prstGeom prst="rect">
              <a:avLst/>
            </a:prstGeom>
          </p:spPr>
        </p:pic>
        <p:pic>
          <p:nvPicPr>
            <p:cNvPr id="112" name="Picture 111"/>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2343421" y="4154500"/>
              <a:ext cx="1005840" cy="371856"/>
            </a:xfrm>
            <a:prstGeom prst="rect">
              <a:avLst/>
            </a:prstGeom>
          </p:spPr>
        </p:pic>
        <p:pic>
          <p:nvPicPr>
            <p:cNvPr id="113" name="Picture 112"/>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326756" y="4552861"/>
              <a:ext cx="1005840" cy="371856"/>
            </a:xfrm>
            <a:prstGeom prst="rect">
              <a:avLst/>
            </a:prstGeom>
          </p:spPr>
        </p:pic>
        <p:pic>
          <p:nvPicPr>
            <p:cNvPr id="114" name="Picture 113"/>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2326756" y="4975843"/>
              <a:ext cx="1005840" cy="286512"/>
            </a:xfrm>
            <a:prstGeom prst="rect">
              <a:avLst/>
            </a:prstGeom>
          </p:spPr>
        </p:pic>
        <p:pic>
          <p:nvPicPr>
            <p:cNvPr id="115" name="Picture 114"/>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2572021" y="5329019"/>
              <a:ext cx="548640" cy="475488"/>
            </a:xfrm>
            <a:prstGeom prst="rect">
              <a:avLst/>
            </a:prstGeom>
          </p:spPr>
        </p:pic>
        <p:pic>
          <p:nvPicPr>
            <p:cNvPr id="116" name="Picture 115"/>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2285509" y="5844801"/>
              <a:ext cx="1121664" cy="414528"/>
            </a:xfrm>
            <a:prstGeom prst="rect">
              <a:avLst/>
            </a:prstGeom>
          </p:spPr>
        </p:pic>
      </p:grpSp>
    </p:spTree>
    <p:extLst>
      <p:ext uri="{BB962C8B-B14F-4D97-AF65-F5344CB8AC3E}">
        <p14:creationId xmlns:p14="http://schemas.microsoft.com/office/powerpoint/2010/main" val="2450251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UDATPartnersWith numbers_GeographicalMap">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34428"/>
            <a:ext cx="8316416" cy="6237312"/>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
        <p:nvSpPr>
          <p:cNvPr id="7" name="Sottotitolo 2"/>
          <p:cNvSpPr txBox="1">
            <a:spLocks/>
          </p:cNvSpPr>
          <p:nvPr/>
        </p:nvSpPr>
        <p:spPr>
          <a:xfrm>
            <a:off x="50799" y="2348880"/>
            <a:ext cx="1136825" cy="4248472"/>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   CSC</a:t>
            </a:r>
          </a:p>
          <a:p>
            <a:pPr algn="l"/>
            <a:r>
              <a:rPr lang="it-IT" sz="1200" b="0" dirty="0" smtClean="0">
                <a:solidFill>
                  <a:schemeClr val="tx1"/>
                </a:solidFill>
                <a:latin typeface="Century Gothic" pitchFamily="34" charset="0"/>
              </a:rPr>
              <a:t>2.   BSC</a:t>
            </a:r>
          </a:p>
          <a:p>
            <a:pPr algn="l"/>
            <a:r>
              <a:rPr lang="it-IT" sz="1200" b="0" dirty="0" smtClean="0">
                <a:solidFill>
                  <a:schemeClr val="tx1"/>
                </a:solidFill>
                <a:latin typeface="Century Gothic" pitchFamily="34" charset="0"/>
              </a:rPr>
              <a:t>3.   CERFACS</a:t>
            </a:r>
          </a:p>
          <a:p>
            <a:pPr algn="l"/>
            <a:r>
              <a:rPr lang="it-IT" sz="1200" b="0" dirty="0" smtClean="0">
                <a:solidFill>
                  <a:schemeClr val="tx1"/>
                </a:solidFill>
                <a:latin typeface="Century Gothic" pitchFamily="34" charset="0"/>
              </a:rPr>
              <a:t>4.   CINECA</a:t>
            </a:r>
          </a:p>
          <a:p>
            <a:pPr algn="l"/>
            <a:r>
              <a:rPr lang="it-IT" sz="1200" b="0" dirty="0" smtClean="0">
                <a:solidFill>
                  <a:schemeClr val="tx1"/>
                </a:solidFill>
                <a:latin typeface="Century Gothic" pitchFamily="34" charset="0"/>
              </a:rPr>
              <a:t>5.   CINES</a:t>
            </a:r>
          </a:p>
          <a:p>
            <a:pPr algn="l"/>
            <a:r>
              <a:rPr lang="it-IT" sz="1200" b="0" dirty="0" smtClean="0">
                <a:solidFill>
                  <a:schemeClr val="tx1"/>
                </a:solidFill>
                <a:latin typeface="Century Gothic" pitchFamily="34" charset="0"/>
              </a:rPr>
              <a:t>6.   DKRZ</a:t>
            </a:r>
          </a:p>
          <a:p>
            <a:pPr algn="l"/>
            <a:r>
              <a:rPr lang="it-IT" sz="1200" b="0" dirty="0" smtClean="0">
                <a:solidFill>
                  <a:schemeClr val="tx1"/>
                </a:solidFill>
                <a:latin typeface="Century Gothic" pitchFamily="34" charset="0"/>
              </a:rPr>
              <a:t>7.   EAA</a:t>
            </a:r>
          </a:p>
          <a:p>
            <a:pPr algn="l"/>
            <a:r>
              <a:rPr lang="it-IT" sz="1200" b="0" dirty="0" smtClean="0">
                <a:solidFill>
                  <a:schemeClr val="tx1"/>
                </a:solidFill>
                <a:latin typeface="Century Gothic" pitchFamily="34" charset="0"/>
              </a:rPr>
              <a:t>8.   EKUT</a:t>
            </a:r>
          </a:p>
          <a:p>
            <a:pPr algn="l"/>
            <a:r>
              <a:rPr lang="it-IT" sz="1200" b="0" dirty="0" smtClean="0">
                <a:solidFill>
                  <a:schemeClr val="tx1"/>
                </a:solidFill>
                <a:latin typeface="Century Gothic" pitchFamily="34" charset="0"/>
              </a:rPr>
              <a:t>9.   UEDIN</a:t>
            </a:r>
          </a:p>
          <a:p>
            <a:pPr algn="l"/>
            <a:r>
              <a:rPr lang="it-IT" sz="1200" b="0" dirty="0" smtClean="0">
                <a:solidFill>
                  <a:schemeClr val="tx1"/>
                </a:solidFill>
                <a:latin typeface="Century Gothic" pitchFamily="34" charset="0"/>
              </a:rPr>
              <a:t>10. INGV</a:t>
            </a:r>
          </a:p>
          <a:p>
            <a:pPr algn="l"/>
            <a:r>
              <a:rPr lang="it-IT" sz="1200" b="0" dirty="0" smtClean="0">
                <a:solidFill>
                  <a:schemeClr val="tx1"/>
                </a:solidFill>
                <a:latin typeface="Century Gothic" pitchFamily="34" charset="0"/>
              </a:rPr>
              <a:t>11. JUELICH</a:t>
            </a:r>
          </a:p>
          <a:p>
            <a:pPr algn="l"/>
            <a:r>
              <a:rPr lang="it-IT" sz="1200" b="0" dirty="0" smtClean="0">
                <a:solidFill>
                  <a:schemeClr val="tx1"/>
                </a:solidFill>
                <a:latin typeface="Century Gothic" pitchFamily="34" charset="0"/>
              </a:rPr>
              <a:t>12. PSNC</a:t>
            </a:r>
          </a:p>
          <a:p>
            <a:pPr algn="l"/>
            <a:r>
              <a:rPr lang="it-IT" sz="1200" b="0" dirty="0" smtClean="0">
                <a:solidFill>
                  <a:schemeClr val="tx1"/>
                </a:solidFill>
                <a:latin typeface="Century Gothic" pitchFamily="34" charset="0"/>
              </a:rPr>
              <a:t>13. SURFsara</a:t>
            </a:r>
          </a:p>
          <a:p>
            <a:pPr algn="l"/>
            <a:r>
              <a:rPr lang="it-IT" sz="1200" b="0" dirty="0" smtClean="0">
                <a:solidFill>
                  <a:schemeClr val="tx1"/>
                </a:solidFill>
                <a:latin typeface="Century Gothic" pitchFamily="34" charset="0"/>
              </a:rPr>
              <a:t>14. SIGMA</a:t>
            </a:r>
          </a:p>
          <a:p>
            <a:pPr algn="l"/>
            <a:r>
              <a:rPr lang="it-IT" sz="1200" b="0" dirty="0" smtClean="0">
                <a:solidFill>
                  <a:schemeClr val="tx1"/>
                </a:solidFill>
                <a:latin typeface="Century Gothic" pitchFamily="34" charset="0"/>
              </a:rPr>
              <a:t>15. STFC</a:t>
            </a:r>
          </a:p>
          <a:p>
            <a:pPr algn="l"/>
            <a:r>
              <a:rPr lang="it-IT" sz="1200" b="0" dirty="0" smtClean="0">
                <a:solidFill>
                  <a:schemeClr val="tx1"/>
                </a:solidFill>
                <a:latin typeface="Century Gothic" pitchFamily="34" charset="0"/>
              </a:rPr>
              <a:t>16. UCL</a:t>
            </a:r>
          </a:p>
          <a:p>
            <a:pPr algn="l"/>
            <a:r>
              <a:rPr lang="it-IT" sz="1200" b="0" dirty="0" smtClean="0">
                <a:solidFill>
                  <a:schemeClr val="tx1"/>
                </a:solidFill>
                <a:latin typeface="Century Gothic" pitchFamily="34" charset="0"/>
              </a:rPr>
              <a:t>17. TRUST</a:t>
            </a:r>
          </a:p>
          <a:p>
            <a:pPr marL="0" marR="0" indent="0" algn="l" defTabSz="457200" rtl="0" eaLnBrk="1" fontAlgn="auto" latinLnBrk="0" hangingPunct="1">
              <a:lnSpc>
                <a:spcPct val="100000"/>
              </a:lnSpc>
              <a:spcBef>
                <a:spcPct val="20000"/>
              </a:spcBef>
              <a:spcAft>
                <a:spcPts val="0"/>
              </a:spcAft>
              <a:buClrTx/>
              <a:buSzTx/>
              <a:buFont typeface="Arial"/>
              <a:buNone/>
              <a:tabLst/>
              <a:defRPr/>
            </a:pPr>
            <a:r>
              <a:rPr lang="it-IT" sz="1200" b="0" dirty="0" smtClean="0">
                <a:solidFill>
                  <a:schemeClr val="tx1"/>
                </a:solidFill>
                <a:latin typeface="Century Gothic" pitchFamily="34" charset="0"/>
              </a:rPr>
              <a:t>18. GRNET </a:t>
            </a:r>
          </a:p>
          <a:p>
            <a:pPr algn="l"/>
            <a:endParaRPr lang="it-IT" sz="1200" b="0" dirty="0" smtClean="0">
              <a:solidFill>
                <a:schemeClr val="tx1"/>
              </a:solidFill>
              <a:latin typeface="Century Gothic" pitchFamily="34" charset="0"/>
            </a:endParaRPr>
          </a:p>
          <a:p>
            <a:pPr algn="l"/>
            <a:endParaRPr lang="en-US" sz="1200" b="0" dirty="0">
              <a:solidFill>
                <a:schemeClr val="tx1"/>
              </a:solidFill>
              <a:latin typeface="Century Gothic" pitchFamily="34" charset="0"/>
            </a:endParaRPr>
          </a:p>
        </p:txBody>
      </p:sp>
      <p:sp>
        <p:nvSpPr>
          <p:cNvPr id="8" name="Sottotitolo 2"/>
          <p:cNvSpPr txBox="1">
            <a:spLocks/>
          </p:cNvSpPr>
          <p:nvPr/>
        </p:nvSpPr>
        <p:spPr>
          <a:xfrm>
            <a:off x="1691680" y="2348881"/>
            <a:ext cx="1080120" cy="4157470"/>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19. KIT</a:t>
            </a:r>
          </a:p>
          <a:p>
            <a:pPr algn="l"/>
            <a:r>
              <a:rPr lang="it-IT" sz="1200" b="0" dirty="0" smtClean="0">
                <a:solidFill>
                  <a:schemeClr val="tx1"/>
                </a:solidFill>
                <a:latin typeface="Century Gothic" pitchFamily="34" charset="0"/>
              </a:rPr>
              <a:t>20. LIBER</a:t>
            </a:r>
          </a:p>
          <a:p>
            <a:pPr algn="l"/>
            <a:r>
              <a:rPr lang="it-IT" sz="1200" b="0" dirty="0" smtClean="0">
                <a:solidFill>
                  <a:schemeClr val="tx1"/>
                </a:solidFill>
                <a:latin typeface="Century Gothic" pitchFamily="34" charset="0"/>
              </a:rPr>
              <a:t>21. DANS</a:t>
            </a:r>
          </a:p>
          <a:p>
            <a:pPr algn="l"/>
            <a:r>
              <a:rPr lang="it-IT" sz="1200" b="0" dirty="0" smtClean="0">
                <a:solidFill>
                  <a:schemeClr val="tx1"/>
                </a:solidFill>
                <a:latin typeface="Century Gothic" pitchFamily="34" charset="0"/>
              </a:rPr>
              <a:t>22. eSDF</a:t>
            </a:r>
          </a:p>
          <a:p>
            <a:pPr algn="l"/>
            <a:r>
              <a:rPr lang="it-IT" sz="1200" b="0" dirty="0" smtClean="0">
                <a:solidFill>
                  <a:schemeClr val="tx1"/>
                </a:solidFill>
                <a:latin typeface="Century Gothic" pitchFamily="34" charset="0"/>
              </a:rPr>
              <a:t>23. ULUND</a:t>
            </a:r>
          </a:p>
          <a:p>
            <a:pPr algn="l"/>
            <a:r>
              <a:rPr lang="it-IT" sz="1200" b="0" dirty="0" smtClean="0">
                <a:solidFill>
                  <a:schemeClr val="tx1"/>
                </a:solidFill>
                <a:latin typeface="Century Gothic" pitchFamily="34" charset="0"/>
              </a:rPr>
              <a:t>24.</a:t>
            </a:r>
            <a:r>
              <a:rPr lang="it-IT" sz="1200" b="0" baseline="0" dirty="0" smtClean="0">
                <a:solidFill>
                  <a:schemeClr val="tx1"/>
                </a:solidFill>
                <a:latin typeface="Century Gothic" pitchFamily="34" charset="0"/>
              </a:rPr>
              <a:t> KNMI</a:t>
            </a:r>
            <a:endParaRPr lang="it-IT" sz="1200" b="0" dirty="0" smtClean="0">
              <a:solidFill>
                <a:schemeClr val="tx1"/>
              </a:solidFill>
              <a:latin typeface="Century Gothic" pitchFamily="34" charset="0"/>
            </a:endParaRPr>
          </a:p>
          <a:p>
            <a:pPr algn="l"/>
            <a:r>
              <a:rPr lang="it-IT" sz="1200" b="0" dirty="0" smtClean="0">
                <a:solidFill>
                  <a:schemeClr val="tx1"/>
                </a:solidFill>
                <a:latin typeface="Century Gothic" pitchFamily="34" charset="0"/>
              </a:rPr>
              <a:t>25. GFZ</a:t>
            </a:r>
          </a:p>
          <a:p>
            <a:pPr algn="l"/>
            <a:r>
              <a:rPr lang="it-IT" sz="1200" b="0" dirty="0" smtClean="0">
                <a:solidFill>
                  <a:schemeClr val="tx1"/>
                </a:solidFill>
                <a:latin typeface="Century Gothic" pitchFamily="34" charset="0"/>
              </a:rPr>
              <a:t>26. CLARIN</a:t>
            </a:r>
          </a:p>
          <a:p>
            <a:pPr algn="l"/>
            <a:r>
              <a:rPr lang="it-IT" sz="1200" b="0" dirty="0" smtClean="0">
                <a:solidFill>
                  <a:schemeClr val="tx1"/>
                </a:solidFill>
                <a:latin typeface="Century Gothic" pitchFamily="34" charset="0"/>
              </a:rPr>
              <a:t>27. MPG</a:t>
            </a:r>
          </a:p>
          <a:p>
            <a:pPr algn="l"/>
            <a:r>
              <a:rPr lang="it-IT" sz="1200" b="0" dirty="0" smtClean="0">
                <a:solidFill>
                  <a:schemeClr val="tx1"/>
                </a:solidFill>
                <a:latin typeface="Century Gothic" pitchFamily="34" charset="0"/>
              </a:rPr>
              <a:t>28. JISC</a:t>
            </a:r>
          </a:p>
          <a:p>
            <a:pPr algn="l"/>
            <a:r>
              <a:rPr lang="it-IT" sz="1200" b="0" dirty="0" smtClean="0">
                <a:solidFill>
                  <a:schemeClr val="tx1"/>
                </a:solidFill>
                <a:latin typeface="Century Gothic" pitchFamily="34" charset="0"/>
              </a:rPr>
              <a:t>29. UNS</a:t>
            </a:r>
          </a:p>
          <a:p>
            <a:pPr algn="l"/>
            <a:r>
              <a:rPr lang="it-IT" sz="1200" b="0" dirty="0" smtClean="0">
                <a:solidFill>
                  <a:schemeClr val="tx1"/>
                </a:solidFill>
                <a:latin typeface="Century Gothic" pitchFamily="34" charset="0"/>
              </a:rPr>
              <a:t>30. CERN</a:t>
            </a:r>
          </a:p>
          <a:p>
            <a:pPr algn="l"/>
            <a:r>
              <a:rPr lang="it-IT" sz="1200" b="0" dirty="0" smtClean="0">
                <a:solidFill>
                  <a:schemeClr val="tx1"/>
                </a:solidFill>
                <a:latin typeface="Century Gothic" pitchFamily="34" charset="0"/>
              </a:rPr>
              <a:t>31. UHEL</a:t>
            </a:r>
          </a:p>
          <a:p>
            <a:pPr algn="l"/>
            <a:r>
              <a:rPr lang="it-IT" sz="1200" b="0" dirty="0" smtClean="0">
                <a:solidFill>
                  <a:schemeClr val="tx1"/>
                </a:solidFill>
                <a:latin typeface="Century Gothic" pitchFamily="34" charset="0"/>
              </a:rPr>
              <a:t>32. EMBL</a:t>
            </a:r>
          </a:p>
          <a:p>
            <a:pPr algn="l"/>
            <a:r>
              <a:rPr lang="it-IT" sz="1200" b="0" dirty="0" smtClean="0">
                <a:solidFill>
                  <a:schemeClr val="tx1"/>
                </a:solidFill>
                <a:latin typeface="Century Gothic" pitchFamily="34" charset="0"/>
              </a:rPr>
              <a:t>33. SNIC</a:t>
            </a:r>
          </a:p>
          <a:p>
            <a:pPr algn="l"/>
            <a:r>
              <a:rPr lang="it-IT" sz="1200" b="0" dirty="0" smtClean="0">
                <a:solidFill>
                  <a:schemeClr val="tx1"/>
                </a:solidFill>
                <a:latin typeface="Century Gothic" pitchFamily="34" charset="0"/>
              </a:rPr>
              <a:t>34. KTH</a:t>
            </a:r>
          </a:p>
          <a:p>
            <a:pPr algn="l"/>
            <a:r>
              <a:rPr lang="it-IT" sz="1200" b="0" dirty="0" smtClean="0">
                <a:solidFill>
                  <a:schemeClr val="tx1"/>
                </a:solidFill>
                <a:latin typeface="Century Gothic" pitchFamily="34" charset="0"/>
              </a:rPr>
              <a:t>35. MPI-MET</a:t>
            </a:r>
            <a:endParaRPr lang="en-US" sz="1200" b="0" dirty="0">
              <a:solidFill>
                <a:schemeClr val="tx1"/>
              </a:solidFill>
              <a:latin typeface="Century Gothic" pitchFamily="34" charset="0"/>
            </a:endParaRPr>
          </a:p>
        </p:txBody>
      </p:sp>
    </p:spTree>
    <p:extLst>
      <p:ext uri="{BB962C8B-B14F-4D97-AF65-F5344CB8AC3E}">
        <p14:creationId xmlns:p14="http://schemas.microsoft.com/office/powerpoint/2010/main" val="1123122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EUDATPartnersWith numbers_PoliticalMap">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38548"/>
            <a:ext cx="8316416" cy="6237312"/>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
        <p:nvSpPr>
          <p:cNvPr id="7" name="Sottotitolo 2"/>
          <p:cNvSpPr txBox="1">
            <a:spLocks/>
          </p:cNvSpPr>
          <p:nvPr/>
        </p:nvSpPr>
        <p:spPr>
          <a:xfrm>
            <a:off x="50799" y="2348880"/>
            <a:ext cx="1136825" cy="4248472"/>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   CSC</a:t>
            </a:r>
          </a:p>
          <a:p>
            <a:pPr algn="l"/>
            <a:r>
              <a:rPr lang="it-IT" sz="1200" b="0" dirty="0" smtClean="0">
                <a:solidFill>
                  <a:schemeClr val="tx1"/>
                </a:solidFill>
                <a:latin typeface="Century Gothic" pitchFamily="34" charset="0"/>
              </a:rPr>
              <a:t>2.   BSC</a:t>
            </a:r>
          </a:p>
          <a:p>
            <a:pPr algn="l"/>
            <a:r>
              <a:rPr lang="it-IT" sz="1200" b="0" dirty="0" smtClean="0">
                <a:solidFill>
                  <a:schemeClr val="tx1"/>
                </a:solidFill>
                <a:latin typeface="Century Gothic" pitchFamily="34" charset="0"/>
              </a:rPr>
              <a:t>3.   CERFACS</a:t>
            </a:r>
          </a:p>
          <a:p>
            <a:pPr algn="l"/>
            <a:r>
              <a:rPr lang="it-IT" sz="1200" b="0" dirty="0" smtClean="0">
                <a:solidFill>
                  <a:schemeClr val="tx1"/>
                </a:solidFill>
                <a:latin typeface="Century Gothic" pitchFamily="34" charset="0"/>
              </a:rPr>
              <a:t>4.   CINECA</a:t>
            </a:r>
          </a:p>
          <a:p>
            <a:pPr algn="l"/>
            <a:r>
              <a:rPr lang="it-IT" sz="1200" b="0" dirty="0" smtClean="0">
                <a:solidFill>
                  <a:schemeClr val="tx1"/>
                </a:solidFill>
                <a:latin typeface="Century Gothic" pitchFamily="34" charset="0"/>
              </a:rPr>
              <a:t>5.   CINES</a:t>
            </a:r>
          </a:p>
          <a:p>
            <a:pPr algn="l"/>
            <a:r>
              <a:rPr lang="it-IT" sz="1200" b="0" dirty="0" smtClean="0">
                <a:solidFill>
                  <a:schemeClr val="tx1"/>
                </a:solidFill>
                <a:latin typeface="Century Gothic" pitchFamily="34" charset="0"/>
              </a:rPr>
              <a:t>6.   DKRZ</a:t>
            </a:r>
          </a:p>
          <a:p>
            <a:pPr algn="l"/>
            <a:r>
              <a:rPr lang="it-IT" sz="1200" b="0" dirty="0" smtClean="0">
                <a:solidFill>
                  <a:schemeClr val="tx1"/>
                </a:solidFill>
                <a:latin typeface="Century Gothic" pitchFamily="34" charset="0"/>
              </a:rPr>
              <a:t>7.   EAA</a:t>
            </a:r>
          </a:p>
          <a:p>
            <a:pPr algn="l"/>
            <a:r>
              <a:rPr lang="it-IT" sz="1200" b="0" dirty="0" smtClean="0">
                <a:solidFill>
                  <a:schemeClr val="tx1"/>
                </a:solidFill>
                <a:latin typeface="Century Gothic" pitchFamily="34" charset="0"/>
              </a:rPr>
              <a:t>8.   EKUT</a:t>
            </a:r>
          </a:p>
          <a:p>
            <a:pPr algn="l"/>
            <a:r>
              <a:rPr lang="it-IT" sz="1200" b="0" dirty="0" smtClean="0">
                <a:solidFill>
                  <a:schemeClr val="tx1"/>
                </a:solidFill>
                <a:latin typeface="Century Gothic" pitchFamily="34" charset="0"/>
              </a:rPr>
              <a:t>9.   UEDIN</a:t>
            </a:r>
          </a:p>
          <a:p>
            <a:pPr algn="l"/>
            <a:r>
              <a:rPr lang="it-IT" sz="1200" b="0" dirty="0" smtClean="0">
                <a:solidFill>
                  <a:schemeClr val="tx1"/>
                </a:solidFill>
                <a:latin typeface="Century Gothic" pitchFamily="34" charset="0"/>
              </a:rPr>
              <a:t>10. INGV</a:t>
            </a:r>
          </a:p>
          <a:p>
            <a:pPr algn="l"/>
            <a:r>
              <a:rPr lang="it-IT" sz="1200" b="0" dirty="0" smtClean="0">
                <a:solidFill>
                  <a:schemeClr val="tx1"/>
                </a:solidFill>
                <a:latin typeface="Century Gothic" pitchFamily="34" charset="0"/>
              </a:rPr>
              <a:t>11. JUELICH</a:t>
            </a:r>
          </a:p>
          <a:p>
            <a:pPr algn="l"/>
            <a:r>
              <a:rPr lang="it-IT" sz="1200" b="0" dirty="0" smtClean="0">
                <a:solidFill>
                  <a:schemeClr val="tx1"/>
                </a:solidFill>
                <a:latin typeface="Century Gothic" pitchFamily="34" charset="0"/>
              </a:rPr>
              <a:t>12. PSNC</a:t>
            </a:r>
          </a:p>
          <a:p>
            <a:pPr algn="l"/>
            <a:r>
              <a:rPr lang="it-IT" sz="1200" b="0" dirty="0" smtClean="0">
                <a:solidFill>
                  <a:schemeClr val="tx1"/>
                </a:solidFill>
                <a:latin typeface="Century Gothic" pitchFamily="34" charset="0"/>
              </a:rPr>
              <a:t>13. SURFsara</a:t>
            </a:r>
          </a:p>
          <a:p>
            <a:pPr algn="l"/>
            <a:r>
              <a:rPr lang="it-IT" sz="1200" b="0" dirty="0" smtClean="0">
                <a:solidFill>
                  <a:schemeClr val="tx1"/>
                </a:solidFill>
                <a:latin typeface="Century Gothic" pitchFamily="34" charset="0"/>
              </a:rPr>
              <a:t>14. SIGMA</a:t>
            </a:r>
          </a:p>
          <a:p>
            <a:pPr algn="l"/>
            <a:r>
              <a:rPr lang="it-IT" sz="1200" b="0" dirty="0" smtClean="0">
                <a:solidFill>
                  <a:schemeClr val="tx1"/>
                </a:solidFill>
                <a:latin typeface="Century Gothic" pitchFamily="34" charset="0"/>
              </a:rPr>
              <a:t>15. STFC</a:t>
            </a:r>
          </a:p>
          <a:p>
            <a:pPr algn="l"/>
            <a:r>
              <a:rPr lang="it-IT" sz="1200" b="0" dirty="0" smtClean="0">
                <a:solidFill>
                  <a:schemeClr val="tx1"/>
                </a:solidFill>
                <a:latin typeface="Century Gothic" pitchFamily="34" charset="0"/>
              </a:rPr>
              <a:t>16. UCL</a:t>
            </a:r>
          </a:p>
          <a:p>
            <a:pPr algn="l"/>
            <a:r>
              <a:rPr lang="it-IT" sz="1200" b="0" dirty="0" smtClean="0">
                <a:solidFill>
                  <a:schemeClr val="tx1"/>
                </a:solidFill>
                <a:latin typeface="Century Gothic" pitchFamily="34" charset="0"/>
              </a:rPr>
              <a:t>17. TRUST</a:t>
            </a:r>
          </a:p>
          <a:p>
            <a:pPr marL="0" marR="0" indent="0" algn="l" defTabSz="457200" rtl="0" eaLnBrk="1" fontAlgn="auto" latinLnBrk="0" hangingPunct="1">
              <a:lnSpc>
                <a:spcPct val="100000"/>
              </a:lnSpc>
              <a:spcBef>
                <a:spcPct val="20000"/>
              </a:spcBef>
              <a:spcAft>
                <a:spcPts val="0"/>
              </a:spcAft>
              <a:buClrTx/>
              <a:buSzTx/>
              <a:buFont typeface="Arial"/>
              <a:buNone/>
              <a:tabLst/>
              <a:defRPr/>
            </a:pPr>
            <a:r>
              <a:rPr lang="it-IT" sz="1200" b="0" dirty="0" smtClean="0">
                <a:solidFill>
                  <a:schemeClr val="tx1"/>
                </a:solidFill>
                <a:latin typeface="Century Gothic" pitchFamily="34" charset="0"/>
              </a:rPr>
              <a:t>18. GRNET </a:t>
            </a:r>
          </a:p>
          <a:p>
            <a:pPr algn="l"/>
            <a:endParaRPr lang="it-IT" sz="1200" b="0" dirty="0" smtClean="0">
              <a:solidFill>
                <a:schemeClr val="tx1"/>
              </a:solidFill>
              <a:latin typeface="Century Gothic" pitchFamily="34" charset="0"/>
            </a:endParaRPr>
          </a:p>
          <a:p>
            <a:pPr algn="l"/>
            <a:endParaRPr lang="en-US" sz="1200" b="0" dirty="0">
              <a:solidFill>
                <a:schemeClr val="tx1"/>
              </a:solidFill>
              <a:latin typeface="Century Gothic" pitchFamily="34" charset="0"/>
            </a:endParaRPr>
          </a:p>
        </p:txBody>
      </p:sp>
      <p:sp>
        <p:nvSpPr>
          <p:cNvPr id="8" name="Sottotitolo 2"/>
          <p:cNvSpPr txBox="1">
            <a:spLocks/>
          </p:cNvSpPr>
          <p:nvPr/>
        </p:nvSpPr>
        <p:spPr>
          <a:xfrm>
            <a:off x="1691680" y="2348881"/>
            <a:ext cx="1080120" cy="4157470"/>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19. KIT</a:t>
            </a:r>
          </a:p>
          <a:p>
            <a:pPr algn="l"/>
            <a:r>
              <a:rPr lang="it-IT" sz="1200" b="0" dirty="0" smtClean="0">
                <a:solidFill>
                  <a:schemeClr val="tx1"/>
                </a:solidFill>
                <a:latin typeface="Century Gothic" pitchFamily="34" charset="0"/>
              </a:rPr>
              <a:t>20. LIBER</a:t>
            </a:r>
          </a:p>
          <a:p>
            <a:pPr algn="l"/>
            <a:r>
              <a:rPr lang="it-IT" sz="1200" b="0" dirty="0" smtClean="0">
                <a:solidFill>
                  <a:schemeClr val="tx1"/>
                </a:solidFill>
                <a:latin typeface="Century Gothic" pitchFamily="34" charset="0"/>
              </a:rPr>
              <a:t>21. DANS</a:t>
            </a:r>
          </a:p>
          <a:p>
            <a:pPr algn="l"/>
            <a:r>
              <a:rPr lang="it-IT" sz="1200" b="0" dirty="0" smtClean="0">
                <a:solidFill>
                  <a:schemeClr val="tx1"/>
                </a:solidFill>
                <a:latin typeface="Century Gothic" pitchFamily="34" charset="0"/>
              </a:rPr>
              <a:t>22. eSDF</a:t>
            </a:r>
          </a:p>
          <a:p>
            <a:pPr algn="l"/>
            <a:r>
              <a:rPr lang="it-IT" sz="1200" b="0" dirty="0" smtClean="0">
                <a:solidFill>
                  <a:schemeClr val="tx1"/>
                </a:solidFill>
                <a:latin typeface="Century Gothic" pitchFamily="34" charset="0"/>
              </a:rPr>
              <a:t>23. ULUND</a:t>
            </a:r>
          </a:p>
          <a:p>
            <a:pPr algn="l"/>
            <a:r>
              <a:rPr lang="it-IT" sz="1200" b="0" dirty="0" smtClean="0">
                <a:solidFill>
                  <a:schemeClr val="tx1"/>
                </a:solidFill>
                <a:latin typeface="Century Gothic" pitchFamily="34" charset="0"/>
              </a:rPr>
              <a:t>24.</a:t>
            </a:r>
            <a:r>
              <a:rPr lang="it-IT" sz="1200" b="0" baseline="0" dirty="0" smtClean="0">
                <a:solidFill>
                  <a:schemeClr val="tx1"/>
                </a:solidFill>
                <a:latin typeface="Century Gothic" pitchFamily="34" charset="0"/>
              </a:rPr>
              <a:t> KNMI</a:t>
            </a:r>
            <a:endParaRPr lang="it-IT" sz="1200" b="0" dirty="0" smtClean="0">
              <a:solidFill>
                <a:schemeClr val="tx1"/>
              </a:solidFill>
              <a:latin typeface="Century Gothic" pitchFamily="34" charset="0"/>
            </a:endParaRPr>
          </a:p>
          <a:p>
            <a:pPr algn="l"/>
            <a:r>
              <a:rPr lang="it-IT" sz="1200" b="0" dirty="0" smtClean="0">
                <a:solidFill>
                  <a:schemeClr val="tx1"/>
                </a:solidFill>
                <a:latin typeface="Century Gothic" pitchFamily="34" charset="0"/>
              </a:rPr>
              <a:t>25. GFZ</a:t>
            </a:r>
          </a:p>
          <a:p>
            <a:pPr algn="l"/>
            <a:r>
              <a:rPr lang="it-IT" sz="1200" b="0" dirty="0" smtClean="0">
                <a:solidFill>
                  <a:schemeClr val="tx1"/>
                </a:solidFill>
                <a:latin typeface="Century Gothic" pitchFamily="34" charset="0"/>
              </a:rPr>
              <a:t>26. CLARIN</a:t>
            </a:r>
          </a:p>
          <a:p>
            <a:pPr algn="l"/>
            <a:r>
              <a:rPr lang="it-IT" sz="1200" b="0" dirty="0" smtClean="0">
                <a:solidFill>
                  <a:schemeClr val="tx1"/>
                </a:solidFill>
                <a:latin typeface="Century Gothic" pitchFamily="34" charset="0"/>
              </a:rPr>
              <a:t>27. MPG</a:t>
            </a:r>
          </a:p>
          <a:p>
            <a:pPr algn="l"/>
            <a:r>
              <a:rPr lang="it-IT" sz="1200" b="0" dirty="0" smtClean="0">
                <a:solidFill>
                  <a:schemeClr val="tx1"/>
                </a:solidFill>
                <a:latin typeface="Century Gothic" pitchFamily="34" charset="0"/>
              </a:rPr>
              <a:t>28. JISC</a:t>
            </a:r>
          </a:p>
          <a:p>
            <a:pPr algn="l"/>
            <a:r>
              <a:rPr lang="it-IT" sz="1200" b="0" dirty="0" smtClean="0">
                <a:solidFill>
                  <a:schemeClr val="tx1"/>
                </a:solidFill>
                <a:latin typeface="Century Gothic" pitchFamily="34" charset="0"/>
              </a:rPr>
              <a:t>29. UNS</a:t>
            </a:r>
          </a:p>
          <a:p>
            <a:pPr algn="l"/>
            <a:r>
              <a:rPr lang="it-IT" sz="1200" b="0" dirty="0" smtClean="0">
                <a:solidFill>
                  <a:schemeClr val="tx1"/>
                </a:solidFill>
                <a:latin typeface="Century Gothic" pitchFamily="34" charset="0"/>
              </a:rPr>
              <a:t>30. CERN</a:t>
            </a:r>
          </a:p>
          <a:p>
            <a:pPr algn="l"/>
            <a:r>
              <a:rPr lang="it-IT" sz="1200" b="0" dirty="0" smtClean="0">
                <a:solidFill>
                  <a:schemeClr val="tx1"/>
                </a:solidFill>
                <a:latin typeface="Century Gothic" pitchFamily="34" charset="0"/>
              </a:rPr>
              <a:t>31. UHEL</a:t>
            </a:r>
          </a:p>
          <a:p>
            <a:pPr algn="l"/>
            <a:r>
              <a:rPr lang="it-IT" sz="1200" b="0" dirty="0" smtClean="0">
                <a:solidFill>
                  <a:schemeClr val="tx1"/>
                </a:solidFill>
                <a:latin typeface="Century Gothic" pitchFamily="34" charset="0"/>
              </a:rPr>
              <a:t>32. EMBL</a:t>
            </a:r>
          </a:p>
          <a:p>
            <a:pPr algn="l"/>
            <a:r>
              <a:rPr lang="it-IT" sz="1200" b="0" dirty="0" smtClean="0">
                <a:solidFill>
                  <a:schemeClr val="tx1"/>
                </a:solidFill>
                <a:latin typeface="Century Gothic" pitchFamily="34" charset="0"/>
              </a:rPr>
              <a:t>33. SNIC</a:t>
            </a:r>
          </a:p>
          <a:p>
            <a:pPr algn="l"/>
            <a:r>
              <a:rPr lang="it-IT" sz="1200" b="0" dirty="0" smtClean="0">
                <a:solidFill>
                  <a:schemeClr val="tx1"/>
                </a:solidFill>
                <a:latin typeface="Century Gothic" pitchFamily="34" charset="0"/>
              </a:rPr>
              <a:t>34. KTH</a:t>
            </a:r>
          </a:p>
          <a:p>
            <a:pPr algn="l"/>
            <a:r>
              <a:rPr lang="it-IT" sz="1200" b="0" dirty="0" smtClean="0">
                <a:solidFill>
                  <a:schemeClr val="tx1"/>
                </a:solidFill>
                <a:latin typeface="Century Gothic" pitchFamily="34" charset="0"/>
              </a:rPr>
              <a:t>35. MPI-MET</a:t>
            </a:r>
            <a:endParaRPr lang="en-US" sz="1200" b="0" dirty="0">
              <a:solidFill>
                <a:schemeClr val="tx1"/>
              </a:solidFill>
              <a:latin typeface="Century Gothic" pitchFamily="34" charset="0"/>
            </a:endParaRPr>
          </a:p>
        </p:txBody>
      </p:sp>
    </p:spTree>
    <p:extLst>
      <p:ext uri="{BB962C8B-B14F-4D97-AF65-F5344CB8AC3E}">
        <p14:creationId xmlns:p14="http://schemas.microsoft.com/office/powerpoint/2010/main" val="1292394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UDAT Communities">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06" y="764704"/>
            <a:ext cx="8124394" cy="6093296"/>
          </a:xfrm>
          <a:prstGeom prst="rect">
            <a:avLst/>
          </a:prstGeom>
        </p:spPr>
      </p:pic>
    </p:spTree>
    <p:extLst>
      <p:ext uri="{BB962C8B-B14F-4D97-AF65-F5344CB8AC3E}">
        <p14:creationId xmlns:p14="http://schemas.microsoft.com/office/powerpoint/2010/main" val="405296246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EUDAT Communities_empty">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728700"/>
            <a:ext cx="8172399" cy="6129300"/>
          </a:xfrm>
          <a:prstGeom prst="rect">
            <a:avLst/>
          </a:prstGeom>
        </p:spPr>
      </p:pic>
    </p:spTree>
    <p:extLst>
      <p:ext uri="{BB962C8B-B14F-4D97-AF65-F5344CB8AC3E}">
        <p14:creationId xmlns:p14="http://schemas.microsoft.com/office/powerpoint/2010/main" val="382278918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283B90-2F4A-4361-8D60-080302BF22BE}" type="datetimeFigureOut">
              <a:rPr lang="en-GB" smtClean="0"/>
              <a:t>11/02/2016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F770F2-105A-4CE3-987A-4341B1111E12}" type="slidenum">
              <a:rPr lang="en-GB" smtClean="0"/>
              <a:t>‹#›</a:t>
            </a:fld>
            <a:endParaRPr lang="en-GB"/>
          </a:p>
        </p:txBody>
      </p:sp>
    </p:spTree>
    <p:extLst>
      <p:ext uri="{BB962C8B-B14F-4D97-AF65-F5344CB8AC3E}">
        <p14:creationId xmlns:p14="http://schemas.microsoft.com/office/powerpoint/2010/main" val="851668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Final Slide">
    <p:bg>
      <p:bgPr>
        <a:solidFill>
          <a:srgbClr val="F7B149"/>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535238"/>
            <a:ext cx="8229600" cy="1143000"/>
          </a:xfrm>
          <a:prstGeom prst="rect">
            <a:avLst/>
          </a:prstGeom>
        </p:spPr>
        <p:txBody>
          <a:bodyPr vert="horz"/>
          <a:lstStyle>
            <a:lvl1pPr>
              <a:defRPr>
                <a:solidFill>
                  <a:schemeClr val="bg1"/>
                </a:solidFill>
              </a:defRPr>
            </a:lvl1pPr>
          </a:lstStyle>
          <a:p>
            <a:r>
              <a:rPr lang="en-US" smtClean="0"/>
              <a:t>Click to edit Master title style</a:t>
            </a:r>
            <a:endParaRPr lang="it-IT" dirty="0"/>
          </a:p>
        </p:txBody>
      </p:sp>
      <p:sp>
        <p:nvSpPr>
          <p:cNvPr id="3" name="Rettangolo 2"/>
          <p:cNvSpPr/>
          <p:nvPr userDrawn="1"/>
        </p:nvSpPr>
        <p:spPr>
          <a:xfrm>
            <a:off x="3291932" y="6137094"/>
            <a:ext cx="2792235" cy="523220"/>
          </a:xfrm>
          <a:prstGeom prst="rect">
            <a:avLst/>
          </a:prstGeom>
        </p:spPr>
        <p:txBody>
          <a:bodyPr wrap="square">
            <a:spAutoFit/>
          </a:bodyPr>
          <a:lstStyle/>
          <a:p>
            <a:pPr algn="ctr"/>
            <a:r>
              <a:rPr lang="en-GB" sz="2800" kern="1200" noProof="0" dirty="0" smtClean="0">
                <a:solidFill>
                  <a:schemeClr val="tx1"/>
                </a:solidFill>
                <a:latin typeface="+mn-lt"/>
                <a:ea typeface="+mn-ea"/>
                <a:cs typeface="+mn-cs"/>
                <a:hlinkClick r:id="rId2"/>
              </a:rPr>
              <a:t>www.eudat.eu</a:t>
            </a:r>
            <a:endParaRPr lang="en-GB" sz="2800" kern="1200" noProof="0" dirty="0" smtClean="0">
              <a:solidFill>
                <a:schemeClr val="tx1"/>
              </a:solidFill>
              <a:latin typeface="+mn-lt"/>
              <a:ea typeface="+mn-ea"/>
              <a:cs typeface="+mn-cs"/>
            </a:endParaRPr>
          </a:p>
        </p:txBody>
      </p:sp>
      <p:sp>
        <p:nvSpPr>
          <p:cNvPr id="4"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257158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B2SAF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ttangolo 6"/>
          <p:cNvSpPr/>
          <p:nvPr/>
        </p:nvSpPr>
        <p:spPr>
          <a:xfrm>
            <a:off x="4644008" y="1828800"/>
            <a:ext cx="4011678" cy="276999"/>
          </a:xfrm>
          <a:prstGeom prst="rect">
            <a:avLst/>
          </a:prstGeom>
        </p:spPr>
        <p:txBody>
          <a:bodyPr wrap="square">
            <a:spAutoFit/>
          </a:bodyPr>
          <a:lstStyle/>
          <a:p>
            <a:pPr algn="r"/>
            <a:r>
              <a:rPr lang="en-US" sz="1200" b="1" kern="1200" noProof="0" dirty="0" smtClean="0">
                <a:solidFill>
                  <a:srgbClr val="1B216E"/>
                </a:solidFill>
                <a:latin typeface="Century Gothic" panose="020B0502020202020204" pitchFamily="34" charset="0"/>
                <a:ea typeface="+mn-ea"/>
                <a:cs typeface="+mn-cs"/>
              </a:rPr>
              <a:t>Replicate Research Data Safely</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pic>
        <p:nvPicPr>
          <p:cNvPr id="15" name="Picture 14" descr="b2safe.png"/>
          <p:cNvPicPr>
            <a:picLocks noChangeAspect="1"/>
          </p:cNvPicPr>
          <p:nvPr/>
        </p:nvPicPr>
        <p:blipFill>
          <a:blip r:embed="rId4" cstate="print"/>
          <a:stretch>
            <a:fillRect/>
          </a:stretch>
        </p:blipFill>
        <p:spPr>
          <a:xfrm>
            <a:off x="6692342" y="116632"/>
            <a:ext cx="1489920" cy="1728000"/>
          </a:xfrm>
          <a:prstGeom prst="rect">
            <a:avLst/>
          </a:prstGeom>
        </p:spPr>
      </p:pic>
      <p:sp>
        <p:nvSpPr>
          <p:cNvPr id="16" name="Rettangolo 8"/>
          <p:cNvSpPr/>
          <p:nvPr/>
        </p:nvSpPr>
        <p:spPr>
          <a:xfrm>
            <a:off x="5863428" y="6191938"/>
            <a:ext cx="331708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5"/>
              </a:rPr>
              <a:t>eudat.eu/b2safe</a:t>
            </a:r>
            <a:endParaRPr lang="en-GB" sz="1600" b="1" kern="1200" noProof="0" dirty="0" smtClean="0">
              <a:solidFill>
                <a:schemeClr val="tx1"/>
              </a:solidFill>
              <a:latin typeface="Century Gothic" panose="020B0502020202020204" pitchFamily="34" charset="0"/>
              <a:ea typeface="+mn-ea"/>
              <a:cs typeface="+mn-cs"/>
            </a:endParaRPr>
          </a:p>
        </p:txBody>
      </p:sp>
      <p:sp>
        <p:nvSpPr>
          <p:cNvPr id="18"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6" name="Text Placeholder 9"/>
          <p:cNvSpPr>
            <a:spLocks noGrp="1"/>
          </p:cNvSpPr>
          <p:nvPr>
            <p:ph type="body" sz="quarter" idx="11" hasCustomPrompt="1"/>
          </p:nvPr>
        </p:nvSpPr>
        <p:spPr>
          <a:xfrm>
            <a:off x="4932040" y="4797152"/>
            <a:ext cx="3778636" cy="1386310"/>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extLst>
      <p:ext uri="{BB962C8B-B14F-4D97-AF65-F5344CB8AC3E}">
        <p14:creationId xmlns:p14="http://schemas.microsoft.com/office/powerpoint/2010/main" val="294744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B2ST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ttangolo 6"/>
          <p:cNvSpPr/>
          <p:nvPr/>
        </p:nvSpPr>
        <p:spPr>
          <a:xfrm>
            <a:off x="4788024" y="1828800"/>
            <a:ext cx="3651638" cy="276999"/>
          </a:xfrm>
          <a:prstGeom prst="rect">
            <a:avLst/>
          </a:prstGeom>
        </p:spPr>
        <p:txBody>
          <a:bodyPr wrap="square">
            <a:spAutoFit/>
          </a:bodyPr>
          <a:lstStyle/>
          <a:p>
            <a:pPr algn="r"/>
            <a:r>
              <a:rPr lang="en-US" sz="1200" b="1" kern="1200" noProof="0" dirty="0" smtClean="0">
                <a:solidFill>
                  <a:srgbClr val="1B216E"/>
                </a:solidFill>
                <a:latin typeface="Century Gothic" panose="020B0502020202020204" pitchFamily="34" charset="0"/>
                <a:ea typeface="+mn-ea"/>
                <a:cs typeface="+mn-cs"/>
              </a:rPr>
              <a:t>Get Data to Computation</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pic>
        <p:nvPicPr>
          <p:cNvPr id="16" name="Picture 15" descr="b2stage.png"/>
          <p:cNvPicPr>
            <a:picLocks noChangeAspect="1"/>
          </p:cNvPicPr>
          <p:nvPr/>
        </p:nvPicPr>
        <p:blipFill>
          <a:blip r:embed="rId4" cstate="print"/>
          <a:stretch>
            <a:fillRect/>
          </a:stretch>
        </p:blipFill>
        <p:spPr>
          <a:xfrm>
            <a:off x="6700236" y="125510"/>
            <a:ext cx="1489920" cy="1728000"/>
          </a:xfrm>
          <a:prstGeom prst="rect">
            <a:avLst/>
          </a:prstGeom>
        </p:spPr>
      </p:pic>
      <p:sp>
        <p:nvSpPr>
          <p:cNvPr id="15" name="Rettangolo 8"/>
          <p:cNvSpPr/>
          <p:nvPr/>
        </p:nvSpPr>
        <p:spPr>
          <a:xfrm>
            <a:off x="5854549" y="6191938"/>
            <a:ext cx="331708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5"/>
              </a:rPr>
              <a:t>eudat.eu/b2stage</a:t>
            </a:r>
            <a:endParaRPr lang="en-GB" sz="1600" b="1" kern="1200" noProof="0" dirty="0" smtClean="0">
              <a:solidFill>
                <a:schemeClr val="tx1"/>
              </a:solidFill>
              <a:latin typeface="Century Gothic" panose="020B0502020202020204" pitchFamily="34" charset="0"/>
              <a:ea typeface="+mn-ea"/>
              <a:cs typeface="+mn-cs"/>
            </a:endParaRPr>
          </a:p>
        </p:txBody>
      </p:sp>
      <p:sp>
        <p:nvSpPr>
          <p:cNvPr id="18"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6" name="Text Placeholder 9"/>
          <p:cNvSpPr>
            <a:spLocks noGrp="1"/>
          </p:cNvSpPr>
          <p:nvPr>
            <p:ph type="body" sz="quarter" idx="11" hasCustomPrompt="1"/>
          </p:nvPr>
        </p:nvSpPr>
        <p:spPr>
          <a:xfrm>
            <a:off x="4932040" y="4797152"/>
            <a:ext cx="3778636" cy="1386310"/>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extLst>
      <p:ext uri="{BB962C8B-B14F-4D97-AF65-F5344CB8AC3E}">
        <p14:creationId xmlns:p14="http://schemas.microsoft.com/office/powerpoint/2010/main" val="3755198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B2FI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4" name="Immagine 7" descr="eudat-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sp>
        <p:nvSpPr>
          <p:cNvPr id="15" name="Rettangolo 8"/>
          <p:cNvSpPr/>
          <p:nvPr/>
        </p:nvSpPr>
        <p:spPr>
          <a:xfrm>
            <a:off x="5854550" y="6195668"/>
            <a:ext cx="331708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4"/>
              </a:rPr>
              <a:t>b2access.eudat.eu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18" name="Rettangolo 10"/>
          <p:cNvSpPr/>
          <p:nvPr/>
        </p:nvSpPr>
        <p:spPr>
          <a:xfrm>
            <a:off x="0" y="6802261"/>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5"/>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6" name="Text Placeholder 9"/>
          <p:cNvSpPr>
            <a:spLocks noGrp="1"/>
          </p:cNvSpPr>
          <p:nvPr>
            <p:ph type="body" sz="quarter" idx="11" hasCustomPrompt="1"/>
          </p:nvPr>
        </p:nvSpPr>
        <p:spPr>
          <a:xfrm>
            <a:off x="4932040" y="4797152"/>
            <a:ext cx="3778636" cy="1386310"/>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38975" y="123776"/>
            <a:ext cx="1476805" cy="1584176"/>
          </a:xfrm>
          <a:prstGeom prst="rect">
            <a:avLst/>
          </a:prstGeom>
        </p:spPr>
      </p:pic>
    </p:spTree>
    <p:extLst>
      <p:ext uri="{BB962C8B-B14F-4D97-AF65-F5344CB8AC3E}">
        <p14:creationId xmlns:p14="http://schemas.microsoft.com/office/powerpoint/2010/main" val="400550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_B2DROP">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28283B90-2F4A-4361-8D60-080302BF22BE}" type="datetimeFigureOut">
              <a:rPr lang="en-GB" smtClean="0"/>
              <a:t>11/02/2016</a:t>
            </a:fld>
            <a:endParaRPr lang="en-GB"/>
          </a:p>
        </p:txBody>
      </p:sp>
      <p:sp>
        <p:nvSpPr>
          <p:cNvPr id="5" name="Footer Placeholder 4"/>
          <p:cNvSpPr>
            <a:spLocks noGrp="1"/>
          </p:cNvSpPr>
          <p:nvPr>
            <p:ph type="ftr" sz="quarter" idx="11"/>
          </p:nvPr>
        </p:nvSpPr>
        <p:spPr>
          <a:xfrm>
            <a:off x="3124200" y="6304235"/>
            <a:ext cx="2895600" cy="365125"/>
          </a:xfrm>
        </p:spPr>
        <p:txBody>
          <a:bodyPr/>
          <a:lstStyle/>
          <a:p>
            <a:endParaRPr lang="en-GB"/>
          </a:p>
        </p:txBody>
      </p:sp>
      <p:sp>
        <p:nvSpPr>
          <p:cNvPr id="6" name="Slide Number Placeholder 5"/>
          <p:cNvSpPr>
            <a:spLocks noGrp="1"/>
          </p:cNvSpPr>
          <p:nvPr>
            <p:ph type="sldNum" sz="quarter" idx="12"/>
          </p:nvPr>
        </p:nvSpPr>
        <p:spPr>
          <a:xfrm>
            <a:off x="6553200" y="6304235"/>
            <a:ext cx="2133600" cy="365125"/>
          </a:xfrm>
        </p:spPr>
        <p:txBody>
          <a:bodyPr/>
          <a:lstStyle/>
          <a:p>
            <a:fld id="{66F770F2-105A-4CE3-987A-4341B1111E12}" type="slidenum">
              <a:rPr lang="en-GB" smtClean="0"/>
              <a:t>‹#›</a:t>
            </a:fld>
            <a:endParaRPr lang="en-GB"/>
          </a:p>
        </p:txBody>
      </p:sp>
      <p:pic>
        <p:nvPicPr>
          <p:cNvPr id="7"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pic>
        <p:nvPicPr>
          <p:cNvPr id="12" name="Picture 11" descr="b2drop.png"/>
          <p:cNvPicPr>
            <a:picLocks noChangeAspect="1"/>
          </p:cNvPicPr>
          <p:nvPr/>
        </p:nvPicPr>
        <p:blipFill>
          <a:blip r:embed="rId3" cstate="print"/>
          <a:stretch>
            <a:fillRect/>
          </a:stretch>
        </p:blipFill>
        <p:spPr>
          <a:xfrm>
            <a:off x="7960145" y="126260"/>
            <a:ext cx="907692" cy="1052736"/>
          </a:xfrm>
          <a:prstGeom prst="rect">
            <a:avLst/>
          </a:prstGeom>
        </p:spPr>
      </p:pic>
      <p:sp>
        <p:nvSpPr>
          <p:cNvPr id="13" name="Rettangolo 8"/>
          <p:cNvSpPr/>
          <p:nvPr/>
        </p:nvSpPr>
        <p:spPr>
          <a:xfrm>
            <a:off x="7380312" y="1124744"/>
            <a:ext cx="1763688"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b2drop.eudat.eu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190718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_B2SHARE">
    <p:spTree>
      <p:nvGrpSpPr>
        <p:cNvPr id="1" name=""/>
        <p:cNvGrpSpPr/>
        <p:nvPr/>
      </p:nvGrpSpPr>
      <p:grpSpPr>
        <a:xfrm>
          <a:off x="0" y="0"/>
          <a:ext cx="0" cy="0"/>
          <a:chOff x="0" y="0"/>
          <a:chExt cx="0" cy="0"/>
        </a:xfrm>
      </p:grpSpPr>
      <p:pic>
        <p:nvPicPr>
          <p:cNvPr id="15" name="Picture 14" descr="b2share.png"/>
          <p:cNvPicPr>
            <a:picLocks noChangeAspect="1"/>
          </p:cNvPicPr>
          <p:nvPr/>
        </p:nvPicPr>
        <p:blipFill>
          <a:blip r:embed="rId2" cstate="print"/>
          <a:stretch>
            <a:fillRect/>
          </a:stretch>
        </p:blipFill>
        <p:spPr>
          <a:xfrm>
            <a:off x="7956376" y="116632"/>
            <a:ext cx="906368" cy="1051200"/>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28283B90-2F4A-4361-8D60-080302BF22BE}" type="datetimeFigureOut">
              <a:rPr lang="en-GB" smtClean="0"/>
              <a:t>11/02/2016</a:t>
            </a:fld>
            <a:endParaRPr lang="en-GB"/>
          </a:p>
        </p:txBody>
      </p:sp>
      <p:sp>
        <p:nvSpPr>
          <p:cNvPr id="5" name="Footer Placeholder 4"/>
          <p:cNvSpPr>
            <a:spLocks noGrp="1"/>
          </p:cNvSpPr>
          <p:nvPr>
            <p:ph type="ftr" sz="quarter" idx="11"/>
          </p:nvPr>
        </p:nvSpPr>
        <p:spPr>
          <a:xfrm>
            <a:off x="3124200" y="6304235"/>
            <a:ext cx="2895600" cy="365125"/>
          </a:xfrm>
        </p:spPr>
        <p:txBody>
          <a:bodyPr/>
          <a:lstStyle/>
          <a:p>
            <a:endParaRPr lang="en-GB"/>
          </a:p>
        </p:txBody>
      </p:sp>
      <p:sp>
        <p:nvSpPr>
          <p:cNvPr id="6" name="Slide Number Placeholder 5"/>
          <p:cNvSpPr>
            <a:spLocks noGrp="1"/>
          </p:cNvSpPr>
          <p:nvPr>
            <p:ph type="sldNum" sz="quarter" idx="12"/>
          </p:nvPr>
        </p:nvSpPr>
        <p:spPr>
          <a:xfrm>
            <a:off x="6553200" y="6304235"/>
            <a:ext cx="2133600" cy="365125"/>
          </a:xfrm>
        </p:spPr>
        <p:txBody>
          <a:bodyPr/>
          <a:lstStyle/>
          <a:p>
            <a:fld id="{66F770F2-105A-4CE3-987A-4341B1111E12}" type="slidenum">
              <a:rPr lang="en-GB" smtClean="0"/>
              <a:t>‹#›</a:t>
            </a:fld>
            <a:endParaRPr lang="en-GB"/>
          </a:p>
        </p:txBody>
      </p:sp>
      <p:pic>
        <p:nvPicPr>
          <p:cNvPr id="7"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3" name="Rettangolo 8"/>
          <p:cNvSpPr/>
          <p:nvPr/>
        </p:nvSpPr>
        <p:spPr>
          <a:xfrm>
            <a:off x="7380312" y="1124744"/>
            <a:ext cx="1763688"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b2share.eudat.eu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128903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_B2SAFE">
    <p:spTree>
      <p:nvGrpSpPr>
        <p:cNvPr id="1" name=""/>
        <p:cNvGrpSpPr/>
        <p:nvPr/>
      </p:nvGrpSpPr>
      <p:grpSpPr>
        <a:xfrm>
          <a:off x="0" y="0"/>
          <a:ext cx="0" cy="0"/>
          <a:chOff x="0" y="0"/>
          <a:chExt cx="0" cy="0"/>
        </a:xfrm>
      </p:grpSpPr>
      <p:pic>
        <p:nvPicPr>
          <p:cNvPr id="13" name="Picture 12" descr="b2safe.png"/>
          <p:cNvPicPr>
            <a:picLocks noChangeAspect="1"/>
          </p:cNvPicPr>
          <p:nvPr/>
        </p:nvPicPr>
        <p:blipFill>
          <a:blip r:embed="rId2" cstate="print"/>
          <a:stretch>
            <a:fillRect/>
          </a:stretch>
        </p:blipFill>
        <p:spPr>
          <a:xfrm>
            <a:off x="7956376" y="116632"/>
            <a:ext cx="906368" cy="1051200"/>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28283B90-2F4A-4361-8D60-080302BF22BE}" type="datetimeFigureOut">
              <a:rPr lang="en-GB" smtClean="0"/>
              <a:t>11/02/2016</a:t>
            </a:fld>
            <a:endParaRPr lang="en-GB"/>
          </a:p>
        </p:txBody>
      </p:sp>
      <p:sp>
        <p:nvSpPr>
          <p:cNvPr id="5" name="Footer Placeholder 4"/>
          <p:cNvSpPr>
            <a:spLocks noGrp="1"/>
          </p:cNvSpPr>
          <p:nvPr>
            <p:ph type="ftr" sz="quarter" idx="11"/>
          </p:nvPr>
        </p:nvSpPr>
        <p:spPr>
          <a:xfrm>
            <a:off x="3124200" y="6304235"/>
            <a:ext cx="2895600" cy="365125"/>
          </a:xfrm>
        </p:spPr>
        <p:txBody>
          <a:bodyPr/>
          <a:lstStyle/>
          <a:p>
            <a:endParaRPr lang="en-GB"/>
          </a:p>
        </p:txBody>
      </p:sp>
      <p:sp>
        <p:nvSpPr>
          <p:cNvPr id="6" name="Slide Number Placeholder 5"/>
          <p:cNvSpPr>
            <a:spLocks noGrp="1"/>
          </p:cNvSpPr>
          <p:nvPr>
            <p:ph type="sldNum" sz="quarter" idx="12"/>
          </p:nvPr>
        </p:nvSpPr>
        <p:spPr>
          <a:xfrm>
            <a:off x="6553200" y="6304235"/>
            <a:ext cx="2133600" cy="365125"/>
          </a:xfrm>
        </p:spPr>
        <p:txBody>
          <a:bodyPr/>
          <a:lstStyle/>
          <a:p>
            <a:fld id="{66F770F2-105A-4CE3-987A-4341B1111E12}" type="slidenum">
              <a:rPr lang="en-GB" smtClean="0"/>
              <a:t>‹#›</a:t>
            </a:fld>
            <a:endParaRPr lang="en-GB"/>
          </a:p>
        </p:txBody>
      </p:sp>
      <p:pic>
        <p:nvPicPr>
          <p:cNvPr id="7"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4" name="Rettangolo 8"/>
          <p:cNvSpPr/>
          <p:nvPr/>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eudat.eu/b2safe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259353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theme" Target="../theme/theme2.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74638"/>
            <a:ext cx="7315200" cy="7921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04235"/>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28283B90-2F4A-4361-8D60-080302BF22BE}" type="datetimeFigureOut">
              <a:rPr lang="en-GB" smtClean="0"/>
              <a:t>11/02/2016</a:t>
            </a:fld>
            <a:endParaRPr lang="en-GB"/>
          </a:p>
        </p:txBody>
      </p:sp>
      <p:sp>
        <p:nvSpPr>
          <p:cNvPr id="5" name="Footer Placeholder 4"/>
          <p:cNvSpPr>
            <a:spLocks noGrp="1"/>
          </p:cNvSpPr>
          <p:nvPr>
            <p:ph type="ftr" sz="quarter" idx="3"/>
          </p:nvPr>
        </p:nvSpPr>
        <p:spPr>
          <a:xfrm>
            <a:off x="3124200" y="6304235"/>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GB"/>
          </a:p>
        </p:txBody>
      </p:sp>
      <p:sp>
        <p:nvSpPr>
          <p:cNvPr id="6" name="Slide Number Placeholder 5"/>
          <p:cNvSpPr>
            <a:spLocks noGrp="1"/>
          </p:cNvSpPr>
          <p:nvPr>
            <p:ph type="sldNum" sz="quarter" idx="4"/>
          </p:nvPr>
        </p:nvSpPr>
        <p:spPr>
          <a:xfrm>
            <a:off x="6553200" y="6304235"/>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66F770F2-105A-4CE3-987A-4341B1111E12}" type="slidenum">
              <a:rPr lang="en-GB" smtClean="0"/>
              <a:t>‹#›</a:t>
            </a:fld>
            <a:endParaRPr lang="en-GB"/>
          </a:p>
        </p:txBody>
      </p:sp>
      <p:pic>
        <p:nvPicPr>
          <p:cNvPr id="7" name="Immagine 14" descr="logo.png"/>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5"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8"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328637687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Lst>
  <p:txStyles>
    <p:titleStyle>
      <a:lvl1pPr algn="ctr" defTabSz="914400" rtl="0" eaLnBrk="1" latinLnBrk="0" hangingPunct="1">
        <a:spcBef>
          <a:spcPct val="0"/>
        </a:spcBef>
        <a:buNone/>
        <a:defRPr sz="2800" b="1"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SzPct val="100000"/>
        <a:buFontTx/>
        <a:buBlip>
          <a:blip r:embed="rId39"/>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39"/>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39"/>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39"/>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39"/>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403517"/>
      </p:ext>
    </p:extLst>
  </p:cSld>
  <p:clrMap bg1="lt1" tx1="dk1" bg2="lt2" tx2="dk2" accent1="accent1" accent2="accent2" accent3="accent3" accent4="accent4" accent5="accent5" accent6="accent6" hlink="hlink" folHlink="folHlink"/>
  <p:sldLayoutIdLst>
    <p:sldLayoutId id="2147483700"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hyperlink" Target="https://b2access.eudat.eu/"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0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hyperlink" Target="http://eudat.eu/support-request?service=B2ACCESS"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s://b2access.eudat.eu/"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05.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61.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hyperlink" Target="https://b2access.eudat.eu/"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05.png"/></Relationships>
</file>

<file path=ppt/slides/_rels/slide2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hyperlink" Target="https://eudat.eu/support-request?service=B2ACCESS" TargetMode="External"/><Relationship Id="rId2" Type="http://schemas.openxmlformats.org/officeDocument/2006/relationships/notesSlide" Target="../notesSlides/notesSlide24.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108.png"/></Relationships>
</file>

<file path=ppt/slides/_rels/slide25.xml.rels><?xml version="1.0" encoding="UTF-8" standalone="yes"?>
<Relationships xmlns="http://schemas.openxmlformats.org/package/2006/relationships"><Relationship Id="rId3" Type="http://schemas.openxmlformats.org/officeDocument/2006/relationships/hyperlink" Target="http://eudat.eu/services/b2access" TargetMode="External"/><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109.png"/><Relationship Id="rId5" Type="http://schemas.openxmlformats.org/officeDocument/2006/relationships/image" Target="../media/image9.png"/><Relationship Id="rId4" Type="http://schemas.openxmlformats.org/officeDocument/2006/relationships/hyperlink" Target="https://eudat.eu/services/userdoc/b2access-usag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image" Target="../media/image72.png"/><Relationship Id="rId18" Type="http://schemas.openxmlformats.org/officeDocument/2006/relationships/image" Target="../media/image77.png"/><Relationship Id="rId26" Type="http://schemas.openxmlformats.org/officeDocument/2006/relationships/image" Target="../media/image85.jpeg"/><Relationship Id="rId3" Type="http://schemas.openxmlformats.org/officeDocument/2006/relationships/image" Target="../media/image62.jpeg"/><Relationship Id="rId21" Type="http://schemas.openxmlformats.org/officeDocument/2006/relationships/image" Target="../media/image80.png"/><Relationship Id="rId34" Type="http://schemas.openxmlformats.org/officeDocument/2006/relationships/image" Target="../media/image93.png"/><Relationship Id="rId7" Type="http://schemas.openxmlformats.org/officeDocument/2006/relationships/image" Target="../media/image66.jpeg"/><Relationship Id="rId12" Type="http://schemas.openxmlformats.org/officeDocument/2006/relationships/image" Target="../media/image71.jpeg"/><Relationship Id="rId17" Type="http://schemas.openxmlformats.org/officeDocument/2006/relationships/image" Target="../media/image76.png"/><Relationship Id="rId25" Type="http://schemas.openxmlformats.org/officeDocument/2006/relationships/image" Target="../media/image84.png"/><Relationship Id="rId33" Type="http://schemas.openxmlformats.org/officeDocument/2006/relationships/image" Target="../media/image92.png"/><Relationship Id="rId2" Type="http://schemas.openxmlformats.org/officeDocument/2006/relationships/notesSlide" Target="../notesSlides/notesSlide3.xml"/><Relationship Id="rId16" Type="http://schemas.openxmlformats.org/officeDocument/2006/relationships/image" Target="../media/image75.png"/><Relationship Id="rId20" Type="http://schemas.openxmlformats.org/officeDocument/2006/relationships/image" Target="../media/image79.png"/><Relationship Id="rId29" Type="http://schemas.openxmlformats.org/officeDocument/2006/relationships/image" Target="../media/image88.jpeg"/><Relationship Id="rId1" Type="http://schemas.openxmlformats.org/officeDocument/2006/relationships/slideLayout" Target="../slideLayouts/slideLayout36.xml"/><Relationship Id="rId6" Type="http://schemas.openxmlformats.org/officeDocument/2006/relationships/image" Target="../media/image65.jpeg"/><Relationship Id="rId11" Type="http://schemas.openxmlformats.org/officeDocument/2006/relationships/image" Target="../media/image70.jpeg"/><Relationship Id="rId24" Type="http://schemas.openxmlformats.org/officeDocument/2006/relationships/image" Target="../media/image83.png"/><Relationship Id="rId32" Type="http://schemas.openxmlformats.org/officeDocument/2006/relationships/image" Target="../media/image91.png"/><Relationship Id="rId5" Type="http://schemas.openxmlformats.org/officeDocument/2006/relationships/image" Target="../media/image64.png"/><Relationship Id="rId15" Type="http://schemas.openxmlformats.org/officeDocument/2006/relationships/image" Target="../media/image74.png"/><Relationship Id="rId23" Type="http://schemas.openxmlformats.org/officeDocument/2006/relationships/image" Target="../media/image82.jpeg"/><Relationship Id="rId28" Type="http://schemas.openxmlformats.org/officeDocument/2006/relationships/image" Target="../media/image87.png"/><Relationship Id="rId10" Type="http://schemas.openxmlformats.org/officeDocument/2006/relationships/image" Target="../media/image69.jpeg"/><Relationship Id="rId19" Type="http://schemas.openxmlformats.org/officeDocument/2006/relationships/image" Target="../media/image78.png"/><Relationship Id="rId31" Type="http://schemas.openxmlformats.org/officeDocument/2006/relationships/image" Target="../media/image90.png"/><Relationship Id="rId4" Type="http://schemas.openxmlformats.org/officeDocument/2006/relationships/image" Target="../media/image63.jpeg"/><Relationship Id="rId9" Type="http://schemas.openxmlformats.org/officeDocument/2006/relationships/image" Target="../media/image68.png"/><Relationship Id="rId14" Type="http://schemas.openxmlformats.org/officeDocument/2006/relationships/image" Target="../media/image73.png"/><Relationship Id="rId22" Type="http://schemas.openxmlformats.org/officeDocument/2006/relationships/image" Target="../media/image81.jpeg"/><Relationship Id="rId27" Type="http://schemas.openxmlformats.org/officeDocument/2006/relationships/image" Target="../media/image86.png"/><Relationship Id="rId30" Type="http://schemas.openxmlformats.org/officeDocument/2006/relationships/image" Target="../media/image89.jpeg"/><Relationship Id="rId35"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97.png"/><Relationship Id="rId11" Type="http://schemas.openxmlformats.org/officeDocument/2006/relationships/image" Target="../media/image9.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5.xml.rels><?xml version="1.0" encoding="UTF-8" standalone="yes"?>
<Relationships xmlns="http://schemas.openxmlformats.org/package/2006/relationships"><Relationship Id="rId3" Type="http://schemas.openxmlformats.org/officeDocument/2006/relationships/hyperlink" Target="http://unity-idm.eu/"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hyperlink" Target="https://b2access.eudat.e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b="1" dirty="0" smtClean="0"/>
              <a:t>B2ACCESS User Training</a:t>
            </a:r>
            <a:endParaRPr lang="en-GB" b="1" dirty="0"/>
          </a:p>
        </p:txBody>
      </p:sp>
      <p:sp>
        <p:nvSpPr>
          <p:cNvPr id="3" name="Subtitle 2"/>
          <p:cNvSpPr>
            <a:spLocks noGrp="1"/>
          </p:cNvSpPr>
          <p:nvPr>
            <p:ph type="subTitle" idx="1"/>
          </p:nvPr>
        </p:nvSpPr>
        <p:spPr>
          <a:xfrm>
            <a:off x="1183710" y="3933055"/>
            <a:ext cx="7086600" cy="1064829"/>
          </a:xfrm>
        </p:spPr>
        <p:txBody>
          <a:bodyPr>
            <a:normAutofit/>
          </a:bodyPr>
          <a:lstStyle/>
          <a:p>
            <a:r>
              <a:rPr lang="en-GB" dirty="0" smtClean="0"/>
              <a:t>How to register with B2ACCESS</a:t>
            </a:r>
            <a:endParaRPr lang="en-GB" dirty="0"/>
          </a:p>
        </p:txBody>
      </p:sp>
      <p:sp>
        <p:nvSpPr>
          <p:cNvPr id="8" name="Text Placeholder 5"/>
          <p:cNvSpPr>
            <a:spLocks noGrp="1"/>
          </p:cNvSpPr>
          <p:nvPr>
            <p:ph type="body" sz="quarter" idx="11"/>
          </p:nvPr>
        </p:nvSpPr>
        <p:spPr>
          <a:xfrm>
            <a:off x="3886200" y="5486400"/>
            <a:ext cx="3778636" cy="1512168"/>
          </a:xfrm>
        </p:spPr>
        <p:txBody>
          <a:bodyPr/>
          <a:lstStyle/>
          <a:p>
            <a:r>
              <a:rPr lang="en-US" altLang="en-US" dirty="0">
                <a:ea typeface="ＭＳ Ｐゴシック" pitchFamily="34" charset="-128"/>
              </a:rPr>
              <a:t>Version </a:t>
            </a:r>
            <a:r>
              <a:rPr lang="en-US" altLang="en-US" dirty="0" smtClean="0">
                <a:ea typeface="ＭＳ Ｐゴシック" pitchFamily="34" charset="-128"/>
              </a:rPr>
              <a:t>1</a:t>
            </a:r>
            <a:endParaRPr lang="en-US" altLang="en-US" dirty="0">
              <a:ea typeface="ＭＳ Ｐゴシック" pitchFamily="34" charset="-128"/>
            </a:endParaRPr>
          </a:p>
          <a:p>
            <a:r>
              <a:rPr lang="en-US" altLang="en-US" dirty="0" smtClean="0">
                <a:ea typeface="ＭＳ Ｐゴシック" pitchFamily="34" charset="-128"/>
              </a:rPr>
              <a:t>February 2016</a:t>
            </a:r>
            <a:endParaRPr lang="en-GB" dirty="0"/>
          </a:p>
        </p:txBody>
      </p:sp>
      <p:sp>
        <p:nvSpPr>
          <p:cNvPr id="9" name="Text Placeholder 1"/>
          <p:cNvSpPr>
            <a:spLocks noGrp="1"/>
          </p:cNvSpPr>
          <p:nvPr/>
        </p:nvSpPr>
        <p:spPr>
          <a:xfrm>
            <a:off x="0" y="5486400"/>
            <a:ext cx="3778636" cy="936104"/>
          </a:xfrm>
          <a:prstGeom prst="rect">
            <a:avLst/>
          </a:prstGeom>
        </p:spPr>
        <p:txBody>
          <a:bodyPr vert="horz" lIns="91440" tIns="45720" rIns="91440" bIns="45720" rtlCol="0">
            <a:normAutofit/>
          </a:bodyPr>
          <a:lstStyle>
            <a:lvl1pPr marL="0" indent="0" algn="l" defTabSz="914400" rtl="0" eaLnBrk="1" latinLnBrk="0" hangingPunct="1">
              <a:spcBef>
                <a:spcPct val="20000"/>
              </a:spcBef>
              <a:buSzPct val="100000"/>
              <a:buFont typeface="Arial" panose="020B0604020202020204" pitchFamily="34" charset="0"/>
              <a:buNone/>
              <a:defRPr sz="1800" kern="1200" baseline="0">
                <a:solidFill>
                  <a:schemeClr val="bg1">
                    <a:lumMod val="50000"/>
                  </a:schemeClr>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400" dirty="0"/>
              <a:t>This work is licensed under the Creative Commons CC-BY 4.0 </a:t>
            </a:r>
            <a:r>
              <a:rPr lang="en-GB" sz="1400" dirty="0" smtClean="0"/>
              <a:t>licence.</a:t>
            </a:r>
          </a:p>
          <a:p>
            <a:r>
              <a:rPr lang="en-GB" sz="1400" dirty="0" smtClean="0"/>
              <a:t>Attribution: EUDAT – www.eudat.eu</a:t>
            </a:r>
            <a:endParaRPr lang="en-US" sz="1400" dirty="0"/>
          </a:p>
        </p:txBody>
      </p:sp>
      <p:pic>
        <p:nvPicPr>
          <p:cNvPr id="10" name="Picture 4" descr="http://mirrors.creativecommons.org/presskit/buttons/88x31/png/b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5794375"/>
            <a:ext cx="46037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102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55365"/>
            <a:ext cx="8229600" cy="4525963"/>
          </a:xfrm>
        </p:spPr>
        <p:txBody>
          <a:bodyPr>
            <a:noAutofit/>
          </a:bodyPr>
          <a:lstStyle/>
          <a:p>
            <a:r>
              <a:rPr lang="en-GB" sz="1800" dirty="0" smtClean="0"/>
              <a:t>Use the search bar to seek, then click the name of your home organisation </a:t>
            </a:r>
            <a:r>
              <a:rPr lang="en-GB" sz="1800" dirty="0"/>
              <a:t>in the </a:t>
            </a:r>
            <a:r>
              <a:rPr lang="en-GB" sz="1800" b="1" i="1" dirty="0" smtClean="0"/>
              <a:t>Log </a:t>
            </a:r>
            <a:r>
              <a:rPr lang="en-GB" sz="1800" b="1" i="1" dirty="0"/>
              <a:t>in with your Organisation ID</a:t>
            </a:r>
            <a:r>
              <a:rPr lang="en-GB" sz="1800" dirty="0"/>
              <a:t> </a:t>
            </a:r>
            <a:r>
              <a:rPr lang="en-GB" sz="1800" dirty="0" smtClean="0"/>
              <a:t>tab and click </a:t>
            </a:r>
            <a:r>
              <a:rPr lang="en-GB" sz="1800" b="1" dirty="0" smtClean="0"/>
              <a:t>Authenticate</a:t>
            </a:r>
          </a:p>
          <a:p>
            <a:pPr lvl="1"/>
            <a:r>
              <a:rPr lang="en-GB" sz="1800" b="1" dirty="0" smtClean="0"/>
              <a:t>You are then redirected </a:t>
            </a:r>
            <a:r>
              <a:rPr lang="en-GB" sz="1800" b="1" dirty="0"/>
              <a:t>to the login page </a:t>
            </a:r>
            <a:r>
              <a:rPr lang="en-GB" sz="1800" dirty="0" smtClean="0"/>
              <a:t>of your </a:t>
            </a:r>
            <a:r>
              <a:rPr lang="en-GB" sz="1800" dirty="0"/>
              <a:t>home organisation. </a:t>
            </a:r>
            <a:endParaRPr lang="en-GB" sz="1800" dirty="0" smtClean="0"/>
          </a:p>
          <a:p>
            <a:r>
              <a:rPr lang="en-GB" sz="1800" b="1" dirty="0" smtClean="0"/>
              <a:t>Provide </a:t>
            </a:r>
            <a:r>
              <a:rPr lang="en-GB" sz="1800" b="1" dirty="0"/>
              <a:t>your credentials and log in</a:t>
            </a:r>
            <a:r>
              <a:rPr lang="en-GB" sz="1800" b="1" dirty="0" smtClean="0"/>
              <a:t>.</a:t>
            </a:r>
            <a:endParaRPr lang="en-GB" sz="1800" b="1" dirty="0"/>
          </a:p>
          <a:p>
            <a:r>
              <a:rPr lang="en-GB" sz="1800" dirty="0"/>
              <a:t>After successful log-in, if you are not </a:t>
            </a:r>
            <a:r>
              <a:rPr lang="en-GB" sz="1800" dirty="0" smtClean="0"/>
              <a:t>registered yet with these credentials, </a:t>
            </a:r>
            <a:r>
              <a:rPr lang="en-GB" sz="1800" dirty="0"/>
              <a:t>you will be offered two possibilities</a:t>
            </a:r>
            <a:r>
              <a:rPr lang="en-GB" sz="1800" dirty="0" smtClean="0"/>
              <a:t>:</a:t>
            </a:r>
          </a:p>
          <a:p>
            <a:pPr lvl="1"/>
            <a:r>
              <a:rPr lang="en-GB" sz="1800" b="1" dirty="0" smtClean="0"/>
              <a:t>Register </a:t>
            </a:r>
            <a:r>
              <a:rPr lang="en-GB" sz="1800" b="1" dirty="0"/>
              <a:t>an account</a:t>
            </a:r>
            <a:r>
              <a:rPr lang="en-GB" sz="1800" dirty="0"/>
              <a:t>: a new local account will be created</a:t>
            </a:r>
          </a:p>
          <a:p>
            <a:pPr lvl="1"/>
            <a:r>
              <a:rPr lang="en-GB" sz="1800" b="1" dirty="0"/>
              <a:t>Associate an account</a:t>
            </a:r>
            <a:r>
              <a:rPr lang="en-GB" sz="1800" dirty="0"/>
              <a:t>: an existing local account will be associated with your external </a:t>
            </a:r>
            <a:r>
              <a:rPr lang="en-GB" sz="1800" dirty="0" smtClean="0"/>
              <a:t>identity</a:t>
            </a:r>
            <a:endParaRPr lang="en-GB" sz="1800" dirty="0"/>
          </a:p>
          <a:p>
            <a:r>
              <a:rPr lang="en-GB" sz="1800" b="1" dirty="0" smtClean="0"/>
              <a:t>Fill in </a:t>
            </a:r>
            <a:r>
              <a:rPr lang="en-GB" sz="1800" dirty="0" smtClean="0"/>
              <a:t>the </a:t>
            </a:r>
            <a:r>
              <a:rPr lang="en-GB" sz="1800" dirty="0"/>
              <a:t>registration form </a:t>
            </a:r>
            <a:r>
              <a:rPr lang="en-GB" sz="1800" dirty="0" smtClean="0"/>
              <a:t>presented</a:t>
            </a:r>
          </a:p>
          <a:p>
            <a:r>
              <a:rPr lang="en-GB" sz="1800" dirty="0"/>
              <a:t>Agree to the Terms of Use and Data Privacy Statement and submit </a:t>
            </a:r>
          </a:p>
          <a:p>
            <a:pPr lvl="1"/>
            <a:r>
              <a:rPr lang="en-GB" sz="1800" dirty="0" smtClean="0"/>
              <a:t>B2ACCESS will send you an email confirming that your registration </a:t>
            </a:r>
            <a:r>
              <a:rPr lang="en-GB" sz="1800" dirty="0"/>
              <a:t>request </a:t>
            </a:r>
            <a:r>
              <a:rPr lang="en-GB" sz="1800" dirty="0" smtClean="0"/>
              <a:t>was </a:t>
            </a:r>
            <a:r>
              <a:rPr lang="en-GB" sz="1800" dirty="0"/>
              <a:t>accepted</a:t>
            </a:r>
          </a:p>
        </p:txBody>
      </p:sp>
      <p:sp>
        <p:nvSpPr>
          <p:cNvPr id="3" name="Title 2"/>
          <p:cNvSpPr>
            <a:spLocks noGrp="1"/>
          </p:cNvSpPr>
          <p:nvPr>
            <p:ph type="title"/>
          </p:nvPr>
        </p:nvSpPr>
        <p:spPr>
          <a:xfrm>
            <a:off x="1371600" y="274638"/>
            <a:ext cx="5936704" cy="792162"/>
          </a:xfrm>
        </p:spPr>
        <p:txBody>
          <a:bodyPr>
            <a:noAutofit/>
          </a:bodyPr>
          <a:lstStyle/>
          <a:p>
            <a:r>
              <a:rPr lang="en-GB" dirty="0" smtClean="0"/>
              <a:t>Registering-Home Organisation Identity Provider </a:t>
            </a:r>
            <a:endParaRPr lang="en-GB" dirty="0"/>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7"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1722295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42832"/>
            <a:ext cx="8229600" cy="4610504"/>
          </a:xfrm>
        </p:spPr>
        <p:txBody>
          <a:bodyPr>
            <a:normAutofit fontScale="85000" lnSpcReduction="20000"/>
          </a:bodyPr>
          <a:lstStyle/>
          <a:p>
            <a:r>
              <a:rPr lang="en-GB" sz="2000" dirty="0"/>
              <a:t>Click the </a:t>
            </a:r>
            <a:r>
              <a:rPr lang="en-GB" sz="2000" i="1" dirty="0"/>
              <a:t>Google Account</a:t>
            </a:r>
            <a:r>
              <a:rPr lang="en-GB" sz="2000" dirty="0"/>
              <a:t> link in the </a:t>
            </a:r>
            <a:r>
              <a:rPr lang="en-GB" sz="2000" i="1" dirty="0"/>
              <a:t>Google Authentication</a:t>
            </a:r>
            <a:r>
              <a:rPr lang="en-GB" sz="2000" dirty="0"/>
              <a:t> tab and </a:t>
            </a:r>
            <a:r>
              <a:rPr lang="en-GB" sz="2000" b="1" dirty="0"/>
              <a:t>click </a:t>
            </a:r>
            <a:r>
              <a:rPr lang="en-GB" sz="2000" b="1" i="1" dirty="0" smtClean="0"/>
              <a:t>Authenticate</a:t>
            </a:r>
          </a:p>
          <a:p>
            <a:pPr lvl="1"/>
            <a:r>
              <a:rPr lang="en-GB" sz="2000" b="1" dirty="0"/>
              <a:t>You are then redirected to the login page </a:t>
            </a:r>
            <a:r>
              <a:rPr lang="en-GB" sz="2000" dirty="0"/>
              <a:t>of </a:t>
            </a:r>
            <a:r>
              <a:rPr lang="en-GB" sz="2000" dirty="0" smtClean="0"/>
              <a:t>Google. </a:t>
            </a:r>
          </a:p>
          <a:p>
            <a:pPr lvl="1"/>
            <a:endParaRPr lang="en-GB" sz="2000" dirty="0"/>
          </a:p>
          <a:p>
            <a:pPr lvl="0"/>
            <a:r>
              <a:rPr lang="en-GB" sz="2000" dirty="0">
                <a:solidFill>
                  <a:prstClr val="black"/>
                </a:solidFill>
              </a:rPr>
              <a:t>Provide your credentials and </a:t>
            </a:r>
            <a:r>
              <a:rPr lang="en-GB" sz="2000" b="1" dirty="0">
                <a:solidFill>
                  <a:prstClr val="black"/>
                </a:solidFill>
              </a:rPr>
              <a:t>log in</a:t>
            </a:r>
            <a:r>
              <a:rPr lang="en-GB" sz="2000" b="1" dirty="0" smtClean="0">
                <a:solidFill>
                  <a:prstClr val="black"/>
                </a:solidFill>
              </a:rPr>
              <a:t>.</a:t>
            </a:r>
            <a:endParaRPr lang="en-GB" sz="2000" dirty="0" smtClean="0">
              <a:solidFill>
                <a:prstClr val="black"/>
              </a:solidFill>
            </a:endParaRPr>
          </a:p>
          <a:p>
            <a:pPr lvl="0"/>
            <a:endParaRPr lang="en-GB" sz="2000" dirty="0">
              <a:solidFill>
                <a:prstClr val="black"/>
              </a:solidFill>
            </a:endParaRPr>
          </a:p>
          <a:p>
            <a:pPr lvl="0"/>
            <a:r>
              <a:rPr lang="en-GB" sz="2000" dirty="0" smtClean="0">
                <a:solidFill>
                  <a:prstClr val="black"/>
                </a:solidFill>
              </a:rPr>
              <a:t>Give </a:t>
            </a:r>
            <a:r>
              <a:rPr lang="en-GB" sz="2000" dirty="0">
                <a:solidFill>
                  <a:prstClr val="black"/>
                </a:solidFill>
              </a:rPr>
              <a:t>Google </a:t>
            </a:r>
            <a:r>
              <a:rPr lang="en-GB" sz="2000" b="1" dirty="0">
                <a:solidFill>
                  <a:prstClr val="black"/>
                </a:solidFill>
              </a:rPr>
              <a:t>permission to publish </a:t>
            </a:r>
            <a:r>
              <a:rPr lang="en-GB" sz="2000" b="1" dirty="0" smtClean="0">
                <a:solidFill>
                  <a:prstClr val="black"/>
                </a:solidFill>
              </a:rPr>
              <a:t>your attributes</a:t>
            </a:r>
            <a:r>
              <a:rPr lang="en-GB" sz="2000" dirty="0" smtClean="0">
                <a:solidFill>
                  <a:prstClr val="black"/>
                </a:solidFill>
              </a:rPr>
              <a:t> to B2ACCESS</a:t>
            </a:r>
          </a:p>
          <a:p>
            <a:pPr lvl="1"/>
            <a:endParaRPr lang="en-GB" sz="2000" b="1" dirty="0">
              <a:solidFill>
                <a:prstClr val="black"/>
              </a:solidFill>
            </a:endParaRPr>
          </a:p>
          <a:p>
            <a:r>
              <a:rPr lang="en-GB" sz="2000" b="1" dirty="0" smtClean="0"/>
              <a:t>If </a:t>
            </a:r>
            <a:r>
              <a:rPr lang="en-GB" sz="2000" b="1" dirty="0"/>
              <a:t>you are not registered yet</a:t>
            </a:r>
            <a:r>
              <a:rPr lang="en-GB" sz="2000" dirty="0"/>
              <a:t>, you will be offered </a:t>
            </a:r>
            <a:r>
              <a:rPr lang="en-GB" sz="2000" b="1" dirty="0"/>
              <a:t>two possibilities:</a:t>
            </a:r>
          </a:p>
          <a:p>
            <a:pPr lvl="1"/>
            <a:r>
              <a:rPr lang="en-GB" sz="2000" b="1" dirty="0"/>
              <a:t>Register an account</a:t>
            </a:r>
            <a:r>
              <a:rPr lang="en-GB" sz="2000" dirty="0"/>
              <a:t>: a new local account will be created</a:t>
            </a:r>
          </a:p>
          <a:p>
            <a:pPr lvl="1"/>
            <a:r>
              <a:rPr lang="en-GB" sz="2000" b="1" dirty="0"/>
              <a:t>Associate an account</a:t>
            </a:r>
            <a:r>
              <a:rPr lang="en-GB" sz="2000" dirty="0"/>
              <a:t>: an existing local account will be associated with your Google </a:t>
            </a:r>
            <a:r>
              <a:rPr lang="en-GB" sz="2000" dirty="0" smtClean="0"/>
              <a:t>identity</a:t>
            </a:r>
          </a:p>
          <a:p>
            <a:pPr lvl="1"/>
            <a:endParaRPr lang="en-GB" sz="2000" dirty="0"/>
          </a:p>
          <a:p>
            <a:r>
              <a:rPr lang="en-GB" sz="2000" i="1" dirty="0" smtClean="0"/>
              <a:t>Fill </a:t>
            </a:r>
            <a:r>
              <a:rPr lang="en-GB" sz="2000" i="1" dirty="0"/>
              <a:t>in the name of your home organisation and (optionally) apply for membership in one of the presented </a:t>
            </a:r>
            <a:r>
              <a:rPr lang="en-GB" sz="2000" i="1" dirty="0" smtClean="0"/>
              <a:t>groups</a:t>
            </a:r>
          </a:p>
          <a:p>
            <a:r>
              <a:rPr lang="en-GB" sz="2000" dirty="0"/>
              <a:t>Agree to the Terms of Use and Data Privacy Statement and submit </a:t>
            </a:r>
            <a:endParaRPr lang="en-GB" sz="2000" dirty="0" smtClean="0"/>
          </a:p>
          <a:p>
            <a:pPr lvl="1"/>
            <a:r>
              <a:rPr lang="en-GB" sz="2000" dirty="0" smtClean="0"/>
              <a:t>B2ACCESS </a:t>
            </a:r>
            <a:r>
              <a:rPr lang="en-GB" sz="2000" dirty="0"/>
              <a:t>will send you an email confirming that your registration request was </a:t>
            </a:r>
            <a:r>
              <a:rPr lang="en-GB" sz="2000" dirty="0" smtClean="0"/>
              <a:t>accepted</a:t>
            </a:r>
            <a:endParaRPr lang="en-GB" sz="2000" dirty="0"/>
          </a:p>
        </p:txBody>
      </p:sp>
      <p:sp>
        <p:nvSpPr>
          <p:cNvPr id="3" name="Title 2"/>
          <p:cNvSpPr>
            <a:spLocks noGrp="1"/>
          </p:cNvSpPr>
          <p:nvPr>
            <p:ph type="title"/>
          </p:nvPr>
        </p:nvSpPr>
        <p:spPr>
          <a:xfrm>
            <a:off x="1371600" y="274638"/>
            <a:ext cx="6296744" cy="792162"/>
          </a:xfrm>
        </p:spPr>
        <p:txBody>
          <a:bodyPr>
            <a:normAutofit/>
          </a:bodyPr>
          <a:lstStyle/>
          <a:p>
            <a:r>
              <a:rPr lang="en-GB" dirty="0" smtClean="0"/>
              <a:t>Registering – Social Account</a:t>
            </a:r>
            <a:endParaRPr lang="en-GB" dirty="0"/>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7"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1722295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GB" dirty="0" smtClean="0"/>
              <a:t>Click </a:t>
            </a:r>
            <a:r>
              <a:rPr lang="en-GB" dirty="0"/>
              <a:t>on the </a:t>
            </a:r>
            <a:r>
              <a:rPr lang="en-GB" b="1" dirty="0"/>
              <a:t>Register a new account </a:t>
            </a:r>
            <a:r>
              <a:rPr lang="en-GB" dirty="0"/>
              <a:t>link </a:t>
            </a:r>
            <a:endParaRPr lang="en-GB" dirty="0" smtClean="0"/>
          </a:p>
          <a:p>
            <a:pPr lvl="1"/>
            <a:endParaRPr lang="en-GB" b="1" dirty="0" smtClean="0"/>
          </a:p>
          <a:p>
            <a:r>
              <a:rPr lang="en-GB" dirty="0" smtClean="0"/>
              <a:t>You </a:t>
            </a:r>
            <a:r>
              <a:rPr lang="en-GB" dirty="0"/>
              <a:t>will be offered </a:t>
            </a:r>
            <a:r>
              <a:rPr lang="en-GB" b="1" dirty="0" smtClean="0"/>
              <a:t>three </a:t>
            </a:r>
            <a:r>
              <a:rPr lang="en-GB" b="1" dirty="0"/>
              <a:t>registration forms </a:t>
            </a:r>
            <a:r>
              <a:rPr lang="en-GB" dirty="0"/>
              <a:t>to choose from:</a:t>
            </a:r>
          </a:p>
          <a:p>
            <a:pPr lvl="1"/>
            <a:r>
              <a:rPr lang="en-GB" b="1" dirty="0" smtClean="0"/>
              <a:t>OAuth </a:t>
            </a:r>
            <a:r>
              <a:rPr lang="en-GB" b="1" dirty="0"/>
              <a:t>Client Registration Form </a:t>
            </a:r>
            <a:r>
              <a:rPr lang="en-GB" dirty="0"/>
              <a:t>(not </a:t>
            </a:r>
            <a:r>
              <a:rPr lang="en-GB" dirty="0" smtClean="0"/>
              <a:t>covered </a:t>
            </a:r>
            <a:r>
              <a:rPr lang="en-GB" dirty="0"/>
              <a:t>in this </a:t>
            </a:r>
            <a:r>
              <a:rPr lang="en-GB" dirty="0" smtClean="0"/>
              <a:t>tutorial)</a:t>
            </a:r>
          </a:p>
          <a:p>
            <a:pPr lvl="1"/>
            <a:r>
              <a:rPr lang="en-GB" b="1" dirty="0" smtClean="0"/>
              <a:t>Create B2ACCESS Account (username only)</a:t>
            </a:r>
          </a:p>
          <a:p>
            <a:pPr lvl="1"/>
            <a:r>
              <a:rPr lang="en-GB" b="1" dirty="0"/>
              <a:t>Create B2ACCESS Account </a:t>
            </a:r>
            <a:r>
              <a:rPr lang="en-GB" b="1" dirty="0" smtClean="0"/>
              <a:t>(certificate + optional username)</a:t>
            </a:r>
            <a:endParaRPr lang="en-GB" b="1" dirty="0"/>
          </a:p>
          <a:p>
            <a:pPr lvl="1"/>
            <a:endParaRPr lang="en-GB" dirty="0"/>
          </a:p>
          <a:p>
            <a:r>
              <a:rPr lang="en-GB" dirty="0" smtClean="0"/>
              <a:t>Choose </a:t>
            </a:r>
            <a:r>
              <a:rPr lang="en-GB" b="1" dirty="0"/>
              <a:t>Create B2ACCESS Account (username only) </a:t>
            </a:r>
            <a:r>
              <a:rPr lang="en-GB" dirty="0" smtClean="0"/>
              <a:t>- here </a:t>
            </a:r>
            <a:r>
              <a:rPr lang="en-GB" dirty="0"/>
              <a:t>you have to </a:t>
            </a:r>
            <a:r>
              <a:rPr lang="en-GB" b="1" dirty="0"/>
              <a:t>fill in the </a:t>
            </a:r>
            <a:r>
              <a:rPr lang="en-GB" b="1" dirty="0" smtClean="0"/>
              <a:t>required data</a:t>
            </a:r>
            <a:endParaRPr lang="en-GB" dirty="0" smtClean="0"/>
          </a:p>
          <a:p>
            <a:pPr lvl="1"/>
            <a:endParaRPr lang="en-GB" dirty="0" smtClean="0"/>
          </a:p>
          <a:p>
            <a:r>
              <a:rPr lang="en-GB" dirty="0" smtClean="0"/>
              <a:t>Or choose </a:t>
            </a:r>
            <a:r>
              <a:rPr lang="en-GB" b="1" dirty="0"/>
              <a:t>Create B2ACCESS Account </a:t>
            </a:r>
            <a:r>
              <a:rPr lang="en-GB" b="1" dirty="0" smtClean="0"/>
              <a:t>(</a:t>
            </a:r>
            <a:r>
              <a:rPr lang="en-GB" b="1" dirty="0"/>
              <a:t>certificate + optional username</a:t>
            </a:r>
            <a:r>
              <a:rPr lang="en-GB" b="1" dirty="0" smtClean="0"/>
              <a:t>) </a:t>
            </a:r>
            <a:r>
              <a:rPr lang="en-GB" dirty="0" smtClean="0"/>
              <a:t>– for this a valid X.509 certificate installed in your browser can reduce the amount of typing required</a:t>
            </a:r>
          </a:p>
          <a:p>
            <a:pPr lvl="1"/>
            <a:r>
              <a:rPr lang="en-GB" dirty="0" smtClean="0"/>
              <a:t>Example DN</a:t>
            </a:r>
            <a:r>
              <a:rPr lang="en-GB" dirty="0"/>
              <a:t>: CN=joe user</a:t>
            </a:r>
            <a:r>
              <a:rPr lang="en-GB" dirty="0" smtClean="0"/>
              <a:t>,</a:t>
            </a:r>
            <a:r>
              <a:rPr lang="en-GB" dirty="0"/>
              <a:t> O=Example </a:t>
            </a:r>
            <a:r>
              <a:rPr lang="en-GB" dirty="0" smtClean="0"/>
              <a:t>University, OU=students, C=TV</a:t>
            </a:r>
            <a:endParaRPr lang="en-GB" dirty="0"/>
          </a:p>
          <a:p>
            <a:pPr lvl="1"/>
            <a:endParaRPr lang="en-GB" b="1" dirty="0"/>
          </a:p>
          <a:p>
            <a:r>
              <a:rPr lang="en-GB" dirty="0" smtClean="0"/>
              <a:t>Agree </a:t>
            </a:r>
            <a:r>
              <a:rPr lang="en-GB" dirty="0"/>
              <a:t>to the Terms of Use and Data Privacy Statement </a:t>
            </a:r>
            <a:r>
              <a:rPr lang="en-GB" dirty="0" smtClean="0"/>
              <a:t>and submit </a:t>
            </a:r>
            <a:endParaRPr lang="en-GB" dirty="0"/>
          </a:p>
        </p:txBody>
      </p:sp>
      <p:sp>
        <p:nvSpPr>
          <p:cNvPr id="3" name="Title 2"/>
          <p:cNvSpPr>
            <a:spLocks noGrp="1"/>
          </p:cNvSpPr>
          <p:nvPr>
            <p:ph type="title"/>
          </p:nvPr>
        </p:nvSpPr>
        <p:spPr>
          <a:xfrm>
            <a:off x="1371600" y="274638"/>
            <a:ext cx="6440760" cy="792162"/>
          </a:xfrm>
        </p:spPr>
        <p:txBody>
          <a:bodyPr/>
          <a:lstStyle/>
          <a:p>
            <a:r>
              <a:rPr lang="en-GB" dirty="0" smtClean="0"/>
              <a:t>Registering – B2ACCESS ID</a:t>
            </a:r>
            <a:endParaRPr lang="en-GB" dirty="0"/>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7"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3037899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Logging In</a:t>
            </a:r>
          </a:p>
        </p:txBody>
      </p:sp>
      <p:sp>
        <p:nvSpPr>
          <p:cNvPr id="5" name="Content Placeholder 4"/>
          <p:cNvSpPr>
            <a:spLocks noGrp="1"/>
          </p:cNvSpPr>
          <p:nvPr>
            <p:ph sz="half" idx="1"/>
          </p:nvPr>
        </p:nvSpPr>
        <p:spPr>
          <a:xfrm>
            <a:off x="251520" y="1600200"/>
            <a:ext cx="2664296" cy="4525963"/>
          </a:xfrm>
        </p:spPr>
        <p:txBody>
          <a:bodyPr>
            <a:normAutofit fontScale="92500" lnSpcReduction="10000"/>
          </a:bodyPr>
          <a:lstStyle/>
          <a:p>
            <a:r>
              <a:rPr lang="en-GB" sz="2400" dirty="0"/>
              <a:t>After registering you can log in with your B2ACCESS ID at </a:t>
            </a:r>
            <a:r>
              <a:rPr lang="en-GB" sz="2400" dirty="0" smtClean="0">
                <a:hlinkClick r:id="rId3"/>
              </a:rPr>
              <a:t>https</a:t>
            </a:r>
            <a:r>
              <a:rPr lang="en-GB" sz="2400" dirty="0">
                <a:hlinkClick r:id="rId3"/>
              </a:rPr>
              <a:t>://</a:t>
            </a:r>
            <a:r>
              <a:rPr lang="en-GB" sz="2400" dirty="0" smtClean="0">
                <a:hlinkClick r:id="rId3"/>
              </a:rPr>
              <a:t>b2access.eudat.eu/</a:t>
            </a:r>
            <a:r>
              <a:rPr lang="en-GB" sz="2400" dirty="0" smtClean="0"/>
              <a:t>  </a:t>
            </a:r>
            <a:endParaRPr lang="en-GB" sz="2400" dirty="0"/>
          </a:p>
          <a:p>
            <a:endParaRPr lang="en-GB" sz="2400" dirty="0" smtClean="0"/>
          </a:p>
          <a:p>
            <a:r>
              <a:rPr lang="en-GB" sz="2400" dirty="0" smtClean="0"/>
              <a:t>You </a:t>
            </a:r>
            <a:r>
              <a:rPr lang="en-GB" sz="2400" dirty="0"/>
              <a:t>can log in using  either your organisational ID, social ID or B2ACCESS ID.</a:t>
            </a:r>
          </a:p>
          <a:p>
            <a:endParaRPr lang="en-GB" sz="2400" dirty="0"/>
          </a:p>
        </p:txBody>
      </p:sp>
      <p:pic>
        <p:nvPicPr>
          <p:cNvPr id="8" name="Content Placeholder 4"/>
          <p:cNvPicPr>
            <a:picLocks noGrp="1" noChangeAspect="1"/>
          </p:cNvPicPr>
          <p:nvPr>
            <p:ph idx="1"/>
          </p:nvPr>
        </p:nvPicPr>
        <p:blipFill rotWithShape="1">
          <a:blip r:embed="rId4">
            <a:extLst>
              <a:ext uri="{28A0092B-C50C-407E-A947-70E740481C1C}">
                <a14:useLocalDpi xmlns:a14="http://schemas.microsoft.com/office/drawing/2010/main" val="0"/>
              </a:ext>
            </a:extLst>
          </a:blip>
          <a:stretch/>
        </p:blipFill>
        <p:spPr>
          <a:xfrm>
            <a:off x="2915816" y="1927373"/>
            <a:ext cx="6100397" cy="4525963"/>
          </a:xfrm>
        </p:spPr>
      </p:pic>
      <p:pic>
        <p:nvPicPr>
          <p:cNvPr id="6"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9"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2055684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55365"/>
            <a:ext cx="8229600" cy="4525963"/>
          </a:xfrm>
        </p:spPr>
        <p:txBody>
          <a:bodyPr/>
          <a:lstStyle/>
          <a:p>
            <a:r>
              <a:rPr lang="en-GB" dirty="0"/>
              <a:t>Click the name of your</a:t>
            </a:r>
            <a:r>
              <a:rPr lang="en-GB" i="1" dirty="0"/>
              <a:t> Home Organisation</a:t>
            </a:r>
            <a:r>
              <a:rPr lang="en-GB" dirty="0"/>
              <a:t> in the </a:t>
            </a:r>
            <a:r>
              <a:rPr lang="en-GB" b="1" i="1" dirty="0"/>
              <a:t>Log in with your Organisation ID</a:t>
            </a:r>
            <a:r>
              <a:rPr lang="en-GB" dirty="0"/>
              <a:t> tab:</a:t>
            </a:r>
          </a:p>
          <a:p>
            <a:pPr lvl="2"/>
            <a:r>
              <a:rPr lang="en-GB" dirty="0"/>
              <a:t>Scroll through the list to </a:t>
            </a:r>
            <a:r>
              <a:rPr lang="en-GB" b="1" dirty="0"/>
              <a:t>find your Home Organisation</a:t>
            </a:r>
          </a:p>
          <a:p>
            <a:pPr lvl="2"/>
            <a:r>
              <a:rPr lang="en-GB" b="1" dirty="0"/>
              <a:t>Or type the name</a:t>
            </a:r>
            <a:r>
              <a:rPr lang="en-GB" dirty="0"/>
              <a:t> of your Home Organisation in the search box</a:t>
            </a:r>
          </a:p>
          <a:p>
            <a:r>
              <a:rPr lang="en-GB" dirty="0"/>
              <a:t>After selecting your Home Organisation, </a:t>
            </a:r>
            <a:r>
              <a:rPr lang="en-GB" b="1" dirty="0"/>
              <a:t>click the </a:t>
            </a:r>
            <a:r>
              <a:rPr lang="en-GB" b="1" i="1" dirty="0"/>
              <a:t>Authenticate</a:t>
            </a:r>
            <a:r>
              <a:rPr lang="en-GB" b="1" dirty="0"/>
              <a:t> button</a:t>
            </a:r>
          </a:p>
          <a:p>
            <a:r>
              <a:rPr lang="en-GB" dirty="0"/>
              <a:t>You are redirected to the </a:t>
            </a:r>
            <a:r>
              <a:rPr lang="en-GB" dirty="0" smtClean="0"/>
              <a:t>log-in </a:t>
            </a:r>
            <a:r>
              <a:rPr lang="en-GB" dirty="0"/>
              <a:t>page provided by your home organisation. Provide your credentials and log in.</a:t>
            </a:r>
          </a:p>
          <a:p>
            <a:endParaRPr lang="en-GB" dirty="0"/>
          </a:p>
        </p:txBody>
      </p:sp>
      <p:sp>
        <p:nvSpPr>
          <p:cNvPr id="3" name="Title 2"/>
          <p:cNvSpPr>
            <a:spLocks noGrp="1"/>
          </p:cNvSpPr>
          <p:nvPr>
            <p:ph type="title"/>
          </p:nvPr>
        </p:nvSpPr>
        <p:spPr>
          <a:xfrm>
            <a:off x="1259632" y="476672"/>
            <a:ext cx="6153959" cy="792162"/>
          </a:xfrm>
        </p:spPr>
        <p:txBody>
          <a:bodyPr>
            <a:noAutofit/>
          </a:bodyPr>
          <a:lstStyle/>
          <a:p>
            <a:r>
              <a:rPr lang="en-GB" sz="2800" dirty="0" smtClean="0">
                <a:latin typeface="Century Gothic" panose="020B0502020202020204" pitchFamily="34" charset="0"/>
              </a:rPr>
              <a:t>Log In - </a:t>
            </a:r>
            <a:r>
              <a:rPr lang="en-GB" sz="2800" dirty="0">
                <a:latin typeface="Century Gothic" panose="020B0502020202020204" pitchFamily="34" charset="0"/>
              </a:rPr>
              <a:t>Home Organisation Identity Provider</a:t>
            </a:r>
            <a:r>
              <a:rPr lang="en-GB" sz="2800" b="1" dirty="0"/>
              <a:t/>
            </a:r>
            <a:br>
              <a:rPr lang="en-GB" sz="2800" b="1" dirty="0"/>
            </a:br>
            <a:endParaRPr lang="en-GB" sz="2800" dirty="0"/>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7"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1367884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67333"/>
            <a:ext cx="8229600" cy="4525963"/>
          </a:xfrm>
        </p:spPr>
        <p:txBody>
          <a:bodyPr/>
          <a:lstStyle/>
          <a:p>
            <a:endParaRPr lang="en-GB" dirty="0" smtClean="0"/>
          </a:p>
          <a:p>
            <a:r>
              <a:rPr lang="en-GB" dirty="0" smtClean="0"/>
              <a:t>Click </a:t>
            </a:r>
            <a:r>
              <a:rPr lang="en-GB" dirty="0"/>
              <a:t>the </a:t>
            </a:r>
            <a:r>
              <a:rPr lang="en-GB" b="1" i="1" dirty="0"/>
              <a:t>Google Account</a:t>
            </a:r>
            <a:r>
              <a:rPr lang="en-GB" b="1" dirty="0"/>
              <a:t> link </a:t>
            </a:r>
            <a:r>
              <a:rPr lang="en-GB" dirty="0"/>
              <a:t>in the </a:t>
            </a:r>
            <a:r>
              <a:rPr lang="en-GB" i="1" dirty="0"/>
              <a:t>Google Authentication</a:t>
            </a:r>
            <a:r>
              <a:rPr lang="en-GB" dirty="0"/>
              <a:t> tab and </a:t>
            </a:r>
            <a:r>
              <a:rPr lang="en-GB" b="1" dirty="0"/>
              <a:t>click </a:t>
            </a:r>
            <a:r>
              <a:rPr lang="en-GB" b="1" i="1" dirty="0" smtClean="0"/>
              <a:t>Authenticate</a:t>
            </a:r>
          </a:p>
          <a:p>
            <a:endParaRPr lang="en-GB" dirty="0"/>
          </a:p>
          <a:p>
            <a:r>
              <a:rPr lang="en-GB" dirty="0"/>
              <a:t>Provided that you have previously registered, </a:t>
            </a:r>
            <a:r>
              <a:rPr lang="en-GB" b="1" dirty="0"/>
              <a:t>you will automatically login</a:t>
            </a:r>
          </a:p>
          <a:p>
            <a:endParaRPr lang="en-GB" dirty="0"/>
          </a:p>
        </p:txBody>
      </p:sp>
      <p:sp>
        <p:nvSpPr>
          <p:cNvPr id="3" name="Title 2"/>
          <p:cNvSpPr>
            <a:spLocks noGrp="1"/>
          </p:cNvSpPr>
          <p:nvPr>
            <p:ph type="title"/>
          </p:nvPr>
        </p:nvSpPr>
        <p:spPr>
          <a:xfrm>
            <a:off x="1371600" y="274638"/>
            <a:ext cx="6152728" cy="792162"/>
          </a:xfrm>
        </p:spPr>
        <p:txBody>
          <a:bodyPr/>
          <a:lstStyle/>
          <a:p>
            <a:r>
              <a:rPr lang="en-GB" dirty="0" smtClean="0"/>
              <a:t>Log in – Social Account </a:t>
            </a:r>
            <a:endParaRPr lang="en-GB" dirty="0"/>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7"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1367884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55365"/>
            <a:ext cx="8229600" cy="4525963"/>
          </a:xfrm>
        </p:spPr>
        <p:txBody>
          <a:bodyPr/>
          <a:lstStyle/>
          <a:p>
            <a:r>
              <a:rPr lang="en-GB" dirty="0"/>
              <a:t>Click the </a:t>
            </a:r>
            <a:r>
              <a:rPr lang="en-GB" i="1" dirty="0"/>
              <a:t>Login with </a:t>
            </a:r>
            <a:r>
              <a:rPr lang="en-GB" b="1" i="1" dirty="0"/>
              <a:t>native B2ACCESS ID</a:t>
            </a:r>
            <a:r>
              <a:rPr lang="en-GB" b="1" dirty="0"/>
              <a:t> </a:t>
            </a:r>
            <a:endParaRPr lang="en-GB" b="1" dirty="0" smtClean="0"/>
          </a:p>
          <a:p>
            <a:pPr marL="0" indent="0">
              <a:buNone/>
            </a:pPr>
            <a:endParaRPr lang="en-GB" dirty="0"/>
          </a:p>
          <a:p>
            <a:r>
              <a:rPr lang="en-GB" dirty="0"/>
              <a:t>Fill in your </a:t>
            </a:r>
            <a:r>
              <a:rPr lang="en-GB" b="1" dirty="0" smtClean="0"/>
              <a:t>username and password </a:t>
            </a:r>
            <a:r>
              <a:rPr lang="en-GB" dirty="0" smtClean="0"/>
              <a:t>in </a:t>
            </a:r>
            <a:r>
              <a:rPr lang="en-GB" dirty="0"/>
              <a:t>the two input fields and </a:t>
            </a:r>
            <a:r>
              <a:rPr lang="en-GB" b="1" dirty="0"/>
              <a:t>click </a:t>
            </a:r>
            <a:r>
              <a:rPr lang="en-GB" b="1" i="1" dirty="0" smtClean="0"/>
              <a:t>Authenticate</a:t>
            </a:r>
          </a:p>
          <a:p>
            <a:endParaRPr lang="en-GB" dirty="0"/>
          </a:p>
          <a:p>
            <a:r>
              <a:rPr lang="en-GB" dirty="0"/>
              <a:t>Provided that you have previously registered, </a:t>
            </a:r>
            <a:r>
              <a:rPr lang="en-GB" b="1" dirty="0"/>
              <a:t>you will automatically login</a:t>
            </a:r>
          </a:p>
          <a:p>
            <a:endParaRPr lang="en-GB" dirty="0"/>
          </a:p>
        </p:txBody>
      </p:sp>
      <p:sp>
        <p:nvSpPr>
          <p:cNvPr id="3" name="Title 2"/>
          <p:cNvSpPr>
            <a:spLocks noGrp="1"/>
          </p:cNvSpPr>
          <p:nvPr>
            <p:ph type="title"/>
          </p:nvPr>
        </p:nvSpPr>
        <p:spPr>
          <a:xfrm>
            <a:off x="1371600" y="274638"/>
            <a:ext cx="5720680" cy="792162"/>
          </a:xfrm>
        </p:spPr>
        <p:txBody>
          <a:bodyPr/>
          <a:lstStyle/>
          <a:p>
            <a:r>
              <a:rPr lang="en-GB" dirty="0" smtClean="0"/>
              <a:t>Log in – B2ACCESS ID</a:t>
            </a:r>
            <a:endParaRPr lang="en-GB" dirty="0"/>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7"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1367884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27373"/>
            <a:ext cx="8229600" cy="4525963"/>
          </a:xfrm>
        </p:spPr>
        <p:txBody>
          <a:bodyPr>
            <a:normAutofit fontScale="92500" lnSpcReduction="10000"/>
          </a:bodyPr>
          <a:lstStyle/>
          <a:p>
            <a:r>
              <a:rPr lang="en-GB" dirty="0" smtClean="0"/>
              <a:t>You may not get a “Registration successful” message.</a:t>
            </a:r>
          </a:p>
          <a:p>
            <a:pPr lvl="1"/>
            <a:r>
              <a:rPr lang="en-GB" dirty="0" smtClean="0"/>
              <a:t>This is a known issue; registrations are successful irrespective of that.</a:t>
            </a:r>
          </a:p>
          <a:p>
            <a:pPr lvl="1"/>
            <a:endParaRPr lang="en-GB" dirty="0" smtClean="0"/>
          </a:p>
          <a:p>
            <a:r>
              <a:rPr lang="en-GB" dirty="0" smtClean="0"/>
              <a:t>Sometimes the captcha appears only partially on the screen. </a:t>
            </a:r>
          </a:p>
          <a:p>
            <a:pPr lvl="1"/>
            <a:r>
              <a:rPr lang="en-GB" dirty="0" smtClean="0"/>
              <a:t>Cancelling and retrying seems to work.</a:t>
            </a:r>
          </a:p>
          <a:p>
            <a:pPr lvl="1"/>
            <a:endParaRPr lang="en-GB" dirty="0" smtClean="0"/>
          </a:p>
          <a:p>
            <a:r>
              <a:rPr lang="en-GB" dirty="0" smtClean="0"/>
              <a:t>B2ACCESS </a:t>
            </a:r>
            <a:r>
              <a:rPr lang="en-GB" dirty="0"/>
              <a:t>requires certain attributes provided by your Home Organisation Identity Provider. If these attributes are not provided, login / registration will fail. </a:t>
            </a:r>
            <a:endParaRPr lang="en-GB" dirty="0" smtClean="0"/>
          </a:p>
          <a:p>
            <a:pPr lvl="1"/>
            <a:r>
              <a:rPr lang="en-GB" dirty="0" smtClean="0"/>
              <a:t>You can inform the EUDAT support team </a:t>
            </a:r>
            <a:r>
              <a:rPr lang="en-GB" dirty="0"/>
              <a:t>via this link </a:t>
            </a:r>
            <a:r>
              <a:rPr lang="en-GB" dirty="0" smtClean="0">
                <a:hlinkClick r:id="rId3"/>
              </a:rPr>
              <a:t>http://eudat.eu/support-request?service=B2ACCESS</a:t>
            </a:r>
            <a:r>
              <a:rPr lang="en-GB" dirty="0" smtClean="0"/>
              <a:t> </a:t>
            </a:r>
          </a:p>
        </p:txBody>
      </p:sp>
      <p:sp>
        <p:nvSpPr>
          <p:cNvPr id="3" name="Title 2"/>
          <p:cNvSpPr>
            <a:spLocks noGrp="1"/>
          </p:cNvSpPr>
          <p:nvPr>
            <p:ph type="title"/>
          </p:nvPr>
        </p:nvSpPr>
        <p:spPr>
          <a:xfrm>
            <a:off x="1371600" y="274638"/>
            <a:ext cx="6440760" cy="792162"/>
          </a:xfrm>
        </p:spPr>
        <p:txBody>
          <a:bodyPr>
            <a:normAutofit/>
          </a:bodyPr>
          <a:lstStyle/>
          <a:p>
            <a:r>
              <a:rPr lang="en-GB" dirty="0" smtClean="0"/>
              <a:t>Possible Issues</a:t>
            </a:r>
            <a:endParaRPr lang="en-GB" dirty="0"/>
          </a:p>
        </p:txBody>
      </p:sp>
      <p:pic>
        <p:nvPicPr>
          <p:cNvPr id="6"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7"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3644242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74638"/>
            <a:ext cx="5720680" cy="792162"/>
          </a:xfrm>
        </p:spPr>
        <p:txBody>
          <a:bodyPr/>
          <a:lstStyle/>
          <a:p>
            <a:r>
              <a:rPr lang="en-GB" dirty="0"/>
              <a:t>Profile Management</a:t>
            </a:r>
          </a:p>
        </p:txBody>
      </p:sp>
      <p:sp>
        <p:nvSpPr>
          <p:cNvPr id="2" name="Content Placeholder 1"/>
          <p:cNvSpPr>
            <a:spLocks noGrp="1"/>
          </p:cNvSpPr>
          <p:nvPr>
            <p:ph sz="half" idx="1"/>
          </p:nvPr>
        </p:nvSpPr>
        <p:spPr/>
        <p:txBody>
          <a:bodyPr>
            <a:normAutofit/>
          </a:bodyPr>
          <a:lstStyle/>
          <a:p>
            <a:r>
              <a:rPr lang="en-GB" sz="2000" dirty="0"/>
              <a:t>To </a:t>
            </a:r>
            <a:r>
              <a:rPr lang="en-GB" sz="2000" b="1" dirty="0"/>
              <a:t>access</a:t>
            </a:r>
            <a:r>
              <a:rPr lang="en-GB" sz="2000" dirty="0"/>
              <a:t> your user profile page, please log </a:t>
            </a:r>
            <a:r>
              <a:rPr lang="en-GB" sz="2000" dirty="0" smtClean="0"/>
              <a:t>in </a:t>
            </a:r>
            <a:r>
              <a:rPr lang="en-GB" sz="2000" dirty="0" smtClean="0">
                <a:hlinkClick r:id="rId3"/>
              </a:rPr>
              <a:t>https</a:t>
            </a:r>
            <a:r>
              <a:rPr lang="en-GB" sz="2000" dirty="0">
                <a:hlinkClick r:id="rId3"/>
              </a:rPr>
              <a:t>://</a:t>
            </a:r>
            <a:r>
              <a:rPr lang="en-GB" sz="2000" dirty="0" smtClean="0">
                <a:hlinkClick r:id="rId3"/>
              </a:rPr>
              <a:t>b2access.eudat.eu/</a:t>
            </a:r>
            <a:r>
              <a:rPr lang="en-GB" sz="2000" dirty="0" smtClean="0"/>
              <a:t> </a:t>
            </a:r>
            <a:endParaRPr lang="en-GB" sz="2000" dirty="0"/>
          </a:p>
          <a:p>
            <a:endParaRPr lang="en-GB" sz="2000" dirty="0"/>
          </a:p>
          <a:p>
            <a:r>
              <a:rPr lang="en-GB" sz="2000" dirty="0"/>
              <a:t>You can </a:t>
            </a:r>
            <a:r>
              <a:rPr lang="en-GB" sz="2000" b="1" dirty="0"/>
              <a:t>see details </a:t>
            </a:r>
            <a:r>
              <a:rPr lang="en-GB" sz="2000" dirty="0"/>
              <a:t>about your account</a:t>
            </a:r>
          </a:p>
          <a:p>
            <a:endParaRPr lang="en-GB" sz="2000" dirty="0"/>
          </a:p>
          <a:p>
            <a:r>
              <a:rPr lang="en-GB" sz="2000" dirty="0"/>
              <a:t>You can schedule to immediately </a:t>
            </a:r>
            <a:r>
              <a:rPr lang="en-GB" sz="2000" b="1" dirty="0"/>
              <a:t>remove</a:t>
            </a:r>
            <a:r>
              <a:rPr lang="en-GB" sz="2000" dirty="0"/>
              <a:t>, or disable and in the </a:t>
            </a:r>
            <a:r>
              <a:rPr lang="en-GB" sz="2000" b="1" dirty="0"/>
              <a:t>future deactivate</a:t>
            </a:r>
            <a:r>
              <a:rPr lang="en-GB" sz="2000" dirty="0"/>
              <a:t> your account.</a:t>
            </a:r>
          </a:p>
        </p:txBody>
      </p:sp>
      <p:pic>
        <p:nvPicPr>
          <p:cNvPr id="9" name="Content Placeholder 4"/>
          <p:cNvPicPr>
            <a:picLocks noGrp="1" noChangeAspect="1"/>
          </p:cNvPicPr>
          <p:nvPr>
            <p:ph idx="1"/>
          </p:nvPr>
        </p:nvPicPr>
        <p:blipFill rotWithShape="1">
          <a:blip r:embed="rId4">
            <a:extLst>
              <a:ext uri="{28A0092B-C50C-407E-A947-70E740481C1C}">
                <a14:useLocalDpi xmlns:a14="http://schemas.microsoft.com/office/drawing/2010/main" val="0"/>
              </a:ext>
            </a:extLst>
          </a:blip>
          <a:stretch/>
        </p:blipFill>
        <p:spPr>
          <a:xfrm>
            <a:off x="4700846" y="1927373"/>
            <a:ext cx="4100045" cy="4525963"/>
          </a:xfrm>
        </p:spPr>
      </p:pic>
      <p:pic>
        <p:nvPicPr>
          <p:cNvPr id="6"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8"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4281030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95325"/>
            <a:ext cx="8229600" cy="4525963"/>
          </a:xfrm>
        </p:spPr>
        <p:txBody>
          <a:bodyPr>
            <a:normAutofit/>
          </a:bodyPr>
          <a:lstStyle/>
          <a:p>
            <a:pPr marL="0" indent="0">
              <a:buNone/>
            </a:pPr>
            <a:r>
              <a:rPr lang="en-GB" b="1" dirty="0" smtClean="0"/>
              <a:t>Temporary Account Deactivation</a:t>
            </a:r>
          </a:p>
          <a:p>
            <a:r>
              <a:rPr lang="en-GB" dirty="0" smtClean="0"/>
              <a:t>If necessary, accounts can be </a:t>
            </a:r>
            <a:r>
              <a:rPr lang="en-GB" b="1" dirty="0" smtClean="0"/>
              <a:t>temporarily deactivated for a chosen number of days. </a:t>
            </a:r>
          </a:p>
          <a:p>
            <a:r>
              <a:rPr lang="en-GB" dirty="0" smtClean="0"/>
              <a:t>To do so-</a:t>
            </a:r>
          </a:p>
          <a:p>
            <a:pPr lvl="1"/>
            <a:r>
              <a:rPr lang="en-GB" sz="1900" dirty="0" smtClean="0"/>
              <a:t>Log </a:t>
            </a:r>
            <a:r>
              <a:rPr lang="en-GB" sz="1900" dirty="0"/>
              <a:t>in to </a:t>
            </a:r>
            <a:r>
              <a:rPr lang="en-GB" sz="1900" dirty="0" smtClean="0"/>
              <a:t>B2ACCESS- Profile management page - Click</a:t>
            </a:r>
            <a:r>
              <a:rPr lang="en-GB" sz="1900" dirty="0"/>
              <a:t> </a:t>
            </a:r>
            <a:r>
              <a:rPr lang="en-GB" sz="1900" i="1" dirty="0"/>
              <a:t>Remove account</a:t>
            </a:r>
            <a:r>
              <a:rPr lang="en-GB" sz="1900" dirty="0"/>
              <a:t> button.</a:t>
            </a:r>
          </a:p>
          <a:p>
            <a:pPr lvl="1"/>
            <a:r>
              <a:rPr lang="en-GB" sz="1900" dirty="0"/>
              <a:t>Select the option </a:t>
            </a:r>
            <a:r>
              <a:rPr lang="en-GB" sz="1900" b="1" i="1" dirty="0"/>
              <a:t>Disable immediately and remove after a grace period</a:t>
            </a:r>
            <a:r>
              <a:rPr lang="en-GB" sz="1900" b="1" dirty="0"/>
              <a:t>.</a:t>
            </a:r>
            <a:r>
              <a:rPr lang="en-GB" sz="1900" dirty="0"/>
              <a:t> Choose the number of days you want the account to be suspended.</a:t>
            </a:r>
          </a:p>
          <a:p>
            <a:pPr lvl="1"/>
            <a:r>
              <a:rPr lang="en-GB" sz="1900" b="1" dirty="0"/>
              <a:t>Confirm your choice</a:t>
            </a:r>
            <a:r>
              <a:rPr lang="en-GB" sz="1900" dirty="0"/>
              <a:t>. </a:t>
            </a:r>
            <a:endParaRPr lang="en-GB" sz="1900" dirty="0" smtClean="0"/>
          </a:p>
          <a:p>
            <a:r>
              <a:rPr lang="en-GB" dirty="0"/>
              <a:t>The account  </a:t>
            </a:r>
            <a:r>
              <a:rPr lang="en-GB" b="1" dirty="0"/>
              <a:t>will be automatically removed </a:t>
            </a:r>
            <a:r>
              <a:rPr lang="en-GB" dirty="0"/>
              <a:t>if the user does not log in during this deactivation period.</a:t>
            </a:r>
          </a:p>
          <a:p>
            <a:endParaRPr lang="en-GB" dirty="0" smtClean="0"/>
          </a:p>
          <a:p>
            <a:endParaRPr lang="en-GB" b="1" u="sng" dirty="0"/>
          </a:p>
        </p:txBody>
      </p:sp>
      <p:sp>
        <p:nvSpPr>
          <p:cNvPr id="3" name="Title 2"/>
          <p:cNvSpPr>
            <a:spLocks noGrp="1"/>
          </p:cNvSpPr>
          <p:nvPr>
            <p:ph type="title"/>
          </p:nvPr>
        </p:nvSpPr>
        <p:spPr>
          <a:xfrm>
            <a:off x="1371600" y="274638"/>
            <a:ext cx="5720680" cy="792162"/>
          </a:xfrm>
        </p:spPr>
        <p:txBody>
          <a:bodyPr>
            <a:noAutofit/>
          </a:bodyPr>
          <a:lstStyle/>
          <a:p>
            <a:r>
              <a:rPr lang="en-GB" sz="3200" dirty="0" smtClean="0"/>
              <a:t>Account Deactivation and Removal </a:t>
            </a:r>
            <a:endParaRPr lang="en-GB" sz="3200" dirty="0"/>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7"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3644242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274638"/>
            <a:ext cx="6368752" cy="792162"/>
          </a:xfrm>
        </p:spPr>
        <p:txBody>
          <a:bodyPr>
            <a:normAutofit/>
          </a:bodyPr>
          <a:lstStyle/>
          <a:p>
            <a:r>
              <a:rPr lang="en-GB" sz="2400" dirty="0" smtClean="0">
                <a:latin typeface="Century Gothic" charset="0"/>
              </a:rPr>
              <a:t>A </a:t>
            </a:r>
            <a:r>
              <a:rPr lang="en-GB" sz="2400" dirty="0">
                <a:latin typeface="Century Gothic" charset="0"/>
              </a:rPr>
              <a:t>truly pan-European Infrastructure</a:t>
            </a:r>
            <a:endParaRPr lang="en-GB" sz="2400" dirty="0"/>
          </a:p>
        </p:txBody>
      </p:sp>
      <p:sp>
        <p:nvSpPr>
          <p:cNvPr id="4" name="Rettangolo 59"/>
          <p:cNvSpPr>
            <a:spLocks noChangeArrowheads="1"/>
          </p:cNvSpPr>
          <p:nvPr/>
        </p:nvSpPr>
        <p:spPr bwMode="auto">
          <a:xfrm>
            <a:off x="78726" y="1574273"/>
            <a:ext cx="430710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a:latin typeface="Century Gothic" charset="0"/>
              </a:rPr>
              <a:t>EUDAT offers </a:t>
            </a:r>
            <a:r>
              <a:rPr lang="en-GB" sz="2000" b="1" dirty="0">
                <a:latin typeface="Century Gothic" charset="0"/>
              </a:rPr>
              <a:t>common data </a:t>
            </a:r>
            <a:r>
              <a:rPr lang="en-GB" sz="2000" b="1" dirty="0" smtClean="0">
                <a:latin typeface="Century Gothic" charset="0"/>
              </a:rPr>
              <a:t>services </a:t>
            </a:r>
            <a:r>
              <a:rPr lang="en-GB" sz="2000" dirty="0" smtClean="0">
                <a:latin typeface="Century Gothic" charset="0"/>
              </a:rPr>
              <a:t>to both </a:t>
            </a:r>
            <a:r>
              <a:rPr lang="en-GB" sz="2000" b="1" dirty="0" smtClean="0">
                <a:latin typeface="Century Gothic" charset="0"/>
              </a:rPr>
              <a:t>research </a:t>
            </a:r>
            <a:r>
              <a:rPr lang="en-GB" sz="2000" b="1" dirty="0">
                <a:latin typeface="Century Gothic" charset="0"/>
              </a:rPr>
              <a:t>communities </a:t>
            </a:r>
            <a:r>
              <a:rPr lang="en-GB" sz="2000" b="1" dirty="0" smtClean="0">
                <a:latin typeface="Century Gothic" charset="0"/>
              </a:rPr>
              <a:t>and individuals </a:t>
            </a:r>
            <a:r>
              <a:rPr lang="en-GB" sz="2000" dirty="0" smtClean="0">
                <a:latin typeface="Century Gothic" charset="0"/>
              </a:rPr>
              <a:t>through a network </a:t>
            </a:r>
            <a:r>
              <a:rPr lang="en-GB" sz="2000" dirty="0">
                <a:latin typeface="Century Gothic" charset="0"/>
              </a:rPr>
              <a:t>of </a:t>
            </a:r>
            <a:r>
              <a:rPr lang="en-GB" sz="2000" b="1" dirty="0" smtClean="0">
                <a:latin typeface="Century Gothic" charset="0"/>
              </a:rPr>
              <a:t>35 </a:t>
            </a:r>
            <a:r>
              <a:rPr lang="en-GB" sz="2000" b="1" dirty="0">
                <a:latin typeface="Century Gothic" charset="0"/>
              </a:rPr>
              <a:t>European </a:t>
            </a:r>
            <a:r>
              <a:rPr lang="en-GB" sz="2000" b="1" dirty="0" smtClean="0">
                <a:latin typeface="Century Gothic" charset="0"/>
              </a:rPr>
              <a:t>organisations.</a:t>
            </a:r>
            <a:endParaRPr lang="en-GB" sz="2000" b="1" dirty="0">
              <a:latin typeface="Century Gothic" charset="0"/>
            </a:endParaRPr>
          </a:p>
        </p:txBody>
      </p:sp>
      <p:sp>
        <p:nvSpPr>
          <p:cNvPr id="5" name="Rettangolo 60"/>
          <p:cNvSpPr>
            <a:spLocks noChangeArrowheads="1"/>
          </p:cNvSpPr>
          <p:nvPr/>
        </p:nvSpPr>
        <p:spPr bwMode="auto">
          <a:xfrm>
            <a:off x="78726" y="3635714"/>
            <a:ext cx="389021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smtClean="0">
                <a:latin typeface="Century Gothic" charset="0"/>
              </a:rPr>
              <a:t>Our vision is to enable </a:t>
            </a:r>
            <a:r>
              <a:rPr lang="en-GB" sz="2000" b="1" dirty="0">
                <a:latin typeface="Century Gothic" charset="0"/>
              </a:rPr>
              <a:t>European </a:t>
            </a:r>
            <a:r>
              <a:rPr lang="en-GB" sz="2000" b="1" dirty="0" smtClean="0">
                <a:latin typeface="Century Gothic" charset="0"/>
              </a:rPr>
              <a:t>researchers from </a:t>
            </a:r>
            <a:r>
              <a:rPr lang="en-GB" sz="2000" b="1" dirty="0">
                <a:latin typeface="Century Gothic" charset="0"/>
              </a:rPr>
              <a:t>any </a:t>
            </a:r>
            <a:r>
              <a:rPr lang="en-GB" sz="2000" b="1" dirty="0" smtClean="0">
                <a:latin typeface="Century Gothic" charset="0"/>
              </a:rPr>
              <a:t>discipline </a:t>
            </a:r>
            <a:r>
              <a:rPr lang="en-GB" sz="2000" dirty="0">
                <a:latin typeface="Century Gothic" charset="0"/>
              </a:rPr>
              <a:t>to </a:t>
            </a:r>
            <a:r>
              <a:rPr lang="en-GB" sz="2000" b="1" dirty="0">
                <a:latin typeface="Century Gothic" charset="0"/>
              </a:rPr>
              <a:t>preserve, find, access, and process data</a:t>
            </a:r>
            <a:r>
              <a:rPr lang="en-GB" sz="2000" dirty="0">
                <a:latin typeface="Century Gothic" charset="0"/>
              </a:rPr>
              <a:t> in a trusted environment, as part of a </a:t>
            </a:r>
            <a:r>
              <a:rPr lang="en-GB" sz="2000" b="1" dirty="0">
                <a:latin typeface="Century Gothic" charset="0"/>
              </a:rPr>
              <a:t>Collaborative Data </a:t>
            </a:r>
            <a:r>
              <a:rPr lang="en-GB" sz="2000" b="1" dirty="0" smtClean="0">
                <a:latin typeface="Century Gothic" charset="0"/>
              </a:rPr>
              <a:t>Infrastructure</a:t>
            </a:r>
            <a:r>
              <a:rPr lang="en-GB" sz="2000" dirty="0" smtClean="0">
                <a:latin typeface="Century Gothic" charset="0"/>
              </a:rPr>
              <a:t>.</a:t>
            </a:r>
            <a:endParaRPr lang="en-GB" sz="2000" dirty="0">
              <a:latin typeface="Century Gothic" charset="0"/>
            </a:endParaRP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172" y="1823124"/>
            <a:ext cx="5177371" cy="447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557" y="5983294"/>
            <a:ext cx="134933" cy="156495"/>
          </a:xfrm>
          <a:prstGeom prst="rect">
            <a:avLst/>
          </a:prstGeom>
        </p:spPr>
      </p:pic>
      <p:sp>
        <p:nvSpPr>
          <p:cNvPr id="8" name="Rettangolo 60"/>
          <p:cNvSpPr>
            <a:spLocks noChangeArrowheads="1"/>
          </p:cNvSpPr>
          <p:nvPr/>
        </p:nvSpPr>
        <p:spPr bwMode="auto">
          <a:xfrm>
            <a:off x="5635490" y="5891705"/>
            <a:ext cx="28446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Century Gothic" charset="0"/>
              </a:rPr>
              <a:t>European infrastructures</a:t>
            </a:r>
            <a:endParaRPr lang="en-GB" sz="1400" dirty="0">
              <a:latin typeface="Century Gothic"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557" y="6252418"/>
            <a:ext cx="134933" cy="156495"/>
          </a:xfrm>
          <a:prstGeom prst="rect">
            <a:avLst/>
          </a:prstGeom>
        </p:spPr>
      </p:pic>
      <p:sp>
        <p:nvSpPr>
          <p:cNvPr id="10" name="Rettangolo 60"/>
          <p:cNvSpPr>
            <a:spLocks noChangeArrowheads="1"/>
          </p:cNvSpPr>
          <p:nvPr/>
        </p:nvSpPr>
        <p:spPr bwMode="auto">
          <a:xfrm>
            <a:off x="5635490" y="6149535"/>
            <a:ext cx="28446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Century Gothic" charset="0"/>
              </a:rPr>
              <a:t>Technology Providers</a:t>
            </a:r>
            <a:endParaRPr lang="en-GB" sz="1400" dirty="0">
              <a:latin typeface="Century Gothic"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8712" y="6519351"/>
            <a:ext cx="134933" cy="156495"/>
          </a:xfrm>
          <a:prstGeom prst="rect">
            <a:avLst/>
          </a:prstGeom>
        </p:spPr>
      </p:pic>
      <p:sp>
        <p:nvSpPr>
          <p:cNvPr id="12" name="Rettangolo 60"/>
          <p:cNvSpPr>
            <a:spLocks noChangeArrowheads="1"/>
          </p:cNvSpPr>
          <p:nvPr/>
        </p:nvSpPr>
        <p:spPr bwMode="auto">
          <a:xfrm>
            <a:off x="5619312" y="6432260"/>
            <a:ext cx="2860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Century Gothic" charset="0"/>
              </a:rPr>
              <a:t>Research Communities</a:t>
            </a:r>
            <a:endParaRPr lang="en-GB" sz="1400" dirty="0">
              <a:latin typeface="Century Gothic" charset="0"/>
            </a:endParaRPr>
          </a:p>
        </p:txBody>
      </p:sp>
      <p:pic>
        <p:nvPicPr>
          <p:cNvPr id="13"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14"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34137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GB" b="1" dirty="0" smtClean="0"/>
              <a:t>Permanent Account Removal </a:t>
            </a:r>
          </a:p>
          <a:p>
            <a:r>
              <a:rPr lang="en-GB" sz="2200" dirty="0" smtClean="0"/>
              <a:t>To </a:t>
            </a:r>
            <a:r>
              <a:rPr lang="en-GB" sz="2200" dirty="0"/>
              <a:t>remove an account:</a:t>
            </a:r>
          </a:p>
          <a:p>
            <a:pPr lvl="2"/>
            <a:r>
              <a:rPr lang="en-GB" sz="2200" b="1" dirty="0"/>
              <a:t>Log in to B2ACCESS</a:t>
            </a:r>
            <a:r>
              <a:rPr lang="en-GB" sz="2200" dirty="0"/>
              <a:t>. </a:t>
            </a:r>
            <a:r>
              <a:rPr lang="en-GB" sz="2200" dirty="0" smtClean="0"/>
              <a:t>- Profile </a:t>
            </a:r>
            <a:r>
              <a:rPr lang="en-GB" sz="2200" dirty="0"/>
              <a:t>management page. Click </a:t>
            </a:r>
            <a:r>
              <a:rPr lang="en-GB" sz="2200" b="1" i="1" dirty="0"/>
              <a:t>Remove account</a:t>
            </a:r>
            <a:r>
              <a:rPr lang="en-GB" sz="2200" b="1" dirty="0"/>
              <a:t> button</a:t>
            </a:r>
            <a:r>
              <a:rPr lang="en-GB" sz="2200" dirty="0"/>
              <a:t>.</a:t>
            </a:r>
          </a:p>
          <a:p>
            <a:pPr lvl="2"/>
            <a:r>
              <a:rPr lang="en-GB" sz="2200" dirty="0"/>
              <a:t>Select the option </a:t>
            </a:r>
            <a:r>
              <a:rPr lang="en-GB" sz="2200" b="1" i="1" dirty="0"/>
              <a:t>Remove immediately</a:t>
            </a:r>
            <a:r>
              <a:rPr lang="en-GB" sz="2200" dirty="0"/>
              <a:t>.</a:t>
            </a:r>
          </a:p>
          <a:p>
            <a:pPr lvl="2"/>
            <a:r>
              <a:rPr lang="en-GB" sz="2200" b="1" dirty="0"/>
              <a:t>Confirm your </a:t>
            </a:r>
            <a:r>
              <a:rPr lang="en-GB" sz="2200" b="1" dirty="0" smtClean="0"/>
              <a:t>choice</a:t>
            </a:r>
            <a:r>
              <a:rPr lang="en-GB" sz="2200" dirty="0" smtClean="0"/>
              <a:t>.</a:t>
            </a:r>
            <a:endParaRPr lang="en-GB" sz="2200" dirty="0"/>
          </a:p>
          <a:p>
            <a:r>
              <a:rPr lang="en-GB" sz="2200" b="1" dirty="0"/>
              <a:t>Removing or deactivating an account with one of your identities does not affect accounts registered with other identities.</a:t>
            </a:r>
            <a:r>
              <a:rPr lang="en-GB" sz="2200" dirty="0"/>
              <a:t> E.g. if you remove your account registered with your Google identity you are still able to use your native B2ACCESS account.  </a:t>
            </a:r>
          </a:p>
          <a:p>
            <a:r>
              <a:rPr lang="en-GB" sz="2200" b="1" dirty="0"/>
              <a:t>You can register a new account with the same identity and same data </a:t>
            </a:r>
            <a:r>
              <a:rPr lang="en-GB" sz="2200" dirty="0"/>
              <a:t>(e.g. membership in the groups) after removing the old one.</a:t>
            </a:r>
          </a:p>
          <a:p>
            <a:endParaRPr lang="en-GB" b="1" u="sng" dirty="0" smtClean="0"/>
          </a:p>
          <a:p>
            <a:endParaRPr lang="en-GB" b="1" u="sng" dirty="0"/>
          </a:p>
        </p:txBody>
      </p:sp>
      <p:sp>
        <p:nvSpPr>
          <p:cNvPr id="3" name="Title 2"/>
          <p:cNvSpPr>
            <a:spLocks noGrp="1"/>
          </p:cNvSpPr>
          <p:nvPr>
            <p:ph type="title"/>
          </p:nvPr>
        </p:nvSpPr>
        <p:spPr>
          <a:xfrm>
            <a:off x="1371600" y="274638"/>
            <a:ext cx="6440760" cy="792162"/>
          </a:xfrm>
        </p:spPr>
        <p:txBody>
          <a:bodyPr>
            <a:noAutofit/>
          </a:bodyPr>
          <a:lstStyle/>
          <a:p>
            <a:r>
              <a:rPr lang="en-GB" sz="3200" dirty="0" smtClean="0"/>
              <a:t>Account Deactivation and Removal </a:t>
            </a:r>
            <a:endParaRPr lang="en-GB" sz="3200" dirty="0"/>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7"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3561606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Profile Management</a:t>
            </a:r>
          </a:p>
        </p:txBody>
      </p:sp>
      <p:sp>
        <p:nvSpPr>
          <p:cNvPr id="2" name="Content Placeholder 1"/>
          <p:cNvSpPr>
            <a:spLocks noGrp="1"/>
          </p:cNvSpPr>
          <p:nvPr>
            <p:ph sz="half" idx="1"/>
          </p:nvPr>
        </p:nvSpPr>
        <p:spPr/>
        <p:txBody>
          <a:bodyPr>
            <a:normAutofit fontScale="70000" lnSpcReduction="20000"/>
          </a:bodyPr>
          <a:lstStyle/>
          <a:p>
            <a:r>
              <a:rPr lang="en-GB" dirty="0"/>
              <a:t>To </a:t>
            </a:r>
            <a:r>
              <a:rPr lang="en-GB" b="1" dirty="0"/>
              <a:t>access</a:t>
            </a:r>
            <a:r>
              <a:rPr lang="en-GB" dirty="0"/>
              <a:t> your user profile page, please log </a:t>
            </a:r>
            <a:r>
              <a:rPr lang="en-GB" dirty="0" smtClean="0"/>
              <a:t>in </a:t>
            </a:r>
            <a:r>
              <a:rPr lang="en-GB" dirty="0" smtClean="0">
                <a:hlinkClick r:id="rId3"/>
              </a:rPr>
              <a:t>https</a:t>
            </a:r>
            <a:r>
              <a:rPr lang="en-GB" dirty="0">
                <a:hlinkClick r:id="rId3"/>
              </a:rPr>
              <a:t>://</a:t>
            </a:r>
            <a:r>
              <a:rPr lang="en-GB" dirty="0" smtClean="0">
                <a:hlinkClick r:id="rId3"/>
              </a:rPr>
              <a:t>b2access.eudat.eu/</a:t>
            </a:r>
            <a:r>
              <a:rPr lang="en-GB" dirty="0" smtClean="0"/>
              <a:t> </a:t>
            </a:r>
            <a:endParaRPr lang="en-GB" dirty="0"/>
          </a:p>
          <a:p>
            <a:endParaRPr lang="en-GB" dirty="0"/>
          </a:p>
          <a:p>
            <a:r>
              <a:rPr lang="en-GB" dirty="0"/>
              <a:t>You can </a:t>
            </a:r>
            <a:r>
              <a:rPr lang="en-GB" b="1" dirty="0"/>
              <a:t>see details </a:t>
            </a:r>
            <a:r>
              <a:rPr lang="en-GB" dirty="0"/>
              <a:t>about your account</a:t>
            </a:r>
          </a:p>
          <a:p>
            <a:endParaRPr lang="en-GB" dirty="0"/>
          </a:p>
          <a:p>
            <a:r>
              <a:rPr lang="en-GB" dirty="0"/>
              <a:t>You can schedule to immediately </a:t>
            </a:r>
            <a:r>
              <a:rPr lang="en-GB" b="1" dirty="0"/>
              <a:t>remove</a:t>
            </a:r>
            <a:r>
              <a:rPr lang="en-GB" dirty="0"/>
              <a:t>, or disable and in the </a:t>
            </a:r>
            <a:r>
              <a:rPr lang="en-GB" b="1" dirty="0"/>
              <a:t>future deactivate</a:t>
            </a:r>
            <a:r>
              <a:rPr lang="en-GB" dirty="0"/>
              <a:t> your account</a:t>
            </a:r>
            <a:r>
              <a:rPr lang="en-GB" dirty="0" smtClean="0"/>
              <a:t>.</a:t>
            </a:r>
          </a:p>
          <a:p>
            <a:endParaRPr lang="en-GB" dirty="0"/>
          </a:p>
          <a:p>
            <a:r>
              <a:rPr lang="en-GB" dirty="0"/>
              <a:t>You can also </a:t>
            </a:r>
            <a:r>
              <a:rPr lang="en-GB" b="1" dirty="0"/>
              <a:t>manage your credentials</a:t>
            </a:r>
            <a:endParaRPr lang="en-GB" dirty="0"/>
          </a:p>
        </p:txBody>
      </p:sp>
      <p:pic>
        <p:nvPicPr>
          <p:cNvPr id="9" name="Content Placeholder 4"/>
          <p:cNvPicPr>
            <a:picLocks noGrp="1" noChangeAspect="1"/>
          </p:cNvPicPr>
          <p:nvPr>
            <p:ph idx="1"/>
          </p:nvPr>
        </p:nvPicPr>
        <p:blipFill rotWithShape="1">
          <a:blip r:embed="rId4">
            <a:extLst>
              <a:ext uri="{28A0092B-C50C-407E-A947-70E740481C1C}">
                <a14:useLocalDpi xmlns:a14="http://schemas.microsoft.com/office/drawing/2010/main" val="0"/>
              </a:ext>
            </a:extLst>
          </a:blip>
          <a:stretch/>
        </p:blipFill>
        <p:spPr>
          <a:xfrm>
            <a:off x="4700846" y="1927373"/>
            <a:ext cx="4100045" cy="4525963"/>
          </a:xfrm>
        </p:spPr>
      </p:pic>
      <p:pic>
        <p:nvPicPr>
          <p:cNvPr id="6"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8"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93194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Credentials Management</a:t>
            </a:r>
            <a:endParaRPr lang="en-GB" dirty="0"/>
          </a:p>
        </p:txBody>
      </p:sp>
      <p:sp>
        <p:nvSpPr>
          <p:cNvPr id="2" name="Content Placeholder 1"/>
          <p:cNvSpPr>
            <a:spLocks noGrp="1"/>
          </p:cNvSpPr>
          <p:nvPr>
            <p:ph sz="half" idx="1"/>
          </p:nvPr>
        </p:nvSpPr>
        <p:spPr/>
        <p:txBody>
          <a:bodyPr>
            <a:normAutofit/>
          </a:bodyPr>
          <a:lstStyle/>
          <a:p>
            <a:r>
              <a:rPr lang="en-GB" sz="2000" dirty="0"/>
              <a:t>Add or change your B2ACCESS password</a:t>
            </a:r>
          </a:p>
        </p:txBody>
      </p:sp>
      <p:pic>
        <p:nvPicPr>
          <p:cNvPr id="10"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99992" y="1927373"/>
            <a:ext cx="4401079" cy="4525963"/>
          </a:xfrm>
        </p:spPr>
      </p:pic>
      <p:pic>
        <p:nvPicPr>
          <p:cNvPr id="6"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8"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3105490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Credentials Management</a:t>
            </a:r>
            <a:endParaRPr lang="en-GB" dirty="0"/>
          </a:p>
        </p:txBody>
      </p:sp>
      <p:sp>
        <p:nvSpPr>
          <p:cNvPr id="2" name="Content Placeholder 1"/>
          <p:cNvSpPr>
            <a:spLocks noGrp="1"/>
          </p:cNvSpPr>
          <p:nvPr>
            <p:ph sz="half" idx="1"/>
          </p:nvPr>
        </p:nvSpPr>
        <p:spPr/>
        <p:txBody>
          <a:bodyPr>
            <a:normAutofit/>
          </a:bodyPr>
          <a:lstStyle/>
          <a:p>
            <a:r>
              <a:rPr lang="en-GB" sz="2000" dirty="0"/>
              <a:t>Add or change your B2ACCESS password</a:t>
            </a:r>
          </a:p>
        </p:txBody>
      </p:sp>
      <p:pic>
        <p:nvPicPr>
          <p:cNvPr id="8"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5600" y="1927373"/>
            <a:ext cx="4414104" cy="4525963"/>
          </a:xfrm>
        </p:spPr>
      </p:pic>
      <p:pic>
        <p:nvPicPr>
          <p:cNvPr id="6"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9"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3318891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83357"/>
            <a:ext cx="4546848" cy="4525963"/>
          </a:xfrm>
        </p:spPr>
        <p:txBody>
          <a:bodyPr/>
          <a:lstStyle/>
          <a:p>
            <a:r>
              <a:rPr lang="en-GB" dirty="0"/>
              <a:t>Support for B2ACCESS is available via the EUDAT ticketing system through </a:t>
            </a:r>
            <a:r>
              <a:rPr lang="en-GB" dirty="0" smtClean="0"/>
              <a:t>the web-form </a:t>
            </a:r>
            <a:r>
              <a:rPr lang="en-GB" dirty="0" smtClean="0">
                <a:hlinkClick r:id="rId3"/>
              </a:rPr>
              <a:t>http://eudat.eu/support-request?service=B2ACCESS</a:t>
            </a:r>
            <a:r>
              <a:rPr lang="en-GB" dirty="0" smtClean="0"/>
              <a:t> </a:t>
            </a:r>
          </a:p>
          <a:p>
            <a:endParaRPr lang="en-GB" dirty="0"/>
          </a:p>
        </p:txBody>
      </p:sp>
      <p:sp>
        <p:nvSpPr>
          <p:cNvPr id="3" name="Title 2"/>
          <p:cNvSpPr>
            <a:spLocks noGrp="1"/>
          </p:cNvSpPr>
          <p:nvPr>
            <p:ph type="title"/>
          </p:nvPr>
        </p:nvSpPr>
        <p:spPr/>
        <p:txBody>
          <a:bodyPr/>
          <a:lstStyle/>
          <a:p>
            <a:r>
              <a:rPr lang="en-GB" dirty="0" smtClean="0"/>
              <a:t>Support Requests</a:t>
            </a: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1988840"/>
            <a:ext cx="3061943" cy="4291083"/>
          </a:xfrm>
          <a:prstGeom prst="rect">
            <a:avLst/>
          </a:prstGeom>
        </p:spPr>
      </p:pic>
      <p:pic>
        <p:nvPicPr>
          <p:cNvPr id="7"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8"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835722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6" y="5445224"/>
            <a:ext cx="8856984" cy="1193304"/>
          </a:xfrm>
        </p:spPr>
        <p:txBody>
          <a:bodyPr/>
          <a:lstStyle/>
          <a:p>
            <a:pPr lvl="0" algn="ctr">
              <a:spcBef>
                <a:spcPct val="0"/>
              </a:spcBef>
              <a:defRPr/>
            </a:pPr>
            <a:r>
              <a:rPr lang="en-GB" sz="2000" dirty="0"/>
              <a:t>For more info: </a:t>
            </a:r>
            <a:r>
              <a:rPr lang="en-GB" sz="2000" dirty="0" smtClean="0">
                <a:hlinkClick r:id="rId3"/>
              </a:rPr>
              <a:t>http</a:t>
            </a:r>
            <a:r>
              <a:rPr lang="en-GB" sz="2000" dirty="0">
                <a:hlinkClick r:id="rId3"/>
              </a:rPr>
              <a:t>://</a:t>
            </a:r>
            <a:r>
              <a:rPr lang="en-GB" sz="2000" dirty="0" smtClean="0">
                <a:hlinkClick r:id="rId3"/>
              </a:rPr>
              <a:t>eudat.eu/services/b2access</a:t>
            </a:r>
            <a:endParaRPr lang="en-GB" sz="2000" dirty="0" smtClean="0"/>
          </a:p>
          <a:p>
            <a:pPr lvl="0" algn="ctr">
              <a:spcBef>
                <a:spcPct val="0"/>
              </a:spcBef>
              <a:defRPr/>
            </a:pPr>
            <a:r>
              <a:rPr lang="it-IT" sz="2000" dirty="0" smtClean="0"/>
              <a:t>User </a:t>
            </a:r>
            <a:r>
              <a:rPr lang="it-IT" sz="2000" dirty="0"/>
              <a:t>documentation: </a:t>
            </a:r>
            <a:r>
              <a:rPr lang="it-IT" sz="2000" dirty="0" smtClean="0">
                <a:hlinkClick r:id="rId4"/>
              </a:rPr>
              <a:t>http://eudat.eu/services/userdoc/b2access-usage</a:t>
            </a:r>
            <a:endParaRPr lang="it-IT" sz="2000" dirty="0" smtClean="0"/>
          </a:p>
          <a:p>
            <a:pPr lvl="0" algn="ctr">
              <a:spcBef>
                <a:spcPct val="0"/>
              </a:spcBef>
              <a:defRPr/>
            </a:pPr>
            <a:endParaRPr lang="en-GB" dirty="0"/>
          </a:p>
        </p:txBody>
      </p:sp>
      <p:sp>
        <p:nvSpPr>
          <p:cNvPr id="3" name="Title 2"/>
          <p:cNvSpPr>
            <a:spLocks noGrp="1"/>
          </p:cNvSpPr>
          <p:nvPr>
            <p:ph type="title"/>
          </p:nvPr>
        </p:nvSpPr>
        <p:spPr/>
        <p:txBody>
          <a:bodyPr/>
          <a:lstStyle/>
          <a:p>
            <a:r>
              <a:rPr lang="en-GB" dirty="0" smtClean="0"/>
              <a:t>Thank you </a:t>
            </a:r>
            <a:endParaRPr lang="en-GB"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1977755"/>
            <a:ext cx="2880327" cy="3323453"/>
          </a:xfrm>
          <a:prstGeom prst="rect">
            <a:avLst/>
          </a:prstGeom>
        </p:spPr>
      </p:pic>
      <p:pic>
        <p:nvPicPr>
          <p:cNvPr id="5" name="Immagine 3"/>
          <p:cNvPicPr>
            <a:picLocks noChangeAspect="1"/>
          </p:cNvPicPr>
          <p:nvPr/>
        </p:nvPicPr>
        <p:blipFill>
          <a:blip r:embed="rId6" cstate="print"/>
          <a:srcRect/>
          <a:stretch>
            <a:fillRect/>
          </a:stretch>
        </p:blipFill>
        <p:spPr bwMode="auto">
          <a:xfrm>
            <a:off x="4211960" y="1484685"/>
            <a:ext cx="4221680" cy="3816523"/>
          </a:xfrm>
          <a:prstGeom prst="rect">
            <a:avLst/>
          </a:prstGeom>
          <a:noFill/>
          <a:ln w="9525">
            <a:noFill/>
            <a:miter lim="800000"/>
            <a:headEnd/>
            <a:tailEnd/>
          </a:ln>
        </p:spPr>
      </p:pic>
      <p:pic>
        <p:nvPicPr>
          <p:cNvPr id="8"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9"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1933653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827584" y="274638"/>
            <a:ext cx="7315200" cy="792162"/>
          </a:xfrm>
        </p:spPr>
        <p:txBody>
          <a:bodyPr/>
          <a:lstStyle/>
          <a:p>
            <a:pPr eaLnBrk="1" hangingPunct="1"/>
            <a:r>
              <a:rPr lang="en-US" dirty="0">
                <a:latin typeface="Century Gothic" charset="0"/>
              </a:rPr>
              <a:t>Community-Driven Solutions</a:t>
            </a:r>
            <a:endParaRPr lang="en-GB" dirty="0">
              <a:latin typeface="Century Gothic" charset="0"/>
            </a:endParaRPr>
          </a:p>
        </p:txBody>
      </p:sp>
      <p:grpSp>
        <p:nvGrpSpPr>
          <p:cNvPr id="43011" name="Group 49"/>
          <p:cNvGrpSpPr>
            <a:grpSpLocks/>
          </p:cNvGrpSpPr>
          <p:nvPr/>
        </p:nvGrpSpPr>
        <p:grpSpPr bwMode="auto">
          <a:xfrm>
            <a:off x="842964" y="1842832"/>
            <a:ext cx="7473452" cy="4898536"/>
            <a:chOff x="843369" y="1268761"/>
            <a:chExt cx="8224255" cy="5328590"/>
          </a:xfrm>
        </p:grpSpPr>
        <p:pic>
          <p:nvPicPr>
            <p:cNvPr id="43013" name="Picture 4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4750" y="3983538"/>
              <a:ext cx="378152" cy="39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720365">
              <a:off x="6589579" y="2625755"/>
              <a:ext cx="1457657" cy="14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3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6542" y="4484302"/>
              <a:ext cx="353789" cy="35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3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1274" y="4444595"/>
              <a:ext cx="434896" cy="42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4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44856" y="2725064"/>
              <a:ext cx="1713058" cy="111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4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4543" y="3981524"/>
              <a:ext cx="1284538" cy="6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2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62168" y="4843134"/>
              <a:ext cx="864096" cy="52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25789" y="3997657"/>
              <a:ext cx="615572" cy="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44313" y="3887675"/>
              <a:ext cx="350465" cy="29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4"/>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76629" y="3744313"/>
              <a:ext cx="549160" cy="427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3" name="Picture 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12928" y="2439418"/>
              <a:ext cx="1523445" cy="57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6"/>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59761" y="1785563"/>
              <a:ext cx="1232019" cy="52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7"/>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13078" y="4487139"/>
              <a:ext cx="1280831" cy="19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11"/>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136880" y="4409494"/>
              <a:ext cx="682788" cy="55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Picture 1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353429" y="4677879"/>
              <a:ext cx="1122724" cy="12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8" name="Picture 13"/>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940437" y="5980216"/>
              <a:ext cx="649633" cy="19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9" name="Picture 14"/>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657914" y="6077011"/>
              <a:ext cx="700807" cy="12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0" name="Picture 15"/>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013015" y="3702138"/>
              <a:ext cx="1181201" cy="26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1" name="Picture 16"/>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371519" y="4028360"/>
              <a:ext cx="718063" cy="41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Hexagon 18"/>
            <p:cNvSpPr/>
            <p:nvPr/>
          </p:nvSpPr>
          <p:spPr>
            <a:xfrm rot="5400000">
              <a:off x="4628539" y="4428255"/>
              <a:ext cx="1726990" cy="1601674"/>
            </a:xfrm>
            <a:prstGeom prst="hexagon">
              <a:avLst/>
            </a:prstGeom>
            <a:noFill/>
            <a:ln w="88900">
              <a:solidFill>
                <a:srgbClr val="E9B2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3033" name="Picture 19"/>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90636" y="5240643"/>
              <a:ext cx="993813" cy="17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4" name="TextBox 21"/>
            <p:cNvSpPr txBox="1">
              <a:spLocks noChangeArrowheads="1"/>
            </p:cNvSpPr>
            <p:nvPr/>
          </p:nvSpPr>
          <p:spPr bwMode="auto">
            <a:xfrm>
              <a:off x="4671127" y="5382094"/>
              <a:ext cx="1584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t-IT" sz="1200" b="1">
                  <a:solidFill>
                    <a:srgbClr val="E9B217"/>
                  </a:solidFill>
                  <a:latin typeface="Calibri" charset="0"/>
                </a:rPr>
                <a:t>PHYSICAL SCIENCES </a:t>
              </a:r>
            </a:p>
            <a:p>
              <a:pPr algn="ctr" eaLnBrk="1" hangingPunct="1"/>
              <a:r>
                <a:rPr lang="it-IT" sz="1200" b="1">
                  <a:solidFill>
                    <a:srgbClr val="E9B217"/>
                  </a:solidFill>
                  <a:latin typeface="Calibri" charset="0"/>
                </a:rPr>
                <a:t>&amp; ENGINEERING</a:t>
              </a:r>
              <a:endParaRPr lang="en-GB" sz="1200" b="1">
                <a:solidFill>
                  <a:srgbClr val="E9B217"/>
                </a:solidFill>
                <a:latin typeface="Calibri" charset="0"/>
              </a:endParaRPr>
            </a:p>
          </p:txBody>
        </p:sp>
        <p:sp>
          <p:nvSpPr>
            <p:cNvPr id="23" name="Hexagon 22"/>
            <p:cNvSpPr/>
            <p:nvPr/>
          </p:nvSpPr>
          <p:spPr>
            <a:xfrm rot="5400000">
              <a:off x="2559391" y="4513168"/>
              <a:ext cx="2236515" cy="1931851"/>
            </a:xfrm>
            <a:prstGeom prst="hexagon">
              <a:avLst/>
            </a:pr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 name="TextBox 23"/>
            <p:cNvSpPr txBox="1"/>
            <p:nvPr/>
          </p:nvSpPr>
          <p:spPr>
            <a:xfrm rot="20034723">
              <a:off x="2651403" y="4586233"/>
              <a:ext cx="1322294" cy="461906"/>
            </a:xfrm>
            <a:prstGeom prst="rect">
              <a:avLst/>
            </a:prstGeom>
            <a:noFill/>
          </p:spPr>
          <p:txBody>
            <a:bodyPr>
              <a:spAutoFit/>
            </a:bodyPr>
            <a:lstStyle/>
            <a:p>
              <a:pPr algn="ctr" fontAlgn="auto">
                <a:spcBef>
                  <a:spcPts val="0"/>
                </a:spcBef>
                <a:spcAft>
                  <a:spcPts val="0"/>
                </a:spcAft>
                <a:defRPr/>
              </a:pPr>
              <a:r>
                <a:rPr lang="it-IT" sz="1200" b="1" dirty="0">
                  <a:solidFill>
                    <a:schemeClr val="bg1">
                      <a:lumMod val="50000"/>
                    </a:schemeClr>
                  </a:solidFill>
                  <a:latin typeface="+mn-lt"/>
                  <a:ea typeface="+mn-ea"/>
                  <a:cs typeface="+mn-cs"/>
                </a:rPr>
                <a:t>SOCIAL SCIENCES &amp; HUMANITIES</a:t>
              </a:r>
              <a:endParaRPr lang="en-GB" sz="1200" b="1" dirty="0">
                <a:solidFill>
                  <a:schemeClr val="bg1">
                    <a:lumMod val="50000"/>
                  </a:schemeClr>
                </a:solidFill>
                <a:latin typeface="+mn-lt"/>
                <a:ea typeface="+mn-ea"/>
                <a:cs typeface="+mn-cs"/>
              </a:endParaRPr>
            </a:p>
          </p:txBody>
        </p:sp>
        <p:sp>
          <p:nvSpPr>
            <p:cNvPr id="25" name="Hexagon 24"/>
            <p:cNvSpPr/>
            <p:nvPr/>
          </p:nvSpPr>
          <p:spPr>
            <a:xfrm rot="5400000">
              <a:off x="3724521" y="2990948"/>
              <a:ext cx="1734927" cy="1601675"/>
            </a:xfrm>
            <a:prstGeom prst="hexagon">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6" name="TextBox 25"/>
            <p:cNvSpPr txBox="1"/>
            <p:nvPr/>
          </p:nvSpPr>
          <p:spPr>
            <a:xfrm>
              <a:off x="3751463" y="3165593"/>
              <a:ext cx="1692155" cy="461907"/>
            </a:xfrm>
            <a:prstGeom prst="rect">
              <a:avLst/>
            </a:prstGeom>
            <a:noFill/>
          </p:spPr>
          <p:txBody>
            <a:bodyPr>
              <a:spAutoFit/>
            </a:bodyPr>
            <a:lstStyle/>
            <a:p>
              <a:pPr algn="ctr" fontAlgn="auto">
                <a:spcBef>
                  <a:spcPts val="0"/>
                </a:spcBef>
                <a:spcAft>
                  <a:spcPts val="0"/>
                </a:spcAft>
                <a:defRPr/>
              </a:pPr>
              <a:r>
                <a:rPr lang="it-IT" sz="1200" b="1" dirty="0">
                  <a:solidFill>
                    <a:schemeClr val="accent6">
                      <a:lumMod val="75000"/>
                    </a:schemeClr>
                  </a:solidFill>
                  <a:latin typeface="+mn-lt"/>
                  <a:ea typeface="+mn-ea"/>
                  <a:cs typeface="+mn-cs"/>
                </a:rPr>
                <a:t>MATERIALS &amp; ANALYTICAL FACILITIES</a:t>
              </a:r>
              <a:endParaRPr lang="en-GB" sz="1200" b="1" dirty="0">
                <a:solidFill>
                  <a:schemeClr val="accent6">
                    <a:lumMod val="75000"/>
                  </a:schemeClr>
                </a:solidFill>
                <a:latin typeface="+mn-lt"/>
                <a:ea typeface="+mn-ea"/>
                <a:cs typeface="+mn-cs"/>
              </a:endParaRPr>
            </a:p>
          </p:txBody>
        </p:sp>
        <p:sp>
          <p:nvSpPr>
            <p:cNvPr id="27" name="Hexagon 26"/>
            <p:cNvSpPr/>
            <p:nvPr/>
          </p:nvSpPr>
          <p:spPr>
            <a:xfrm rot="5400000">
              <a:off x="5367520" y="1448039"/>
              <a:ext cx="3815887" cy="3457330"/>
            </a:xfrm>
            <a:prstGeom prst="hexagon">
              <a:avLst/>
            </a:prstGeom>
            <a:noFill/>
            <a:ln w="88900">
              <a:solidFill>
                <a:srgbClr val="20CE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3040" name="TextBox 27"/>
            <p:cNvSpPr txBox="1">
              <a:spLocks noChangeArrowheads="1"/>
            </p:cNvSpPr>
            <p:nvPr/>
          </p:nvSpPr>
          <p:spPr bwMode="auto">
            <a:xfrm rot="1580017">
              <a:off x="7017526" y="1660497"/>
              <a:ext cx="20500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t-IT" sz="1200" b="1">
                  <a:solidFill>
                    <a:srgbClr val="20CE24"/>
                  </a:solidFill>
                  <a:latin typeface="Calibri" charset="0"/>
                </a:rPr>
                <a:t>ENVIRONMENTAL SCIENCES</a:t>
              </a:r>
              <a:endParaRPr lang="en-GB" sz="1200" b="1">
                <a:solidFill>
                  <a:srgbClr val="20CE24"/>
                </a:solidFill>
                <a:latin typeface="Calibri" charset="0"/>
              </a:endParaRPr>
            </a:p>
          </p:txBody>
        </p:sp>
        <p:pic>
          <p:nvPicPr>
            <p:cNvPr id="43041" name="Picture 28"/>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109126" y="3634288"/>
              <a:ext cx="438320" cy="33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2" name="Picture 29"/>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687542" y="3756438"/>
              <a:ext cx="296597" cy="39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3" name="Picture 30"/>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241803" y="3991081"/>
              <a:ext cx="635916" cy="31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4" name="Picture 31"/>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921593" y="3683294"/>
              <a:ext cx="819360" cy="23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5" name="Picture 33"/>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128873" y="3958071"/>
              <a:ext cx="307785" cy="29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6" name="Picture 35"/>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353461" y="4365112"/>
              <a:ext cx="533081" cy="15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7" name="Picture 37"/>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7333087" y="2377834"/>
              <a:ext cx="1574928" cy="73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8" name="Picture 38"/>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949404" y="4328778"/>
              <a:ext cx="763739" cy="11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9" name="Picture 39"/>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832023" y="4316633"/>
              <a:ext cx="601430" cy="2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Hexagon 40"/>
            <p:cNvSpPr/>
            <p:nvPr/>
          </p:nvSpPr>
          <p:spPr>
            <a:xfrm rot="5400000">
              <a:off x="760899" y="2144885"/>
              <a:ext cx="2926995" cy="2762055"/>
            </a:xfrm>
            <a:prstGeom prst="hexagon">
              <a:avLst/>
            </a:prstGeom>
            <a:noFill/>
            <a:ln w="88900">
              <a:solidFill>
                <a:srgbClr val="AA21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3051" name="TextBox 42"/>
            <p:cNvSpPr txBox="1">
              <a:spLocks noChangeArrowheads="1"/>
            </p:cNvSpPr>
            <p:nvPr/>
          </p:nvSpPr>
          <p:spPr bwMode="auto">
            <a:xfrm>
              <a:off x="2136601" y="4210958"/>
              <a:ext cx="10607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t-IT" sz="900" b="1">
                  <a:latin typeface="Calibri" charset="0"/>
                </a:rPr>
                <a:t>MAPPER</a:t>
              </a:r>
              <a:endParaRPr lang="en-GB" sz="900" b="1">
                <a:latin typeface="Calibri" charset="0"/>
              </a:endParaRPr>
            </a:p>
          </p:txBody>
        </p:sp>
        <p:pic>
          <p:nvPicPr>
            <p:cNvPr id="43052" name="Picture 43"/>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811300" y="3844078"/>
              <a:ext cx="557781" cy="31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3" name="Picture 44"/>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1193723" y="3071969"/>
              <a:ext cx="808480" cy="60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4" name="Picture 45"/>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115616" y="3938349"/>
              <a:ext cx="482347" cy="15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55" name="TextBox 48"/>
            <p:cNvSpPr txBox="1">
              <a:spLocks noChangeArrowheads="1"/>
            </p:cNvSpPr>
            <p:nvPr/>
          </p:nvSpPr>
          <p:spPr bwMode="auto">
            <a:xfrm>
              <a:off x="1310881" y="2425473"/>
              <a:ext cx="1692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t-IT" sz="1200" b="1">
                  <a:solidFill>
                    <a:srgbClr val="AA211F"/>
                  </a:solidFill>
                  <a:latin typeface="Calibri" charset="0"/>
                </a:rPr>
                <a:t>BIOMEDICAL &amp; MEDICAL SCIENCES</a:t>
              </a:r>
              <a:endParaRPr lang="en-GB" sz="1200" b="1">
                <a:solidFill>
                  <a:srgbClr val="AA211F"/>
                </a:solidFill>
                <a:latin typeface="Calibri" charset="0"/>
              </a:endParaRPr>
            </a:p>
          </p:txBody>
        </p:sp>
      </p:grpSp>
      <p:sp>
        <p:nvSpPr>
          <p:cNvPr id="43012" name="Rettangolo 60"/>
          <p:cNvSpPr>
            <a:spLocks noChangeArrowheads="1"/>
          </p:cNvSpPr>
          <p:nvPr/>
        </p:nvSpPr>
        <p:spPr bwMode="auto">
          <a:xfrm>
            <a:off x="190500" y="1150611"/>
            <a:ext cx="61629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a:latin typeface="Century Gothic" charset="0"/>
              </a:rPr>
              <a:t>EUDAT services </a:t>
            </a:r>
            <a:r>
              <a:rPr lang="en-GB" sz="2000" dirty="0" smtClean="0">
                <a:latin typeface="Century Gothic" charset="0"/>
              </a:rPr>
              <a:t>are </a:t>
            </a:r>
            <a:r>
              <a:rPr lang="en-GB" sz="2000" b="1" dirty="0">
                <a:latin typeface="Century Gothic" charset="0"/>
              </a:rPr>
              <a:t>designed, built and implemented</a:t>
            </a:r>
            <a:r>
              <a:rPr lang="en-GB" sz="2000" dirty="0">
                <a:latin typeface="Century Gothic" charset="0"/>
              </a:rPr>
              <a:t> based on </a:t>
            </a:r>
            <a:r>
              <a:rPr lang="en-GB" sz="2000" b="1" dirty="0">
                <a:latin typeface="Century Gothic" charset="0"/>
              </a:rPr>
              <a:t>user community requirements.</a:t>
            </a:r>
          </a:p>
        </p:txBody>
      </p:sp>
      <p:pic>
        <p:nvPicPr>
          <p:cNvPr id="48" name="Picture 3"/>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49"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3591393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8437" y="2054064"/>
            <a:ext cx="5390250" cy="4111841"/>
          </a:xfrm>
          <a:prstGeom prst="rect">
            <a:avLst/>
          </a:prstGeom>
        </p:spPr>
      </p:pic>
      <p:sp>
        <p:nvSpPr>
          <p:cNvPr id="2" name="Titel 1"/>
          <p:cNvSpPr>
            <a:spLocks noGrp="1"/>
          </p:cNvSpPr>
          <p:nvPr>
            <p:ph type="title"/>
          </p:nvPr>
        </p:nvSpPr>
        <p:spPr>
          <a:xfrm>
            <a:off x="1371600" y="274638"/>
            <a:ext cx="5585427" cy="792162"/>
          </a:xfrm>
        </p:spPr>
        <p:txBody>
          <a:bodyPr/>
          <a:lstStyle/>
          <a:p>
            <a:r>
              <a:rPr lang="de-DE" dirty="0" smtClean="0"/>
              <a:t>The EUDAT Service Suite</a:t>
            </a:r>
            <a:endParaRPr lang="en-US" dirty="0"/>
          </a:p>
        </p:txBody>
      </p:sp>
      <p:pic>
        <p:nvPicPr>
          <p:cNvPr id="5"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833" y="2040810"/>
            <a:ext cx="3248288" cy="504393"/>
          </a:xfrm>
          <a:prstGeom prst="rect">
            <a:avLst/>
          </a:prstGeom>
          <a:noFill/>
          <a:ln w="9525">
            <a:noFill/>
            <a:miter lim="800000"/>
            <a:headEnd/>
            <a:tailEnd/>
          </a:ln>
        </p:spPr>
      </p:pic>
      <p:pic>
        <p:nvPicPr>
          <p:cNvPr id="6" name="Picture 2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549" y="2677540"/>
            <a:ext cx="3247102" cy="503206"/>
          </a:xfrm>
          <a:prstGeom prst="rect">
            <a:avLst/>
          </a:prstGeom>
          <a:noFill/>
          <a:ln w="9525">
            <a:noFill/>
            <a:miter lim="800000"/>
            <a:headEnd/>
            <a:tailEnd/>
          </a:ln>
        </p:spPr>
      </p:pic>
      <p:pic>
        <p:nvPicPr>
          <p:cNvPr id="7"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550" y="3250746"/>
            <a:ext cx="3247102" cy="504392"/>
          </a:xfrm>
          <a:prstGeom prst="rect">
            <a:avLst/>
          </a:prstGeom>
          <a:noFill/>
          <a:ln w="9525">
            <a:noFill/>
            <a:miter lim="800000"/>
            <a:headEnd/>
            <a:tailEnd/>
          </a:ln>
        </p:spPr>
      </p:pic>
      <p:pic>
        <p:nvPicPr>
          <p:cNvPr id="8" name="Picture 6" descr="C:\Users\lbermude\Documents\Laura\eudat\conference\3rd-conference\poster-services\b2stage\presentacion\B2STAGE_payof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5051" y="3850998"/>
            <a:ext cx="3247102" cy="504393"/>
          </a:xfrm>
          <a:prstGeom prst="rect">
            <a:avLst/>
          </a:prstGeom>
          <a:noFill/>
          <a:ln w="9525">
            <a:noFill/>
            <a:miter lim="800000"/>
            <a:headEnd/>
            <a:tailEnd/>
          </a:ln>
        </p:spPr>
      </p:pic>
      <p:pic>
        <p:nvPicPr>
          <p:cNvPr id="9" name="Pictur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0833" y="4451251"/>
            <a:ext cx="3248289" cy="504393"/>
          </a:xfrm>
          <a:prstGeom prst="rect">
            <a:avLst/>
          </a:prstGeom>
          <a:noFill/>
          <a:ln w="9525">
            <a:noFill/>
            <a:miter lim="800000"/>
            <a:headEnd/>
            <a:tailEnd/>
          </a:ln>
        </p:spPr>
      </p:pic>
      <p:pic>
        <p:nvPicPr>
          <p:cNvPr id="19459" name="Picture 3" descr="C:\Users\jkr\projects\eudat\logos\B2ACCES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0833" y="5674724"/>
            <a:ext cx="3248289" cy="5044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7549" y="4955643"/>
            <a:ext cx="3247102" cy="791715"/>
          </a:xfrm>
          <a:prstGeom prst="rect">
            <a:avLst/>
          </a:prstGeom>
        </p:spPr>
      </p:pic>
      <p:sp>
        <p:nvSpPr>
          <p:cNvPr id="4" name="Rectangle 3"/>
          <p:cNvSpPr/>
          <p:nvPr/>
        </p:nvSpPr>
        <p:spPr>
          <a:xfrm>
            <a:off x="337209" y="5616572"/>
            <a:ext cx="3382785" cy="620740"/>
          </a:xfrm>
          <a:prstGeom prst="rect">
            <a:avLst/>
          </a:prstGeom>
          <a:noFill/>
          <a:ln w="889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773596" y="2929143"/>
            <a:ext cx="1678724" cy="2505440"/>
          </a:xfrm>
          <a:prstGeom prst="rect">
            <a:avLst/>
          </a:prstGeom>
          <a:noFill/>
          <a:ln w="889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15"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921432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39341"/>
            <a:ext cx="8229600" cy="4525963"/>
          </a:xfrm>
        </p:spPr>
        <p:txBody>
          <a:bodyPr>
            <a:normAutofit/>
          </a:bodyPr>
          <a:lstStyle/>
          <a:p>
            <a:endParaRPr lang="en-GB" dirty="0" smtClean="0"/>
          </a:p>
          <a:p>
            <a:r>
              <a:rPr lang="en-GB" dirty="0" smtClean="0"/>
              <a:t>The federated cross-infrastructure </a:t>
            </a:r>
            <a:r>
              <a:rPr lang="en-GB" b="1" dirty="0" smtClean="0"/>
              <a:t>Authorisation and Authentication Framework </a:t>
            </a:r>
          </a:p>
          <a:p>
            <a:endParaRPr lang="en-GB" dirty="0"/>
          </a:p>
          <a:p>
            <a:r>
              <a:rPr lang="en-GB" dirty="0" smtClean="0"/>
              <a:t>Enables </a:t>
            </a:r>
            <a:r>
              <a:rPr lang="en-GB" b="1" dirty="0" smtClean="0"/>
              <a:t>single sign-on </a:t>
            </a:r>
            <a:r>
              <a:rPr lang="en-GB" dirty="0" smtClean="0"/>
              <a:t>access to the EUDAT services</a:t>
            </a:r>
          </a:p>
          <a:p>
            <a:endParaRPr lang="en-GB" dirty="0"/>
          </a:p>
          <a:p>
            <a:r>
              <a:rPr lang="en-GB" b="1" dirty="0" smtClean="0"/>
              <a:t>Easy to use and secure</a:t>
            </a:r>
            <a:endParaRPr lang="en-GB" dirty="0" smtClean="0"/>
          </a:p>
          <a:p>
            <a:endParaRPr lang="en-GB" dirty="0"/>
          </a:p>
          <a:p>
            <a:r>
              <a:rPr lang="en-GB" dirty="0" smtClean="0"/>
              <a:t>Developed on top of the </a:t>
            </a:r>
            <a:r>
              <a:rPr lang="en-GB" dirty="0" smtClean="0">
                <a:hlinkClick r:id="rId3"/>
              </a:rPr>
              <a:t>Unity</a:t>
            </a:r>
            <a:r>
              <a:rPr lang="en-GB" dirty="0" smtClean="0"/>
              <a:t> Open Source security framework</a:t>
            </a:r>
            <a:endParaRPr lang="en-GB" dirty="0"/>
          </a:p>
        </p:txBody>
      </p:sp>
      <p:sp>
        <p:nvSpPr>
          <p:cNvPr id="3" name="Title 2"/>
          <p:cNvSpPr>
            <a:spLocks noGrp="1"/>
          </p:cNvSpPr>
          <p:nvPr>
            <p:ph type="title"/>
          </p:nvPr>
        </p:nvSpPr>
        <p:spPr/>
        <p:txBody>
          <a:bodyPr/>
          <a:lstStyle/>
          <a:p>
            <a:r>
              <a:rPr lang="en-GB" dirty="0" smtClean="0"/>
              <a:t>What is B2ACCESS?	</a:t>
            </a:r>
            <a:endParaRPr lang="en-GB" dirty="0"/>
          </a:p>
        </p:txBody>
      </p:sp>
      <p:pic>
        <p:nvPicPr>
          <p:cNvPr id="5"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6"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3855404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83144"/>
            <a:ext cx="8229600" cy="2633464"/>
          </a:xfrm>
        </p:spPr>
        <p:txBody>
          <a:bodyPr/>
          <a:lstStyle/>
          <a:p>
            <a:r>
              <a:rPr lang="en-GB" dirty="0" smtClean="0"/>
              <a:t>EUDAT </a:t>
            </a:r>
            <a:r>
              <a:rPr lang="en-GB" dirty="0"/>
              <a:t>users to authenticate themselves using a </a:t>
            </a:r>
            <a:r>
              <a:rPr lang="en-GB" b="1" dirty="0"/>
              <a:t>variety of credentials</a:t>
            </a:r>
            <a:r>
              <a:rPr lang="en-GB" dirty="0"/>
              <a:t>. The following log-in options are supported:</a:t>
            </a:r>
          </a:p>
          <a:p>
            <a:pPr lvl="2"/>
            <a:r>
              <a:rPr lang="en-GB" b="1" dirty="0" smtClean="0"/>
              <a:t>User's </a:t>
            </a:r>
            <a:r>
              <a:rPr lang="en-GB" b="1" dirty="0"/>
              <a:t>Home Organisation Identity Provider</a:t>
            </a:r>
          </a:p>
          <a:p>
            <a:pPr lvl="2"/>
            <a:r>
              <a:rPr lang="en-GB" b="1" dirty="0" smtClean="0"/>
              <a:t>Social account</a:t>
            </a:r>
            <a:endParaRPr lang="en-GB" b="1" dirty="0"/>
          </a:p>
          <a:p>
            <a:pPr lvl="2"/>
            <a:r>
              <a:rPr lang="en-GB" b="1" dirty="0"/>
              <a:t>B2ACCESS </a:t>
            </a:r>
            <a:r>
              <a:rPr lang="en-GB" b="1" dirty="0" smtClean="0"/>
              <a:t>ID</a:t>
            </a:r>
          </a:p>
        </p:txBody>
      </p:sp>
      <p:sp>
        <p:nvSpPr>
          <p:cNvPr id="3" name="Title 2"/>
          <p:cNvSpPr>
            <a:spLocks noGrp="1"/>
          </p:cNvSpPr>
          <p:nvPr>
            <p:ph type="title"/>
          </p:nvPr>
        </p:nvSpPr>
        <p:spPr>
          <a:xfrm>
            <a:off x="1371600" y="274638"/>
            <a:ext cx="4712568" cy="792162"/>
          </a:xfrm>
        </p:spPr>
        <p:txBody>
          <a:bodyPr/>
          <a:lstStyle/>
          <a:p>
            <a:r>
              <a:rPr lang="en-GB" dirty="0" smtClean="0"/>
              <a:t>Using B2ACCESS</a:t>
            </a:r>
            <a:endParaRPr lang="en-GB"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412" y="3483006"/>
            <a:ext cx="4248472" cy="3186354"/>
          </a:xfrm>
          <a:prstGeom prst="rect">
            <a:avLst/>
          </a:prstGeom>
        </p:spPr>
      </p:pic>
      <p:sp>
        <p:nvSpPr>
          <p:cNvPr id="6" name="Content Placeholder 1"/>
          <p:cNvSpPr txBox="1">
            <a:spLocks/>
          </p:cNvSpPr>
          <p:nvPr/>
        </p:nvSpPr>
        <p:spPr>
          <a:xfrm>
            <a:off x="539552" y="4632631"/>
            <a:ext cx="3960440" cy="1700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smtClean="0"/>
              <a:t>In order to support a wide range of </a:t>
            </a:r>
            <a:r>
              <a:rPr lang="en-GB" dirty="0" err="1" smtClean="0"/>
              <a:t>IdPs</a:t>
            </a:r>
            <a:r>
              <a:rPr lang="en-GB" dirty="0" smtClean="0"/>
              <a:t> we have joined </a:t>
            </a:r>
            <a:r>
              <a:rPr lang="en-GB" b="1" dirty="0" smtClean="0"/>
              <a:t>the </a:t>
            </a:r>
            <a:r>
              <a:rPr lang="en-GB" b="1" dirty="0" err="1" smtClean="0"/>
              <a:t>EduGain</a:t>
            </a:r>
            <a:r>
              <a:rPr lang="en-GB" b="1" dirty="0" smtClean="0"/>
              <a:t> federation!</a:t>
            </a:r>
          </a:p>
          <a:p>
            <a:endParaRPr lang="en-GB" b="1" dirty="0" smtClean="0"/>
          </a:p>
          <a:p>
            <a:pPr marL="0" indent="0">
              <a:buNone/>
            </a:pPr>
            <a:endParaRPr lang="en-GB" dirty="0"/>
          </a:p>
        </p:txBody>
      </p:sp>
      <p:pic>
        <p:nvPicPr>
          <p:cNvPr id="8"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9"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1722295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a:t>Account Registration </a:t>
            </a:r>
            <a:endParaRPr lang="en-GB" dirty="0" smtClean="0"/>
          </a:p>
          <a:p>
            <a:endParaRPr lang="en-GB" dirty="0"/>
          </a:p>
          <a:p>
            <a:r>
              <a:rPr lang="en-GB" dirty="0"/>
              <a:t>Registering </a:t>
            </a:r>
            <a:endParaRPr lang="en-GB" dirty="0" smtClean="0"/>
          </a:p>
          <a:p>
            <a:endParaRPr lang="en-GB" dirty="0"/>
          </a:p>
          <a:p>
            <a:r>
              <a:rPr lang="en-GB" dirty="0"/>
              <a:t>Logging In </a:t>
            </a:r>
            <a:endParaRPr lang="en-GB" dirty="0" smtClean="0"/>
          </a:p>
          <a:p>
            <a:endParaRPr lang="en-GB" dirty="0"/>
          </a:p>
          <a:p>
            <a:r>
              <a:rPr lang="en-GB" dirty="0"/>
              <a:t>Possible Issues </a:t>
            </a:r>
            <a:endParaRPr lang="en-GB" dirty="0" smtClean="0"/>
          </a:p>
          <a:p>
            <a:endParaRPr lang="en-GB" dirty="0"/>
          </a:p>
          <a:p>
            <a:r>
              <a:rPr lang="en-GB" dirty="0"/>
              <a:t>Profile Management </a:t>
            </a:r>
            <a:endParaRPr lang="en-GB" dirty="0" smtClean="0"/>
          </a:p>
          <a:p>
            <a:endParaRPr lang="en-GB" dirty="0"/>
          </a:p>
          <a:p>
            <a:r>
              <a:rPr lang="en-GB" dirty="0"/>
              <a:t>Account Deactivation and Removal</a:t>
            </a:r>
          </a:p>
        </p:txBody>
      </p:sp>
      <p:sp>
        <p:nvSpPr>
          <p:cNvPr id="3" name="Title 2"/>
          <p:cNvSpPr>
            <a:spLocks noGrp="1"/>
          </p:cNvSpPr>
          <p:nvPr>
            <p:ph type="title"/>
          </p:nvPr>
        </p:nvSpPr>
        <p:spPr>
          <a:xfrm>
            <a:off x="1371600" y="274638"/>
            <a:ext cx="5504656" cy="792162"/>
          </a:xfrm>
        </p:spPr>
        <p:txBody>
          <a:bodyPr/>
          <a:lstStyle/>
          <a:p>
            <a:r>
              <a:rPr lang="en-GB" dirty="0"/>
              <a:t>What will be covered</a:t>
            </a:r>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7"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3236490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0729" b="30633"/>
          <a:stretch/>
        </p:blipFill>
        <p:spPr>
          <a:xfrm>
            <a:off x="2627785" y="1703713"/>
            <a:ext cx="6480720" cy="4288957"/>
          </a:xfrm>
          <a:prstGeom prst="rect">
            <a:avLst/>
          </a:prstGeom>
        </p:spPr>
      </p:pic>
      <p:sp>
        <p:nvSpPr>
          <p:cNvPr id="2" name="Content Placeholder 1"/>
          <p:cNvSpPr>
            <a:spLocks noGrp="1"/>
          </p:cNvSpPr>
          <p:nvPr>
            <p:ph idx="1"/>
          </p:nvPr>
        </p:nvSpPr>
        <p:spPr>
          <a:xfrm>
            <a:off x="107505" y="1371600"/>
            <a:ext cx="2568872" cy="4721696"/>
          </a:xfrm>
        </p:spPr>
        <p:txBody>
          <a:bodyPr>
            <a:normAutofit fontScale="92500"/>
          </a:bodyPr>
          <a:lstStyle/>
          <a:p>
            <a:r>
              <a:rPr lang="en-GB" dirty="0" smtClean="0"/>
              <a:t>End users can access </a:t>
            </a:r>
            <a:r>
              <a:rPr lang="en-GB" dirty="0"/>
              <a:t>the portal via this link </a:t>
            </a:r>
            <a:r>
              <a:rPr lang="en-GB" dirty="0" smtClean="0">
                <a:hlinkClick r:id="rId4"/>
              </a:rPr>
              <a:t>https://b2access.eudat.eu/</a:t>
            </a:r>
            <a:r>
              <a:rPr lang="en-GB" dirty="0" smtClean="0"/>
              <a:t> </a:t>
            </a:r>
          </a:p>
          <a:p>
            <a:endParaRPr lang="en-GB" dirty="0" smtClean="0"/>
          </a:p>
          <a:p>
            <a:r>
              <a:rPr lang="en-GB" dirty="0" smtClean="0"/>
              <a:t>This portal allows the user to log in using one of three different methods </a:t>
            </a:r>
            <a:endParaRPr lang="en-GB" dirty="0"/>
          </a:p>
        </p:txBody>
      </p:sp>
      <p:sp>
        <p:nvSpPr>
          <p:cNvPr id="3" name="Title 2"/>
          <p:cNvSpPr>
            <a:spLocks noGrp="1"/>
          </p:cNvSpPr>
          <p:nvPr>
            <p:ph type="title"/>
          </p:nvPr>
        </p:nvSpPr>
        <p:spPr>
          <a:xfrm>
            <a:off x="1371600" y="274638"/>
            <a:ext cx="5538445" cy="792162"/>
          </a:xfrm>
        </p:spPr>
        <p:txBody>
          <a:bodyPr/>
          <a:lstStyle/>
          <a:p>
            <a:r>
              <a:rPr lang="en-GB" dirty="0" smtClean="0"/>
              <a:t>Account Registration</a:t>
            </a:r>
            <a:endParaRPr lang="en-GB" dirty="0"/>
          </a:p>
        </p:txBody>
      </p:sp>
      <p:sp>
        <p:nvSpPr>
          <p:cNvPr id="5" name="Rectangle 4"/>
          <p:cNvSpPr/>
          <p:nvPr/>
        </p:nvSpPr>
        <p:spPr>
          <a:xfrm>
            <a:off x="2771800" y="5085184"/>
            <a:ext cx="6135076" cy="792088"/>
          </a:xfrm>
          <a:prstGeom prst="rect">
            <a:avLst/>
          </a:prstGeom>
          <a:noFill/>
          <a:ln w="889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9"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1722295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42832"/>
            <a:ext cx="8229600" cy="4250464"/>
          </a:xfrm>
        </p:spPr>
        <p:txBody>
          <a:bodyPr>
            <a:normAutofit/>
          </a:bodyPr>
          <a:lstStyle/>
          <a:p>
            <a:r>
              <a:rPr lang="en-GB" dirty="0" smtClean="0"/>
              <a:t>In order to register with B2ACCESS, you need to </a:t>
            </a:r>
            <a:r>
              <a:rPr lang="en-GB" b="1" dirty="0" smtClean="0"/>
              <a:t>first log in</a:t>
            </a:r>
          </a:p>
          <a:p>
            <a:pPr lvl="1"/>
            <a:endParaRPr lang="en-GB" dirty="0" smtClean="0"/>
          </a:p>
          <a:p>
            <a:r>
              <a:rPr lang="en-GB" dirty="0" smtClean="0"/>
              <a:t>After log in, you can </a:t>
            </a:r>
            <a:r>
              <a:rPr lang="en-GB" b="1" dirty="0" smtClean="0"/>
              <a:t>register</a:t>
            </a:r>
            <a:r>
              <a:rPr lang="en-GB" dirty="0" smtClean="0"/>
              <a:t> with the B2ACCESS system, to create your unique B2ACCESS account</a:t>
            </a:r>
          </a:p>
          <a:p>
            <a:pPr lvl="1"/>
            <a:endParaRPr lang="en-GB" dirty="0"/>
          </a:p>
          <a:p>
            <a:r>
              <a:rPr lang="en-GB" dirty="0" smtClean="0"/>
              <a:t>If you log in with a credential not associated with your B2ACCESS account, you can choose to </a:t>
            </a:r>
            <a:r>
              <a:rPr lang="en-GB" b="1" dirty="0" smtClean="0"/>
              <a:t>associate</a:t>
            </a:r>
            <a:r>
              <a:rPr lang="en-GB" dirty="0" smtClean="0"/>
              <a:t> it with your B2ACCESS account, or create another one</a:t>
            </a:r>
            <a:endParaRPr lang="en-GB" dirty="0"/>
          </a:p>
        </p:txBody>
      </p:sp>
      <p:sp>
        <p:nvSpPr>
          <p:cNvPr id="3" name="Title 2"/>
          <p:cNvSpPr>
            <a:spLocks noGrp="1"/>
          </p:cNvSpPr>
          <p:nvPr>
            <p:ph type="title"/>
          </p:nvPr>
        </p:nvSpPr>
        <p:spPr>
          <a:xfrm>
            <a:off x="1259632" y="274638"/>
            <a:ext cx="6408712" cy="792162"/>
          </a:xfrm>
        </p:spPr>
        <p:txBody>
          <a:bodyPr>
            <a:noAutofit/>
          </a:bodyPr>
          <a:lstStyle/>
          <a:p>
            <a:r>
              <a:rPr lang="en-GB" sz="3200" dirty="0" smtClean="0"/>
              <a:t>Registration is a two-stage process</a:t>
            </a:r>
            <a:endParaRPr lang="en-GB" sz="3200" dirty="0"/>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591" y="66581"/>
            <a:ext cx="1238532" cy="1429075"/>
          </a:xfrm>
          <a:prstGeom prst="rect">
            <a:avLst/>
          </a:prstGeom>
        </p:spPr>
      </p:pic>
      <p:sp>
        <p:nvSpPr>
          <p:cNvPr id="7" name="TextBox 5"/>
          <p:cNvSpPr txBox="1"/>
          <p:nvPr/>
        </p:nvSpPr>
        <p:spPr>
          <a:xfrm>
            <a:off x="6765518" y="1473500"/>
            <a:ext cx="23901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smtClean="0">
                <a:solidFill>
                  <a:srgbClr val="311FB7"/>
                </a:solidFill>
                <a:latin typeface="Century Gothic" panose="020B0502020202020204" pitchFamily="34" charset="0"/>
              </a:rPr>
              <a:t>b2access.eudat.eu</a:t>
            </a:r>
            <a:endParaRPr lang="en-GB" b="1" u="sng" dirty="0">
              <a:solidFill>
                <a:srgbClr val="311FB7"/>
              </a:solidFill>
              <a:latin typeface="Century Gothic" panose="020B0502020202020204" pitchFamily="34" charset="0"/>
            </a:endParaRPr>
          </a:p>
        </p:txBody>
      </p:sp>
    </p:spTree>
    <p:extLst>
      <p:ext uri="{BB962C8B-B14F-4D97-AF65-F5344CB8AC3E}">
        <p14:creationId xmlns:p14="http://schemas.microsoft.com/office/powerpoint/2010/main" val="424285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EUDATServicesPptTemplate_final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1">
  <a:themeElements>
    <a:clrScheme name="Eudat-Color">
      <a:dk1>
        <a:srgbClr val="515151"/>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EUDATServicesPPT_Template_final</Template>
  <TotalTime>4427</TotalTime>
  <Words>2330</Words>
  <Application>Microsoft Office PowerPoint</Application>
  <PresentationFormat>On-screen Show (4:3)</PresentationFormat>
  <Paragraphs>268</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EUDATServicesPptTemplate_final1.0</vt:lpstr>
      <vt:lpstr>Presentation1</vt:lpstr>
      <vt:lpstr>B2ACCESS User Training</vt:lpstr>
      <vt:lpstr>A truly pan-European Infrastructure</vt:lpstr>
      <vt:lpstr>Community-Driven Solutions</vt:lpstr>
      <vt:lpstr>The EUDAT Service Suite</vt:lpstr>
      <vt:lpstr>What is B2ACCESS? </vt:lpstr>
      <vt:lpstr>Using B2ACCESS</vt:lpstr>
      <vt:lpstr>What will be covered</vt:lpstr>
      <vt:lpstr>Account Registration</vt:lpstr>
      <vt:lpstr>Registration is a two-stage process</vt:lpstr>
      <vt:lpstr>Registering-Home Organisation Identity Provider </vt:lpstr>
      <vt:lpstr>Registering – Social Account</vt:lpstr>
      <vt:lpstr>Registering – B2ACCESS ID</vt:lpstr>
      <vt:lpstr>Logging In</vt:lpstr>
      <vt:lpstr>Log In - Home Organisation Identity Provider </vt:lpstr>
      <vt:lpstr>Log in – Social Account </vt:lpstr>
      <vt:lpstr>Log in – B2ACCESS ID</vt:lpstr>
      <vt:lpstr>Possible Issues</vt:lpstr>
      <vt:lpstr>Profile Management</vt:lpstr>
      <vt:lpstr>Account Deactivation and Removal </vt:lpstr>
      <vt:lpstr>Account Deactivation and Removal </vt:lpstr>
      <vt:lpstr>Profile Management</vt:lpstr>
      <vt:lpstr>Credentials Management</vt:lpstr>
      <vt:lpstr>Credentials Management</vt:lpstr>
      <vt:lpstr>Support Requests</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B2ACCESS User Training</dc:title>
  <dc:creator>Alex</dc:creator>
  <cp:lastModifiedBy>Alex</cp:lastModifiedBy>
  <cp:revision>70</cp:revision>
  <dcterms:created xsi:type="dcterms:W3CDTF">2016-01-11T11:43:04Z</dcterms:created>
  <dcterms:modified xsi:type="dcterms:W3CDTF">2016-02-11T09:36:44Z</dcterms:modified>
</cp:coreProperties>
</file>