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8" r:id="rId2"/>
    <p:sldId id="286" r:id="rId3"/>
    <p:sldId id="277" r:id="rId4"/>
    <p:sldId id="287" r:id="rId5"/>
    <p:sldId id="289" r:id="rId6"/>
    <p:sldId id="288" r:id="rId7"/>
    <p:sldId id="290" r:id="rId8"/>
    <p:sldId id="258" r:id="rId9"/>
    <p:sldId id="271" r:id="rId10"/>
    <p:sldId id="257" r:id="rId11"/>
    <p:sldId id="276" r:id="rId12"/>
    <p:sldId id="279" r:id="rId13"/>
    <p:sldId id="280" r:id="rId14"/>
    <p:sldId id="284" r:id="rId15"/>
    <p:sldId id="285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DAA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228" autoAdjust="0"/>
  </p:normalViewPr>
  <p:slideViewPr>
    <p:cSldViewPr snapToGrid="0">
      <p:cViewPr varScale="1">
        <p:scale>
          <a:sx n="87" d="100"/>
          <a:sy n="87" d="100"/>
        </p:scale>
        <p:origin x="2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8021D-5191-4DE9-9B34-EA43CE737BF6}" type="datetimeFigureOut">
              <a:rPr lang="de-DE" smtClean="0"/>
              <a:pPr/>
              <a:t>20.05.2016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176D4-6802-4A79-8CAD-6F7DC3456B4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9869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certification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4D3D9-070D-4683-AA53-FBB30C808D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12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Might</a:t>
            </a:r>
            <a:r>
              <a:rPr lang="de-DE" baseline="0" dirty="0"/>
              <a:t> </a:t>
            </a:r>
            <a:r>
              <a:rPr lang="de-DE" baseline="0" dirty="0" err="1"/>
              <a:t>lead</a:t>
            </a:r>
            <a:r>
              <a:rPr lang="de-DE" baseline="0" dirty="0"/>
              <a:t> </a:t>
            </a:r>
            <a:r>
              <a:rPr lang="de-DE" baseline="0" dirty="0" err="1"/>
              <a:t>to</a:t>
            </a:r>
            <a:r>
              <a:rPr lang="de-DE" baseline="0" dirty="0"/>
              <a:t> total </a:t>
            </a:r>
            <a:r>
              <a:rPr lang="en-US" dirty="0"/>
              <a:t>loss of accessibility and usability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176D4-6802-4A79-8CAD-6F7DC3456B4D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309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1.</a:t>
            </a:r>
            <a:r>
              <a:rPr lang="en-US" baseline="0" dirty="0"/>
              <a:t> </a:t>
            </a:r>
            <a:r>
              <a:rPr lang="en-US" dirty="0"/>
              <a:t>it does exactly what it claims to do, this can be different</a:t>
            </a:r>
            <a:r>
              <a:rPr lang="en-US" baseline="0" dirty="0"/>
              <a:t> according to the roles a facility has - </a:t>
            </a:r>
            <a:r>
              <a:rPr lang="en-US" dirty="0"/>
              <a:t>individual criteria are related to the objectives of a facility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176D4-6802-4A79-8CAD-6F7DC3456B4D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OCLC</a:t>
            </a:r>
            <a:r>
              <a:rPr lang="de-DE" baseline="0" dirty="0"/>
              <a:t>: </a:t>
            </a:r>
            <a:r>
              <a:rPr lang="de-DE" dirty="0"/>
              <a:t>Online Computer Library Center</a:t>
            </a:r>
          </a:p>
          <a:p>
            <a:r>
              <a:rPr lang="de-DE" dirty="0" err="1"/>
              <a:t>Metric</a:t>
            </a:r>
            <a:r>
              <a:rPr lang="de-DE" dirty="0"/>
              <a:t>: </a:t>
            </a:r>
            <a:r>
              <a:rPr lang="en-US" dirty="0" err="1"/>
              <a:t>distinguishment</a:t>
            </a:r>
            <a:r>
              <a:rPr lang="en-US" dirty="0"/>
              <a:t> between minimum requirements and recommendations </a:t>
            </a:r>
          </a:p>
          <a:p>
            <a:r>
              <a:rPr lang="en-US" dirty="0"/>
              <a:t>Each of the basic and specific requirements can be rated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176D4-6802-4A79-8CAD-6F7DC3456B4D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176D4-6802-4A79-8CAD-6F7DC3456B4D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feld 7"/>
          <p:cNvSpPr txBox="1"/>
          <p:nvPr userDrawn="1"/>
        </p:nvSpPr>
        <p:spPr>
          <a:xfrm>
            <a:off x="-2" y="6570405"/>
            <a:ext cx="245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SciDataCon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2014, WDS Forum,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Dehli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EE0E4A14-65A2-4E15-AC75-893ECE684903}" type="datetimeFigureOut">
              <a:rPr lang="de-DE" smtClean="0"/>
              <a:pPr/>
              <a:t>20.05.2016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EE0E4A14-65A2-4E15-AC75-893ECE684903}" type="datetimeFigureOut">
              <a:rPr lang="de-DE" smtClean="0"/>
              <a:pPr/>
              <a:t>20.05.2016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EE0E4A14-65A2-4E15-AC75-893ECE684903}" type="datetimeFigureOut">
              <a:rPr lang="de-DE" smtClean="0"/>
              <a:pPr/>
              <a:t>20.05.2016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EE0E4A14-65A2-4E15-AC75-893ECE684903}" type="datetimeFigureOut">
              <a:rPr lang="de-DE" smtClean="0"/>
              <a:pPr/>
              <a:t>20.05.2016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EE0E4A14-65A2-4E15-AC75-893ECE684903}" type="datetimeFigureOut">
              <a:rPr lang="de-DE" smtClean="0"/>
              <a:pPr/>
              <a:t>20.05.2016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EE0E4A14-65A2-4E15-AC75-893ECE684903}" type="datetimeFigureOut">
              <a:rPr lang="de-DE" smtClean="0"/>
              <a:pPr/>
              <a:t>20.05.2016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EE0E4A14-65A2-4E15-AC75-893ECE684903}" type="datetimeFigureOut">
              <a:rPr lang="de-DE" smtClean="0"/>
              <a:pPr/>
              <a:t>20.05.2016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EE0E4A14-65A2-4E15-AC75-893ECE684903}" type="datetimeFigureOut">
              <a:rPr lang="de-DE" smtClean="0"/>
              <a:pPr/>
              <a:t>20.05.2016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EE0E4A14-65A2-4E15-AC75-893ECE684903}" type="datetimeFigureOut">
              <a:rPr lang="de-DE" smtClean="0"/>
              <a:pPr/>
              <a:t>20.05.2016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92F56-59ED-4898-BC1C-65DC27DF56A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feld 7"/>
          <p:cNvSpPr txBox="1"/>
          <p:nvPr userDrawn="1"/>
        </p:nvSpPr>
        <p:spPr>
          <a:xfrm>
            <a:off x="-2" y="6570405"/>
            <a:ext cx="245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SciDataCon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2014, WDS Forum,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Dehli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2706489"/>
            <a:ext cx="7772400" cy="1874639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WDS Certification</a:t>
            </a:r>
            <a:br>
              <a:rPr lang="en-US" sz="4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en-US" sz="1800" b="1" dirty="0"/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Objective: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building trust in the usage of data &amp; data services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67876" y="5445224"/>
            <a:ext cx="6400800" cy="1198984"/>
          </a:xfrm>
        </p:spPr>
        <p:txBody>
          <a:bodyPr>
            <a:normAutofit fontScale="77500" lnSpcReduction="20000"/>
          </a:bodyPr>
          <a:lstStyle/>
          <a:p>
            <a:r>
              <a:rPr lang="de-DE" sz="2400" u="sng" dirty="0"/>
              <a:t>Michael Diepenbroek </a:t>
            </a:r>
          </a:p>
          <a:p>
            <a:r>
              <a:rPr lang="de-DE" sz="2400" dirty="0" err="1"/>
              <a:t>Rorie</a:t>
            </a:r>
            <a:r>
              <a:rPr lang="de-DE" sz="2400" dirty="0"/>
              <a:t> Edmunds</a:t>
            </a:r>
          </a:p>
          <a:p>
            <a:r>
              <a:rPr lang="de-DE" sz="2400" dirty="0"/>
              <a:t>Mustapha Mokrane</a:t>
            </a:r>
          </a:p>
          <a:p>
            <a:r>
              <a:rPr lang="de-DE" sz="2400" dirty="0"/>
              <a:t>Lesley </a:t>
            </a:r>
            <a:r>
              <a:rPr lang="de-DE" sz="2400" dirty="0" err="1"/>
              <a:t>Rickards</a:t>
            </a:r>
            <a:endParaRPr lang="de-DE" sz="2400" dirty="0"/>
          </a:p>
        </p:txBody>
      </p:sp>
      <p:pic>
        <p:nvPicPr>
          <p:cNvPr id="5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2309"/>
            <a:ext cx="3024336" cy="188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27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err="1"/>
              <a:t>Objective</a:t>
            </a:r>
            <a:endParaRPr lang="de-DE" dirty="0"/>
          </a:p>
          <a:p>
            <a:pPr lvl="1"/>
            <a:r>
              <a:rPr lang="de-DE" dirty="0"/>
              <a:t>Proxy for </a:t>
            </a:r>
            <a:r>
              <a:rPr lang="de-DE" dirty="0" err="1"/>
              <a:t>quality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service</a:t>
            </a:r>
            <a:endParaRPr lang="de-DE" dirty="0"/>
          </a:p>
          <a:p>
            <a:r>
              <a:rPr lang="de-DE" dirty="0"/>
              <a:t>Basic </a:t>
            </a:r>
            <a:r>
              <a:rPr lang="de-DE" dirty="0" err="1"/>
              <a:t>concepts</a:t>
            </a:r>
            <a:endParaRPr lang="de-DE" dirty="0"/>
          </a:p>
          <a:p>
            <a:pPr lvl="1"/>
            <a:r>
              <a:rPr lang="de-DE" dirty="0"/>
              <a:t>OAIS etc.</a:t>
            </a:r>
          </a:p>
          <a:p>
            <a:r>
              <a:rPr lang="de-DE" dirty="0"/>
              <a:t>Basis </a:t>
            </a:r>
            <a:r>
              <a:rPr lang="de-DE" dirty="0" err="1"/>
              <a:t>principles</a:t>
            </a:r>
            <a:endParaRPr lang="de-DE" dirty="0"/>
          </a:p>
          <a:p>
            <a:pPr lvl="1"/>
            <a:r>
              <a:rPr lang="de-DE" dirty="0" err="1"/>
              <a:t>Abstraction</a:t>
            </a:r>
            <a:r>
              <a:rPr lang="de-DE" dirty="0"/>
              <a:t> etc.</a:t>
            </a:r>
          </a:p>
          <a:p>
            <a:r>
              <a:rPr lang="de-DE" dirty="0"/>
              <a:t>Development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standards</a:t>
            </a:r>
            <a:endParaRPr lang="de-DE" dirty="0"/>
          </a:p>
          <a:p>
            <a:r>
              <a:rPr lang="de-DE" dirty="0" err="1"/>
              <a:t>Examples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implementations</a:t>
            </a:r>
            <a:endParaRPr lang="de-DE" dirty="0"/>
          </a:p>
          <a:p>
            <a:pPr lvl="1"/>
            <a:r>
              <a:rPr lang="de-DE" dirty="0"/>
              <a:t>NESTOR, OCLC -&gt; ISO etc.</a:t>
            </a:r>
          </a:p>
          <a:p>
            <a:pPr lvl="1"/>
            <a:r>
              <a:rPr lang="de-DE" dirty="0"/>
              <a:t>DINI</a:t>
            </a:r>
          </a:p>
          <a:p>
            <a:pPr lvl="1"/>
            <a:r>
              <a:rPr lang="de-DE" dirty="0"/>
              <a:t>WMO, DSA, ICSU-WDS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7381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Quality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indicators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Used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workflows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for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data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curation</a:t>
            </a:r>
          </a:p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Used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standards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and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interoperability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Used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policies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Re-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usage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data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Increase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in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data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holdings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Availability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&amp;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development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services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Feedback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from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users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b="1" dirty="0" err="1">
                <a:solidFill>
                  <a:schemeClr val="tx2">
                    <a:lumMod val="75000"/>
                  </a:schemeClr>
                </a:solidFill>
              </a:rPr>
              <a:t>Certifications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 &amp;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</a:rPr>
              <a:t>accreditations</a:t>
            </a:r>
            <a:endParaRPr lang="de-DE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50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Trustworthiness</a:t>
            </a:r>
            <a:br>
              <a:rPr lang="en-US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Threats to the preservation of information are:</a:t>
            </a:r>
          </a:p>
          <a:p>
            <a:r>
              <a:rPr lang="en-US" dirty="0"/>
              <a:t>impaired integrity, authenticity and confidentiality</a:t>
            </a:r>
          </a:p>
          <a:p>
            <a:r>
              <a:rPr lang="en-US" dirty="0"/>
              <a:t>Hidden bonds between the information and the data carriers, physical ageing of the data carriers</a:t>
            </a:r>
          </a:p>
          <a:p>
            <a:r>
              <a:rPr lang="en-US" dirty="0"/>
              <a:t>Rapid changes in the technical infrastructure required to interpret the digital objects </a:t>
            </a:r>
          </a:p>
          <a:p>
            <a:r>
              <a:rPr lang="en-US" dirty="0"/>
              <a:t>Loss of knowledge about the data</a:t>
            </a:r>
          </a:p>
          <a:p>
            <a:r>
              <a:rPr lang="en-US" dirty="0"/>
              <a:t>Etc.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691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Basic </a:t>
            </a:r>
            <a:r>
              <a:rPr lang="de-DE" dirty="0" err="1"/>
              <a:t>concepts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>
              <a:lnSpc>
                <a:spcPct val="90000"/>
              </a:lnSpc>
            </a:pPr>
            <a:r>
              <a:rPr lang="de-DE" altLang="de-DE" sz="2200" dirty="0"/>
              <a:t>Digitale </a:t>
            </a:r>
            <a:r>
              <a:rPr lang="de-DE" altLang="de-DE" sz="2200" dirty="0" err="1"/>
              <a:t>Object</a:t>
            </a:r>
            <a:endParaRPr lang="de-DE" altLang="de-DE" sz="2200" dirty="0"/>
          </a:p>
          <a:p>
            <a:pPr lvl="2">
              <a:lnSpc>
                <a:spcPct val="90000"/>
              </a:lnSpc>
            </a:pPr>
            <a:r>
              <a:rPr lang="de-DE" altLang="de-DE" sz="1800" dirty="0" err="1"/>
              <a:t>Discrete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units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</a:t>
            </a:r>
            <a:r>
              <a:rPr lang="de-DE" altLang="de-DE" sz="1800" dirty="0" err="1"/>
              <a:t>information</a:t>
            </a:r>
            <a:endParaRPr lang="de-DE" altLang="de-DE" sz="1800" dirty="0"/>
          </a:p>
          <a:p>
            <a:pPr lvl="2">
              <a:lnSpc>
                <a:spcPct val="90000"/>
              </a:lnSpc>
            </a:pPr>
            <a:r>
              <a:rPr lang="de-DE" altLang="de-DE" sz="1800" dirty="0"/>
              <a:t>Multiple </a:t>
            </a:r>
            <a:r>
              <a:rPr lang="de-DE" altLang="de-DE" sz="1800" dirty="0" err="1"/>
              <a:t>representations</a:t>
            </a:r>
            <a:r>
              <a:rPr lang="de-DE" altLang="de-DE" sz="1800" dirty="0"/>
              <a:t> – e.g.  Same </a:t>
            </a:r>
            <a:r>
              <a:rPr lang="de-DE" altLang="de-DE" sz="1800" dirty="0" err="1"/>
              <a:t>content</a:t>
            </a:r>
            <a:r>
              <a:rPr lang="de-DE" altLang="de-DE" sz="1800" dirty="0"/>
              <a:t> </a:t>
            </a:r>
            <a:r>
              <a:rPr lang="de-DE" altLang="de-DE" sz="1800" dirty="0" err="1"/>
              <a:t>as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text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or</a:t>
            </a:r>
            <a:r>
              <a:rPr lang="de-DE" altLang="de-DE" sz="1800" dirty="0"/>
              <a:t> </a:t>
            </a:r>
            <a:r>
              <a:rPr lang="de-DE" altLang="de-DE" sz="1800" dirty="0" err="1"/>
              <a:t>audio</a:t>
            </a:r>
            <a:endParaRPr lang="de-DE" altLang="de-DE" sz="1800" dirty="0"/>
          </a:p>
          <a:p>
            <a:pPr lvl="2">
              <a:lnSpc>
                <a:spcPct val="90000"/>
              </a:lnSpc>
            </a:pPr>
            <a:r>
              <a:rPr lang="de-DE" altLang="de-DE" sz="1800" dirty="0"/>
              <a:t>Interpretation: </a:t>
            </a:r>
            <a:r>
              <a:rPr lang="de-DE" altLang="de-DE" sz="1800" dirty="0" err="1"/>
              <a:t>processed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by</a:t>
            </a:r>
            <a:r>
              <a:rPr lang="de-DE" altLang="de-DE" sz="1800" dirty="0"/>
              <a:t> </a:t>
            </a:r>
            <a:r>
              <a:rPr lang="de-DE" altLang="de-DE" sz="1800" dirty="0" err="1"/>
              <a:t>machines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or</a:t>
            </a:r>
            <a:r>
              <a:rPr lang="de-DE" altLang="de-DE" sz="1800" dirty="0"/>
              <a:t> </a:t>
            </a:r>
            <a:r>
              <a:rPr lang="de-DE" altLang="de-DE" sz="1800" dirty="0" err="1"/>
              <a:t>understood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by</a:t>
            </a:r>
            <a:r>
              <a:rPr lang="de-DE" altLang="de-DE" sz="1800" dirty="0"/>
              <a:t> </a:t>
            </a:r>
            <a:r>
              <a:rPr lang="de-DE" altLang="de-DE" sz="1800"/>
              <a:t>humans</a:t>
            </a:r>
            <a:endParaRPr lang="de-DE" altLang="de-DE" sz="1800" dirty="0"/>
          </a:p>
          <a:p>
            <a:pPr lvl="1">
              <a:lnSpc>
                <a:spcPct val="90000"/>
              </a:lnSpc>
            </a:pPr>
            <a:r>
              <a:rPr lang="de-DE" altLang="de-DE" sz="2200" dirty="0" err="1"/>
              <a:t>Metadata</a:t>
            </a:r>
            <a:endParaRPr lang="de-DE" altLang="de-DE" sz="2200" dirty="0"/>
          </a:p>
          <a:p>
            <a:pPr lvl="2">
              <a:lnSpc>
                <a:spcPct val="90000"/>
              </a:lnSpc>
            </a:pPr>
            <a:r>
              <a:rPr lang="de-DE" altLang="de-DE" sz="1800" dirty="0" err="1"/>
              <a:t>Usage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and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discovery</a:t>
            </a:r>
            <a:r>
              <a:rPr lang="de-DE" altLang="de-DE" sz="1800" dirty="0"/>
              <a:t> </a:t>
            </a:r>
            <a:r>
              <a:rPr lang="de-DE" altLang="de-DE" sz="1800" dirty="0" err="1"/>
              <a:t>metadata</a:t>
            </a:r>
            <a:endParaRPr lang="de-DE" altLang="de-DE" sz="1800" dirty="0"/>
          </a:p>
          <a:p>
            <a:pPr lvl="2">
              <a:lnSpc>
                <a:spcPct val="90000"/>
              </a:lnSpc>
            </a:pPr>
            <a:r>
              <a:rPr lang="de-DE" altLang="de-DE" sz="1800" dirty="0" err="1"/>
              <a:t>Needed</a:t>
            </a:r>
            <a:r>
              <a:rPr lang="de-DE" altLang="de-DE" sz="1800" dirty="0"/>
              <a:t> for </a:t>
            </a:r>
            <a:r>
              <a:rPr lang="de-DE" altLang="de-DE" sz="1800" dirty="0" err="1"/>
              <a:t>findablity</a:t>
            </a:r>
            <a:r>
              <a:rPr lang="de-DE" altLang="de-DE" sz="1800" dirty="0"/>
              <a:t>, </a:t>
            </a:r>
            <a:r>
              <a:rPr lang="de-DE" altLang="de-DE" sz="1800" dirty="0" err="1"/>
              <a:t>identification</a:t>
            </a:r>
            <a:r>
              <a:rPr lang="de-DE" altLang="de-DE" sz="1800" dirty="0"/>
              <a:t>, </a:t>
            </a:r>
            <a:r>
              <a:rPr lang="de-DE" altLang="de-DE" sz="1800" dirty="0" err="1"/>
              <a:t>and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re-usage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</a:t>
            </a:r>
            <a:r>
              <a:rPr lang="de-DE" altLang="de-DE" sz="1800" dirty="0" err="1"/>
              <a:t>data</a:t>
            </a:r>
            <a:endParaRPr lang="de-DE" altLang="de-DE" sz="1800" dirty="0"/>
          </a:p>
          <a:p>
            <a:pPr lvl="2">
              <a:lnSpc>
                <a:spcPct val="90000"/>
              </a:lnSpc>
            </a:pPr>
            <a:r>
              <a:rPr lang="de-DE" altLang="de-DE" sz="1800" dirty="0" err="1"/>
              <a:t>Might</a:t>
            </a:r>
            <a:r>
              <a:rPr lang="de-DE" altLang="de-DE" sz="1800" dirty="0"/>
              <a:t> </a:t>
            </a:r>
            <a:r>
              <a:rPr lang="de-DE" altLang="de-DE" sz="1800" dirty="0" err="1"/>
              <a:t>be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created</a:t>
            </a:r>
            <a:r>
              <a:rPr lang="de-DE" altLang="de-DE" sz="1800" dirty="0"/>
              <a:t> at different </a:t>
            </a:r>
            <a:r>
              <a:rPr lang="de-DE" altLang="de-DE" sz="1800" dirty="0" err="1"/>
              <a:t>stages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the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data</a:t>
            </a:r>
            <a:r>
              <a:rPr lang="de-DE" altLang="de-DE" sz="1800" dirty="0"/>
              <a:t> </a:t>
            </a:r>
            <a:r>
              <a:rPr lang="de-DE" altLang="de-DE" sz="1800" dirty="0" err="1"/>
              <a:t>life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cycle</a:t>
            </a:r>
            <a:endParaRPr lang="de-DE" altLang="de-DE" sz="1800" dirty="0"/>
          </a:p>
          <a:p>
            <a:pPr lvl="2">
              <a:lnSpc>
                <a:spcPct val="90000"/>
              </a:lnSpc>
            </a:pPr>
            <a:r>
              <a:rPr lang="de-DE" altLang="de-DE" sz="1800" dirty="0" err="1"/>
              <a:t>Together</a:t>
            </a:r>
            <a:r>
              <a:rPr lang="de-DE" altLang="de-DE" sz="1800" dirty="0"/>
              <a:t> </a:t>
            </a:r>
            <a:r>
              <a:rPr lang="de-DE" altLang="de-DE" sz="1800" dirty="0" err="1"/>
              <a:t>with</a:t>
            </a:r>
            <a:r>
              <a:rPr lang="de-DE" altLang="de-DE" sz="1800" dirty="0"/>
              <a:t> digital </a:t>
            </a:r>
            <a:r>
              <a:rPr lang="de-DE" altLang="de-DE" sz="1800" dirty="0" err="1"/>
              <a:t>objects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they</a:t>
            </a:r>
            <a:r>
              <a:rPr lang="de-DE" altLang="de-DE" sz="1800" dirty="0"/>
              <a:t> </a:t>
            </a:r>
            <a:r>
              <a:rPr lang="de-DE" altLang="de-DE" sz="1800" dirty="0" err="1"/>
              <a:t>comprise</a:t>
            </a:r>
            <a:r>
              <a:rPr lang="de-DE" altLang="de-DE" sz="1800" dirty="0"/>
              <a:t> a </a:t>
            </a:r>
            <a:r>
              <a:rPr lang="de-DE" altLang="de-DE" sz="1800" dirty="0" err="1"/>
              <a:t>conceptual</a:t>
            </a:r>
            <a:r>
              <a:rPr lang="de-DE" altLang="de-DE" sz="1800" dirty="0"/>
              <a:t> </a:t>
            </a:r>
            <a:r>
              <a:rPr lang="de-DE" altLang="de-DE" sz="1800" dirty="0" err="1"/>
              <a:t>unit</a:t>
            </a:r>
            <a:r>
              <a:rPr lang="de-DE" altLang="de-DE" sz="1800" dirty="0"/>
              <a:t> (</a:t>
            </a:r>
            <a:r>
              <a:rPr lang="de-DE" altLang="de-DE" sz="1800" dirty="0" err="1"/>
              <a:t>data</a:t>
            </a:r>
            <a:r>
              <a:rPr lang="de-DE" altLang="de-DE" sz="1800" dirty="0"/>
              <a:t> </a:t>
            </a:r>
            <a:r>
              <a:rPr lang="de-DE" altLang="de-DE" sz="1800" dirty="0" err="1"/>
              <a:t>entity</a:t>
            </a:r>
            <a:r>
              <a:rPr lang="de-DE" altLang="de-DE" sz="1800" dirty="0"/>
              <a:t>, </a:t>
            </a:r>
            <a:r>
              <a:rPr lang="de-DE" altLang="de-DE" sz="1800" dirty="0" err="1"/>
              <a:t>data</a:t>
            </a:r>
            <a:r>
              <a:rPr lang="de-DE" altLang="de-DE" sz="1800" dirty="0"/>
              <a:t> </a:t>
            </a:r>
            <a:r>
              <a:rPr lang="de-DE" altLang="de-DE" sz="1800" dirty="0" err="1"/>
              <a:t>set</a:t>
            </a:r>
            <a:r>
              <a:rPr lang="de-DE" altLang="de-DE" sz="1800" dirty="0"/>
              <a:t>)</a:t>
            </a:r>
          </a:p>
          <a:p>
            <a:pPr lvl="1">
              <a:lnSpc>
                <a:spcPct val="90000"/>
              </a:lnSpc>
            </a:pPr>
            <a:r>
              <a:rPr lang="de-DE" altLang="de-DE" sz="2200" dirty="0"/>
              <a:t>Digital </a:t>
            </a:r>
            <a:r>
              <a:rPr lang="de-DE" altLang="de-DE" sz="2200" dirty="0" err="1"/>
              <a:t>repository</a:t>
            </a:r>
            <a:endParaRPr lang="de-DE" altLang="de-DE" sz="2200" dirty="0"/>
          </a:p>
          <a:p>
            <a:pPr lvl="2">
              <a:lnSpc>
                <a:spcPct val="90000"/>
              </a:lnSpc>
            </a:pPr>
            <a:r>
              <a:rPr lang="de-DE" altLang="de-DE" sz="1800" dirty="0"/>
              <a:t>Information </a:t>
            </a:r>
            <a:r>
              <a:rPr lang="de-DE" altLang="de-DE" sz="1800" dirty="0" err="1"/>
              <a:t>system</a:t>
            </a:r>
            <a:r>
              <a:rPr lang="de-DE" altLang="de-DE" sz="1800" dirty="0"/>
              <a:t> </a:t>
            </a:r>
            <a:r>
              <a:rPr lang="de-DE" altLang="de-DE" sz="1800" dirty="0" err="1"/>
              <a:t>consisting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</a:t>
            </a:r>
            <a:r>
              <a:rPr lang="de-DE" altLang="de-DE" sz="1800" dirty="0" err="1"/>
              <a:t>people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and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technical</a:t>
            </a:r>
            <a:r>
              <a:rPr lang="de-DE" altLang="de-DE" sz="1800" dirty="0"/>
              <a:t> </a:t>
            </a:r>
            <a:r>
              <a:rPr lang="de-DE" altLang="de-DE" sz="1800" dirty="0" err="1"/>
              <a:t>systems</a:t>
            </a:r>
            <a:endParaRPr lang="de-DE" altLang="de-DE" sz="1800" dirty="0"/>
          </a:p>
          <a:p>
            <a:pPr lvl="2">
              <a:lnSpc>
                <a:spcPct val="90000"/>
              </a:lnSpc>
            </a:pPr>
            <a:r>
              <a:rPr lang="de-DE" altLang="de-DE" sz="1800" dirty="0" err="1"/>
              <a:t>Responsibility</a:t>
            </a:r>
            <a:r>
              <a:rPr lang="de-DE" altLang="de-DE" sz="1800" dirty="0"/>
              <a:t> for </a:t>
            </a:r>
            <a:r>
              <a:rPr lang="de-DE" altLang="de-DE" sz="1800" dirty="0" err="1"/>
              <a:t>long</a:t>
            </a:r>
            <a:r>
              <a:rPr lang="de-DE" altLang="de-DE" sz="1800" dirty="0"/>
              <a:t>-term </a:t>
            </a:r>
            <a:r>
              <a:rPr lang="de-DE" altLang="de-DE" sz="1800" dirty="0" err="1"/>
              <a:t>preservation</a:t>
            </a:r>
            <a:r>
              <a:rPr lang="de-DE" altLang="de-DE" sz="1800" dirty="0"/>
              <a:t>, </a:t>
            </a:r>
            <a:r>
              <a:rPr lang="de-DE" altLang="de-DE" sz="1800" dirty="0" err="1"/>
              <a:t>accessibility</a:t>
            </a:r>
            <a:r>
              <a:rPr lang="de-DE" altLang="de-DE" sz="1800" dirty="0"/>
              <a:t>, </a:t>
            </a:r>
            <a:r>
              <a:rPr lang="de-DE" altLang="de-DE" sz="1800" dirty="0" err="1"/>
              <a:t>and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usability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digital </a:t>
            </a:r>
            <a:r>
              <a:rPr lang="de-DE" altLang="de-DE" sz="1800" dirty="0" err="1"/>
              <a:t>objects</a:t>
            </a:r>
            <a:endParaRPr lang="de-DE" altLang="de-DE" sz="1800" dirty="0"/>
          </a:p>
          <a:p>
            <a:pPr lvl="2">
              <a:lnSpc>
                <a:spcPct val="90000"/>
              </a:lnSpc>
            </a:pPr>
            <a:r>
              <a:rPr lang="de-DE" altLang="de-DE" sz="1800" dirty="0"/>
              <a:t>Reference </a:t>
            </a:r>
            <a:r>
              <a:rPr lang="de-DE" altLang="de-DE" sz="1800" dirty="0" err="1"/>
              <a:t>model</a:t>
            </a:r>
            <a:r>
              <a:rPr lang="de-DE" altLang="de-DE" sz="1800" dirty="0"/>
              <a:t> for an „Open </a:t>
            </a:r>
            <a:r>
              <a:rPr lang="de-DE" altLang="de-DE" sz="1800" dirty="0" err="1"/>
              <a:t>Archival</a:t>
            </a:r>
            <a:r>
              <a:rPr lang="de-DE" altLang="de-DE" sz="1800" dirty="0"/>
              <a:t> Information System – OAIS“</a:t>
            </a:r>
          </a:p>
          <a:p>
            <a:pPr lvl="1">
              <a:lnSpc>
                <a:spcPct val="90000"/>
              </a:lnSpc>
            </a:pPr>
            <a:r>
              <a:rPr lang="de-DE" altLang="de-DE" sz="2200" dirty="0" err="1"/>
              <a:t>Usage</a:t>
            </a:r>
            <a:r>
              <a:rPr lang="de-DE" altLang="de-DE" sz="2200" dirty="0"/>
              <a:t> </a:t>
            </a:r>
            <a:r>
              <a:rPr lang="de-DE" altLang="de-DE" sz="2200" dirty="0" err="1"/>
              <a:t>by</a:t>
            </a:r>
            <a:r>
              <a:rPr lang="de-DE" altLang="de-DE" sz="2200" dirty="0"/>
              <a:t> </a:t>
            </a:r>
            <a:r>
              <a:rPr lang="de-DE" altLang="de-DE" sz="2200" dirty="0" err="1"/>
              <a:t>designated</a:t>
            </a:r>
            <a:r>
              <a:rPr lang="de-DE" altLang="de-DE" sz="2200" dirty="0"/>
              <a:t> </a:t>
            </a:r>
            <a:r>
              <a:rPr lang="de-DE" altLang="de-DE" sz="2200" dirty="0" err="1"/>
              <a:t>community</a:t>
            </a:r>
            <a:endParaRPr lang="de-DE" altLang="de-DE" sz="2200" dirty="0"/>
          </a:p>
          <a:p>
            <a:pPr lvl="2">
              <a:lnSpc>
                <a:spcPct val="90000"/>
              </a:lnSpc>
            </a:pPr>
            <a:r>
              <a:rPr lang="de-DE" altLang="de-DE" sz="1800" dirty="0" err="1"/>
              <a:t>Usage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is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based</a:t>
            </a:r>
            <a:r>
              <a:rPr lang="de-DE" altLang="de-DE" sz="1800" dirty="0"/>
              <a:t> on </a:t>
            </a:r>
            <a:r>
              <a:rPr lang="de-DE" altLang="de-DE" sz="1800" dirty="0" err="1"/>
              <a:t>the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needs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</a:t>
            </a:r>
            <a:r>
              <a:rPr lang="de-DE" altLang="de-DE" sz="1800" dirty="0" err="1"/>
              <a:t>communities</a:t>
            </a:r>
            <a:endParaRPr lang="de-DE" altLang="de-DE" sz="1800" dirty="0"/>
          </a:p>
          <a:p>
            <a:pPr lvl="2">
              <a:lnSpc>
                <a:spcPct val="90000"/>
              </a:lnSpc>
            </a:pPr>
            <a:r>
              <a:rPr lang="de-DE" altLang="de-DE" sz="1800" dirty="0"/>
              <a:t>Legal, organisational, </a:t>
            </a:r>
            <a:r>
              <a:rPr lang="de-DE" altLang="de-DE" sz="1800" dirty="0" err="1"/>
              <a:t>and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technical</a:t>
            </a:r>
            <a:r>
              <a:rPr lang="de-DE" altLang="de-DE" sz="1800" dirty="0"/>
              <a:t> </a:t>
            </a:r>
            <a:r>
              <a:rPr lang="de-DE" altLang="de-DE" sz="1800" dirty="0" err="1"/>
              <a:t>changes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might</a:t>
            </a:r>
            <a:r>
              <a:rPr lang="de-DE" altLang="de-DE" sz="1800" dirty="0"/>
              <a:t> </a:t>
            </a:r>
            <a:r>
              <a:rPr lang="de-DE" altLang="de-DE" sz="1800" dirty="0" err="1"/>
              <a:t>affect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the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community‘s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ability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to</a:t>
            </a:r>
            <a:r>
              <a:rPr lang="de-DE" altLang="de-DE" sz="1800" dirty="0"/>
              <a:t> </a:t>
            </a:r>
            <a:r>
              <a:rPr lang="de-DE" altLang="de-DE" sz="1800" dirty="0" err="1"/>
              <a:t>interpret</a:t>
            </a:r>
            <a:r>
              <a:rPr lang="de-DE" altLang="de-DE" sz="1800" dirty="0"/>
              <a:t> digital </a:t>
            </a:r>
            <a:r>
              <a:rPr lang="de-DE" altLang="de-DE" sz="1800" dirty="0" err="1"/>
              <a:t>objects</a:t>
            </a:r>
            <a:endParaRPr lang="de-DE" altLang="de-DE" sz="1800" dirty="0"/>
          </a:p>
          <a:p>
            <a:pPr lvl="2">
              <a:lnSpc>
                <a:spcPct val="90000"/>
              </a:lnSpc>
            </a:pPr>
            <a:r>
              <a:rPr lang="de-DE" altLang="de-DE" sz="1800" dirty="0"/>
              <a:t>Repositories </a:t>
            </a:r>
            <a:r>
              <a:rPr lang="de-DE" altLang="de-DE" sz="1800" dirty="0" err="1"/>
              <a:t>need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to</a:t>
            </a:r>
            <a:r>
              <a:rPr lang="de-DE" altLang="de-DE" sz="1800" dirty="0"/>
              <a:t> </a:t>
            </a:r>
            <a:r>
              <a:rPr lang="de-DE" altLang="de-DE" sz="1800" dirty="0" err="1"/>
              <a:t>monitor</a:t>
            </a:r>
            <a:r>
              <a:rPr lang="de-DE" altLang="de-DE" sz="1800" dirty="0"/>
              <a:t> such </a:t>
            </a:r>
            <a:r>
              <a:rPr lang="de-DE" altLang="de-DE" sz="1800" dirty="0" err="1"/>
              <a:t>changes</a:t>
            </a:r>
            <a:endParaRPr lang="de-DE" altLang="de-DE" sz="1800" dirty="0"/>
          </a:p>
          <a:p>
            <a:pPr lvl="1">
              <a:lnSpc>
                <a:spcPct val="90000"/>
              </a:lnSpc>
            </a:pPr>
            <a:r>
              <a:rPr lang="de-DE" altLang="de-DE" sz="2200" dirty="0" err="1"/>
              <a:t>Trustworthiness</a:t>
            </a:r>
            <a:endParaRPr lang="de-DE" altLang="de-DE" sz="2200" dirty="0"/>
          </a:p>
          <a:p>
            <a:pPr lvl="2">
              <a:lnSpc>
                <a:spcPct val="90000"/>
              </a:lnSpc>
            </a:pPr>
            <a:r>
              <a:rPr lang="de-DE" altLang="de-DE" sz="1800" dirty="0" err="1"/>
              <a:t>Capacity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an </a:t>
            </a:r>
            <a:r>
              <a:rPr lang="de-DE" altLang="de-DE" sz="1800" dirty="0" err="1"/>
              <a:t>information</a:t>
            </a:r>
            <a:r>
              <a:rPr lang="de-DE" altLang="de-DE" sz="1800" dirty="0"/>
              <a:t> </a:t>
            </a:r>
            <a:r>
              <a:rPr lang="de-DE" altLang="de-DE" sz="1800" dirty="0" err="1"/>
              <a:t>system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to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operate</a:t>
            </a:r>
            <a:r>
              <a:rPr lang="de-DE" altLang="de-DE" sz="1800" dirty="0"/>
              <a:t> in </a:t>
            </a:r>
            <a:r>
              <a:rPr lang="de-DE" altLang="de-DE" sz="1800" dirty="0" err="1"/>
              <a:t>accordance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with</a:t>
            </a:r>
            <a:r>
              <a:rPr lang="de-DE" altLang="de-DE" sz="1800" dirty="0"/>
              <a:t> </a:t>
            </a:r>
            <a:r>
              <a:rPr lang="de-DE" altLang="de-DE" sz="1800" dirty="0" err="1"/>
              <a:t>its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objectives</a:t>
            </a:r>
            <a:r>
              <a:rPr lang="de-DE" altLang="de-DE" sz="1800" dirty="0"/>
              <a:t> </a:t>
            </a:r>
            <a:r>
              <a:rPr lang="en-US" altLang="de-DE" sz="1800" dirty="0"/>
              <a:t>and specifications (i.e. it does exactly what it claims to do). </a:t>
            </a:r>
          </a:p>
          <a:p>
            <a:pPr lvl="2">
              <a:lnSpc>
                <a:spcPct val="90000"/>
              </a:lnSpc>
            </a:pPr>
            <a:r>
              <a:rPr lang="en-US" altLang="de-DE" sz="1800" dirty="0"/>
              <a:t>Basic values are integrity, authenticity, confidentiality and availability.</a:t>
            </a:r>
            <a:endParaRPr lang="de-DE" altLang="de-DE" sz="1800" dirty="0"/>
          </a:p>
          <a:p>
            <a:pPr lvl="2">
              <a:lnSpc>
                <a:spcPct val="90000"/>
              </a:lnSpc>
            </a:pPr>
            <a:endParaRPr lang="de-DE" altLang="de-DE" sz="18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5526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Information, </a:t>
            </a:r>
            <a:r>
              <a:rPr lang="de-DE" dirty="0" err="1"/>
              <a:t>representation</a:t>
            </a:r>
            <a:r>
              <a:rPr lang="de-DE" dirty="0"/>
              <a:t>, </a:t>
            </a:r>
            <a:r>
              <a:rPr lang="de-DE" dirty="0" err="1"/>
              <a:t>interpretation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4429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Metadata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114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Trustworthiness</a:t>
            </a:r>
            <a:r>
              <a:rPr lang="de-DE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basic</a:t>
            </a:r>
            <a:r>
              <a:rPr lang="de-DE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objectives</a:t>
            </a:r>
            <a:endParaRPr lang="de-DE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System operation according to its objectives and specifications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Integrity: completeness and exclusion of unintended modifications to data sets</a:t>
            </a:r>
          </a:p>
          <a:p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Authenticity: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data sets actually contain what they claim to contain (metadata)</a:t>
            </a:r>
          </a:p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Availability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: (1)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guaranteed access to data &amp; services, (2) data sets &amp; services are usable</a:t>
            </a:r>
          </a:p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832" y="3260824"/>
            <a:ext cx="6520807" cy="328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ISO16363 (OCLC, Nestor, TRAC) </a:t>
            </a:r>
          </a:p>
          <a:p>
            <a:pPr marL="857250" lvl="2" indent="-4572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96600"/>
                </a:solidFill>
              </a:rPr>
              <a:t>standard criteria for repositories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Open Archival Information System (OAIS) </a:t>
            </a:r>
          </a:p>
          <a:p>
            <a:pPr marL="857250" lvl="2" indent="-4572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96600"/>
                </a:solidFill>
              </a:rPr>
              <a:t>used as the basis for terminology and structure of the criteria catalogue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Data Seal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Approval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(DSA)</a:t>
            </a:r>
          </a:p>
          <a:p>
            <a:pPr marL="857250" lvl="2" indent="-457200">
              <a:buFont typeface="Wingdings" panose="05000000000000000000" pitchFamily="2" charset="2"/>
              <a:buChar char="ü"/>
            </a:pPr>
            <a:r>
              <a:rPr lang="de-DE" dirty="0" err="1">
                <a:solidFill>
                  <a:srgbClr val="996600"/>
                </a:solidFill>
              </a:rPr>
              <a:t>for</a:t>
            </a:r>
            <a:r>
              <a:rPr lang="de-DE" dirty="0">
                <a:solidFill>
                  <a:srgbClr val="996600"/>
                </a:solidFill>
              </a:rPr>
              <a:t> </a:t>
            </a:r>
            <a:r>
              <a:rPr lang="de-DE" dirty="0" err="1">
                <a:solidFill>
                  <a:srgbClr val="996600"/>
                </a:solidFill>
              </a:rPr>
              <a:t>the</a:t>
            </a:r>
            <a:r>
              <a:rPr lang="de-DE" dirty="0">
                <a:solidFill>
                  <a:srgbClr val="996600"/>
                </a:solidFill>
              </a:rPr>
              <a:t> </a:t>
            </a:r>
            <a:r>
              <a:rPr lang="de-DE" dirty="0" err="1">
                <a:solidFill>
                  <a:srgbClr val="996600"/>
                </a:solidFill>
              </a:rPr>
              <a:t>metric</a:t>
            </a:r>
            <a:endParaRPr lang="de-DE" dirty="0">
              <a:solidFill>
                <a:srgbClr val="996600"/>
              </a:solidFill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WMO Information System</a:t>
            </a:r>
          </a:p>
          <a:p>
            <a:pPr marL="857250" lvl="2" indent="-457200">
              <a:buFont typeface="Wingdings" panose="05000000000000000000" pitchFamily="2" charset="2"/>
              <a:buChar char="ü"/>
            </a:pPr>
            <a:r>
              <a:rPr lang="de-DE" dirty="0" err="1">
                <a:solidFill>
                  <a:srgbClr val="996600"/>
                </a:solidFill>
              </a:rPr>
              <a:t>for</a:t>
            </a:r>
            <a:r>
              <a:rPr lang="de-DE" dirty="0">
                <a:solidFill>
                  <a:srgbClr val="996600"/>
                </a:solidFill>
              </a:rPr>
              <a:t> </a:t>
            </a:r>
            <a:r>
              <a:rPr lang="de-DE" dirty="0" err="1">
                <a:solidFill>
                  <a:srgbClr val="996600"/>
                </a:solidFill>
              </a:rPr>
              <a:t>some</a:t>
            </a:r>
            <a:r>
              <a:rPr lang="de-DE" dirty="0">
                <a:solidFill>
                  <a:srgbClr val="996600"/>
                </a:solidFill>
              </a:rPr>
              <a:t> </a:t>
            </a:r>
            <a:r>
              <a:rPr lang="de-DE" dirty="0" err="1">
                <a:solidFill>
                  <a:srgbClr val="996600"/>
                </a:solidFill>
              </a:rPr>
              <a:t>aspects</a:t>
            </a:r>
            <a:r>
              <a:rPr lang="de-DE" dirty="0">
                <a:solidFill>
                  <a:srgbClr val="996600"/>
                </a:solidFill>
              </a:rPr>
              <a:t> </a:t>
            </a:r>
            <a:r>
              <a:rPr lang="de-DE" dirty="0" err="1">
                <a:solidFill>
                  <a:srgbClr val="996600"/>
                </a:solidFill>
              </a:rPr>
              <a:t>of</a:t>
            </a:r>
            <a:r>
              <a:rPr lang="de-DE" dirty="0">
                <a:solidFill>
                  <a:srgbClr val="996600"/>
                </a:solidFill>
              </a:rPr>
              <a:t> </a:t>
            </a:r>
            <a:r>
              <a:rPr lang="de-DE" dirty="0" err="1">
                <a:solidFill>
                  <a:srgbClr val="996600"/>
                </a:solidFill>
              </a:rPr>
              <a:t>technical</a:t>
            </a:r>
            <a:r>
              <a:rPr lang="de-DE" dirty="0">
                <a:solidFill>
                  <a:srgbClr val="996600"/>
                </a:solidFill>
              </a:rPr>
              <a:t> </a:t>
            </a:r>
            <a:r>
              <a:rPr lang="de-DE" dirty="0" err="1">
                <a:solidFill>
                  <a:srgbClr val="996600"/>
                </a:solidFill>
              </a:rPr>
              <a:t>organisation</a:t>
            </a:r>
            <a:endParaRPr lang="en-US" dirty="0">
              <a:solidFill>
                <a:srgbClr val="996600"/>
              </a:solidFill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WDS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specific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criteria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pPr marL="857250" lvl="2" indent="-4572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996600"/>
                </a:solidFill>
              </a:rPr>
              <a:t>should support the ICSU strategy 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What</a:t>
            </a:r>
            <a:r>
              <a:rPr lang="de-DE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are</a:t>
            </a:r>
            <a:r>
              <a:rPr lang="de-DE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the</a:t>
            </a:r>
            <a:r>
              <a:rPr lang="de-DE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building</a:t>
            </a:r>
            <a:r>
              <a:rPr lang="de-DE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blocks</a:t>
            </a:r>
            <a:r>
              <a:rPr lang="de-DE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9868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Some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principles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for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the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derivation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of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criteria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052131"/>
            <a:ext cx="8229600" cy="406223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Criteria are formulated at a very abstract level 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Still, not all relevant aspects can be formalized properly – comprehensible language needed </a:t>
            </a:r>
          </a:p>
          <a:p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Expertise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reviewers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is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needed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for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deeper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understanding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services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supplied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Questionnaire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with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certification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criteria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should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allow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for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revisions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Certification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should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be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feasible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and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learning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exercise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for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applicants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well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for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reviewers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Should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also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be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usable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for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periodic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assessment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WDS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members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1733550" y="681038"/>
            <a:ext cx="5721350" cy="5553075"/>
            <a:chOff x="1733550" y="681038"/>
            <a:chExt cx="5721350" cy="5553075"/>
          </a:xfrm>
        </p:grpSpPr>
        <p:sp>
          <p:nvSpPr>
            <p:cNvPr id="6" name="Kreis 5"/>
            <p:cNvSpPr/>
            <p:nvPr/>
          </p:nvSpPr>
          <p:spPr>
            <a:xfrm rot="16200000">
              <a:off x="1824038" y="671513"/>
              <a:ext cx="5529262" cy="5548312"/>
            </a:xfrm>
            <a:prstGeom prst="pie">
              <a:avLst>
                <a:gd name="adj1" fmla="val 5397512"/>
                <a:gd name="adj2" fmla="val 16200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8" name="Kreis 7"/>
            <p:cNvSpPr/>
            <p:nvPr/>
          </p:nvSpPr>
          <p:spPr>
            <a:xfrm rot="5400000">
              <a:off x="1824038" y="671513"/>
              <a:ext cx="5529262" cy="5548312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9" name="Kreis 8"/>
            <p:cNvSpPr/>
            <p:nvPr/>
          </p:nvSpPr>
          <p:spPr>
            <a:xfrm rot="10800000">
              <a:off x="1827213" y="685800"/>
              <a:ext cx="5529262" cy="5548313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2">
                <a:lumMod val="40000"/>
                <a:lumOff val="60000"/>
                <a:alpha val="4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" name="Ellipse 1"/>
            <p:cNvSpPr/>
            <p:nvPr/>
          </p:nvSpPr>
          <p:spPr>
            <a:xfrm rot="16200000">
              <a:off x="2786063" y="1647825"/>
              <a:ext cx="3600450" cy="3600450"/>
            </a:xfrm>
            <a:prstGeom prst="ellipse">
              <a:avLst/>
            </a:prstGeom>
            <a:solidFill>
              <a:schemeClr val="accent1">
                <a:alpha val="3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2534" name="Textfeld 10"/>
            <p:cNvSpPr txBox="1">
              <a:spLocks noChangeArrowheads="1"/>
            </p:cNvSpPr>
            <p:nvPr/>
          </p:nvSpPr>
          <p:spPr bwMode="auto">
            <a:xfrm>
              <a:off x="1733550" y="4486275"/>
              <a:ext cx="5629275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de-DE" altLang="en-US" sz="6000" dirty="0">
                  <a:solidFill>
                    <a:srgbClr val="FFFF00"/>
                  </a:solidFill>
                  <a:latin typeface="Microsoft Sans Serif" pitchFamily="34" charset="0"/>
                  <a:cs typeface="Microsoft Sans Serif" pitchFamily="34" charset="0"/>
                </a:rPr>
                <a:t>ARCHIVES</a:t>
              </a:r>
            </a:p>
          </p:txBody>
        </p:sp>
        <p:sp>
          <p:nvSpPr>
            <p:cNvPr id="22535" name="Textfeld 11"/>
            <p:cNvSpPr txBox="1">
              <a:spLocks noChangeArrowheads="1"/>
            </p:cNvSpPr>
            <p:nvPr/>
          </p:nvSpPr>
          <p:spPr bwMode="auto">
            <a:xfrm>
              <a:off x="1827213" y="1400175"/>
              <a:ext cx="5627687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de-DE" altLang="en-US" sz="6000" dirty="0">
                  <a:solidFill>
                    <a:srgbClr val="00B050"/>
                  </a:solidFill>
                  <a:latin typeface="Microsoft Sans Serif" pitchFamily="34" charset="0"/>
                  <a:cs typeface="Microsoft Sans Serif" pitchFamily="34" charset="0"/>
                </a:rPr>
                <a:t>SERVICES</a:t>
              </a:r>
            </a:p>
          </p:txBody>
        </p:sp>
        <p:sp>
          <p:nvSpPr>
            <p:cNvPr id="22536" name="Textfeld 13"/>
            <p:cNvSpPr txBox="1">
              <a:spLocks noChangeArrowheads="1"/>
            </p:cNvSpPr>
            <p:nvPr/>
          </p:nvSpPr>
          <p:spPr bwMode="auto">
            <a:xfrm rot="-5400000">
              <a:off x="2938463" y="2982913"/>
              <a:ext cx="2020887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de-DE" altLang="en-US" sz="3600">
                  <a:solidFill>
                    <a:srgbClr val="FF0000"/>
                  </a:solidFill>
                </a:rPr>
                <a:t>global</a:t>
              </a:r>
              <a:br>
                <a:rPr lang="de-DE" altLang="en-US" sz="2000">
                  <a:solidFill>
                    <a:srgbClr val="FF0000"/>
                  </a:solidFill>
                </a:rPr>
              </a:br>
              <a:endParaRPr lang="de-DE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2537" name="Textfeld 15"/>
            <p:cNvSpPr txBox="1">
              <a:spLocks noChangeArrowheads="1"/>
            </p:cNvSpPr>
            <p:nvPr/>
          </p:nvSpPr>
          <p:spPr bwMode="auto">
            <a:xfrm rot="-5400000">
              <a:off x="1279525" y="3198813"/>
              <a:ext cx="2020888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de-DE" altLang="en-US" sz="3600">
                  <a:solidFill>
                    <a:srgbClr val="FF0000"/>
                  </a:solidFill>
                </a:rPr>
                <a:t>regional</a:t>
              </a:r>
              <a:endParaRPr lang="de-DE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2538" name="Textfeld 16"/>
            <p:cNvSpPr txBox="1">
              <a:spLocks noChangeArrowheads="1"/>
            </p:cNvSpPr>
            <p:nvPr/>
          </p:nvSpPr>
          <p:spPr bwMode="auto">
            <a:xfrm rot="-5400000">
              <a:off x="5533231" y="3156745"/>
              <a:ext cx="2574925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de-DE" altLang="en-US" sz="3600" dirty="0" err="1">
                  <a:solidFill>
                    <a:srgbClr val="FF0000"/>
                  </a:solidFill>
                </a:rPr>
                <a:t>disciplinary</a:t>
              </a:r>
              <a:endParaRPr lang="de-DE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539" name="Textfeld 17"/>
            <p:cNvSpPr txBox="1">
              <a:spLocks noChangeArrowheads="1"/>
            </p:cNvSpPr>
            <p:nvPr/>
          </p:nvSpPr>
          <p:spPr bwMode="auto">
            <a:xfrm rot="-5400000">
              <a:off x="4233863" y="2738438"/>
              <a:ext cx="2574925" cy="150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de-DE" altLang="en-US" sz="3600" dirty="0">
                  <a:solidFill>
                    <a:srgbClr val="FF0000"/>
                  </a:solidFill>
                </a:rPr>
                <a:t>multi-</a:t>
              </a:r>
              <a:br>
                <a:rPr lang="de-DE" altLang="en-US" sz="3600" dirty="0">
                  <a:solidFill>
                    <a:srgbClr val="FF0000"/>
                  </a:solidFill>
                </a:rPr>
              </a:br>
              <a:r>
                <a:rPr lang="de-DE" altLang="en-US" sz="3600" dirty="0" err="1">
                  <a:solidFill>
                    <a:srgbClr val="FF0000"/>
                  </a:solidFill>
                </a:rPr>
                <a:t>disciplinary</a:t>
              </a:r>
              <a:br>
                <a:rPr lang="de-DE" altLang="en-US" sz="2000" dirty="0">
                  <a:solidFill>
                    <a:srgbClr val="FF0000"/>
                  </a:solidFill>
                </a:rPr>
              </a:br>
              <a:endParaRPr lang="de-DE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uppieren 18"/>
          <p:cNvGrpSpPr>
            <a:grpSpLocks noChangeAspect="1"/>
          </p:cNvGrpSpPr>
          <p:nvPr/>
        </p:nvGrpSpPr>
        <p:grpSpPr>
          <a:xfrm>
            <a:off x="6149771" y="2834660"/>
            <a:ext cx="1079074" cy="1080000"/>
            <a:chOff x="1814513" y="681038"/>
            <a:chExt cx="5548312" cy="5553075"/>
          </a:xfrm>
        </p:grpSpPr>
        <p:sp>
          <p:nvSpPr>
            <p:cNvPr id="20" name="Kreis 19"/>
            <p:cNvSpPr/>
            <p:nvPr/>
          </p:nvSpPr>
          <p:spPr>
            <a:xfrm rot="16200000">
              <a:off x="1824038" y="671513"/>
              <a:ext cx="5529262" cy="5548312"/>
            </a:xfrm>
            <a:prstGeom prst="pie">
              <a:avLst>
                <a:gd name="adj1" fmla="val 5397512"/>
                <a:gd name="adj2" fmla="val 16200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1" name="Kreis 20"/>
            <p:cNvSpPr/>
            <p:nvPr/>
          </p:nvSpPr>
          <p:spPr>
            <a:xfrm rot="5400000">
              <a:off x="1824038" y="671513"/>
              <a:ext cx="5529262" cy="5548312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2" name="Kreis 21"/>
            <p:cNvSpPr/>
            <p:nvPr/>
          </p:nvSpPr>
          <p:spPr>
            <a:xfrm rot="10800000">
              <a:off x="1827213" y="685800"/>
              <a:ext cx="5529262" cy="5548313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2">
                <a:lumMod val="40000"/>
                <a:lumOff val="60000"/>
                <a:alpha val="4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3" name="Ellipse 22"/>
            <p:cNvSpPr/>
            <p:nvPr/>
          </p:nvSpPr>
          <p:spPr>
            <a:xfrm rot="16200000">
              <a:off x="2786063" y="1647825"/>
              <a:ext cx="3600450" cy="3600450"/>
            </a:xfrm>
            <a:prstGeom prst="ellipse">
              <a:avLst/>
            </a:prstGeom>
            <a:solidFill>
              <a:schemeClr val="accent1">
                <a:alpha val="3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39" name="Gruppieren 38"/>
          <p:cNvGrpSpPr>
            <a:grpSpLocks noChangeAspect="1"/>
          </p:cNvGrpSpPr>
          <p:nvPr/>
        </p:nvGrpSpPr>
        <p:grpSpPr>
          <a:xfrm>
            <a:off x="7890829" y="5318326"/>
            <a:ext cx="1079074" cy="1080000"/>
            <a:chOff x="1814513" y="681038"/>
            <a:chExt cx="5548312" cy="5553075"/>
          </a:xfrm>
        </p:grpSpPr>
        <p:sp>
          <p:nvSpPr>
            <p:cNvPr id="40" name="Kreis 39"/>
            <p:cNvSpPr/>
            <p:nvPr/>
          </p:nvSpPr>
          <p:spPr>
            <a:xfrm rot="16200000">
              <a:off x="1824038" y="671513"/>
              <a:ext cx="5529262" cy="5548312"/>
            </a:xfrm>
            <a:prstGeom prst="pie">
              <a:avLst>
                <a:gd name="adj1" fmla="val 5397512"/>
                <a:gd name="adj2" fmla="val 16200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1" name="Kreis 40"/>
            <p:cNvSpPr/>
            <p:nvPr/>
          </p:nvSpPr>
          <p:spPr>
            <a:xfrm rot="5400000">
              <a:off x="1824038" y="671513"/>
              <a:ext cx="5529262" cy="5548312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2" name="Kreis 41"/>
            <p:cNvSpPr/>
            <p:nvPr/>
          </p:nvSpPr>
          <p:spPr>
            <a:xfrm rot="10800000">
              <a:off x="1827213" y="685800"/>
              <a:ext cx="5529262" cy="5548313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2">
                <a:lumMod val="40000"/>
                <a:lumOff val="60000"/>
                <a:alpha val="4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3" name="Ellipse 42"/>
            <p:cNvSpPr/>
            <p:nvPr/>
          </p:nvSpPr>
          <p:spPr>
            <a:xfrm rot="16200000">
              <a:off x="2786063" y="1647825"/>
              <a:ext cx="3600450" cy="3600450"/>
            </a:xfrm>
            <a:prstGeom prst="ellipse">
              <a:avLst/>
            </a:prstGeom>
            <a:solidFill>
              <a:schemeClr val="accent1">
                <a:alpha val="3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54" name="Gruppieren 53"/>
          <p:cNvGrpSpPr>
            <a:grpSpLocks noChangeAspect="1"/>
          </p:cNvGrpSpPr>
          <p:nvPr/>
        </p:nvGrpSpPr>
        <p:grpSpPr>
          <a:xfrm>
            <a:off x="4912169" y="5670300"/>
            <a:ext cx="1079074" cy="1080000"/>
            <a:chOff x="1814513" y="681038"/>
            <a:chExt cx="5548312" cy="5553075"/>
          </a:xfrm>
        </p:grpSpPr>
        <p:sp>
          <p:nvSpPr>
            <p:cNvPr id="55" name="Kreis 54"/>
            <p:cNvSpPr/>
            <p:nvPr/>
          </p:nvSpPr>
          <p:spPr>
            <a:xfrm rot="16200000">
              <a:off x="1824038" y="671513"/>
              <a:ext cx="5529262" cy="5548312"/>
            </a:xfrm>
            <a:prstGeom prst="pie">
              <a:avLst>
                <a:gd name="adj1" fmla="val 5397512"/>
                <a:gd name="adj2" fmla="val 16200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56" name="Kreis 55"/>
            <p:cNvSpPr/>
            <p:nvPr/>
          </p:nvSpPr>
          <p:spPr>
            <a:xfrm rot="5400000">
              <a:off x="1824038" y="671513"/>
              <a:ext cx="5529262" cy="5548312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57" name="Kreis 56"/>
            <p:cNvSpPr/>
            <p:nvPr/>
          </p:nvSpPr>
          <p:spPr>
            <a:xfrm rot="10800000">
              <a:off x="1827213" y="685800"/>
              <a:ext cx="5529262" cy="5548313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2">
                <a:lumMod val="40000"/>
                <a:lumOff val="60000"/>
                <a:alpha val="4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58" name="Ellipse 57"/>
            <p:cNvSpPr/>
            <p:nvPr/>
          </p:nvSpPr>
          <p:spPr>
            <a:xfrm rot="16200000">
              <a:off x="2786063" y="1647825"/>
              <a:ext cx="3600450" cy="3600450"/>
            </a:xfrm>
            <a:prstGeom prst="ellipse">
              <a:avLst/>
            </a:prstGeom>
            <a:solidFill>
              <a:schemeClr val="accent1">
                <a:alpha val="3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59" name="Gruppieren 58"/>
          <p:cNvGrpSpPr>
            <a:grpSpLocks noChangeAspect="1"/>
          </p:cNvGrpSpPr>
          <p:nvPr/>
        </p:nvGrpSpPr>
        <p:grpSpPr>
          <a:xfrm>
            <a:off x="6485723" y="5438462"/>
            <a:ext cx="1079074" cy="1080000"/>
            <a:chOff x="1814513" y="681038"/>
            <a:chExt cx="5548312" cy="5553075"/>
          </a:xfrm>
        </p:grpSpPr>
        <p:sp>
          <p:nvSpPr>
            <p:cNvPr id="60" name="Kreis 59"/>
            <p:cNvSpPr/>
            <p:nvPr/>
          </p:nvSpPr>
          <p:spPr>
            <a:xfrm rot="16200000">
              <a:off x="1824038" y="671513"/>
              <a:ext cx="5529262" cy="5548312"/>
            </a:xfrm>
            <a:prstGeom prst="pie">
              <a:avLst>
                <a:gd name="adj1" fmla="val 5397512"/>
                <a:gd name="adj2" fmla="val 16200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1" name="Kreis 60"/>
            <p:cNvSpPr/>
            <p:nvPr/>
          </p:nvSpPr>
          <p:spPr>
            <a:xfrm rot="5400000">
              <a:off x="1824038" y="671513"/>
              <a:ext cx="5529262" cy="5548312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2" name="Kreis 61"/>
            <p:cNvSpPr/>
            <p:nvPr/>
          </p:nvSpPr>
          <p:spPr>
            <a:xfrm rot="10800000">
              <a:off x="1827213" y="685800"/>
              <a:ext cx="5529262" cy="5548313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2">
                <a:lumMod val="40000"/>
                <a:lumOff val="60000"/>
                <a:alpha val="4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3" name="Ellipse 62"/>
            <p:cNvSpPr/>
            <p:nvPr/>
          </p:nvSpPr>
          <p:spPr>
            <a:xfrm rot="16200000">
              <a:off x="2786063" y="1647825"/>
              <a:ext cx="3600450" cy="3600450"/>
            </a:xfrm>
            <a:prstGeom prst="ellipse">
              <a:avLst/>
            </a:prstGeom>
            <a:solidFill>
              <a:schemeClr val="accent1">
                <a:alpha val="3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64" name="Gruppieren 63"/>
          <p:cNvGrpSpPr>
            <a:grpSpLocks noChangeAspect="1"/>
          </p:cNvGrpSpPr>
          <p:nvPr/>
        </p:nvGrpSpPr>
        <p:grpSpPr>
          <a:xfrm>
            <a:off x="8067396" y="2382284"/>
            <a:ext cx="1079074" cy="1080000"/>
            <a:chOff x="1814513" y="681038"/>
            <a:chExt cx="5548312" cy="5553075"/>
          </a:xfrm>
        </p:grpSpPr>
        <p:sp>
          <p:nvSpPr>
            <p:cNvPr id="65" name="Kreis 64"/>
            <p:cNvSpPr/>
            <p:nvPr/>
          </p:nvSpPr>
          <p:spPr>
            <a:xfrm rot="16200000">
              <a:off x="1824038" y="671513"/>
              <a:ext cx="5529262" cy="5548312"/>
            </a:xfrm>
            <a:prstGeom prst="pie">
              <a:avLst>
                <a:gd name="adj1" fmla="val 5397512"/>
                <a:gd name="adj2" fmla="val 16200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6" name="Kreis 65"/>
            <p:cNvSpPr/>
            <p:nvPr/>
          </p:nvSpPr>
          <p:spPr>
            <a:xfrm rot="5400000">
              <a:off x="1824038" y="671513"/>
              <a:ext cx="5529262" cy="5548312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7" name="Kreis 66"/>
            <p:cNvSpPr/>
            <p:nvPr/>
          </p:nvSpPr>
          <p:spPr>
            <a:xfrm rot="10800000">
              <a:off x="1827213" y="685800"/>
              <a:ext cx="5529262" cy="5548313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2">
                <a:lumMod val="40000"/>
                <a:lumOff val="60000"/>
                <a:alpha val="4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8" name="Ellipse 67"/>
            <p:cNvSpPr/>
            <p:nvPr/>
          </p:nvSpPr>
          <p:spPr>
            <a:xfrm rot="16200000">
              <a:off x="2786063" y="1647825"/>
              <a:ext cx="3600450" cy="3600450"/>
            </a:xfrm>
            <a:prstGeom prst="ellipse">
              <a:avLst/>
            </a:prstGeom>
            <a:solidFill>
              <a:schemeClr val="accent1">
                <a:alpha val="3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69" name="Gruppieren 68"/>
          <p:cNvGrpSpPr>
            <a:grpSpLocks noChangeAspect="1"/>
          </p:cNvGrpSpPr>
          <p:nvPr/>
        </p:nvGrpSpPr>
        <p:grpSpPr>
          <a:xfrm>
            <a:off x="7335046" y="860175"/>
            <a:ext cx="1079074" cy="1080000"/>
            <a:chOff x="1814513" y="681038"/>
            <a:chExt cx="5548312" cy="5553075"/>
          </a:xfrm>
        </p:grpSpPr>
        <p:sp>
          <p:nvSpPr>
            <p:cNvPr id="70" name="Kreis 69"/>
            <p:cNvSpPr/>
            <p:nvPr/>
          </p:nvSpPr>
          <p:spPr>
            <a:xfrm rot="16200000">
              <a:off x="1824038" y="671513"/>
              <a:ext cx="5529262" cy="5548312"/>
            </a:xfrm>
            <a:prstGeom prst="pie">
              <a:avLst>
                <a:gd name="adj1" fmla="val 5397512"/>
                <a:gd name="adj2" fmla="val 16200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71" name="Kreis 70"/>
            <p:cNvSpPr/>
            <p:nvPr/>
          </p:nvSpPr>
          <p:spPr>
            <a:xfrm rot="5400000">
              <a:off x="1824038" y="671513"/>
              <a:ext cx="5529262" cy="5548312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72" name="Kreis 71"/>
            <p:cNvSpPr/>
            <p:nvPr/>
          </p:nvSpPr>
          <p:spPr>
            <a:xfrm rot="10800000">
              <a:off x="1827213" y="685800"/>
              <a:ext cx="5529262" cy="5548313"/>
            </a:xfrm>
            <a:prstGeom prst="pie">
              <a:avLst>
                <a:gd name="adj1" fmla="val 5394563"/>
                <a:gd name="adj2" fmla="val 16200000"/>
              </a:avLst>
            </a:prstGeom>
            <a:solidFill>
              <a:schemeClr val="accent2">
                <a:lumMod val="40000"/>
                <a:lumOff val="60000"/>
                <a:alpha val="4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73" name="Ellipse 72"/>
            <p:cNvSpPr/>
            <p:nvPr/>
          </p:nvSpPr>
          <p:spPr>
            <a:xfrm rot="16200000">
              <a:off x="2786063" y="1647825"/>
              <a:ext cx="3600450" cy="3600450"/>
            </a:xfrm>
            <a:prstGeom prst="ellipse">
              <a:avLst/>
            </a:prstGeom>
            <a:solidFill>
              <a:schemeClr val="accent1">
                <a:alpha val="3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74" name="Titel 1"/>
          <p:cNvSpPr txBox="1">
            <a:spLocks/>
          </p:cNvSpPr>
          <p:nvPr/>
        </p:nvSpPr>
        <p:spPr>
          <a:xfrm>
            <a:off x="214826" y="-210110"/>
            <a:ext cx="401281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Membership </a:t>
            </a:r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types</a:t>
            </a:r>
            <a:endParaRPr lang="de-DE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Inhaltsplatzhalter 2"/>
          <p:cNvSpPr txBox="1">
            <a:spLocks/>
          </p:cNvSpPr>
          <p:nvPr/>
        </p:nvSpPr>
        <p:spPr>
          <a:xfrm>
            <a:off x="212894" y="1152922"/>
            <a:ext cx="5936877" cy="53655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solidFill>
                  <a:schemeClr val="tx2">
                    <a:lumMod val="75000"/>
                  </a:schemeClr>
                </a:solidFill>
              </a:rPr>
              <a:t>Regular</a:t>
            </a:r>
          </a:p>
          <a:p>
            <a:pPr lvl="1"/>
            <a:r>
              <a:rPr lang="en-US" sz="2400" dirty="0">
                <a:solidFill>
                  <a:srgbClr val="996600"/>
                </a:solidFill>
              </a:rPr>
              <a:t>Nodes that deal directly with data curation &amp; data analysis services</a:t>
            </a:r>
            <a:endParaRPr lang="de-DE" sz="2400" dirty="0">
              <a:solidFill>
                <a:srgbClr val="996600"/>
              </a:solidFill>
            </a:endParaRPr>
          </a:p>
          <a:p>
            <a:r>
              <a:rPr lang="de-DE" sz="2400" dirty="0">
                <a:solidFill>
                  <a:schemeClr val="tx2">
                    <a:lumMod val="75000"/>
                  </a:schemeClr>
                </a:solidFill>
              </a:rPr>
              <a:t>Network</a:t>
            </a:r>
          </a:p>
          <a:p>
            <a:pPr lvl="1"/>
            <a:r>
              <a:rPr lang="en-US" sz="2400" dirty="0">
                <a:solidFill>
                  <a:srgbClr val="996600"/>
                </a:solidFill>
              </a:rPr>
              <a:t>groups of regular members and serve as coordinating agents </a:t>
            </a:r>
            <a:endParaRPr lang="de-DE" sz="2400" dirty="0">
              <a:solidFill>
                <a:srgbClr val="996600"/>
              </a:solidFill>
            </a:endParaRPr>
          </a:p>
          <a:p>
            <a:r>
              <a:rPr lang="de-DE" sz="2400" dirty="0">
                <a:solidFill>
                  <a:schemeClr val="tx2">
                    <a:lumMod val="75000"/>
                  </a:schemeClr>
                </a:solidFill>
              </a:rPr>
              <a:t>Partner</a:t>
            </a:r>
          </a:p>
          <a:p>
            <a:pPr lvl="1"/>
            <a:r>
              <a:rPr lang="de-DE" sz="2400" dirty="0" err="1">
                <a:solidFill>
                  <a:srgbClr val="996600"/>
                </a:solidFill>
              </a:rPr>
              <a:t>Giving</a:t>
            </a:r>
            <a:r>
              <a:rPr lang="de-DE" sz="2400" dirty="0">
                <a:solidFill>
                  <a:srgbClr val="996600"/>
                </a:solidFill>
              </a:rPr>
              <a:t> </a:t>
            </a:r>
            <a:r>
              <a:rPr lang="de-DE" sz="2400" dirty="0" err="1">
                <a:solidFill>
                  <a:srgbClr val="996600"/>
                </a:solidFill>
              </a:rPr>
              <a:t>support</a:t>
            </a:r>
            <a:r>
              <a:rPr lang="de-DE" sz="2400" dirty="0">
                <a:solidFill>
                  <a:srgbClr val="996600"/>
                </a:solidFill>
              </a:rPr>
              <a:t> </a:t>
            </a:r>
            <a:r>
              <a:rPr lang="de-DE" sz="2400" dirty="0" err="1">
                <a:solidFill>
                  <a:srgbClr val="996600"/>
                </a:solidFill>
              </a:rPr>
              <a:t>to</a:t>
            </a:r>
            <a:r>
              <a:rPr lang="de-DE" sz="2400" dirty="0">
                <a:solidFill>
                  <a:srgbClr val="996600"/>
                </a:solidFill>
              </a:rPr>
              <a:t> </a:t>
            </a:r>
            <a:r>
              <a:rPr lang="de-DE" sz="2400" dirty="0" err="1">
                <a:solidFill>
                  <a:srgbClr val="996600"/>
                </a:solidFill>
              </a:rPr>
              <a:t>regular</a:t>
            </a:r>
            <a:r>
              <a:rPr lang="de-DE" sz="2400" dirty="0">
                <a:solidFill>
                  <a:srgbClr val="996600"/>
                </a:solidFill>
              </a:rPr>
              <a:t> </a:t>
            </a:r>
            <a:r>
              <a:rPr lang="de-DE" sz="2400" dirty="0" err="1">
                <a:solidFill>
                  <a:srgbClr val="996600"/>
                </a:solidFill>
              </a:rPr>
              <a:t>or</a:t>
            </a:r>
            <a:r>
              <a:rPr lang="de-DE" sz="2400" dirty="0">
                <a:solidFill>
                  <a:srgbClr val="996600"/>
                </a:solidFill>
              </a:rPr>
              <a:t> </a:t>
            </a:r>
            <a:r>
              <a:rPr lang="de-DE" sz="2400" dirty="0" err="1">
                <a:solidFill>
                  <a:srgbClr val="996600"/>
                </a:solidFill>
              </a:rPr>
              <a:t>network</a:t>
            </a:r>
            <a:r>
              <a:rPr lang="de-DE" sz="2400" dirty="0">
                <a:solidFill>
                  <a:srgbClr val="996600"/>
                </a:solidFill>
              </a:rPr>
              <a:t> </a:t>
            </a:r>
            <a:r>
              <a:rPr lang="de-DE" sz="2400" dirty="0" err="1">
                <a:solidFill>
                  <a:srgbClr val="996600"/>
                </a:solidFill>
              </a:rPr>
              <a:t>members</a:t>
            </a:r>
            <a:endParaRPr lang="de-DE" sz="2400" dirty="0">
              <a:solidFill>
                <a:srgbClr val="996600"/>
              </a:solidFill>
            </a:endParaRPr>
          </a:p>
          <a:p>
            <a:r>
              <a:rPr lang="de-DE" sz="2400" dirty="0">
                <a:solidFill>
                  <a:schemeClr val="tx2">
                    <a:lumMod val="75000"/>
                  </a:schemeClr>
                </a:solidFill>
              </a:rPr>
              <a:t>Associated</a:t>
            </a:r>
          </a:p>
          <a:p>
            <a:pPr lvl="1"/>
            <a:r>
              <a:rPr lang="en-US" sz="2400" dirty="0">
                <a:solidFill>
                  <a:srgbClr val="996600"/>
                </a:solidFill>
              </a:rPr>
              <a:t>interested in the endeavor, and participate in the discussion </a:t>
            </a:r>
          </a:p>
        </p:txBody>
      </p:sp>
    </p:spTree>
    <p:extLst>
      <p:ext uri="{BB962C8B-B14F-4D97-AF65-F5344CB8AC3E}">
        <p14:creationId xmlns:p14="http://schemas.microsoft.com/office/powerpoint/2010/main" val="134870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20611E-6 L 0.1401 3.20611E-6 C 0.20313 3.20611E-6 0.28021 0.05366 0.28021 0.09761 L 0.28021 0.19708 " pathEditMode="relative" rAng="0" ptsTypes="FfFF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10" y="98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diepenb\Documents\VP-UML Projects\Activity Diagramm WDS Certificatio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726" y="0"/>
            <a:ext cx="3433685" cy="69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413132" y="219553"/>
            <a:ext cx="35309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Certification</a:t>
            </a:r>
            <a:r>
              <a:rPr lang="de-DE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procedure</a:t>
            </a:r>
            <a:endParaRPr lang="de-DE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285011" y="1602410"/>
            <a:ext cx="4720728" cy="4525963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Reviewers board - certification agency (CA)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pPr lvl="0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Organization of the accreditation, certification, and monitoring process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1043347" y="5255046"/>
            <a:ext cx="3760008" cy="10257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Regular,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partner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&amp;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associate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members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Pfeil nach rechts 1"/>
          <p:cNvSpPr/>
          <p:nvPr/>
        </p:nvSpPr>
        <p:spPr>
          <a:xfrm>
            <a:off x="4490421" y="543740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2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5" grpId="0" build="p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diepenb\Google Drive\WDS-SC 2012-2015\Subcommittees\Membership and Accreditation (LR, FG, GL, MD)\Archives\Activity Diagramm WDS Certific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803" y="0"/>
            <a:ext cx="5802249" cy="690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2115" y="274638"/>
            <a:ext cx="365209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Certification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procedure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275422" y="4213482"/>
            <a:ext cx="2170323" cy="1030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Network </a:t>
            </a:r>
            <a:br>
              <a:rPr lang="de-DE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members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Pfeil nach rechts 6"/>
          <p:cNvSpPr/>
          <p:nvPr/>
        </p:nvSpPr>
        <p:spPr>
          <a:xfrm>
            <a:off x="2170323" y="448649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92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Current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state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Started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in 2011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164 expressions of interest (</a:t>
            </a:r>
            <a:r>
              <a:rPr lang="en-GB" dirty="0" err="1">
                <a:solidFill>
                  <a:schemeClr val="tx2">
                    <a:lumMod val="75000"/>
                  </a:schemeClr>
                </a:solidFill>
              </a:rPr>
              <a:t>EoI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) 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86 members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56 regular members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10 network members, 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3  partner members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17 associate members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About 60% successful applications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75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Current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state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Times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needed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for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certification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process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on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applicants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side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less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than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week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on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reviewers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side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: 1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day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Reviewers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board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needs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to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be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extended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Applicants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need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staff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with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expertise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on different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levels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organisation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data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management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technical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Feedback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left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by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applicants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and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outside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groups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initiated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revision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catalogue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2">
                    <a:lumMod val="75000"/>
                  </a:schemeClr>
                </a:solidFill>
              </a:rPr>
              <a:t>criteria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Overall perception: many facilities have not reached their potential</a:t>
            </a:r>
          </a:p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46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760</Words>
  <Application>Microsoft Office PowerPoint</Application>
  <PresentationFormat>Bildschirmpräsentation (4:3)</PresentationFormat>
  <Paragraphs>129</Paragraphs>
  <Slides>15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Calibri</vt:lpstr>
      <vt:lpstr>Microsoft Sans Serif</vt:lpstr>
      <vt:lpstr>Wingdings</vt:lpstr>
      <vt:lpstr>Larissa-Design</vt:lpstr>
      <vt:lpstr>WDS Certification  Objective: building trust in the usage of data &amp; data services</vt:lpstr>
      <vt:lpstr>Outline</vt:lpstr>
      <vt:lpstr>Quality indicators</vt:lpstr>
      <vt:lpstr>Trustworthiness </vt:lpstr>
      <vt:lpstr>Basic concepts</vt:lpstr>
      <vt:lpstr>Information, representation, interpretation</vt:lpstr>
      <vt:lpstr>Metadata</vt:lpstr>
      <vt:lpstr>Trustworthiness – basic objectives</vt:lpstr>
      <vt:lpstr>What are the building blocks?</vt:lpstr>
      <vt:lpstr>Some principles for the derivation of criteria</vt:lpstr>
      <vt:lpstr>PowerPoint-Präsentation</vt:lpstr>
      <vt:lpstr>PowerPoint-Präsentation</vt:lpstr>
      <vt:lpstr>Certification procedure</vt:lpstr>
      <vt:lpstr>Current state</vt:lpstr>
      <vt:lpstr>Current state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Michael Diepenbroek</dc:creator>
  <cp:lastModifiedBy>mdiepenb</cp:lastModifiedBy>
  <cp:revision>115</cp:revision>
  <dcterms:created xsi:type="dcterms:W3CDTF">2009-10-12T13:17:32Z</dcterms:created>
  <dcterms:modified xsi:type="dcterms:W3CDTF">2016-05-21T15:57:20Z</dcterms:modified>
</cp:coreProperties>
</file>