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53.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44" d="100"/>
          <a:sy n="44" d="100"/>
        </p:scale>
        <p:origin x="-624"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5DB8BE-E425-4D57-AD1E-5E7B9C404EFF}" type="datetimeFigureOut">
              <a:rPr lang="de-DE" smtClean="0"/>
              <a:t>26.05.2016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C7D5F5-67D3-40B1-B473-A3778BAB9F17}" type="slidenum">
              <a:rPr lang="de-DE" smtClean="0"/>
              <a:t>‹Nr.›</a:t>
            </a:fld>
            <a:endParaRPr lang="de-DE"/>
          </a:p>
        </p:txBody>
      </p:sp>
    </p:spTree>
    <p:extLst>
      <p:ext uri="{BB962C8B-B14F-4D97-AF65-F5344CB8AC3E}">
        <p14:creationId xmlns:p14="http://schemas.microsoft.com/office/powerpoint/2010/main" val="2271208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B2FIND is one of the services offered by EUDAT, the pan-European Infrastructure.  EUDAT offers common data services, supporting multiple research communities as well as individuals, through a geographically distributed resilient network connecting general purpose data centres and community-specific data repositories. EUDAT wants to enable European researchers from any discipline to preserve, find, access, and process data in a trusted environment, as part of a Collaborative Data Infrastructure.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2</a:t>
            </a:fld>
            <a:endParaRPr lang="en-GB"/>
          </a:p>
        </p:txBody>
      </p:sp>
    </p:spTree>
    <p:extLst>
      <p:ext uri="{BB962C8B-B14F-4D97-AF65-F5344CB8AC3E}">
        <p14:creationId xmlns:p14="http://schemas.microsoft.com/office/powerpoint/2010/main" val="465629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services offered by EUDAT, the so called B2 service suite, are community driven as they are designed, built and implemented on user community requirements. This means that the communities have direct influence on these services and contribute to the development of them. </a:t>
            </a:r>
            <a:r>
              <a:rPr lang="en-US" sz="1200" kern="1200" dirty="0" smtClean="0">
                <a:solidFill>
                  <a:schemeClr val="tx1"/>
                </a:solidFill>
                <a:effectLst/>
                <a:latin typeface="+mn-lt"/>
                <a:ea typeface="+mn-ea"/>
                <a:cs typeface="+mn-cs"/>
              </a:rPr>
              <a:t>Services are defined not just by researchers in the EUDAT collaboration, but we also elicit requirements</a:t>
            </a:r>
            <a:r>
              <a:rPr lang="en-US" sz="1200" kern="1200" baseline="0" dirty="0" smtClean="0">
                <a:solidFill>
                  <a:schemeClr val="tx1"/>
                </a:solidFill>
                <a:effectLst/>
                <a:latin typeface="+mn-lt"/>
                <a:ea typeface="+mn-ea"/>
                <a:cs typeface="+mn-cs"/>
              </a:rPr>
              <a:t> from </a:t>
            </a:r>
            <a:r>
              <a:rPr lang="en-US" sz="1200" kern="1200" dirty="0" smtClean="0">
                <a:solidFill>
                  <a:schemeClr val="tx1"/>
                </a:solidFill>
                <a:effectLst/>
                <a:latin typeface="+mn-lt"/>
                <a:ea typeface="+mn-ea"/>
                <a:cs typeface="+mn-cs"/>
              </a:rPr>
              <a:t>other communities to ensure our services are as generic and applicable to as wide an audience as possible.</a:t>
            </a:r>
            <a:endParaRPr lang="en-GB" sz="1200" kern="1200" dirty="0" smtClean="0">
              <a:solidFill>
                <a:schemeClr val="tx1"/>
              </a:solidFill>
              <a:effectLst/>
              <a:latin typeface="+mn-lt"/>
              <a:ea typeface="+mn-ea"/>
              <a:cs typeface="+mn-cs"/>
            </a:endParaRPr>
          </a:p>
          <a:p>
            <a:endParaRPr lang="en-US" baseline="0" dirty="0" smtClean="0">
              <a:solidFill>
                <a:srgbClr val="FF0000"/>
              </a:solidFill>
            </a:endParaRPr>
          </a:p>
        </p:txBody>
      </p:sp>
      <p:sp>
        <p:nvSpPr>
          <p:cNvPr id="4" name="Slide Number Placeholder 3"/>
          <p:cNvSpPr>
            <a:spLocks noGrp="1"/>
          </p:cNvSpPr>
          <p:nvPr>
            <p:ph type="sldNum" sz="quarter" idx="10"/>
          </p:nvPr>
        </p:nvSpPr>
        <p:spPr/>
        <p:txBody>
          <a:bodyPr/>
          <a:lstStyle/>
          <a:p>
            <a:fld id="{4A135094-64D1-F647-9BB8-82B15787932B}" type="slidenum">
              <a:rPr lang="en-US" smtClean="0"/>
              <a:t>3</a:t>
            </a:fld>
            <a:endParaRPr lang="en-US"/>
          </a:p>
        </p:txBody>
      </p:sp>
    </p:spTree>
    <p:extLst>
      <p:ext uri="{BB962C8B-B14F-4D97-AF65-F5344CB8AC3E}">
        <p14:creationId xmlns:p14="http://schemas.microsoft.com/office/powerpoint/2010/main" val="2048661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The EUDAT service suite represents an integrated set of services to support researchers manage their data through the data lifecycle. As your data moves through the data lifecycle, EUDAT services will help you manage your data using best practices followed by some of the world’s largest communities. The services available cover a wide range of functionalities.</a:t>
            </a:r>
            <a:r>
              <a:rPr lang="en-GB" sz="1200" kern="1200" baseline="0" dirty="0" smtClean="0">
                <a:solidFill>
                  <a:schemeClr val="tx1"/>
                </a:solidFill>
                <a:effectLst/>
                <a:latin typeface="+mn-lt"/>
                <a:ea typeface="+mn-ea"/>
                <a:cs typeface="+mn-cs"/>
              </a:rPr>
              <a:t> B2SAFE enables communities to replicate and safely store their large-scale data on robust, reliable datacentres operated by the EUDAT partners. B2HANDLE registers all data on EUDAT with a unique identifier</a:t>
            </a:r>
            <a:r>
              <a:rPr lang="en-GB" sz="1200" kern="1200" dirty="0" smtClean="0">
                <a:solidFill>
                  <a:schemeClr val="tx1"/>
                </a:solidFill>
                <a:effectLst/>
                <a:latin typeface="+mn-lt"/>
                <a:ea typeface="+mn-ea"/>
                <a:cs typeface="+mn-cs"/>
              </a:rPr>
              <a:t> which can</a:t>
            </a:r>
            <a:r>
              <a:rPr lang="en-GB" sz="1200" kern="1200" baseline="0" dirty="0" smtClean="0">
                <a:solidFill>
                  <a:schemeClr val="tx1"/>
                </a:solidFill>
                <a:effectLst/>
                <a:latin typeface="+mn-lt"/>
                <a:ea typeface="+mn-ea"/>
                <a:cs typeface="+mn-cs"/>
              </a:rPr>
              <a:t> be globally resolved on the standard handle system. B2STAGE allows users to efficiently move their data between EUDAT sites </a:t>
            </a:r>
            <a:r>
              <a:rPr lang="en-GB" sz="1200" i="0" kern="1200" baseline="0" dirty="0" smtClean="0">
                <a:solidFill>
                  <a:schemeClr val="tx1"/>
                </a:solidFill>
                <a:effectLst/>
                <a:latin typeface="+mn-lt"/>
                <a:ea typeface="+mn-ea"/>
                <a:cs typeface="+mn-cs"/>
              </a:rPr>
              <a:t>and compute facilities </a:t>
            </a:r>
            <a:r>
              <a:rPr lang="en-GB" sz="1200" kern="1200" baseline="0" dirty="0" smtClean="0">
                <a:solidFill>
                  <a:schemeClr val="tx1"/>
                </a:solidFill>
                <a:effectLst/>
                <a:latin typeface="+mn-lt"/>
                <a:ea typeface="+mn-ea"/>
                <a:cs typeface="+mn-cs"/>
              </a:rPr>
              <a:t>; one example of using B2STAGE is so as to move data to a compute cluster, then deposit the results of the computation back into EUDAT. B2DROP allows EUDAT users to easily exchange working data, while B2SHARE allows to deposit and disseminate final research data at a smaller scale, but easier than with B2SAFE. </a:t>
            </a:r>
            <a:r>
              <a:rPr lang="en-GB" sz="1200" kern="1200" dirty="0" smtClean="0">
                <a:solidFill>
                  <a:schemeClr val="tx1"/>
                </a:solidFill>
                <a:effectLst/>
                <a:latin typeface="+mn-lt"/>
                <a:ea typeface="+mn-ea"/>
                <a:cs typeface="+mn-cs"/>
              </a:rPr>
              <a:t>B2ACCESS is the simple and secure authorisation and authentication</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platform of EUDAT, which allows single sign-on on EUDAT’s public and internal</a:t>
            </a:r>
            <a:r>
              <a:rPr lang="en-GB" sz="1200" kern="1200" baseline="0" dirty="0" smtClean="0">
                <a:solidFill>
                  <a:schemeClr val="tx1"/>
                </a:solidFill>
                <a:effectLst/>
                <a:latin typeface="+mn-lt"/>
                <a:ea typeface="+mn-ea"/>
                <a:cs typeface="+mn-cs"/>
              </a:rPr>
              <a:t> service</a:t>
            </a:r>
            <a:r>
              <a:rPr lang="en-GB" sz="1200" kern="1200" dirty="0" smtClean="0">
                <a:solidFill>
                  <a:schemeClr val="tx1"/>
                </a:solidFill>
                <a:effectLst/>
                <a:latin typeface="+mn-lt"/>
                <a:ea typeface="+mn-ea"/>
                <a:cs typeface="+mn-cs"/>
              </a:rPr>
              <a:t>. At the</a:t>
            </a:r>
            <a:r>
              <a:rPr lang="en-GB" sz="1200" kern="1200" baseline="0" dirty="0" smtClean="0">
                <a:solidFill>
                  <a:schemeClr val="tx1"/>
                </a:solidFill>
                <a:effectLst/>
                <a:latin typeface="+mn-lt"/>
                <a:ea typeface="+mn-ea"/>
                <a:cs typeface="+mn-cs"/>
              </a:rPr>
              <a:t> moment B2SHARE and the Site and Service Registry have adopted B2ACCESS, with more services integrating it rapidly. B2FIND</a:t>
            </a:r>
            <a:r>
              <a:rPr lang="en-GB" sz="1200" kern="1200" dirty="0" smtClean="0">
                <a:solidFill>
                  <a:schemeClr val="tx1"/>
                </a:solidFill>
                <a:effectLst/>
                <a:latin typeface="+mn-lt"/>
                <a:ea typeface="+mn-ea"/>
                <a:cs typeface="+mn-cs"/>
              </a:rPr>
              <a:t>, the topic of this talk, </a:t>
            </a:r>
            <a:r>
              <a:rPr lang="en-GB" sz="1200" kern="1200" baseline="0" dirty="0" smtClean="0">
                <a:solidFill>
                  <a:schemeClr val="tx1"/>
                </a:solidFill>
                <a:effectLst/>
                <a:latin typeface="+mn-lt"/>
                <a:ea typeface="+mn-ea"/>
                <a:cs typeface="+mn-cs"/>
              </a:rPr>
              <a:t> allows searches on the EUDAT metadata and is one of the key enablers of multi-disciplinary research on EUDAT. </a:t>
            </a:r>
            <a:endParaRPr lang="en-US" baseline="0" dirty="0" smtClean="0"/>
          </a:p>
        </p:txBody>
      </p:sp>
      <p:sp>
        <p:nvSpPr>
          <p:cNvPr id="4" name="Slide Number Placeholder 3"/>
          <p:cNvSpPr>
            <a:spLocks noGrp="1"/>
          </p:cNvSpPr>
          <p:nvPr>
            <p:ph type="sldNum" sz="quarter" idx="10"/>
          </p:nvPr>
        </p:nvSpPr>
        <p:spPr/>
        <p:txBody>
          <a:bodyPr/>
          <a:lstStyle/>
          <a:p>
            <a:fld id="{1D17F8AD-33BB-4EDC-B921-541CE899FC3B}" type="slidenum">
              <a:rPr lang="en-US" smtClean="0"/>
              <a:pPr/>
              <a:t>4</a:t>
            </a:fld>
            <a:endParaRPr lang="en-US"/>
          </a:p>
        </p:txBody>
      </p:sp>
    </p:spTree>
    <p:extLst>
      <p:ext uri="{BB962C8B-B14F-4D97-AF65-F5344CB8AC3E}">
        <p14:creationId xmlns:p14="http://schemas.microsoft.com/office/powerpoint/2010/main" val="1268518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6</a:t>
            </a:fld>
            <a:endParaRPr lang="de-DE" altLang="it-IT"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2B1C69-55FB-4F7E-83AF-94BFBA4184B3}" type="slidenum">
              <a:rPr lang="en-GB" smtClean="0"/>
              <a:t>7</a:t>
            </a:fld>
            <a:endParaRPr lang="en-GB"/>
          </a:p>
        </p:txBody>
      </p:sp>
    </p:spTree>
    <p:extLst>
      <p:ext uri="{BB962C8B-B14F-4D97-AF65-F5344CB8AC3E}">
        <p14:creationId xmlns:p14="http://schemas.microsoft.com/office/powerpoint/2010/main" val="159535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it-IT" smtClean="0">
              <a:ea typeface="ＭＳ Ｐゴシック" pitchFamily="34" charset="-128"/>
            </a:endParaRPr>
          </a:p>
        </p:txBody>
      </p:sp>
      <p:sp>
        <p:nvSpPr>
          <p:cNvPr id="2765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58BC5A3-4F4C-45EC-B54C-DFE867C52A06}" type="slidenum">
              <a:rPr lang="de-DE" altLang="it-IT" smtClean="0">
                <a:latin typeface="Calibri" pitchFamily="34" charset="0"/>
              </a:rPr>
              <a:pPr eaLnBrk="1" hangingPunct="1"/>
              <a:t>8</a:t>
            </a:fld>
            <a:endParaRPr lang="de-DE" altLang="it-IT" smtClean="0">
              <a:latin typeface="Calibri" pitchFamily="34" charset="0"/>
            </a:endParaRPr>
          </a:p>
        </p:txBody>
      </p:sp>
    </p:spTree>
    <p:extLst>
      <p:ext uri="{BB962C8B-B14F-4D97-AF65-F5344CB8AC3E}">
        <p14:creationId xmlns:p14="http://schemas.microsoft.com/office/powerpoint/2010/main" val="2009843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46175" y="695325"/>
            <a:ext cx="4565650" cy="3425825"/>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46175" y="695325"/>
            <a:ext cx="4565650" cy="3425825"/>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46175" y="695325"/>
            <a:ext cx="4565650" cy="3425825"/>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46175" y="695325"/>
            <a:ext cx="4565650" cy="3425825"/>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1D17F8AD-33BB-4EDC-B921-541CE899FC3B}" type="slidenum">
              <a:rPr lang="en-US" smtClean="0"/>
              <a:t>15</a:t>
            </a:fld>
            <a:endParaRPr lang="en-US" dirty="0"/>
          </a:p>
        </p:txBody>
      </p:sp>
    </p:spTree>
    <p:extLst>
      <p:ext uri="{BB962C8B-B14F-4D97-AF65-F5344CB8AC3E}">
        <p14:creationId xmlns:p14="http://schemas.microsoft.com/office/powerpoint/2010/main" val="4210789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46175" y="695325"/>
            <a:ext cx="4565650" cy="3425825"/>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1D17F8AD-33BB-4EDC-B921-541CE899FC3B}" type="slidenum">
              <a:rPr lang="en-US" smtClean="0"/>
              <a:t>17</a:t>
            </a:fld>
            <a:endParaRPr lang="en-US" dirty="0"/>
          </a:p>
        </p:txBody>
      </p:sp>
    </p:spTree>
    <p:extLst>
      <p:ext uri="{BB962C8B-B14F-4D97-AF65-F5344CB8AC3E}">
        <p14:creationId xmlns:p14="http://schemas.microsoft.com/office/powerpoint/2010/main" val="4210789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46175" y="695325"/>
            <a:ext cx="4565650" cy="3425825"/>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46175" y="695325"/>
            <a:ext cx="4565650" cy="3425825"/>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10"/>
          </p:nvPr>
        </p:nvSpPr>
        <p:spPr/>
        <p:txBody>
          <a:bodyPr/>
          <a:lstStyle/>
          <a:p>
            <a:fld id="{1D17F8AD-33BB-4EDC-B921-541CE899FC3B}" type="slidenum">
              <a:rPr lang="en-US" smtClean="0"/>
              <a:t>22</a:t>
            </a:fld>
            <a:endParaRPr lang="en-US"/>
          </a:p>
        </p:txBody>
      </p:sp>
    </p:spTree>
    <p:extLst>
      <p:ext uri="{BB962C8B-B14F-4D97-AF65-F5344CB8AC3E}">
        <p14:creationId xmlns:p14="http://schemas.microsoft.com/office/powerpoint/2010/main" val="1082076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10"/>
          </p:nvPr>
        </p:nvSpPr>
        <p:spPr/>
        <p:txBody>
          <a:bodyPr/>
          <a:lstStyle/>
          <a:p>
            <a:fld id="{1D17F8AD-33BB-4EDC-B921-541CE899FC3B}" type="slidenum">
              <a:rPr lang="en-US" smtClean="0"/>
              <a:t>23</a:t>
            </a:fld>
            <a:endParaRPr lang="en-US"/>
          </a:p>
        </p:txBody>
      </p:sp>
    </p:spTree>
    <p:extLst>
      <p:ext uri="{BB962C8B-B14F-4D97-AF65-F5344CB8AC3E}">
        <p14:creationId xmlns:p14="http://schemas.microsoft.com/office/powerpoint/2010/main" val="1099687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For more info please visit: </a:t>
            </a:r>
            <a:r>
              <a:rPr lang="en-GB" sz="1200" u="sng" kern="1200" dirty="0" smtClean="0">
                <a:solidFill>
                  <a:schemeClr val="tx1"/>
                </a:solidFill>
                <a:effectLst/>
                <a:latin typeface="+mn-lt"/>
                <a:ea typeface="+mn-ea"/>
                <a:cs typeface="+mn-cs"/>
              </a:rPr>
              <a:t>http://eudat.eu/services/b2find</a:t>
            </a:r>
            <a:r>
              <a:rPr lang="en-GB" sz="1200" u="none"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 The User documentation can be found at : </a:t>
            </a:r>
            <a:r>
              <a:rPr lang="en-GB" sz="1200" u="sng" kern="1200" dirty="0" smtClean="0">
                <a:solidFill>
                  <a:schemeClr val="tx1"/>
                </a:solidFill>
                <a:effectLst/>
                <a:latin typeface="+mn-lt"/>
                <a:ea typeface="+mn-ea"/>
                <a:cs typeface="+mn-cs"/>
              </a:rPr>
              <a:t>https://eudat.eu/services/userdoc/b2find-integration</a:t>
            </a:r>
            <a:r>
              <a:rPr lang="en-GB" sz="1200" u="sng" kern="1200" baseline="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25</a:t>
            </a:fld>
            <a:endParaRPr lang="en-GB"/>
          </a:p>
        </p:txBody>
      </p:sp>
    </p:spTree>
    <p:extLst>
      <p:ext uri="{BB962C8B-B14F-4D97-AF65-F5344CB8AC3E}">
        <p14:creationId xmlns:p14="http://schemas.microsoft.com/office/powerpoint/2010/main" val="274860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eudat.eu/"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66BA0926-7D07-411B-A1E8-21BC91FFDA70}" type="datetimeFigureOut">
              <a:rPr lang="de-DE" smtClean="0"/>
              <a:t>26.05.2016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1336757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66BA0926-7D07-411B-A1E8-21BC91FFDA70}" type="datetimeFigureOut">
              <a:rPr lang="de-DE" smtClean="0"/>
              <a:t>26.05.2016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3509458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66BA0926-7D07-411B-A1E8-21BC91FFDA70}" type="datetimeFigureOut">
              <a:rPr lang="de-DE" smtClean="0"/>
              <a:t>26.05.2016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1009076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66BA0926-7D07-411B-A1E8-21BC91FFDA70}" type="datetimeFigureOut">
              <a:rPr lang="de-DE" smtClean="0"/>
              <a:t>26.05.2016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1244325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66BA0926-7D07-411B-A1E8-21BC91FFDA70}" type="datetimeFigureOut">
              <a:rPr lang="de-DE" smtClean="0"/>
              <a:t>26.05.2016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2782620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66BA0926-7D07-411B-A1E8-21BC91FFDA70}" type="datetimeFigureOut">
              <a:rPr lang="de-DE" smtClean="0"/>
              <a:t>26.05.2016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314015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6BA0926-7D07-411B-A1E8-21BC91FFDA70}" type="datetimeFigureOut">
              <a:rPr lang="de-DE" smtClean="0"/>
              <a:t>26.05.2016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736965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66BA0926-7D07-411B-A1E8-21BC91FFDA70}" type="datetimeFigureOut">
              <a:rPr lang="de-DE" smtClean="0"/>
              <a:t>26.05.2016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2712409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66BA0926-7D07-411B-A1E8-21BC91FFDA70}" type="datetimeFigureOut">
              <a:rPr lang="de-DE" smtClean="0"/>
              <a:t>26.05.2016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516126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66BA0926-7D07-411B-A1E8-21BC91FFDA70}" type="datetimeFigureOut">
              <a:rPr lang="de-DE" smtClean="0"/>
              <a:t>26.05.2016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1366441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66BA0926-7D07-411B-A1E8-21BC91FFDA70}" type="datetimeFigureOut">
              <a:rPr lang="de-DE" smtClean="0"/>
              <a:t>26.05.2016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21CED2-28D2-49E4-81F1-43B444B930E7}" type="slidenum">
              <a:rPr lang="de-DE" smtClean="0"/>
              <a:t>‹Nr.›</a:t>
            </a:fld>
            <a:endParaRPr lang="de-DE"/>
          </a:p>
        </p:txBody>
      </p:sp>
    </p:spTree>
    <p:extLst>
      <p:ext uri="{BB962C8B-B14F-4D97-AF65-F5344CB8AC3E}">
        <p14:creationId xmlns:p14="http://schemas.microsoft.com/office/powerpoint/2010/main" val="878765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0888"/>
            <a:ext cx="7772400" cy="1470025"/>
          </a:xfrm>
          <a:prstGeom prst="rect">
            <a:avLst/>
          </a:prstGeo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Rettangolo 8"/>
          <p:cNvSpPr/>
          <p:nvPr/>
        </p:nvSpPr>
        <p:spPr>
          <a:xfrm>
            <a:off x="7330556" y="6084598"/>
            <a:ext cx="1813444" cy="584775"/>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3"/>
              </a:rPr>
              <a:t>b2find.eudat.eu</a:t>
            </a:r>
          </a:p>
          <a:p>
            <a:pPr algn="r"/>
            <a:r>
              <a:rPr lang="en-GB" sz="1600" b="1" kern="1200" noProof="0" dirty="0" smtClean="0">
                <a:solidFill>
                  <a:schemeClr val="tx1"/>
                </a:solidFill>
                <a:latin typeface="Century Gothic" panose="020B0502020202020204" pitchFamily="34" charset="0"/>
                <a:ea typeface="+mn-ea"/>
                <a:cs typeface="+mn-cs"/>
                <a:hlinkClick r:id="rId3"/>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8" name="CasellaDiTesto 10"/>
          <p:cNvSpPr txBox="1"/>
          <p:nvPr/>
        </p:nvSpPr>
        <p:spPr>
          <a:xfrm>
            <a:off x="-65318" y="6510536"/>
            <a:ext cx="7517638" cy="230832"/>
          </a:xfrm>
          <a:prstGeom prst="rect">
            <a:avLst/>
          </a:prstGeom>
          <a:noFill/>
          <a:ln>
            <a:noFill/>
          </a:ln>
        </p:spPr>
        <p:txBody>
          <a:bodyPr wrap="square" rtlCol="0">
            <a:spAutoFit/>
          </a:bodyPr>
          <a:lstStyle/>
          <a:p>
            <a:pPr algn="ctr"/>
            <a:r>
              <a:rPr lang="en-GB" sz="900" noProof="0" dirty="0" smtClean="0">
                <a:latin typeface="Century Gothic"/>
                <a:cs typeface="Century Gothic"/>
              </a:rPr>
              <a:t>EUDAT receives funding from the European Union's Horizon 2020 programme - DG CONNECT e-Infrastructures. Contract No. 654065</a:t>
            </a:r>
            <a:endParaRPr lang="en-GB" sz="900" noProof="0" dirty="0">
              <a:latin typeface="Century Gothic"/>
              <a:cs typeface="Century Gothic"/>
            </a:endParaRPr>
          </a:p>
        </p:txBody>
      </p:sp>
      <p:sp>
        <p:nvSpPr>
          <p:cNvPr id="13"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5"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6"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7"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0" name="Text Placeholder 9"/>
          <p:cNvSpPr>
            <a:spLocks noGrp="1"/>
          </p:cNvSpPr>
          <p:nvPr>
            <p:ph type="body" sz="quarter" idx="11" hasCustomPrompt="1"/>
          </p:nvPr>
        </p:nvSpPr>
        <p:spPr>
          <a:xfrm>
            <a:off x="4932040" y="4797152"/>
            <a:ext cx="3778636" cy="1512168"/>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
        <p:nvSpPr>
          <p:cNvPr id="4" name="AutoShape 2" descr="b2find.jpg"/>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4"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3959" y="79994"/>
            <a:ext cx="1528391" cy="1772618"/>
          </a:xfrm>
          <a:prstGeom prst="rect">
            <a:avLst/>
          </a:prstGeom>
        </p:spPr>
      </p:pic>
      <p:sp>
        <p:nvSpPr>
          <p:cNvPr id="18" name="Rettangolo 6"/>
          <p:cNvSpPr/>
          <p:nvPr userDrawn="1"/>
        </p:nvSpPr>
        <p:spPr>
          <a:xfrm>
            <a:off x="5321300" y="1852612"/>
            <a:ext cx="3435350" cy="276225"/>
          </a:xfrm>
          <a:prstGeom prst="rect">
            <a:avLst/>
          </a:prstGeom>
        </p:spPr>
        <p:txBody>
          <a:bodyPr>
            <a:spAutoFit/>
          </a:bodyPr>
          <a:lstStyle/>
          <a:p>
            <a:pPr algn="r" fontAlgn="auto">
              <a:spcBef>
                <a:spcPts val="0"/>
              </a:spcBef>
              <a:spcAft>
                <a:spcPts val="0"/>
              </a:spcAft>
              <a:defRPr/>
            </a:pPr>
            <a:r>
              <a:rPr lang="en-US" sz="1200" b="1" dirty="0" smtClean="0">
                <a:solidFill>
                  <a:srgbClr val="1B216E"/>
                </a:solidFill>
                <a:latin typeface="Century Gothic" panose="020B0502020202020204" pitchFamily="34" charset="0"/>
                <a:ea typeface="+mn-ea"/>
                <a:cs typeface="+mn-cs"/>
              </a:rPr>
              <a:t>Publish</a:t>
            </a:r>
            <a:r>
              <a:rPr lang="en-US" sz="1200" b="1" baseline="0" dirty="0" smtClean="0">
                <a:solidFill>
                  <a:srgbClr val="1B216E"/>
                </a:solidFill>
                <a:latin typeface="Century Gothic" panose="020B0502020202020204" pitchFamily="34" charset="0"/>
                <a:ea typeface="+mn-ea"/>
                <a:cs typeface="+mn-cs"/>
              </a:rPr>
              <a:t> Your Metad</a:t>
            </a:r>
            <a:r>
              <a:rPr lang="en-US" sz="1200" b="1" dirty="0" smtClean="0">
                <a:solidFill>
                  <a:srgbClr val="1B216E"/>
                </a:solidFill>
                <a:latin typeface="Century Gothic" panose="020B0502020202020204" pitchFamily="34" charset="0"/>
                <a:ea typeface="+mn-ea"/>
                <a:cs typeface="+mn-cs"/>
              </a:rPr>
              <a:t>ata</a:t>
            </a:r>
            <a:endParaRPr lang="en-GB" sz="1200" b="1" dirty="0">
              <a:solidFill>
                <a:srgbClr val="1B216E"/>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55547844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lank Slide">
    <p:bg>
      <p:bgPr>
        <a:solidFill>
          <a:schemeClr val="bg1"/>
        </a:solidFill>
        <a:effectLst/>
      </p:bgPr>
    </p:bg>
    <p:spTree>
      <p:nvGrpSpPr>
        <p:cNvPr id="1" name=""/>
        <p:cNvGrpSpPr/>
        <p:nvPr/>
      </p:nvGrpSpPr>
      <p:grpSpPr>
        <a:xfrm>
          <a:off x="0" y="0"/>
          <a:ext cx="0" cy="0"/>
          <a:chOff x="0" y="0"/>
          <a:chExt cx="0" cy="0"/>
        </a:xfrm>
      </p:grpSpPr>
      <p:sp>
        <p:nvSpPr>
          <p:cNvPr id="10"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3" name="Title 1"/>
          <p:cNvSpPr>
            <a:spLocks noGrp="1"/>
          </p:cNvSpPr>
          <p:nvPr>
            <p:ph type="title"/>
          </p:nvPr>
        </p:nvSpPr>
        <p:spPr>
          <a:xfrm>
            <a:off x="1371600" y="274638"/>
            <a:ext cx="7304856" cy="792162"/>
          </a:xfrm>
          <a:prstGeom prst="rect">
            <a:avLst/>
          </a:prstGeom>
        </p:spPr>
        <p:txBody>
          <a:bodyPr/>
          <a:lstStyle/>
          <a:p>
            <a:r>
              <a:rPr lang="en-GB" smtClean="0"/>
              <a:t>Click to edit Master title style</a:t>
            </a:r>
            <a:endParaRPr lang="en-US" dirty="0"/>
          </a:p>
        </p:txBody>
      </p:sp>
    </p:spTree>
    <p:extLst>
      <p:ext uri="{BB962C8B-B14F-4D97-AF65-F5344CB8AC3E}">
        <p14:creationId xmlns:p14="http://schemas.microsoft.com/office/powerpoint/2010/main" val="712041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BA0926-7D07-411B-A1E8-21BC91FFDA70}" type="datetimeFigureOut">
              <a:rPr lang="de-DE" smtClean="0"/>
              <a:t>26.05.2016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1CED2-28D2-49E4-81F1-43B444B930E7}" type="slidenum">
              <a:rPr lang="de-DE" smtClean="0"/>
              <a:t>‹Nr.›</a:t>
            </a:fld>
            <a:endParaRPr lang="de-DE"/>
          </a:p>
        </p:txBody>
      </p:sp>
    </p:spTree>
    <p:extLst>
      <p:ext uri="{BB962C8B-B14F-4D97-AF65-F5344CB8AC3E}">
        <p14:creationId xmlns:p14="http://schemas.microsoft.com/office/powerpoint/2010/main" val="2215880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jpeg"/><Relationship Id="rId3" Type="http://schemas.openxmlformats.org/officeDocument/2006/relationships/image" Target="../media/image6.jpeg"/><Relationship Id="rId21" Type="http://schemas.openxmlformats.org/officeDocument/2006/relationships/image" Target="../media/image24.png"/><Relationship Id="rId34" Type="http://schemas.openxmlformats.org/officeDocument/2006/relationships/image" Target="../media/image37.png"/><Relationship Id="rId7" Type="http://schemas.openxmlformats.org/officeDocument/2006/relationships/image" Target="../media/image10.jpeg"/><Relationship Id="rId12" Type="http://schemas.openxmlformats.org/officeDocument/2006/relationships/image" Target="../media/image15.jpe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9.jpeg"/><Relationship Id="rId11" Type="http://schemas.openxmlformats.org/officeDocument/2006/relationships/image" Target="../media/image14.jpeg"/><Relationship Id="rId24" Type="http://schemas.openxmlformats.org/officeDocument/2006/relationships/image" Target="../media/image27.png"/><Relationship Id="rId32" Type="http://schemas.openxmlformats.org/officeDocument/2006/relationships/image" Target="../media/image35.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jpeg"/><Relationship Id="rId28" Type="http://schemas.openxmlformats.org/officeDocument/2006/relationships/image" Target="../media/image31.png"/><Relationship Id="rId10" Type="http://schemas.openxmlformats.org/officeDocument/2006/relationships/image" Target="../media/image13.jpe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jpeg"/><Relationship Id="rId27" Type="http://schemas.openxmlformats.org/officeDocument/2006/relationships/image" Target="../media/image30.png"/><Relationship Id="rId30" Type="http://schemas.openxmlformats.org/officeDocument/2006/relationships/image" Target="../media/image33.jpeg"/></Relationships>
</file>

<file path=ppt/slides/_rels/slide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jpg"/><Relationship Id="rId4" Type="http://schemas.openxmlformats.org/officeDocument/2006/relationships/image" Target="../media/image39.png"/><Relationship Id="rId9" Type="http://schemas.openxmlformats.org/officeDocument/2006/relationships/image" Target="../media/image44.png"/></Relationships>
</file>

<file path=ppt/slides/_rels/slide5.xml.rels><?xml version="1.0" encoding="UTF-8" standalone="yes"?>
<Relationships xmlns="http://schemas.openxmlformats.org/package/2006/relationships"><Relationship Id="rId3" Type="http://schemas.openxmlformats.org/officeDocument/2006/relationships/hyperlink" Target="http://b2find.eudat.eu/" TargetMode="External"/><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hyperlink" Target="http://b2find.eudat.eu/group/"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hyperlink" Target="http://dublincore.org/specifications/" TargetMode="External"/><Relationship Id="rId7" Type="http://schemas.openxmlformats.org/officeDocument/2006/relationships/hyperlink" Target="http://www.ddialliance.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clarin.eu/content/component-metadata" TargetMode="External"/><Relationship Id="rId5" Type="http://schemas.openxmlformats.org/officeDocument/2006/relationships/hyperlink" Target="http://www.loc.gov/standards/marcxml/" TargetMode="External"/><Relationship Id="rId4" Type="http://schemas.openxmlformats.org/officeDocument/2006/relationships/hyperlink" Target="http://www.iso.org/iso/home/store/catalogue_tc/catalogue_detail.htm?csnumber=5379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hyperlink" Target="#Legend!A11"/><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jpeg"/><Relationship Id="rId4" Type="http://schemas.openxmlformats.org/officeDocument/2006/relationships/image" Target="../media/image70.png"/><Relationship Id="rId9" Type="http://schemas.openxmlformats.org/officeDocument/2006/relationships/image" Target="../media/image75.png"/></Relationships>
</file>

<file path=ppt/slides/_rels/slide25.xml.rels><?xml version="1.0" encoding="UTF-8" standalone="yes"?>
<Relationships xmlns="http://schemas.openxmlformats.org/package/2006/relationships"><Relationship Id="rId3" Type="http://schemas.openxmlformats.org/officeDocument/2006/relationships/hyperlink" Target="http://eudat.eu/services/b2find"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hyperlink" Target="https://eudat.eu/services/userdoc/b2find-integr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420889"/>
            <a:ext cx="7772400" cy="1008112"/>
          </a:xfrm>
        </p:spPr>
        <p:txBody>
          <a:bodyPr/>
          <a:lstStyle/>
          <a:p>
            <a:r>
              <a:rPr lang="en-GB" dirty="0" smtClean="0"/>
              <a:t>EUDAT-B2FIND</a:t>
            </a:r>
            <a:endParaRPr lang="en-GB" dirty="0"/>
          </a:p>
        </p:txBody>
      </p:sp>
      <p:sp>
        <p:nvSpPr>
          <p:cNvPr id="6" name="Text Placeholder 5"/>
          <p:cNvSpPr>
            <a:spLocks noGrp="1"/>
          </p:cNvSpPr>
          <p:nvPr>
            <p:ph type="body" sz="quarter" idx="11"/>
          </p:nvPr>
        </p:nvSpPr>
        <p:spPr>
          <a:xfrm>
            <a:off x="3200400" y="5562600"/>
            <a:ext cx="1773560" cy="762000"/>
          </a:xfrm>
        </p:spPr>
        <p:txBody>
          <a:bodyPr/>
          <a:lstStyle/>
          <a:p>
            <a:r>
              <a:rPr lang="en-US" altLang="en-US" dirty="0">
                <a:ea typeface="ＭＳ Ｐゴシック" pitchFamily="34" charset="-128"/>
              </a:rPr>
              <a:t>Version 3</a:t>
            </a:r>
          </a:p>
          <a:p>
            <a:r>
              <a:rPr lang="en-US" altLang="en-US" dirty="0" smtClean="0">
                <a:ea typeface="ＭＳ Ｐゴシック" pitchFamily="34" charset="-128"/>
              </a:rPr>
              <a:t>May 2016</a:t>
            </a:r>
            <a:endParaRPr lang="en-GB" dirty="0"/>
          </a:p>
        </p:txBody>
      </p:sp>
      <p:sp>
        <p:nvSpPr>
          <p:cNvPr id="8" name="Text Placeholder 1"/>
          <p:cNvSpPr>
            <a:spLocks noGrp="1"/>
          </p:cNvSpPr>
          <p:nvPr/>
        </p:nvSpPr>
        <p:spPr>
          <a:xfrm>
            <a:off x="31364" y="5562600"/>
            <a:ext cx="3092836" cy="936104"/>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t>This work is licensed under the Creative Commons CC-BY 4.0 </a:t>
            </a:r>
            <a:r>
              <a:rPr lang="en-GB" sz="1400" dirty="0" smtClean="0"/>
              <a:t>licence.</a:t>
            </a:r>
          </a:p>
          <a:p>
            <a:r>
              <a:rPr lang="en-GB" sz="1400" dirty="0" smtClean="0"/>
              <a:t>Attribution: EUDAT – www.eudat.eu</a:t>
            </a:r>
            <a:endParaRPr lang="en-US" sz="1400" dirty="0"/>
          </a:p>
        </p:txBody>
      </p:sp>
      <p:pic>
        <p:nvPicPr>
          <p:cNvPr id="9" name="Picture 4" descr="http://mirrors.creativecommons.org/presskit/buttons/88x31/png/b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5080" y="5870575"/>
            <a:ext cx="460375"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713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a:latin typeface="Century Gothic" charset="0"/>
              </a:rPr>
              <a:t>EUDAT: A truly pan-European Infrastructure</a:t>
            </a:r>
            <a:endParaRPr lang="en-GB" dirty="0"/>
          </a:p>
        </p:txBody>
      </p:sp>
      <p:sp>
        <p:nvSpPr>
          <p:cNvPr id="4" name="Rettangolo 59"/>
          <p:cNvSpPr>
            <a:spLocks noChangeArrowheads="1"/>
          </p:cNvSpPr>
          <p:nvPr/>
        </p:nvSpPr>
        <p:spPr bwMode="auto">
          <a:xfrm>
            <a:off x="78726" y="1574273"/>
            <a:ext cx="430710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a:latin typeface="Century Gothic" charset="0"/>
              </a:rPr>
              <a:t>EUDAT offers </a:t>
            </a:r>
            <a:r>
              <a:rPr lang="en-GB" sz="2000" b="1" dirty="0">
                <a:latin typeface="Century Gothic" charset="0"/>
              </a:rPr>
              <a:t>common data </a:t>
            </a:r>
            <a:r>
              <a:rPr lang="en-GB" sz="2000" b="1" dirty="0" smtClean="0">
                <a:latin typeface="Century Gothic" charset="0"/>
              </a:rPr>
              <a:t>services </a:t>
            </a:r>
            <a:r>
              <a:rPr lang="en-GB" sz="2000" dirty="0" smtClean="0">
                <a:latin typeface="Century Gothic" charset="0"/>
              </a:rPr>
              <a:t>to both </a:t>
            </a:r>
            <a:r>
              <a:rPr lang="en-GB" sz="2000" b="1" dirty="0" smtClean="0">
                <a:latin typeface="Century Gothic" charset="0"/>
              </a:rPr>
              <a:t>research </a:t>
            </a:r>
            <a:r>
              <a:rPr lang="en-GB" sz="2000" b="1" dirty="0">
                <a:latin typeface="Century Gothic" charset="0"/>
              </a:rPr>
              <a:t>communities </a:t>
            </a:r>
            <a:r>
              <a:rPr lang="en-GB" sz="2000" b="1" dirty="0" smtClean="0">
                <a:latin typeface="Century Gothic" charset="0"/>
              </a:rPr>
              <a:t>and individuals </a:t>
            </a:r>
            <a:r>
              <a:rPr lang="en-GB" sz="2000" dirty="0" smtClean="0">
                <a:latin typeface="Century Gothic" charset="0"/>
              </a:rPr>
              <a:t>through a network </a:t>
            </a:r>
            <a:r>
              <a:rPr lang="en-GB" sz="2000" dirty="0">
                <a:latin typeface="Century Gothic" charset="0"/>
              </a:rPr>
              <a:t>of </a:t>
            </a:r>
            <a:r>
              <a:rPr lang="en-GB" sz="2000" b="1" dirty="0" smtClean="0">
                <a:latin typeface="Century Gothic" charset="0"/>
              </a:rPr>
              <a:t>35 </a:t>
            </a:r>
            <a:r>
              <a:rPr lang="en-GB" sz="2000" b="1" dirty="0">
                <a:latin typeface="Century Gothic" charset="0"/>
              </a:rPr>
              <a:t>European </a:t>
            </a:r>
            <a:r>
              <a:rPr lang="en-GB" sz="2000" b="1" dirty="0" smtClean="0">
                <a:latin typeface="Century Gothic" charset="0"/>
              </a:rPr>
              <a:t>organisations.</a:t>
            </a:r>
            <a:endParaRPr lang="en-GB" sz="2000" b="1" dirty="0">
              <a:latin typeface="Century Gothic" charset="0"/>
            </a:endParaRPr>
          </a:p>
        </p:txBody>
      </p:sp>
      <p:sp>
        <p:nvSpPr>
          <p:cNvPr id="5" name="Rettangolo 60"/>
          <p:cNvSpPr>
            <a:spLocks noChangeArrowheads="1"/>
          </p:cNvSpPr>
          <p:nvPr/>
        </p:nvSpPr>
        <p:spPr bwMode="auto">
          <a:xfrm>
            <a:off x="78726" y="3635714"/>
            <a:ext cx="389021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smtClean="0">
                <a:latin typeface="Century Gothic" charset="0"/>
              </a:rPr>
              <a:t>EUDAT wants to enable </a:t>
            </a:r>
            <a:r>
              <a:rPr lang="en-GB" sz="2000" b="1" dirty="0">
                <a:latin typeface="Century Gothic" charset="0"/>
              </a:rPr>
              <a:t>European </a:t>
            </a:r>
            <a:r>
              <a:rPr lang="en-GB" sz="2000" b="1" dirty="0" smtClean="0">
                <a:latin typeface="Century Gothic" charset="0"/>
              </a:rPr>
              <a:t>researchers from </a:t>
            </a:r>
            <a:r>
              <a:rPr lang="en-GB" sz="2000" b="1" dirty="0">
                <a:latin typeface="Century Gothic" charset="0"/>
              </a:rPr>
              <a:t>any </a:t>
            </a:r>
            <a:r>
              <a:rPr lang="en-GB" sz="2000" b="1" dirty="0" smtClean="0">
                <a:latin typeface="Century Gothic" charset="0"/>
              </a:rPr>
              <a:t>discipline </a:t>
            </a:r>
            <a:r>
              <a:rPr lang="en-GB" sz="2000" dirty="0">
                <a:latin typeface="Century Gothic" charset="0"/>
              </a:rPr>
              <a:t>to </a:t>
            </a:r>
            <a:r>
              <a:rPr lang="en-GB" sz="2000" b="1" dirty="0">
                <a:latin typeface="Century Gothic" charset="0"/>
              </a:rPr>
              <a:t>preserve, find, access, and process data</a:t>
            </a:r>
            <a:r>
              <a:rPr lang="en-GB" sz="2000" dirty="0">
                <a:latin typeface="Century Gothic" charset="0"/>
              </a:rPr>
              <a:t> in a trusted environment, as part of a </a:t>
            </a:r>
            <a:r>
              <a:rPr lang="en-GB" sz="2000" b="1" dirty="0">
                <a:latin typeface="Century Gothic" charset="0"/>
              </a:rPr>
              <a:t>Collaborative Data </a:t>
            </a:r>
            <a:r>
              <a:rPr lang="en-GB" sz="2000" b="1" dirty="0" smtClean="0">
                <a:latin typeface="Century Gothic" charset="0"/>
              </a:rPr>
              <a:t>Infrastructure</a:t>
            </a:r>
            <a:r>
              <a:rPr lang="en-GB" sz="2000" dirty="0" smtClean="0">
                <a:latin typeface="Century Gothic" charset="0"/>
              </a:rPr>
              <a:t>.</a:t>
            </a:r>
            <a:endParaRPr lang="en-GB" sz="2000" dirty="0">
              <a:latin typeface="Century Gothic" charset="0"/>
            </a:endParaRPr>
          </a:p>
        </p:txBody>
      </p:sp>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6629" y="1728434"/>
            <a:ext cx="5177371" cy="447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0557" y="5983294"/>
            <a:ext cx="134933" cy="156495"/>
          </a:xfrm>
          <a:prstGeom prst="rect">
            <a:avLst/>
          </a:prstGeom>
        </p:spPr>
      </p:pic>
      <p:sp>
        <p:nvSpPr>
          <p:cNvPr id="8" name="Rettangolo 60"/>
          <p:cNvSpPr>
            <a:spLocks noChangeArrowheads="1"/>
          </p:cNvSpPr>
          <p:nvPr/>
        </p:nvSpPr>
        <p:spPr bwMode="auto">
          <a:xfrm>
            <a:off x="5635490" y="5891705"/>
            <a:ext cx="2844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European infrastructures</a:t>
            </a:r>
            <a:endParaRPr lang="en-GB" sz="1400" dirty="0">
              <a:latin typeface="Century Gothic"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0557" y="6252418"/>
            <a:ext cx="134933" cy="156495"/>
          </a:xfrm>
          <a:prstGeom prst="rect">
            <a:avLst/>
          </a:prstGeom>
        </p:spPr>
      </p:pic>
      <p:sp>
        <p:nvSpPr>
          <p:cNvPr id="10" name="Rettangolo 60"/>
          <p:cNvSpPr>
            <a:spLocks noChangeArrowheads="1"/>
          </p:cNvSpPr>
          <p:nvPr/>
        </p:nvSpPr>
        <p:spPr bwMode="auto">
          <a:xfrm>
            <a:off x="5635490" y="6149535"/>
            <a:ext cx="2844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Technology Providers</a:t>
            </a:r>
            <a:endParaRPr lang="en-GB" sz="1400" dirty="0">
              <a:latin typeface="Century Gothic"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8712" y="6519351"/>
            <a:ext cx="134933" cy="156495"/>
          </a:xfrm>
          <a:prstGeom prst="rect">
            <a:avLst/>
          </a:prstGeom>
        </p:spPr>
      </p:pic>
      <p:sp>
        <p:nvSpPr>
          <p:cNvPr id="12" name="Rettangolo 60"/>
          <p:cNvSpPr>
            <a:spLocks noChangeArrowheads="1"/>
          </p:cNvSpPr>
          <p:nvPr/>
        </p:nvSpPr>
        <p:spPr bwMode="auto">
          <a:xfrm>
            <a:off x="5619312" y="6432260"/>
            <a:ext cx="2860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Research Communities</a:t>
            </a:r>
            <a:endParaRPr lang="en-GB" sz="1400" dirty="0">
              <a:latin typeface="Century Gothic" charset="0"/>
            </a:endParaRPr>
          </a:p>
        </p:txBody>
      </p:sp>
    </p:spTree>
    <p:extLst>
      <p:ext uri="{BB962C8B-B14F-4D97-AF65-F5344CB8AC3E}">
        <p14:creationId xmlns:p14="http://schemas.microsoft.com/office/powerpoint/2010/main" val="11360428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371600" y="427038"/>
            <a:ext cx="7315200" cy="792162"/>
          </a:xfrm>
        </p:spPr>
        <p:txBody>
          <a:bodyPr/>
          <a:lstStyle/>
          <a:p>
            <a:pPr eaLnBrk="1" hangingPunct="1"/>
            <a:r>
              <a:rPr lang="en-US" sz="3200" dirty="0">
                <a:latin typeface="Century Gothic" charset="0"/>
              </a:rPr>
              <a:t>Community-Driven Solutions</a:t>
            </a:r>
            <a:endParaRPr lang="en-GB" sz="3200" dirty="0">
              <a:latin typeface="Century Gothic" charset="0"/>
            </a:endParaRPr>
          </a:p>
        </p:txBody>
      </p:sp>
      <p:grpSp>
        <p:nvGrpSpPr>
          <p:cNvPr id="43011" name="Group 49"/>
          <p:cNvGrpSpPr>
            <a:grpSpLocks/>
          </p:cNvGrpSpPr>
          <p:nvPr/>
        </p:nvGrpSpPr>
        <p:grpSpPr bwMode="auto">
          <a:xfrm>
            <a:off x="842964" y="1520656"/>
            <a:ext cx="8065216" cy="5177202"/>
            <a:chOff x="843369" y="1268761"/>
            <a:chExt cx="8224255" cy="5328590"/>
          </a:xfrm>
        </p:grpSpPr>
        <p:pic>
          <p:nvPicPr>
            <p:cNvPr id="43013" name="Picture 4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4750" y="3983538"/>
              <a:ext cx="378152" cy="39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3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720365">
              <a:off x="6589579" y="2625755"/>
              <a:ext cx="1457657" cy="1457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3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6542" y="4484302"/>
              <a:ext cx="353789" cy="353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3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31274" y="4444595"/>
              <a:ext cx="434896" cy="424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4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44856" y="2725064"/>
              <a:ext cx="1713058" cy="111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4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4543" y="3981524"/>
              <a:ext cx="1284538" cy="67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20"/>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62168" y="4843134"/>
              <a:ext cx="864096" cy="52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2"/>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25789" y="3997657"/>
              <a:ext cx="615572" cy="25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1" name="Picture 3"/>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544313" y="3887675"/>
              <a:ext cx="350465" cy="29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4"/>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676629" y="3744313"/>
              <a:ext cx="549160" cy="427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5"/>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712928" y="2439418"/>
              <a:ext cx="1523445" cy="57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6"/>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559761" y="1785563"/>
              <a:ext cx="1232019" cy="52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7"/>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13078" y="4487139"/>
              <a:ext cx="1280831" cy="19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11"/>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136880" y="4409494"/>
              <a:ext cx="682788" cy="55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12"/>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353429" y="4677879"/>
              <a:ext cx="1122724" cy="126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8" name="Picture 13"/>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940437" y="5980216"/>
              <a:ext cx="649633" cy="19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Picture 14"/>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657914" y="6077011"/>
              <a:ext cx="700807" cy="12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0" name="Picture 15"/>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013015" y="3702138"/>
              <a:ext cx="1181201" cy="269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1" name="Picture 16"/>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371519" y="4028360"/>
              <a:ext cx="718063" cy="413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Hexagon 18"/>
            <p:cNvSpPr/>
            <p:nvPr/>
          </p:nvSpPr>
          <p:spPr>
            <a:xfrm rot="5400000">
              <a:off x="4628539" y="4428255"/>
              <a:ext cx="1726990" cy="1601674"/>
            </a:xfrm>
            <a:prstGeom prst="hexagon">
              <a:avLst/>
            </a:prstGeom>
            <a:noFill/>
            <a:ln w="88900">
              <a:solidFill>
                <a:srgbClr val="E9B2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43033" name="Picture 19"/>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190636" y="5240643"/>
              <a:ext cx="993813" cy="17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4" name="TextBox 21"/>
            <p:cNvSpPr txBox="1">
              <a:spLocks noChangeArrowheads="1"/>
            </p:cNvSpPr>
            <p:nvPr/>
          </p:nvSpPr>
          <p:spPr bwMode="auto">
            <a:xfrm>
              <a:off x="4671127" y="5382094"/>
              <a:ext cx="1584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E9B217"/>
                  </a:solidFill>
                  <a:latin typeface="Calibri" charset="0"/>
                </a:rPr>
                <a:t>PHYSICAL SCIENCES </a:t>
              </a:r>
            </a:p>
            <a:p>
              <a:pPr algn="ctr" eaLnBrk="1" hangingPunct="1"/>
              <a:r>
                <a:rPr lang="it-IT" sz="1200" b="1">
                  <a:solidFill>
                    <a:srgbClr val="E9B217"/>
                  </a:solidFill>
                  <a:latin typeface="Calibri" charset="0"/>
                </a:rPr>
                <a:t>&amp; ENGINEERING</a:t>
              </a:r>
              <a:endParaRPr lang="en-GB" sz="1200" b="1">
                <a:solidFill>
                  <a:srgbClr val="E9B217"/>
                </a:solidFill>
                <a:latin typeface="Calibri" charset="0"/>
              </a:endParaRPr>
            </a:p>
          </p:txBody>
        </p:sp>
        <p:sp>
          <p:nvSpPr>
            <p:cNvPr id="23" name="Hexagon 22"/>
            <p:cNvSpPr/>
            <p:nvPr/>
          </p:nvSpPr>
          <p:spPr>
            <a:xfrm rot="5400000">
              <a:off x="2559391" y="4513168"/>
              <a:ext cx="2236515" cy="1931851"/>
            </a:xfrm>
            <a:prstGeom prst="hexagon">
              <a:avLst/>
            </a:prstGeom>
            <a:noFill/>
            <a:ln w="889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4" name="TextBox 23"/>
            <p:cNvSpPr txBox="1"/>
            <p:nvPr/>
          </p:nvSpPr>
          <p:spPr>
            <a:xfrm rot="20034723">
              <a:off x="2651403" y="4586233"/>
              <a:ext cx="1322294" cy="461906"/>
            </a:xfrm>
            <a:prstGeom prst="rect">
              <a:avLst/>
            </a:prstGeom>
            <a:noFill/>
          </p:spPr>
          <p:txBody>
            <a:bodyPr>
              <a:spAutoFit/>
            </a:bodyPr>
            <a:lstStyle/>
            <a:p>
              <a:pPr algn="ctr" fontAlgn="auto">
                <a:spcBef>
                  <a:spcPts val="0"/>
                </a:spcBef>
                <a:spcAft>
                  <a:spcPts val="0"/>
                </a:spcAft>
                <a:defRPr/>
              </a:pPr>
              <a:r>
                <a:rPr lang="it-IT" sz="1200" b="1" dirty="0">
                  <a:solidFill>
                    <a:schemeClr val="bg1">
                      <a:lumMod val="50000"/>
                    </a:schemeClr>
                  </a:solidFill>
                  <a:latin typeface="+mn-lt"/>
                  <a:ea typeface="+mn-ea"/>
                  <a:cs typeface="+mn-cs"/>
                </a:rPr>
                <a:t>SOCIAL SCIENCES &amp; HUMANITIES</a:t>
              </a:r>
              <a:endParaRPr lang="en-GB" sz="1200" b="1" dirty="0">
                <a:solidFill>
                  <a:schemeClr val="bg1">
                    <a:lumMod val="50000"/>
                  </a:schemeClr>
                </a:solidFill>
                <a:latin typeface="+mn-lt"/>
                <a:ea typeface="+mn-ea"/>
                <a:cs typeface="+mn-cs"/>
              </a:endParaRPr>
            </a:p>
          </p:txBody>
        </p:sp>
        <p:sp>
          <p:nvSpPr>
            <p:cNvPr id="25" name="Hexagon 24"/>
            <p:cNvSpPr/>
            <p:nvPr/>
          </p:nvSpPr>
          <p:spPr>
            <a:xfrm rot="5400000">
              <a:off x="3724521" y="2990948"/>
              <a:ext cx="1734927" cy="1601675"/>
            </a:xfrm>
            <a:prstGeom prst="hexagon">
              <a:avLst/>
            </a:prstGeom>
            <a:noFill/>
            <a:ln w="889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 name="TextBox 25"/>
            <p:cNvSpPr txBox="1"/>
            <p:nvPr/>
          </p:nvSpPr>
          <p:spPr>
            <a:xfrm>
              <a:off x="3751463" y="3165593"/>
              <a:ext cx="1692155" cy="461907"/>
            </a:xfrm>
            <a:prstGeom prst="rect">
              <a:avLst/>
            </a:prstGeom>
            <a:noFill/>
          </p:spPr>
          <p:txBody>
            <a:bodyPr>
              <a:spAutoFit/>
            </a:bodyPr>
            <a:lstStyle/>
            <a:p>
              <a:pPr algn="ctr" fontAlgn="auto">
                <a:spcBef>
                  <a:spcPts val="0"/>
                </a:spcBef>
                <a:spcAft>
                  <a:spcPts val="0"/>
                </a:spcAft>
                <a:defRPr/>
              </a:pPr>
              <a:r>
                <a:rPr lang="it-IT" sz="1200" b="1" dirty="0">
                  <a:solidFill>
                    <a:schemeClr val="accent6">
                      <a:lumMod val="75000"/>
                    </a:schemeClr>
                  </a:solidFill>
                  <a:latin typeface="+mn-lt"/>
                  <a:ea typeface="+mn-ea"/>
                  <a:cs typeface="+mn-cs"/>
                </a:rPr>
                <a:t>MATERIALS &amp; ANALYTICAL FACILITIES</a:t>
              </a:r>
              <a:endParaRPr lang="en-GB" sz="1200" b="1" dirty="0">
                <a:solidFill>
                  <a:schemeClr val="accent6">
                    <a:lumMod val="75000"/>
                  </a:schemeClr>
                </a:solidFill>
                <a:latin typeface="+mn-lt"/>
                <a:ea typeface="+mn-ea"/>
                <a:cs typeface="+mn-cs"/>
              </a:endParaRPr>
            </a:p>
          </p:txBody>
        </p:sp>
        <p:sp>
          <p:nvSpPr>
            <p:cNvPr id="27" name="Hexagon 26"/>
            <p:cNvSpPr/>
            <p:nvPr/>
          </p:nvSpPr>
          <p:spPr>
            <a:xfrm rot="5400000">
              <a:off x="5367520" y="1448039"/>
              <a:ext cx="3815887" cy="3457330"/>
            </a:xfrm>
            <a:prstGeom prst="hexagon">
              <a:avLst/>
            </a:prstGeom>
            <a:noFill/>
            <a:ln w="88900">
              <a:solidFill>
                <a:srgbClr val="20CE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3040" name="TextBox 27"/>
            <p:cNvSpPr txBox="1">
              <a:spLocks noChangeArrowheads="1"/>
            </p:cNvSpPr>
            <p:nvPr/>
          </p:nvSpPr>
          <p:spPr bwMode="auto">
            <a:xfrm rot="1580017">
              <a:off x="7017526" y="1660497"/>
              <a:ext cx="20500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20CE24"/>
                  </a:solidFill>
                  <a:latin typeface="Calibri" charset="0"/>
                </a:rPr>
                <a:t>ENVIRONMENTAL SCIENCES</a:t>
              </a:r>
              <a:endParaRPr lang="en-GB" sz="1200" b="1">
                <a:solidFill>
                  <a:srgbClr val="20CE24"/>
                </a:solidFill>
                <a:latin typeface="Calibri" charset="0"/>
              </a:endParaRPr>
            </a:p>
          </p:txBody>
        </p:sp>
        <p:pic>
          <p:nvPicPr>
            <p:cNvPr id="43041" name="Picture 28"/>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109126" y="3634288"/>
              <a:ext cx="438320" cy="33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2" name="Picture 29"/>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687542" y="3756438"/>
              <a:ext cx="296597" cy="39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3" name="Picture 30"/>
            <p:cNvPicPr>
              <a:picLocks noChangeAspect="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241803" y="3991081"/>
              <a:ext cx="635916" cy="31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4" name="Picture 31"/>
            <p:cNvPicPr>
              <a:picLocks noChangeAspect="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921593" y="3683294"/>
              <a:ext cx="819360" cy="23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5" name="Picture 33"/>
            <p:cNvPicPr>
              <a:picLocks noChangeAspect="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7128873" y="3958071"/>
              <a:ext cx="307785" cy="29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6" name="Picture 35"/>
            <p:cNvPicPr>
              <a:picLocks noChangeAspect="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6353461" y="4365112"/>
              <a:ext cx="533081" cy="15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7" name="Picture 37"/>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a:off x="7333087" y="2377834"/>
              <a:ext cx="1574928" cy="732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8" name="Picture 38"/>
            <p:cNvPicPr>
              <a:picLocks noChangeAspect="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949404" y="4328778"/>
              <a:ext cx="763739" cy="1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9" name="Picture 39"/>
            <p:cNvPicPr>
              <a:picLocks noChangeAspect="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7832023" y="4316633"/>
              <a:ext cx="601430" cy="2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Hexagon 40"/>
            <p:cNvSpPr/>
            <p:nvPr/>
          </p:nvSpPr>
          <p:spPr>
            <a:xfrm rot="5400000">
              <a:off x="760899" y="2144885"/>
              <a:ext cx="2926995" cy="2762055"/>
            </a:xfrm>
            <a:prstGeom prst="hexagon">
              <a:avLst/>
            </a:prstGeom>
            <a:noFill/>
            <a:ln w="88900">
              <a:solidFill>
                <a:srgbClr val="AA211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3051" name="TextBox 42"/>
            <p:cNvSpPr txBox="1">
              <a:spLocks noChangeArrowheads="1"/>
            </p:cNvSpPr>
            <p:nvPr/>
          </p:nvSpPr>
          <p:spPr bwMode="auto">
            <a:xfrm>
              <a:off x="2136601" y="4210958"/>
              <a:ext cx="106073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it-IT" sz="900" b="1">
                  <a:latin typeface="Calibri" charset="0"/>
                </a:rPr>
                <a:t>MAPPER</a:t>
              </a:r>
              <a:endParaRPr lang="en-GB" sz="900" b="1">
                <a:latin typeface="Calibri" charset="0"/>
              </a:endParaRPr>
            </a:p>
          </p:txBody>
        </p:sp>
        <p:pic>
          <p:nvPicPr>
            <p:cNvPr id="43052" name="Picture 43"/>
            <p:cNvPicPr>
              <a:picLocks noChangeAspect="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1811300" y="3844078"/>
              <a:ext cx="557781" cy="317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3" name="Picture 44"/>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1193723" y="3071969"/>
              <a:ext cx="808480" cy="60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4" name="Picture 45"/>
            <p:cNvPicPr>
              <a:picLocks noChangeAspect="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115616" y="3938349"/>
              <a:ext cx="482347" cy="15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55" name="TextBox 48"/>
            <p:cNvSpPr txBox="1">
              <a:spLocks noChangeArrowheads="1"/>
            </p:cNvSpPr>
            <p:nvPr/>
          </p:nvSpPr>
          <p:spPr bwMode="auto">
            <a:xfrm>
              <a:off x="1310881" y="2425473"/>
              <a:ext cx="16925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AA211F"/>
                  </a:solidFill>
                  <a:latin typeface="Calibri" charset="0"/>
                </a:rPr>
                <a:t>BIOMEDICAL &amp; MEDICAL SCIENCES</a:t>
              </a:r>
              <a:endParaRPr lang="en-GB" sz="1200" b="1">
                <a:solidFill>
                  <a:srgbClr val="AA211F"/>
                </a:solidFill>
                <a:latin typeface="Calibri" charset="0"/>
              </a:endParaRPr>
            </a:p>
          </p:txBody>
        </p:sp>
      </p:grpSp>
      <p:sp>
        <p:nvSpPr>
          <p:cNvPr id="43012" name="Rettangolo 60"/>
          <p:cNvSpPr>
            <a:spLocks noChangeArrowheads="1"/>
          </p:cNvSpPr>
          <p:nvPr/>
        </p:nvSpPr>
        <p:spPr bwMode="auto">
          <a:xfrm>
            <a:off x="190500" y="1150611"/>
            <a:ext cx="616294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a:latin typeface="Century Gothic" charset="0"/>
              </a:rPr>
              <a:t>EUDAT services </a:t>
            </a:r>
            <a:r>
              <a:rPr lang="en-GB" sz="2000" dirty="0" smtClean="0">
                <a:latin typeface="Century Gothic" charset="0"/>
              </a:rPr>
              <a:t>(</a:t>
            </a:r>
            <a:r>
              <a:rPr lang="en-GB" sz="2000" i="1" dirty="0" smtClean="0">
                <a:latin typeface="Century Gothic" charset="0"/>
              </a:rPr>
              <a:t>the so called </a:t>
            </a:r>
            <a:r>
              <a:rPr lang="en-GB" sz="2000" b="1" i="1" dirty="0">
                <a:latin typeface="Century Gothic" charset="0"/>
              </a:rPr>
              <a:t>B2 </a:t>
            </a:r>
            <a:r>
              <a:rPr lang="de-DE" sz="2000" b="1" i="1" dirty="0">
                <a:latin typeface="Century Gothic" charset="0"/>
              </a:rPr>
              <a:t>Service Suite</a:t>
            </a:r>
            <a:r>
              <a:rPr lang="en-GB" sz="2000" dirty="0" smtClean="0">
                <a:latin typeface="Century Gothic" charset="0"/>
              </a:rPr>
              <a:t>) are </a:t>
            </a:r>
            <a:r>
              <a:rPr lang="en-GB" sz="2000" b="1" dirty="0">
                <a:latin typeface="Century Gothic" charset="0"/>
              </a:rPr>
              <a:t>designed, built and implemented</a:t>
            </a:r>
            <a:r>
              <a:rPr lang="en-GB" sz="2000" dirty="0">
                <a:latin typeface="Century Gothic" charset="0"/>
              </a:rPr>
              <a:t> based on </a:t>
            </a:r>
            <a:r>
              <a:rPr lang="en-GB" sz="2000" b="1" dirty="0">
                <a:latin typeface="Century Gothic" charset="0"/>
              </a:rPr>
              <a:t>user community requirements.</a:t>
            </a:r>
          </a:p>
        </p:txBody>
      </p:sp>
    </p:spTree>
    <p:extLst>
      <p:ext uri="{BB962C8B-B14F-4D97-AF65-F5344CB8AC3E}">
        <p14:creationId xmlns:p14="http://schemas.microsoft.com/office/powerpoint/2010/main" val="22072830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EUDAT Service Suite</a:t>
            </a:r>
            <a:endParaRPr lang="en-US" dirty="0"/>
          </a:p>
        </p:txBody>
      </p:sp>
      <p:pic>
        <p:nvPicPr>
          <p:cNvPr id="5" name="Picture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833" y="1331371"/>
            <a:ext cx="3248288" cy="504393"/>
          </a:xfrm>
          <a:prstGeom prst="rect">
            <a:avLst/>
          </a:prstGeom>
          <a:noFill/>
          <a:ln w="9525">
            <a:noFill/>
            <a:miter lim="800000"/>
            <a:headEnd/>
            <a:tailEnd/>
          </a:ln>
        </p:spPr>
      </p:pic>
      <p:pic>
        <p:nvPicPr>
          <p:cNvPr id="6" name="Picture 2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549" y="1968101"/>
            <a:ext cx="3247102" cy="503206"/>
          </a:xfrm>
          <a:prstGeom prst="rect">
            <a:avLst/>
          </a:prstGeom>
          <a:noFill/>
          <a:ln w="9525">
            <a:noFill/>
            <a:miter lim="800000"/>
            <a:headEnd/>
            <a:tailEnd/>
          </a:ln>
        </p:spPr>
      </p:pic>
      <p:pic>
        <p:nvPicPr>
          <p:cNvPr id="7" name="Picture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550" y="2541307"/>
            <a:ext cx="3247102" cy="504392"/>
          </a:xfrm>
          <a:prstGeom prst="rect">
            <a:avLst/>
          </a:prstGeom>
          <a:noFill/>
          <a:ln w="9525">
            <a:noFill/>
            <a:miter lim="800000"/>
            <a:headEnd/>
            <a:tailEnd/>
          </a:ln>
        </p:spPr>
      </p:pic>
      <p:pic>
        <p:nvPicPr>
          <p:cNvPr id="8" name="Picture 6" descr="C:\Users\lbermude\Documents\Laura\eudat\conference\3rd-conference\poster-services\b2stage\presentacion\B2STAGE_payoff.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5051" y="3141559"/>
            <a:ext cx="3247102" cy="504393"/>
          </a:xfrm>
          <a:prstGeom prst="rect">
            <a:avLst/>
          </a:prstGeom>
          <a:noFill/>
          <a:ln w="9525">
            <a:noFill/>
            <a:miter lim="800000"/>
            <a:headEnd/>
            <a:tailEnd/>
          </a:ln>
        </p:spPr>
      </p:pic>
      <p:pic>
        <p:nvPicPr>
          <p:cNvPr id="9"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0833" y="3741812"/>
            <a:ext cx="3248289" cy="504393"/>
          </a:xfrm>
          <a:prstGeom prst="rect">
            <a:avLst/>
          </a:prstGeom>
          <a:noFill/>
          <a:ln w="9525">
            <a:noFill/>
            <a:miter lim="800000"/>
            <a:headEnd/>
            <a:tailEnd/>
          </a:ln>
        </p:spPr>
      </p:pic>
      <p:pic>
        <p:nvPicPr>
          <p:cNvPr id="19459" name="Picture 3" descr="C:\Users\jkr\projects\eudat\logos\B2ACCES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0833" y="4965285"/>
            <a:ext cx="3248289" cy="50443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7549" y="4246204"/>
            <a:ext cx="3247102" cy="791715"/>
          </a:xfrm>
          <a:prstGeom prst="rect">
            <a:avLst/>
          </a:prstGeom>
        </p:spPr>
      </p:pic>
      <p:sp>
        <p:nvSpPr>
          <p:cNvPr id="4" name="Rectangle 3"/>
          <p:cNvSpPr/>
          <p:nvPr/>
        </p:nvSpPr>
        <p:spPr>
          <a:xfrm>
            <a:off x="337209" y="3679372"/>
            <a:ext cx="3382785" cy="620740"/>
          </a:xfrm>
          <a:prstGeom prst="rect">
            <a:avLst/>
          </a:prstGeom>
          <a:noFill/>
          <a:ln w="889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utoShape 2" descr="B2SUITE_B2FIND.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4" descr="B2SUITE_B2FIND.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7" name="object 9"/>
          <p:cNvSpPr/>
          <p:nvPr/>
        </p:nvSpPr>
        <p:spPr>
          <a:xfrm>
            <a:off x="4586093" y="1341120"/>
            <a:ext cx="3948307" cy="4186754"/>
          </a:xfrm>
          <a:prstGeom prst="rect">
            <a:avLst/>
          </a:prstGeom>
          <a:blipFill>
            <a:blip r:embed="rId10" cstate="print"/>
            <a:stretch>
              <a:fillRect/>
            </a:stretch>
          </a:blipFill>
        </p:spPr>
        <p:txBody>
          <a:bodyPr wrap="square" lIns="0" tIns="0" rIns="0" bIns="0" rtlCol="0"/>
          <a:lstStyle/>
          <a:p>
            <a:endParaRPr/>
          </a:p>
        </p:txBody>
      </p:sp>
      <p:sp>
        <p:nvSpPr>
          <p:cNvPr id="18" name="Rectangle 12"/>
          <p:cNvSpPr/>
          <p:nvPr/>
        </p:nvSpPr>
        <p:spPr>
          <a:xfrm>
            <a:off x="4648200" y="3680678"/>
            <a:ext cx="3176298" cy="1881922"/>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02027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p:txBody>
          <a:bodyPr>
            <a:normAutofit/>
          </a:bodyPr>
          <a:lstStyle/>
          <a:p>
            <a:pPr eaLnBrk="1" hangingPunct="1"/>
            <a:r>
              <a:rPr lang="en-US" altLang="it-IT" dirty="0" smtClean="0">
                <a:ea typeface="ＭＳ Ｐゴシック" pitchFamily="34" charset="-128"/>
                <a:cs typeface="Arial" panose="020B0604020202020204" pitchFamily="34" charset="0"/>
              </a:rPr>
              <a:t>What is B2FIND?</a:t>
            </a:r>
            <a:endParaRPr altLang="it-IT" dirty="0" smtClean="0">
              <a:ea typeface="ＭＳ Ｐゴシック" pitchFamily="34" charset="-128"/>
              <a:cs typeface="Arial" panose="020B0604020202020204" pitchFamily="34" charset="0"/>
            </a:endParaRPr>
          </a:p>
        </p:txBody>
      </p:sp>
      <p:sp>
        <p:nvSpPr>
          <p:cNvPr id="3" name="Content Placeholder 2"/>
          <p:cNvSpPr>
            <a:spLocks noGrp="1"/>
          </p:cNvSpPr>
          <p:nvPr>
            <p:ph idx="1"/>
          </p:nvPr>
        </p:nvSpPr>
        <p:spPr>
          <a:xfrm>
            <a:off x="457200" y="1371601"/>
            <a:ext cx="4724400" cy="4343400"/>
          </a:xfrm>
        </p:spPr>
        <p:txBody>
          <a:bodyPr>
            <a:normAutofit fontScale="77500" lnSpcReduction="20000"/>
          </a:bodyPr>
          <a:lstStyle/>
          <a:p>
            <a:pPr marL="0" indent="0">
              <a:buNone/>
            </a:pPr>
            <a:r>
              <a:rPr lang="en-GB" dirty="0"/>
              <a:t>B2FIND</a:t>
            </a:r>
          </a:p>
          <a:p>
            <a:r>
              <a:rPr lang="en-GB" dirty="0"/>
              <a:t>is the metadata service of EUDAT</a:t>
            </a:r>
          </a:p>
          <a:p>
            <a:r>
              <a:rPr lang="en-GB" dirty="0"/>
              <a:t>is based on a comprehensive joint metadata catalogue of research data collections stored in EUDAT data centres and other repositories</a:t>
            </a:r>
          </a:p>
          <a:p>
            <a:r>
              <a:rPr lang="en-GB" dirty="0"/>
              <a:t>provides a powerful and user-friendly discovery service on metadata covering a wide range of research </a:t>
            </a:r>
            <a:r>
              <a:rPr lang="en-GB" dirty="0" smtClean="0"/>
              <a:t>communities</a:t>
            </a:r>
            <a:endParaRPr lang="en-GB" dirty="0"/>
          </a:p>
        </p:txBody>
      </p:sp>
      <p:sp>
        <p:nvSpPr>
          <p:cNvPr id="7" name="Segnaposto piè di pagina 4"/>
          <p:cNvSpPr>
            <a:spLocks noGrp="1"/>
          </p:cNvSpPr>
          <p:nvPr>
            <p:ph type="ftr" sz="quarter" idx="4294967295"/>
          </p:nvPr>
        </p:nvSpPr>
        <p:spPr bwMode="auto">
          <a:xfrm>
            <a:off x="3124200" y="6304235"/>
            <a:ext cx="2895600" cy="365125"/>
          </a:xfrm>
          <a:prstGeom prst="rect">
            <a:avLst/>
          </a:prstGeom>
          <a:ln>
            <a:miter lim="800000"/>
            <a:headEnd/>
            <a:tailEnd/>
          </a:ln>
        </p:spPr>
        <p:txBody>
          <a:bodyPr wrap="square" numCol="1" anchorCtr="0" compatLnSpc="1">
            <a:prstTxWarp prst="textNoShape">
              <a:avLst/>
            </a:prstTxWarp>
          </a:bodyPr>
          <a:lstStyle/>
          <a:p>
            <a:pPr algn="ctr" fontAlgn="base">
              <a:spcBef>
                <a:spcPct val="0"/>
              </a:spcBef>
              <a:spcAft>
                <a:spcPct val="0"/>
              </a:spcAft>
              <a:defRPr/>
            </a:pPr>
            <a:r>
              <a:rPr lang="it-IT" dirty="0" smtClean="0"/>
              <a:t>B2FIND – </a:t>
            </a:r>
            <a:r>
              <a:rPr lang="it-IT" dirty="0" err="1" smtClean="0"/>
              <a:t>Find</a:t>
            </a:r>
            <a:r>
              <a:rPr lang="it-IT" dirty="0" smtClean="0"/>
              <a:t> </a:t>
            </a:r>
            <a:r>
              <a:rPr lang="it-IT" dirty="0" err="1" smtClean="0"/>
              <a:t>Research</a:t>
            </a:r>
            <a:r>
              <a:rPr lang="it-IT" dirty="0" smtClean="0"/>
              <a:t> Data</a:t>
            </a:r>
          </a:p>
        </p:txBody>
      </p:sp>
      <p:sp>
        <p:nvSpPr>
          <p:cNvPr id="6" name="Sottotitolo 2"/>
          <p:cNvSpPr txBox="1">
            <a:spLocks/>
          </p:cNvSpPr>
          <p:nvPr/>
        </p:nvSpPr>
        <p:spPr>
          <a:xfrm>
            <a:off x="1447800" y="5715000"/>
            <a:ext cx="6400800" cy="533400"/>
          </a:xfrm>
          <a:prstGeom prst="rect">
            <a:avLst/>
          </a:prstGeom>
        </p:spPr>
        <p:txBody>
          <a:bodyPr/>
          <a:lstStyle>
            <a:lvl1pPr marL="342900" indent="-342900" algn="l" defTabSz="914400" rtl="0" eaLnBrk="1" latinLnBrk="0" hangingPunct="1">
              <a:spcBef>
                <a:spcPct val="20000"/>
              </a:spcBef>
              <a:buSzPct val="100000"/>
              <a:buFontTx/>
              <a:buBlip>
                <a:blip r:embed="rId2"/>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2"/>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2"/>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2"/>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2"/>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t-IT" altLang="en-US" i="1" dirty="0" smtClean="0">
                <a:ea typeface="ＭＳ Ｐゴシック" pitchFamily="34" charset="-128"/>
                <a:hlinkClick r:id="rId3"/>
              </a:rPr>
              <a:t>b2find.eudat.eu</a:t>
            </a:r>
            <a:endParaRPr lang="it-IT" altLang="en-US" i="1" dirty="0" smtClean="0">
              <a:ea typeface="ＭＳ Ｐゴシック" pitchFamily="34" charset="-128"/>
            </a:endParaRPr>
          </a:p>
          <a:p>
            <a:pPr algn="ctr"/>
            <a:endParaRPr lang="en-GB" altLang="it-IT" i="1" dirty="0" smtClean="0">
              <a:ea typeface="ＭＳ Ｐゴシック" pitchFamily="34" charset="-128"/>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905000"/>
            <a:ext cx="3505200"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8412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1143000"/>
          </a:xfrm>
        </p:spPr>
        <p:txBody>
          <a:bodyPr>
            <a:noAutofit/>
          </a:bodyPr>
          <a:lstStyle/>
          <a:p>
            <a:pPr eaLnBrk="1" hangingPunct="1">
              <a:defRPr/>
            </a:pPr>
            <a:r>
              <a:rPr lang="de-DE" altLang="it-IT" sz="3600" b="0" smtClean="0">
                <a:latin typeface="+mj-lt"/>
                <a:ea typeface="ＭＳ Ｐゴシック" pitchFamily="34" charset="-128"/>
                <a:cs typeface="Arial" charset="0"/>
              </a:rPr>
              <a:t>	Why</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should</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you</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publish</a:t>
            </a:r>
            <a:r>
              <a:rPr lang="de-DE" altLang="it-IT" sz="3600" b="0" dirty="0" smtClean="0">
                <a:latin typeface="+mj-lt"/>
                <a:ea typeface="ＭＳ Ｐゴシック" pitchFamily="34" charset="-128"/>
                <a:cs typeface="Arial" charset="0"/>
              </a:rPr>
              <a:t> </a:t>
            </a:r>
            <a:br>
              <a:rPr lang="de-DE" altLang="it-IT" sz="3600" b="0" dirty="0" smtClean="0">
                <a:latin typeface="+mj-lt"/>
                <a:ea typeface="ＭＳ Ｐゴシック" pitchFamily="34" charset="-128"/>
                <a:cs typeface="Arial" charset="0"/>
              </a:rPr>
            </a:br>
            <a:r>
              <a:rPr lang="de-DE" altLang="it-IT" sz="3600" b="0" dirty="0" err="1" smtClean="0">
                <a:latin typeface="+mj-lt"/>
                <a:ea typeface="ＭＳ Ｐゴシック" pitchFamily="34" charset="-128"/>
                <a:cs typeface="Arial" charset="0"/>
              </a:rPr>
              <a:t>your</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metadata</a:t>
            </a:r>
            <a:r>
              <a:rPr lang="de-DE" altLang="it-IT" sz="3600" b="0" dirty="0" smtClean="0">
                <a:latin typeface="+mj-lt"/>
                <a:ea typeface="ＭＳ Ｐゴシック" pitchFamily="34" charset="-128"/>
                <a:cs typeface="Arial" charset="0"/>
              </a:rPr>
              <a:t> in EUDAT B2FIND ?</a:t>
            </a:r>
            <a:endParaRPr altLang="it-IT" sz="3600" b="0" dirty="0" smtClean="0">
              <a:latin typeface="+mj-lt"/>
              <a:ea typeface="ＭＳ Ｐゴシック" pitchFamily="34" charset="-128"/>
              <a:cs typeface="Arial" charset="0"/>
            </a:endParaRPr>
          </a:p>
        </p:txBody>
      </p:sp>
      <p:pic>
        <p:nvPicPr>
          <p:cNvPr id="1028" name="Picture 4" descr="Publish Data from Database Using PHP Co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734540"/>
            <a:ext cx="4038600" cy="2294659"/>
          </a:xfrm>
          <a:prstGeom prst="rect">
            <a:avLst/>
          </a:prstGeom>
          <a:noFill/>
          <a:extLst>
            <a:ext uri="{909E8E84-426E-40DD-AFC4-6F175D3DCCD1}">
              <a14:hiddenFill xmlns:a14="http://schemas.microsoft.com/office/drawing/2010/main">
                <a:solidFill>
                  <a:srgbClr val="FFFFFF"/>
                </a:solidFill>
              </a14:hiddenFill>
            </a:ext>
          </a:extLst>
        </p:spPr>
      </p:pic>
      <p:sp>
        <p:nvSpPr>
          <p:cNvPr id="7" name="Inhaltsplatzhalter 2"/>
          <p:cNvSpPr>
            <a:spLocks noGrp="1"/>
          </p:cNvSpPr>
          <p:nvPr>
            <p:ph idx="1"/>
          </p:nvPr>
        </p:nvSpPr>
        <p:spPr>
          <a:xfrm>
            <a:off x="228600" y="1798637"/>
            <a:ext cx="4495800" cy="4525963"/>
          </a:xfrm>
        </p:spPr>
        <p:txBody>
          <a:bodyPr>
            <a:normAutofit fontScale="77500" lnSpcReduction="20000"/>
          </a:bodyPr>
          <a:lstStyle/>
          <a:p>
            <a:r>
              <a:rPr lang="en-US" dirty="0"/>
              <a:t>Make your research data</a:t>
            </a:r>
          </a:p>
          <a:p>
            <a:pPr lvl="1"/>
            <a:r>
              <a:rPr lang="en-US" dirty="0"/>
              <a:t>search-, view-,  and accessible to the public</a:t>
            </a:r>
          </a:p>
          <a:p>
            <a:pPr lvl="1"/>
            <a:r>
              <a:rPr lang="en-US" dirty="0"/>
              <a:t>popular in a cross-disciplinary and international scope</a:t>
            </a:r>
          </a:p>
          <a:p>
            <a:r>
              <a:rPr lang="en-US" dirty="0"/>
              <a:t>Improve interoperability </a:t>
            </a:r>
            <a:r>
              <a:rPr lang="en-US" dirty="0" smtClean="0"/>
              <a:t>and re-use </a:t>
            </a:r>
            <a:r>
              <a:rPr lang="en-US" dirty="0"/>
              <a:t>of data</a:t>
            </a:r>
          </a:p>
          <a:p>
            <a:r>
              <a:rPr lang="en-US" dirty="0"/>
              <a:t>Allow feedback and annotations on your research output</a:t>
            </a:r>
          </a:p>
          <a:p>
            <a:r>
              <a:rPr lang="en-US" dirty="0"/>
              <a:t>Benefit from validation, quality assurance and added value of your meta data</a:t>
            </a:r>
          </a:p>
        </p:txBody>
      </p:sp>
    </p:spTree>
    <p:extLst>
      <p:ext uri="{BB962C8B-B14F-4D97-AF65-F5344CB8AC3E}">
        <p14:creationId xmlns:p14="http://schemas.microsoft.com/office/powerpoint/2010/main" val="4204163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t>Data from a </a:t>
            </a:r>
            <a:br>
              <a:rPr lang="en-GB" dirty="0"/>
            </a:br>
            <a:r>
              <a:rPr lang="en-GB" dirty="0"/>
              <a:t>huge selection of subjects</a:t>
            </a:r>
          </a:p>
        </p:txBody>
      </p:sp>
      <p:sp>
        <p:nvSpPr>
          <p:cNvPr id="4" name="Footer Placeholder 3"/>
          <p:cNvSpPr>
            <a:spLocks noGrp="1"/>
          </p:cNvSpPr>
          <p:nvPr>
            <p:ph type="ftr" sz="quarter" idx="4294967295"/>
          </p:nvPr>
        </p:nvSpPr>
        <p:spPr>
          <a:xfrm>
            <a:off x="3124200" y="6304235"/>
            <a:ext cx="2895600" cy="365125"/>
          </a:xfrm>
          <a:prstGeom prst="rect">
            <a:avLst/>
          </a:prstGeom>
        </p:spPr>
        <p:txBody>
          <a:bodyPr/>
          <a:lstStyle/>
          <a:p>
            <a:r>
              <a:rPr lang="en-US" smtClean="0"/>
              <a:t>B2FIND – Find Research Data</a:t>
            </a:r>
            <a:endParaRPr lang="en-US"/>
          </a:p>
        </p:txBody>
      </p:sp>
      <p:sp>
        <p:nvSpPr>
          <p:cNvPr id="5" name="Content Placeholder 1"/>
          <p:cNvSpPr txBox="1">
            <a:spLocks/>
          </p:cNvSpPr>
          <p:nvPr/>
        </p:nvSpPr>
        <p:spPr>
          <a:xfrm>
            <a:off x="228600" y="1570037"/>
            <a:ext cx="5334000" cy="452596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dirty="0" smtClean="0"/>
              <a:t>B2FIND has a truly cross-community approach</a:t>
            </a:r>
          </a:p>
          <a:p>
            <a:r>
              <a:rPr lang="en-GB" dirty="0" smtClean="0"/>
              <a:t>Metadata are harvested from a wide range of research areas</a:t>
            </a:r>
          </a:p>
          <a:p>
            <a:pPr lvl="1"/>
            <a:r>
              <a:rPr lang="en-GB" dirty="0" smtClean="0"/>
              <a:t>From Climate Research to Social Sciences</a:t>
            </a:r>
          </a:p>
          <a:p>
            <a:pPr lvl="1"/>
            <a:r>
              <a:rPr lang="en-GB" dirty="0" smtClean="0"/>
              <a:t>From Biodiversity to Linguistics</a:t>
            </a:r>
          </a:p>
          <a:p>
            <a:pPr lvl="1"/>
            <a:r>
              <a:rPr lang="en-GB" dirty="0" smtClean="0"/>
              <a:t>From Archaeology to Seismology</a:t>
            </a:r>
          </a:p>
          <a:p>
            <a:r>
              <a:rPr lang="en-GB" dirty="0" smtClean="0"/>
              <a:t>This necessitates the transformation and  homogenisation of the diverse metadata to achieve the usage of a common vocabulary for the whole catalogue</a:t>
            </a:r>
          </a:p>
          <a:p>
            <a:endParaRPr lang="en-GB" dirty="0"/>
          </a:p>
        </p:txBody>
      </p:sp>
      <p:pic>
        <p:nvPicPr>
          <p:cNvPr id="6" name="Picture 4" descr="D:\Work\Work\EUDAT\Academic-Textbook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1638" y="2420938"/>
            <a:ext cx="3371850"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0760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a:xfrm>
            <a:off x="304800" y="685800"/>
            <a:ext cx="7304856" cy="792162"/>
          </a:xfrm>
        </p:spPr>
        <p:txBody>
          <a:bodyPr/>
          <a:lstStyle/>
          <a:p>
            <a:pPr algn="l" eaLnBrk="1" hangingPunct="1">
              <a:defRPr/>
            </a:pPr>
            <a:r>
              <a:rPr lang="de-DE" altLang="it-IT" dirty="0" smtClean="0">
                <a:ea typeface="ＭＳ Ｐゴシック" pitchFamily="34" charset="-128"/>
                <a:cs typeface="Arial" charset="0"/>
              </a:rPr>
              <a:t>B2FIND </a:t>
            </a:r>
            <a:r>
              <a:rPr altLang="it-IT" dirty="0" smtClean="0">
                <a:ea typeface="ＭＳ Ｐゴシック" pitchFamily="34" charset="-128"/>
                <a:cs typeface="Arial" charset="0"/>
              </a:rPr>
              <a:t>communities</a:t>
            </a:r>
          </a:p>
        </p:txBody>
      </p:sp>
      <p:sp>
        <p:nvSpPr>
          <p:cNvPr id="7" name="Segnaposto piè di pagina 4"/>
          <p:cNvSpPr>
            <a:spLocks noGrp="1"/>
          </p:cNvSpPr>
          <p:nvPr>
            <p:ph type="ftr" sz="quarter" idx="4294967295"/>
          </p:nvPr>
        </p:nvSpPr>
        <p:spPr bwMode="auto">
          <a:xfrm>
            <a:off x="0" y="6303963"/>
            <a:ext cx="2895600" cy="365125"/>
          </a:xfrm>
          <a:prstGeom prst="rect">
            <a:avLst/>
          </a:prstGeom>
          <a:ln>
            <a:miter lim="800000"/>
            <a:headEnd/>
            <a:tailEnd/>
          </a:ln>
        </p:spPr>
        <p:txBody>
          <a:bodyPr wrap="square" numCol="1" anchorCtr="0" compatLnSpc="1">
            <a:prstTxWarp prst="textNoShape">
              <a:avLst/>
            </a:prstTxWarp>
          </a:bodyPr>
          <a:lstStyle/>
          <a:p>
            <a:pPr algn="ctr" fontAlgn="base">
              <a:spcBef>
                <a:spcPct val="0"/>
              </a:spcBef>
              <a:spcAft>
                <a:spcPct val="0"/>
              </a:spcAft>
              <a:defRPr/>
            </a:pPr>
            <a:r>
              <a:rPr lang="it-IT" dirty="0" smtClean="0"/>
              <a:t>B2FIND – </a:t>
            </a:r>
            <a:r>
              <a:rPr lang="it-IT" dirty="0" err="1" smtClean="0"/>
              <a:t>Publish</a:t>
            </a:r>
            <a:r>
              <a:rPr lang="it-IT" dirty="0" smtClean="0"/>
              <a:t> Your </a:t>
            </a:r>
            <a:r>
              <a:rPr lang="it-IT" dirty="0" err="1" smtClean="0"/>
              <a:t>Metadata</a:t>
            </a:r>
            <a:endParaRPr lang="it-IT"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76200"/>
            <a:ext cx="3400425" cy="622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152400" y="1493837"/>
            <a:ext cx="4953000" cy="4525963"/>
          </a:xfrm>
        </p:spPr>
        <p:txBody>
          <a:bodyPr>
            <a:normAutofit fontScale="92500" lnSpcReduction="10000"/>
          </a:bodyPr>
          <a:lstStyle/>
          <a:p>
            <a:r>
              <a:rPr lang="en-GB" dirty="0"/>
              <a:t>B2FIND </a:t>
            </a:r>
            <a:r>
              <a:rPr lang="en-GB" dirty="0" smtClean="0"/>
              <a:t>initially indexed </a:t>
            </a:r>
            <a:r>
              <a:rPr lang="en-GB" dirty="0" err="1" smtClean="0"/>
              <a:t>metada</a:t>
            </a:r>
            <a:endParaRPr lang="en-GB" dirty="0"/>
          </a:p>
          <a:p>
            <a:pPr lvl="1"/>
            <a:r>
              <a:rPr lang="en-US" dirty="0" smtClean="0"/>
              <a:t>harvested </a:t>
            </a:r>
            <a:r>
              <a:rPr lang="en-US" dirty="0"/>
              <a:t>from </a:t>
            </a:r>
            <a:r>
              <a:rPr lang="en-US" dirty="0" smtClean="0"/>
              <a:t>EUDAT core  communities (as ENES and CLARIN) and</a:t>
            </a:r>
          </a:p>
          <a:p>
            <a:pPr lvl="1"/>
            <a:r>
              <a:rPr lang="en-US" dirty="0" smtClean="0"/>
              <a:t>stored </a:t>
            </a:r>
            <a:r>
              <a:rPr lang="en-US" dirty="0"/>
              <a:t>through the EUDAT service </a:t>
            </a:r>
            <a:r>
              <a:rPr lang="en-US" dirty="0" smtClean="0"/>
              <a:t>as B2SHARE</a:t>
            </a:r>
            <a:endParaRPr lang="en-US" dirty="0"/>
          </a:p>
          <a:p>
            <a:r>
              <a:rPr lang="en-GB" dirty="0" smtClean="0"/>
              <a:t>EUDAT extended and is </a:t>
            </a:r>
            <a:r>
              <a:rPr lang="en-GB" dirty="0"/>
              <a:t>extending the service to </a:t>
            </a:r>
            <a:r>
              <a:rPr lang="en-GB" dirty="0" smtClean="0"/>
              <a:t>other external and </a:t>
            </a:r>
            <a:r>
              <a:rPr lang="en-GB" dirty="0"/>
              <a:t>reliable data and metadata </a:t>
            </a:r>
            <a:r>
              <a:rPr lang="en-GB" dirty="0" smtClean="0"/>
              <a:t>providers</a:t>
            </a:r>
            <a:endParaRPr lang="en-GB" dirty="0"/>
          </a:p>
          <a:p>
            <a:r>
              <a:rPr lang="en-GB" dirty="0"/>
              <a:t>The list of currently integrated communities is available at </a:t>
            </a:r>
            <a:r>
              <a:rPr lang="en-GB" dirty="0">
                <a:hlinkClick r:id="rId4"/>
              </a:rPr>
              <a:t>http://b2find.eudat.eu/group</a:t>
            </a:r>
            <a:r>
              <a:rPr lang="en-GB" dirty="0" smtClean="0">
                <a:hlinkClick r:id="rId4"/>
              </a:rPr>
              <a:t>/</a:t>
            </a:r>
            <a:r>
              <a:rPr lang="en-GB" dirty="0" smtClean="0"/>
              <a:t> </a:t>
            </a:r>
            <a:endParaRPr lang="en-GB" dirty="0"/>
          </a:p>
        </p:txBody>
      </p:sp>
    </p:spTree>
    <p:extLst>
      <p:ext uri="{BB962C8B-B14F-4D97-AF65-F5344CB8AC3E}">
        <p14:creationId xmlns:p14="http://schemas.microsoft.com/office/powerpoint/2010/main" val="3620606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itolo 1"/>
          <p:cNvSpPr>
            <a:spLocks noGrp="1"/>
          </p:cNvSpPr>
          <p:nvPr>
            <p:ph type="title"/>
          </p:nvPr>
        </p:nvSpPr>
        <p:spPr>
          <a:xfrm>
            <a:off x="331638" y="533400"/>
            <a:ext cx="8229600" cy="1143000"/>
          </a:xfrm>
        </p:spPr>
        <p:txBody>
          <a:bodyPr>
            <a:normAutofit fontScale="90000"/>
          </a:bodyPr>
          <a:lstStyle/>
          <a:p>
            <a:pPr eaLnBrk="1" hangingPunct="1">
              <a:defRPr/>
            </a:pPr>
            <a:r>
              <a:rPr dirty="0" smtClean="0">
                <a:cs typeface="Arial" charset="0"/>
              </a:rPr>
              <a:t>Where is B2FIND in the EUDAT suite?</a:t>
            </a:r>
          </a:p>
        </p:txBody>
      </p:sp>
      <p:sp>
        <p:nvSpPr>
          <p:cNvPr id="12" name="Segnaposto contenuto 2"/>
          <p:cNvSpPr>
            <a:spLocks noGrp="1"/>
          </p:cNvSpPr>
          <p:nvPr>
            <p:ph idx="1"/>
          </p:nvPr>
        </p:nvSpPr>
        <p:spPr>
          <a:xfrm>
            <a:off x="152400" y="1752600"/>
            <a:ext cx="3200400" cy="4578350"/>
          </a:xfrm>
        </p:spPr>
        <p:txBody>
          <a:bodyPr>
            <a:normAutofit fontScale="70000" lnSpcReduction="20000"/>
          </a:bodyPr>
          <a:lstStyle/>
          <a:p>
            <a:pPr marL="0" indent="0">
              <a:buNone/>
            </a:pPr>
            <a:r>
              <a:rPr lang="en-US" dirty="0" smtClean="0">
                <a:ea typeface="+mn-ea"/>
              </a:rPr>
              <a:t>B2FIND</a:t>
            </a:r>
            <a:endParaRPr lang="en-GB" dirty="0" smtClean="0"/>
          </a:p>
          <a:p>
            <a:r>
              <a:rPr lang="en-US" dirty="0" smtClean="0"/>
              <a:t>s</a:t>
            </a:r>
            <a:r>
              <a:rPr lang="en-US" dirty="0" smtClean="0">
                <a:ea typeface="+mn-ea"/>
              </a:rPr>
              <a:t>tores metadata through other </a:t>
            </a:r>
            <a:r>
              <a:rPr lang="en-US" dirty="0">
                <a:ea typeface="+mn-ea"/>
              </a:rPr>
              <a:t>EUDAT services such as B2SHARE to provide access to data </a:t>
            </a:r>
            <a:r>
              <a:rPr lang="en-US" dirty="0" smtClean="0"/>
              <a:t>objects within the EUDAT CDI</a:t>
            </a:r>
          </a:p>
          <a:p>
            <a:r>
              <a:rPr lang="en-US" dirty="0" smtClean="0"/>
              <a:t>is used in inter-service use cases, e.g. to identify links to data collections, which will be transferred to HPC platforms through B2STAGE</a:t>
            </a:r>
            <a:endParaRPr lang="en-GB" dirty="0"/>
          </a:p>
          <a:p>
            <a:pPr eaLnBrk="1" hangingPunct="1">
              <a:defRPr/>
            </a:pPr>
            <a:endParaRPr lang="en-GB" dirty="0">
              <a:ea typeface="+mn-ea"/>
            </a:endParaRPr>
          </a:p>
        </p:txBody>
      </p:sp>
      <p:pic>
        <p:nvPicPr>
          <p:cNvPr id="1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905331"/>
            <a:ext cx="5056038" cy="467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p:nvPr/>
        </p:nvSpPr>
        <p:spPr>
          <a:xfrm>
            <a:off x="3581400" y="4671278"/>
            <a:ext cx="3962400" cy="1881922"/>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99604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1471694"/>
            <a:ext cx="8001000" cy="515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el 5"/>
          <p:cNvSpPr>
            <a:spLocks noGrp="1"/>
          </p:cNvSpPr>
          <p:nvPr>
            <p:ph type="title"/>
          </p:nvPr>
        </p:nvSpPr>
        <p:spPr>
          <a:xfrm>
            <a:off x="2209800" y="533400"/>
            <a:ext cx="5312387" cy="838200"/>
          </a:xfrm>
        </p:spPr>
        <p:txBody>
          <a:bodyPr>
            <a:normAutofit fontScale="90000"/>
          </a:bodyPr>
          <a:lstStyle/>
          <a:p>
            <a:r>
              <a:rPr lang="de-DE" dirty="0" smtClean="0"/>
              <a:t>B2FIND MD </a:t>
            </a:r>
            <a:r>
              <a:rPr lang="de-DE" dirty="0"/>
              <a:t>C</a:t>
            </a:r>
            <a:r>
              <a:rPr lang="de-DE" dirty="0" smtClean="0"/>
              <a:t>atalogue</a:t>
            </a:r>
            <a:br>
              <a:rPr lang="de-DE" dirty="0" smtClean="0"/>
            </a:br>
            <a:r>
              <a:rPr lang="de-DE" sz="2200" dirty="0" smtClean="0"/>
              <a:t>Ingestion </a:t>
            </a:r>
            <a:r>
              <a:rPr lang="de-DE" sz="2200" dirty="0" err="1" smtClean="0"/>
              <a:t>status</a:t>
            </a:r>
            <a:endParaRPr lang="de-DE" sz="2200" dirty="0"/>
          </a:p>
        </p:txBody>
      </p:sp>
      <p:sp>
        <p:nvSpPr>
          <p:cNvPr id="2" name="Textfeld 1"/>
          <p:cNvSpPr txBox="1"/>
          <p:nvPr/>
        </p:nvSpPr>
        <p:spPr>
          <a:xfrm>
            <a:off x="3581400" y="1531203"/>
            <a:ext cx="3000245" cy="830997"/>
          </a:xfrm>
          <a:prstGeom prst="rect">
            <a:avLst/>
          </a:prstGeom>
          <a:noFill/>
        </p:spPr>
        <p:txBody>
          <a:bodyPr wrap="none" rtlCol="0">
            <a:spAutoFit/>
          </a:bodyPr>
          <a:lstStyle/>
          <a:p>
            <a:pPr marL="285750" indent="-285750">
              <a:buFont typeface="Arial" panose="020B0604020202020204" pitchFamily="34" charset="0"/>
              <a:buChar char="•"/>
            </a:pPr>
            <a:r>
              <a:rPr lang="de-DE" sz="1600" b="1" dirty="0" smtClean="0"/>
              <a:t>&gt; </a:t>
            </a:r>
            <a:r>
              <a:rPr lang="de-DE" sz="1600" b="1" dirty="0"/>
              <a:t>4</a:t>
            </a:r>
            <a:r>
              <a:rPr lang="de-DE" sz="1600" b="1" dirty="0" smtClean="0"/>
              <a:t>00000 </a:t>
            </a:r>
            <a:r>
              <a:rPr lang="de-DE" sz="1600" b="1" dirty="0"/>
              <a:t> </a:t>
            </a:r>
            <a:r>
              <a:rPr lang="de-DE" sz="1600" b="1" dirty="0" err="1" smtClean="0"/>
              <a:t>records</a:t>
            </a:r>
            <a:endParaRPr lang="de-DE" sz="1600" b="1" dirty="0" smtClean="0"/>
          </a:p>
          <a:p>
            <a:pPr marL="285750" indent="-285750">
              <a:buFont typeface="Arial" panose="020B0604020202020204" pitchFamily="34" charset="0"/>
              <a:buChar char="•"/>
            </a:pPr>
            <a:r>
              <a:rPr lang="de-DE" sz="1600" b="1" dirty="0"/>
              <a:t>15 </a:t>
            </a:r>
            <a:r>
              <a:rPr lang="de-DE" sz="1600" b="1" dirty="0" err="1" smtClean="0"/>
              <a:t>communities</a:t>
            </a:r>
            <a:endParaRPr lang="en-GB" sz="1600" b="1" dirty="0"/>
          </a:p>
          <a:p>
            <a:pPr marL="742950" lvl="1" indent="-285750">
              <a:buFont typeface="Arial" panose="020B0604020202020204" pitchFamily="34" charset="0"/>
              <a:buChar char="•"/>
            </a:pPr>
            <a:r>
              <a:rPr lang="en-GB" sz="1600" b="1" dirty="0" smtClean="0"/>
              <a:t>(14 external + B2SHARE)</a:t>
            </a:r>
            <a:endParaRPr lang="de-DE" sz="1600" b="1" dirty="0"/>
          </a:p>
        </p:txBody>
      </p:sp>
    </p:spTree>
    <p:extLst>
      <p:ext uri="{BB962C8B-B14F-4D97-AF65-F5344CB8AC3E}">
        <p14:creationId xmlns:p14="http://schemas.microsoft.com/office/powerpoint/2010/main" val="279477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Pfeil nach unten 11"/>
          <p:cNvSpPr/>
          <p:nvPr/>
        </p:nvSpPr>
        <p:spPr>
          <a:xfrm>
            <a:off x="2983230" y="5443280"/>
            <a:ext cx="533400" cy="337331"/>
          </a:xfrm>
          <a:prstGeom prst="down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Pfeil nach unten 7"/>
          <p:cNvSpPr/>
          <p:nvPr/>
        </p:nvSpPr>
        <p:spPr>
          <a:xfrm>
            <a:off x="2983230" y="1782605"/>
            <a:ext cx="533400" cy="4372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feil nach unten 16"/>
          <p:cNvSpPr/>
          <p:nvPr/>
        </p:nvSpPr>
        <p:spPr>
          <a:xfrm>
            <a:off x="2983230" y="3505200"/>
            <a:ext cx="533400" cy="1404131"/>
          </a:xfrm>
          <a:prstGeom prst="downArrow">
            <a:avLst/>
          </a:prstGeom>
          <a:solidFill>
            <a:srgbClr val="70C7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ussdiagramm: Alternativer Prozess 6"/>
          <p:cNvSpPr/>
          <p:nvPr/>
        </p:nvSpPr>
        <p:spPr>
          <a:xfrm>
            <a:off x="1905000" y="1143000"/>
            <a:ext cx="2895600" cy="2514600"/>
          </a:xfrm>
          <a:prstGeom prst="flowChartAlternateProcess">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GB" b="1" dirty="0">
              <a:solidFill>
                <a:schemeClr val="tx2">
                  <a:lumMod val="75000"/>
                </a:schemeClr>
              </a:solidFill>
            </a:endParaRPr>
          </a:p>
        </p:txBody>
      </p:sp>
      <p:sp>
        <p:nvSpPr>
          <p:cNvPr id="2" name=" 1"/>
          <p:cNvSpPr txBox="1">
            <a:spLocks noGrp="1"/>
          </p:cNvSpPr>
          <p:nvPr>
            <p:ph type="title" idx="4294967295"/>
          </p:nvPr>
        </p:nvSpPr>
        <p:spPr>
          <a:xfrm>
            <a:off x="686218" y="79994"/>
            <a:ext cx="8228763" cy="1145009"/>
          </a:xfrm>
          <a:prstGeom prst="rect">
            <a:avLst/>
          </a:prstGeo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a:t>The </a:t>
            </a:r>
            <a:r>
              <a:rPr lang="de-DE" dirty="0" err="1"/>
              <a:t>Metadata</a:t>
            </a:r>
            <a:r>
              <a:rPr lang="de-DE" dirty="0"/>
              <a:t> </a:t>
            </a:r>
            <a:r>
              <a:rPr lang="de-DE" dirty="0" smtClean="0"/>
              <a:t>(MD) Ingestion Roadmap</a:t>
            </a:r>
            <a:br>
              <a:rPr lang="de-DE" dirty="0" smtClean="0"/>
            </a:br>
            <a:r>
              <a:rPr lang="de-DE" sz="2000" dirty="0" err="1" smtClean="0"/>
              <a:t>How</a:t>
            </a:r>
            <a:r>
              <a:rPr lang="de-DE" sz="2000" dirty="0" smtClean="0"/>
              <a:t> </a:t>
            </a:r>
            <a:r>
              <a:rPr lang="de-DE" sz="2000" dirty="0" err="1"/>
              <a:t>get</a:t>
            </a:r>
            <a:r>
              <a:rPr lang="de-DE" sz="2000" dirty="0"/>
              <a:t> </a:t>
            </a:r>
            <a:r>
              <a:rPr lang="de-DE" sz="2000" dirty="0" err="1"/>
              <a:t>your</a:t>
            </a:r>
            <a:r>
              <a:rPr lang="de-DE" sz="2000" dirty="0"/>
              <a:t> </a:t>
            </a:r>
            <a:r>
              <a:rPr lang="de-DE" sz="2000" dirty="0" err="1"/>
              <a:t>metadata</a:t>
            </a:r>
            <a:r>
              <a:rPr lang="de-DE" sz="2000" dirty="0"/>
              <a:t> </a:t>
            </a:r>
            <a:r>
              <a:rPr lang="de-DE" sz="2000" dirty="0" err="1"/>
              <a:t>published</a:t>
            </a:r>
            <a:r>
              <a:rPr lang="de-DE" sz="2000" dirty="0"/>
              <a:t> in EUDAT B2FIND ?</a:t>
            </a:r>
          </a:p>
        </p:txBody>
      </p:sp>
      <p:pic>
        <p:nvPicPr>
          <p:cNvPr id="4" name="Grafik 3"/>
          <p:cNvPicPr>
            <a:picLocks noChangeAspect="1"/>
          </p:cNvPicPr>
          <p:nvPr/>
        </p:nvPicPr>
        <p:blipFill>
          <a:blip r:embed="rId3">
            <a:lum/>
            <a:alphaModFix/>
          </a:blip>
          <a:srcRect/>
          <a:stretch>
            <a:fillRect/>
          </a:stretch>
        </p:blipFill>
        <p:spPr>
          <a:xfrm>
            <a:off x="5105400" y="2552700"/>
            <a:ext cx="3755339" cy="2480743"/>
          </a:xfrm>
          <a:prstGeom prst="rect">
            <a:avLst/>
          </a:prstGeom>
          <a:noFill/>
          <a:ln>
            <a:noFill/>
          </a:ln>
        </p:spPr>
      </p:pic>
      <p:sp>
        <p:nvSpPr>
          <p:cNvPr id="5" name="Flussdiagramm: Prozess 4"/>
          <p:cNvSpPr/>
          <p:nvPr/>
        </p:nvSpPr>
        <p:spPr>
          <a:xfrm>
            <a:off x="2095500" y="1295400"/>
            <a:ext cx="2362200" cy="533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MD Generation</a:t>
            </a:r>
            <a:endParaRPr lang="en-GB" dirty="0">
              <a:solidFill>
                <a:schemeClr val="tx1"/>
              </a:solidFill>
            </a:endParaRPr>
          </a:p>
        </p:txBody>
      </p:sp>
      <p:sp>
        <p:nvSpPr>
          <p:cNvPr id="9" name="Flussdiagramm: Alternativer Prozess 8"/>
          <p:cNvSpPr/>
          <p:nvPr/>
        </p:nvSpPr>
        <p:spPr>
          <a:xfrm>
            <a:off x="1905000" y="3766330"/>
            <a:ext cx="2895600" cy="2710669"/>
          </a:xfrm>
          <a:prstGeom prst="flowChartAlternateProcess">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GB" b="1" dirty="0">
              <a:solidFill>
                <a:schemeClr val="tx1"/>
              </a:solidFill>
            </a:endParaRPr>
          </a:p>
        </p:txBody>
      </p:sp>
      <p:sp>
        <p:nvSpPr>
          <p:cNvPr id="10" name="Flussdiagramm: Prozess 9"/>
          <p:cNvSpPr/>
          <p:nvPr/>
        </p:nvSpPr>
        <p:spPr>
          <a:xfrm>
            <a:off x="2171700" y="3965860"/>
            <a:ext cx="2362200" cy="533400"/>
          </a:xfrm>
          <a:prstGeom prst="flowChartProcess">
            <a:avLst/>
          </a:prstGeom>
          <a:solidFill>
            <a:schemeClr val="accent3">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MD Harvesting</a:t>
            </a:r>
            <a:endParaRPr lang="en-GB" dirty="0">
              <a:solidFill>
                <a:schemeClr val="tx1"/>
              </a:solidFill>
            </a:endParaRPr>
          </a:p>
        </p:txBody>
      </p:sp>
      <p:sp>
        <p:nvSpPr>
          <p:cNvPr id="11" name="Flussdiagramm: Prozess 10"/>
          <p:cNvSpPr/>
          <p:nvPr/>
        </p:nvSpPr>
        <p:spPr>
          <a:xfrm>
            <a:off x="2171700" y="4925596"/>
            <a:ext cx="2362200" cy="533400"/>
          </a:xfrm>
          <a:prstGeom prst="flowChartProcess">
            <a:avLst/>
          </a:prstGeom>
          <a:solidFill>
            <a:srgbClr val="FF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MD Mapping and Validation</a:t>
            </a:r>
            <a:endParaRPr lang="en-GB" dirty="0">
              <a:solidFill>
                <a:schemeClr val="tx1"/>
              </a:solidFill>
            </a:endParaRPr>
          </a:p>
        </p:txBody>
      </p:sp>
      <p:sp>
        <p:nvSpPr>
          <p:cNvPr id="13" name="Flussdiagramm: Prozess 12"/>
          <p:cNvSpPr/>
          <p:nvPr/>
        </p:nvSpPr>
        <p:spPr>
          <a:xfrm>
            <a:off x="2209800" y="5791200"/>
            <a:ext cx="2362200" cy="533400"/>
          </a:xfrm>
          <a:prstGeom prst="flowChartProcess">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MD Uploading and Indexer</a:t>
            </a:r>
            <a:endParaRPr lang="en-GB" dirty="0">
              <a:solidFill>
                <a:schemeClr val="tx1"/>
              </a:solidFill>
            </a:endParaRPr>
          </a:p>
        </p:txBody>
      </p:sp>
      <p:sp>
        <p:nvSpPr>
          <p:cNvPr id="15" name="Textfeld 14"/>
          <p:cNvSpPr txBox="1"/>
          <p:nvPr/>
        </p:nvSpPr>
        <p:spPr>
          <a:xfrm>
            <a:off x="76200" y="1760040"/>
            <a:ext cx="1690271" cy="1200329"/>
          </a:xfrm>
          <a:prstGeom prst="rect">
            <a:avLst/>
          </a:prstGeom>
          <a:noFill/>
        </p:spPr>
        <p:txBody>
          <a:bodyPr wrap="none" rtlCol="0">
            <a:spAutoFit/>
          </a:bodyPr>
          <a:lstStyle/>
          <a:p>
            <a:r>
              <a:rPr lang="en-GB" b="1" dirty="0" smtClean="0">
                <a:solidFill>
                  <a:schemeClr val="tx2">
                    <a:lumMod val="75000"/>
                  </a:schemeClr>
                </a:solidFill>
              </a:rPr>
              <a:t>Data </a:t>
            </a:r>
          </a:p>
          <a:p>
            <a:r>
              <a:rPr lang="en-GB" b="1" dirty="0" smtClean="0">
                <a:solidFill>
                  <a:schemeClr val="tx2">
                    <a:lumMod val="75000"/>
                  </a:schemeClr>
                </a:solidFill>
              </a:rPr>
              <a:t>Provider </a:t>
            </a:r>
          </a:p>
          <a:p>
            <a:r>
              <a:rPr lang="en-GB" b="1" dirty="0" smtClean="0">
                <a:solidFill>
                  <a:schemeClr val="tx2">
                    <a:lumMod val="75000"/>
                  </a:schemeClr>
                </a:solidFill>
              </a:rPr>
              <a:t>on </a:t>
            </a:r>
          </a:p>
          <a:p>
            <a:r>
              <a:rPr lang="en-GB" b="1" dirty="0" smtClean="0">
                <a:solidFill>
                  <a:schemeClr val="tx2">
                    <a:lumMod val="75000"/>
                  </a:schemeClr>
                </a:solidFill>
              </a:rPr>
              <a:t>Community site</a:t>
            </a:r>
            <a:endParaRPr lang="en-GB" b="1" dirty="0">
              <a:solidFill>
                <a:schemeClr val="tx2">
                  <a:lumMod val="75000"/>
                </a:schemeClr>
              </a:solidFill>
            </a:endParaRPr>
          </a:p>
        </p:txBody>
      </p:sp>
      <p:sp>
        <p:nvSpPr>
          <p:cNvPr id="16" name="Textfeld 15"/>
          <p:cNvSpPr txBox="1"/>
          <p:nvPr/>
        </p:nvSpPr>
        <p:spPr>
          <a:xfrm>
            <a:off x="142004" y="4262735"/>
            <a:ext cx="1624468" cy="1200329"/>
          </a:xfrm>
          <a:prstGeom prst="rect">
            <a:avLst/>
          </a:prstGeom>
          <a:noFill/>
        </p:spPr>
        <p:txBody>
          <a:bodyPr wrap="square" rtlCol="0">
            <a:spAutoFit/>
          </a:bodyPr>
          <a:lstStyle/>
          <a:p>
            <a:r>
              <a:rPr lang="en-GB" b="1" dirty="0" smtClean="0">
                <a:solidFill>
                  <a:schemeClr val="accent6">
                    <a:lumMod val="75000"/>
                  </a:schemeClr>
                </a:solidFill>
              </a:rPr>
              <a:t>Service Provider</a:t>
            </a:r>
          </a:p>
          <a:p>
            <a:r>
              <a:rPr lang="en-GB" b="1" dirty="0">
                <a:solidFill>
                  <a:schemeClr val="accent6">
                    <a:lumMod val="75000"/>
                  </a:schemeClr>
                </a:solidFill>
              </a:rPr>
              <a:t>o</a:t>
            </a:r>
            <a:r>
              <a:rPr lang="en-GB" b="1" dirty="0" smtClean="0">
                <a:solidFill>
                  <a:schemeClr val="accent6">
                    <a:lumMod val="75000"/>
                  </a:schemeClr>
                </a:solidFill>
              </a:rPr>
              <a:t>n </a:t>
            </a:r>
          </a:p>
          <a:p>
            <a:r>
              <a:rPr lang="en-GB" b="1" dirty="0" smtClean="0">
                <a:solidFill>
                  <a:schemeClr val="accent6">
                    <a:lumMod val="75000"/>
                  </a:schemeClr>
                </a:solidFill>
              </a:rPr>
              <a:t>EUDAT site</a:t>
            </a:r>
            <a:endParaRPr lang="en-GB" b="1" dirty="0">
              <a:solidFill>
                <a:schemeClr val="accent6">
                  <a:lumMod val="75000"/>
                </a:schemeClr>
              </a:solidFill>
            </a:endParaRPr>
          </a:p>
        </p:txBody>
      </p:sp>
      <p:sp>
        <p:nvSpPr>
          <p:cNvPr id="18" name="Flussdiagramm: Magnetplattenspeicher 17"/>
          <p:cNvSpPr/>
          <p:nvPr/>
        </p:nvSpPr>
        <p:spPr>
          <a:xfrm>
            <a:off x="2499360" y="2219841"/>
            <a:ext cx="1600200" cy="136155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MD Repository </a:t>
            </a:r>
            <a:r>
              <a:rPr lang="en-GB" dirty="0">
                <a:solidFill>
                  <a:schemeClr val="tx1"/>
                </a:solidFill>
              </a:rPr>
              <a:t>and </a:t>
            </a:r>
            <a:r>
              <a:rPr lang="en-GB" dirty="0" smtClean="0">
                <a:solidFill>
                  <a:schemeClr val="tx1"/>
                </a:solidFill>
              </a:rPr>
              <a:t>Provider</a:t>
            </a:r>
            <a:endParaRPr lang="en-GB" dirty="0">
              <a:solidFill>
                <a:schemeClr val="tx1"/>
              </a:solidFill>
            </a:endParaRPr>
          </a:p>
        </p:txBody>
      </p:sp>
    </p:spTree>
    <p:extLst>
      <p:ext uri="{BB962C8B-B14F-4D97-AF65-F5344CB8AC3E}">
        <p14:creationId xmlns:p14="http://schemas.microsoft.com/office/powerpoint/2010/main" val="3916063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753738" y="152400"/>
            <a:ext cx="8228763" cy="869697"/>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err="1" smtClean="0"/>
              <a:t>Metadata</a:t>
            </a:r>
            <a:r>
              <a:rPr lang="de-DE" dirty="0" smtClean="0"/>
              <a:t> </a:t>
            </a:r>
            <a:r>
              <a:rPr lang="de-DE" dirty="0"/>
              <a:t>Generation</a:t>
            </a:r>
          </a:p>
        </p:txBody>
      </p:sp>
      <p:pic>
        <p:nvPicPr>
          <p:cNvPr id="4" name="Grafik 3"/>
          <p:cNvPicPr>
            <a:picLocks noChangeAspect="1"/>
          </p:cNvPicPr>
          <p:nvPr/>
        </p:nvPicPr>
        <p:blipFill>
          <a:blip r:embed="rId3">
            <a:lum/>
            <a:alphaModFix/>
          </a:blip>
          <a:srcRect/>
          <a:stretch>
            <a:fillRect/>
          </a:stretch>
        </p:blipFill>
        <p:spPr>
          <a:xfrm>
            <a:off x="4648200" y="2509986"/>
            <a:ext cx="4343400" cy="2443014"/>
          </a:xfrm>
          <a:prstGeom prst="rect">
            <a:avLst/>
          </a:prstGeom>
          <a:noFill/>
          <a:ln>
            <a:noFill/>
          </a:ln>
        </p:spPr>
      </p:pic>
      <p:sp>
        <p:nvSpPr>
          <p:cNvPr id="5" name="Segnaposto contenuto 2"/>
          <p:cNvSpPr txBox="1">
            <a:spLocks/>
          </p:cNvSpPr>
          <p:nvPr/>
        </p:nvSpPr>
        <p:spPr>
          <a:xfrm>
            <a:off x="228600" y="1104178"/>
            <a:ext cx="4419600" cy="5372822"/>
          </a:xfrm>
          <a:prstGeom prst="rect">
            <a:avLst/>
          </a:prstGeom>
        </p:spPr>
        <p:txBody>
          <a:bodyPr>
            <a:normAutofit lnSpcReduction="10000"/>
          </a:bodyPr>
          <a:lstStyle>
            <a:lvl1pPr marL="342900" indent="-3429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has to be done in close proximity to the data production</a:t>
            </a:r>
          </a:p>
          <a:p>
            <a:r>
              <a:rPr lang="en-US" dirty="0" smtClean="0"/>
              <a:t>should be part of the data management plan</a:t>
            </a:r>
          </a:p>
          <a:p>
            <a:r>
              <a:rPr lang="en-US" dirty="0" smtClean="0"/>
              <a:t>must be checked and possibly enhanced to aim in a comprehensive data description</a:t>
            </a:r>
          </a:p>
          <a:p>
            <a:r>
              <a:rPr lang="en-US" dirty="0" smtClean="0"/>
              <a:t>benefits from quality control at an early stage</a:t>
            </a:r>
          </a:p>
          <a:p>
            <a:r>
              <a:rPr lang="en-GB" dirty="0" smtClean="0"/>
              <a:t>should be based on common ontologies and metadata formats</a:t>
            </a:r>
          </a:p>
        </p:txBody>
      </p:sp>
    </p:spTree>
    <p:extLst>
      <p:ext uri="{BB962C8B-B14F-4D97-AF65-F5344CB8AC3E}">
        <p14:creationId xmlns:p14="http://schemas.microsoft.com/office/powerpoint/2010/main" val="1821847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21771" y="465969"/>
            <a:ext cx="8228763" cy="1134231"/>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err="1" smtClean="0"/>
              <a:t>Metadata</a:t>
            </a:r>
            <a:r>
              <a:rPr lang="de-DE" dirty="0" smtClean="0"/>
              <a:t> </a:t>
            </a:r>
            <a:r>
              <a:rPr lang="de-DE" dirty="0" err="1"/>
              <a:t>r</a:t>
            </a:r>
            <a:r>
              <a:rPr lang="de-DE" dirty="0" err="1" smtClean="0"/>
              <a:t>epository</a:t>
            </a:r>
            <a:r>
              <a:rPr lang="de-DE" dirty="0" smtClean="0"/>
              <a:t> </a:t>
            </a:r>
            <a:r>
              <a:rPr lang="de-DE" dirty="0" err="1" smtClean="0"/>
              <a:t>and</a:t>
            </a:r>
            <a:r>
              <a:rPr lang="de-DE" dirty="0" smtClean="0"/>
              <a:t> </a:t>
            </a:r>
            <a:r>
              <a:rPr lang="de-DE" dirty="0" err="1" smtClean="0"/>
              <a:t>provider</a:t>
            </a:r>
            <a:endParaRPr lang="de-DE" dirty="0"/>
          </a:p>
        </p:txBody>
      </p:sp>
      <p:pic>
        <p:nvPicPr>
          <p:cNvPr id="4" name="Grafik 3"/>
          <p:cNvPicPr>
            <a:picLocks noChangeAspect="1"/>
          </p:cNvPicPr>
          <p:nvPr/>
        </p:nvPicPr>
        <p:blipFill>
          <a:blip r:embed="rId3">
            <a:lum/>
            <a:alphaModFix/>
          </a:blip>
          <a:srcRect/>
          <a:stretch>
            <a:fillRect/>
          </a:stretch>
        </p:blipFill>
        <p:spPr>
          <a:xfrm>
            <a:off x="4953000" y="2362200"/>
            <a:ext cx="3918614" cy="2800797"/>
          </a:xfrm>
          <a:prstGeom prst="rect">
            <a:avLst/>
          </a:prstGeom>
          <a:noFill/>
          <a:ln>
            <a:noFill/>
          </a:ln>
        </p:spPr>
      </p:pic>
      <p:pic>
        <p:nvPicPr>
          <p:cNvPr id="6"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3959" y="79994"/>
            <a:ext cx="1528391" cy="1772618"/>
          </a:xfrm>
          <a:prstGeom prst="rect">
            <a:avLst/>
          </a:prstGeom>
        </p:spPr>
      </p:pic>
      <p:sp>
        <p:nvSpPr>
          <p:cNvPr id="7" name="Segnaposto contenuto 2"/>
          <p:cNvSpPr txBox="1">
            <a:spLocks/>
          </p:cNvSpPr>
          <p:nvPr/>
        </p:nvSpPr>
        <p:spPr>
          <a:xfrm>
            <a:off x="381000" y="1637578"/>
            <a:ext cx="4419600" cy="4458422"/>
          </a:xfrm>
          <a:prstGeom prst="rect">
            <a:avLst/>
          </a:prstGeom>
        </p:spPr>
        <p:txBody>
          <a:bodyPr>
            <a:normAutofit/>
          </a:bodyPr>
          <a:lstStyle>
            <a:lvl1pPr marL="342900" indent="-342900" algn="l" defTabSz="914400" rtl="0" eaLnBrk="1" latinLnBrk="0" hangingPunct="1">
              <a:spcBef>
                <a:spcPct val="20000"/>
              </a:spcBef>
              <a:buSzPct val="100000"/>
              <a:buFontTx/>
              <a:buBlip>
                <a:blip r:embed="rId5"/>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5"/>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5"/>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5"/>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5"/>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t>To be set up on community site to allow harvesting</a:t>
            </a:r>
          </a:p>
          <a:p>
            <a:pPr hangingPunct="0"/>
            <a:r>
              <a:rPr lang="en-GB" dirty="0"/>
              <a:t>The standard protocol OAI-PMH is to be used as a preference </a:t>
            </a:r>
          </a:p>
          <a:p>
            <a:pPr hangingPunct="0"/>
            <a:r>
              <a:rPr lang="en-GB" dirty="0"/>
              <a:t>But as well other data transfer  techniques are supported, if necessary</a:t>
            </a:r>
          </a:p>
          <a:p>
            <a:pPr lvl="0"/>
            <a:r>
              <a:rPr lang="en-GB" dirty="0"/>
              <a:t>EUDAT offers support for the installation</a:t>
            </a:r>
          </a:p>
        </p:txBody>
      </p:sp>
    </p:spTree>
    <p:extLst>
      <p:ext uri="{BB962C8B-B14F-4D97-AF65-F5344CB8AC3E}">
        <p14:creationId xmlns:p14="http://schemas.microsoft.com/office/powerpoint/2010/main" val="3270348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457171" y="273352"/>
            <a:ext cx="8228763" cy="869697"/>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smtClean="0"/>
              <a:t>MD </a:t>
            </a:r>
            <a:r>
              <a:rPr lang="de-DE" dirty="0" err="1" smtClean="0"/>
              <a:t>Harvesting</a:t>
            </a:r>
            <a:endParaRPr lang="de-DE" dirty="0"/>
          </a:p>
        </p:txBody>
      </p:sp>
      <p:pic>
        <p:nvPicPr>
          <p:cNvPr id="4" name="Grafik 3"/>
          <p:cNvPicPr>
            <a:picLocks noChangeAspect="1"/>
          </p:cNvPicPr>
          <p:nvPr/>
        </p:nvPicPr>
        <p:blipFill>
          <a:blip r:embed="rId3">
            <a:lum/>
            <a:alphaModFix/>
          </a:blip>
          <a:srcRect/>
          <a:stretch>
            <a:fillRect/>
          </a:stretch>
        </p:blipFill>
        <p:spPr>
          <a:xfrm>
            <a:off x="4898268" y="2181264"/>
            <a:ext cx="4081890" cy="3044103"/>
          </a:xfrm>
          <a:prstGeom prst="rect">
            <a:avLst/>
          </a:prstGeom>
          <a:noFill/>
          <a:ln>
            <a:noFill/>
          </a:ln>
        </p:spPr>
      </p:pic>
      <p:sp>
        <p:nvSpPr>
          <p:cNvPr id="7" name="Segnaposto contenuto 2"/>
          <p:cNvSpPr txBox="1">
            <a:spLocks/>
          </p:cNvSpPr>
          <p:nvPr/>
        </p:nvSpPr>
        <p:spPr>
          <a:xfrm>
            <a:off x="228600" y="1600200"/>
            <a:ext cx="4419600" cy="4458422"/>
          </a:xfrm>
          <a:prstGeom prst="rect">
            <a:avLst/>
          </a:prstGeom>
        </p:spPr>
        <p:txBody>
          <a:bodyPr>
            <a:normAutofit/>
          </a:bodyPr>
          <a:lstStyle>
            <a:lvl1pPr marL="342900" indent="-3429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t>B2FIND harvests regular and incrementally from OAI endpoints</a:t>
            </a:r>
          </a:p>
          <a:p>
            <a:pPr hangingPunct="0"/>
            <a:r>
              <a:rPr lang="en-GB" dirty="0"/>
              <a:t>Initially the B2FIND team will do a first harvest try on a given and accessible OAI endpoint </a:t>
            </a:r>
          </a:p>
          <a:p>
            <a:pPr hangingPunct="0"/>
            <a:r>
              <a:rPr lang="en-GB" dirty="0"/>
              <a:t>The frequency and the harvested sets have to be negotiated with the community</a:t>
            </a:r>
          </a:p>
        </p:txBody>
      </p:sp>
    </p:spTree>
    <p:extLst>
      <p:ext uri="{BB962C8B-B14F-4D97-AF65-F5344CB8AC3E}">
        <p14:creationId xmlns:p14="http://schemas.microsoft.com/office/powerpoint/2010/main" val="3705510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1295400" y="304800"/>
            <a:ext cx="7391400" cy="576064"/>
          </a:xfrm>
        </p:spPr>
        <p:txBody>
          <a:bodyPr/>
          <a:lstStyle/>
          <a:p>
            <a:r>
              <a:rPr lang="en-GB" b="0" dirty="0" smtClean="0"/>
              <a:t>MD Schemas (excerpt)</a:t>
            </a:r>
            <a:endParaRPr lang="en-GB" b="0" dirty="0"/>
          </a:p>
        </p:txBody>
      </p:sp>
      <p:graphicFrame>
        <p:nvGraphicFramePr>
          <p:cNvPr id="10" name="Tabelle 9"/>
          <p:cNvGraphicFramePr>
            <a:graphicFrameLocks noGrp="1"/>
          </p:cNvGraphicFramePr>
          <p:nvPr>
            <p:extLst>
              <p:ext uri="{D42A27DB-BD31-4B8C-83A1-F6EECF244321}">
                <p14:modId xmlns:p14="http://schemas.microsoft.com/office/powerpoint/2010/main" val="328321461"/>
              </p:ext>
            </p:extLst>
          </p:nvPr>
        </p:nvGraphicFramePr>
        <p:xfrm>
          <a:off x="228601" y="914400"/>
          <a:ext cx="8534401" cy="5681082"/>
        </p:xfrm>
        <a:graphic>
          <a:graphicData uri="http://schemas.openxmlformats.org/drawingml/2006/table">
            <a:tbl>
              <a:tblPr firstRow="1" bandRow="1">
                <a:tableStyleId>{5C22544A-7EE6-4342-B048-85BDC9FD1C3A}</a:tableStyleId>
              </a:tblPr>
              <a:tblGrid>
                <a:gridCol w="838199"/>
                <a:gridCol w="1752600"/>
                <a:gridCol w="4191000"/>
                <a:gridCol w="1752602"/>
              </a:tblGrid>
              <a:tr h="648072">
                <a:tc>
                  <a:txBody>
                    <a:bodyPr/>
                    <a:lstStyle/>
                    <a:p>
                      <a:pPr algn="l"/>
                      <a:r>
                        <a:rPr lang="en-GB" sz="1200" b="1" noProof="0" dirty="0" smtClean="0">
                          <a:solidFill>
                            <a:schemeClr val="tx1"/>
                          </a:solidFill>
                          <a:latin typeface="+mn-lt"/>
                        </a:rPr>
                        <a:t>Name</a:t>
                      </a:r>
                    </a:p>
                  </a:txBody>
                  <a:tcPr>
                    <a:solidFill>
                      <a:schemeClr val="tx2">
                        <a:lumMod val="60000"/>
                        <a:lumOff val="40000"/>
                      </a:schemeClr>
                    </a:solidFill>
                  </a:tcPr>
                </a:tc>
                <a:tc>
                  <a:txBody>
                    <a:bodyPr/>
                    <a:lstStyle/>
                    <a:p>
                      <a:pPr algn="l"/>
                      <a:r>
                        <a:rPr lang="en-GB" sz="1200" b="1" noProof="0" dirty="0" smtClean="0">
                          <a:solidFill>
                            <a:schemeClr val="tx1"/>
                          </a:solidFill>
                          <a:latin typeface="+mn-lt"/>
                        </a:rPr>
                        <a:t>Specification</a:t>
                      </a:r>
                    </a:p>
                  </a:txBody>
                  <a:tcPr>
                    <a:solidFill>
                      <a:schemeClr val="tx2">
                        <a:lumMod val="60000"/>
                        <a:lumOff val="40000"/>
                      </a:schemeClr>
                    </a:solidFill>
                  </a:tcPr>
                </a:tc>
                <a:tc>
                  <a:txBody>
                    <a:bodyPr/>
                    <a:lstStyle/>
                    <a:p>
                      <a:pPr algn="l" fontAlgn="t"/>
                      <a:r>
                        <a:rPr lang="en-GB" sz="1200" b="1" i="0" u="none" strike="noStrike" noProof="0" dirty="0" smtClean="0">
                          <a:solidFill>
                            <a:srgbClr val="000000"/>
                          </a:solidFill>
                          <a:effectLst/>
                          <a:latin typeface="+mn-lt"/>
                        </a:rPr>
                        <a:t>Description</a:t>
                      </a:r>
                      <a:endParaRPr lang="en-GB" sz="1200" b="1" i="0" u="none" strike="noStrike" noProof="0" dirty="0">
                        <a:solidFill>
                          <a:srgbClr val="000000"/>
                        </a:solidFill>
                        <a:effectLst/>
                        <a:latin typeface="+mn-lt"/>
                      </a:endParaRPr>
                    </a:p>
                  </a:txBody>
                  <a:tcPr marL="9525" marR="9525" marT="9525" marB="0">
                    <a:solidFill>
                      <a:schemeClr val="tx2">
                        <a:lumMod val="60000"/>
                        <a:lumOff val="40000"/>
                      </a:schemeClr>
                    </a:solidFill>
                  </a:tcPr>
                </a:tc>
                <a:tc>
                  <a:txBody>
                    <a:bodyPr/>
                    <a:lstStyle/>
                    <a:p>
                      <a:pPr algn="l" fontAlgn="t"/>
                      <a:r>
                        <a:rPr lang="en-GB" sz="1200" b="1" i="0" u="none" strike="noStrike" noProof="0" dirty="0" smtClean="0">
                          <a:solidFill>
                            <a:srgbClr val="000000"/>
                          </a:solidFill>
                          <a:effectLst/>
                          <a:latin typeface="+mn-lt"/>
                        </a:rPr>
                        <a:t>Used</a:t>
                      </a:r>
                      <a:r>
                        <a:rPr lang="en-GB" sz="1200" b="1" i="0" u="none" strike="noStrike" baseline="0" noProof="0" dirty="0" smtClean="0">
                          <a:solidFill>
                            <a:srgbClr val="000000"/>
                          </a:solidFill>
                          <a:effectLst/>
                          <a:latin typeface="+mn-lt"/>
                        </a:rPr>
                        <a:t> by B2FIND to harvest from Communities</a:t>
                      </a:r>
                      <a:endParaRPr lang="en-GB" sz="1200" b="1" i="0" u="none" strike="noStrike" noProof="0" dirty="0">
                        <a:solidFill>
                          <a:srgbClr val="000000"/>
                        </a:solidFill>
                        <a:effectLst/>
                        <a:latin typeface="+mn-lt"/>
                      </a:endParaRPr>
                    </a:p>
                  </a:txBody>
                  <a:tcPr marL="9525" marR="9525" marT="9525" marB="0">
                    <a:solidFill>
                      <a:schemeClr val="tx2">
                        <a:lumMod val="60000"/>
                        <a:lumOff val="40000"/>
                      </a:schemeClr>
                    </a:solidFill>
                  </a:tcPr>
                </a:tc>
              </a:tr>
              <a:tr h="214491">
                <a:tc>
                  <a:txBody>
                    <a:bodyPr/>
                    <a:lstStyle/>
                    <a:p>
                      <a:pPr algn="l"/>
                      <a:r>
                        <a:rPr lang="en-GB" sz="1200" b="1">
                          <a:latin typeface="+mn-lt"/>
                        </a:rPr>
                        <a:t>Dublincore</a:t>
                      </a:r>
                    </a:p>
                  </a:txBody>
                  <a:tcPr marL="9525" marR="9525" marT="9525" marB="9525">
                    <a:solidFill>
                      <a:schemeClr val="accent5">
                        <a:lumMod val="40000"/>
                        <a:lumOff val="60000"/>
                      </a:schemeClr>
                    </a:solidFill>
                  </a:tcPr>
                </a:tc>
                <a:tc>
                  <a:txBody>
                    <a:bodyPr/>
                    <a:lstStyle/>
                    <a:p>
                      <a:pPr algn="l"/>
                      <a:r>
                        <a:rPr lang="en-GB" sz="1200">
                          <a:latin typeface="+mn-lt"/>
                        </a:rPr>
                        <a:t>Specification: See at </a:t>
                      </a:r>
                      <a:r>
                        <a:rPr lang="en-GB" sz="1200">
                          <a:latin typeface="+mn-lt"/>
                          <a:hlinkClick r:id="rId3"/>
                        </a:rPr>
                        <a:t>http://dublincore.org/specifications/</a:t>
                      </a:r>
                      <a:r>
                        <a:rPr lang="en-GB" sz="1200">
                          <a:latin typeface="+mn-lt"/>
                        </a:rPr>
                        <a:t> and in the following standard documents:</a:t>
                      </a:r>
                    </a:p>
                    <a:p>
                      <a:pPr algn="l">
                        <a:buFont typeface="Arial"/>
                        <a:buChar char="•"/>
                      </a:pPr>
                      <a:r>
                        <a:rPr lang="en-GB" sz="1200">
                          <a:latin typeface="+mn-lt"/>
                        </a:rPr>
                        <a:t>IETF RFC 5013</a:t>
                      </a:r>
                    </a:p>
                    <a:p>
                      <a:pPr algn="l">
                        <a:buFont typeface="Arial"/>
                        <a:buChar char="•"/>
                      </a:pPr>
                      <a:r>
                        <a:rPr lang="en-GB" sz="1200">
                          <a:latin typeface="+mn-lt"/>
                        </a:rPr>
                        <a:t>ISO Standard 15836-2009</a:t>
                      </a:r>
                    </a:p>
                    <a:p>
                      <a:pPr algn="l">
                        <a:buFont typeface="Arial"/>
                        <a:buChar char="•"/>
                      </a:pPr>
                      <a:r>
                        <a:rPr lang="en-GB" sz="1200">
                          <a:latin typeface="+mn-lt"/>
                        </a:rPr>
                        <a:t>NISO Standard Z39.85</a:t>
                      </a:r>
                    </a:p>
                  </a:txBody>
                  <a:tcPr marL="9525" marR="9525" marT="9525" marB="9525">
                    <a:solidFill>
                      <a:schemeClr val="accent5">
                        <a:lumMod val="40000"/>
                        <a:lumOff val="60000"/>
                      </a:schemeClr>
                    </a:solidFill>
                  </a:tcPr>
                </a:tc>
                <a:tc>
                  <a:txBody>
                    <a:bodyPr/>
                    <a:lstStyle/>
                    <a:p>
                      <a:pPr algn="l"/>
                      <a:r>
                        <a:rPr lang="en-GB" sz="1200" dirty="0">
                          <a:latin typeface="+mn-lt"/>
                        </a:rPr>
                        <a:t>The </a:t>
                      </a:r>
                      <a:r>
                        <a:rPr lang="en-GB" sz="1200" b="1" dirty="0">
                          <a:latin typeface="+mn-lt"/>
                        </a:rPr>
                        <a:t>Dublin Core Schema</a:t>
                      </a:r>
                      <a:r>
                        <a:rPr lang="en-GB" sz="1200" dirty="0">
                          <a:latin typeface="+mn-lt"/>
                        </a:rPr>
                        <a:t> is a small set of vocabulary terms that can be used to describe web resources (video, images, web pages, etc.), as well as physical resources such as books or CDs, and objects like artworks</a:t>
                      </a:r>
                      <a:r>
                        <a:rPr lang="en-GB" sz="1200" dirty="0" smtClean="0">
                          <a:latin typeface="+mn-lt"/>
                        </a:rPr>
                        <a:t>. The </a:t>
                      </a:r>
                      <a:r>
                        <a:rPr lang="en-GB" sz="1200" dirty="0">
                          <a:latin typeface="+mn-lt"/>
                        </a:rPr>
                        <a:t>full set of Dublin Core metadata terms can be found on the Dublin Core Metadata Initiative (DCMI) website, see </a:t>
                      </a:r>
                      <a:r>
                        <a:rPr lang="en-GB" sz="1200" dirty="0" smtClean="0">
                          <a:latin typeface="+mn-lt"/>
                        </a:rPr>
                        <a:t>left. </a:t>
                      </a:r>
                      <a:endParaRPr lang="en-GB" sz="1200" dirty="0">
                        <a:latin typeface="+mn-lt"/>
                      </a:endParaRPr>
                    </a:p>
                  </a:txBody>
                  <a:tcPr marL="9525" marR="9525" marT="9525" marB="9525">
                    <a:solidFill>
                      <a:schemeClr val="accent5">
                        <a:lumMod val="40000"/>
                        <a:lumOff val="60000"/>
                      </a:schemeClr>
                    </a:solidFill>
                  </a:tcPr>
                </a:tc>
                <a:tc>
                  <a:txBody>
                    <a:bodyPr/>
                    <a:lstStyle/>
                    <a:p>
                      <a:pPr marL="285750" indent="-285750" algn="l">
                        <a:buFont typeface="Arial" panose="020B0604020202020204" pitchFamily="34" charset="0"/>
                        <a:buChar char="•"/>
                      </a:pPr>
                      <a:r>
                        <a:rPr lang="en-GB" sz="1200" dirty="0" err="1" smtClean="0">
                          <a:latin typeface="+mn-lt"/>
                        </a:rPr>
                        <a:t>DataCite</a:t>
                      </a:r>
                      <a:endParaRPr lang="en-GB" sz="1200" dirty="0" smtClean="0">
                        <a:latin typeface="+mn-lt"/>
                      </a:endParaRPr>
                    </a:p>
                    <a:p>
                      <a:pPr marL="285750" indent="-285750" algn="l">
                        <a:buFont typeface="Arial" panose="020B0604020202020204" pitchFamily="34" charset="0"/>
                        <a:buChar char="•"/>
                      </a:pPr>
                      <a:r>
                        <a:rPr lang="en-GB" sz="1200" dirty="0" smtClean="0">
                          <a:latin typeface="+mn-lt"/>
                        </a:rPr>
                        <a:t>NARCIS</a:t>
                      </a:r>
                    </a:p>
                    <a:p>
                      <a:pPr marL="285750" indent="-285750" algn="l">
                        <a:buFont typeface="Arial" panose="020B0604020202020204" pitchFamily="34" charset="0"/>
                        <a:buChar char="•"/>
                      </a:pPr>
                      <a:r>
                        <a:rPr lang="en-GB" sz="1200" dirty="0" err="1" smtClean="0">
                          <a:latin typeface="+mn-lt"/>
                        </a:rPr>
                        <a:t>PanData</a:t>
                      </a:r>
                      <a:endParaRPr lang="en-GB" sz="1200" dirty="0" smtClean="0">
                        <a:latin typeface="+mn-lt"/>
                      </a:endParaRPr>
                    </a:p>
                    <a:p>
                      <a:pPr marL="285750" indent="-285750" algn="l">
                        <a:buFont typeface="Arial" panose="020B0604020202020204" pitchFamily="34" charset="0"/>
                        <a:buChar char="•"/>
                      </a:pPr>
                      <a:r>
                        <a:rPr lang="en-GB" sz="1200" dirty="0" err="1" smtClean="0">
                          <a:latin typeface="+mn-lt"/>
                        </a:rPr>
                        <a:t>TheEuropeanLibrary</a:t>
                      </a:r>
                      <a:endParaRPr lang="en-GB" sz="1200" dirty="0" smtClean="0">
                        <a:latin typeface="+mn-lt"/>
                      </a:endParaRPr>
                    </a:p>
                    <a:p>
                      <a:pPr marL="285750" indent="-285750" algn="l">
                        <a:buFont typeface="Arial" panose="020B0604020202020204" pitchFamily="34" charset="0"/>
                        <a:buChar char="•"/>
                      </a:pPr>
                      <a:r>
                        <a:rPr lang="en-GB" sz="1200" dirty="0" smtClean="0">
                          <a:latin typeface="+mn-lt"/>
                        </a:rPr>
                        <a:t>SDL</a:t>
                      </a:r>
                    </a:p>
                    <a:p>
                      <a:pPr marL="285750" indent="-285750" algn="l">
                        <a:buFont typeface="Arial" panose="020B0604020202020204" pitchFamily="34" charset="0"/>
                        <a:buChar char="•"/>
                      </a:pPr>
                      <a:r>
                        <a:rPr lang="en-GB" sz="1200" dirty="0" smtClean="0">
                          <a:latin typeface="+mn-lt"/>
                        </a:rPr>
                        <a:t>DARIAH</a:t>
                      </a:r>
                    </a:p>
                    <a:p>
                      <a:pPr marL="285750" indent="-285750" algn="l">
                        <a:buFont typeface="Arial" panose="020B0604020202020204" pitchFamily="34" charset="0"/>
                        <a:buChar char="•"/>
                      </a:pPr>
                      <a:r>
                        <a:rPr lang="en-GB" sz="1200" dirty="0" smtClean="0">
                          <a:latin typeface="+mn-lt"/>
                        </a:rPr>
                        <a:t>IVOA</a:t>
                      </a:r>
                    </a:p>
                    <a:p>
                      <a:pPr marL="285750" indent="-285750" algn="l">
                        <a:buFont typeface="Arial" panose="020B0604020202020204" pitchFamily="34" charset="0"/>
                        <a:buChar char="•"/>
                      </a:pPr>
                      <a:r>
                        <a:rPr lang="en-GB" sz="1200" dirty="0" smtClean="0">
                          <a:latin typeface="+mn-lt"/>
                        </a:rPr>
                        <a:t>PDC</a:t>
                      </a:r>
                      <a:endParaRPr lang="en-GB" sz="1200" dirty="0">
                        <a:latin typeface="+mn-lt"/>
                      </a:endParaRPr>
                    </a:p>
                  </a:txBody>
                  <a:tcPr marL="9525" marR="9525" marT="9525" marB="9525">
                    <a:solidFill>
                      <a:schemeClr val="accent5">
                        <a:lumMod val="40000"/>
                        <a:lumOff val="60000"/>
                      </a:schemeClr>
                    </a:solidFill>
                  </a:tcPr>
                </a:tc>
              </a:tr>
              <a:tr h="215984">
                <a:tc>
                  <a:txBody>
                    <a:bodyPr/>
                    <a:lstStyle/>
                    <a:p>
                      <a:pPr algn="l"/>
                      <a:r>
                        <a:rPr lang="en-GB" sz="1200" b="1"/>
                        <a:t>ISO 19115</a:t>
                      </a:r>
                    </a:p>
                  </a:txBody>
                  <a:tcPr marL="9525" marR="9525" marT="9525" marB="9525">
                    <a:solidFill>
                      <a:schemeClr val="accent6">
                        <a:lumMod val="60000"/>
                        <a:lumOff val="40000"/>
                      </a:schemeClr>
                    </a:solidFill>
                  </a:tcPr>
                </a:tc>
                <a:tc>
                  <a:txBody>
                    <a:bodyPr/>
                    <a:lstStyle/>
                    <a:p>
                      <a:pPr algn="l"/>
                      <a:r>
                        <a:rPr lang="en-GB" sz="1200">
                          <a:hlinkClick r:id="rId4"/>
                        </a:rPr>
                        <a:t>http://www.iso.org/iso/home/store/catalogue_tc/catalogue_detail.htm?csnumber=53798</a:t>
                      </a:r>
                      <a:endParaRPr lang="en-GB" sz="1200"/>
                    </a:p>
                  </a:txBody>
                  <a:tcPr marL="9525" marR="9525" marT="9525" marB="9525">
                    <a:solidFill>
                      <a:schemeClr val="accent6">
                        <a:lumMod val="60000"/>
                        <a:lumOff val="40000"/>
                      </a:schemeClr>
                    </a:solidFill>
                  </a:tcPr>
                </a:tc>
                <a:tc>
                  <a:txBody>
                    <a:bodyPr/>
                    <a:lstStyle/>
                    <a:p>
                      <a:pPr algn="l"/>
                      <a:r>
                        <a:rPr lang="en-GB" sz="1200" b="1"/>
                        <a:t>ISO 19115-1:2014</a:t>
                      </a:r>
                      <a:r>
                        <a:rPr lang="en-GB" sz="1200"/>
                        <a:t> defines the schema required for describing geographic information and services by means of metadata. It provides information about the identification, the extent, the quality, the spatial and temporal aspects, the content, the spatial reference, the portrayal, distribution, and other properties of digital geographic data and services.</a:t>
                      </a:r>
                    </a:p>
                  </a:txBody>
                  <a:tcPr marL="9525" marR="9525" marT="9525" marB="9525">
                    <a:solidFill>
                      <a:schemeClr val="accent6">
                        <a:lumMod val="60000"/>
                        <a:lumOff val="40000"/>
                      </a:schemeClr>
                    </a:solidFill>
                  </a:tcPr>
                </a:tc>
                <a:tc>
                  <a:txBody>
                    <a:bodyPr/>
                    <a:lstStyle/>
                    <a:p>
                      <a:pPr marL="171450" indent="-171450" algn="l">
                        <a:buFont typeface="Arial" panose="020B0604020202020204" pitchFamily="34" charset="0"/>
                        <a:buChar char="•"/>
                      </a:pPr>
                      <a:r>
                        <a:rPr lang="en-GB" sz="1200" dirty="0" smtClean="0"/>
                        <a:t>ENES</a:t>
                      </a:r>
                    </a:p>
                    <a:p>
                      <a:pPr marL="171450" indent="-171450" algn="l">
                        <a:buFont typeface="Arial" panose="020B0604020202020204" pitchFamily="34" charset="0"/>
                        <a:buChar char="•"/>
                      </a:pPr>
                      <a:r>
                        <a:rPr lang="en-GB" sz="1200" dirty="0" err="1" smtClean="0"/>
                        <a:t>Earlinet</a:t>
                      </a:r>
                      <a:endParaRPr lang="en-GB" sz="1200" dirty="0" smtClean="0"/>
                    </a:p>
                    <a:p>
                      <a:pPr marL="0" indent="0" algn="l">
                        <a:buFont typeface="Arial" panose="020B0604020202020204" pitchFamily="34" charset="0"/>
                        <a:buNone/>
                      </a:pPr>
                      <a:endParaRPr lang="en-GB" sz="1200" dirty="0"/>
                    </a:p>
                  </a:txBody>
                  <a:tcPr marL="9525" marR="9525" marT="9525" marB="9525">
                    <a:solidFill>
                      <a:schemeClr val="accent6">
                        <a:lumMod val="60000"/>
                        <a:lumOff val="40000"/>
                      </a:schemeClr>
                    </a:solidFill>
                  </a:tcPr>
                </a:tc>
              </a:tr>
              <a:tr h="593963">
                <a:tc>
                  <a:txBody>
                    <a:bodyPr/>
                    <a:lstStyle/>
                    <a:p>
                      <a:pPr algn="l"/>
                      <a:r>
                        <a:rPr lang="en-GB" sz="1200" b="1"/>
                        <a:t>MarcXML</a:t>
                      </a:r>
                    </a:p>
                  </a:txBody>
                  <a:tcPr marL="9525" marR="9525" marT="9525" marB="9525">
                    <a:solidFill>
                      <a:schemeClr val="accent3">
                        <a:lumMod val="75000"/>
                      </a:schemeClr>
                    </a:solidFill>
                  </a:tcPr>
                </a:tc>
                <a:tc>
                  <a:txBody>
                    <a:bodyPr/>
                    <a:lstStyle/>
                    <a:p>
                      <a:pPr algn="l"/>
                      <a:r>
                        <a:rPr lang="en-GB" sz="1200"/>
                        <a:t> </a:t>
                      </a:r>
                      <a:r>
                        <a:rPr lang="en-GB" sz="1200">
                          <a:hlinkClick r:id="rId5"/>
                        </a:rPr>
                        <a:t>http://www.loc.gov/standards/marcxml/</a:t>
                      </a:r>
                      <a:r>
                        <a:rPr lang="en-GB" sz="1200"/>
                        <a:t> </a:t>
                      </a:r>
                    </a:p>
                  </a:txBody>
                  <a:tcPr marL="9525" marR="9525" marT="9525" marB="9525">
                    <a:solidFill>
                      <a:schemeClr val="accent3">
                        <a:lumMod val="75000"/>
                      </a:schemeClr>
                    </a:solidFill>
                  </a:tcPr>
                </a:tc>
                <a:tc>
                  <a:txBody>
                    <a:bodyPr/>
                    <a:lstStyle/>
                    <a:p>
                      <a:pPr algn="l"/>
                      <a:r>
                        <a:rPr lang="en-GB" sz="1200" b="1"/>
                        <a:t>MARC</a:t>
                      </a:r>
                      <a:r>
                        <a:rPr lang="en-GB" sz="1200"/>
                        <a:t> (</a:t>
                      </a:r>
                      <a:r>
                        <a:rPr lang="en-GB" sz="1200" b="1"/>
                        <a:t>MA</a:t>
                      </a:r>
                      <a:r>
                        <a:rPr lang="en-GB" sz="1200"/>
                        <a:t>chine-</a:t>
                      </a:r>
                      <a:r>
                        <a:rPr lang="en-GB" sz="1200" b="1"/>
                        <a:t>R</a:t>
                      </a:r>
                      <a:r>
                        <a:rPr lang="en-GB" sz="1200"/>
                        <a:t>eadable </a:t>
                      </a:r>
                      <a:r>
                        <a:rPr lang="en-GB" sz="1200" b="1"/>
                        <a:t>C</a:t>
                      </a:r>
                      <a:r>
                        <a:rPr lang="en-GB" sz="1200"/>
                        <a:t>ataloging) standards are a set of digital formats for the description of items catalogued by libraries, such as books. It was developed by Henriette Avram at the US Library of Congress during the 1960s to create records that can be used by computers, and to share those records among libraries.</a:t>
                      </a:r>
                    </a:p>
                  </a:txBody>
                  <a:tcPr marL="9525" marR="9525" marT="9525" marB="9525">
                    <a:solidFill>
                      <a:schemeClr val="accent3">
                        <a:lumMod val="75000"/>
                      </a:schemeClr>
                    </a:solidFill>
                  </a:tcPr>
                </a:tc>
                <a:tc>
                  <a:txBody>
                    <a:bodyPr/>
                    <a:lstStyle/>
                    <a:p>
                      <a:pPr marL="171450" indent="-171450" algn="l">
                        <a:buFont typeface="Arial" panose="020B0604020202020204" pitchFamily="34" charset="0"/>
                        <a:buChar char="•"/>
                      </a:pPr>
                      <a:r>
                        <a:rPr lang="en-GB" sz="1200" dirty="0" smtClean="0"/>
                        <a:t>B2SHARE</a:t>
                      </a:r>
                    </a:p>
                    <a:p>
                      <a:pPr marL="171450" indent="-171450" algn="l">
                        <a:buFont typeface="Arial" panose="020B0604020202020204" pitchFamily="34" charset="0"/>
                        <a:buChar char="•"/>
                      </a:pPr>
                      <a:r>
                        <a:rPr lang="en-GB" sz="1200" dirty="0" smtClean="0"/>
                        <a:t>ALEPH</a:t>
                      </a:r>
                      <a:endParaRPr lang="en-GB" sz="1200" dirty="0"/>
                    </a:p>
                  </a:txBody>
                  <a:tcPr marL="9525" marR="9525" marT="9525" marB="9525">
                    <a:solidFill>
                      <a:schemeClr val="accent3">
                        <a:lumMod val="75000"/>
                      </a:schemeClr>
                    </a:solidFill>
                  </a:tcPr>
                </a:tc>
              </a:tr>
              <a:tr h="377281">
                <a:tc>
                  <a:txBody>
                    <a:bodyPr/>
                    <a:lstStyle/>
                    <a:p>
                      <a:pPr algn="l"/>
                      <a:r>
                        <a:rPr lang="en-GB" sz="1200" b="1" dirty="0"/>
                        <a:t>CMDI</a:t>
                      </a:r>
                      <a:endParaRPr lang="en-GB" sz="1200" dirty="0"/>
                    </a:p>
                  </a:txBody>
                  <a:tcPr marL="9525" marR="9525" marT="9525" marB="9525">
                    <a:solidFill>
                      <a:srgbClr val="FFC000"/>
                    </a:solidFill>
                  </a:tcPr>
                </a:tc>
                <a:tc>
                  <a:txBody>
                    <a:bodyPr/>
                    <a:lstStyle/>
                    <a:p>
                      <a:pPr algn="l"/>
                      <a:r>
                        <a:rPr lang="en-GB" sz="1200">
                          <a:hlinkClick r:id="rId6"/>
                        </a:rPr>
                        <a:t>http://www.clarin.eu/content/component-metadata </a:t>
                      </a:r>
                      <a:endParaRPr lang="en-GB" sz="1200"/>
                    </a:p>
                  </a:txBody>
                  <a:tcPr marL="9525" marR="9525" marT="9525" marB="9525">
                    <a:solidFill>
                      <a:srgbClr val="FFC000"/>
                    </a:solidFill>
                  </a:tcPr>
                </a:tc>
                <a:tc>
                  <a:txBody>
                    <a:bodyPr/>
                    <a:lstStyle/>
                    <a:p>
                      <a:pPr algn="l"/>
                      <a:r>
                        <a:rPr lang="en-GB" sz="1200" b="1"/>
                        <a:t>CMDI</a:t>
                      </a:r>
                      <a:r>
                        <a:rPr lang="en-GB" sz="1200"/>
                        <a:t> (</a:t>
                      </a:r>
                      <a:r>
                        <a:rPr lang="en-GB" sz="1200" b="1"/>
                        <a:t>C</a:t>
                      </a:r>
                      <a:r>
                        <a:rPr lang="en-GB" sz="1200"/>
                        <a:t>omponent </a:t>
                      </a:r>
                      <a:r>
                        <a:rPr lang="en-GB" sz="1200" b="1"/>
                        <a:t>M</a:t>
                      </a:r>
                      <a:r>
                        <a:rPr lang="en-GB" sz="1200"/>
                        <a:t>eta</a:t>
                      </a:r>
                      <a:r>
                        <a:rPr lang="en-GB" sz="1200" b="1"/>
                        <a:t>D</a:t>
                      </a:r>
                      <a:r>
                        <a:rPr lang="en-GB" sz="1200"/>
                        <a:t>ata </a:t>
                      </a:r>
                      <a:r>
                        <a:rPr lang="en-GB" sz="1200" b="1"/>
                        <a:t>I</a:t>
                      </a:r>
                      <a:r>
                        <a:rPr lang="en-GB" sz="1200"/>
                        <a:t>nfrastructure) was initiated by CLARIN to  provide a framework to describe and reuse metadata blueprints. Description building blocks (“components”, which include field definitions) can be grouped into a ready-made description format (a “profile”).</a:t>
                      </a:r>
                    </a:p>
                  </a:txBody>
                  <a:tcPr marL="9525" marR="9525" marT="9525" marB="9525">
                    <a:solidFill>
                      <a:srgbClr val="FFC000"/>
                    </a:solidFill>
                  </a:tcPr>
                </a:tc>
                <a:tc>
                  <a:txBody>
                    <a:bodyPr/>
                    <a:lstStyle/>
                    <a:p>
                      <a:pPr marL="171450" indent="-171450" algn="l">
                        <a:buFont typeface="Arial" panose="020B0604020202020204" pitchFamily="34" charset="0"/>
                        <a:buChar char="•"/>
                      </a:pPr>
                      <a:r>
                        <a:rPr lang="en-GB" sz="1200" dirty="0"/>
                        <a:t>CLARIN</a:t>
                      </a:r>
                    </a:p>
                  </a:txBody>
                  <a:tcPr marL="9525" marR="9525" marT="9525" marB="9525">
                    <a:solidFill>
                      <a:srgbClr val="FFC000"/>
                    </a:solidFill>
                  </a:tcPr>
                </a:tc>
              </a:tr>
              <a:tr h="377281">
                <a:tc>
                  <a:txBody>
                    <a:bodyPr/>
                    <a:lstStyle/>
                    <a:p>
                      <a:pPr algn="l"/>
                      <a:r>
                        <a:rPr lang="en-GB" sz="1200" b="1" dirty="0"/>
                        <a:t>DDI</a:t>
                      </a:r>
                      <a:endParaRPr lang="en-GB" sz="1200" dirty="0"/>
                    </a:p>
                  </a:txBody>
                  <a:tcPr marL="9525" marR="9525" marT="9525" marB="9525">
                    <a:solidFill>
                      <a:schemeClr val="accent4">
                        <a:lumMod val="60000"/>
                        <a:lumOff val="40000"/>
                      </a:schemeClr>
                    </a:solidFill>
                  </a:tcPr>
                </a:tc>
                <a:tc>
                  <a:txBody>
                    <a:bodyPr/>
                    <a:lstStyle/>
                    <a:p>
                      <a:pPr algn="l"/>
                      <a:r>
                        <a:rPr lang="en-GB" sz="1200">
                          <a:hlinkClick r:id="rId7"/>
                        </a:rPr>
                        <a:t>http://www.ddialliance.org</a:t>
                      </a:r>
                      <a:endParaRPr lang="en-GB" sz="1200"/>
                    </a:p>
                  </a:txBody>
                  <a:tcPr marL="9525" marR="9525" marT="9525" marB="9525">
                    <a:solidFill>
                      <a:schemeClr val="accent4">
                        <a:lumMod val="60000"/>
                        <a:lumOff val="40000"/>
                      </a:schemeClr>
                    </a:solidFill>
                  </a:tcPr>
                </a:tc>
                <a:tc>
                  <a:txBody>
                    <a:bodyPr/>
                    <a:lstStyle/>
                    <a:p>
                      <a:pPr algn="l"/>
                      <a:r>
                        <a:rPr lang="en-GB" sz="1200" b="1"/>
                        <a:t>DDI </a:t>
                      </a:r>
                      <a:r>
                        <a:rPr lang="en-GB" sz="1200"/>
                        <a:t>(</a:t>
                      </a:r>
                      <a:r>
                        <a:rPr lang="en-GB" sz="1200" b="1"/>
                        <a:t>D</a:t>
                      </a:r>
                      <a:r>
                        <a:rPr lang="en-GB" sz="1200"/>
                        <a:t>ata</a:t>
                      </a:r>
                      <a:r>
                        <a:rPr lang="en-GB" sz="1200" b="1"/>
                        <a:t> D</a:t>
                      </a:r>
                      <a:r>
                        <a:rPr lang="en-GB" sz="1200"/>
                        <a:t>ocumentation</a:t>
                      </a:r>
                      <a:r>
                        <a:rPr lang="en-GB" sz="1200" b="1"/>
                        <a:t> I</a:t>
                      </a:r>
                      <a:r>
                        <a:rPr lang="en-GB" sz="1200"/>
                        <a:t>nitiative</a:t>
                      </a:r>
                      <a:r>
                        <a:rPr lang="en-GB" sz="1200" b="1"/>
                        <a:t>)</a:t>
                      </a:r>
                      <a:r>
                        <a:rPr lang="en-GB" sz="1200"/>
                        <a:t> is an effort to create an international standard for describing data from the social, behavioural, and economic sciences.</a:t>
                      </a:r>
                    </a:p>
                  </a:txBody>
                  <a:tcPr marL="9525" marR="9525" marT="9525" marB="9525">
                    <a:solidFill>
                      <a:schemeClr val="accent4">
                        <a:lumMod val="60000"/>
                        <a:lumOff val="40000"/>
                      </a:schemeClr>
                    </a:solidFill>
                  </a:tcPr>
                </a:tc>
                <a:tc>
                  <a:txBody>
                    <a:bodyPr/>
                    <a:lstStyle/>
                    <a:p>
                      <a:pPr marL="171450" indent="-171450" algn="l">
                        <a:buFont typeface="Arial" panose="020B0604020202020204" pitchFamily="34" charset="0"/>
                        <a:buChar char="•"/>
                      </a:pPr>
                      <a:r>
                        <a:rPr lang="en-GB" sz="1200" dirty="0"/>
                        <a:t>CESSDA</a:t>
                      </a:r>
                    </a:p>
                  </a:txBody>
                  <a:tcPr marL="9525" marR="9525" marT="9525" marB="9525">
                    <a:solidFill>
                      <a:schemeClr val="accent4">
                        <a:lumMod val="60000"/>
                        <a:lumOff val="40000"/>
                      </a:schemeClr>
                    </a:solidFill>
                  </a:tcPr>
                </a:tc>
              </a:tr>
            </a:tbl>
          </a:graphicData>
        </a:graphic>
      </p:graphicFrame>
    </p:spTree>
    <p:extLst>
      <p:ext uri="{BB962C8B-B14F-4D97-AF65-F5344CB8AC3E}">
        <p14:creationId xmlns:p14="http://schemas.microsoft.com/office/powerpoint/2010/main" val="1627766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457618" y="533400"/>
            <a:ext cx="8228763" cy="869697"/>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err="1" smtClean="0"/>
              <a:t>Metadata</a:t>
            </a:r>
            <a:r>
              <a:rPr lang="de-DE" dirty="0" smtClean="0"/>
              <a:t> </a:t>
            </a:r>
            <a:r>
              <a:rPr lang="de-DE" dirty="0"/>
              <a:t>Mapping</a:t>
            </a:r>
          </a:p>
        </p:txBody>
      </p:sp>
      <p:pic>
        <p:nvPicPr>
          <p:cNvPr id="4" name="Grafik 3"/>
          <p:cNvPicPr>
            <a:picLocks noChangeAspect="1"/>
          </p:cNvPicPr>
          <p:nvPr/>
        </p:nvPicPr>
        <p:blipFill>
          <a:blip r:embed="rId3">
            <a:lum/>
            <a:alphaModFix/>
          </a:blip>
          <a:srcRect/>
          <a:stretch>
            <a:fillRect/>
          </a:stretch>
        </p:blipFill>
        <p:spPr>
          <a:xfrm>
            <a:off x="5216768" y="1752600"/>
            <a:ext cx="3622432" cy="3675066"/>
          </a:xfrm>
          <a:prstGeom prst="rect">
            <a:avLst/>
          </a:prstGeom>
          <a:noFill/>
          <a:ln>
            <a:noFill/>
          </a:ln>
        </p:spPr>
      </p:pic>
      <p:sp>
        <p:nvSpPr>
          <p:cNvPr id="7" name="Segnaposto contenuto 2"/>
          <p:cNvSpPr txBox="1">
            <a:spLocks/>
          </p:cNvSpPr>
          <p:nvPr/>
        </p:nvSpPr>
        <p:spPr>
          <a:xfrm>
            <a:off x="152400" y="1524000"/>
            <a:ext cx="5064368" cy="4572000"/>
          </a:xfrm>
          <a:prstGeom prst="rect">
            <a:avLst/>
          </a:prstGeom>
        </p:spPr>
        <p:txBody>
          <a:bodyPr>
            <a:normAutofit fontScale="92500" lnSpcReduction="20000"/>
          </a:bodyPr>
          <a:lstStyle>
            <a:lvl1pPr marL="342900" indent="-3429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GB" dirty="0"/>
              <a:t>The community specific ‘raw’ metadata are processed and homogenized to B2FIND schema in the following steps</a:t>
            </a:r>
          </a:p>
          <a:p>
            <a:pPr marL="285750" indent="-285750"/>
            <a:r>
              <a:rPr lang="en-GB" dirty="0"/>
              <a:t>Parse harvested XML records and select entries by MD format </a:t>
            </a:r>
            <a:r>
              <a:rPr lang="en-GB" dirty="0" smtClean="0"/>
              <a:t>specific </a:t>
            </a:r>
            <a:r>
              <a:rPr lang="en-GB" dirty="0"/>
              <a:t>rules</a:t>
            </a:r>
          </a:p>
          <a:p>
            <a:pPr marL="285750" indent="-285750"/>
            <a:r>
              <a:rPr lang="en-GB" dirty="0"/>
              <a:t>Analyse and parse values and map onto key-value pairs (JSON) vs. given controlled vocabularies</a:t>
            </a:r>
          </a:p>
          <a:p>
            <a:pPr marL="285750" indent="-285750"/>
            <a:r>
              <a:rPr lang="en-GB" dirty="0"/>
              <a:t>Use (community specific) ontologies and thesauri </a:t>
            </a:r>
          </a:p>
          <a:p>
            <a:pPr marL="0" indent="0">
              <a:buNone/>
            </a:pPr>
            <a:r>
              <a:rPr lang="en-GB" dirty="0"/>
              <a:t>This results in JSON records satisfying the specification of the B2FIND schema</a:t>
            </a:r>
          </a:p>
        </p:txBody>
      </p:sp>
    </p:spTree>
    <p:extLst>
      <p:ext uri="{BB962C8B-B14F-4D97-AF65-F5344CB8AC3E}">
        <p14:creationId xmlns:p14="http://schemas.microsoft.com/office/powerpoint/2010/main" val="3849340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4000" y="381000"/>
            <a:ext cx="7391400" cy="576064"/>
          </a:xfrm>
        </p:spPr>
        <p:txBody>
          <a:bodyPr/>
          <a:lstStyle/>
          <a:p>
            <a:r>
              <a:rPr lang="en-GB" b="0" dirty="0" smtClean="0"/>
              <a:t>B2FIND MD Schema (excerpt)</a:t>
            </a:r>
            <a:endParaRPr lang="en-GB" b="0" dirty="0"/>
          </a:p>
        </p:txBody>
      </p:sp>
      <p:graphicFrame>
        <p:nvGraphicFramePr>
          <p:cNvPr id="10" name="Tabelle 9"/>
          <p:cNvGraphicFramePr>
            <a:graphicFrameLocks noGrp="1"/>
          </p:cNvGraphicFramePr>
          <p:nvPr>
            <p:extLst>
              <p:ext uri="{D42A27DB-BD31-4B8C-83A1-F6EECF244321}">
                <p14:modId xmlns:p14="http://schemas.microsoft.com/office/powerpoint/2010/main" val="2358577631"/>
              </p:ext>
            </p:extLst>
          </p:nvPr>
        </p:nvGraphicFramePr>
        <p:xfrm>
          <a:off x="395537" y="1066798"/>
          <a:ext cx="8280919" cy="5112023"/>
        </p:xfrm>
        <a:graphic>
          <a:graphicData uri="http://schemas.openxmlformats.org/drawingml/2006/table">
            <a:tbl>
              <a:tblPr firstRow="1" bandRow="1">
                <a:tableStyleId>{5C22544A-7EE6-4342-B048-85BDC9FD1C3A}</a:tableStyleId>
              </a:tblPr>
              <a:tblGrid>
                <a:gridCol w="1018741"/>
                <a:gridCol w="1285514"/>
                <a:gridCol w="1728192"/>
                <a:gridCol w="2304256"/>
                <a:gridCol w="1008112"/>
                <a:gridCol w="936104"/>
              </a:tblGrid>
              <a:tr h="652969">
                <a:tc>
                  <a:txBody>
                    <a:bodyPr/>
                    <a:lstStyle/>
                    <a:p>
                      <a:pPr algn="l"/>
                      <a:r>
                        <a:rPr lang="en-GB" sz="1400" b="1" noProof="0" dirty="0" smtClean="0">
                          <a:solidFill>
                            <a:schemeClr val="tx1"/>
                          </a:solidFill>
                        </a:rPr>
                        <a:t>Metadata</a:t>
                      </a:r>
                    </a:p>
                    <a:p>
                      <a:pPr algn="l"/>
                      <a:r>
                        <a:rPr lang="en-GB" sz="1400" b="1" noProof="0" dirty="0" smtClean="0">
                          <a:solidFill>
                            <a:schemeClr val="tx1"/>
                          </a:solidFill>
                        </a:rPr>
                        <a:t>Type</a:t>
                      </a:r>
                    </a:p>
                  </a:txBody>
                  <a:tcPr>
                    <a:solidFill>
                      <a:schemeClr val="tx2">
                        <a:lumMod val="60000"/>
                        <a:lumOff val="40000"/>
                      </a:schemeClr>
                    </a:solidFill>
                  </a:tcPr>
                </a:tc>
                <a:tc>
                  <a:txBody>
                    <a:bodyPr/>
                    <a:lstStyle/>
                    <a:p>
                      <a:pPr algn="l"/>
                      <a:r>
                        <a:rPr lang="en-GB" sz="1400" b="1" noProof="0" dirty="0" smtClean="0">
                          <a:solidFill>
                            <a:schemeClr val="tx1"/>
                          </a:solidFill>
                        </a:rPr>
                        <a:t>B2FIND</a:t>
                      </a:r>
                    </a:p>
                    <a:p>
                      <a:pPr algn="l"/>
                      <a:r>
                        <a:rPr lang="en-GB" sz="1400" b="1" noProof="0" dirty="0" smtClean="0">
                          <a:solidFill>
                            <a:schemeClr val="tx1"/>
                          </a:solidFill>
                        </a:rPr>
                        <a:t>Field name </a:t>
                      </a:r>
                    </a:p>
                  </a:txBody>
                  <a:tcPr>
                    <a:solidFill>
                      <a:schemeClr val="tx2">
                        <a:lumMod val="60000"/>
                        <a:lumOff val="40000"/>
                      </a:schemeClr>
                    </a:solidFill>
                  </a:tcPr>
                </a:tc>
                <a:tc>
                  <a:txBody>
                    <a:bodyPr/>
                    <a:lstStyle/>
                    <a:p>
                      <a:pPr algn="l" fontAlgn="t"/>
                      <a:r>
                        <a:rPr lang="en-GB" sz="1400" b="1" i="0" u="none" strike="noStrike" noProof="0" dirty="0">
                          <a:solidFill>
                            <a:srgbClr val="000000"/>
                          </a:solidFill>
                          <a:effectLst/>
                          <a:latin typeface="Calibri"/>
                        </a:rPr>
                        <a:t>Semantic </a:t>
                      </a:r>
                      <a:r>
                        <a:rPr lang="en-GB" sz="1400" b="1" i="0" u="none" strike="noStrike" noProof="0" dirty="0" smtClean="0">
                          <a:solidFill>
                            <a:srgbClr val="000000"/>
                          </a:solidFill>
                          <a:effectLst/>
                          <a:latin typeface="Calibri"/>
                        </a:rPr>
                        <a:t>definition</a:t>
                      </a:r>
                      <a:endParaRPr lang="en-GB" sz="1400" b="1" i="0" u="none" strike="noStrike" noProof="0" dirty="0">
                        <a:solidFill>
                          <a:srgbClr val="000000"/>
                        </a:solidFill>
                        <a:effectLst/>
                        <a:latin typeface="Calibri"/>
                      </a:endParaRPr>
                    </a:p>
                  </a:txBody>
                  <a:tcPr marL="9525" marR="9525" marT="9525" marB="0">
                    <a:solidFill>
                      <a:schemeClr val="tx2">
                        <a:lumMod val="60000"/>
                        <a:lumOff val="40000"/>
                      </a:schemeClr>
                    </a:solidFill>
                  </a:tcPr>
                </a:tc>
                <a:tc>
                  <a:txBody>
                    <a:bodyPr/>
                    <a:lstStyle/>
                    <a:p>
                      <a:pPr algn="l" fontAlgn="t"/>
                      <a:r>
                        <a:rPr lang="en-GB" sz="1400" b="1" i="0" u="none" strike="noStrike" noProof="0" dirty="0">
                          <a:solidFill>
                            <a:srgbClr val="000000"/>
                          </a:solidFill>
                          <a:effectLst/>
                          <a:latin typeface="Calibri"/>
                        </a:rPr>
                        <a:t>Allowed </a:t>
                      </a:r>
                      <a:r>
                        <a:rPr lang="en-GB" sz="1400" b="1" i="0" u="none" strike="noStrike" noProof="0" dirty="0" smtClean="0">
                          <a:solidFill>
                            <a:srgbClr val="000000"/>
                          </a:solidFill>
                          <a:effectLst/>
                          <a:latin typeface="Calibri"/>
                        </a:rPr>
                        <a:t>values / CV</a:t>
                      </a:r>
                      <a:endParaRPr lang="en-GB" sz="1400" b="1" i="0" u="none" strike="noStrike" noProof="0" dirty="0">
                        <a:solidFill>
                          <a:srgbClr val="000000"/>
                        </a:solidFill>
                        <a:effectLst/>
                        <a:latin typeface="Calibri"/>
                      </a:endParaRPr>
                    </a:p>
                  </a:txBody>
                  <a:tcPr marL="9525" marR="9525" marT="9525" marB="0">
                    <a:solidFill>
                      <a:schemeClr val="tx2">
                        <a:lumMod val="60000"/>
                        <a:lumOff val="40000"/>
                      </a:schemeClr>
                    </a:solidFill>
                  </a:tcPr>
                </a:tc>
                <a:tc>
                  <a:txBody>
                    <a:bodyPr/>
                    <a:lstStyle/>
                    <a:p>
                      <a:pPr algn="l" fontAlgn="t"/>
                      <a:r>
                        <a:rPr lang="en-GB" sz="1400" b="1" i="0" u="sng" strike="noStrike" noProof="0" dirty="0">
                          <a:solidFill>
                            <a:srgbClr val="0000FF"/>
                          </a:solidFill>
                          <a:effectLst/>
                          <a:latin typeface="Calibri"/>
                        </a:rPr>
                        <a:t>Level of Obligation</a:t>
                      </a:r>
                    </a:p>
                  </a:txBody>
                  <a:tcPr marL="9525" marR="9525" marT="9525" marB="0">
                    <a:solidFill>
                      <a:schemeClr val="tx2">
                        <a:lumMod val="60000"/>
                        <a:lumOff val="40000"/>
                      </a:schemeClr>
                    </a:solidFill>
                  </a:tcPr>
                </a:tc>
                <a:tc>
                  <a:txBody>
                    <a:bodyPr/>
                    <a:lstStyle/>
                    <a:p>
                      <a:pPr algn="l" fontAlgn="t"/>
                      <a:r>
                        <a:rPr lang="en-GB" sz="1400" b="1" i="0" u="sng" strike="noStrike" noProof="0" dirty="0" smtClean="0">
                          <a:solidFill>
                            <a:srgbClr val="0000FF"/>
                          </a:solidFill>
                          <a:effectLst/>
                          <a:latin typeface="Calibri"/>
                          <a:hlinkClick r:id="rId3" action="ppaction://hlinkfile"/>
                        </a:rPr>
                        <a:t>Occurrence</a:t>
                      </a:r>
                      <a:endParaRPr lang="en-GB" sz="1400" b="1" i="0" u="sng" strike="noStrike" noProof="0" dirty="0">
                        <a:solidFill>
                          <a:srgbClr val="0000FF"/>
                        </a:solidFill>
                        <a:effectLst/>
                        <a:latin typeface="Calibri"/>
                      </a:endParaRPr>
                    </a:p>
                  </a:txBody>
                  <a:tcPr marL="9525" marR="9525" marT="9525" marB="0">
                    <a:solidFill>
                      <a:schemeClr val="tx2">
                        <a:lumMod val="60000"/>
                        <a:lumOff val="40000"/>
                      </a:schemeClr>
                    </a:solidFill>
                  </a:tcPr>
                </a:tc>
              </a:tr>
              <a:tr h="378121">
                <a:tc rowSpan="2">
                  <a:txBody>
                    <a:bodyPr/>
                    <a:lstStyle/>
                    <a:p>
                      <a:pPr algn="l" fontAlgn="t"/>
                      <a:r>
                        <a:rPr lang="en-GB" sz="1200" b="1" i="0" u="none" strike="noStrike" noProof="0" dirty="0" smtClean="0">
                          <a:solidFill>
                            <a:srgbClr val="000000"/>
                          </a:solidFill>
                          <a:effectLst/>
                          <a:latin typeface="+mj-lt"/>
                        </a:rPr>
                        <a:t>General information</a:t>
                      </a:r>
                    </a:p>
                  </a:txBody>
                  <a:tcPr marL="9525" marR="9525" marT="9525" marB="0">
                    <a:solidFill>
                      <a:schemeClr val="accent5">
                        <a:lumMod val="40000"/>
                        <a:lumOff val="60000"/>
                      </a:schemeClr>
                    </a:solidFill>
                  </a:tcPr>
                </a:tc>
                <a:tc>
                  <a:txBody>
                    <a:bodyPr/>
                    <a:lstStyle/>
                    <a:p>
                      <a:pPr algn="l" fontAlgn="t"/>
                      <a:r>
                        <a:rPr lang="en-GB" sz="1200" b="1" i="0" u="none" strike="noStrike" noProof="0" dirty="0">
                          <a:solidFill>
                            <a:srgbClr val="000000"/>
                          </a:solidFill>
                          <a:effectLst/>
                          <a:latin typeface="+mj-lt"/>
                        </a:rPr>
                        <a:t>Title</a:t>
                      </a:r>
                    </a:p>
                  </a:txBody>
                  <a:tcPr marL="9525" marR="9525" marT="9525" marB="0">
                    <a:solidFill>
                      <a:schemeClr val="accent5">
                        <a:lumMod val="40000"/>
                        <a:lumOff val="60000"/>
                      </a:schemeClr>
                    </a:solidFill>
                  </a:tcPr>
                </a:tc>
                <a:tc>
                  <a:txBody>
                    <a:bodyPr/>
                    <a:lstStyle/>
                    <a:p>
                      <a:pPr algn="l" fontAlgn="t"/>
                      <a:r>
                        <a:rPr lang="en-GB" sz="1200" b="0" i="0" u="none" strike="noStrike" noProof="0" dirty="0">
                          <a:solidFill>
                            <a:srgbClr val="000000"/>
                          </a:solidFill>
                          <a:effectLst/>
                          <a:latin typeface="+mj-lt"/>
                        </a:rPr>
                        <a:t>A name or title a resource is known</a:t>
                      </a:r>
                    </a:p>
                  </a:txBody>
                  <a:tcPr marL="9525" marR="9525" marT="9525" marB="0">
                    <a:solidFill>
                      <a:schemeClr val="accent5">
                        <a:lumMod val="40000"/>
                        <a:lumOff val="60000"/>
                      </a:schemeClr>
                    </a:solidFill>
                  </a:tcPr>
                </a:tc>
                <a:tc>
                  <a:txBody>
                    <a:bodyPr/>
                    <a:lstStyle/>
                    <a:p>
                      <a:pPr algn="l" fontAlgn="t"/>
                      <a:r>
                        <a:rPr lang="en-GB" sz="1200" b="0" i="0" u="none" strike="noStrike" noProof="0" dirty="0">
                          <a:solidFill>
                            <a:srgbClr val="000000"/>
                          </a:solidFill>
                          <a:effectLst/>
                          <a:latin typeface="+mj-lt"/>
                        </a:rPr>
                        <a:t>Free text</a:t>
                      </a:r>
                    </a:p>
                  </a:txBody>
                  <a:tcPr marL="9525" marR="9525" marT="9525" marB="0">
                    <a:solidFill>
                      <a:schemeClr val="accent5">
                        <a:lumMod val="40000"/>
                        <a:lumOff val="60000"/>
                      </a:schemeClr>
                    </a:solidFill>
                  </a:tcPr>
                </a:tc>
                <a:tc>
                  <a:txBody>
                    <a:bodyPr/>
                    <a:lstStyle/>
                    <a:p>
                      <a:pPr algn="l" fontAlgn="t"/>
                      <a:r>
                        <a:rPr lang="en-GB" sz="1200" b="0" i="0" u="none" strike="noStrike" noProof="0" dirty="0" smtClean="0">
                          <a:solidFill>
                            <a:srgbClr val="000000"/>
                          </a:solidFill>
                          <a:effectLst/>
                          <a:latin typeface="+mj-lt"/>
                        </a:rPr>
                        <a:t>Mandatory</a:t>
                      </a:r>
                      <a:endParaRPr lang="en-GB" sz="1200" b="0"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r>
                        <a:rPr lang="en-GB" sz="1200" noProof="0" dirty="0" smtClean="0">
                          <a:latin typeface="+mj-lt"/>
                        </a:rPr>
                        <a:t>1</a:t>
                      </a:r>
                      <a:endParaRPr lang="en-GB" sz="1200" noProof="0" dirty="0">
                        <a:latin typeface="+mj-lt"/>
                      </a:endParaRPr>
                    </a:p>
                  </a:txBody>
                  <a:tcPr marL="9525" marR="9525" marT="9525" marB="0">
                    <a:solidFill>
                      <a:schemeClr val="accent5">
                        <a:lumMod val="40000"/>
                        <a:lumOff val="60000"/>
                      </a:schemeClr>
                    </a:solidFill>
                  </a:tcPr>
                </a:tc>
              </a:tr>
              <a:tr h="380132">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a:solidFill>
                            <a:srgbClr val="000000"/>
                          </a:solidFill>
                          <a:effectLst/>
                          <a:latin typeface="+mj-lt"/>
                        </a:rPr>
                        <a:t>Description</a:t>
                      </a:r>
                    </a:p>
                  </a:txBody>
                  <a:tcPr marL="9525" marR="9525" marT="9525" marB="0">
                    <a:solidFill>
                      <a:schemeClr val="accent5">
                        <a:lumMod val="40000"/>
                        <a:lumOff val="60000"/>
                      </a:schemeClr>
                    </a:solidFill>
                  </a:tcPr>
                </a:tc>
                <a:tc>
                  <a:txBody>
                    <a:bodyPr/>
                    <a:lstStyle/>
                    <a:p>
                      <a:pPr algn="l" fontAlgn="t"/>
                      <a:r>
                        <a:rPr lang="en-GB" sz="1200" b="0" i="0" u="none" strike="noStrike" noProof="0" dirty="0">
                          <a:solidFill>
                            <a:srgbClr val="000000"/>
                          </a:solidFill>
                          <a:effectLst/>
                          <a:latin typeface="+mj-lt"/>
                        </a:rPr>
                        <a:t>All </a:t>
                      </a:r>
                      <a:r>
                        <a:rPr lang="en-GB" sz="1200" b="0" i="0" u="none" strike="noStrike" noProof="0" dirty="0" smtClean="0">
                          <a:solidFill>
                            <a:srgbClr val="000000"/>
                          </a:solidFill>
                          <a:effectLst/>
                          <a:latin typeface="+mj-lt"/>
                        </a:rPr>
                        <a:t>additional</a:t>
                      </a:r>
                      <a:r>
                        <a:rPr lang="en-GB" sz="1200" b="0" i="0" u="none" strike="noStrike" baseline="0" noProof="0" dirty="0" smtClean="0">
                          <a:solidFill>
                            <a:srgbClr val="000000"/>
                          </a:solidFill>
                          <a:effectLst/>
                          <a:latin typeface="+mj-lt"/>
                        </a:rPr>
                        <a:t> textual </a:t>
                      </a:r>
                      <a:r>
                        <a:rPr lang="en-GB" sz="1200" b="0" i="0" u="none" strike="noStrike" noProof="0" dirty="0" smtClean="0">
                          <a:solidFill>
                            <a:srgbClr val="000000"/>
                          </a:solidFill>
                          <a:effectLst/>
                          <a:latin typeface="+mj-lt"/>
                        </a:rPr>
                        <a:t>information</a:t>
                      </a:r>
                      <a:endParaRPr lang="en-GB" sz="1200" b="0"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0" i="0" u="none" strike="noStrike" noProof="0" dirty="0" smtClean="0">
                          <a:solidFill>
                            <a:srgbClr val="000000"/>
                          </a:solidFill>
                          <a:effectLst/>
                          <a:latin typeface="+mj-lt"/>
                        </a:rPr>
                        <a:t>CKAN2.0 </a:t>
                      </a:r>
                      <a:r>
                        <a:rPr lang="en-GB" sz="1200" b="0" i="0" u="none" strike="noStrike" noProof="0" dirty="0">
                          <a:solidFill>
                            <a:srgbClr val="000000"/>
                          </a:solidFill>
                          <a:effectLst/>
                          <a:latin typeface="+mj-lt"/>
                        </a:rPr>
                        <a:t>only supports plain </a:t>
                      </a:r>
                      <a:r>
                        <a:rPr lang="en-GB" sz="1200" b="0" i="0" u="none" strike="noStrike" noProof="0" dirty="0" smtClean="0">
                          <a:solidFill>
                            <a:srgbClr val="000000"/>
                          </a:solidFill>
                          <a:effectLst/>
                          <a:latin typeface="+mj-lt"/>
                        </a:rPr>
                        <a:t>text</a:t>
                      </a:r>
                      <a:endParaRPr lang="en-GB" sz="1200" b="0"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r>
                        <a:rPr lang="en-GB" sz="1200" noProof="0" dirty="0" smtClean="0">
                          <a:latin typeface="+mj-lt"/>
                        </a:rPr>
                        <a:t>1</a:t>
                      </a:r>
                      <a:endParaRPr lang="en-GB" sz="1200" noProof="0" dirty="0">
                        <a:latin typeface="+mj-lt"/>
                      </a:endParaRPr>
                    </a:p>
                  </a:txBody>
                  <a:tcPr marL="9525" marR="9525" marT="9525" marB="0">
                    <a:solidFill>
                      <a:schemeClr val="accent5">
                        <a:lumMod val="40000"/>
                        <a:lumOff val="60000"/>
                      </a:schemeClr>
                    </a:solidFill>
                  </a:tcPr>
                </a:tc>
              </a:tr>
              <a:tr h="217616">
                <a:tc rowSpan="3">
                  <a:txBody>
                    <a:bodyPr/>
                    <a:lstStyle/>
                    <a:p>
                      <a:pPr algn="l" fontAlgn="t"/>
                      <a:r>
                        <a:rPr lang="en-GB" sz="1200" b="1" i="0" u="none" strike="noStrike" noProof="0" dirty="0" smtClean="0">
                          <a:solidFill>
                            <a:srgbClr val="000000"/>
                          </a:solidFill>
                          <a:effectLst/>
                          <a:latin typeface="+mj-lt"/>
                        </a:rPr>
                        <a:t>Data Access</a:t>
                      </a:r>
                      <a:endParaRPr lang="en-GB" sz="1200" b="1"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1" i="0" u="none" strike="noStrike" noProof="0" dirty="0">
                          <a:solidFill>
                            <a:srgbClr val="000000"/>
                          </a:solidFill>
                          <a:effectLst/>
                          <a:latin typeface="+mj-lt"/>
                        </a:rPr>
                        <a:t>Source</a:t>
                      </a: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URI </a:t>
                      </a:r>
                      <a:r>
                        <a:rPr lang="en-GB" sz="1200" b="0" i="0" u="none" strike="noStrike" noProof="0" dirty="0">
                          <a:solidFill>
                            <a:srgbClr val="000000"/>
                          </a:solidFill>
                          <a:effectLst/>
                          <a:latin typeface="+mj-lt"/>
                        </a:rPr>
                        <a:t>of </a:t>
                      </a:r>
                      <a:r>
                        <a:rPr lang="en-GB" sz="1200" b="0" i="0" u="none" strike="noStrike" noProof="0" dirty="0" smtClean="0">
                          <a:solidFill>
                            <a:srgbClr val="000000"/>
                          </a:solidFill>
                          <a:effectLst/>
                          <a:latin typeface="+mj-lt"/>
                        </a:rPr>
                        <a:t>the related resource</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Valid URL</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Mandatory</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1</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r>
              <a:tr h="217656">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smtClean="0">
                          <a:solidFill>
                            <a:srgbClr val="000000"/>
                          </a:solidFill>
                          <a:effectLst/>
                          <a:latin typeface="+mj-lt"/>
                        </a:rPr>
                        <a:t>PID</a:t>
                      </a:r>
                      <a:endParaRPr lang="en-GB" sz="1200" b="1"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Persistent Identifier</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1</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r>
              <a:tr h="217656">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smtClean="0">
                          <a:solidFill>
                            <a:srgbClr val="000000"/>
                          </a:solidFill>
                          <a:effectLst/>
                          <a:latin typeface="+mj-lt"/>
                        </a:rPr>
                        <a:t>DOI</a:t>
                      </a:r>
                      <a:endParaRPr lang="en-GB" sz="1200" b="1"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Digital</a:t>
                      </a:r>
                      <a:r>
                        <a:rPr lang="en-GB" sz="1200" b="0" i="0" u="none" strike="noStrike" baseline="0" noProof="0" dirty="0" smtClean="0">
                          <a:solidFill>
                            <a:srgbClr val="000000"/>
                          </a:solidFill>
                          <a:effectLst/>
                          <a:latin typeface="+mj-lt"/>
                        </a:rPr>
                        <a:t> Object Identifier</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1</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r>
              <a:tr h="598451">
                <a:tc rowSpan="4">
                  <a:txBody>
                    <a:bodyPr/>
                    <a:lstStyle/>
                    <a:p>
                      <a:pPr algn="l" fontAlgn="t"/>
                      <a:r>
                        <a:rPr lang="en-GB" sz="1200" b="1" i="0" u="none" strike="noStrike" noProof="0" dirty="0" smtClean="0">
                          <a:solidFill>
                            <a:srgbClr val="000000"/>
                          </a:solidFill>
                          <a:effectLst/>
                          <a:latin typeface="+mj-lt"/>
                        </a:rPr>
                        <a:t>Provenance</a:t>
                      </a:r>
                      <a:r>
                        <a:rPr lang="en-GB" sz="1200" b="1" i="0" u="none" strike="noStrike" baseline="0" noProof="0" dirty="0" smtClean="0">
                          <a:solidFill>
                            <a:srgbClr val="000000"/>
                          </a:solidFill>
                          <a:effectLst/>
                          <a:latin typeface="+mj-lt"/>
                        </a:rPr>
                        <a:t> data</a:t>
                      </a:r>
                      <a:endParaRPr lang="en-GB" sz="1200" b="1"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1" i="0" u="none" strike="noStrike" noProof="0" dirty="0" smtClean="0">
                          <a:solidFill>
                            <a:srgbClr val="000000"/>
                          </a:solidFill>
                          <a:effectLst/>
                          <a:latin typeface="+mj-lt"/>
                        </a:rPr>
                        <a:t>Creator</a:t>
                      </a:r>
                      <a:endParaRPr lang="en-GB" sz="1200" b="1"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List of the </a:t>
                      </a:r>
                      <a:r>
                        <a:rPr lang="en-GB" sz="1200" b="0" i="0" u="none" strike="noStrike" noProof="0" dirty="0">
                          <a:solidFill>
                            <a:srgbClr val="000000"/>
                          </a:solidFill>
                          <a:effectLst/>
                          <a:latin typeface="+mj-lt"/>
                        </a:rPr>
                        <a:t>main researchers involved in producing the </a:t>
                      </a:r>
                      <a:r>
                        <a:rPr lang="en-GB" sz="1200" b="0" i="0" u="none" strike="noStrike" noProof="0" dirty="0" smtClean="0">
                          <a:solidFill>
                            <a:srgbClr val="000000"/>
                          </a:solidFill>
                          <a:effectLst/>
                          <a:latin typeface="+mj-lt"/>
                        </a:rPr>
                        <a:t>data</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Text field (‘;’ list of citied names, separately</a:t>
                      </a:r>
                      <a:r>
                        <a:rPr lang="en-GB" sz="1200" b="0" i="0" u="none" strike="noStrike" baseline="0" noProof="0" dirty="0" smtClean="0">
                          <a:solidFill>
                            <a:srgbClr val="000000"/>
                          </a:solidFill>
                          <a:effectLst/>
                          <a:latin typeface="+mj-lt"/>
                        </a:rPr>
                        <a:t> indexed</a:t>
                      </a:r>
                      <a:r>
                        <a:rPr lang="en-GB" sz="1200" b="0" i="0" u="none" strike="noStrike" noProof="0" dirty="0" smtClean="0">
                          <a:solidFill>
                            <a:srgbClr val="000000"/>
                          </a:solidFill>
                          <a:effectLst/>
                          <a:latin typeface="+mj-lt"/>
                        </a:rPr>
                        <a:t>)</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 </a:t>
                      </a:r>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0</a:t>
                      </a:r>
                      <a:r>
                        <a:rPr lang="en-GB" sz="1200" b="0" i="0" u="none" strike="noStrike" noProof="0" dirty="0" smtClean="0">
                          <a:solidFill>
                            <a:srgbClr val="000000"/>
                          </a:solidFill>
                          <a:effectLst/>
                          <a:latin typeface="+mj-lt"/>
                        </a:rPr>
                        <a:t>-n</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r>
              <a:tr h="380132">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rgbClr val="92D050"/>
                    </a:solidFill>
                  </a:tcPr>
                </a:tc>
                <a:tc>
                  <a:txBody>
                    <a:bodyPr/>
                    <a:lstStyle/>
                    <a:p>
                      <a:pPr algn="l" fontAlgn="t"/>
                      <a:r>
                        <a:rPr lang="en-GB" sz="1200" b="1" i="0" u="none" strike="noStrike" noProof="0" dirty="0">
                          <a:solidFill>
                            <a:srgbClr val="000000"/>
                          </a:solidFill>
                          <a:effectLst/>
                          <a:latin typeface="+mj-lt"/>
                        </a:rPr>
                        <a:t>Discipline</a:t>
                      </a: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Field of </a:t>
                      </a:r>
                      <a:r>
                        <a:rPr lang="en-GB" sz="1200" b="0" i="0" u="none" strike="noStrike" noProof="0" dirty="0" smtClean="0">
                          <a:solidFill>
                            <a:srgbClr val="000000"/>
                          </a:solidFill>
                          <a:effectLst/>
                          <a:latin typeface="+mj-lt"/>
                        </a:rPr>
                        <a:t>research</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Text field (mapped and validated</a:t>
                      </a:r>
                      <a:r>
                        <a:rPr lang="en-GB" sz="1200" b="0" i="0" u="none" strike="noStrike" baseline="0" noProof="0" dirty="0" smtClean="0">
                          <a:solidFill>
                            <a:srgbClr val="000000"/>
                          </a:solidFill>
                          <a:effectLst/>
                          <a:latin typeface="+mj-lt"/>
                        </a:rPr>
                        <a:t> against CV)</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0-n</a:t>
                      </a:r>
                    </a:p>
                  </a:txBody>
                  <a:tcPr marL="9525" marR="9525" marT="9525" marB="0">
                    <a:solidFill>
                      <a:schemeClr val="accent3">
                        <a:lumMod val="75000"/>
                      </a:schemeClr>
                    </a:solidFill>
                  </a:tcPr>
                </a:tc>
              </a:tr>
              <a:tr h="380132">
                <a:tc vMerge="1">
                  <a:txBody>
                    <a:bodyPr/>
                    <a:lstStyle/>
                    <a:p>
                      <a:endParaRPr lang="en-GB"/>
                    </a:p>
                  </a:txBody>
                  <a:tcPr/>
                </a:tc>
                <a:tc>
                  <a:txBody>
                    <a:bodyPr/>
                    <a:lstStyle/>
                    <a:p>
                      <a:pPr algn="l" fontAlgn="t"/>
                      <a:r>
                        <a:rPr lang="en-GB" sz="1200" b="1" i="0" u="none" strike="noStrike" noProof="0" dirty="0" smtClean="0">
                          <a:solidFill>
                            <a:srgbClr val="000000"/>
                          </a:solidFill>
                          <a:effectLst/>
                          <a:latin typeface="+mj-lt"/>
                        </a:rPr>
                        <a:t>Publisher</a:t>
                      </a:r>
                      <a:endParaRPr lang="en-GB" sz="1200" b="1"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The person or institution publishes the</a:t>
                      </a:r>
                      <a:r>
                        <a:rPr lang="en-GB" sz="1200" b="0" i="0" u="none" strike="noStrike" baseline="0" noProof="0" dirty="0" smtClean="0">
                          <a:solidFill>
                            <a:srgbClr val="000000"/>
                          </a:solidFill>
                          <a:effectLst/>
                          <a:latin typeface="+mj-lt"/>
                        </a:rPr>
                        <a:t> data</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r>
              <a:tr h="380132">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a:solidFill>
                            <a:srgbClr val="000000"/>
                          </a:solidFill>
                          <a:effectLst/>
                          <a:latin typeface="+mj-lt"/>
                        </a:rPr>
                        <a:t>PublicationYear</a:t>
                      </a: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The year when the data was or </a:t>
                      </a:r>
                      <a:r>
                        <a:rPr lang="en-GB" sz="1200" b="0" i="0" u="none" strike="noStrike" noProof="0" dirty="0" smtClean="0">
                          <a:solidFill>
                            <a:srgbClr val="000000"/>
                          </a:solidFill>
                          <a:effectLst/>
                          <a:latin typeface="+mj-lt"/>
                        </a:rPr>
                        <a:t>will </a:t>
                      </a:r>
                      <a:r>
                        <a:rPr lang="en-GB" sz="1200" b="0" i="0" u="none" strike="noStrike" noProof="0" dirty="0">
                          <a:solidFill>
                            <a:srgbClr val="000000"/>
                          </a:solidFill>
                          <a:effectLst/>
                          <a:latin typeface="+mj-lt"/>
                        </a:rPr>
                        <a:t>be made </a:t>
                      </a:r>
                      <a:r>
                        <a:rPr lang="en-GB" sz="1200" b="0" i="0" u="none" strike="noStrike" noProof="0" dirty="0" smtClean="0">
                          <a:solidFill>
                            <a:srgbClr val="000000"/>
                          </a:solidFill>
                          <a:effectLst/>
                          <a:latin typeface="+mj-lt"/>
                        </a:rPr>
                        <a:t>public</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YYYY</a:t>
                      </a: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1</a:t>
                      </a:r>
                    </a:p>
                  </a:txBody>
                  <a:tcPr marL="9525" marR="9525" marT="9525" marB="0">
                    <a:solidFill>
                      <a:schemeClr val="accent3">
                        <a:lumMod val="75000"/>
                      </a:schemeClr>
                    </a:solidFill>
                  </a:tcPr>
                </a:tc>
              </a:tr>
              <a:tr h="562382">
                <a:tc rowSpan="2">
                  <a:txBody>
                    <a:bodyPr/>
                    <a:lstStyle/>
                    <a:p>
                      <a:pPr algn="l" fontAlgn="t"/>
                      <a:r>
                        <a:rPr lang="en-GB" sz="1200" b="1" i="0" u="none" strike="noStrike" noProof="0" dirty="0" smtClean="0">
                          <a:solidFill>
                            <a:srgbClr val="000000"/>
                          </a:solidFill>
                          <a:effectLst/>
                          <a:latin typeface="+mj-lt"/>
                        </a:rPr>
                        <a:t>Data coverage</a:t>
                      </a:r>
                      <a:endParaRPr lang="en-GB" sz="1200" b="1"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1" i="0" u="none" strike="noStrike" noProof="0" dirty="0">
                          <a:solidFill>
                            <a:srgbClr val="000000"/>
                          </a:solidFill>
                          <a:effectLst/>
                          <a:latin typeface="+mj-lt"/>
                        </a:rPr>
                        <a:t>TemporalCoverage</a:t>
                      </a:r>
                    </a:p>
                  </a:txBody>
                  <a:tcPr marL="9525" marR="9525" marT="9525" marB="0">
                    <a:solidFill>
                      <a:srgbClr val="FFC000"/>
                    </a:solidFill>
                  </a:tcPr>
                </a:tc>
                <a:tc>
                  <a:txBody>
                    <a:bodyPr/>
                    <a:lstStyle/>
                    <a:p>
                      <a:pPr algn="l" fontAlgn="t"/>
                      <a:r>
                        <a:rPr lang="en-GB" sz="1200" b="0" i="0" u="none" strike="noStrike" noProof="0" dirty="0" smtClean="0">
                          <a:solidFill>
                            <a:srgbClr val="000000"/>
                          </a:solidFill>
                          <a:effectLst/>
                          <a:latin typeface="+mj-lt"/>
                        </a:rPr>
                        <a:t>Relation to or Coverage of </a:t>
                      </a:r>
                      <a:r>
                        <a:rPr lang="en-GB" sz="1200" b="0" i="0" u="none" strike="noStrike" noProof="0" dirty="0">
                          <a:solidFill>
                            <a:srgbClr val="000000"/>
                          </a:solidFill>
                          <a:effectLst/>
                          <a:latin typeface="+mj-lt"/>
                        </a:rPr>
                        <a:t>a specific interval in time</a:t>
                      </a:r>
                      <a:r>
                        <a:rPr lang="en-GB" sz="1200" b="0" i="0" u="none" strike="noStrike" noProof="0" dirty="0" smtClean="0">
                          <a:solidFill>
                            <a:srgbClr val="000000"/>
                          </a:solidFill>
                          <a:effectLst/>
                          <a:latin typeface="+mj-lt"/>
                        </a:rPr>
                        <a:t>.</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0" i="0" u="none" strike="noStrike" noProof="0" dirty="0" smtClean="0">
                          <a:solidFill>
                            <a:srgbClr val="000000"/>
                          </a:solidFill>
                          <a:effectLst/>
                          <a:latin typeface="+mj-lt"/>
                        </a:rPr>
                        <a:t>Interval between</a:t>
                      </a:r>
                      <a:r>
                        <a:rPr lang="en-GB" sz="1200" b="0" i="0" u="none" strike="noStrike" baseline="0" noProof="0" dirty="0" smtClean="0">
                          <a:solidFill>
                            <a:srgbClr val="000000"/>
                          </a:solidFill>
                          <a:effectLst/>
                          <a:latin typeface="+mj-lt"/>
                        </a:rPr>
                        <a:t> two UTC Date Timestamps : [ BeginDateTime , EndDateTime ]</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0" i="0" u="none" strike="noStrike" noProof="0" dirty="0" smtClean="0">
                          <a:solidFill>
                            <a:srgbClr val="000000"/>
                          </a:solidFill>
                          <a:effectLst/>
                          <a:latin typeface="+mj-lt"/>
                        </a:rPr>
                        <a:t>Optional</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r>
                        <a:rPr lang="en-GB" sz="1200" noProof="0" dirty="0" smtClean="0">
                          <a:latin typeface="+mj-lt"/>
                        </a:rPr>
                        <a:t>1</a:t>
                      </a:r>
                      <a:endParaRPr lang="en-GB" sz="1200" noProof="0" dirty="0">
                        <a:latin typeface="+mj-lt"/>
                      </a:endParaRPr>
                    </a:p>
                  </a:txBody>
                  <a:tcPr marL="9525" marR="9525" marT="9525" marB="0">
                    <a:solidFill>
                      <a:srgbClr val="FFC000"/>
                    </a:solidFill>
                  </a:tcPr>
                </a:tc>
              </a:tr>
              <a:tr h="746644">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smtClean="0">
                          <a:solidFill>
                            <a:srgbClr val="000000"/>
                          </a:solidFill>
                          <a:effectLst/>
                          <a:latin typeface="+mj-lt"/>
                        </a:rPr>
                        <a:t>SpatialCoverage</a:t>
                      </a:r>
                      <a:endParaRPr lang="en-GB" sz="1200" b="1"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0" i="0" u="none" strike="noStrike" noProof="0" dirty="0">
                          <a:solidFill>
                            <a:srgbClr val="000000"/>
                          </a:solidFill>
                          <a:effectLst/>
                          <a:latin typeface="+mj-lt"/>
                        </a:rPr>
                        <a:t>The spatial limits of a place.</a:t>
                      </a:r>
                    </a:p>
                  </a:txBody>
                  <a:tcPr marL="9525" marR="9525" marT="9525" marB="0">
                    <a:solidFill>
                      <a:srgbClr val="FFC000"/>
                    </a:solidFill>
                  </a:tcPr>
                </a:tc>
                <a:tc>
                  <a:txBody>
                    <a:bodyPr/>
                    <a:lstStyle/>
                    <a:p>
                      <a:pPr algn="l" fontAlgn="t"/>
                      <a:r>
                        <a:rPr lang="en-GB" sz="1200" b="0" i="0" u="none" strike="noStrike" noProof="0" dirty="0">
                          <a:solidFill>
                            <a:srgbClr val="000000"/>
                          </a:solidFill>
                          <a:effectLst/>
                          <a:latin typeface="+mj-lt"/>
                        </a:rPr>
                        <a:t>A spatial point or box </a:t>
                      </a:r>
                      <a:r>
                        <a:rPr lang="en-GB" sz="1200" b="0" i="0" u="none" strike="noStrike" noProof="0" dirty="0" smtClean="0">
                          <a:solidFill>
                            <a:srgbClr val="000000"/>
                          </a:solidFill>
                          <a:effectLst/>
                          <a:latin typeface="+mj-lt"/>
                        </a:rPr>
                        <a:t>specification,</a:t>
                      </a:r>
                      <a:r>
                        <a:rPr lang="en-GB" sz="1200" b="0" i="0" u="none" strike="noStrike" baseline="0" noProof="0" dirty="0" smtClean="0">
                          <a:solidFill>
                            <a:srgbClr val="000000"/>
                          </a:solidFill>
                          <a:effectLst/>
                          <a:latin typeface="+mj-lt"/>
                        </a:rPr>
                        <a:t> CKAN representation :</a:t>
                      </a:r>
                      <a:r>
                        <a:rPr lang="en-GB" sz="1200" b="0" i="0" u="none" strike="noStrike" noProof="0" dirty="0">
                          <a:solidFill>
                            <a:srgbClr val="000000"/>
                          </a:solidFill>
                          <a:effectLst/>
                          <a:latin typeface="+mj-lt"/>
                        </a:rPr>
                        <a:t/>
                      </a:r>
                      <a:br>
                        <a:rPr lang="en-GB" sz="1200" b="0" i="0" u="none" strike="noStrike" noProof="0" dirty="0">
                          <a:solidFill>
                            <a:srgbClr val="000000"/>
                          </a:solidFill>
                          <a:effectLst/>
                          <a:latin typeface="+mj-lt"/>
                        </a:rPr>
                      </a:br>
                      <a:r>
                        <a:rPr lang="en-GB" sz="1200" b="0" i="0" u="none" strike="noStrike" noProof="0" dirty="0" smtClean="0">
                          <a:solidFill>
                            <a:srgbClr val="000000"/>
                          </a:solidFill>
                          <a:effectLst/>
                          <a:latin typeface="+mj-lt"/>
                        </a:rPr>
                        <a:t>spatial</a:t>
                      </a:r>
                      <a:r>
                        <a:rPr lang="en-GB" sz="1200" b="0" i="0" u="none" strike="noStrike" noProof="0" dirty="0">
                          <a:solidFill>
                            <a:srgbClr val="000000"/>
                          </a:solidFill>
                          <a:effectLst/>
                          <a:latin typeface="+mj-lt"/>
                        </a:rPr>
                        <a:t>={"type":"Polygon","coordinates</a:t>
                      </a:r>
                      <a:r>
                        <a:rPr lang="en-GB" sz="1200" b="0" i="0" u="none" strike="noStrike" noProof="0" dirty="0" smtClean="0">
                          <a:solidFill>
                            <a:srgbClr val="000000"/>
                          </a:solidFill>
                          <a:effectLst/>
                          <a:latin typeface="+mj-lt"/>
                        </a:rPr>
                        <a:t>":[[[minlat,minlon…]]}</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0" i="0" u="none" strike="noStrike" noProof="0" dirty="0" smtClean="0">
                          <a:solidFill>
                            <a:srgbClr val="000000"/>
                          </a:solidFill>
                          <a:effectLst/>
                          <a:latin typeface="+mj-lt"/>
                        </a:rPr>
                        <a:t>Optional</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r>
                        <a:rPr lang="en-GB" sz="1200" noProof="0" dirty="0" smtClean="0">
                          <a:latin typeface="+mj-lt"/>
                        </a:rPr>
                        <a:t>1</a:t>
                      </a:r>
                      <a:endParaRPr lang="en-GB" sz="1200" noProof="0" dirty="0">
                        <a:latin typeface="+mj-lt"/>
                      </a:endParaRPr>
                    </a:p>
                  </a:txBody>
                  <a:tcPr marL="9525" marR="9525" marT="9525" marB="0">
                    <a:solidFill>
                      <a:srgbClr val="FFC000"/>
                    </a:solidFill>
                  </a:tcPr>
                </a:tc>
              </a:tr>
            </a:tbl>
          </a:graphicData>
        </a:graphic>
      </p:graphicFrame>
    </p:spTree>
    <p:extLst>
      <p:ext uri="{BB962C8B-B14F-4D97-AF65-F5344CB8AC3E}">
        <p14:creationId xmlns:p14="http://schemas.microsoft.com/office/powerpoint/2010/main" val="8477993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 name="Textfeld 48"/>
          <p:cNvSpPr txBox="1"/>
          <p:nvPr/>
        </p:nvSpPr>
        <p:spPr>
          <a:xfrm>
            <a:off x="7185967" y="1079702"/>
            <a:ext cx="1958033" cy="5632311"/>
          </a:xfrm>
          <a:prstGeom prst="rect">
            <a:avLst/>
          </a:prstGeom>
          <a:noFill/>
          <a:ln>
            <a:solidFill>
              <a:schemeClr val="tx1"/>
            </a:solidFill>
          </a:ln>
        </p:spPr>
        <p:txBody>
          <a:bodyPr wrap="square" rtlCol="0">
            <a:spAutoFit/>
          </a:bodyPr>
          <a:lstStyle/>
          <a:p>
            <a:pPr marL="228600" indent="-228600">
              <a:buFont typeface="+mj-lt"/>
              <a:buAutoNum type="arabicPeriod"/>
            </a:pPr>
            <a:r>
              <a:rPr lang="en-GB" sz="1200" dirty="0" smtClean="0"/>
              <a:t>Humanities</a:t>
            </a:r>
          </a:p>
          <a:p>
            <a:r>
              <a:rPr lang="en-GB" sz="1200" b="1" dirty="0" smtClean="0"/>
              <a:t>        1.1 History</a:t>
            </a:r>
          </a:p>
          <a:p>
            <a:r>
              <a:rPr lang="en-GB" sz="1200" b="1" dirty="0"/>
              <a:t> </a:t>
            </a:r>
            <a:r>
              <a:rPr lang="en-GB" sz="1200" b="1" dirty="0" smtClean="0"/>
              <a:t>       1.2 </a:t>
            </a:r>
            <a:r>
              <a:rPr lang="en-GB" sz="1200" b="1" dirty="0"/>
              <a:t>Linguistics</a:t>
            </a:r>
          </a:p>
          <a:p>
            <a:r>
              <a:rPr lang="en-GB" sz="1200" dirty="0"/>
              <a:t>    </a:t>
            </a:r>
            <a:r>
              <a:rPr lang="en-GB" sz="1200" dirty="0" smtClean="0"/>
              <a:t>    1.3 </a:t>
            </a:r>
            <a:r>
              <a:rPr lang="en-GB" sz="1200" dirty="0"/>
              <a:t>Literature</a:t>
            </a:r>
          </a:p>
          <a:p>
            <a:r>
              <a:rPr lang="en-GB" sz="1200" b="1" dirty="0"/>
              <a:t>    </a:t>
            </a:r>
            <a:r>
              <a:rPr lang="en-GB" sz="1200" b="1" dirty="0" smtClean="0"/>
              <a:t>    1.4 </a:t>
            </a:r>
            <a:r>
              <a:rPr lang="en-GB" sz="1200" b="1" dirty="0"/>
              <a:t>Arts</a:t>
            </a:r>
          </a:p>
          <a:p>
            <a:r>
              <a:rPr lang="en-GB" sz="1200" dirty="0"/>
              <a:t>        </a:t>
            </a:r>
            <a:r>
              <a:rPr lang="en-GB" sz="1200" dirty="0" smtClean="0"/>
              <a:t>    1.4.1 </a:t>
            </a:r>
            <a:r>
              <a:rPr lang="en-GB" sz="1200" dirty="0"/>
              <a:t>Performing arts</a:t>
            </a:r>
          </a:p>
          <a:p>
            <a:r>
              <a:rPr lang="en-GB" sz="1200" dirty="0"/>
              <a:t>        </a:t>
            </a:r>
            <a:r>
              <a:rPr lang="en-GB" sz="1200" dirty="0" smtClean="0"/>
              <a:t>    …</a:t>
            </a:r>
            <a:endParaRPr lang="en-GB" sz="1200" dirty="0"/>
          </a:p>
          <a:p>
            <a:r>
              <a:rPr lang="en-GB" sz="1200" b="1" dirty="0" smtClean="0"/>
              <a:t>         1.5 Philosophy</a:t>
            </a:r>
            <a:endParaRPr lang="en-GB" sz="1200" b="1" dirty="0"/>
          </a:p>
          <a:p>
            <a:r>
              <a:rPr lang="en-GB" sz="1200" b="1" dirty="0"/>
              <a:t>    </a:t>
            </a:r>
            <a:r>
              <a:rPr lang="en-GB" sz="1200" b="1" dirty="0" smtClean="0"/>
              <a:t>     1.6 Religion</a:t>
            </a:r>
          </a:p>
          <a:p>
            <a:pPr marL="228600" indent="-228600">
              <a:buFont typeface="+mj-lt"/>
              <a:buAutoNum type="arabicPeriod" startAt="2"/>
            </a:pPr>
            <a:r>
              <a:rPr lang="en-GB" sz="1200" dirty="0" smtClean="0"/>
              <a:t>Social sciences</a:t>
            </a:r>
            <a:endParaRPr lang="en-GB" sz="1200" dirty="0"/>
          </a:p>
          <a:p>
            <a:r>
              <a:rPr lang="en-GB" sz="1200" dirty="0"/>
              <a:t>    </a:t>
            </a:r>
            <a:r>
              <a:rPr lang="en-GB" sz="1200" dirty="0" smtClean="0"/>
              <a:t>2.1 </a:t>
            </a:r>
            <a:r>
              <a:rPr lang="en-GB" sz="1200" dirty="0"/>
              <a:t>Anthropology</a:t>
            </a:r>
          </a:p>
          <a:p>
            <a:r>
              <a:rPr lang="en-GB" sz="1200" b="1" dirty="0"/>
              <a:t>    </a:t>
            </a:r>
            <a:r>
              <a:rPr lang="en-GB" sz="1200" b="1" dirty="0" smtClean="0"/>
              <a:t>2.2 </a:t>
            </a:r>
            <a:r>
              <a:rPr lang="en-GB" sz="1200" b="1" dirty="0"/>
              <a:t>Archaeology</a:t>
            </a:r>
          </a:p>
          <a:p>
            <a:r>
              <a:rPr lang="en-GB" sz="1200" dirty="0" smtClean="0"/>
              <a:t>    ….</a:t>
            </a:r>
            <a:endParaRPr lang="en-GB" sz="1200" dirty="0"/>
          </a:p>
          <a:p>
            <a:r>
              <a:rPr lang="en-GB" sz="1200" dirty="0"/>
              <a:t>    </a:t>
            </a:r>
            <a:r>
              <a:rPr lang="en-GB" sz="1200" dirty="0" smtClean="0"/>
              <a:t>2.7 Geography</a:t>
            </a:r>
            <a:endParaRPr lang="en-GB" sz="1200" dirty="0"/>
          </a:p>
          <a:p>
            <a:pPr marL="228600" indent="-228600">
              <a:buFont typeface="+mj-lt"/>
              <a:buAutoNum type="arabicPeriod" startAt="3"/>
            </a:pPr>
            <a:r>
              <a:rPr lang="en-GB" sz="1200" dirty="0" smtClean="0"/>
              <a:t>Natural sciences</a:t>
            </a:r>
            <a:endParaRPr lang="en-GB" sz="1200" dirty="0"/>
          </a:p>
          <a:p>
            <a:r>
              <a:rPr lang="en-GB" sz="1200" b="1" dirty="0"/>
              <a:t>    </a:t>
            </a:r>
            <a:r>
              <a:rPr lang="en-GB" sz="1200" b="1" dirty="0" smtClean="0"/>
              <a:t>3.1 </a:t>
            </a:r>
            <a:r>
              <a:rPr lang="en-GB" sz="1200" b="1" dirty="0"/>
              <a:t>Biology</a:t>
            </a:r>
          </a:p>
          <a:p>
            <a:r>
              <a:rPr lang="en-GB" sz="1200" b="1" dirty="0"/>
              <a:t>    </a:t>
            </a:r>
            <a:r>
              <a:rPr lang="en-GB" sz="1200" b="1" dirty="0" smtClean="0"/>
              <a:t>3.2 </a:t>
            </a:r>
            <a:r>
              <a:rPr lang="en-GB" sz="1200" b="1" dirty="0"/>
              <a:t>Chemistry</a:t>
            </a:r>
          </a:p>
          <a:p>
            <a:r>
              <a:rPr lang="en-GB" sz="1200" b="1" dirty="0"/>
              <a:t>    </a:t>
            </a:r>
            <a:r>
              <a:rPr lang="en-GB" sz="1200" b="1" dirty="0" smtClean="0"/>
              <a:t>3.3 </a:t>
            </a:r>
            <a:r>
              <a:rPr lang="en-GB" sz="1200" b="1" dirty="0"/>
              <a:t>Earth sciences</a:t>
            </a:r>
          </a:p>
          <a:p>
            <a:r>
              <a:rPr lang="en-GB" sz="1200" b="1" dirty="0"/>
              <a:t>    </a:t>
            </a:r>
            <a:r>
              <a:rPr lang="en-GB" sz="1200" b="1" dirty="0" smtClean="0"/>
              <a:t>3.4 </a:t>
            </a:r>
            <a:r>
              <a:rPr lang="en-GB" sz="1200" b="1" dirty="0"/>
              <a:t>Physics</a:t>
            </a:r>
          </a:p>
          <a:p>
            <a:r>
              <a:rPr lang="en-GB" sz="1200" dirty="0"/>
              <a:t>    </a:t>
            </a:r>
            <a:r>
              <a:rPr lang="en-GB" sz="1200" dirty="0" smtClean="0"/>
              <a:t>…</a:t>
            </a:r>
            <a:endParaRPr lang="en-GB" sz="1200" dirty="0"/>
          </a:p>
          <a:p>
            <a:pPr marL="228600" indent="-228600">
              <a:buFont typeface="+mj-lt"/>
              <a:buAutoNum type="arabicPeriod" startAt="4"/>
            </a:pPr>
            <a:r>
              <a:rPr lang="en-GB" sz="1200" dirty="0" smtClean="0"/>
              <a:t> </a:t>
            </a:r>
            <a:r>
              <a:rPr lang="en-GB" sz="1200" dirty="0"/>
              <a:t>Formal </a:t>
            </a:r>
            <a:r>
              <a:rPr lang="en-GB" sz="1200" dirty="0" smtClean="0"/>
              <a:t>sciences</a:t>
            </a:r>
            <a:endParaRPr lang="en-GB" sz="1200" dirty="0"/>
          </a:p>
          <a:p>
            <a:r>
              <a:rPr lang="en-GB" sz="1200" dirty="0"/>
              <a:t>    </a:t>
            </a:r>
            <a:r>
              <a:rPr lang="en-GB" sz="1200" dirty="0" smtClean="0"/>
              <a:t>4.1 Mathematics</a:t>
            </a:r>
            <a:endParaRPr lang="en-GB" sz="1200" dirty="0"/>
          </a:p>
          <a:p>
            <a:r>
              <a:rPr lang="en-GB" sz="1200" dirty="0"/>
              <a:t>    </a:t>
            </a:r>
            <a:r>
              <a:rPr lang="en-GB" sz="1200" dirty="0" smtClean="0"/>
              <a:t>4.2 </a:t>
            </a:r>
            <a:r>
              <a:rPr lang="en-GB" sz="1200" dirty="0"/>
              <a:t>Computer </a:t>
            </a:r>
            <a:r>
              <a:rPr lang="en-GB" sz="1200" dirty="0" smtClean="0"/>
              <a:t>sciences</a:t>
            </a:r>
          </a:p>
          <a:p>
            <a:r>
              <a:rPr lang="en-GB" sz="1200" dirty="0" smtClean="0"/>
              <a:t>5. Professions</a:t>
            </a:r>
            <a:endParaRPr lang="en-GB" sz="1200" dirty="0"/>
          </a:p>
          <a:p>
            <a:r>
              <a:rPr lang="en-GB" sz="1200" b="1" dirty="0"/>
              <a:t>    </a:t>
            </a:r>
            <a:r>
              <a:rPr lang="en-GB" sz="1200" b="1" dirty="0" smtClean="0"/>
              <a:t>5.1 </a:t>
            </a:r>
            <a:r>
              <a:rPr lang="en-GB" sz="1200" b="1" dirty="0"/>
              <a:t>Agriculture</a:t>
            </a:r>
          </a:p>
          <a:p>
            <a:r>
              <a:rPr lang="en-GB" sz="1200" dirty="0"/>
              <a:t>    </a:t>
            </a:r>
            <a:r>
              <a:rPr lang="en-GB" sz="1200" dirty="0" smtClean="0"/>
              <a:t>….</a:t>
            </a:r>
            <a:endParaRPr lang="en-GB" sz="1200" dirty="0"/>
          </a:p>
          <a:p>
            <a:r>
              <a:rPr lang="en-GB" sz="1200" b="1" dirty="0"/>
              <a:t>    </a:t>
            </a:r>
            <a:r>
              <a:rPr lang="en-GB" sz="1200" b="1" dirty="0" smtClean="0"/>
              <a:t>5.6 </a:t>
            </a:r>
            <a:r>
              <a:rPr lang="en-GB" sz="1200" b="1" dirty="0"/>
              <a:t>Engineering</a:t>
            </a:r>
          </a:p>
          <a:p>
            <a:r>
              <a:rPr lang="en-GB" sz="1200" dirty="0"/>
              <a:t>        </a:t>
            </a:r>
            <a:r>
              <a:rPr lang="en-GB" sz="1200" dirty="0" smtClean="0"/>
              <a:t>5.6.1 </a:t>
            </a:r>
            <a:r>
              <a:rPr lang="en-GB" sz="1200" dirty="0"/>
              <a:t>Chemical </a:t>
            </a:r>
            <a:r>
              <a:rPr lang="en-GB" sz="1200" dirty="0" smtClean="0"/>
              <a:t>Eng.</a:t>
            </a:r>
            <a:endParaRPr lang="en-GB" sz="1200" dirty="0"/>
          </a:p>
          <a:p>
            <a:r>
              <a:rPr lang="en-GB" sz="1200" dirty="0" smtClean="0"/>
              <a:t>    5.12 </a:t>
            </a:r>
            <a:r>
              <a:rPr lang="en-GB" sz="1200" dirty="0"/>
              <a:t>Library </a:t>
            </a:r>
            <a:r>
              <a:rPr lang="en-GB" sz="1200" dirty="0" smtClean="0"/>
              <a:t>studies</a:t>
            </a:r>
            <a:endParaRPr lang="en-GB" sz="1200" dirty="0"/>
          </a:p>
          <a:p>
            <a:r>
              <a:rPr lang="en-GB" sz="1200" dirty="0"/>
              <a:t>    </a:t>
            </a:r>
            <a:r>
              <a:rPr lang="en-GB" sz="1200" dirty="0" smtClean="0"/>
              <a:t>5.13 Medicine</a:t>
            </a:r>
            <a:endParaRPr lang="en-GB" sz="1200" dirty="0"/>
          </a:p>
        </p:txBody>
      </p:sp>
      <p:sp>
        <p:nvSpPr>
          <p:cNvPr id="9" name="Titel 1"/>
          <p:cNvSpPr txBox="1">
            <a:spLocks/>
          </p:cNvSpPr>
          <p:nvPr/>
        </p:nvSpPr>
        <p:spPr>
          <a:xfrm>
            <a:off x="177899" y="663660"/>
            <a:ext cx="7391400" cy="5760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baseline="0">
                <a:solidFill>
                  <a:schemeClr val="tx1"/>
                </a:solidFill>
                <a:latin typeface="Calibri" panose="020F0502020204030204" pitchFamily="34" charset="0"/>
                <a:ea typeface="+mj-ea"/>
                <a:cs typeface="+mj-cs"/>
              </a:defRPr>
            </a:lvl1pPr>
          </a:lstStyle>
          <a:p>
            <a:r>
              <a:rPr lang="en-GB" dirty="0" smtClean="0"/>
              <a:t>Mapping of the Facet ‘Discipline’</a:t>
            </a:r>
            <a:endParaRPr lang="en-GB" dirty="0"/>
          </a:p>
        </p:txBody>
      </p:sp>
      <p:sp>
        <p:nvSpPr>
          <p:cNvPr id="11" name="Textfeld 10"/>
          <p:cNvSpPr txBox="1"/>
          <p:nvPr/>
        </p:nvSpPr>
        <p:spPr>
          <a:xfrm>
            <a:off x="323528" y="4519788"/>
            <a:ext cx="791409" cy="338554"/>
          </a:xfrm>
          <a:prstGeom prst="rect">
            <a:avLst/>
          </a:prstGeom>
          <a:noFill/>
        </p:spPr>
        <p:txBody>
          <a:bodyPr wrap="square" rtlCol="0">
            <a:spAutoFit/>
          </a:bodyPr>
          <a:lstStyle/>
          <a:p>
            <a:r>
              <a:rPr lang="en-GB" sz="1600" b="1" dirty="0" smtClean="0">
                <a:solidFill>
                  <a:schemeClr val="accent4">
                    <a:lumMod val="75000"/>
                  </a:schemeClr>
                </a:solidFill>
              </a:rPr>
              <a:t>ENES</a:t>
            </a:r>
          </a:p>
        </p:txBody>
      </p:sp>
      <p:cxnSp>
        <p:nvCxnSpPr>
          <p:cNvPr id="12" name="Gerade Verbindung mit Pfeil 11"/>
          <p:cNvCxnSpPr/>
          <p:nvPr/>
        </p:nvCxnSpPr>
        <p:spPr>
          <a:xfrm>
            <a:off x="2451214" y="4380998"/>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a:off x="1331640" y="4689065"/>
            <a:ext cx="4507707"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936766" y="4519788"/>
            <a:ext cx="1558086" cy="338554"/>
          </a:xfrm>
          <a:prstGeom prst="rect">
            <a:avLst/>
          </a:prstGeom>
          <a:noFill/>
        </p:spPr>
        <p:txBody>
          <a:bodyPr wrap="square" rtlCol="0">
            <a:spAutoFit/>
          </a:bodyPr>
          <a:lstStyle/>
          <a:p>
            <a:r>
              <a:rPr lang="en-GB" sz="1600" b="1" dirty="0" smtClean="0">
                <a:solidFill>
                  <a:schemeClr val="accent4">
                    <a:lumMod val="75000"/>
                  </a:schemeClr>
                </a:solidFill>
              </a:rPr>
              <a:t>Earth Sciences</a:t>
            </a:r>
          </a:p>
        </p:txBody>
      </p:sp>
      <p:sp>
        <p:nvSpPr>
          <p:cNvPr id="15" name="Textfeld 14"/>
          <p:cNvSpPr txBox="1"/>
          <p:nvPr/>
        </p:nvSpPr>
        <p:spPr>
          <a:xfrm>
            <a:off x="323528" y="4037110"/>
            <a:ext cx="791409" cy="338554"/>
          </a:xfrm>
          <a:prstGeom prst="rect">
            <a:avLst/>
          </a:prstGeom>
          <a:noFill/>
        </p:spPr>
        <p:txBody>
          <a:bodyPr wrap="square" rtlCol="0">
            <a:spAutoFit/>
          </a:bodyPr>
          <a:lstStyle/>
          <a:p>
            <a:r>
              <a:rPr lang="en-GB" sz="1600" b="1" dirty="0" smtClean="0">
                <a:solidFill>
                  <a:schemeClr val="accent4">
                    <a:lumMod val="75000"/>
                  </a:schemeClr>
                </a:solidFill>
              </a:rPr>
              <a:t>GBIF</a:t>
            </a:r>
          </a:p>
        </p:txBody>
      </p:sp>
      <p:cxnSp>
        <p:nvCxnSpPr>
          <p:cNvPr id="16" name="Gerade Verbindung mit Pfeil 15"/>
          <p:cNvCxnSpPr/>
          <p:nvPr/>
        </p:nvCxnSpPr>
        <p:spPr>
          <a:xfrm>
            <a:off x="1331640" y="4206387"/>
            <a:ext cx="4507707"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5936766" y="4037110"/>
            <a:ext cx="920268" cy="338554"/>
          </a:xfrm>
          <a:prstGeom prst="rect">
            <a:avLst/>
          </a:prstGeom>
          <a:noFill/>
        </p:spPr>
        <p:txBody>
          <a:bodyPr wrap="square" rtlCol="0">
            <a:spAutoFit/>
          </a:bodyPr>
          <a:lstStyle/>
          <a:p>
            <a:r>
              <a:rPr lang="en-GB" sz="1600" b="1" dirty="0" smtClean="0">
                <a:solidFill>
                  <a:schemeClr val="accent4">
                    <a:lumMod val="75000"/>
                  </a:schemeClr>
                </a:solidFill>
              </a:rPr>
              <a:t>Biology</a:t>
            </a:r>
          </a:p>
        </p:txBody>
      </p:sp>
      <p:sp>
        <p:nvSpPr>
          <p:cNvPr id="18" name="Textfeld 17"/>
          <p:cNvSpPr txBox="1"/>
          <p:nvPr/>
        </p:nvSpPr>
        <p:spPr>
          <a:xfrm>
            <a:off x="323528" y="1815788"/>
            <a:ext cx="1080120" cy="338554"/>
          </a:xfrm>
          <a:prstGeom prst="rect">
            <a:avLst/>
          </a:prstGeom>
          <a:noFill/>
        </p:spPr>
        <p:txBody>
          <a:bodyPr wrap="square" rtlCol="0">
            <a:spAutoFit/>
          </a:bodyPr>
          <a:lstStyle/>
          <a:p>
            <a:r>
              <a:rPr lang="en-GB" sz="1600" b="1" dirty="0" smtClean="0">
                <a:solidFill>
                  <a:schemeClr val="accent4">
                    <a:lumMod val="75000"/>
                  </a:schemeClr>
                </a:solidFill>
              </a:rPr>
              <a:t>CLARIN</a:t>
            </a:r>
          </a:p>
        </p:txBody>
      </p:sp>
      <p:cxnSp>
        <p:nvCxnSpPr>
          <p:cNvPr id="19" name="Gerade Verbindung mit Pfeil 18"/>
          <p:cNvCxnSpPr/>
          <p:nvPr/>
        </p:nvCxnSpPr>
        <p:spPr>
          <a:xfrm>
            <a:off x="1259632" y="1985065"/>
            <a:ext cx="4670266" cy="21378"/>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5897999" y="1815788"/>
            <a:ext cx="1234390" cy="338554"/>
          </a:xfrm>
          <a:prstGeom prst="rect">
            <a:avLst/>
          </a:prstGeom>
          <a:noFill/>
        </p:spPr>
        <p:txBody>
          <a:bodyPr wrap="square" rtlCol="0">
            <a:spAutoFit/>
          </a:bodyPr>
          <a:lstStyle/>
          <a:p>
            <a:r>
              <a:rPr lang="en-GB" sz="1600" b="1" dirty="0" smtClean="0">
                <a:solidFill>
                  <a:schemeClr val="accent4">
                    <a:lumMod val="75000"/>
                  </a:schemeClr>
                </a:solidFill>
              </a:rPr>
              <a:t>Linguistics</a:t>
            </a:r>
          </a:p>
        </p:txBody>
      </p:sp>
      <p:sp>
        <p:nvSpPr>
          <p:cNvPr id="21" name="Textfeld 20"/>
          <p:cNvSpPr txBox="1"/>
          <p:nvPr/>
        </p:nvSpPr>
        <p:spPr>
          <a:xfrm>
            <a:off x="323528" y="5117230"/>
            <a:ext cx="1008112" cy="338554"/>
          </a:xfrm>
          <a:prstGeom prst="rect">
            <a:avLst/>
          </a:prstGeom>
          <a:noFill/>
        </p:spPr>
        <p:txBody>
          <a:bodyPr wrap="square" rtlCol="0">
            <a:spAutoFit/>
          </a:bodyPr>
          <a:lstStyle/>
          <a:p>
            <a:r>
              <a:rPr lang="en-GB" sz="1600" b="1" dirty="0" smtClean="0">
                <a:solidFill>
                  <a:schemeClr val="accent4">
                    <a:lumMod val="75000"/>
                  </a:schemeClr>
                </a:solidFill>
              </a:rPr>
              <a:t>ALEPH</a:t>
            </a:r>
          </a:p>
        </p:txBody>
      </p:sp>
      <p:cxnSp>
        <p:nvCxnSpPr>
          <p:cNvPr id="22" name="Gerade Verbindung mit Pfeil 21"/>
          <p:cNvCxnSpPr/>
          <p:nvPr/>
        </p:nvCxnSpPr>
        <p:spPr>
          <a:xfrm flipV="1">
            <a:off x="1331640" y="5254569"/>
            <a:ext cx="3933707" cy="31938"/>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Textfeld 22"/>
          <p:cNvSpPr txBox="1"/>
          <p:nvPr/>
        </p:nvSpPr>
        <p:spPr>
          <a:xfrm>
            <a:off x="5364088" y="4869160"/>
            <a:ext cx="1299530" cy="830997"/>
          </a:xfrm>
          <a:prstGeom prst="rect">
            <a:avLst/>
          </a:prstGeom>
          <a:noFill/>
        </p:spPr>
        <p:txBody>
          <a:bodyPr wrap="square" rtlCol="0">
            <a:spAutoFit/>
          </a:bodyPr>
          <a:lstStyle/>
          <a:p>
            <a:r>
              <a:rPr lang="en-GB" sz="1600" b="1" dirty="0" smtClean="0">
                <a:solidFill>
                  <a:schemeClr val="accent4">
                    <a:lumMod val="75000"/>
                  </a:schemeClr>
                </a:solidFill>
              </a:rPr>
              <a:t>Elementary Particle Physics</a:t>
            </a:r>
          </a:p>
        </p:txBody>
      </p:sp>
      <p:sp>
        <p:nvSpPr>
          <p:cNvPr id="24" name="Textfeld 23"/>
          <p:cNvSpPr txBox="1"/>
          <p:nvPr/>
        </p:nvSpPr>
        <p:spPr>
          <a:xfrm>
            <a:off x="323528" y="5682734"/>
            <a:ext cx="1224136" cy="338554"/>
          </a:xfrm>
          <a:prstGeom prst="rect">
            <a:avLst/>
          </a:prstGeom>
          <a:noFill/>
        </p:spPr>
        <p:txBody>
          <a:bodyPr wrap="square" rtlCol="0">
            <a:spAutoFit/>
          </a:bodyPr>
          <a:lstStyle/>
          <a:p>
            <a:r>
              <a:rPr lang="en-GB" sz="1600" b="1" dirty="0" err="1" smtClean="0">
                <a:solidFill>
                  <a:schemeClr val="accent4">
                    <a:lumMod val="75000"/>
                  </a:schemeClr>
                </a:solidFill>
              </a:rPr>
              <a:t>PanData</a:t>
            </a:r>
            <a:endParaRPr lang="en-GB" sz="1600" b="1" dirty="0" smtClean="0">
              <a:solidFill>
                <a:schemeClr val="accent4">
                  <a:lumMod val="75000"/>
                </a:schemeClr>
              </a:solidFill>
            </a:endParaRPr>
          </a:p>
        </p:txBody>
      </p:sp>
      <p:cxnSp>
        <p:nvCxnSpPr>
          <p:cNvPr id="25" name="Gerade Verbindung mit Pfeil 24"/>
          <p:cNvCxnSpPr/>
          <p:nvPr/>
        </p:nvCxnSpPr>
        <p:spPr>
          <a:xfrm>
            <a:off x="1547664" y="5852011"/>
            <a:ext cx="3255287"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6" name="Textfeld 25"/>
          <p:cNvSpPr txBox="1"/>
          <p:nvPr/>
        </p:nvSpPr>
        <p:spPr>
          <a:xfrm>
            <a:off x="4913497" y="5610726"/>
            <a:ext cx="1098663" cy="584775"/>
          </a:xfrm>
          <a:prstGeom prst="rect">
            <a:avLst/>
          </a:prstGeom>
          <a:noFill/>
        </p:spPr>
        <p:txBody>
          <a:bodyPr wrap="square" rtlCol="0">
            <a:spAutoFit/>
          </a:bodyPr>
          <a:lstStyle/>
          <a:p>
            <a:r>
              <a:rPr lang="en-GB" sz="1600" b="1" dirty="0" smtClean="0">
                <a:solidFill>
                  <a:schemeClr val="accent4">
                    <a:lumMod val="75000"/>
                  </a:schemeClr>
                </a:solidFill>
              </a:rPr>
              <a:t>Natural Sciences</a:t>
            </a:r>
          </a:p>
        </p:txBody>
      </p:sp>
      <p:sp>
        <p:nvSpPr>
          <p:cNvPr id="27" name="Textfeld 26"/>
          <p:cNvSpPr txBox="1"/>
          <p:nvPr/>
        </p:nvSpPr>
        <p:spPr>
          <a:xfrm>
            <a:off x="323528" y="2824008"/>
            <a:ext cx="1512168" cy="584775"/>
          </a:xfrm>
          <a:prstGeom prst="rect">
            <a:avLst/>
          </a:prstGeom>
          <a:noFill/>
        </p:spPr>
        <p:txBody>
          <a:bodyPr wrap="square" rtlCol="0">
            <a:spAutoFit/>
          </a:bodyPr>
          <a:lstStyle/>
          <a:p>
            <a:r>
              <a:rPr lang="en-GB" sz="1600" b="1" dirty="0" err="1" smtClean="0">
                <a:solidFill>
                  <a:schemeClr val="accent4">
                    <a:lumMod val="75000"/>
                  </a:schemeClr>
                </a:solidFill>
              </a:rPr>
              <a:t>TheEuropean</a:t>
            </a:r>
            <a:r>
              <a:rPr lang="en-GB" sz="1600" b="1" dirty="0" smtClean="0">
                <a:solidFill>
                  <a:schemeClr val="accent4">
                    <a:lumMod val="75000"/>
                  </a:schemeClr>
                </a:solidFill>
              </a:rPr>
              <a:t> Library</a:t>
            </a:r>
          </a:p>
        </p:txBody>
      </p:sp>
      <p:sp>
        <p:nvSpPr>
          <p:cNvPr id="28" name="Textfeld 27"/>
          <p:cNvSpPr txBox="1"/>
          <p:nvPr/>
        </p:nvSpPr>
        <p:spPr>
          <a:xfrm>
            <a:off x="5839347" y="3594502"/>
            <a:ext cx="964901" cy="338554"/>
          </a:xfrm>
          <a:prstGeom prst="rect">
            <a:avLst/>
          </a:prstGeom>
          <a:noFill/>
        </p:spPr>
        <p:txBody>
          <a:bodyPr wrap="square" rtlCol="0">
            <a:spAutoFit/>
          </a:bodyPr>
          <a:lstStyle/>
          <a:p>
            <a:r>
              <a:rPr lang="en-GB" sz="1600" b="1" dirty="0" smtClean="0">
                <a:solidFill>
                  <a:schemeClr val="accent4">
                    <a:lumMod val="75000"/>
                  </a:schemeClr>
                </a:solidFill>
              </a:rPr>
              <a:t> History</a:t>
            </a:r>
          </a:p>
        </p:txBody>
      </p:sp>
      <p:sp>
        <p:nvSpPr>
          <p:cNvPr id="29" name="Textfeld 28"/>
          <p:cNvSpPr txBox="1"/>
          <p:nvPr/>
        </p:nvSpPr>
        <p:spPr>
          <a:xfrm>
            <a:off x="3873599" y="3285204"/>
            <a:ext cx="1346473" cy="338554"/>
          </a:xfrm>
          <a:prstGeom prst="rect">
            <a:avLst/>
          </a:prstGeom>
          <a:noFill/>
        </p:spPr>
        <p:txBody>
          <a:bodyPr wrap="square" rtlCol="0">
            <a:spAutoFit/>
          </a:bodyPr>
          <a:lstStyle/>
          <a:p>
            <a:r>
              <a:rPr lang="en-GB" sz="1600" b="1" dirty="0" err="1" smtClean="0">
                <a:solidFill>
                  <a:schemeClr val="accent4">
                    <a:lumMod val="75000"/>
                  </a:schemeClr>
                </a:solidFill>
              </a:rPr>
              <a:t>dc:subject</a:t>
            </a:r>
            <a:r>
              <a:rPr lang="en-GB" sz="1600" b="1" dirty="0" smtClean="0">
                <a:solidFill>
                  <a:schemeClr val="accent4">
                    <a:lumMod val="75000"/>
                  </a:schemeClr>
                </a:solidFill>
              </a:rPr>
              <a:t>=??</a:t>
            </a:r>
          </a:p>
        </p:txBody>
      </p:sp>
      <p:cxnSp>
        <p:nvCxnSpPr>
          <p:cNvPr id="30" name="Gerade Verbindung mit Pfeil 29"/>
          <p:cNvCxnSpPr/>
          <p:nvPr/>
        </p:nvCxnSpPr>
        <p:spPr>
          <a:xfrm>
            <a:off x="5436096" y="3763779"/>
            <a:ext cx="500670"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Textfeld 30"/>
          <p:cNvSpPr txBox="1"/>
          <p:nvPr/>
        </p:nvSpPr>
        <p:spPr>
          <a:xfrm>
            <a:off x="2361431" y="2226350"/>
            <a:ext cx="1346473" cy="830997"/>
          </a:xfrm>
          <a:prstGeom prst="rect">
            <a:avLst/>
          </a:prstGeom>
          <a:noFill/>
        </p:spPr>
        <p:txBody>
          <a:bodyPr wrap="square" rtlCol="0">
            <a:spAutoFit/>
          </a:bodyPr>
          <a:lstStyle/>
          <a:p>
            <a:r>
              <a:rPr lang="en-GB" sz="1600" b="1" dirty="0" smtClean="0">
                <a:solidFill>
                  <a:schemeClr val="accent4">
                    <a:lumMod val="75000"/>
                  </a:schemeClr>
                </a:solidFill>
              </a:rPr>
              <a:t>e.g. OAI set= ‚Artworks of …‘</a:t>
            </a:r>
          </a:p>
        </p:txBody>
      </p:sp>
      <p:sp>
        <p:nvSpPr>
          <p:cNvPr id="32" name="Textfeld 31"/>
          <p:cNvSpPr txBox="1"/>
          <p:nvPr/>
        </p:nvSpPr>
        <p:spPr>
          <a:xfrm>
            <a:off x="323528" y="1239724"/>
            <a:ext cx="1224136" cy="338554"/>
          </a:xfrm>
          <a:prstGeom prst="rect">
            <a:avLst/>
          </a:prstGeom>
          <a:noFill/>
        </p:spPr>
        <p:txBody>
          <a:bodyPr wrap="square" rtlCol="0">
            <a:spAutoFit/>
          </a:bodyPr>
          <a:lstStyle/>
          <a:p>
            <a:r>
              <a:rPr lang="en-GB" sz="1600" b="1" i="1" dirty="0" smtClean="0"/>
              <a:t>Community</a:t>
            </a:r>
          </a:p>
        </p:txBody>
      </p:sp>
      <p:sp>
        <p:nvSpPr>
          <p:cNvPr id="33" name="Textfeld 32"/>
          <p:cNvSpPr txBox="1"/>
          <p:nvPr/>
        </p:nvSpPr>
        <p:spPr>
          <a:xfrm>
            <a:off x="2145407" y="1239724"/>
            <a:ext cx="1706513" cy="338554"/>
          </a:xfrm>
          <a:prstGeom prst="rect">
            <a:avLst/>
          </a:prstGeom>
          <a:noFill/>
        </p:spPr>
        <p:txBody>
          <a:bodyPr wrap="square" rtlCol="0">
            <a:spAutoFit/>
          </a:bodyPr>
          <a:lstStyle/>
          <a:p>
            <a:r>
              <a:rPr lang="en-GB" sz="1600" b="1" i="1" dirty="0" smtClean="0"/>
              <a:t>Filter by Subsets</a:t>
            </a:r>
          </a:p>
        </p:txBody>
      </p:sp>
      <p:cxnSp>
        <p:nvCxnSpPr>
          <p:cNvPr id="34" name="Gerade Verbindung mit Pfeil 33"/>
          <p:cNvCxnSpPr>
            <a:stCxn id="31" idx="3"/>
          </p:cNvCxnSpPr>
          <p:nvPr/>
        </p:nvCxnSpPr>
        <p:spPr>
          <a:xfrm flipV="1">
            <a:off x="3707904" y="2641848"/>
            <a:ext cx="2190095" cy="1"/>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5" name="Textfeld 34"/>
          <p:cNvSpPr txBox="1"/>
          <p:nvPr/>
        </p:nvSpPr>
        <p:spPr>
          <a:xfrm>
            <a:off x="5868144" y="2463860"/>
            <a:ext cx="1234390" cy="338554"/>
          </a:xfrm>
          <a:prstGeom prst="rect">
            <a:avLst/>
          </a:prstGeom>
          <a:noFill/>
        </p:spPr>
        <p:txBody>
          <a:bodyPr wrap="square" rtlCol="0">
            <a:spAutoFit/>
          </a:bodyPr>
          <a:lstStyle/>
          <a:p>
            <a:r>
              <a:rPr lang="en-GB" sz="1600" b="1" dirty="0" smtClean="0">
                <a:solidFill>
                  <a:schemeClr val="accent4">
                    <a:lumMod val="75000"/>
                  </a:schemeClr>
                </a:solidFill>
              </a:rPr>
              <a:t>Arts</a:t>
            </a:r>
          </a:p>
        </p:txBody>
      </p:sp>
      <p:sp>
        <p:nvSpPr>
          <p:cNvPr id="36" name="Textfeld 35"/>
          <p:cNvSpPr txBox="1"/>
          <p:nvPr/>
        </p:nvSpPr>
        <p:spPr>
          <a:xfrm>
            <a:off x="3995936" y="3594502"/>
            <a:ext cx="1728192" cy="338554"/>
          </a:xfrm>
          <a:prstGeom prst="rect">
            <a:avLst/>
          </a:prstGeom>
          <a:noFill/>
        </p:spPr>
        <p:txBody>
          <a:bodyPr wrap="square" rtlCol="0">
            <a:spAutoFit/>
          </a:bodyPr>
          <a:lstStyle/>
          <a:p>
            <a:r>
              <a:rPr lang="en-GB" sz="1600" b="1" dirty="0" smtClean="0">
                <a:solidFill>
                  <a:schemeClr val="accent4">
                    <a:lumMod val="75000"/>
                  </a:schemeClr>
                </a:solidFill>
              </a:rPr>
              <a:t>=“*World War*”</a:t>
            </a:r>
          </a:p>
        </p:txBody>
      </p:sp>
      <p:sp>
        <p:nvSpPr>
          <p:cNvPr id="37" name="Textfeld 36"/>
          <p:cNvSpPr txBox="1"/>
          <p:nvPr/>
        </p:nvSpPr>
        <p:spPr>
          <a:xfrm>
            <a:off x="3873599" y="1218238"/>
            <a:ext cx="1706513" cy="584775"/>
          </a:xfrm>
          <a:prstGeom prst="rect">
            <a:avLst/>
          </a:prstGeom>
          <a:noFill/>
        </p:spPr>
        <p:txBody>
          <a:bodyPr wrap="square" rtlCol="0">
            <a:spAutoFit/>
          </a:bodyPr>
          <a:lstStyle/>
          <a:p>
            <a:r>
              <a:rPr lang="en-GB" sz="1600" b="1" i="1" dirty="0" smtClean="0"/>
              <a:t>Map by specific rules</a:t>
            </a:r>
          </a:p>
        </p:txBody>
      </p:sp>
      <p:sp>
        <p:nvSpPr>
          <p:cNvPr id="38" name="Textfeld 37"/>
          <p:cNvSpPr txBox="1"/>
          <p:nvPr/>
        </p:nvSpPr>
        <p:spPr>
          <a:xfrm>
            <a:off x="6411930" y="5373216"/>
            <a:ext cx="1331808" cy="338554"/>
          </a:xfrm>
          <a:prstGeom prst="rect">
            <a:avLst/>
          </a:prstGeom>
          <a:noFill/>
        </p:spPr>
        <p:txBody>
          <a:bodyPr wrap="square" rtlCol="0">
            <a:spAutoFit/>
          </a:bodyPr>
          <a:lstStyle/>
          <a:p>
            <a:r>
              <a:rPr lang="en-GB" sz="1600" b="1" dirty="0" smtClean="0">
                <a:solidFill>
                  <a:schemeClr val="accent4">
                    <a:lumMod val="75000"/>
                  </a:schemeClr>
                </a:solidFill>
              </a:rPr>
              <a:t>Chemistry</a:t>
            </a:r>
          </a:p>
        </p:txBody>
      </p:sp>
      <p:cxnSp>
        <p:nvCxnSpPr>
          <p:cNvPr id="39" name="Gerade Verbindung mit Pfeil 38"/>
          <p:cNvCxnSpPr>
            <a:endCxn id="38" idx="1"/>
          </p:cNvCxnSpPr>
          <p:nvPr/>
        </p:nvCxnSpPr>
        <p:spPr>
          <a:xfrm flipV="1">
            <a:off x="5814679" y="5542493"/>
            <a:ext cx="597251" cy="360620"/>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6396852" y="5826750"/>
            <a:ext cx="1331808" cy="338554"/>
          </a:xfrm>
          <a:prstGeom prst="rect">
            <a:avLst/>
          </a:prstGeom>
          <a:noFill/>
        </p:spPr>
        <p:txBody>
          <a:bodyPr wrap="square" rtlCol="0">
            <a:spAutoFit/>
          </a:bodyPr>
          <a:lstStyle/>
          <a:p>
            <a:r>
              <a:rPr lang="en-GB" sz="1600" b="1" dirty="0" smtClean="0">
                <a:solidFill>
                  <a:schemeClr val="accent4">
                    <a:lumMod val="75000"/>
                  </a:schemeClr>
                </a:solidFill>
              </a:rPr>
              <a:t>Physics</a:t>
            </a:r>
          </a:p>
        </p:txBody>
      </p:sp>
      <p:cxnSp>
        <p:nvCxnSpPr>
          <p:cNvPr id="42" name="Gerade Verbindung mit Pfeil 41"/>
          <p:cNvCxnSpPr>
            <a:endCxn id="40" idx="1"/>
          </p:cNvCxnSpPr>
          <p:nvPr/>
        </p:nvCxnSpPr>
        <p:spPr>
          <a:xfrm>
            <a:off x="5814679" y="5903113"/>
            <a:ext cx="582173" cy="9291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3" name="Gerade Verbindung mit Pfeil 42"/>
          <p:cNvCxnSpPr/>
          <p:nvPr/>
        </p:nvCxnSpPr>
        <p:spPr>
          <a:xfrm>
            <a:off x="5814679" y="5996027"/>
            <a:ext cx="560907" cy="432048"/>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4" name="Textfeld 43"/>
          <p:cNvSpPr txBox="1"/>
          <p:nvPr/>
        </p:nvSpPr>
        <p:spPr>
          <a:xfrm>
            <a:off x="5580112" y="1218238"/>
            <a:ext cx="1706513" cy="584775"/>
          </a:xfrm>
          <a:prstGeom prst="rect">
            <a:avLst/>
          </a:prstGeom>
          <a:noFill/>
        </p:spPr>
        <p:txBody>
          <a:bodyPr wrap="square" rtlCol="0">
            <a:spAutoFit/>
          </a:bodyPr>
          <a:lstStyle/>
          <a:p>
            <a:r>
              <a:rPr lang="en-GB" sz="1600" b="1" i="1" dirty="0" smtClean="0"/>
              <a:t>Assigned Discipline</a:t>
            </a:r>
          </a:p>
        </p:txBody>
      </p:sp>
      <p:cxnSp>
        <p:nvCxnSpPr>
          <p:cNvPr id="45" name="Gewinkelte Verbindung 44"/>
          <p:cNvCxnSpPr/>
          <p:nvPr/>
        </p:nvCxnSpPr>
        <p:spPr>
          <a:xfrm flipV="1">
            <a:off x="1835696" y="2641849"/>
            <a:ext cx="525735" cy="474547"/>
          </a:xfrm>
          <a:prstGeom prst="bentConnector3">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6" name="Gewinkelte Verbindung 45"/>
          <p:cNvCxnSpPr/>
          <p:nvPr/>
        </p:nvCxnSpPr>
        <p:spPr>
          <a:xfrm>
            <a:off x="1835696" y="3116396"/>
            <a:ext cx="2016224" cy="647383"/>
          </a:xfrm>
          <a:prstGeom prst="bentConnector3">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0" name="Textfeld 49"/>
          <p:cNvSpPr txBox="1"/>
          <p:nvPr/>
        </p:nvSpPr>
        <p:spPr>
          <a:xfrm>
            <a:off x="7164288" y="476672"/>
            <a:ext cx="2635646" cy="584775"/>
          </a:xfrm>
          <a:prstGeom prst="rect">
            <a:avLst/>
          </a:prstGeom>
          <a:noFill/>
        </p:spPr>
        <p:txBody>
          <a:bodyPr wrap="square" rtlCol="0">
            <a:spAutoFit/>
          </a:bodyPr>
          <a:lstStyle/>
          <a:p>
            <a:r>
              <a:rPr lang="en-GB" sz="1600" b="1" dirty="0" smtClean="0"/>
              <a:t>B2FIND closed vocab </a:t>
            </a:r>
          </a:p>
          <a:p>
            <a:r>
              <a:rPr lang="en-GB" sz="1600" b="1" dirty="0" smtClean="0"/>
              <a:t>for ‚Discipline‘</a:t>
            </a:r>
          </a:p>
        </p:txBody>
      </p:sp>
    </p:spTree>
    <p:extLst>
      <p:ext uri="{BB962C8B-B14F-4D97-AF65-F5344CB8AC3E}">
        <p14:creationId xmlns:p14="http://schemas.microsoft.com/office/powerpoint/2010/main" val="671981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531956" y="152400"/>
            <a:ext cx="8228763" cy="869697"/>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smtClean="0"/>
              <a:t>Metadata </a:t>
            </a:r>
            <a:r>
              <a:rPr lang="de-DE" dirty="0"/>
              <a:t>Validation</a:t>
            </a:r>
          </a:p>
        </p:txBody>
      </p:sp>
      <p:pic>
        <p:nvPicPr>
          <p:cNvPr id="4" name="Grafik 3"/>
          <p:cNvPicPr>
            <a:picLocks noChangeAspect="1"/>
          </p:cNvPicPr>
          <p:nvPr/>
        </p:nvPicPr>
        <p:blipFill>
          <a:blip r:embed="rId3">
            <a:lum/>
            <a:alphaModFix/>
          </a:blip>
          <a:srcRect/>
          <a:stretch>
            <a:fillRect/>
          </a:stretch>
        </p:blipFill>
        <p:spPr>
          <a:xfrm>
            <a:off x="5179995" y="2122805"/>
            <a:ext cx="3952575" cy="2525395"/>
          </a:xfrm>
          <a:prstGeom prst="rect">
            <a:avLst/>
          </a:prstGeom>
          <a:noFill/>
          <a:ln>
            <a:noFill/>
          </a:ln>
        </p:spPr>
      </p:pic>
      <p:sp>
        <p:nvSpPr>
          <p:cNvPr id="8" name="Segnaposto contenuto 2"/>
          <p:cNvSpPr txBox="1">
            <a:spLocks/>
          </p:cNvSpPr>
          <p:nvPr/>
        </p:nvSpPr>
        <p:spPr>
          <a:xfrm>
            <a:off x="152400" y="1524000"/>
            <a:ext cx="5064368" cy="4572000"/>
          </a:xfrm>
          <a:prstGeom prst="rect">
            <a:avLst/>
          </a:prstGeom>
        </p:spPr>
        <p:txBody>
          <a:bodyPr>
            <a:normAutofit fontScale="92500"/>
          </a:bodyPr>
          <a:lstStyle>
            <a:lvl1pPr marL="342900" indent="-3429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dirty="0" smtClean="0"/>
              <a:t>Examine </a:t>
            </a:r>
            <a:r>
              <a:rPr lang="en-GB" sz="2000" dirty="0">
                <a:latin typeface="Arial" panose="020B0604020202020204" pitchFamily="34" charset="0"/>
                <a:cs typeface="Arial" panose="020B0604020202020204" pitchFamily="34" charset="0"/>
              </a:rPr>
              <a:t>each field for coverage, consistency and validity </a:t>
            </a:r>
          </a:p>
          <a:p>
            <a:r>
              <a:rPr lang="en-GB" sz="2000" dirty="0"/>
              <a:t>Semantic validation by using</a:t>
            </a:r>
          </a:p>
          <a:p>
            <a:pPr lvl="1"/>
            <a:r>
              <a:rPr lang="en-GB" sz="2000" dirty="0"/>
              <a:t>controlled vocabularies</a:t>
            </a:r>
          </a:p>
          <a:p>
            <a:pPr lvl="1"/>
            <a:r>
              <a:rPr lang="en-GB" sz="2000" dirty="0"/>
              <a:t>standard libraries, e.g. iso639 library for ‘Language’</a:t>
            </a:r>
          </a:p>
          <a:p>
            <a:r>
              <a:rPr lang="en-GB" sz="2000" dirty="0">
                <a:latin typeface="Arial" panose="020B0604020202020204" pitchFamily="34" charset="0"/>
                <a:cs typeface="Arial" panose="020B0604020202020204" pitchFamily="34" charset="0"/>
              </a:rPr>
              <a:t>‘Technical’ checks, e.g.:</a:t>
            </a:r>
          </a:p>
          <a:p>
            <a:pPr lvl="1"/>
            <a:r>
              <a:rPr lang="en-GB" sz="2000" dirty="0"/>
              <a:t>Conformance of </a:t>
            </a:r>
            <a:r>
              <a:rPr lang="en-GB" sz="2000" dirty="0">
                <a:latin typeface="Arial" panose="020B0604020202020204" pitchFamily="34" charset="0"/>
                <a:cs typeface="Arial" panose="020B0604020202020204" pitchFamily="34" charset="0"/>
              </a:rPr>
              <a:t>date-time fields with UTC format</a:t>
            </a:r>
            <a:endParaRPr lang="en-GB" sz="2000" dirty="0"/>
          </a:p>
          <a:p>
            <a:pPr lvl="1"/>
            <a:r>
              <a:rPr lang="en-GB" sz="2000" dirty="0"/>
              <a:t>Test </a:t>
            </a:r>
            <a:r>
              <a:rPr lang="en-GB" sz="2000" dirty="0">
                <a:latin typeface="Arial" panose="020B0604020202020204" pitchFamily="34" charset="0"/>
                <a:cs typeface="Arial" panose="020B0604020202020204" pitchFamily="34" charset="0"/>
              </a:rPr>
              <a:t>spatial coverage by geonames.org and consistency of </a:t>
            </a:r>
            <a:r>
              <a:rPr lang="en-GB" sz="2000" dirty="0" err="1">
                <a:latin typeface="Arial" panose="020B0604020202020204" pitchFamily="34" charset="0"/>
                <a:cs typeface="Arial" panose="020B0604020202020204" pitchFamily="34" charset="0"/>
              </a:rPr>
              <a:t>lat</a:t>
            </a:r>
            <a:r>
              <a:rPr lang="en-GB" sz="2000" dirty="0">
                <a:latin typeface="Arial" panose="020B0604020202020204" pitchFamily="34" charset="0"/>
                <a:cs typeface="Arial" panose="020B0604020202020204" pitchFamily="34" charset="0"/>
              </a:rPr>
              <a:t>/</a:t>
            </a:r>
            <a:r>
              <a:rPr lang="en-GB" sz="2000" dirty="0" err="1">
                <a:latin typeface="Arial" panose="020B0604020202020204" pitchFamily="34" charset="0"/>
                <a:cs typeface="Arial" panose="020B0604020202020204" pitchFamily="34" charset="0"/>
              </a:rPr>
              <a:t>lon</a:t>
            </a:r>
            <a:r>
              <a:rPr lang="en-GB" sz="2000" dirty="0">
                <a:latin typeface="Arial" panose="020B0604020202020204" pitchFamily="34" charset="0"/>
                <a:cs typeface="Arial" panose="020B0604020202020204" pitchFamily="34" charset="0"/>
              </a:rPr>
              <a:t> coordinates</a:t>
            </a:r>
            <a:endParaRPr lang="en-GB" sz="2000" dirty="0"/>
          </a:p>
          <a:p>
            <a:pPr lvl="1"/>
            <a:r>
              <a:rPr lang="en-GB" sz="2000" dirty="0"/>
              <a:t>online checks of URL’s to the data objects (‘Source’, ‘PID’ and ‘DOI’) </a:t>
            </a:r>
          </a:p>
        </p:txBody>
      </p:sp>
    </p:spTree>
    <p:extLst>
      <p:ext uri="{BB962C8B-B14F-4D97-AF65-F5344CB8AC3E}">
        <p14:creationId xmlns:p14="http://schemas.microsoft.com/office/powerpoint/2010/main" val="2615037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531956" y="298173"/>
            <a:ext cx="8228763" cy="869697"/>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err="1" smtClean="0"/>
              <a:t>Metadata</a:t>
            </a:r>
            <a:r>
              <a:rPr lang="de-DE" dirty="0" smtClean="0"/>
              <a:t> </a:t>
            </a:r>
            <a:r>
              <a:rPr lang="de-DE" dirty="0" err="1" smtClean="0"/>
              <a:t>Uploading</a:t>
            </a:r>
            <a:endParaRPr lang="de-D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1066800"/>
            <a:ext cx="4200525"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egnaposto contenuto 2"/>
          <p:cNvSpPr txBox="1">
            <a:spLocks/>
          </p:cNvSpPr>
          <p:nvPr/>
        </p:nvSpPr>
        <p:spPr>
          <a:xfrm>
            <a:off x="152400" y="1524000"/>
            <a:ext cx="4419600" cy="4572000"/>
          </a:xfrm>
          <a:prstGeom prst="rect">
            <a:avLst/>
          </a:prstGeom>
        </p:spPr>
        <p:txBody>
          <a:bodyPr>
            <a:normAutofit fontScale="92500"/>
          </a:bodyPr>
          <a:lstStyle>
            <a:lvl1pPr marL="342900" indent="-3429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08000" indent="0">
              <a:buNone/>
            </a:pPr>
            <a:r>
              <a:rPr lang="en-GB" dirty="0">
                <a:latin typeface="Arial" panose="020B0604020202020204" pitchFamily="34" charset="0"/>
                <a:cs typeface="Arial" panose="020B0604020202020204" pitchFamily="34" charset="0"/>
              </a:rPr>
              <a:t>Finally the checked and mapped JSON records are uploaded as datasets to the MD catalogue, which is based on the open source code CKAN. </a:t>
            </a:r>
          </a:p>
          <a:p>
            <a:pPr marL="108000" indent="0">
              <a:buNone/>
            </a:pPr>
            <a:r>
              <a:rPr lang="en-GB" dirty="0">
                <a:latin typeface="Arial" panose="020B0604020202020204" pitchFamily="34" charset="0"/>
                <a:cs typeface="Arial" panose="020B0604020202020204" pitchFamily="34" charset="0"/>
              </a:rPr>
              <a:t>CKAN </a:t>
            </a:r>
          </a:p>
          <a:p>
            <a:r>
              <a:rPr lang="en-GB" dirty="0">
                <a:latin typeface="Arial" panose="020B0604020202020204" pitchFamily="34" charset="0"/>
                <a:cs typeface="Arial" panose="020B0604020202020204" pitchFamily="34" charset="0"/>
              </a:rPr>
              <a:t>provides a rich RESTful JSON API and</a:t>
            </a:r>
          </a:p>
          <a:p>
            <a:r>
              <a:rPr lang="en-US" dirty="0">
                <a:latin typeface="Arial" panose="020B0604020202020204" pitchFamily="34" charset="0"/>
                <a:ea typeface="Calibri"/>
                <a:cs typeface="Arial" panose="020B0604020202020204" pitchFamily="34" charset="0"/>
              </a:rPr>
              <a:t>uses SOLR for dataset indexing</a:t>
            </a:r>
          </a:p>
          <a:p>
            <a:pPr marL="108000" indent="0">
              <a:buNone/>
            </a:pPr>
            <a:r>
              <a:rPr lang="en-US" dirty="0">
                <a:latin typeface="Arial" panose="020B0604020202020204" pitchFamily="34" charset="0"/>
                <a:cs typeface="Arial" panose="020B0604020202020204" pitchFamily="34" charset="0"/>
              </a:rPr>
              <a:t>That </a:t>
            </a:r>
            <a:r>
              <a:rPr lang="en-US" dirty="0">
                <a:latin typeface="Arial" panose="020B0604020202020204" pitchFamily="34" charset="0"/>
                <a:ea typeface="Calibri"/>
                <a:cs typeface="Arial" panose="020B0604020202020204" pitchFamily="34" charset="0"/>
              </a:rPr>
              <a:t>enables users to query and search in the catalogue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8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p:txBody>
          <a:bodyPr>
            <a:normAutofit/>
          </a:bodyPr>
          <a:lstStyle/>
          <a:p>
            <a:pPr>
              <a:defRPr/>
            </a:pPr>
            <a:r>
              <a:rPr lang="en-GB" dirty="0"/>
              <a:t>B2FIND Discovery </a:t>
            </a:r>
            <a:r>
              <a:rPr lang="en-GB" dirty="0" smtClean="0"/>
              <a:t>Portal</a:t>
            </a:r>
            <a:r>
              <a:rPr lang="de-DE" dirty="0"/>
              <a:t/>
            </a:r>
            <a:br>
              <a:rPr lang="de-DE" dirty="0"/>
            </a:br>
            <a:r>
              <a:rPr altLang="it-IT" sz="2200" dirty="0" smtClean="0">
                <a:ea typeface="ＭＳ Ｐゴシック" pitchFamily="34" charset="-128"/>
                <a:cs typeface="Arial" charset="0"/>
              </a:rPr>
              <a:t>Search and browse datasets</a:t>
            </a:r>
          </a:p>
        </p:txBody>
      </p:sp>
      <p:sp>
        <p:nvSpPr>
          <p:cNvPr id="12291" name="Segnaposto contenuto 2"/>
          <p:cNvSpPr>
            <a:spLocks noGrp="1"/>
          </p:cNvSpPr>
          <p:nvPr>
            <p:ph idx="1"/>
          </p:nvPr>
        </p:nvSpPr>
        <p:spPr>
          <a:xfrm>
            <a:off x="357187" y="2397351"/>
            <a:ext cx="3429000" cy="4525963"/>
          </a:xfrm>
        </p:spPr>
        <p:txBody>
          <a:bodyPr>
            <a:normAutofit/>
          </a:bodyPr>
          <a:lstStyle/>
          <a:p>
            <a:r>
              <a:rPr lang="en-GB" dirty="0"/>
              <a:t>Search and browse all data sets via Keyword searches</a:t>
            </a:r>
          </a:p>
          <a:p>
            <a:r>
              <a:rPr lang="en-GB" dirty="0"/>
              <a:t>Results displayed in easy to read format and listed in order of relevance to your search</a:t>
            </a:r>
          </a:p>
        </p:txBody>
      </p:sp>
      <p:pic>
        <p:nvPicPr>
          <p:cNvPr id="1638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219200"/>
            <a:ext cx="22002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Gerade Verbindung mit Pfeil 9"/>
          <p:cNvCxnSpPr>
            <a:endCxn id="2050" idx="1"/>
          </p:cNvCxnSpPr>
          <p:nvPr/>
        </p:nvCxnSpPr>
        <p:spPr>
          <a:xfrm>
            <a:off x="3648076" y="4113510"/>
            <a:ext cx="990600" cy="1"/>
          </a:xfrm>
          <a:prstGeom prst="straightConnector1">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8676" y="1524000"/>
            <a:ext cx="3895724" cy="5179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Gerade Verbindung mit Pfeil 9"/>
          <p:cNvCxnSpPr/>
          <p:nvPr/>
        </p:nvCxnSpPr>
        <p:spPr>
          <a:xfrm flipV="1">
            <a:off x="3314700" y="1905000"/>
            <a:ext cx="1485900" cy="54405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9"/>
          <p:cNvCxnSpPr/>
          <p:nvPr/>
        </p:nvCxnSpPr>
        <p:spPr>
          <a:xfrm flipV="1">
            <a:off x="1447800" y="2198687"/>
            <a:ext cx="0" cy="250371"/>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71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fade">
                                      <p:cBhvr>
                                        <p:cTn id="7" dur="500"/>
                                        <p:tgtEl>
                                          <p:spTgt spid="1229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6389"/>
                                        </p:tgtEl>
                                        <p:attrNameLst>
                                          <p:attrName>style.visibility</p:attrName>
                                        </p:attrNameLst>
                                      </p:cBhvr>
                                      <p:to>
                                        <p:strVal val="visible"/>
                                      </p:to>
                                    </p:set>
                                    <p:animEffect transition="in" filter="fade">
                                      <p:cBhvr>
                                        <p:cTn id="13" dur="500"/>
                                        <p:tgtEl>
                                          <p:spTgt spid="16389"/>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9862" y="764705"/>
            <a:ext cx="4832499" cy="5588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feld 9"/>
          <p:cNvSpPr txBox="1"/>
          <p:nvPr/>
        </p:nvSpPr>
        <p:spPr>
          <a:xfrm>
            <a:off x="179512" y="921770"/>
            <a:ext cx="2952328" cy="3650230"/>
          </a:xfrm>
          <a:prstGeom prst="rect">
            <a:avLst/>
          </a:prstGeom>
          <a:noFill/>
        </p:spPr>
        <p:txBody>
          <a:bodyPr wrap="square" rtlCol="0">
            <a:spAutoFit/>
          </a:bodyPr>
          <a:lstStyle/>
          <a:p>
            <a:pPr lvl="0">
              <a:spcBef>
                <a:spcPct val="20000"/>
              </a:spcBef>
              <a:buSzPct val="100000"/>
            </a:pPr>
            <a:r>
              <a:rPr lang="en-GB" sz="1600" dirty="0">
                <a:solidFill>
                  <a:prstClr val="black"/>
                </a:solidFill>
                <a:latin typeface="Century Gothic" pitchFamily="34" charset="0"/>
              </a:rPr>
              <a:t>B2FIND provides ‘faceted’ search for</a:t>
            </a:r>
          </a:p>
          <a:p>
            <a:pPr marL="342900" lvl="0" indent="-342900">
              <a:spcBef>
                <a:spcPct val="20000"/>
              </a:spcBef>
              <a:buSzPct val="100000"/>
              <a:buBlip>
                <a:blip r:embed="rId4"/>
              </a:buBlip>
            </a:pPr>
            <a:r>
              <a:rPr lang="en-GB" sz="1600" dirty="0">
                <a:solidFill>
                  <a:prstClr val="black"/>
                </a:solidFill>
                <a:latin typeface="Century Gothic" pitchFamily="34" charset="0"/>
              </a:rPr>
              <a:t>Free text</a:t>
            </a:r>
          </a:p>
          <a:p>
            <a:pPr marL="342900" lvl="0" indent="-342900">
              <a:spcBef>
                <a:spcPct val="20000"/>
              </a:spcBef>
              <a:buSzPct val="100000"/>
              <a:buBlip>
                <a:blip r:embed="rId4"/>
              </a:buBlip>
            </a:pPr>
            <a:r>
              <a:rPr lang="en-GB" sz="1600" dirty="0" smtClean="0">
                <a:solidFill>
                  <a:prstClr val="black"/>
                </a:solidFill>
                <a:latin typeface="Century Gothic" pitchFamily="34" charset="0"/>
              </a:rPr>
              <a:t>Location</a:t>
            </a:r>
            <a:endParaRPr lang="en-GB" sz="1600" dirty="0">
              <a:solidFill>
                <a:prstClr val="black"/>
              </a:solidFill>
              <a:latin typeface="Century Gothic" pitchFamily="34" charset="0"/>
            </a:endParaRPr>
          </a:p>
          <a:p>
            <a:pPr marL="342900" lvl="0" indent="-342900">
              <a:spcBef>
                <a:spcPct val="20000"/>
              </a:spcBef>
              <a:buSzPct val="100000"/>
              <a:buBlip>
                <a:blip r:embed="rId4"/>
              </a:buBlip>
            </a:pPr>
            <a:r>
              <a:rPr lang="en-GB" sz="1600" dirty="0">
                <a:solidFill>
                  <a:prstClr val="black"/>
                </a:solidFill>
                <a:latin typeface="Century Gothic" pitchFamily="34" charset="0"/>
              </a:rPr>
              <a:t>Temporal coverage</a:t>
            </a:r>
          </a:p>
          <a:p>
            <a:pPr marL="342900" lvl="0" indent="-342900">
              <a:spcBef>
                <a:spcPct val="20000"/>
              </a:spcBef>
              <a:buSzPct val="100000"/>
              <a:buBlip>
                <a:blip r:embed="rId4"/>
              </a:buBlip>
            </a:pPr>
            <a:r>
              <a:rPr lang="en-GB" sz="1600" dirty="0">
                <a:solidFill>
                  <a:prstClr val="black"/>
                </a:solidFill>
                <a:latin typeface="Century Gothic" pitchFamily="34" charset="0"/>
              </a:rPr>
              <a:t>Publication year</a:t>
            </a:r>
          </a:p>
          <a:p>
            <a:pPr marL="342900" lvl="0" indent="-342900">
              <a:spcBef>
                <a:spcPct val="20000"/>
              </a:spcBef>
              <a:buSzPct val="100000"/>
              <a:buBlip>
                <a:blip r:embed="rId4"/>
              </a:buBlip>
            </a:pPr>
            <a:r>
              <a:rPr lang="en-GB" sz="1600" dirty="0">
                <a:solidFill>
                  <a:prstClr val="black"/>
                </a:solidFill>
                <a:latin typeface="Century Gothic" pitchFamily="34" charset="0"/>
              </a:rPr>
              <a:t>Textual facets:</a:t>
            </a:r>
          </a:p>
          <a:p>
            <a:pPr marL="742950" lvl="1" indent="-285750">
              <a:spcBef>
                <a:spcPct val="20000"/>
              </a:spcBef>
              <a:buSzPct val="100000"/>
              <a:buBlip>
                <a:blip r:embed="rId4"/>
              </a:buBlip>
            </a:pPr>
            <a:r>
              <a:rPr lang="en-GB" sz="1600" dirty="0">
                <a:solidFill>
                  <a:prstClr val="black"/>
                </a:solidFill>
                <a:latin typeface="Century Gothic" pitchFamily="34" charset="0"/>
              </a:rPr>
              <a:t>Communities</a:t>
            </a:r>
          </a:p>
          <a:p>
            <a:pPr marL="742950" lvl="1" indent="-285750">
              <a:spcBef>
                <a:spcPct val="20000"/>
              </a:spcBef>
              <a:buSzPct val="100000"/>
              <a:buBlip>
                <a:blip r:embed="rId4"/>
              </a:buBlip>
            </a:pPr>
            <a:r>
              <a:rPr lang="en-GB" sz="1600" dirty="0">
                <a:solidFill>
                  <a:prstClr val="black"/>
                </a:solidFill>
                <a:latin typeface="Century Gothic" pitchFamily="34" charset="0"/>
              </a:rPr>
              <a:t>Tags</a:t>
            </a:r>
          </a:p>
          <a:p>
            <a:pPr marL="742950" lvl="1" indent="-285750">
              <a:spcBef>
                <a:spcPct val="20000"/>
              </a:spcBef>
              <a:buSzPct val="100000"/>
              <a:buBlip>
                <a:blip r:embed="rId4"/>
              </a:buBlip>
            </a:pPr>
            <a:r>
              <a:rPr lang="en-GB" sz="1600" dirty="0">
                <a:solidFill>
                  <a:prstClr val="black"/>
                </a:solidFill>
                <a:latin typeface="Century Gothic" pitchFamily="34" charset="0"/>
              </a:rPr>
              <a:t>Creator</a:t>
            </a:r>
          </a:p>
          <a:p>
            <a:pPr marL="742950" lvl="1" indent="-285750">
              <a:spcBef>
                <a:spcPct val="20000"/>
              </a:spcBef>
              <a:buSzPct val="100000"/>
              <a:buBlip>
                <a:blip r:embed="rId4"/>
              </a:buBlip>
            </a:pPr>
            <a:r>
              <a:rPr lang="en-GB" sz="1600" dirty="0">
                <a:solidFill>
                  <a:prstClr val="black"/>
                </a:solidFill>
                <a:latin typeface="Century Gothic" pitchFamily="34" charset="0"/>
              </a:rPr>
              <a:t>Discipline</a:t>
            </a:r>
          </a:p>
          <a:p>
            <a:pPr marL="742950" lvl="1" indent="-285750">
              <a:spcBef>
                <a:spcPct val="20000"/>
              </a:spcBef>
              <a:buSzPct val="100000"/>
              <a:buBlip>
                <a:blip r:embed="rId4"/>
              </a:buBlip>
            </a:pPr>
            <a:r>
              <a:rPr lang="en-GB" sz="1600" dirty="0">
                <a:solidFill>
                  <a:prstClr val="black"/>
                </a:solidFill>
                <a:latin typeface="Century Gothic" pitchFamily="34" charset="0"/>
              </a:rPr>
              <a:t>Publisher etc</a:t>
            </a:r>
            <a:r>
              <a:rPr lang="en-GB" sz="1600" dirty="0" smtClean="0">
                <a:solidFill>
                  <a:prstClr val="black"/>
                </a:solidFill>
                <a:latin typeface="Century Gothic" pitchFamily="34" charset="0"/>
              </a:rPr>
              <a:t>.</a:t>
            </a:r>
            <a:endParaRPr lang="en-GB" sz="1600" dirty="0">
              <a:solidFill>
                <a:prstClr val="black"/>
              </a:solidFill>
              <a:latin typeface="Century Gothic" pitchFamily="34" charset="0"/>
            </a:endParaRPr>
          </a:p>
        </p:txBody>
      </p:sp>
      <p:cxnSp>
        <p:nvCxnSpPr>
          <p:cNvPr id="30" name="Gerade Verbindung mit Pfeil 9"/>
          <p:cNvCxnSpPr/>
          <p:nvPr/>
        </p:nvCxnSpPr>
        <p:spPr>
          <a:xfrm>
            <a:off x="2514600" y="3618021"/>
            <a:ext cx="1121296" cy="65085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ttore 1 10"/>
          <p:cNvCxnSpPr/>
          <p:nvPr/>
        </p:nvCxnSpPr>
        <p:spPr>
          <a:xfrm>
            <a:off x="2514600" y="2681395"/>
            <a:ext cx="0" cy="189282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Connettore 1 10"/>
          <p:cNvCxnSpPr/>
          <p:nvPr/>
        </p:nvCxnSpPr>
        <p:spPr>
          <a:xfrm flipH="1">
            <a:off x="3646748" y="3429744"/>
            <a:ext cx="10852" cy="2923519"/>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itel 5"/>
          <p:cNvSpPr>
            <a:spLocks noGrp="1"/>
          </p:cNvSpPr>
          <p:nvPr>
            <p:ph type="title"/>
          </p:nvPr>
        </p:nvSpPr>
        <p:spPr>
          <a:xfrm>
            <a:off x="1371600" y="274638"/>
            <a:ext cx="7315200" cy="792162"/>
          </a:xfrm>
        </p:spPr>
        <p:txBody>
          <a:bodyPr>
            <a:noAutofit/>
          </a:bodyPr>
          <a:lstStyle/>
          <a:p>
            <a:r>
              <a:rPr lang="de-DE" sz="2000" b="1" dirty="0" smtClean="0"/>
              <a:t>B2FIND Discovery Portal </a:t>
            </a:r>
            <a:br>
              <a:rPr lang="de-DE" sz="2000" b="1" dirty="0" smtClean="0"/>
            </a:br>
            <a:r>
              <a:rPr lang="de-DE" sz="2000" b="1" dirty="0" err="1" smtClean="0"/>
              <a:t>Facetted</a:t>
            </a:r>
            <a:r>
              <a:rPr lang="de-DE" sz="2000" b="1" dirty="0" smtClean="0"/>
              <a:t> Search</a:t>
            </a:r>
            <a:endParaRPr lang="de-DE" sz="2000" b="1" dirty="0"/>
          </a:p>
        </p:txBody>
      </p:sp>
      <p:cxnSp>
        <p:nvCxnSpPr>
          <p:cNvPr id="12" name="Gerade Verbindung mit Pfeil 11"/>
          <p:cNvCxnSpPr/>
          <p:nvPr/>
        </p:nvCxnSpPr>
        <p:spPr>
          <a:xfrm flipV="1">
            <a:off x="1619672" y="963132"/>
            <a:ext cx="3774044" cy="66566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V="1">
            <a:off x="1619672" y="1340768"/>
            <a:ext cx="2664296" cy="576064"/>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a:off x="2627784" y="2219730"/>
            <a:ext cx="1224136" cy="23716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 name="Pfeil nach oben 16"/>
          <p:cNvSpPr/>
          <p:nvPr/>
        </p:nvSpPr>
        <p:spPr>
          <a:xfrm rot="-2040000">
            <a:off x="5367935" y="3774757"/>
            <a:ext cx="328947" cy="437902"/>
          </a:xfrm>
          <a:prstGeom prst="upArrow">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feld 17"/>
          <p:cNvSpPr txBox="1"/>
          <p:nvPr/>
        </p:nvSpPr>
        <p:spPr>
          <a:xfrm>
            <a:off x="107504" y="4709720"/>
            <a:ext cx="3528392" cy="2148280"/>
          </a:xfrm>
          <a:prstGeom prst="rect">
            <a:avLst/>
          </a:prstGeom>
          <a:noFill/>
        </p:spPr>
        <p:txBody>
          <a:bodyPr wrap="square" rtlCol="0">
            <a:spAutoFit/>
          </a:bodyPr>
          <a:lstStyle/>
          <a:p>
            <a:pPr lvl="0">
              <a:spcBef>
                <a:spcPct val="20000"/>
              </a:spcBef>
              <a:buSzPct val="100000"/>
            </a:pPr>
            <a:r>
              <a:rPr lang="en-GB" sz="1600" dirty="0">
                <a:solidFill>
                  <a:prstClr val="black"/>
                </a:solidFill>
                <a:latin typeface="Century Gothic" pitchFamily="34" charset="0"/>
              </a:rPr>
              <a:t>Dataset view provides  </a:t>
            </a:r>
          </a:p>
          <a:p>
            <a:pPr marL="342900" lvl="0" indent="-342900">
              <a:spcBef>
                <a:spcPct val="20000"/>
              </a:spcBef>
              <a:buSzPct val="100000"/>
              <a:buBlip>
                <a:blip r:embed="rId4"/>
              </a:buBlip>
            </a:pPr>
            <a:r>
              <a:rPr lang="en-GB" sz="1600" dirty="0">
                <a:solidFill>
                  <a:prstClr val="black"/>
                </a:solidFill>
                <a:latin typeface="Century Gothic" pitchFamily="34" charset="0"/>
              </a:rPr>
              <a:t>D</a:t>
            </a:r>
            <a:r>
              <a:rPr lang="en-GB" sz="1600" dirty="0" smtClean="0">
                <a:solidFill>
                  <a:prstClr val="black"/>
                </a:solidFill>
                <a:latin typeface="Century Gothic" pitchFamily="34" charset="0"/>
              </a:rPr>
              <a:t>isplay </a:t>
            </a:r>
            <a:r>
              <a:rPr lang="en-GB" sz="1600" dirty="0">
                <a:solidFill>
                  <a:prstClr val="black"/>
                </a:solidFill>
                <a:latin typeface="Century Gothic" pitchFamily="34" charset="0"/>
              </a:rPr>
              <a:t>of metadata</a:t>
            </a:r>
          </a:p>
          <a:p>
            <a:pPr marL="342900" lvl="0" indent="-342900">
              <a:spcBef>
                <a:spcPct val="20000"/>
              </a:spcBef>
              <a:buSzPct val="100000"/>
              <a:buBlip>
                <a:blip r:embed="rId4"/>
              </a:buBlip>
            </a:pPr>
            <a:r>
              <a:rPr lang="en-GB" sz="1600" dirty="0" smtClean="0">
                <a:solidFill>
                  <a:prstClr val="black"/>
                </a:solidFill>
                <a:latin typeface="Century Gothic" pitchFamily="34" charset="0"/>
              </a:rPr>
              <a:t>Geo spatial </a:t>
            </a:r>
            <a:r>
              <a:rPr lang="en-GB" sz="1600" dirty="0">
                <a:solidFill>
                  <a:prstClr val="black"/>
                </a:solidFill>
                <a:latin typeface="Century Gothic" pitchFamily="34" charset="0"/>
              </a:rPr>
              <a:t>extent</a:t>
            </a:r>
          </a:p>
          <a:p>
            <a:pPr marL="342900" lvl="0" indent="-342900">
              <a:spcBef>
                <a:spcPct val="20000"/>
              </a:spcBef>
              <a:buSzPct val="100000"/>
              <a:buBlip>
                <a:blip r:embed="rId4"/>
              </a:buBlip>
            </a:pPr>
            <a:r>
              <a:rPr lang="en-GB" sz="1600" dirty="0">
                <a:solidFill>
                  <a:prstClr val="black"/>
                </a:solidFill>
                <a:latin typeface="Century Gothic" pitchFamily="34" charset="0"/>
              </a:rPr>
              <a:t>Title and abstract</a:t>
            </a:r>
          </a:p>
          <a:p>
            <a:pPr marL="342900" lvl="0" indent="-342900">
              <a:spcBef>
                <a:spcPct val="20000"/>
              </a:spcBef>
              <a:buSzPct val="100000"/>
              <a:buBlip>
                <a:blip r:embed="rId4"/>
              </a:buBlip>
            </a:pPr>
            <a:r>
              <a:rPr lang="en-GB" sz="1600" dirty="0" smtClean="0">
                <a:solidFill>
                  <a:prstClr val="black"/>
                </a:solidFill>
                <a:latin typeface="Century Gothic" pitchFamily="34" charset="0"/>
              </a:rPr>
              <a:t>Associated </a:t>
            </a:r>
            <a:r>
              <a:rPr lang="en-GB" sz="1600" dirty="0">
                <a:solidFill>
                  <a:prstClr val="black"/>
                </a:solidFill>
                <a:latin typeface="Century Gothic" pitchFamily="34" charset="0"/>
              </a:rPr>
              <a:t>tags</a:t>
            </a:r>
          </a:p>
          <a:p>
            <a:pPr marL="342900" lvl="0" indent="-342900">
              <a:spcBef>
                <a:spcPct val="20000"/>
              </a:spcBef>
              <a:buSzPct val="100000"/>
              <a:buBlip>
                <a:blip r:embed="rId4"/>
              </a:buBlip>
            </a:pPr>
            <a:r>
              <a:rPr lang="en-GB" sz="1600" dirty="0">
                <a:solidFill>
                  <a:prstClr val="black"/>
                </a:solidFill>
                <a:latin typeface="Century Gothic" pitchFamily="34" charset="0"/>
              </a:rPr>
              <a:t>Table of field-value pairs</a:t>
            </a:r>
          </a:p>
          <a:p>
            <a:pPr marL="342900" lvl="0" indent="-342900">
              <a:spcBef>
                <a:spcPct val="20000"/>
              </a:spcBef>
              <a:buSzPct val="100000"/>
              <a:buBlip>
                <a:blip r:embed="rId4"/>
              </a:buBlip>
            </a:pPr>
            <a:r>
              <a:rPr lang="en-GB" sz="1600" dirty="0">
                <a:solidFill>
                  <a:prstClr val="black"/>
                </a:solidFill>
                <a:latin typeface="Century Gothic" pitchFamily="34" charset="0"/>
              </a:rPr>
              <a:t>Links to data resources</a:t>
            </a:r>
          </a:p>
        </p:txBody>
      </p:sp>
      <p:cxnSp>
        <p:nvCxnSpPr>
          <p:cNvPr id="44" name="Gerade Verbindung mit Pfeil 43"/>
          <p:cNvCxnSpPr/>
          <p:nvPr/>
        </p:nvCxnSpPr>
        <p:spPr>
          <a:xfrm>
            <a:off x="2411760" y="2490711"/>
            <a:ext cx="1440160" cy="614253"/>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74" name="Gerade Verbindung 2073"/>
          <p:cNvCxnSpPr/>
          <p:nvPr/>
        </p:nvCxnSpPr>
        <p:spPr>
          <a:xfrm>
            <a:off x="4724400" y="3824227"/>
            <a:ext cx="0" cy="2119373"/>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2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628" y="1515398"/>
            <a:ext cx="5720966" cy="4752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Gerade Verbindung mit Pfeil 19"/>
          <p:cNvCxnSpPr/>
          <p:nvPr/>
        </p:nvCxnSpPr>
        <p:spPr>
          <a:xfrm flipV="1">
            <a:off x="2987824" y="4800600"/>
            <a:ext cx="1671806" cy="1467325"/>
          </a:xfrm>
          <a:prstGeom prst="straightConnector1">
            <a:avLst/>
          </a:prstGeom>
          <a:ln w="19050">
            <a:solidFill>
              <a:srgbClr val="25408F"/>
            </a:solidFill>
            <a:tailEnd type="arrow"/>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flipV="1">
            <a:off x="2411760" y="3104964"/>
            <a:ext cx="1608157" cy="2381436"/>
          </a:xfrm>
          <a:prstGeom prst="straightConnector1">
            <a:avLst/>
          </a:prstGeom>
          <a:ln w="19050">
            <a:solidFill>
              <a:srgbClr val="25408F"/>
            </a:solidFill>
            <a:tailEnd type="arrow"/>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p:nvPr/>
        </p:nvCxnSpPr>
        <p:spPr>
          <a:xfrm flipV="1">
            <a:off x="2987824" y="4149081"/>
            <a:ext cx="3816424" cy="2480319"/>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p:nvCxnSpPr>
        <p:spPr>
          <a:xfrm flipV="1">
            <a:off x="2987824" y="5301209"/>
            <a:ext cx="3816424" cy="1328191"/>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p:nvCxnSpPr>
        <p:spPr>
          <a:xfrm flipV="1">
            <a:off x="2286000" y="2895602"/>
            <a:ext cx="2502024" cy="2888258"/>
          </a:xfrm>
          <a:prstGeom prst="straightConnector1">
            <a:avLst/>
          </a:prstGeom>
          <a:ln w="19050">
            <a:solidFill>
              <a:srgbClr val="25408F"/>
            </a:solidFill>
            <a:tailEnd type="arrow"/>
          </a:ln>
        </p:spPr>
        <p:style>
          <a:lnRef idx="1">
            <a:schemeClr val="accent1"/>
          </a:lnRef>
          <a:fillRef idx="0">
            <a:schemeClr val="accent1"/>
          </a:fillRef>
          <a:effectRef idx="0">
            <a:schemeClr val="accent1"/>
          </a:effectRef>
          <a:fontRef idx="minor">
            <a:schemeClr val="tx1"/>
          </a:fontRef>
        </p:style>
      </p:cxnSp>
      <p:cxnSp>
        <p:nvCxnSpPr>
          <p:cNvPr id="66" name="Gerade Verbindung mit Pfeil 65"/>
          <p:cNvCxnSpPr/>
          <p:nvPr/>
        </p:nvCxnSpPr>
        <p:spPr>
          <a:xfrm flipV="1">
            <a:off x="2209800" y="3352800"/>
            <a:ext cx="2578224" cy="2667000"/>
          </a:xfrm>
          <a:prstGeom prst="straightConnector1">
            <a:avLst/>
          </a:prstGeom>
          <a:ln w="19050">
            <a:solidFill>
              <a:srgbClr val="25408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67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44"/>
                                        </p:tgtEl>
                                      </p:cBhvr>
                                    </p:animEffect>
                                    <p:set>
                                      <p:cBhvr>
                                        <p:cTn id="16" dur="1" fill="hold">
                                          <p:stCondLst>
                                            <p:cond delay="499"/>
                                          </p:stCondLst>
                                        </p:cTn>
                                        <p:tgtEl>
                                          <p:spTgt spid="44"/>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0"/>
                                        </p:tgtEl>
                                      </p:cBhvr>
                                    </p:animEffect>
                                    <p:set>
                                      <p:cBhvr>
                                        <p:cTn id="19" dur="1" fill="hold">
                                          <p:stCondLst>
                                            <p:cond delay="499"/>
                                          </p:stCondLst>
                                        </p:cTn>
                                        <p:tgtEl>
                                          <p:spTgt spid="30"/>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31"/>
                                        </p:tgtEl>
                                      </p:cBhvr>
                                    </p:animEffect>
                                    <p:set>
                                      <p:cBhvr>
                                        <p:cTn id="22" dur="1" fill="hold">
                                          <p:stCondLst>
                                            <p:cond delay="499"/>
                                          </p:stCondLst>
                                        </p:cTn>
                                        <p:tgtEl>
                                          <p:spTgt spid="31"/>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45"/>
                                        </p:tgtEl>
                                      </p:cBhvr>
                                    </p:animEffect>
                                    <p:set>
                                      <p:cBhvr>
                                        <p:cTn id="25" dur="1" fill="hold">
                                          <p:stCondLst>
                                            <p:cond delay="499"/>
                                          </p:stCondLst>
                                        </p:cTn>
                                        <p:tgtEl>
                                          <p:spTgt spid="45"/>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52"/>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Autofit/>
          </a:bodyPr>
          <a:lstStyle/>
          <a:p>
            <a:pPr algn="l"/>
            <a:r>
              <a:rPr lang="en-GB" dirty="0" smtClean="0"/>
              <a:t>Data Access</a:t>
            </a:r>
            <a:endParaRPr lang="en-GB" dirty="0"/>
          </a:p>
        </p:txBody>
      </p:sp>
      <p:sp>
        <p:nvSpPr>
          <p:cNvPr id="2" name="Content Placeholder 1"/>
          <p:cNvSpPr>
            <a:spLocks noGrp="1"/>
          </p:cNvSpPr>
          <p:nvPr>
            <p:ph idx="1"/>
          </p:nvPr>
        </p:nvSpPr>
        <p:spPr/>
        <p:txBody>
          <a:bodyPr/>
          <a:lstStyle/>
          <a:p>
            <a:endParaRPr lang="en-GB"/>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52736"/>
            <a:ext cx="5334000" cy="56578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0288" y="188640"/>
            <a:ext cx="3380042" cy="43685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0" name="Gerade Verbindung mit Pfeil 9"/>
          <p:cNvCxnSpPr>
            <a:endCxn id="1028" idx="1"/>
          </p:cNvCxnSpPr>
          <p:nvPr/>
        </p:nvCxnSpPr>
        <p:spPr>
          <a:xfrm flipV="1">
            <a:off x="4416152" y="2372890"/>
            <a:ext cx="1224136" cy="206422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Gerade Verbindung mit Pfeil 14"/>
          <p:cNvCxnSpPr/>
          <p:nvPr/>
        </p:nvCxnSpPr>
        <p:spPr>
          <a:xfrm flipV="1">
            <a:off x="5028220" y="4725144"/>
            <a:ext cx="612068" cy="144016"/>
          </a:xfrm>
          <a:prstGeom prst="straightConnector1">
            <a:avLst/>
          </a:prstGeom>
          <a:ln w="38100">
            <a:solidFill>
              <a:schemeClr val="accent2">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Segnaposto contenuto 2"/>
          <p:cNvSpPr txBox="1">
            <a:spLocks/>
          </p:cNvSpPr>
          <p:nvPr/>
        </p:nvSpPr>
        <p:spPr bwMode="auto">
          <a:xfrm>
            <a:off x="3797459" y="401637"/>
            <a:ext cx="1818481" cy="436563"/>
          </a:xfrm>
          <a:prstGeom prst="rect">
            <a:avLst/>
          </a:prstGeom>
          <a:solidFill>
            <a:schemeClr val="tx2">
              <a:lumMod val="60000"/>
              <a:lumOff val="40000"/>
            </a:schemeClr>
          </a:solidFill>
          <a:ln w="9525">
            <a:noFill/>
            <a:miter lim="800000"/>
            <a:headEnd/>
            <a:tailEnd/>
          </a:ln>
        </p:spPr>
        <p:txBody>
          <a:bodyPr>
            <a:normAutofit fontScale="40000" lnSpcReduction="20000"/>
          </a:bodyPr>
          <a:lstStyle/>
          <a:p>
            <a:pPr marL="342900" indent="-342900" eaLnBrk="0" hangingPunct="0">
              <a:spcBef>
                <a:spcPct val="20000"/>
              </a:spcBef>
              <a:defRPr/>
            </a:pPr>
            <a:r>
              <a:rPr lang="en-US" sz="2800" b="1" dirty="0">
                <a:latin typeface="Arial" pitchFamily="34" charset="0"/>
                <a:ea typeface="+mn-ea"/>
                <a:cs typeface="Arial" pitchFamily="34" charset="0"/>
              </a:rPr>
              <a:t>Resolved link to </a:t>
            </a:r>
            <a:endParaRPr lang="en-US" sz="2800" b="1" dirty="0" smtClean="0">
              <a:latin typeface="Arial" pitchFamily="34" charset="0"/>
              <a:ea typeface="+mn-ea"/>
              <a:cs typeface="Arial" pitchFamily="34" charset="0"/>
            </a:endParaRPr>
          </a:p>
          <a:p>
            <a:pPr marL="342900" indent="-342900" eaLnBrk="0" hangingPunct="0">
              <a:spcBef>
                <a:spcPct val="20000"/>
              </a:spcBef>
              <a:defRPr/>
            </a:pPr>
            <a:r>
              <a:rPr lang="en-US" sz="2800" b="1" dirty="0" smtClean="0">
                <a:latin typeface="Arial" pitchFamily="34" charset="0"/>
                <a:ea typeface="+mn-ea"/>
                <a:cs typeface="Arial" pitchFamily="34" charset="0"/>
              </a:rPr>
              <a:t>data </a:t>
            </a:r>
            <a:r>
              <a:rPr lang="en-US" sz="2800" b="1" dirty="0">
                <a:latin typeface="Arial" pitchFamily="34" charset="0"/>
                <a:ea typeface="+mn-ea"/>
                <a:cs typeface="Arial" pitchFamily="34" charset="0"/>
              </a:rPr>
              <a:t>object</a:t>
            </a:r>
            <a:endParaRPr lang="en-GB" sz="2800" b="1" dirty="0">
              <a:latin typeface="Arial" pitchFamily="34" charset="0"/>
              <a:ea typeface="+mn-ea"/>
              <a:cs typeface="Arial" pitchFamily="34" charset="0"/>
            </a:endParaRPr>
          </a:p>
        </p:txBody>
      </p:sp>
      <p:cxnSp>
        <p:nvCxnSpPr>
          <p:cNvPr id="16" name="Gerade Verbindung mit Pfeil 15"/>
          <p:cNvCxnSpPr/>
          <p:nvPr/>
        </p:nvCxnSpPr>
        <p:spPr>
          <a:xfrm flipV="1">
            <a:off x="4651648" y="4869160"/>
            <a:ext cx="453752" cy="720083"/>
          </a:xfrm>
          <a:prstGeom prst="straightConnector1">
            <a:avLst/>
          </a:prstGeom>
          <a:ln w="38100">
            <a:solidFill>
              <a:schemeClr val="accent3">
                <a:lumMod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40652" y="4293096"/>
            <a:ext cx="3456722" cy="231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Segnaposto contenuto 2"/>
          <p:cNvSpPr txBox="1">
            <a:spLocks/>
          </p:cNvSpPr>
          <p:nvPr/>
        </p:nvSpPr>
        <p:spPr bwMode="auto">
          <a:xfrm>
            <a:off x="6477000" y="4911090"/>
            <a:ext cx="2467130" cy="474000"/>
          </a:xfrm>
          <a:prstGeom prst="rect">
            <a:avLst/>
          </a:prstGeom>
          <a:solidFill>
            <a:srgbClr val="FF0000"/>
          </a:solidFill>
          <a:ln w="9525">
            <a:noFill/>
            <a:miter lim="800000"/>
            <a:headEnd/>
            <a:tailEnd/>
          </a:ln>
        </p:spPr>
        <p:txBody>
          <a:bodyPr>
            <a:noAutofit/>
          </a:bodyPr>
          <a:lstStyle/>
          <a:p>
            <a:pPr marL="342900" indent="-342900" eaLnBrk="0" hangingPunct="0">
              <a:spcBef>
                <a:spcPct val="20000"/>
              </a:spcBef>
              <a:defRPr/>
            </a:pPr>
            <a:r>
              <a:rPr lang="en-US" sz="1100" b="1" dirty="0" smtClean="0">
                <a:latin typeface="Arial" pitchFamily="34" charset="0"/>
                <a:ea typeface="+mn-ea"/>
                <a:cs typeface="Arial" pitchFamily="34" charset="0"/>
              </a:rPr>
              <a:t>Link to (another landing page of)</a:t>
            </a:r>
          </a:p>
          <a:p>
            <a:pPr marL="342900" indent="-342900" eaLnBrk="0" hangingPunct="0">
              <a:spcBef>
                <a:spcPct val="20000"/>
              </a:spcBef>
              <a:defRPr/>
            </a:pPr>
            <a:r>
              <a:rPr lang="en-US" sz="1100" b="1" dirty="0" smtClean="0">
                <a:latin typeface="Arial" pitchFamily="34" charset="0"/>
                <a:ea typeface="+mn-ea"/>
                <a:cs typeface="Arial" pitchFamily="34" charset="0"/>
              </a:rPr>
              <a:t> the data object</a:t>
            </a:r>
            <a:endParaRPr lang="en-GB" sz="1100" b="1" dirty="0">
              <a:latin typeface="Arial" pitchFamily="34" charset="0"/>
              <a:ea typeface="+mn-ea"/>
              <a:cs typeface="Arial" pitchFamily="34" charset="0"/>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392" y="194495"/>
            <a:ext cx="5240418" cy="4674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Segnaposto contenuto 2"/>
          <p:cNvSpPr txBox="1">
            <a:spLocks/>
          </p:cNvSpPr>
          <p:nvPr/>
        </p:nvSpPr>
        <p:spPr bwMode="auto">
          <a:xfrm>
            <a:off x="6858000" y="620302"/>
            <a:ext cx="2086131" cy="432434"/>
          </a:xfrm>
          <a:prstGeom prst="rect">
            <a:avLst/>
          </a:prstGeom>
          <a:solidFill>
            <a:schemeClr val="accent3">
              <a:lumMod val="75000"/>
            </a:schemeClr>
          </a:solidFill>
          <a:ln w="9525">
            <a:noFill/>
            <a:miter lim="800000"/>
            <a:headEnd/>
            <a:tailEnd/>
          </a:ln>
        </p:spPr>
        <p:txBody>
          <a:bodyPr>
            <a:noAutofit/>
          </a:bodyPr>
          <a:lstStyle/>
          <a:p>
            <a:pPr marL="342900" indent="-342900" eaLnBrk="0" hangingPunct="0">
              <a:spcBef>
                <a:spcPct val="20000"/>
              </a:spcBef>
              <a:defRPr/>
            </a:pPr>
            <a:r>
              <a:rPr lang="en-US" sz="1100" b="1" dirty="0">
                <a:latin typeface="Arial" pitchFamily="34" charset="0"/>
                <a:cs typeface="Arial" pitchFamily="34" charset="0"/>
              </a:rPr>
              <a:t>V</a:t>
            </a:r>
            <a:r>
              <a:rPr lang="en-US" sz="1100" b="1" dirty="0" smtClean="0">
                <a:latin typeface="Arial" pitchFamily="34" charset="0"/>
                <a:cs typeface="Arial" pitchFamily="34" charset="0"/>
              </a:rPr>
              <a:t>iew of originally</a:t>
            </a:r>
          </a:p>
          <a:p>
            <a:pPr marL="342900" indent="-342900" eaLnBrk="0" hangingPunct="0">
              <a:spcBef>
                <a:spcPct val="20000"/>
              </a:spcBef>
              <a:defRPr/>
            </a:pPr>
            <a:r>
              <a:rPr lang="en-US" sz="1100" b="1" dirty="0" smtClean="0">
                <a:latin typeface="Arial" pitchFamily="34" charset="0"/>
                <a:cs typeface="Arial" pitchFamily="34" charset="0"/>
              </a:rPr>
              <a:t>harvested metadata record</a:t>
            </a:r>
            <a:endParaRPr lang="en-GB" sz="1100" b="1" dirty="0">
              <a:latin typeface="Arial" pitchFamily="34" charset="0"/>
              <a:cs typeface="Arial" pitchFamily="34" charset="0"/>
            </a:endParaRPr>
          </a:p>
        </p:txBody>
      </p:sp>
    </p:spTree>
    <p:extLst>
      <p:ext uri="{BB962C8B-B14F-4D97-AF65-F5344CB8AC3E}">
        <p14:creationId xmlns:p14="http://schemas.microsoft.com/office/powerpoint/2010/main" val="418577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additive="base">
                                        <p:cTn id="11" dur="500" fill="hold"/>
                                        <p:tgtEl>
                                          <p:spTgt spid="1028"/>
                                        </p:tgtEl>
                                        <p:attrNameLst>
                                          <p:attrName>ppt_x</p:attrName>
                                        </p:attrNameLst>
                                      </p:cBhvr>
                                      <p:tavLst>
                                        <p:tav tm="0">
                                          <p:val>
                                            <p:strVal val="#ppt_x"/>
                                          </p:val>
                                        </p:tav>
                                        <p:tav tm="100000">
                                          <p:val>
                                            <p:strVal val="#ppt_x"/>
                                          </p:val>
                                        </p:tav>
                                      </p:tavLst>
                                    </p:anim>
                                    <p:anim calcmode="lin" valueType="num">
                                      <p:cBhvr additive="base">
                                        <p:cTn id="12" dur="500" fill="hold"/>
                                        <p:tgtEl>
                                          <p:spTgt spid="10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29"/>
                                        </p:tgtEl>
                                        <p:attrNameLst>
                                          <p:attrName>style.visibility</p:attrName>
                                        </p:attrNameLst>
                                      </p:cBhvr>
                                      <p:to>
                                        <p:strVal val="visible"/>
                                      </p:to>
                                    </p:set>
                                    <p:anim calcmode="lin" valueType="num">
                                      <p:cBhvr additive="base">
                                        <p:cTn id="25" dur="500" fill="hold"/>
                                        <p:tgtEl>
                                          <p:spTgt spid="1029"/>
                                        </p:tgtEl>
                                        <p:attrNameLst>
                                          <p:attrName>ppt_x</p:attrName>
                                        </p:attrNameLst>
                                      </p:cBhvr>
                                      <p:tavLst>
                                        <p:tav tm="0">
                                          <p:val>
                                            <p:strVal val="#ppt_x"/>
                                          </p:val>
                                        </p:tav>
                                        <p:tav tm="100000">
                                          <p:val>
                                            <p:strVal val="#ppt_x"/>
                                          </p:val>
                                        </p:tav>
                                      </p:tavLst>
                                    </p:anim>
                                    <p:anim calcmode="lin" valueType="num">
                                      <p:cBhvr additive="base">
                                        <p:cTn id="26" dur="500" fill="hold"/>
                                        <p:tgtEl>
                                          <p:spTgt spid="1029"/>
                                        </p:tgtEl>
                                        <p:attrNameLst>
                                          <p:attrName>ppt_y</p:attrName>
                                        </p:attrNameLst>
                                      </p:cBhvr>
                                      <p:tavLst>
                                        <p:tav tm="0">
                                          <p:val>
                                            <p:strVal val="1+#ppt_h/2"/>
                                          </p:val>
                                        </p:tav>
                                        <p:tav tm="100000">
                                          <p:val>
                                            <p:strVal val="#ppt_y"/>
                                          </p:val>
                                        </p:tav>
                                      </p:tavLst>
                                    </p:anim>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 calcmode="lin" valueType="num">
                                      <p:cBhvr additive="base">
                                        <p:cTn id="37" dur="500" fill="hold"/>
                                        <p:tgtEl>
                                          <p:spTgt spid="1026"/>
                                        </p:tgtEl>
                                        <p:attrNameLst>
                                          <p:attrName>ppt_x</p:attrName>
                                        </p:attrNameLst>
                                      </p:cBhvr>
                                      <p:tavLst>
                                        <p:tav tm="0">
                                          <p:val>
                                            <p:strVal val="#ppt_x"/>
                                          </p:val>
                                        </p:tav>
                                        <p:tav tm="100000">
                                          <p:val>
                                            <p:strVal val="#ppt_x"/>
                                          </p:val>
                                        </p:tav>
                                      </p:tavLst>
                                    </p:anim>
                                    <p:anim calcmode="lin" valueType="num">
                                      <p:cBhvr additive="base">
                                        <p:cTn id="38" dur="500" fill="hold"/>
                                        <p:tgtEl>
                                          <p:spTgt spid="1026"/>
                                        </p:tgtEl>
                                        <p:attrNameLst>
                                          <p:attrName>ppt_y</p:attrName>
                                        </p:attrNameLst>
                                      </p:cBhvr>
                                      <p:tavLst>
                                        <p:tav tm="0">
                                          <p:val>
                                            <p:strVal val="1+#ppt_h/2"/>
                                          </p:val>
                                        </p:tav>
                                        <p:tav tm="100000">
                                          <p:val>
                                            <p:strVal val="#ppt_y"/>
                                          </p:val>
                                        </p:tav>
                                      </p:tavLst>
                                    </p:anim>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521653" y="381000"/>
            <a:ext cx="8229600" cy="609600"/>
          </a:xfrm>
        </p:spPr>
        <p:txBody>
          <a:bodyPr/>
          <a:lstStyle/>
          <a:p>
            <a:pPr>
              <a:defRPr/>
            </a:pPr>
            <a:r>
              <a:rPr dirty="0" smtClean="0">
                <a:ea typeface="ＭＳ Ｐゴシック" pitchFamily="34" charset="-128"/>
                <a:cs typeface="Arial" charset="0"/>
              </a:rPr>
              <a:t>Upcoming Improvements</a:t>
            </a:r>
          </a:p>
        </p:txBody>
      </p:sp>
      <p:sp>
        <p:nvSpPr>
          <p:cNvPr id="3" name="Segnaposto contenuto 2"/>
          <p:cNvSpPr>
            <a:spLocks noGrp="1"/>
          </p:cNvSpPr>
          <p:nvPr>
            <p:ph idx="1"/>
          </p:nvPr>
        </p:nvSpPr>
        <p:spPr>
          <a:xfrm>
            <a:off x="0" y="990600"/>
            <a:ext cx="4953000" cy="5410200"/>
          </a:xfrm>
        </p:spPr>
        <p:txBody>
          <a:bodyPr>
            <a:noAutofit/>
          </a:bodyPr>
          <a:lstStyle/>
          <a:p>
            <a:pPr>
              <a:defRPr/>
            </a:pPr>
            <a:r>
              <a:rPr lang="en-US" sz="1800" dirty="0"/>
              <a:t>Address more communities and </a:t>
            </a:r>
            <a:r>
              <a:rPr lang="en-US" sz="1800" dirty="0" smtClean="0"/>
              <a:t>aggregators</a:t>
            </a:r>
          </a:p>
          <a:p>
            <a:pPr>
              <a:defRPr/>
            </a:pPr>
            <a:r>
              <a:rPr lang="en-US" sz="1800" dirty="0"/>
              <a:t>Improve functionality of portal</a:t>
            </a:r>
          </a:p>
          <a:p>
            <a:pPr lvl="1">
              <a:defRPr/>
            </a:pPr>
            <a:r>
              <a:rPr lang="en-US" sz="1800" dirty="0"/>
              <a:t>Include </a:t>
            </a:r>
            <a:r>
              <a:rPr lang="en-US" sz="1800" dirty="0" smtClean="0"/>
              <a:t>annotating </a:t>
            </a:r>
            <a:r>
              <a:rPr lang="en-US" sz="1800" dirty="0"/>
              <a:t>function</a:t>
            </a:r>
          </a:p>
          <a:p>
            <a:pPr lvl="1">
              <a:defRPr/>
            </a:pPr>
            <a:r>
              <a:rPr lang="en-US" sz="1800" dirty="0" smtClean="0"/>
              <a:t>Taxonomies</a:t>
            </a:r>
            <a:endParaRPr lang="en-US" sz="1800" dirty="0"/>
          </a:p>
          <a:p>
            <a:pPr>
              <a:defRPr/>
            </a:pPr>
            <a:r>
              <a:rPr lang="en-US" sz="1800" dirty="0" smtClean="0"/>
              <a:t>Customisation</a:t>
            </a:r>
          </a:p>
          <a:p>
            <a:pPr lvl="1">
              <a:defRPr/>
            </a:pPr>
            <a:r>
              <a:rPr lang="en-US" sz="1800" dirty="0"/>
              <a:t>T</a:t>
            </a:r>
            <a:r>
              <a:rPr lang="en-US" sz="1800" dirty="0" smtClean="0"/>
              <a:t>emplates and extendable facets for specific community needs</a:t>
            </a:r>
          </a:p>
          <a:p>
            <a:pPr lvl="1">
              <a:defRPr/>
            </a:pPr>
            <a:r>
              <a:rPr lang="en-US" sz="1800" dirty="0" smtClean="0"/>
              <a:t>Usage of vocabularies and ontologies</a:t>
            </a:r>
          </a:p>
          <a:p>
            <a:pPr lvl="1">
              <a:defRPr/>
            </a:pPr>
            <a:r>
              <a:rPr lang="en-GB" sz="1800" dirty="0" smtClean="0"/>
              <a:t>Individually </a:t>
            </a:r>
            <a:r>
              <a:rPr lang="en-GB" sz="1800" dirty="0"/>
              <a:t>adapted user </a:t>
            </a:r>
            <a:r>
              <a:rPr lang="en-GB" sz="1800" dirty="0" smtClean="0"/>
              <a:t>interfaces</a:t>
            </a:r>
            <a:endParaRPr lang="en-US" sz="1800" dirty="0" smtClean="0"/>
          </a:p>
          <a:p>
            <a:pPr>
              <a:defRPr/>
            </a:pPr>
            <a:r>
              <a:rPr lang="en-US" sz="1800" dirty="0"/>
              <a:t>Improve Quality of the metadata by</a:t>
            </a:r>
          </a:p>
          <a:p>
            <a:pPr lvl="1">
              <a:defRPr/>
            </a:pPr>
            <a:r>
              <a:rPr lang="en-US" sz="1800" dirty="0"/>
              <a:t>enhancement of the  mapping and validation</a:t>
            </a:r>
          </a:p>
          <a:p>
            <a:pPr lvl="1">
              <a:defRPr/>
            </a:pPr>
            <a:r>
              <a:rPr lang="en-US" sz="1800" dirty="0"/>
              <a:t>Continued exchange and feedback between the communities and the B2FIND team</a:t>
            </a:r>
            <a:endParaRPr lang="en-GB" sz="1800" dirty="0"/>
          </a:p>
        </p:txBody>
      </p:sp>
      <p:pic>
        <p:nvPicPr>
          <p:cNvPr id="21510" name="Grafik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89140" y="2162175"/>
            <a:ext cx="1662113"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5890" y="3381852"/>
            <a:ext cx="12461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Grafik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73240" y="4738688"/>
            <a:ext cx="1963738"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Grafik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4269581"/>
            <a:ext cx="1298575"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Grafik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98640" y="2954338"/>
            <a:ext cx="20256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Picture 4" descr="CMRE-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66714" y="5257800"/>
            <a:ext cx="74453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Picture 6" descr="logo ISTI"/>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06653" y="5734050"/>
            <a:ext cx="579437"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Grafik 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16115" y="3890963"/>
            <a:ext cx="166211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Immagine 15" descr="aginfra.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215890" y="2090738"/>
            <a:ext cx="1125538"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54651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716" y="5445224"/>
            <a:ext cx="8856984" cy="1193304"/>
          </a:xfrm>
        </p:spPr>
        <p:txBody>
          <a:bodyPr/>
          <a:lstStyle/>
          <a:p>
            <a:pPr lvl="0" algn="ctr">
              <a:spcBef>
                <a:spcPct val="0"/>
              </a:spcBef>
              <a:defRPr/>
            </a:pPr>
            <a:r>
              <a:rPr lang="en-GB" sz="2000" dirty="0"/>
              <a:t>For more info: </a:t>
            </a:r>
            <a:r>
              <a:rPr lang="en-GB" sz="2000" dirty="0" smtClean="0">
                <a:hlinkClick r:id="rId3"/>
              </a:rPr>
              <a:t>http</a:t>
            </a:r>
            <a:r>
              <a:rPr lang="en-GB" sz="2000" dirty="0">
                <a:hlinkClick r:id="rId3"/>
              </a:rPr>
              <a:t>://</a:t>
            </a:r>
            <a:r>
              <a:rPr lang="en-GB" sz="2000" dirty="0" smtClean="0">
                <a:hlinkClick r:id="rId3"/>
              </a:rPr>
              <a:t>eudat.eu/services/b2find</a:t>
            </a:r>
            <a:r>
              <a:rPr lang="en-GB" sz="2000" dirty="0" smtClean="0"/>
              <a:t> </a:t>
            </a:r>
          </a:p>
          <a:p>
            <a:pPr lvl="0" algn="ctr">
              <a:spcBef>
                <a:spcPct val="0"/>
              </a:spcBef>
              <a:defRPr/>
            </a:pPr>
            <a:r>
              <a:rPr lang="it-IT" sz="2000" dirty="0" smtClean="0"/>
              <a:t>User </a:t>
            </a:r>
            <a:r>
              <a:rPr lang="it-IT" sz="2000" dirty="0"/>
              <a:t>documentation: </a:t>
            </a:r>
            <a:r>
              <a:rPr lang="it-IT" sz="2000" dirty="0">
                <a:hlinkClick r:id="rId4"/>
              </a:rPr>
              <a:t>https://</a:t>
            </a:r>
            <a:r>
              <a:rPr lang="it-IT" sz="2000" dirty="0" smtClean="0">
                <a:hlinkClick r:id="rId4"/>
              </a:rPr>
              <a:t>eudat.eu/services/userdoc/b2find-integration</a:t>
            </a:r>
            <a:r>
              <a:rPr lang="it-IT" sz="2000" dirty="0" smtClean="0"/>
              <a:t> </a:t>
            </a:r>
          </a:p>
          <a:p>
            <a:pPr lvl="0" algn="ctr">
              <a:spcBef>
                <a:spcPct val="0"/>
              </a:spcBef>
              <a:defRPr/>
            </a:pPr>
            <a:endParaRPr lang="en-GB" dirty="0"/>
          </a:p>
        </p:txBody>
      </p:sp>
      <p:sp>
        <p:nvSpPr>
          <p:cNvPr id="3" name="Title 2"/>
          <p:cNvSpPr>
            <a:spLocks noGrp="1"/>
          </p:cNvSpPr>
          <p:nvPr>
            <p:ph type="title"/>
          </p:nvPr>
        </p:nvSpPr>
        <p:spPr>
          <a:xfrm>
            <a:off x="2938872" y="2941638"/>
            <a:ext cx="3266256" cy="792162"/>
          </a:xfrm>
        </p:spPr>
        <p:txBody>
          <a:bodyPr/>
          <a:lstStyle/>
          <a:p>
            <a:r>
              <a:rPr lang="en-GB" sz="4800" dirty="0" smtClean="0"/>
              <a:t>Thank you ! </a:t>
            </a:r>
            <a:endParaRPr lang="en-GB" sz="4800" dirty="0"/>
          </a:p>
        </p:txBody>
      </p:sp>
    </p:spTree>
    <p:extLst>
      <p:ext uri="{BB962C8B-B14F-4D97-AF65-F5344CB8AC3E}">
        <p14:creationId xmlns:p14="http://schemas.microsoft.com/office/powerpoint/2010/main" val="2524779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2007</Words>
  <Application>Microsoft Office PowerPoint</Application>
  <PresentationFormat>Bildschirmpräsentation (4:3)</PresentationFormat>
  <Paragraphs>321</Paragraphs>
  <Slides>25</Slides>
  <Notes>18</Notes>
  <HiddenSlides>12</HiddenSlides>
  <MMClips>0</MMClips>
  <ScaleCrop>false</ScaleCrop>
  <HeadingPairs>
    <vt:vector size="4" baseType="variant">
      <vt:variant>
        <vt:lpstr>Design</vt:lpstr>
      </vt:variant>
      <vt:variant>
        <vt:i4>1</vt:i4>
      </vt:variant>
      <vt:variant>
        <vt:lpstr>Folientitel</vt:lpstr>
      </vt:variant>
      <vt:variant>
        <vt:i4>25</vt:i4>
      </vt:variant>
    </vt:vector>
  </HeadingPairs>
  <TitlesOfParts>
    <vt:vector size="26" baseType="lpstr">
      <vt:lpstr>Larissa</vt:lpstr>
      <vt:lpstr>EUDAT-B2FIND</vt:lpstr>
      <vt:lpstr>EUDAT: A truly pan-European Infrastructure</vt:lpstr>
      <vt:lpstr>Community-Driven Solutions</vt:lpstr>
      <vt:lpstr>The EUDAT Service Suite</vt:lpstr>
      <vt:lpstr>What is B2FIND?</vt:lpstr>
      <vt:lpstr> Why should you publish  your metadata in EUDAT B2FIND ?</vt:lpstr>
      <vt:lpstr>Data from a  huge selection of subjects</vt:lpstr>
      <vt:lpstr>B2FIND communities</vt:lpstr>
      <vt:lpstr>Where is B2FIND in the EUDAT suite?</vt:lpstr>
      <vt:lpstr>B2FIND MD Catalogue Ingestion status</vt:lpstr>
      <vt:lpstr>The Metadata (MD) Ingestion Roadmap How get your metadata published in EUDAT B2FIND ?</vt:lpstr>
      <vt:lpstr>Metadata Generation</vt:lpstr>
      <vt:lpstr>Metadata repository and provider</vt:lpstr>
      <vt:lpstr>MD Harvesting</vt:lpstr>
      <vt:lpstr>MD Schemas (excerpt)</vt:lpstr>
      <vt:lpstr>Metadata Mapping</vt:lpstr>
      <vt:lpstr>B2FIND MD Schema (excerpt)</vt:lpstr>
      <vt:lpstr>PowerPoint-Präsentation</vt:lpstr>
      <vt:lpstr>Metadata Validation</vt:lpstr>
      <vt:lpstr>Metadata Uploading</vt:lpstr>
      <vt:lpstr>B2FIND Discovery Portal Search and browse datasets</vt:lpstr>
      <vt:lpstr>B2FIND Discovery Portal  Facetted Search</vt:lpstr>
      <vt:lpstr>Data Access</vt:lpstr>
      <vt:lpstr>Upcoming Improvements</vt:lpstr>
      <vt:lpstr>Thank you ! </vt:lpstr>
    </vt:vector>
  </TitlesOfParts>
  <Company>DKRZ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EUDAT-B2FIND</dc:title>
  <dc:creator>Heinrich Widmann</dc:creator>
  <cp:lastModifiedBy>Heinrich Widmann</cp:lastModifiedBy>
  <cp:revision>1</cp:revision>
  <dcterms:created xsi:type="dcterms:W3CDTF">2016-05-26T15:00:06Z</dcterms:created>
  <dcterms:modified xsi:type="dcterms:W3CDTF">2016-05-26T15:00:38Z</dcterms:modified>
</cp:coreProperties>
</file>