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64" r:id="rId2"/>
    <p:sldId id="287" r:id="rId3"/>
    <p:sldId id="323" r:id="rId4"/>
    <p:sldId id="309" r:id="rId5"/>
    <p:sldId id="313" r:id="rId6"/>
    <p:sldId id="311" r:id="rId7"/>
    <p:sldId id="326" r:id="rId8"/>
    <p:sldId id="327" r:id="rId9"/>
    <p:sldId id="328" r:id="rId10"/>
    <p:sldId id="329" r:id="rId11"/>
    <p:sldId id="314" r:id="rId12"/>
    <p:sldId id="315" r:id="rId13"/>
    <p:sldId id="330" r:id="rId14"/>
    <p:sldId id="324" r:id="rId15"/>
    <p:sldId id="325" r:id="rId16"/>
    <p:sldId id="295" r:id="rId17"/>
    <p:sldId id="322" r:id="rId18"/>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78B2"/>
    <a:srgbClr val="72C39F"/>
    <a:srgbClr val="C08F70"/>
    <a:srgbClr val="C2C16F"/>
    <a:srgbClr val="91C570"/>
    <a:srgbClr val="C0BF70"/>
    <a:srgbClr val="71AEC0"/>
    <a:srgbClr val="8B6CC1"/>
    <a:srgbClr val="7F49E1"/>
    <a:srgbClr val="5E82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22" autoAdjust="0"/>
    <p:restoredTop sz="96480" autoAdjust="0"/>
  </p:normalViewPr>
  <p:slideViewPr>
    <p:cSldViewPr showGuides="1">
      <p:cViewPr>
        <p:scale>
          <a:sx n="90" d="100"/>
          <a:sy n="90" d="100"/>
        </p:scale>
        <p:origin x="-1176" y="-88"/>
      </p:cViewPr>
      <p:guideLst>
        <p:guide orient="horz" pos="2160"/>
        <p:guide pos="2880"/>
      </p:guideLst>
    </p:cSldViewPr>
  </p:slideViewPr>
  <p:notesTextViewPr>
    <p:cViewPr>
      <p:scale>
        <a:sx n="100" d="100"/>
        <a:sy n="100" d="100"/>
      </p:scale>
      <p:origin x="0" y="0"/>
    </p:cViewPr>
  </p:notesTextViewPr>
  <p:notesViewPr>
    <p:cSldViewPr showGuides="1">
      <p:cViewPr varScale="1">
        <p:scale>
          <a:sx n="93" d="100"/>
          <a:sy n="93" d="100"/>
        </p:scale>
        <p:origin x="-3774"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2.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8" name="Rectangle 4"/>
          <p:cNvSpPr>
            <a:spLocks noGrp="1" noChangeArrowheads="1"/>
          </p:cNvSpPr>
          <p:nvPr>
            <p:ph type="ftr" sz="quarter" idx="2"/>
          </p:nvPr>
        </p:nvSpPr>
        <p:spPr bwMode="auto">
          <a:xfrm>
            <a:off x="3628576" y="508397"/>
            <a:ext cx="2734805" cy="3033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800"/>
            </a:lvl1pPr>
          </a:lstStyle>
          <a:p>
            <a:pPr>
              <a:defRPr/>
            </a:pPr>
            <a:r>
              <a:rPr lang="de-DE" smtClean="0"/>
              <a:t>Prof. Dr. Max Mustermann |  Name</a:t>
            </a:r>
            <a:endParaRPr lang="de-DE"/>
          </a:p>
        </p:txBody>
      </p:sp>
      <p:sp>
        <p:nvSpPr>
          <p:cNvPr id="47111" name="Text Box 7"/>
          <p:cNvSpPr txBox="1">
            <a:spLocks noChangeArrowheads="1"/>
          </p:cNvSpPr>
          <p:nvPr/>
        </p:nvSpPr>
        <p:spPr bwMode="auto">
          <a:xfrm>
            <a:off x="536576" y="9263142"/>
            <a:ext cx="3076262" cy="246221"/>
          </a:xfrm>
          <a:prstGeom prst="rect">
            <a:avLst/>
          </a:prstGeom>
          <a:noFill/>
          <a:ln w="9525">
            <a:noFill/>
            <a:miter lim="800000"/>
            <a:headEnd/>
            <a:tailEnd/>
          </a:ln>
          <a:effectLst/>
        </p:spPr>
        <p:txBody>
          <a:bodyPr lIns="0" tIns="0" rIns="0" bIns="0">
            <a:spAutoFit/>
          </a:bodyPr>
          <a:lstStyle/>
          <a:p>
            <a:r>
              <a:rPr lang="en-US" sz="800"/>
              <a:t>KIT – University of the State of Baden-Wuerttemberg and </a:t>
            </a:r>
            <a:br>
              <a:rPr lang="en-US" sz="800"/>
            </a:br>
            <a:r>
              <a:rPr lang="en-US" sz="800"/>
              <a:t>National Laboratory of the Helmholtz Association</a:t>
            </a:r>
          </a:p>
        </p:txBody>
      </p:sp>
      <p:pic>
        <p:nvPicPr>
          <p:cNvPr id="9223" name="Picture 11" descr="KIT-Logo-rgb_de"/>
          <p:cNvPicPr>
            <a:picLocks noChangeAspect="1" noChangeArrowheads="1"/>
          </p:cNvPicPr>
          <p:nvPr/>
        </p:nvPicPr>
        <p:blipFill>
          <a:blip r:embed="rId2" cstate="print"/>
          <a:srcRect/>
          <a:stretch>
            <a:fillRect/>
          </a:stretch>
        </p:blipFill>
        <p:spPr bwMode="auto">
          <a:xfrm>
            <a:off x="544444" y="205084"/>
            <a:ext cx="999196" cy="504948"/>
          </a:xfrm>
          <a:prstGeom prst="rect">
            <a:avLst/>
          </a:prstGeom>
          <a:noFill/>
          <a:ln w="9525">
            <a:noFill/>
            <a:miter lim="800000"/>
            <a:headEnd/>
            <a:tailEnd/>
          </a:ln>
        </p:spPr>
      </p:pic>
    </p:spTree>
    <p:extLst>
      <p:ext uri="{BB962C8B-B14F-4D97-AF65-F5344CB8AC3E}">
        <p14:creationId xmlns:p14="http://schemas.microsoft.com/office/powerpoint/2010/main" val="7666039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2"/>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3075" name="Rectangle 3"/>
          <p:cNvSpPr>
            <a:spLocks noGrp="1" noChangeArrowheads="1"/>
          </p:cNvSpPr>
          <p:nvPr>
            <p:ph type="dt" idx="1"/>
          </p:nvPr>
        </p:nvSpPr>
        <p:spPr bwMode="auto">
          <a:xfrm>
            <a:off x="3850445" y="2"/>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81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9768" y="4715154"/>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078" name="Rectangle 6"/>
          <p:cNvSpPr>
            <a:spLocks noGrp="1" noChangeArrowheads="1"/>
          </p:cNvSpPr>
          <p:nvPr>
            <p:ph type="ftr" sz="quarter" idx="4"/>
          </p:nvPr>
        </p:nvSpPr>
        <p:spPr bwMode="auto">
          <a:xfrm>
            <a:off x="2" y="9428584"/>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r>
              <a:rPr lang="de-DE" smtClean="0"/>
              <a:t>Prof. Dr. Max Mustermann |  Name</a:t>
            </a:r>
            <a:endParaRPr lang="de-DE"/>
          </a:p>
        </p:txBody>
      </p:sp>
      <p:sp>
        <p:nvSpPr>
          <p:cNvPr id="3079" name="Rectangle 7"/>
          <p:cNvSpPr>
            <a:spLocks noGrp="1" noChangeArrowheads="1"/>
          </p:cNvSpPr>
          <p:nvPr>
            <p:ph type="sldNum" sz="quarter" idx="5"/>
          </p:nvPr>
        </p:nvSpPr>
        <p:spPr bwMode="auto">
          <a:xfrm>
            <a:off x="3850445" y="9428584"/>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AB5DBA3-DFF6-4CFC-93DE-3F08A0E43ADF}" type="slidenum">
              <a:rPr lang="de-DE"/>
              <a:pPr>
                <a:defRPr/>
              </a:pPr>
              <a:t>‹#›</a:t>
            </a:fld>
            <a:endParaRPr lang="de-DE"/>
          </a:p>
        </p:txBody>
      </p:sp>
    </p:spTree>
    <p:extLst>
      <p:ext uri="{BB962C8B-B14F-4D97-AF65-F5344CB8AC3E}">
        <p14:creationId xmlns:p14="http://schemas.microsoft.com/office/powerpoint/2010/main" val="3108846376"/>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Currently new algorithms are being developed (new workflows)</a:t>
            </a:r>
            <a:endParaRPr lang="en-GB" dirty="0"/>
          </a:p>
        </p:txBody>
      </p:sp>
      <p:sp>
        <p:nvSpPr>
          <p:cNvPr id="4" name="Footer Placeholder 3"/>
          <p:cNvSpPr>
            <a:spLocks noGrp="1"/>
          </p:cNvSpPr>
          <p:nvPr>
            <p:ph type="ftr" sz="quarter" idx="10"/>
          </p:nvPr>
        </p:nvSpPr>
        <p:spPr/>
        <p:txBody>
          <a:bodyPr/>
          <a:lstStyle/>
          <a:p>
            <a:r>
              <a:rPr lang="de-DE" smtClean="0"/>
              <a:t>Prof. Dr. Max Mustermann |  Name</a:t>
            </a:r>
            <a:endParaRPr lang="de-DE"/>
          </a:p>
        </p:txBody>
      </p:sp>
      <p:sp>
        <p:nvSpPr>
          <p:cNvPr id="5" name="Slide Number Placeholder 4"/>
          <p:cNvSpPr>
            <a:spLocks noGrp="1"/>
          </p:cNvSpPr>
          <p:nvPr>
            <p:ph type="sldNum" sz="quarter" idx="11"/>
          </p:nvPr>
        </p:nvSpPr>
        <p:spPr/>
        <p:txBody>
          <a:bodyPr/>
          <a:lstStyle/>
          <a:p>
            <a:pPr>
              <a:defRPr/>
            </a:pPr>
            <a:fld id="{6AB5DBA3-DFF6-4CFC-93DE-3F08A0E43ADF}" type="slidenum">
              <a:rPr lang="de-DE" smtClean="0"/>
              <a:pPr>
                <a:defRPr/>
              </a:pPr>
              <a:t>2</a:t>
            </a:fld>
            <a:endParaRPr lang="de-DE"/>
          </a:p>
        </p:txBody>
      </p:sp>
    </p:spTree>
    <p:extLst>
      <p:ext uri="{BB962C8B-B14F-4D97-AF65-F5344CB8AC3E}">
        <p14:creationId xmlns:p14="http://schemas.microsoft.com/office/powerpoint/2010/main" val="3967598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Arial" charset="0"/>
                <a:ea typeface="+mn-ea"/>
                <a:cs typeface="+mn-cs"/>
              </a:rPr>
              <a:t>repeatability</a:t>
            </a:r>
            <a:endParaRPr lang="en-US" sz="1200" b="0" i="0" kern="1200" dirty="0" smtClean="0">
              <a:solidFill>
                <a:schemeClr val="tx1"/>
              </a:solidFill>
              <a:effectLst/>
              <a:latin typeface="Arial" charset="0"/>
              <a:ea typeface="+mn-ea"/>
              <a:cs typeface="+mn-cs"/>
            </a:endParaRPr>
          </a:p>
          <a:p>
            <a:r>
              <a:rPr lang="en-US" sz="1200" b="0" i="0" kern="1200" dirty="0" smtClean="0">
                <a:solidFill>
                  <a:schemeClr val="tx1"/>
                </a:solidFill>
                <a:effectLst/>
                <a:latin typeface="Arial" charset="0"/>
                <a:ea typeface="+mn-ea"/>
                <a:cs typeface="+mn-cs"/>
              </a:rPr>
              <a:t>The closeness of agreement between independent results obtained with the same method on identical test material, under the same conditions (same operator, same apparatus, same laboratory and after short intervals of time).</a:t>
            </a:r>
          </a:p>
          <a:p>
            <a:endParaRPr lang="en-US" sz="1200" b="0" i="0" kern="1200" dirty="0" smtClean="0">
              <a:solidFill>
                <a:schemeClr val="tx1"/>
              </a:solidFill>
              <a:effectLst/>
              <a:latin typeface="Arial" charset="0"/>
              <a:ea typeface="+mn-ea"/>
              <a:cs typeface="+mn-cs"/>
            </a:endParaRPr>
          </a:p>
          <a:p>
            <a:r>
              <a:rPr lang="en-US" sz="1200" b="1" i="0" kern="1200" dirty="0" smtClean="0">
                <a:solidFill>
                  <a:schemeClr val="tx1"/>
                </a:solidFill>
                <a:effectLst/>
                <a:latin typeface="Arial" charset="0"/>
                <a:ea typeface="+mn-ea"/>
                <a:cs typeface="+mn-cs"/>
              </a:rPr>
              <a:t>reproducibility</a:t>
            </a:r>
            <a:endParaRPr lang="en-US" sz="1200" b="0" i="0" kern="1200" dirty="0" smtClean="0">
              <a:solidFill>
                <a:schemeClr val="tx1"/>
              </a:solidFill>
              <a:effectLst/>
              <a:latin typeface="Arial" charset="0"/>
              <a:ea typeface="+mn-ea"/>
              <a:cs typeface="+mn-cs"/>
            </a:endParaRPr>
          </a:p>
          <a:p>
            <a:r>
              <a:rPr lang="en-US" sz="1200" b="0" i="0" kern="1200" dirty="0" smtClean="0">
                <a:solidFill>
                  <a:schemeClr val="tx1"/>
                </a:solidFill>
                <a:effectLst/>
                <a:latin typeface="Arial" charset="0"/>
                <a:ea typeface="+mn-ea"/>
                <a:cs typeface="+mn-cs"/>
              </a:rPr>
              <a:t>The closeness of agreement between independent results obtained with the same method on identical test material but under different conditions (different operators, different apparatus, different laboratories and/or after different intervals of time).</a:t>
            </a:r>
            <a:endParaRPr lang="en-US" sz="1200" b="0" i="0" kern="1200" dirty="0">
              <a:solidFill>
                <a:schemeClr val="tx1"/>
              </a:solidFill>
              <a:effectLst/>
              <a:latin typeface="Arial" charset="0"/>
              <a:ea typeface="+mn-ea"/>
              <a:cs typeface="+mn-cs"/>
            </a:endParaRPr>
          </a:p>
        </p:txBody>
      </p:sp>
      <p:sp>
        <p:nvSpPr>
          <p:cNvPr id="4" name="Footer Placeholder 3"/>
          <p:cNvSpPr>
            <a:spLocks noGrp="1"/>
          </p:cNvSpPr>
          <p:nvPr>
            <p:ph type="ftr" sz="quarter" idx="10"/>
          </p:nvPr>
        </p:nvSpPr>
        <p:spPr/>
        <p:txBody>
          <a:bodyPr/>
          <a:lstStyle/>
          <a:p>
            <a:r>
              <a:rPr lang="de-DE" smtClean="0"/>
              <a:t>Prof. Dr. Max Mustermann |  Name</a:t>
            </a:r>
            <a:endParaRPr lang="de-DE"/>
          </a:p>
        </p:txBody>
      </p:sp>
      <p:sp>
        <p:nvSpPr>
          <p:cNvPr id="5" name="Slide Number Placeholder 4"/>
          <p:cNvSpPr>
            <a:spLocks noGrp="1"/>
          </p:cNvSpPr>
          <p:nvPr>
            <p:ph type="sldNum" sz="quarter" idx="11"/>
          </p:nvPr>
        </p:nvSpPr>
        <p:spPr/>
        <p:txBody>
          <a:bodyPr/>
          <a:lstStyle/>
          <a:p>
            <a:pPr>
              <a:defRPr/>
            </a:pPr>
            <a:fld id="{6AB5DBA3-DFF6-4CFC-93DE-3F08A0E43ADF}" type="slidenum">
              <a:rPr lang="de-DE" smtClean="0"/>
              <a:pPr>
                <a:defRPr/>
              </a:pPr>
              <a:t>16</a:t>
            </a:fld>
            <a:endParaRPr lang="de-DE"/>
          </a:p>
        </p:txBody>
      </p:sp>
    </p:spTree>
    <p:extLst>
      <p:ext uri="{BB962C8B-B14F-4D97-AF65-F5344CB8AC3E}">
        <p14:creationId xmlns:p14="http://schemas.microsoft.com/office/powerpoint/2010/main" val="4210700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7" name="Picture 8" descr="C:\Users\kb3353\Downloads\IEEEBigDataServicePresentation\5.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379" y="3470692"/>
            <a:ext cx="3991555" cy="2958918"/>
          </a:xfrm>
          <a:prstGeom prst="rect">
            <a:avLst/>
          </a:prstGeom>
          <a:noFill/>
          <a:extLst>
            <a:ext uri="{909E8E84-426E-40dd-AFC4-6F175D3DCCD1}">
              <a14:hiddenFill xmlns:a14="http://schemas.microsoft.com/office/drawing/2010/main">
                <a:solidFill>
                  <a:srgbClr val="FFFFFF"/>
                </a:solidFill>
              </a14:hiddenFill>
            </a:ext>
          </a:extLst>
        </p:spPr>
      </p:pic>
      <p:pic>
        <p:nvPicPr>
          <p:cNvPr id="26635" name="Picture 9" descr="II_rahmen_neu_titel"/>
          <p:cNvPicPr>
            <a:picLocks noChangeAspect="1" noChangeArrowheads="1"/>
          </p:cNvPicPr>
          <p:nvPr userDrawn="1"/>
        </p:nvPicPr>
        <p:blipFill>
          <a:blip r:embed="rId3" cstate="print"/>
          <a:srcRect/>
          <a:stretch>
            <a:fillRect/>
          </a:stretch>
        </p:blipFill>
        <p:spPr bwMode="auto">
          <a:xfrm>
            <a:off x="0" y="-3175"/>
            <a:ext cx="9144000" cy="6870700"/>
          </a:xfrm>
          <a:prstGeom prst="rect">
            <a:avLst/>
          </a:prstGeom>
          <a:noFill/>
          <a:ln w="9525">
            <a:noFill/>
            <a:miter lim="800000"/>
            <a:headEnd/>
            <a:tailEnd/>
          </a:ln>
        </p:spPr>
      </p:pic>
      <p:sp>
        <p:nvSpPr>
          <p:cNvPr id="12" name="Text Box 14"/>
          <p:cNvSpPr txBox="1">
            <a:spLocks noChangeArrowheads="1"/>
          </p:cNvSpPr>
          <p:nvPr/>
        </p:nvSpPr>
        <p:spPr bwMode="auto">
          <a:xfrm>
            <a:off x="396875" y="6475413"/>
            <a:ext cx="3670300" cy="246221"/>
          </a:xfrm>
          <a:prstGeom prst="rect">
            <a:avLst/>
          </a:prstGeom>
          <a:noFill/>
          <a:ln w="9525">
            <a:noFill/>
            <a:miter lim="800000"/>
            <a:headEnd/>
            <a:tailEnd/>
          </a:ln>
          <a:effectLst/>
        </p:spPr>
        <p:txBody>
          <a:bodyPr lIns="0" tIns="0" rIns="0" bIns="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800" dirty="0"/>
              <a:t>KIT – University of the State of Baden-Wuerttemberg and </a:t>
            </a:r>
            <a:r>
              <a:rPr lang="en-US" sz="800" dirty="0" smtClean="0"/>
              <a:t/>
            </a:r>
            <a:br>
              <a:rPr lang="en-US" sz="800" dirty="0" smtClean="0"/>
            </a:br>
            <a:r>
              <a:rPr lang="en-US" sz="800" dirty="0" smtClean="0"/>
              <a:t>National Research Center of the Helmholtz Association</a:t>
            </a:r>
            <a:endParaRPr lang="en-US" sz="800" dirty="0"/>
          </a:p>
        </p:txBody>
      </p:sp>
      <p:sp>
        <p:nvSpPr>
          <p:cNvPr id="13" name="Text Box 21"/>
          <p:cNvSpPr txBox="1">
            <a:spLocks noChangeArrowheads="1"/>
          </p:cNvSpPr>
          <p:nvPr/>
        </p:nvSpPr>
        <p:spPr bwMode="auto">
          <a:xfrm>
            <a:off x="385763" y="3367088"/>
            <a:ext cx="4537075" cy="152400"/>
          </a:xfrm>
          <a:prstGeom prst="rect">
            <a:avLst/>
          </a:prstGeom>
          <a:noFill/>
          <a:ln w="9525">
            <a:noFill/>
            <a:miter lim="800000"/>
            <a:headEnd/>
            <a:tailEnd/>
          </a:ln>
          <a:effectLst/>
        </p:spPr>
        <p:txBody>
          <a:bodyPr lIns="0" tIns="0" rIns="0" bIns="0" anchor="ctr">
            <a:spAutoFit/>
          </a:bodyPr>
          <a:lstStyle/>
          <a:p>
            <a:r>
              <a:rPr lang="de-DE" sz="1000" dirty="0" smtClean="0">
                <a:solidFill>
                  <a:schemeClr val="bg1"/>
                </a:solidFill>
              </a:rPr>
              <a:t>Institute </a:t>
            </a:r>
            <a:r>
              <a:rPr lang="de-DE" sz="1000" baseline="0" dirty="0" smtClean="0">
                <a:solidFill>
                  <a:schemeClr val="bg1"/>
                </a:solidFill>
              </a:rPr>
              <a:t>for Data Processing and Electronics (IPE)</a:t>
            </a:r>
            <a:endParaRPr lang="de-DE" sz="1000" dirty="0">
              <a:solidFill>
                <a:schemeClr val="bg1"/>
              </a:solidFill>
            </a:endParaRPr>
          </a:p>
        </p:txBody>
      </p:sp>
      <p:sp>
        <p:nvSpPr>
          <p:cNvPr id="14" name="Text Box 14"/>
          <p:cNvSpPr txBox="1">
            <a:spLocks noChangeArrowheads="1"/>
          </p:cNvSpPr>
          <p:nvPr/>
        </p:nvSpPr>
        <p:spPr bwMode="auto">
          <a:xfrm>
            <a:off x="7318375" y="6497638"/>
            <a:ext cx="1727200" cy="244475"/>
          </a:xfrm>
          <a:prstGeom prst="rect">
            <a:avLst/>
          </a:prstGeom>
          <a:noFill/>
          <a:ln w="9525">
            <a:noFill/>
            <a:miter lim="800000"/>
            <a:headEnd/>
            <a:tailEnd/>
          </a:ln>
          <a:effectLst/>
        </p:spPr>
        <p:txBody>
          <a:bodyPr lIns="0" tIns="0" rIns="0" bIns="0">
            <a:spAutoFit/>
          </a:bodyPr>
          <a:lstStyle/>
          <a:p>
            <a:pPr algn="r">
              <a:defRPr/>
            </a:pPr>
            <a:r>
              <a:rPr lang="de-DE" sz="1600" b="1">
                <a:solidFill>
                  <a:schemeClr val="bg1"/>
                </a:solidFill>
              </a:rPr>
              <a:t>www.kit.edu</a:t>
            </a:r>
          </a:p>
        </p:txBody>
      </p:sp>
      <p:pic>
        <p:nvPicPr>
          <p:cNvPr id="26640" name="Picture 13" descr="KIT-Logo-rgb_en"/>
          <p:cNvPicPr>
            <a:picLocks noChangeAspect="1" noChangeArrowheads="1"/>
          </p:cNvPicPr>
          <p:nvPr/>
        </p:nvPicPr>
        <p:blipFill>
          <a:blip r:embed="rId4" cstate="print"/>
          <a:srcRect/>
          <a:stretch>
            <a:fillRect/>
          </a:stretch>
        </p:blipFill>
        <p:spPr bwMode="auto">
          <a:xfrm>
            <a:off x="395288" y="333375"/>
            <a:ext cx="1619250" cy="747713"/>
          </a:xfrm>
          <a:prstGeom prst="rect">
            <a:avLst/>
          </a:prstGeom>
          <a:noFill/>
          <a:ln w="9525">
            <a:noFill/>
            <a:miter lim="800000"/>
            <a:headEnd/>
            <a:tailEnd/>
          </a:ln>
        </p:spPr>
      </p:pic>
      <p:grpSp>
        <p:nvGrpSpPr>
          <p:cNvPr id="19" name="Group 18"/>
          <p:cNvGrpSpPr/>
          <p:nvPr userDrawn="1"/>
        </p:nvGrpSpPr>
        <p:grpSpPr>
          <a:xfrm>
            <a:off x="2123729" y="3789040"/>
            <a:ext cx="1814980" cy="1578519"/>
            <a:chOff x="2411760" y="1772816"/>
            <a:chExt cx="3024336" cy="2835747"/>
          </a:xfrm>
        </p:grpSpPr>
        <p:sp>
          <p:nvSpPr>
            <p:cNvPr id="20" name="Isosceles Triangle 19"/>
            <p:cNvSpPr/>
            <p:nvPr/>
          </p:nvSpPr>
          <p:spPr>
            <a:xfrm>
              <a:off x="2411760" y="1772816"/>
              <a:ext cx="3024336" cy="2736304"/>
            </a:xfrm>
            <a:prstGeom prst="triangle">
              <a:avLst/>
            </a:prstGeom>
            <a:solidFill>
              <a:srgbClr val="310573">
                <a:alpha val="76000"/>
              </a:srgbClr>
            </a:solidFill>
            <a:ln>
              <a:solidFill>
                <a:srgbClr val="512E9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descr="Medicalwp-Medical-Microscope-blue.ico"/>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7" y="3068959"/>
              <a:ext cx="1152129" cy="1368153"/>
            </a:xfrm>
            <a:prstGeom prst="rect">
              <a:avLst/>
            </a:prstGeom>
          </p:spPr>
        </p:pic>
        <p:sp>
          <p:nvSpPr>
            <p:cNvPr id="22" name="TextBox 21"/>
            <p:cNvSpPr txBox="1"/>
            <p:nvPr/>
          </p:nvSpPr>
          <p:spPr>
            <a:xfrm>
              <a:off x="3995936" y="4077073"/>
              <a:ext cx="1440160" cy="531490"/>
            </a:xfrm>
            <a:prstGeom prst="rect">
              <a:avLst/>
            </a:prstGeom>
            <a:noFill/>
          </p:spPr>
          <p:txBody>
            <a:bodyPr wrap="square" rtlCol="0">
              <a:spAutoFit/>
            </a:bodyPr>
            <a:lstStyle/>
            <a:p>
              <a:r>
                <a:rPr lang="en-US" sz="1050" dirty="0" smtClean="0">
                  <a:solidFill>
                    <a:srgbClr val="FFFFFF"/>
                  </a:solidFill>
                  <a:latin typeface="Apple Chancery"/>
                  <a:cs typeface="Apple Chancery"/>
                </a:rPr>
                <a:t>NORDR</a:t>
              </a:r>
              <a:endParaRPr lang="en-US" sz="2200" dirty="0">
                <a:solidFill>
                  <a:srgbClr val="FFFFFF"/>
                </a:solidFill>
                <a:latin typeface="Apple Chancery"/>
                <a:cs typeface="Apple Chancery"/>
              </a:endParaRPr>
            </a:p>
          </p:txBody>
        </p:sp>
        <p:grpSp>
          <p:nvGrpSpPr>
            <p:cNvPr id="23" name="Group 22"/>
            <p:cNvGrpSpPr/>
            <p:nvPr/>
          </p:nvGrpSpPr>
          <p:grpSpPr>
            <a:xfrm>
              <a:off x="3673269" y="2743555"/>
              <a:ext cx="947649" cy="1149390"/>
              <a:chOff x="3635896" y="2708920"/>
              <a:chExt cx="947649" cy="1149390"/>
            </a:xfrm>
          </p:grpSpPr>
          <p:grpSp>
            <p:nvGrpSpPr>
              <p:cNvPr id="24" name="Group 23"/>
              <p:cNvGrpSpPr/>
              <p:nvPr/>
            </p:nvGrpSpPr>
            <p:grpSpPr>
              <a:xfrm>
                <a:off x="3647441" y="2936489"/>
                <a:ext cx="936104" cy="921821"/>
                <a:chOff x="2935232" y="2251785"/>
                <a:chExt cx="1987441" cy="1940069"/>
              </a:xfrm>
            </p:grpSpPr>
            <p:sp>
              <p:nvSpPr>
                <p:cNvPr id="26" name="Hexagon 25"/>
                <p:cNvSpPr/>
                <p:nvPr/>
              </p:nvSpPr>
              <p:spPr>
                <a:xfrm>
                  <a:off x="3842314" y="2251785"/>
                  <a:ext cx="1060704" cy="914400"/>
                </a:xfrm>
                <a:prstGeom prst="hexagon">
                  <a:avLst/>
                </a:prstGeom>
                <a:solidFill>
                  <a:srgbClr val="FE7302"/>
                </a:solidFill>
                <a:ln>
                  <a:solidFill>
                    <a:srgbClr val="FE730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Hexagon 26"/>
                <p:cNvSpPr/>
                <p:nvPr/>
              </p:nvSpPr>
              <p:spPr>
                <a:xfrm>
                  <a:off x="2935232" y="2780928"/>
                  <a:ext cx="1060704" cy="914400"/>
                </a:xfrm>
                <a:prstGeom prst="hexagon">
                  <a:avLst/>
                </a:prstGeom>
                <a:solidFill>
                  <a:srgbClr val="FFE61B"/>
                </a:solidFill>
                <a:ln>
                  <a:solidFill>
                    <a:srgbClr val="FFE6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Hexagon 27"/>
                <p:cNvSpPr/>
                <p:nvPr/>
              </p:nvSpPr>
              <p:spPr>
                <a:xfrm>
                  <a:off x="3861969" y="3277454"/>
                  <a:ext cx="1060704" cy="914400"/>
                </a:xfrm>
                <a:prstGeom prst="hexagon">
                  <a:avLst/>
                </a:prstGeom>
                <a:solidFill>
                  <a:srgbClr val="90CE06"/>
                </a:solidFill>
                <a:ln>
                  <a:solidFill>
                    <a:srgbClr val="90CE0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5" name="Hexagon 24"/>
              <p:cNvSpPr/>
              <p:nvPr/>
            </p:nvSpPr>
            <p:spPr>
              <a:xfrm>
                <a:off x="3635896" y="2708920"/>
                <a:ext cx="499602" cy="434476"/>
              </a:xfrm>
              <a:prstGeom prst="hexagon">
                <a:avLst/>
              </a:prstGeom>
              <a:solidFill>
                <a:srgbClr val="93228D"/>
              </a:solidFill>
              <a:ln>
                <a:solidFill>
                  <a:srgbClr val="93228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pic>
        <p:nvPicPr>
          <p:cNvPr id="36" name="Picture 3" descr="C:\Users\kb3353\Downloads\IEEEBigDataServicePresentation\logo_med.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2321" y="4197401"/>
            <a:ext cx="1574304" cy="15743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
        <p:nvSpPr>
          <p:cNvPr id="4" name="Rectangle 12"/>
          <p:cNvSpPr>
            <a:spLocks noGrp="1" noChangeArrowheads="1"/>
          </p:cNvSpPr>
          <p:nvPr>
            <p:ph type="ftr" sz="quarter" idx="10"/>
          </p:nvPr>
        </p:nvSpPr>
        <p:spPr>
          <a:ln/>
        </p:spPr>
        <p:txBody>
          <a:bodyPr/>
          <a:lstStyle>
            <a:lvl1pPr>
              <a:defRPr/>
            </a:lvl1pPr>
          </a:lstStyle>
          <a:p>
            <a:r>
              <a:rPr lang="en-US" dirty="0"/>
              <a:t>Prof. Max </a:t>
            </a:r>
            <a:r>
              <a:rPr lang="en-US" dirty="0" err="1"/>
              <a:t>Mustermann</a:t>
            </a:r>
            <a:r>
              <a:rPr lang="en-US" dirty="0"/>
              <a:t> - Title</a:t>
            </a:r>
          </a:p>
        </p:txBody>
      </p:sp>
      <p:sp>
        <p:nvSpPr>
          <p:cNvPr id="5"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F7665972-A674-42BB-A6D3-497C66CECC7B}" type="datetime1">
              <a:rPr lang="de-DE" smtClean="0"/>
              <a:t>25/05/16</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5"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2D3A8543-D51A-47F9-8B8C-F345AB63733A}" type="datetime1">
              <a:rPr lang="de-DE" smtClean="0"/>
              <a:t>25/05/16</a:t>
            </a:fld>
            <a:endParaRPr lang="de-D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392113" y="1198563"/>
            <a:ext cx="4102100" cy="489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Inhaltsplatzhalter 3"/>
          <p:cNvSpPr>
            <a:spLocks noGrp="1"/>
          </p:cNvSpPr>
          <p:nvPr>
            <p:ph sz="half" idx="2"/>
          </p:nvPr>
        </p:nvSpPr>
        <p:spPr>
          <a:xfrm>
            <a:off x="4646613" y="1198563"/>
            <a:ext cx="4102100" cy="489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6" name="Datumsplatzhalter 9"/>
          <p:cNvSpPr>
            <a:spLocks noGrp="1"/>
          </p:cNvSpPr>
          <p:nvPr>
            <p:ph type="dt" sz="half" idx="11"/>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DD0AE0CA-F49A-4A73-B57F-22997294E071}" type="datetime1">
              <a:rPr lang="de-DE" smtClean="0"/>
              <a:t>25/05/16</a:t>
            </a:fld>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7" name="Rectangle 12"/>
          <p:cNvSpPr>
            <a:spLocks noGrp="1" noChangeArrowheads="1"/>
          </p:cNvSpPr>
          <p:nvPr>
            <p:ph type="ftr" sz="quarter" idx="10"/>
          </p:nvPr>
        </p:nvSpPr>
        <p:spPr>
          <a:ln/>
        </p:spPr>
        <p:txBody>
          <a:bodyPr/>
          <a:lstStyle>
            <a:lvl1pPr>
              <a:defRPr/>
            </a:lvl1pPr>
          </a:lstStyle>
          <a:p>
            <a:r>
              <a:rPr lang="en-US" dirty="0"/>
              <a:t>Prof. Max </a:t>
            </a:r>
            <a:r>
              <a:rPr lang="en-US" dirty="0" err="1"/>
              <a:t>Mustermann</a:t>
            </a:r>
            <a:r>
              <a:rPr lang="en-US" dirty="0"/>
              <a:t> - Title</a:t>
            </a:r>
          </a:p>
        </p:txBody>
      </p:sp>
      <p:sp>
        <p:nvSpPr>
          <p:cNvPr id="8" name="Datumsplatzhalter 9"/>
          <p:cNvSpPr>
            <a:spLocks noGrp="1"/>
          </p:cNvSpPr>
          <p:nvPr>
            <p:ph type="dt" sz="half" idx="11"/>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AEAA860C-D31C-4FE4-87E8-BBD43D289E2E}" type="datetime1">
              <a:rPr lang="de-DE" smtClean="0"/>
              <a:t>25/05/16</a:t>
            </a:fld>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4"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581B3696-7C53-41B7-B728-05BA33284096}" type="datetime1">
              <a:rPr lang="de-DE" smtClean="0"/>
              <a:t>25/05/16</a:t>
            </a:fld>
            <a:endParaRPr lang="de-D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3"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9B213EAA-0E19-4292-8C88-DF7DBF40B533}" type="datetime1">
              <a:rPr lang="de-DE" smtClean="0"/>
              <a:t>25/05/16</a:t>
            </a:fld>
            <a:endParaRPr lang="de-D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6" name="Datumsplatzhalter 9"/>
          <p:cNvSpPr>
            <a:spLocks noGrp="1"/>
          </p:cNvSpPr>
          <p:nvPr>
            <p:ph type="dt" sz="half" idx="11"/>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72163304-4CBF-499B-B5D7-6025FB62C3E4}" type="datetime1">
              <a:rPr lang="de-DE" smtClean="0"/>
              <a:t>25/05/16</a:t>
            </a:fld>
            <a:endParaRPr lang="de-D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6" name="Datumsplatzhalter 9"/>
          <p:cNvSpPr>
            <a:spLocks noGrp="1"/>
          </p:cNvSpPr>
          <p:nvPr>
            <p:ph type="dt" sz="half" idx="11"/>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0A4A16D7-93DC-4B03-AF4B-43CA872DBDE7}" type="datetime1">
              <a:rPr lang="de-DE" smtClean="0"/>
              <a:t>25/05/16</a:t>
            </a:fld>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5"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48BE3550-0739-42B7-9A45-B15E57BCDFD5}" type="datetime1">
              <a:rPr lang="de-DE" smtClean="0"/>
              <a:t>25/05/16</a:t>
            </a:fld>
            <a:endParaRPr lang="de-D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59563" y="333375"/>
            <a:ext cx="2089150" cy="5759450"/>
          </a:xfrm>
        </p:spPr>
        <p:txBody>
          <a:bodyPr vert="eaVert"/>
          <a:lstStyle/>
          <a:p>
            <a:r>
              <a:rPr lang="en-US" smtClean="0"/>
              <a:t>Click to edit Master title style</a:t>
            </a:r>
            <a:endParaRPr lang="de-DE"/>
          </a:p>
        </p:txBody>
      </p:sp>
      <p:sp>
        <p:nvSpPr>
          <p:cNvPr id="3" name="Vertikaler Textplatzhalter 2"/>
          <p:cNvSpPr>
            <a:spLocks noGrp="1"/>
          </p:cNvSpPr>
          <p:nvPr>
            <p:ph type="body" orient="vert" idx="1"/>
          </p:nvPr>
        </p:nvSpPr>
        <p:spPr>
          <a:xfrm>
            <a:off x="390525" y="333375"/>
            <a:ext cx="6116638" cy="5759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Rectangle 12"/>
          <p:cNvSpPr>
            <a:spLocks noGrp="1" noChangeArrowheads="1"/>
          </p:cNvSpPr>
          <p:nvPr>
            <p:ph type="ftr" sz="quarter" idx="10"/>
          </p:nvPr>
        </p:nvSpPr>
        <p:spPr>
          <a:ln/>
        </p:spPr>
        <p:txBody>
          <a:bodyPr/>
          <a:lstStyle>
            <a:lvl1pPr>
              <a:defRPr/>
            </a:lvl1pPr>
          </a:lstStyle>
          <a:p>
            <a:r>
              <a:rPr lang="en-US"/>
              <a:t>Prof. Max Mustermann - Title</a:t>
            </a:r>
          </a:p>
        </p:txBody>
      </p:sp>
      <p:sp>
        <p:nvSpPr>
          <p:cNvPr id="5"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12B69397-55EF-4172-AAC6-91AAA4285C4B}" type="datetime1">
              <a:rPr lang="de-DE" smtClean="0"/>
              <a:t>25/05/16</a:t>
            </a:fld>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image" Target="../media/image3.png"/><Relationship Id="rId16" Type="http://schemas.openxmlformats.org/officeDocument/2006/relationships/image" Target="../media/image4.png"/><Relationship Id="rId17" Type="http://schemas.openxmlformats.org/officeDocument/2006/relationships/image" Target="../media/image5.png"/><Relationship Id="rId18"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II_rahmen_neu_folge"/>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390525" y="333375"/>
            <a:ext cx="6911975" cy="56197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add title</a:t>
            </a:r>
          </a:p>
        </p:txBody>
      </p:sp>
      <p:sp>
        <p:nvSpPr>
          <p:cNvPr id="1028" name="Rectangle 3"/>
          <p:cNvSpPr>
            <a:spLocks noGrp="1" noChangeArrowheads="1"/>
          </p:cNvSpPr>
          <p:nvPr>
            <p:ph type="body" idx="1"/>
          </p:nvPr>
        </p:nvSpPr>
        <p:spPr bwMode="auto">
          <a:xfrm>
            <a:off x="392113" y="1198563"/>
            <a:ext cx="8356600" cy="48942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4" name="Text Box 10"/>
          <p:cNvSpPr txBox="1">
            <a:spLocks noChangeArrowheads="1"/>
          </p:cNvSpPr>
          <p:nvPr/>
        </p:nvSpPr>
        <p:spPr bwMode="auto">
          <a:xfrm>
            <a:off x="6011863" y="6453188"/>
            <a:ext cx="2736850" cy="360362"/>
          </a:xfrm>
          <a:prstGeom prst="rect">
            <a:avLst/>
          </a:prstGeom>
          <a:noFill/>
          <a:ln w="9525">
            <a:noFill/>
            <a:miter lim="800000"/>
            <a:headEnd/>
            <a:tailEnd/>
          </a:ln>
          <a:effectLst/>
        </p:spPr>
        <p:txBody>
          <a:bodyPr lIns="0" tIns="0" rIns="0" bIns="0"/>
          <a:lstStyle/>
          <a:p>
            <a:pPr algn="r">
              <a:spcBef>
                <a:spcPct val="50000"/>
              </a:spcBef>
            </a:pPr>
            <a:r>
              <a:rPr lang="en-US" sz="900" dirty="0" smtClean="0"/>
              <a:t>Institute for Data Processing and Electronics (IPE)</a:t>
            </a:r>
            <a:endParaRPr lang="en-US" sz="900" dirty="0"/>
          </a:p>
        </p:txBody>
      </p:sp>
      <p:sp>
        <p:nvSpPr>
          <p:cNvPr id="1035" name="Text Box 11"/>
          <p:cNvSpPr txBox="1">
            <a:spLocks noChangeArrowheads="1"/>
          </p:cNvSpPr>
          <p:nvPr/>
        </p:nvSpPr>
        <p:spPr bwMode="auto">
          <a:xfrm>
            <a:off x="250825" y="6445250"/>
            <a:ext cx="325438" cy="215900"/>
          </a:xfrm>
          <a:prstGeom prst="rect">
            <a:avLst/>
          </a:prstGeom>
          <a:noFill/>
          <a:ln w="9525">
            <a:noFill/>
            <a:miter lim="800000"/>
            <a:headEnd/>
            <a:tailEnd/>
          </a:ln>
          <a:effectLst/>
        </p:spPr>
        <p:txBody>
          <a:bodyPr lIns="0" tIns="0" rIns="0" bIns="0"/>
          <a:lstStyle/>
          <a:p>
            <a:pPr>
              <a:spcBef>
                <a:spcPct val="50000"/>
              </a:spcBef>
              <a:defRPr/>
            </a:pPr>
            <a:fld id="{1667C520-F49C-4D12-A1AD-7CEE7577070E}" type="slidenum">
              <a:rPr lang="de-DE" sz="900" b="1"/>
              <a:pPr>
                <a:spcBef>
                  <a:spcPct val="50000"/>
                </a:spcBef>
                <a:defRPr/>
              </a:pPr>
              <a:t>‹#›</a:t>
            </a:fld>
            <a:endParaRPr lang="de-DE" sz="900" b="1"/>
          </a:p>
        </p:txBody>
      </p:sp>
      <p:sp>
        <p:nvSpPr>
          <p:cNvPr id="1036" name="Rectangle 12"/>
          <p:cNvSpPr>
            <a:spLocks noGrp="1" noChangeArrowheads="1"/>
          </p:cNvSpPr>
          <p:nvPr>
            <p:ph type="ftr" sz="quarter" idx="3"/>
          </p:nvPr>
        </p:nvSpPr>
        <p:spPr bwMode="auto">
          <a:xfrm>
            <a:off x="1701800" y="6445250"/>
            <a:ext cx="4248150" cy="3603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a:lvl1pPr>
          </a:lstStyle>
          <a:p>
            <a:r>
              <a:rPr lang="en-US" dirty="0" smtClean="0"/>
              <a:t>Ajinkya Prabhune – 1</a:t>
            </a:r>
            <a:r>
              <a:rPr lang="en-US" baseline="30000" dirty="0" smtClean="0"/>
              <a:t>st</a:t>
            </a:r>
            <a:r>
              <a:rPr lang="en-US" dirty="0" smtClean="0"/>
              <a:t> year road-map</a:t>
            </a:r>
            <a:endParaRPr lang="en-US" dirty="0"/>
          </a:p>
        </p:txBody>
      </p:sp>
      <p:pic>
        <p:nvPicPr>
          <p:cNvPr id="1037" name="Picture 9" descr="KITlogo_4c_frutiger"/>
          <p:cNvPicPr>
            <a:picLocks noChangeAspect="1" noChangeArrowheads="1"/>
          </p:cNvPicPr>
          <p:nvPr/>
        </p:nvPicPr>
        <p:blipFill>
          <a:blip r:embed="rId14" cstate="print"/>
          <a:srcRect/>
          <a:stretch>
            <a:fillRect/>
          </a:stretch>
        </p:blipFill>
        <p:spPr bwMode="auto">
          <a:xfrm>
            <a:off x="7667625" y="341313"/>
            <a:ext cx="1084263" cy="495300"/>
          </a:xfrm>
          <a:prstGeom prst="rect">
            <a:avLst/>
          </a:prstGeom>
          <a:noFill/>
          <a:ln w="9525">
            <a:noFill/>
            <a:miter lim="800000"/>
            <a:headEnd/>
            <a:tailEnd/>
          </a:ln>
        </p:spPr>
      </p:pic>
      <p:sp>
        <p:nvSpPr>
          <p:cNvPr id="10" name="Datumsplatzhalter 9"/>
          <p:cNvSpPr>
            <a:spLocks noGrp="1"/>
          </p:cNvSpPr>
          <p:nvPr>
            <p:ph type="dt" sz="half" idx="2"/>
          </p:nvPr>
        </p:nvSpPr>
        <p:spPr>
          <a:xfrm>
            <a:off x="612000" y="6444000"/>
            <a:ext cx="1044000" cy="360000"/>
          </a:xfrm>
          <a:prstGeom prst="rect">
            <a:avLst/>
          </a:prstGeom>
        </p:spPr>
        <p:txBody>
          <a:bodyPr vert="horz" lIns="0" tIns="0" rIns="0" bIns="0" rtlCol="0" anchor="t" anchorCtr="0"/>
          <a:lstStyle>
            <a:lvl1pPr algn="l">
              <a:defRPr sz="900">
                <a:solidFill>
                  <a:schemeClr val="tx1">
                    <a:tint val="75000"/>
                  </a:schemeClr>
                </a:solidFill>
              </a:defRPr>
            </a:lvl1pPr>
          </a:lstStyle>
          <a:p>
            <a:fld id="{FD7711E6-56E3-4D02-B403-66B465DEBB30}" type="datetime1">
              <a:rPr lang="de-DE" smtClean="0"/>
              <a:t>25/05/16</a:t>
            </a:fld>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iming>
    <p:tnLst>
      <p:par>
        <p:cTn xmlns:p14="http://schemas.microsoft.com/office/powerpoint/2010/main" id="1" dur="indefinite" restart="never" nodeType="tmRoot"/>
      </p:par>
    </p:tnLst>
  </p:timing>
  <p:hf sldNum="0" hdr="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14325" indent="-314325" algn="l" rtl="0" eaLnBrk="1" fontAlgn="base" hangingPunct="1">
        <a:spcBef>
          <a:spcPct val="20000"/>
        </a:spcBef>
        <a:spcAft>
          <a:spcPct val="0"/>
        </a:spcAft>
        <a:buBlip>
          <a:blip r:embed="rId15"/>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Blip>
          <a:blip r:embed="rId16"/>
        </a:buBlip>
        <a:defRPr>
          <a:solidFill>
            <a:schemeClr val="tx1"/>
          </a:solidFill>
          <a:latin typeface="+mn-lt"/>
        </a:defRPr>
      </a:lvl2pPr>
      <a:lvl3pPr marL="1209675" indent="-276225" algn="l" rtl="0" eaLnBrk="1" fontAlgn="base" hangingPunct="1">
        <a:spcBef>
          <a:spcPct val="20000"/>
        </a:spcBef>
        <a:spcAft>
          <a:spcPct val="0"/>
        </a:spcAft>
        <a:buBlip>
          <a:blip r:embed="rId17"/>
        </a:buBlip>
        <a:defRPr sz="1600">
          <a:solidFill>
            <a:schemeClr val="tx1"/>
          </a:solidFill>
          <a:latin typeface="+mn-lt"/>
        </a:defRPr>
      </a:lvl3pPr>
      <a:lvl4pPr marL="1657350" indent="-276225" algn="l" rtl="0" eaLnBrk="1" fontAlgn="base" hangingPunct="1">
        <a:spcBef>
          <a:spcPct val="20000"/>
        </a:spcBef>
        <a:spcAft>
          <a:spcPct val="0"/>
        </a:spcAft>
        <a:buBlip>
          <a:blip r:embed="rId17"/>
        </a:buBlip>
        <a:defRPr sz="1600">
          <a:solidFill>
            <a:schemeClr val="tx1"/>
          </a:solidFill>
          <a:latin typeface="+mn-lt"/>
        </a:defRPr>
      </a:lvl4pPr>
      <a:lvl5pPr marL="2095500" indent="-276225" algn="l" rtl="0" eaLnBrk="1" fontAlgn="base" hangingPunct="1">
        <a:spcBef>
          <a:spcPct val="20000"/>
        </a:spcBef>
        <a:spcAft>
          <a:spcPct val="0"/>
        </a:spcAft>
        <a:buBlip>
          <a:blip r:embed="rId17"/>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18"/>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18"/>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18"/>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18"/>
        </a:buBlip>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4580074"/>
            <a:ext cx="3142167" cy="1729246"/>
          </a:xfrm>
          <a:prstGeom prst="rect">
            <a:avLst/>
          </a:prstGeom>
        </p:spPr>
      </p:pic>
      <p:sp>
        <p:nvSpPr>
          <p:cNvPr id="30724" name="Rectangle 2"/>
          <p:cNvSpPr>
            <a:spLocks noChangeArrowheads="1"/>
          </p:cNvSpPr>
          <p:nvPr/>
        </p:nvSpPr>
        <p:spPr bwMode="auto">
          <a:xfrm>
            <a:off x="395562" y="1340768"/>
            <a:ext cx="8389937" cy="720725"/>
          </a:xfrm>
          <a:prstGeom prst="rect">
            <a:avLst/>
          </a:prstGeom>
          <a:noFill/>
          <a:ln w="9525">
            <a:noFill/>
            <a:miter lim="800000"/>
            <a:headEnd/>
            <a:tailEnd/>
          </a:ln>
        </p:spPr>
        <p:txBody>
          <a:bodyPr lIns="0" tIns="0" rIns="0" bIns="0" anchor="b"/>
          <a:lstStyle/>
          <a:p>
            <a:pPr>
              <a:lnSpc>
                <a:spcPct val="90000"/>
              </a:lnSpc>
            </a:pPr>
            <a:endParaRPr lang="en-US" sz="2600" b="1" dirty="0" smtClean="0">
              <a:solidFill>
                <a:schemeClr val="tx2"/>
              </a:solidFill>
            </a:endParaRPr>
          </a:p>
        </p:txBody>
      </p:sp>
      <p:sp>
        <p:nvSpPr>
          <p:cNvPr id="30725" name="Rectangle 3"/>
          <p:cNvSpPr>
            <a:spLocks noChangeArrowheads="1"/>
          </p:cNvSpPr>
          <p:nvPr/>
        </p:nvSpPr>
        <p:spPr bwMode="auto">
          <a:xfrm>
            <a:off x="371538" y="2328875"/>
            <a:ext cx="8370888" cy="620713"/>
          </a:xfrm>
          <a:prstGeom prst="rect">
            <a:avLst/>
          </a:prstGeom>
          <a:noFill/>
          <a:ln w="9525">
            <a:noFill/>
            <a:miter lim="800000"/>
            <a:headEnd/>
            <a:tailEnd/>
          </a:ln>
        </p:spPr>
        <p:txBody>
          <a:bodyPr lIns="0" tIns="0" rIns="0" bIns="0"/>
          <a:lstStyle/>
          <a:p>
            <a:endParaRPr lang="en-US" sz="1600" b="1" dirty="0">
              <a:solidFill>
                <a:srgbClr val="000000"/>
              </a:solidFill>
            </a:endParaRPr>
          </a:p>
        </p:txBody>
      </p:sp>
      <p:sp>
        <p:nvSpPr>
          <p:cNvPr id="6" name="Rectangle 2"/>
          <p:cNvSpPr>
            <a:spLocks noChangeArrowheads="1"/>
          </p:cNvSpPr>
          <p:nvPr/>
        </p:nvSpPr>
        <p:spPr bwMode="auto">
          <a:xfrm>
            <a:off x="379787" y="1556792"/>
            <a:ext cx="8656709" cy="720725"/>
          </a:xfrm>
          <a:prstGeom prst="rect">
            <a:avLst/>
          </a:prstGeom>
          <a:noFill/>
          <a:ln w="9525">
            <a:noFill/>
            <a:miter lim="800000"/>
            <a:headEnd/>
            <a:tailEnd/>
          </a:ln>
        </p:spPr>
        <p:txBody>
          <a:bodyPr lIns="0" tIns="0" rIns="0" bIns="0" anchor="b"/>
          <a:lstStyle/>
          <a:p>
            <a:endParaRPr lang="en-US" sz="2800" dirty="0" smtClean="0">
              <a:solidFill>
                <a:schemeClr val="tx2"/>
              </a:solidFill>
            </a:endParaRPr>
          </a:p>
          <a:p>
            <a:endParaRPr lang="en-US" sz="2800" dirty="0">
              <a:solidFill>
                <a:schemeClr val="tx2"/>
              </a:solidFill>
            </a:endParaRPr>
          </a:p>
          <a:p>
            <a:endParaRPr lang="en-US" sz="2800" dirty="0" smtClean="0">
              <a:solidFill>
                <a:schemeClr val="tx2"/>
              </a:solidFill>
            </a:endParaRPr>
          </a:p>
          <a:p>
            <a:r>
              <a:rPr lang="en-US" sz="2800" dirty="0" smtClean="0"/>
              <a:t>Enabling scientific data reproducibility with automated provenance management in scientific data repository</a:t>
            </a:r>
            <a:endParaRPr lang="en-US" sz="2800" dirty="0">
              <a:solidFill>
                <a:schemeClr val="tx2"/>
              </a:solidFill>
            </a:endParaRPr>
          </a:p>
        </p:txBody>
      </p:sp>
      <p:sp>
        <p:nvSpPr>
          <p:cNvPr id="8" name="Rectangle 3"/>
          <p:cNvSpPr>
            <a:spLocks noChangeArrowheads="1"/>
          </p:cNvSpPr>
          <p:nvPr/>
        </p:nvSpPr>
        <p:spPr bwMode="auto">
          <a:xfrm>
            <a:off x="426933" y="2758604"/>
            <a:ext cx="8370888" cy="310356"/>
          </a:xfrm>
          <a:prstGeom prst="rect">
            <a:avLst/>
          </a:prstGeom>
          <a:noFill/>
          <a:ln w="9525">
            <a:noFill/>
            <a:miter lim="800000"/>
            <a:headEnd/>
            <a:tailEnd/>
          </a:ln>
        </p:spPr>
        <p:txBody>
          <a:bodyPr lIns="0" tIns="0" rIns="0" bIns="0"/>
          <a:lstStyle/>
          <a:p>
            <a:r>
              <a:rPr lang="en-US" sz="1600" dirty="0" smtClean="0">
                <a:solidFill>
                  <a:schemeClr val="tx2"/>
                </a:solidFill>
              </a:rPr>
              <a:t>Ajinkya Prabhune</a:t>
            </a:r>
            <a:endParaRPr lang="en-US" sz="1600" dirty="0">
              <a:solidFill>
                <a:srgbClr val="000000"/>
              </a:solidFill>
            </a:endParaRPr>
          </a:p>
        </p:txBody>
      </p:sp>
      <p:pic>
        <p:nvPicPr>
          <p:cNvPr id="3" name="Picture 2"/>
          <p:cNvPicPr>
            <a:picLocks noChangeAspect="1"/>
          </p:cNvPicPr>
          <p:nvPr/>
        </p:nvPicPr>
        <p:blipFill>
          <a:blip r:embed="rId3"/>
          <a:stretch>
            <a:fillRect/>
          </a:stretch>
        </p:blipFill>
        <p:spPr>
          <a:xfrm>
            <a:off x="4262230" y="3717032"/>
            <a:ext cx="2181978" cy="1584176"/>
          </a:xfrm>
          <a:prstGeom prst="rect">
            <a:avLst/>
          </a:prstGeom>
        </p:spPr>
      </p:pic>
      <p:pic>
        <p:nvPicPr>
          <p:cNvPr id="2" name="Picture 1"/>
          <p:cNvPicPr>
            <a:picLocks noChangeAspect="1"/>
          </p:cNvPicPr>
          <p:nvPr/>
        </p:nvPicPr>
        <p:blipFill>
          <a:blip r:embed="rId4"/>
          <a:stretch>
            <a:fillRect/>
          </a:stretch>
        </p:blipFill>
        <p:spPr>
          <a:xfrm>
            <a:off x="4067944" y="5157192"/>
            <a:ext cx="1864716" cy="1152128"/>
          </a:xfrm>
          <a:prstGeom prst="rect">
            <a:avLst/>
          </a:prstGeom>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3137" y="3717032"/>
            <a:ext cx="1122298" cy="789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Nanoscopy</a:t>
            </a:r>
            <a:endParaRPr lang="en-GB" dirty="0"/>
          </a:p>
        </p:txBody>
      </p:sp>
      <p:sp>
        <p:nvSpPr>
          <p:cNvPr id="3" name="Content Placeholder 2"/>
          <p:cNvSpPr>
            <a:spLocks noGrp="1"/>
          </p:cNvSpPr>
          <p:nvPr>
            <p:ph idx="1"/>
          </p:nvPr>
        </p:nvSpPr>
        <p:spPr/>
        <p:txBody>
          <a:bodyPr/>
          <a:lstStyle/>
          <a:p>
            <a:pPr marL="0" indent="0">
              <a:buNone/>
            </a:pPr>
            <a:r>
              <a:rPr lang="en-US" b="1" dirty="0"/>
              <a:t>Scientific perspective</a:t>
            </a:r>
          </a:p>
          <a:p>
            <a:pPr marL="269875" indent="-182563">
              <a:buFont typeface="Arial" panose="020B0604020202020204" pitchFamily="34" charset="0"/>
              <a:buChar char="•"/>
            </a:pPr>
            <a:r>
              <a:rPr lang="en-US" sz="1600" dirty="0"/>
              <a:t>Investigation on “</a:t>
            </a:r>
            <a:r>
              <a:rPr lang="en-US" sz="1600" i="1" dirty="0"/>
              <a:t>aggressive B-cell lymphomas”</a:t>
            </a:r>
          </a:p>
          <a:p>
            <a:pPr marL="269875" indent="-182563">
              <a:buFont typeface="Arial" panose="020B0604020202020204" pitchFamily="34" charset="0"/>
              <a:buChar char="•"/>
            </a:pPr>
            <a:r>
              <a:rPr lang="en-US" sz="1600" b="1" dirty="0"/>
              <a:t>Novel</a:t>
            </a:r>
            <a:r>
              <a:rPr lang="en-US" sz="1600" dirty="0"/>
              <a:t> imaging method capable of capturing images at </a:t>
            </a:r>
            <a:r>
              <a:rPr lang="en-US" sz="1600" b="1" dirty="0"/>
              <a:t>nanometer resolution</a:t>
            </a:r>
          </a:p>
          <a:p>
            <a:pPr marL="269875" indent="-182563">
              <a:buFont typeface="Arial" panose="020B0604020202020204" pitchFamily="34" charset="0"/>
              <a:buChar char="•"/>
            </a:pPr>
            <a:r>
              <a:rPr lang="en-US" sz="1600" dirty="0" smtClean="0"/>
              <a:t>Microscopy </a:t>
            </a:r>
            <a:r>
              <a:rPr lang="en-US" sz="1600" dirty="0"/>
              <a:t>technique – Spectral Precision Distance Microscopy (SPDM)</a:t>
            </a:r>
          </a:p>
          <a:p>
            <a:pPr marL="269875" indent="-182563">
              <a:buFont typeface="Arial" panose="020B0604020202020204" pitchFamily="34" charset="0"/>
              <a:buChar char="•"/>
            </a:pPr>
            <a:r>
              <a:rPr lang="en-US" sz="1600" dirty="0" smtClean="0"/>
              <a:t>Custom developed high-resolution microscopes located at Uni. Heidelberg and Uni. Mainz</a:t>
            </a:r>
          </a:p>
          <a:p>
            <a:pPr marL="269875" indent="-182563">
              <a:buFont typeface="Arial" panose="020B0604020202020204" pitchFamily="34" charset="0"/>
              <a:buChar char="•"/>
            </a:pPr>
            <a:endParaRPr lang="en-US" sz="1600" dirty="0"/>
          </a:p>
          <a:p>
            <a:pPr marL="269875" indent="-182563">
              <a:buFont typeface="Arial" panose="020B0604020202020204" pitchFamily="34" charset="0"/>
              <a:buChar char="•"/>
            </a:pPr>
            <a:endParaRPr lang="en-US" sz="1600" dirty="0"/>
          </a:p>
          <a:p>
            <a:pPr marL="0" indent="0">
              <a:buNone/>
            </a:pPr>
            <a:endParaRPr lang="en-US" sz="1600" dirty="0"/>
          </a:p>
          <a:p>
            <a:pPr marL="0" indent="0">
              <a:buNone/>
            </a:pPr>
            <a:endParaRPr lang="en-US" sz="1600" dirty="0" smtClean="0"/>
          </a:p>
          <a:p>
            <a:pPr marL="0" indent="0">
              <a:buNone/>
            </a:pPr>
            <a:endParaRPr lang="en-US" sz="1600" dirty="0" smtClean="0"/>
          </a:p>
          <a:p>
            <a:pPr marL="269875" lvl="1" indent="-182563">
              <a:buFont typeface="Arial" panose="020B0604020202020204" pitchFamily="34" charset="0"/>
              <a:buChar char="•"/>
            </a:pPr>
            <a:endParaRPr lang="en-US" sz="1600" dirty="0">
              <a:ea typeface="+mn-ea"/>
              <a:cs typeface="+mn-cs"/>
            </a:endParaRPr>
          </a:p>
          <a:p>
            <a:pPr marL="0" indent="0">
              <a:buNone/>
            </a:pPr>
            <a:endParaRPr lang="en-US" sz="1600" dirty="0"/>
          </a:p>
          <a:p>
            <a:pPr marL="0" indent="0">
              <a:buNone/>
            </a:pPr>
            <a:endParaRPr lang="en-GB" dirty="0"/>
          </a:p>
        </p:txBody>
      </p:sp>
      <p:sp>
        <p:nvSpPr>
          <p:cNvPr id="4" name="Footer Placeholder 3"/>
          <p:cNvSpPr>
            <a:spLocks noGrp="1"/>
          </p:cNvSpPr>
          <p:nvPr>
            <p:ph type="ftr" sz="quarter" idx="10"/>
          </p:nvPr>
        </p:nvSpPr>
        <p:spPr/>
        <p:txBody>
          <a:bodyPr/>
          <a:lstStyle/>
          <a:p>
            <a:r>
              <a:rPr lang="en-US" dirty="0" smtClean="0">
                <a:solidFill>
                  <a:schemeClr val="tx2"/>
                </a:solidFill>
              </a:rPr>
              <a:t>Ajinkya Prabhune – </a:t>
            </a:r>
            <a:r>
              <a:rPr lang="en-US" dirty="0" smtClean="0"/>
              <a:t>Enabling </a:t>
            </a:r>
            <a:r>
              <a:rPr lang="en-US" dirty="0"/>
              <a:t>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pic>
        <p:nvPicPr>
          <p:cNvPr id="6"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824873"/>
            <a:ext cx="3312368" cy="341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65247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pPr marL="269875" lvl="1" indent="-182563">
              <a:buFont typeface="Arial" panose="020B0604020202020204" pitchFamily="34" charset="0"/>
              <a:buChar char="•"/>
            </a:pPr>
            <a:r>
              <a:rPr lang="en-GB" sz="1600" dirty="0" smtClean="0"/>
              <a:t>Managing the lifecycle of large </a:t>
            </a:r>
            <a:r>
              <a:rPr lang="en-GB" sz="1600" b="1" dirty="0" smtClean="0"/>
              <a:t>raw-dataset</a:t>
            </a:r>
            <a:r>
              <a:rPr lang="en-GB" sz="1600" dirty="0" smtClean="0"/>
              <a:t> in the range of 150-200 TB</a:t>
            </a:r>
          </a:p>
          <a:p>
            <a:pPr marL="269875" lvl="1" indent="-182563">
              <a:buFont typeface="Arial" panose="020B0604020202020204" pitchFamily="34" charset="0"/>
              <a:buChar char="•"/>
            </a:pPr>
            <a:r>
              <a:rPr lang="en-GB" sz="1600" dirty="0" smtClean="0"/>
              <a:t>Community developed data-processing </a:t>
            </a:r>
            <a:r>
              <a:rPr lang="en-GB" sz="1600" b="1" dirty="0" smtClean="0"/>
              <a:t>algorithms </a:t>
            </a:r>
            <a:r>
              <a:rPr lang="en-GB" sz="1600" dirty="0" smtClean="0"/>
              <a:t>that are constantly updated</a:t>
            </a:r>
            <a:endParaRPr lang="en-GB" sz="1600" b="1" dirty="0" smtClean="0"/>
          </a:p>
          <a:p>
            <a:pPr marL="269875" lvl="1" indent="-182563">
              <a:buFont typeface="Arial" panose="020B0604020202020204" pitchFamily="34" charset="0"/>
              <a:buChar char="•"/>
            </a:pPr>
            <a:r>
              <a:rPr lang="en-GB" sz="1600" dirty="0" smtClean="0"/>
              <a:t>Scientific </a:t>
            </a:r>
            <a:r>
              <a:rPr lang="en-GB" sz="1600" b="1" dirty="0" smtClean="0"/>
              <a:t>workflows</a:t>
            </a:r>
            <a:r>
              <a:rPr lang="en-GB" sz="1600" dirty="0" smtClean="0"/>
              <a:t> that are continuously modified for improving the scientific results</a:t>
            </a:r>
          </a:p>
          <a:p>
            <a:pPr marL="269875" lvl="1" indent="-182563">
              <a:buFont typeface="Arial" panose="020B0604020202020204" pitchFamily="34" charset="0"/>
              <a:buChar char="•"/>
            </a:pPr>
            <a:r>
              <a:rPr lang="en-GB" sz="1600" dirty="0" smtClean="0"/>
              <a:t>Allow </a:t>
            </a:r>
            <a:r>
              <a:rPr lang="en-GB" sz="1600" b="1" dirty="0" smtClean="0"/>
              <a:t>repeatability</a:t>
            </a:r>
            <a:r>
              <a:rPr lang="en-GB" sz="1600" dirty="0" smtClean="0"/>
              <a:t> and </a:t>
            </a:r>
            <a:r>
              <a:rPr lang="en-GB" sz="1600" b="1" dirty="0" smtClean="0"/>
              <a:t>reproducibility</a:t>
            </a:r>
            <a:r>
              <a:rPr lang="en-GB" sz="1600" dirty="0" smtClean="0"/>
              <a:t> of scientific results</a:t>
            </a:r>
          </a:p>
          <a:p>
            <a:pPr marL="269875" lvl="1" indent="-182563">
              <a:buFont typeface="Arial" panose="020B0604020202020204" pitchFamily="34" charset="0"/>
              <a:buChar char="•"/>
            </a:pPr>
            <a:r>
              <a:rPr lang="en-GB" sz="1600" b="1" dirty="0" smtClean="0"/>
              <a:t>Sharing</a:t>
            </a:r>
            <a:r>
              <a:rPr lang="en-GB" sz="1600" dirty="0" smtClean="0"/>
              <a:t> the scientific workflows and its associated provenance</a:t>
            </a:r>
          </a:p>
          <a:p>
            <a:pPr marL="269875" lvl="1" indent="-182563">
              <a:buFont typeface="Arial" panose="020B0604020202020204" pitchFamily="34" charset="0"/>
              <a:buChar char="•"/>
            </a:pPr>
            <a:endParaRPr lang="en-GB" sz="1600" dirty="0" smtClean="0"/>
          </a:p>
          <a:p>
            <a:pPr marL="0" indent="0">
              <a:buNone/>
            </a:pPr>
            <a:endParaRPr lang="en-GB"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grpSp>
        <p:nvGrpSpPr>
          <p:cNvPr id="22" name="Group 21"/>
          <p:cNvGrpSpPr/>
          <p:nvPr/>
        </p:nvGrpSpPr>
        <p:grpSpPr>
          <a:xfrm>
            <a:off x="2107984" y="3717032"/>
            <a:ext cx="4696264" cy="1636416"/>
            <a:chOff x="2107984" y="3717032"/>
            <a:chExt cx="4696264" cy="1636416"/>
          </a:xfrm>
        </p:grpSpPr>
        <p:sp>
          <p:nvSpPr>
            <p:cNvPr id="6" name="Rounded Rectangle 5"/>
            <p:cNvSpPr/>
            <p:nvPr/>
          </p:nvSpPr>
          <p:spPr>
            <a:xfrm>
              <a:off x="2107984" y="3717032"/>
              <a:ext cx="4696264" cy="1287409"/>
            </a:xfrm>
            <a:prstGeom prst="round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10" descr="W:\hartmann-v\IconExperience\BusinessAndData\128x128\plain\inde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7862" y="3907696"/>
              <a:ext cx="556406" cy="5476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W:\hartmann-v\IconExperience\ObjectsAndPeople\128x128\plain\pack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813" y="3848627"/>
              <a:ext cx="676439" cy="6657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http://i.imgur.com/ihLkWDj.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6777" y="3988398"/>
              <a:ext cx="516226" cy="5080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104" y="3907712"/>
              <a:ext cx="617673" cy="556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ight Arrow 10"/>
            <p:cNvSpPr/>
            <p:nvPr/>
          </p:nvSpPr>
          <p:spPr>
            <a:xfrm>
              <a:off x="2823837" y="4136361"/>
              <a:ext cx="623984" cy="124211"/>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6">
                    <a:lumMod val="75000"/>
                  </a:schemeClr>
                </a:solidFill>
              </a:endParaRPr>
            </a:p>
          </p:txBody>
        </p:sp>
        <p:sp>
          <p:nvSpPr>
            <p:cNvPr id="12" name="Right Arrow 11"/>
            <p:cNvSpPr/>
            <p:nvPr/>
          </p:nvSpPr>
          <p:spPr>
            <a:xfrm>
              <a:off x="4071100" y="4148386"/>
              <a:ext cx="623984" cy="124211"/>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6">
                    <a:lumMod val="75000"/>
                  </a:schemeClr>
                </a:solidFill>
              </a:endParaRPr>
            </a:p>
          </p:txBody>
        </p:sp>
        <p:sp>
          <p:nvSpPr>
            <p:cNvPr id="13" name="Right Arrow 12"/>
            <p:cNvSpPr/>
            <p:nvPr/>
          </p:nvSpPr>
          <p:spPr>
            <a:xfrm>
              <a:off x="5252183" y="4167574"/>
              <a:ext cx="623984" cy="124211"/>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6">
                    <a:lumMod val="75000"/>
                  </a:schemeClr>
                </a:solidFill>
              </a:endParaRPr>
            </a:p>
          </p:txBody>
        </p:sp>
        <p:pic>
          <p:nvPicPr>
            <p:cNvPr id="14" name="Picture 20" descr="http://i.imgur.com/ihLkWDj.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3924321"/>
              <a:ext cx="516226" cy="50808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http://i.imgur.com/ihLkWDj.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8432" y="3848288"/>
              <a:ext cx="516226" cy="50808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253979" y="4500385"/>
              <a:ext cx="445813" cy="247619"/>
            </a:xfrm>
            <a:prstGeom prst="rect">
              <a:avLst/>
            </a:prstGeom>
            <a:noFill/>
          </p:spPr>
          <p:txBody>
            <a:bodyPr wrap="none" rtlCol="0">
              <a:spAutoFit/>
            </a:bodyPr>
            <a:lstStyle/>
            <a:p>
              <a:r>
                <a:rPr lang="en-GB" sz="1200" dirty="0" smtClean="0"/>
                <a:t>Raw</a:t>
              </a:r>
              <a:endParaRPr lang="en-GB" sz="1400" dirty="0"/>
            </a:p>
          </p:txBody>
        </p:sp>
        <p:sp>
          <p:nvSpPr>
            <p:cNvPr id="17" name="TextBox 16"/>
            <p:cNvSpPr txBox="1"/>
            <p:nvPr/>
          </p:nvSpPr>
          <p:spPr>
            <a:xfrm>
              <a:off x="3216060" y="4398760"/>
              <a:ext cx="1040068" cy="461665"/>
            </a:xfrm>
            <a:prstGeom prst="rect">
              <a:avLst/>
            </a:prstGeom>
            <a:noFill/>
          </p:spPr>
          <p:txBody>
            <a:bodyPr wrap="none" rtlCol="0">
              <a:spAutoFit/>
            </a:bodyPr>
            <a:lstStyle/>
            <a:p>
              <a:pPr algn="ctr"/>
              <a:r>
                <a:rPr lang="en-GB" sz="1200" dirty="0" smtClean="0"/>
                <a:t>Intermediate</a:t>
              </a:r>
            </a:p>
            <a:p>
              <a:pPr algn="ctr"/>
              <a:r>
                <a:rPr lang="en-GB" sz="1200" dirty="0" smtClean="0"/>
                <a:t>Result</a:t>
              </a:r>
              <a:endParaRPr lang="en-GB" sz="1400" dirty="0"/>
            </a:p>
          </p:txBody>
        </p:sp>
        <p:sp>
          <p:nvSpPr>
            <p:cNvPr id="18" name="TextBox 17"/>
            <p:cNvSpPr txBox="1"/>
            <p:nvPr/>
          </p:nvSpPr>
          <p:spPr>
            <a:xfrm>
              <a:off x="4602769" y="4410971"/>
              <a:ext cx="689311" cy="461665"/>
            </a:xfrm>
            <a:prstGeom prst="rect">
              <a:avLst/>
            </a:prstGeom>
            <a:noFill/>
          </p:spPr>
          <p:txBody>
            <a:bodyPr wrap="none" rtlCol="0">
              <a:spAutoFit/>
            </a:bodyPr>
            <a:lstStyle/>
            <a:p>
              <a:pPr algn="ctr"/>
              <a:r>
                <a:rPr lang="en-GB" sz="1200" dirty="0" smtClean="0"/>
                <a:t>Result</a:t>
              </a:r>
            </a:p>
            <a:p>
              <a:pPr algn="ctr"/>
              <a:r>
                <a:rPr lang="en-GB" sz="1200" dirty="0" smtClean="0"/>
                <a:t>Images</a:t>
              </a:r>
              <a:endParaRPr lang="en-GB" sz="1200" dirty="0"/>
            </a:p>
          </p:txBody>
        </p:sp>
        <p:sp>
          <p:nvSpPr>
            <p:cNvPr id="19" name="TextBox 18"/>
            <p:cNvSpPr txBox="1"/>
            <p:nvPr/>
          </p:nvSpPr>
          <p:spPr>
            <a:xfrm>
              <a:off x="5869533" y="4428377"/>
              <a:ext cx="830551" cy="461665"/>
            </a:xfrm>
            <a:prstGeom prst="rect">
              <a:avLst/>
            </a:prstGeom>
            <a:noFill/>
          </p:spPr>
          <p:txBody>
            <a:bodyPr wrap="none" rtlCol="0">
              <a:spAutoFit/>
            </a:bodyPr>
            <a:lstStyle/>
            <a:p>
              <a:pPr algn="ctr"/>
              <a:r>
                <a:rPr lang="en-GB" sz="1200" dirty="0" smtClean="0"/>
                <a:t>Analysed</a:t>
              </a:r>
            </a:p>
            <a:p>
              <a:pPr algn="ctr"/>
              <a:r>
                <a:rPr lang="en-GB" sz="1200" dirty="0" smtClean="0"/>
                <a:t>Images</a:t>
              </a:r>
              <a:endParaRPr lang="en-GB" sz="1200" dirty="0"/>
            </a:p>
          </p:txBody>
        </p:sp>
        <p:sp>
          <p:nvSpPr>
            <p:cNvPr id="21" name="TextBox 20"/>
            <p:cNvSpPr txBox="1"/>
            <p:nvPr/>
          </p:nvSpPr>
          <p:spPr>
            <a:xfrm>
              <a:off x="2771800" y="5076449"/>
              <a:ext cx="3401292" cy="276999"/>
            </a:xfrm>
            <a:prstGeom prst="rect">
              <a:avLst/>
            </a:prstGeom>
            <a:noFill/>
          </p:spPr>
          <p:txBody>
            <a:bodyPr wrap="none" rtlCol="0">
              <a:spAutoFit/>
            </a:bodyPr>
            <a:lstStyle/>
            <a:p>
              <a:r>
                <a:rPr lang="en-GB" sz="1200" dirty="0" smtClean="0">
                  <a:latin typeface="Calibri"/>
                  <a:cs typeface="Calibri"/>
                </a:rPr>
                <a:t>Fig.1 Basic representation of a </a:t>
              </a:r>
              <a:r>
                <a:rPr lang="en-GB" sz="1200" dirty="0" err="1" smtClean="0">
                  <a:latin typeface="Calibri"/>
                  <a:cs typeface="Calibri"/>
                </a:rPr>
                <a:t>nanoscopy</a:t>
              </a:r>
              <a:r>
                <a:rPr lang="en-GB" sz="1200" dirty="0" smtClean="0">
                  <a:latin typeface="Calibri"/>
                  <a:cs typeface="Calibri"/>
                </a:rPr>
                <a:t> workflow</a:t>
              </a:r>
              <a:endParaRPr lang="en-GB" sz="1200" dirty="0">
                <a:latin typeface="Calibri"/>
                <a:cs typeface="Calibri"/>
              </a:endParaRPr>
            </a:p>
          </p:txBody>
        </p:sp>
      </p:grpSp>
    </p:spTree>
    <p:extLst>
      <p:ext uri="{BB962C8B-B14F-4D97-AF65-F5344CB8AC3E}">
        <p14:creationId xmlns:p14="http://schemas.microsoft.com/office/powerpoint/2010/main" val="19201855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Scientific workflow</a:t>
            </a:r>
            <a:endParaRPr lang="en-US" dirty="0"/>
          </a:p>
        </p:txBody>
      </p:sp>
      <p:sp>
        <p:nvSpPr>
          <p:cNvPr id="3" name="Content Placeholder 2"/>
          <p:cNvSpPr>
            <a:spLocks noGrp="1"/>
          </p:cNvSpPr>
          <p:nvPr>
            <p:ph idx="1"/>
          </p:nvPr>
        </p:nvSpPr>
        <p:spPr/>
        <p:txBody>
          <a:bodyPr/>
          <a:lstStyle/>
          <a:p>
            <a:pPr marL="174625" indent="-174625">
              <a:buFont typeface="Arial"/>
              <a:buChar char="•"/>
            </a:pPr>
            <a:r>
              <a:rPr lang="en-IN" dirty="0" smtClean="0"/>
              <a:t>What is a scientific workflow ?</a:t>
            </a:r>
          </a:p>
          <a:p>
            <a:pPr marL="360363" lvl="1" indent="-185738">
              <a:buFont typeface="Arial"/>
              <a:buChar char="•"/>
            </a:pPr>
            <a:r>
              <a:rPr lang="en-US" dirty="0"/>
              <a:t>A </a:t>
            </a:r>
            <a:r>
              <a:rPr lang="en-US" dirty="0" smtClean="0"/>
              <a:t>set </a:t>
            </a:r>
            <a:r>
              <a:rPr lang="en-US" dirty="0"/>
              <a:t>of systematically organized processing steps </a:t>
            </a:r>
            <a:r>
              <a:rPr lang="en-US" dirty="0" smtClean="0"/>
              <a:t>used </a:t>
            </a:r>
            <a:r>
              <a:rPr lang="en-US" dirty="0"/>
              <a:t>to </a:t>
            </a:r>
            <a:r>
              <a:rPr lang="en-US" dirty="0" smtClean="0"/>
              <a:t>accomplish a  </a:t>
            </a:r>
            <a:r>
              <a:rPr lang="en-US" dirty="0"/>
              <a:t>scientific </a:t>
            </a:r>
            <a:r>
              <a:rPr lang="en-US" dirty="0" smtClean="0"/>
              <a:t>task.</a:t>
            </a:r>
          </a:p>
          <a:p>
            <a:pPr marL="360363" lvl="1" indent="-185738">
              <a:buFont typeface="Arial"/>
              <a:buChar char="•"/>
            </a:pPr>
            <a:endParaRPr lang="en-US" sz="1800" dirty="0"/>
          </a:p>
          <a:p>
            <a:pPr marL="174625" indent="-174625">
              <a:buFont typeface="Arial"/>
              <a:buChar char="•"/>
            </a:pPr>
            <a:r>
              <a:rPr lang="en-US" dirty="0" smtClean="0"/>
              <a:t>What is a workflow language ?</a:t>
            </a:r>
          </a:p>
          <a:p>
            <a:pPr marL="360363" lvl="1" indent="-185738">
              <a:buFont typeface="Arial"/>
              <a:buChar char="•"/>
            </a:pPr>
            <a:r>
              <a:rPr lang="en-GB" dirty="0" smtClean="0"/>
              <a:t>A </a:t>
            </a:r>
            <a:r>
              <a:rPr lang="en-GB" dirty="0"/>
              <a:t>language that allows to describe the processing tasks and the execution order. Example BPEL4WS (Apache ODE), SCUFL(</a:t>
            </a:r>
            <a:r>
              <a:rPr lang="en-GB" dirty="0" err="1"/>
              <a:t>Taverna</a:t>
            </a:r>
            <a:r>
              <a:rPr lang="en-GB" dirty="0"/>
              <a:t>), </a:t>
            </a:r>
            <a:r>
              <a:rPr lang="en-GB" dirty="0" err="1"/>
              <a:t>MoML</a:t>
            </a:r>
            <a:r>
              <a:rPr lang="en-GB" dirty="0"/>
              <a:t>(</a:t>
            </a:r>
            <a:r>
              <a:rPr lang="en-GB" dirty="0" err="1"/>
              <a:t>Kepler</a:t>
            </a:r>
            <a:r>
              <a:rPr lang="en-GB" dirty="0"/>
              <a:t>).</a:t>
            </a:r>
            <a:endParaRPr lang="de-DE" dirty="0"/>
          </a:p>
          <a:p>
            <a:pPr>
              <a:buFont typeface="Arial"/>
              <a:buChar char="•"/>
            </a:pPr>
            <a:endParaRPr lang="en-US" sz="1600" dirty="0"/>
          </a:p>
          <a:p>
            <a:pPr marL="174625" indent="-174625">
              <a:buFont typeface="Arial"/>
              <a:buChar char="•"/>
            </a:pPr>
            <a:r>
              <a:rPr lang="en-US" dirty="0" smtClean="0"/>
              <a:t>What is a workflow management system (WFMS) or workflow engine ?</a:t>
            </a:r>
          </a:p>
          <a:p>
            <a:pPr marL="360363" lvl="1" indent="-185738">
              <a:buFont typeface="Arial"/>
              <a:buChar char="•"/>
            </a:pPr>
            <a:r>
              <a:rPr lang="en-US" dirty="0"/>
              <a:t>A software that </a:t>
            </a:r>
            <a:r>
              <a:rPr lang="en-US" dirty="0" smtClean="0"/>
              <a:t>coordinates </a:t>
            </a:r>
            <a:r>
              <a:rPr lang="en-US" dirty="0"/>
              <a:t>the processing steps defined in the workflow</a:t>
            </a:r>
            <a:r>
              <a:rPr lang="en-US" dirty="0" smtClean="0"/>
              <a:t>.</a:t>
            </a:r>
          </a:p>
          <a:p>
            <a:pPr>
              <a:buFont typeface="Arial"/>
              <a:buChar char="•"/>
            </a:pPr>
            <a:endParaRPr lang="en-US" dirty="0"/>
          </a:p>
          <a:p>
            <a:pPr marL="174625" indent="-174625">
              <a:buFont typeface="Arial"/>
              <a:buChar char="•"/>
            </a:pPr>
            <a:r>
              <a:rPr lang="de-DE" dirty="0" smtClean="0"/>
              <a:t>Why are workflows and workflow management system important ?</a:t>
            </a:r>
          </a:p>
          <a:p>
            <a:pPr marL="360363" lvl="1" indent="-185738">
              <a:buFont typeface="Arial"/>
              <a:buChar char="•"/>
            </a:pPr>
            <a:r>
              <a:rPr lang="de-DE" dirty="0"/>
              <a:t>Automate the complex </a:t>
            </a:r>
            <a:r>
              <a:rPr lang="de-DE" dirty="0" smtClean="0"/>
              <a:t>tasks </a:t>
            </a:r>
            <a:r>
              <a:rPr lang="de-DE" dirty="0"/>
              <a:t>for a scientific experiment. </a:t>
            </a:r>
            <a:endParaRPr lang="de-DE" dirty="0" smtClean="0"/>
          </a:p>
          <a:p>
            <a:pPr marL="360363" lvl="1" indent="-185738">
              <a:buFont typeface="Arial"/>
              <a:buChar char="•"/>
            </a:pPr>
            <a:r>
              <a:rPr lang="de-DE" dirty="0"/>
              <a:t>Easy repetition of the </a:t>
            </a:r>
            <a:r>
              <a:rPr lang="de-DE" dirty="0" smtClean="0"/>
              <a:t>experiments</a:t>
            </a:r>
            <a:r>
              <a:rPr lang="de-DE" dirty="0"/>
              <a:t>. </a:t>
            </a:r>
          </a:p>
          <a:p>
            <a:pPr lvl="1">
              <a:buFont typeface="Arial"/>
              <a:buChar char="•"/>
            </a:pPr>
            <a:endParaRPr lang="de-DE" dirty="0" smtClean="0"/>
          </a:p>
          <a:p>
            <a:pPr lvl="1">
              <a:buFont typeface="Arial"/>
              <a:buChar char="•"/>
            </a:pPr>
            <a:endParaRPr lang="de-DE" dirty="0" smtClean="0"/>
          </a:p>
          <a:p>
            <a:pPr marL="476250" lvl="1" indent="0">
              <a:buNone/>
            </a:pPr>
            <a:endParaRPr lang="de-DE" dirty="0" smtClean="0"/>
          </a:p>
          <a:p>
            <a:pPr lvl="1"/>
            <a:endParaRPr lang="de-DE" dirty="0" smtClean="0"/>
          </a:p>
          <a:p>
            <a:pPr marL="0" indent="0">
              <a:buNone/>
            </a:pPr>
            <a:r>
              <a:rPr lang="en-GB" sz="1800" dirty="0" smtClean="0"/>
              <a:t>   </a:t>
            </a:r>
            <a:endParaRPr lang="en-GB" sz="1800"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spTree>
    <p:extLst>
      <p:ext uri="{BB962C8B-B14F-4D97-AF65-F5344CB8AC3E}">
        <p14:creationId xmlns:p14="http://schemas.microsoft.com/office/powerpoint/2010/main" val="1696698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Goals</a:t>
            </a:r>
            <a:endParaRPr lang="en-GB" dirty="0"/>
          </a:p>
        </p:txBody>
      </p:sp>
      <p:sp>
        <p:nvSpPr>
          <p:cNvPr id="3" name="Content Placeholder 2"/>
          <p:cNvSpPr>
            <a:spLocks noGrp="1"/>
          </p:cNvSpPr>
          <p:nvPr>
            <p:ph idx="1"/>
          </p:nvPr>
        </p:nvSpPr>
        <p:spPr/>
        <p:txBody>
          <a:bodyPr/>
          <a:lstStyle/>
          <a:p>
            <a:pPr>
              <a:buFont typeface="Arial"/>
              <a:buChar char="•"/>
            </a:pPr>
            <a:r>
              <a:rPr lang="en-US" dirty="0" smtClean="0"/>
              <a:t>Goal 1: Identify a W3C standard provenance model, capable of modeling both the workflow and its associated provenance.</a:t>
            </a:r>
          </a:p>
          <a:p>
            <a:pPr marL="0" indent="0">
              <a:buNone/>
            </a:pPr>
            <a:endParaRPr lang="en-US" dirty="0" smtClean="0"/>
          </a:p>
          <a:p>
            <a:pPr>
              <a:buFont typeface="Arial"/>
              <a:buChar char="•"/>
            </a:pPr>
            <a:r>
              <a:rPr lang="en-US" dirty="0" smtClean="0"/>
              <a:t>Goal 2: Automatically generate the provenance trace for each execution of a scientific workflow.</a:t>
            </a:r>
          </a:p>
          <a:p>
            <a:pPr>
              <a:buFont typeface="Arial"/>
              <a:buChar char="•"/>
            </a:pPr>
            <a:endParaRPr lang="en-US" dirty="0" smtClean="0"/>
          </a:p>
          <a:p>
            <a:pPr>
              <a:buFont typeface="Arial"/>
              <a:buChar char="•"/>
            </a:pPr>
            <a:r>
              <a:rPr lang="en-US" dirty="0" smtClean="0"/>
              <a:t>Goal 3: Develop the provenance management framework for NORDR and integrate into KIT Data Manager.</a:t>
            </a:r>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sp>
        <p:nvSpPr>
          <p:cNvPr id="6" name="Footer Placeholder 3"/>
          <p:cNvSpPr>
            <a:spLocks noGrp="1"/>
          </p:cNvSpPr>
          <p:nvPr>
            <p:ph type="ftr" sz="quarter" idx="10"/>
          </p:nvPr>
        </p:nvSpPr>
        <p:spPr>
          <a:xfrm>
            <a:off x="1701800" y="6445250"/>
            <a:ext cx="4248150" cy="360363"/>
          </a:xfrm>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2077568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525" y="333375"/>
            <a:ext cx="7349827" cy="1151409"/>
          </a:xfrm>
        </p:spPr>
        <p:txBody>
          <a:bodyPr/>
          <a:lstStyle/>
          <a:p>
            <a:r>
              <a:rPr lang="en-US" dirty="0" smtClean="0"/>
              <a:t>Goal 1 : Identify a comprehensive and a standard provenance model.</a:t>
            </a:r>
            <a:br>
              <a:rPr lang="en-US" dirty="0" smtClean="0"/>
            </a:br>
            <a:endParaRPr lang="en-US" dirty="0"/>
          </a:p>
        </p:txBody>
      </p:sp>
      <p:sp>
        <p:nvSpPr>
          <p:cNvPr id="3" name="Content Placeholder 2"/>
          <p:cNvSpPr>
            <a:spLocks noGrp="1"/>
          </p:cNvSpPr>
          <p:nvPr>
            <p:ph idx="1"/>
          </p:nvPr>
        </p:nvSpPr>
        <p:spPr>
          <a:xfrm>
            <a:off x="392113" y="980728"/>
            <a:ext cx="8356600" cy="5328592"/>
          </a:xfrm>
        </p:spPr>
        <p:txBody>
          <a:bodyPr/>
          <a:lstStyle/>
          <a:p>
            <a:pPr>
              <a:buFont typeface="Arial"/>
              <a:buChar char="•"/>
            </a:pPr>
            <a:endParaRPr lang="en-US" dirty="0" smtClean="0"/>
          </a:p>
          <a:p>
            <a:pPr marL="174625" indent="-174625">
              <a:buFont typeface="Arial"/>
              <a:buChar char="•"/>
            </a:pPr>
            <a:r>
              <a:rPr lang="en-US" dirty="0"/>
              <a:t>Why </a:t>
            </a:r>
            <a:r>
              <a:rPr lang="en-US" dirty="0" err="1"/>
              <a:t>ProvONE</a:t>
            </a:r>
            <a:r>
              <a:rPr lang="en-US" dirty="0"/>
              <a:t>? </a:t>
            </a:r>
            <a:r>
              <a:rPr lang="en-US" dirty="0" smtClean="0"/>
              <a:t> </a:t>
            </a:r>
            <a:r>
              <a:rPr lang="en-US" dirty="0" smtClean="0">
                <a:sym typeface="Wingdings"/>
              </a:rPr>
              <a:t> </a:t>
            </a:r>
            <a:r>
              <a:rPr lang="en-US" dirty="0" err="1" smtClean="0"/>
              <a:t>ProvONE</a:t>
            </a:r>
            <a:r>
              <a:rPr lang="en-US" dirty="0" smtClean="0"/>
              <a:t> provenance model is a W3C standard </a:t>
            </a:r>
            <a:r>
              <a:rPr lang="en-US" baseline="30000" dirty="0" smtClean="0"/>
              <a:t>[2]</a:t>
            </a:r>
          </a:p>
          <a:p>
            <a:pPr marL="174625" indent="-174625">
              <a:buFont typeface="Arial"/>
              <a:buChar char="•"/>
            </a:pPr>
            <a:r>
              <a:rPr lang="en-US" dirty="0" smtClean="0"/>
              <a:t>Easy to integrate existing metadata vocabulary for modeling the provenance contextual information (for example Dublin Core terms) </a:t>
            </a:r>
          </a:p>
          <a:p>
            <a:pPr>
              <a:buFont typeface="Arial"/>
              <a:buChar char="•"/>
            </a:pPr>
            <a:endParaRPr lang="en-US" dirty="0"/>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2420888"/>
            <a:ext cx="7065565" cy="3888432"/>
          </a:xfrm>
          <a:prstGeom prst="rect">
            <a:avLst/>
          </a:prstGeom>
        </p:spPr>
      </p:pic>
      <p:sp>
        <p:nvSpPr>
          <p:cNvPr id="9" name="Footer Placeholder 3"/>
          <p:cNvSpPr>
            <a:spLocks noGrp="1"/>
          </p:cNvSpPr>
          <p:nvPr>
            <p:ph type="ftr" sz="quarter" idx="10"/>
          </p:nvPr>
        </p:nvSpPr>
        <p:spPr>
          <a:xfrm>
            <a:off x="1701800" y="6445250"/>
            <a:ext cx="4248150" cy="360363"/>
          </a:xfrm>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2112086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ProvONE</a:t>
            </a:r>
            <a:r>
              <a:rPr lang="en-US" dirty="0"/>
              <a:t> control classes and associations</a:t>
            </a:r>
          </a:p>
        </p:txBody>
      </p:sp>
      <p:sp>
        <p:nvSpPr>
          <p:cNvPr id="3" name="Content Placeholder 2"/>
          <p:cNvSpPr>
            <a:spLocks noGrp="1"/>
          </p:cNvSpPr>
          <p:nvPr>
            <p:ph idx="1"/>
          </p:nvPr>
        </p:nvSpPr>
        <p:spPr>
          <a:xfrm>
            <a:off x="467544" y="1196752"/>
            <a:ext cx="8356600" cy="4894262"/>
          </a:xfrm>
        </p:spPr>
        <p:txBody>
          <a:bodyPr/>
          <a:lstStyle/>
          <a:p>
            <a:pPr>
              <a:buFont typeface="Arial"/>
              <a:buChar char="•"/>
            </a:pPr>
            <a:r>
              <a:rPr lang="en-US" dirty="0" smtClean="0"/>
              <a:t>Workflow – A </a:t>
            </a:r>
            <a:r>
              <a:rPr lang="en-US" dirty="0"/>
              <a:t>W</a:t>
            </a:r>
            <a:r>
              <a:rPr lang="en-US" dirty="0" smtClean="0"/>
              <a:t>orkflow is a distinguished Process that represents a complete scientific workflow.</a:t>
            </a:r>
          </a:p>
          <a:p>
            <a:pPr>
              <a:buFont typeface="Arial"/>
              <a:buChar char="•"/>
            </a:pPr>
            <a:r>
              <a:rPr lang="en-US" dirty="0" smtClean="0"/>
              <a:t>Process – The Process represents the computational task. Attributes such as process-name, process-id, process-description can be associated with a Process.</a:t>
            </a:r>
          </a:p>
          <a:p>
            <a:pPr>
              <a:buFont typeface="Arial"/>
              <a:buChar char="•"/>
            </a:pPr>
            <a:endParaRPr lang="en-US" dirty="0"/>
          </a:p>
          <a:p>
            <a:pPr marL="0" indent="0">
              <a:buNone/>
            </a:pPr>
            <a:endParaRPr lang="en-US" dirty="0" smtClean="0"/>
          </a:p>
          <a:p>
            <a:pPr>
              <a:buFont typeface="Arial"/>
              <a:buChar char="•"/>
            </a:pPr>
            <a:endParaRPr lang="en-US" dirty="0" smtClean="0"/>
          </a:p>
          <a:p>
            <a:pPr>
              <a:buFont typeface="Arial"/>
              <a:buChar char="•"/>
            </a:pPr>
            <a:endParaRPr lang="en-US"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8" name="Rectangle 7"/>
          <p:cNvSpPr/>
          <p:nvPr/>
        </p:nvSpPr>
        <p:spPr>
          <a:xfrm>
            <a:off x="3347864" y="4941168"/>
            <a:ext cx="2016224"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a:t>
            </a:r>
            <a:endParaRPr lang="en-GB" dirty="0">
              <a:solidFill>
                <a:schemeClr val="tx1"/>
              </a:solidFill>
            </a:endParaRPr>
          </a:p>
        </p:txBody>
      </p:sp>
      <p:cxnSp>
        <p:nvCxnSpPr>
          <p:cNvPr id="10" name="Straight Arrow Connector 9"/>
          <p:cNvCxnSpPr/>
          <p:nvPr/>
        </p:nvCxnSpPr>
        <p:spPr>
          <a:xfrm flipH="1">
            <a:off x="1759720" y="5085184"/>
            <a:ext cx="1584176" cy="0"/>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1759720" y="5301208"/>
            <a:ext cx="1584176" cy="0"/>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937996" y="4743387"/>
            <a:ext cx="1261884" cy="307777"/>
          </a:xfrm>
          <a:prstGeom prst="rect">
            <a:avLst/>
          </a:prstGeom>
          <a:noFill/>
        </p:spPr>
        <p:txBody>
          <a:bodyPr wrap="none" rtlCol="0">
            <a:spAutoFit/>
          </a:bodyPr>
          <a:lstStyle/>
          <a:p>
            <a:r>
              <a:rPr lang="en-GB" sz="1400" dirty="0" err="1" smtClean="0">
                <a:solidFill>
                  <a:schemeClr val="bg2">
                    <a:lumMod val="50000"/>
                  </a:schemeClr>
                </a:solidFill>
              </a:rPr>
              <a:t>sourcePToCL</a:t>
            </a:r>
            <a:endParaRPr lang="en-GB" sz="1400" dirty="0">
              <a:solidFill>
                <a:schemeClr val="bg2">
                  <a:lumMod val="50000"/>
                </a:schemeClr>
              </a:solidFill>
            </a:endParaRPr>
          </a:p>
        </p:txBody>
      </p:sp>
      <p:sp>
        <p:nvSpPr>
          <p:cNvPr id="16" name="TextBox 15"/>
          <p:cNvSpPr txBox="1"/>
          <p:nvPr/>
        </p:nvSpPr>
        <p:spPr>
          <a:xfrm>
            <a:off x="2015038" y="5304143"/>
            <a:ext cx="1029486" cy="307777"/>
          </a:xfrm>
          <a:prstGeom prst="rect">
            <a:avLst/>
          </a:prstGeom>
          <a:noFill/>
        </p:spPr>
        <p:txBody>
          <a:bodyPr wrap="none" rtlCol="0">
            <a:spAutoFit/>
          </a:bodyPr>
          <a:lstStyle/>
          <a:p>
            <a:r>
              <a:rPr lang="en-GB" sz="1400" dirty="0" err="1" smtClean="0">
                <a:solidFill>
                  <a:srgbClr val="6D6D6D"/>
                </a:solidFill>
              </a:rPr>
              <a:t>ClToDestP</a:t>
            </a:r>
            <a:endParaRPr lang="en-GB" sz="1400" dirty="0">
              <a:solidFill>
                <a:srgbClr val="6D6D6D"/>
              </a:solidFill>
            </a:endParaRPr>
          </a:p>
        </p:txBody>
      </p:sp>
      <p:cxnSp>
        <p:nvCxnSpPr>
          <p:cNvPr id="17" name="Straight Arrow Connector 16"/>
          <p:cNvCxnSpPr/>
          <p:nvPr/>
        </p:nvCxnSpPr>
        <p:spPr>
          <a:xfrm flipV="1">
            <a:off x="5364088" y="4509120"/>
            <a:ext cx="1296144" cy="512440"/>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364088" y="5373216"/>
            <a:ext cx="1368152" cy="432048"/>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20175961">
            <a:off x="5454546" y="4390014"/>
            <a:ext cx="954107" cy="307777"/>
          </a:xfrm>
          <a:prstGeom prst="rect">
            <a:avLst/>
          </a:prstGeom>
          <a:noFill/>
        </p:spPr>
        <p:txBody>
          <a:bodyPr wrap="none" rtlCol="0">
            <a:spAutoFit/>
          </a:bodyPr>
          <a:lstStyle/>
          <a:p>
            <a:r>
              <a:rPr lang="en-GB" sz="1400" dirty="0" err="1" smtClean="0">
                <a:solidFill>
                  <a:srgbClr val="6D6D6D"/>
                </a:solidFill>
              </a:rPr>
              <a:t>hasInPort</a:t>
            </a:r>
            <a:endParaRPr lang="en-GB" sz="1400" dirty="0">
              <a:solidFill>
                <a:srgbClr val="6D6D6D"/>
              </a:solidFill>
            </a:endParaRPr>
          </a:p>
        </p:txBody>
      </p:sp>
      <p:sp>
        <p:nvSpPr>
          <p:cNvPr id="25" name="TextBox 24"/>
          <p:cNvSpPr txBox="1"/>
          <p:nvPr/>
        </p:nvSpPr>
        <p:spPr>
          <a:xfrm rot="1122773">
            <a:off x="5545114" y="5237421"/>
            <a:ext cx="1095172" cy="307777"/>
          </a:xfrm>
          <a:prstGeom prst="rect">
            <a:avLst/>
          </a:prstGeom>
          <a:noFill/>
        </p:spPr>
        <p:txBody>
          <a:bodyPr wrap="none" rtlCol="0">
            <a:spAutoFit/>
          </a:bodyPr>
          <a:lstStyle/>
          <a:p>
            <a:r>
              <a:rPr lang="en-GB" sz="1400" dirty="0" err="1" smtClean="0">
                <a:solidFill>
                  <a:srgbClr val="6D6D6D"/>
                </a:solidFill>
              </a:rPr>
              <a:t>hasOutPort</a:t>
            </a:r>
            <a:endParaRPr lang="en-GB" sz="1400" dirty="0">
              <a:solidFill>
                <a:srgbClr val="6D6D6D"/>
              </a:solidFill>
            </a:endParaRPr>
          </a:p>
        </p:txBody>
      </p:sp>
      <p:sp>
        <p:nvSpPr>
          <p:cNvPr id="26" name="Rectangle 25"/>
          <p:cNvSpPr/>
          <p:nvPr/>
        </p:nvSpPr>
        <p:spPr>
          <a:xfrm>
            <a:off x="4606020" y="2954527"/>
            <a:ext cx="2016224" cy="504056"/>
          </a:xfrm>
          <a:prstGeom prst="rect">
            <a:avLst/>
          </a:prstGeom>
          <a:gradFill flip="none" rotWithShape="1">
            <a:gsLst>
              <a:gs pos="0">
                <a:srgbClr val="C08F70"/>
              </a:gs>
              <a:gs pos="100000">
                <a:srgbClr val="FFFFFF"/>
              </a:gs>
            </a:gsLst>
            <a:lin ang="5400000" scaled="0"/>
            <a:tileRect/>
          </a:gradFill>
          <a:ln>
            <a:solidFill>
              <a:srgbClr val="F4B18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ProcessExec</a:t>
            </a:r>
            <a:endParaRPr lang="en-GB" dirty="0">
              <a:solidFill>
                <a:schemeClr val="tx1"/>
              </a:solidFill>
            </a:endParaRPr>
          </a:p>
        </p:txBody>
      </p:sp>
      <p:cxnSp>
        <p:nvCxnSpPr>
          <p:cNvPr id="27" name="Straight Arrow Connector 26"/>
          <p:cNvCxnSpPr>
            <a:stCxn id="26" idx="2"/>
            <a:endCxn id="8" idx="0"/>
          </p:cNvCxnSpPr>
          <p:nvPr/>
        </p:nvCxnSpPr>
        <p:spPr>
          <a:xfrm flipH="1">
            <a:off x="4355976" y="3458583"/>
            <a:ext cx="1258156" cy="1482585"/>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rot="18683449">
            <a:off x="3821090" y="3987588"/>
            <a:ext cx="1741232" cy="307777"/>
          </a:xfrm>
          <a:prstGeom prst="rect">
            <a:avLst/>
          </a:prstGeom>
          <a:noFill/>
        </p:spPr>
        <p:txBody>
          <a:bodyPr wrap="none" rtlCol="0">
            <a:spAutoFit/>
          </a:bodyPr>
          <a:lstStyle/>
          <a:p>
            <a:r>
              <a:rPr lang="en-GB" sz="1400" dirty="0" err="1" smtClean="0">
                <a:solidFill>
                  <a:schemeClr val="bg2">
                    <a:lumMod val="50000"/>
                  </a:schemeClr>
                </a:solidFill>
              </a:rPr>
              <a:t>wasAssociatedWith</a:t>
            </a:r>
            <a:endParaRPr lang="en-GB" sz="1400" dirty="0">
              <a:solidFill>
                <a:schemeClr val="bg2">
                  <a:lumMod val="50000"/>
                </a:schemeClr>
              </a:solidFill>
            </a:endParaRPr>
          </a:p>
        </p:txBody>
      </p:sp>
      <p:cxnSp>
        <p:nvCxnSpPr>
          <p:cNvPr id="41" name="Straight Connector 40"/>
          <p:cNvCxnSpPr/>
          <p:nvPr/>
        </p:nvCxnSpPr>
        <p:spPr>
          <a:xfrm>
            <a:off x="827584" y="4005064"/>
            <a:ext cx="7776864" cy="0"/>
          </a:xfrm>
          <a:prstGeom prst="line">
            <a:avLst/>
          </a:prstGeom>
          <a:ln w="158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55576" y="3573016"/>
            <a:ext cx="1439116" cy="338554"/>
          </a:xfrm>
          <a:prstGeom prst="rect">
            <a:avLst/>
          </a:prstGeom>
          <a:noFill/>
        </p:spPr>
        <p:txBody>
          <a:bodyPr wrap="none" rtlCol="0">
            <a:spAutoFit/>
          </a:bodyPr>
          <a:lstStyle/>
          <a:p>
            <a:r>
              <a:rPr lang="en-GB" sz="1600" dirty="0" smtClean="0"/>
              <a:t>Retrospective</a:t>
            </a:r>
            <a:endParaRPr lang="en-GB" sz="1600" dirty="0"/>
          </a:p>
        </p:txBody>
      </p:sp>
      <p:sp>
        <p:nvSpPr>
          <p:cNvPr id="44" name="TextBox 43"/>
          <p:cNvSpPr txBox="1"/>
          <p:nvPr/>
        </p:nvSpPr>
        <p:spPr>
          <a:xfrm>
            <a:off x="755576" y="4077072"/>
            <a:ext cx="1256674" cy="338554"/>
          </a:xfrm>
          <a:prstGeom prst="rect">
            <a:avLst/>
          </a:prstGeom>
          <a:noFill/>
        </p:spPr>
        <p:txBody>
          <a:bodyPr wrap="none" rtlCol="0">
            <a:spAutoFit/>
          </a:bodyPr>
          <a:lstStyle/>
          <a:p>
            <a:r>
              <a:rPr lang="en-GB" sz="1600" dirty="0" smtClean="0"/>
              <a:t>Prospective</a:t>
            </a:r>
            <a:endParaRPr lang="en-GB" sz="1600" dirty="0"/>
          </a:p>
        </p:txBody>
      </p:sp>
    </p:spTree>
    <p:extLst>
      <p:ext uri="{BB962C8B-B14F-4D97-AF65-F5344CB8AC3E}">
        <p14:creationId xmlns:p14="http://schemas.microsoft.com/office/powerpoint/2010/main" val="34851308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ProvONE</a:t>
            </a:r>
            <a:r>
              <a:rPr lang="en-US" dirty="0" smtClean="0"/>
              <a:t> control classes and associations</a:t>
            </a:r>
            <a:endParaRPr lang="en-US" dirty="0"/>
          </a:p>
        </p:txBody>
      </p:sp>
      <p:sp>
        <p:nvSpPr>
          <p:cNvPr id="3" name="Content Placeholder 2"/>
          <p:cNvSpPr>
            <a:spLocks noGrp="1"/>
          </p:cNvSpPr>
          <p:nvPr>
            <p:ph idx="1"/>
          </p:nvPr>
        </p:nvSpPr>
        <p:spPr/>
        <p:txBody>
          <a:bodyPr/>
          <a:lstStyle/>
          <a:p>
            <a:pPr>
              <a:buFont typeface="Arial"/>
              <a:buChar char="•"/>
            </a:pPr>
            <a:r>
              <a:rPr lang="en-US" dirty="0" err="1"/>
              <a:t>SeqCtrlLink</a:t>
            </a:r>
            <a:r>
              <a:rPr lang="en-US" dirty="0"/>
              <a:t> – A </a:t>
            </a:r>
            <a:r>
              <a:rPr lang="en-US" dirty="0" err="1"/>
              <a:t>SeqCtrlLink</a:t>
            </a:r>
            <a:r>
              <a:rPr lang="en-US" dirty="0"/>
              <a:t> specifies the control link between two Processes. A destination Process that is linked to a source Process can only begin its execution once the source Process is finished</a:t>
            </a:r>
            <a:r>
              <a:rPr lang="en-US" dirty="0" smtClean="0"/>
              <a:t>.</a:t>
            </a:r>
          </a:p>
          <a:p>
            <a:pPr>
              <a:buFont typeface="Arial"/>
              <a:buChar char="•"/>
            </a:pPr>
            <a:endParaRPr lang="en-US" dirty="0" smtClean="0"/>
          </a:p>
          <a:p>
            <a:pPr>
              <a:buFont typeface="Arial"/>
              <a:buChar char="•"/>
            </a:pPr>
            <a:endParaRPr lang="en-US" dirty="0"/>
          </a:p>
          <a:p>
            <a:pPr>
              <a:buFont typeface="Arial"/>
              <a:buChar char="•"/>
            </a:pPr>
            <a:endParaRPr lang="en-US" dirty="0"/>
          </a:p>
          <a:p>
            <a:pPr>
              <a:buFont typeface="Arial"/>
              <a:buChar char="•"/>
            </a:pPr>
            <a:endParaRPr lang="en-US" dirty="0" smtClean="0"/>
          </a:p>
          <a:p>
            <a:pPr>
              <a:buFont typeface="Arial"/>
              <a:buChar char="•"/>
            </a:pPr>
            <a:r>
              <a:rPr lang="en-US" dirty="0" err="1" smtClean="0"/>
              <a:t>InputPort</a:t>
            </a:r>
            <a:r>
              <a:rPr lang="en-US" dirty="0" smtClean="0"/>
              <a:t> </a:t>
            </a:r>
            <a:r>
              <a:rPr lang="en-US" dirty="0"/>
              <a:t>– One or more </a:t>
            </a:r>
            <a:r>
              <a:rPr lang="en-US" dirty="0" err="1"/>
              <a:t>InputPort</a:t>
            </a:r>
            <a:r>
              <a:rPr lang="en-US" dirty="0"/>
              <a:t>(s) can be associated with a Process. An </a:t>
            </a:r>
            <a:r>
              <a:rPr lang="en-US" dirty="0" err="1"/>
              <a:t>InputPort</a:t>
            </a:r>
            <a:r>
              <a:rPr lang="en-US" dirty="0"/>
              <a:t> allows to pass input data to a process. For example, </a:t>
            </a:r>
            <a:r>
              <a:rPr lang="en-US" dirty="0" smtClean="0"/>
              <a:t>the input parameter(s) </a:t>
            </a:r>
            <a:r>
              <a:rPr lang="en-US" dirty="0"/>
              <a:t>for a </a:t>
            </a:r>
            <a:r>
              <a:rPr lang="en-US" dirty="0" smtClean="0"/>
              <a:t>process.</a:t>
            </a:r>
            <a:endParaRPr lang="en-US" dirty="0"/>
          </a:p>
          <a:p>
            <a:pPr marL="0" indent="0">
              <a:buNone/>
            </a:pPr>
            <a:endParaRPr lang="en-US"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6" name="Rectangle 5"/>
          <p:cNvSpPr/>
          <p:nvPr/>
        </p:nvSpPr>
        <p:spPr>
          <a:xfrm>
            <a:off x="899592" y="2420888"/>
            <a:ext cx="1512168"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Process-A</a:t>
            </a:r>
            <a:endParaRPr lang="en-GB" dirty="0">
              <a:solidFill>
                <a:schemeClr val="tx1"/>
              </a:solidFill>
            </a:endParaRPr>
          </a:p>
        </p:txBody>
      </p:sp>
      <p:sp>
        <p:nvSpPr>
          <p:cNvPr id="9" name="Rectangle 8"/>
          <p:cNvSpPr/>
          <p:nvPr/>
        </p:nvSpPr>
        <p:spPr>
          <a:xfrm>
            <a:off x="3851920" y="2420888"/>
            <a:ext cx="1512168" cy="504056"/>
          </a:xfrm>
          <a:prstGeom prst="rect">
            <a:avLst/>
          </a:prstGeom>
          <a:gradFill flip="none" rotWithShape="1">
            <a:gsLst>
              <a:gs pos="0">
                <a:srgbClr val="91C570"/>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SeqCtrlLink</a:t>
            </a:r>
            <a:endParaRPr lang="en-GB" dirty="0">
              <a:solidFill>
                <a:schemeClr val="tx1"/>
              </a:solidFill>
            </a:endParaRPr>
          </a:p>
        </p:txBody>
      </p:sp>
      <p:sp>
        <p:nvSpPr>
          <p:cNvPr id="10" name="Rectangle 9"/>
          <p:cNvSpPr/>
          <p:nvPr/>
        </p:nvSpPr>
        <p:spPr>
          <a:xfrm>
            <a:off x="6876256" y="2420888"/>
            <a:ext cx="1512168"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Process-B</a:t>
            </a:r>
            <a:endParaRPr lang="en-GB" dirty="0">
              <a:solidFill>
                <a:schemeClr val="tx1"/>
              </a:solidFill>
            </a:endParaRPr>
          </a:p>
        </p:txBody>
      </p:sp>
      <p:cxnSp>
        <p:nvCxnSpPr>
          <p:cNvPr id="11" name="Straight Arrow Connector 10"/>
          <p:cNvCxnSpPr>
            <a:stCxn id="9" idx="1"/>
            <a:endCxn id="6" idx="3"/>
          </p:cNvCxnSpPr>
          <p:nvPr/>
        </p:nvCxnSpPr>
        <p:spPr>
          <a:xfrm flipH="1">
            <a:off x="2411760" y="2672916"/>
            <a:ext cx="1440160" cy="0"/>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55776" y="2348880"/>
            <a:ext cx="1261884" cy="307777"/>
          </a:xfrm>
          <a:prstGeom prst="rect">
            <a:avLst/>
          </a:prstGeom>
          <a:noFill/>
        </p:spPr>
        <p:txBody>
          <a:bodyPr wrap="none" rtlCol="0">
            <a:spAutoFit/>
          </a:bodyPr>
          <a:lstStyle/>
          <a:p>
            <a:r>
              <a:rPr lang="en-GB" sz="1400" dirty="0" err="1" smtClean="0">
                <a:solidFill>
                  <a:schemeClr val="bg2">
                    <a:lumMod val="50000"/>
                  </a:schemeClr>
                </a:solidFill>
              </a:rPr>
              <a:t>sourcePToCL</a:t>
            </a:r>
            <a:endParaRPr lang="en-GB" sz="1400" dirty="0">
              <a:solidFill>
                <a:schemeClr val="bg2">
                  <a:lumMod val="50000"/>
                </a:schemeClr>
              </a:solidFill>
            </a:endParaRPr>
          </a:p>
        </p:txBody>
      </p:sp>
      <p:cxnSp>
        <p:nvCxnSpPr>
          <p:cNvPr id="15" name="Straight Arrow Connector 14"/>
          <p:cNvCxnSpPr>
            <a:stCxn id="10" idx="1"/>
            <a:endCxn id="9" idx="3"/>
          </p:cNvCxnSpPr>
          <p:nvPr/>
        </p:nvCxnSpPr>
        <p:spPr>
          <a:xfrm flipH="1">
            <a:off x="5364088" y="2672916"/>
            <a:ext cx="1512168" cy="0"/>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558738" y="2348880"/>
            <a:ext cx="1029486" cy="307777"/>
          </a:xfrm>
          <a:prstGeom prst="rect">
            <a:avLst/>
          </a:prstGeom>
          <a:noFill/>
        </p:spPr>
        <p:txBody>
          <a:bodyPr wrap="none" rtlCol="0">
            <a:spAutoFit/>
          </a:bodyPr>
          <a:lstStyle/>
          <a:p>
            <a:r>
              <a:rPr lang="en-GB" sz="1400" dirty="0" err="1" smtClean="0">
                <a:solidFill>
                  <a:srgbClr val="6D6D6D"/>
                </a:solidFill>
              </a:rPr>
              <a:t>ClToDestP</a:t>
            </a:r>
            <a:endParaRPr lang="en-GB" sz="1400" dirty="0">
              <a:solidFill>
                <a:srgbClr val="6D6D6D"/>
              </a:solidFill>
            </a:endParaRPr>
          </a:p>
        </p:txBody>
      </p:sp>
      <p:sp>
        <p:nvSpPr>
          <p:cNvPr id="19" name="Rectangle 18"/>
          <p:cNvSpPr/>
          <p:nvPr/>
        </p:nvSpPr>
        <p:spPr>
          <a:xfrm>
            <a:off x="3923928" y="4941168"/>
            <a:ext cx="1512168"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Process-A</a:t>
            </a:r>
            <a:endParaRPr lang="en-GB" dirty="0">
              <a:solidFill>
                <a:schemeClr val="tx1"/>
              </a:solidFill>
            </a:endParaRPr>
          </a:p>
        </p:txBody>
      </p:sp>
      <p:sp>
        <p:nvSpPr>
          <p:cNvPr id="20" name="Rectangle 19"/>
          <p:cNvSpPr/>
          <p:nvPr/>
        </p:nvSpPr>
        <p:spPr>
          <a:xfrm>
            <a:off x="899592" y="5229200"/>
            <a:ext cx="1512168" cy="504056"/>
          </a:xfrm>
          <a:prstGeom prst="rect">
            <a:avLst/>
          </a:prstGeom>
          <a:gradFill flip="none" rotWithShape="1">
            <a:gsLst>
              <a:gs pos="0">
                <a:srgbClr val="C2C16F"/>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InputPort</a:t>
            </a:r>
            <a:endParaRPr lang="en-GB" dirty="0">
              <a:solidFill>
                <a:schemeClr val="tx1"/>
              </a:solidFill>
            </a:endParaRPr>
          </a:p>
        </p:txBody>
      </p:sp>
      <p:cxnSp>
        <p:nvCxnSpPr>
          <p:cNvPr id="21" name="Straight Arrow Connector 20"/>
          <p:cNvCxnSpPr>
            <a:stCxn id="20" idx="3"/>
            <a:endCxn id="19" idx="1"/>
          </p:cNvCxnSpPr>
          <p:nvPr/>
        </p:nvCxnSpPr>
        <p:spPr>
          <a:xfrm flipV="1">
            <a:off x="2411760" y="5193196"/>
            <a:ext cx="1512168" cy="288032"/>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20979822">
            <a:off x="2740805" y="4952259"/>
            <a:ext cx="954107" cy="307777"/>
          </a:xfrm>
          <a:prstGeom prst="rect">
            <a:avLst/>
          </a:prstGeom>
          <a:noFill/>
        </p:spPr>
        <p:txBody>
          <a:bodyPr wrap="none" rtlCol="0">
            <a:spAutoFit/>
          </a:bodyPr>
          <a:lstStyle/>
          <a:p>
            <a:r>
              <a:rPr lang="en-GB" sz="1400" dirty="0" err="1" smtClean="0">
                <a:solidFill>
                  <a:schemeClr val="bg2">
                    <a:lumMod val="50000"/>
                  </a:schemeClr>
                </a:solidFill>
              </a:rPr>
              <a:t>hasInPort</a:t>
            </a:r>
            <a:endParaRPr lang="en-GB" sz="1400" dirty="0">
              <a:solidFill>
                <a:schemeClr val="bg2">
                  <a:lumMod val="50000"/>
                </a:schemeClr>
              </a:solidFill>
            </a:endParaRPr>
          </a:p>
        </p:txBody>
      </p:sp>
    </p:spTree>
    <p:extLst>
      <p:ext uri="{BB962C8B-B14F-4D97-AF65-F5344CB8AC3E}">
        <p14:creationId xmlns:p14="http://schemas.microsoft.com/office/powerpoint/2010/main" val="8646476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ProvONE</a:t>
            </a:r>
            <a:r>
              <a:rPr lang="en-US" dirty="0"/>
              <a:t> control classes and associations</a:t>
            </a:r>
          </a:p>
        </p:txBody>
      </p:sp>
      <p:sp>
        <p:nvSpPr>
          <p:cNvPr id="3" name="Content Placeholder 2"/>
          <p:cNvSpPr>
            <a:spLocks noGrp="1"/>
          </p:cNvSpPr>
          <p:nvPr>
            <p:ph idx="1"/>
          </p:nvPr>
        </p:nvSpPr>
        <p:spPr/>
        <p:txBody>
          <a:bodyPr/>
          <a:lstStyle/>
          <a:p>
            <a:pPr>
              <a:buFont typeface="Arial"/>
              <a:buChar char="•"/>
            </a:pPr>
            <a:r>
              <a:rPr lang="en-US" dirty="0" err="1"/>
              <a:t>OutputPort</a:t>
            </a:r>
            <a:r>
              <a:rPr lang="en-US" dirty="0"/>
              <a:t> – One or more </a:t>
            </a:r>
            <a:r>
              <a:rPr lang="en-US" dirty="0" err="1"/>
              <a:t>OutputPort</a:t>
            </a:r>
            <a:r>
              <a:rPr lang="en-US" dirty="0"/>
              <a:t>(s) can be associated with a Process. An </a:t>
            </a:r>
            <a:r>
              <a:rPr lang="en-US" dirty="0" err="1"/>
              <a:t>OutputPort</a:t>
            </a:r>
            <a:r>
              <a:rPr lang="en-US" dirty="0"/>
              <a:t> allows to identify the outcome of a process. For example, output data type, output parameters, output description</a:t>
            </a:r>
            <a:r>
              <a:rPr lang="en-US" dirty="0" smtClean="0"/>
              <a:t>.</a:t>
            </a:r>
          </a:p>
          <a:p>
            <a:pPr>
              <a:buFont typeface="Arial"/>
              <a:buChar char="•"/>
            </a:pPr>
            <a:endParaRPr lang="en-US" dirty="0"/>
          </a:p>
          <a:p>
            <a:pPr>
              <a:buFont typeface="Arial"/>
              <a:buChar char="•"/>
            </a:pPr>
            <a:endParaRPr lang="en-US" dirty="0" smtClean="0"/>
          </a:p>
          <a:p>
            <a:pPr>
              <a:buFont typeface="Arial"/>
              <a:buChar char="•"/>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6" name="Rectangle 5"/>
          <p:cNvSpPr/>
          <p:nvPr/>
        </p:nvSpPr>
        <p:spPr>
          <a:xfrm>
            <a:off x="4932040" y="2420888"/>
            <a:ext cx="1512168"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Process-A</a:t>
            </a:r>
            <a:endParaRPr lang="en-GB" dirty="0">
              <a:solidFill>
                <a:schemeClr val="tx1"/>
              </a:solidFill>
            </a:endParaRPr>
          </a:p>
        </p:txBody>
      </p:sp>
      <p:sp>
        <p:nvSpPr>
          <p:cNvPr id="7" name="Rectangle 6"/>
          <p:cNvSpPr/>
          <p:nvPr/>
        </p:nvSpPr>
        <p:spPr>
          <a:xfrm>
            <a:off x="1907704" y="2793576"/>
            <a:ext cx="1512168" cy="504056"/>
          </a:xfrm>
          <a:prstGeom prst="rect">
            <a:avLst/>
          </a:prstGeom>
          <a:gradFill flip="none" rotWithShape="1">
            <a:gsLst>
              <a:gs pos="0">
                <a:srgbClr val="C0BF70"/>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OutputPort</a:t>
            </a:r>
            <a:endParaRPr lang="en-GB" dirty="0">
              <a:solidFill>
                <a:schemeClr val="tx1"/>
              </a:solidFill>
            </a:endParaRPr>
          </a:p>
        </p:txBody>
      </p:sp>
      <p:cxnSp>
        <p:nvCxnSpPr>
          <p:cNvPr id="8" name="Straight Arrow Connector 7"/>
          <p:cNvCxnSpPr>
            <a:stCxn id="7" idx="3"/>
            <a:endCxn id="6" idx="1"/>
          </p:cNvCxnSpPr>
          <p:nvPr/>
        </p:nvCxnSpPr>
        <p:spPr>
          <a:xfrm flipV="1">
            <a:off x="3419872" y="2672916"/>
            <a:ext cx="1512168" cy="372688"/>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20847626">
            <a:off x="3610886" y="2486773"/>
            <a:ext cx="1095172" cy="307777"/>
          </a:xfrm>
          <a:prstGeom prst="rect">
            <a:avLst/>
          </a:prstGeom>
          <a:noFill/>
        </p:spPr>
        <p:txBody>
          <a:bodyPr wrap="none" rtlCol="0">
            <a:spAutoFit/>
          </a:bodyPr>
          <a:lstStyle/>
          <a:p>
            <a:r>
              <a:rPr lang="en-GB" sz="1400" dirty="0" err="1" smtClean="0">
                <a:solidFill>
                  <a:schemeClr val="bg2">
                    <a:lumMod val="50000"/>
                  </a:schemeClr>
                </a:solidFill>
              </a:rPr>
              <a:t>hasOutPort</a:t>
            </a:r>
            <a:endParaRPr lang="en-GB" sz="1400" dirty="0">
              <a:solidFill>
                <a:schemeClr val="bg2">
                  <a:lumMod val="50000"/>
                </a:schemeClr>
              </a:solidFill>
            </a:endParaRPr>
          </a:p>
        </p:txBody>
      </p:sp>
    </p:spTree>
    <p:extLst>
      <p:ext uri="{BB962C8B-B14F-4D97-AF65-F5344CB8AC3E}">
        <p14:creationId xmlns:p14="http://schemas.microsoft.com/office/powerpoint/2010/main" val="385608666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ProvONE</a:t>
            </a:r>
            <a:r>
              <a:rPr lang="en-US" dirty="0"/>
              <a:t> control classes and associations</a:t>
            </a:r>
          </a:p>
        </p:txBody>
      </p:sp>
      <p:sp>
        <p:nvSpPr>
          <p:cNvPr id="3" name="Content Placeholder 2"/>
          <p:cNvSpPr>
            <a:spLocks noGrp="1"/>
          </p:cNvSpPr>
          <p:nvPr>
            <p:ph idx="1"/>
          </p:nvPr>
        </p:nvSpPr>
        <p:spPr/>
        <p:txBody>
          <a:bodyPr/>
          <a:lstStyle/>
          <a:p>
            <a:pPr>
              <a:buFont typeface="Arial"/>
              <a:buChar char="•"/>
            </a:pPr>
            <a:r>
              <a:rPr lang="en-US" dirty="0" err="1"/>
              <a:t>DataLink</a:t>
            </a:r>
            <a:r>
              <a:rPr lang="en-US" dirty="0"/>
              <a:t> – A </a:t>
            </a:r>
            <a:r>
              <a:rPr lang="en-US" dirty="0" err="1"/>
              <a:t>DataLink</a:t>
            </a:r>
            <a:r>
              <a:rPr lang="en-US" dirty="0"/>
              <a:t> enables data to be sent between two Processes. For example, Process B can consume the output of Process A via the </a:t>
            </a:r>
            <a:r>
              <a:rPr lang="en-US" dirty="0" err="1"/>
              <a:t>DataLink</a:t>
            </a:r>
            <a:endParaRPr lang="en-US" dirty="0"/>
          </a:p>
          <a:p>
            <a:pPr marL="0" indent="0">
              <a:buNone/>
            </a:pPr>
            <a:endParaRPr lang="en-US"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6" name="Rectangle 5"/>
          <p:cNvSpPr/>
          <p:nvPr/>
        </p:nvSpPr>
        <p:spPr>
          <a:xfrm>
            <a:off x="251520" y="3717032"/>
            <a:ext cx="1368152"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Process-A</a:t>
            </a:r>
            <a:endParaRPr lang="en-GB" dirty="0">
              <a:solidFill>
                <a:schemeClr val="tx1"/>
              </a:solidFill>
            </a:endParaRPr>
          </a:p>
        </p:txBody>
      </p:sp>
      <p:sp>
        <p:nvSpPr>
          <p:cNvPr id="7" name="Rectangle 6"/>
          <p:cNvSpPr/>
          <p:nvPr/>
        </p:nvSpPr>
        <p:spPr>
          <a:xfrm>
            <a:off x="1403648" y="5229200"/>
            <a:ext cx="1299548" cy="504056"/>
          </a:xfrm>
          <a:prstGeom prst="rect">
            <a:avLst/>
          </a:prstGeom>
          <a:gradFill flip="none" rotWithShape="1">
            <a:gsLst>
              <a:gs pos="0">
                <a:srgbClr val="C2C16F"/>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OutputPort</a:t>
            </a:r>
            <a:endParaRPr lang="en-GB" dirty="0">
              <a:solidFill>
                <a:schemeClr val="tx1"/>
              </a:solidFill>
            </a:endParaRPr>
          </a:p>
        </p:txBody>
      </p:sp>
      <p:cxnSp>
        <p:nvCxnSpPr>
          <p:cNvPr id="8" name="Straight Arrow Connector 7"/>
          <p:cNvCxnSpPr>
            <a:stCxn id="7" idx="1"/>
            <a:endCxn id="6" idx="2"/>
          </p:cNvCxnSpPr>
          <p:nvPr/>
        </p:nvCxnSpPr>
        <p:spPr>
          <a:xfrm flipH="1" flipV="1">
            <a:off x="935596" y="4221088"/>
            <a:ext cx="468052" cy="1260140"/>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4251196">
            <a:off x="437827" y="4718190"/>
            <a:ext cx="1095172" cy="307777"/>
          </a:xfrm>
          <a:prstGeom prst="rect">
            <a:avLst/>
          </a:prstGeom>
          <a:noFill/>
        </p:spPr>
        <p:txBody>
          <a:bodyPr wrap="none" rtlCol="0">
            <a:spAutoFit/>
          </a:bodyPr>
          <a:lstStyle/>
          <a:p>
            <a:r>
              <a:rPr lang="en-GB" sz="1400" dirty="0" err="1" smtClean="0">
                <a:solidFill>
                  <a:schemeClr val="bg2">
                    <a:lumMod val="50000"/>
                  </a:schemeClr>
                </a:solidFill>
              </a:rPr>
              <a:t>hasOutPort</a:t>
            </a:r>
            <a:endParaRPr lang="en-GB" sz="1400" dirty="0">
              <a:solidFill>
                <a:schemeClr val="bg2">
                  <a:lumMod val="50000"/>
                </a:schemeClr>
              </a:solidFill>
            </a:endParaRPr>
          </a:p>
        </p:txBody>
      </p:sp>
      <p:sp>
        <p:nvSpPr>
          <p:cNvPr id="10" name="Rectangle 9"/>
          <p:cNvSpPr/>
          <p:nvPr/>
        </p:nvSpPr>
        <p:spPr>
          <a:xfrm>
            <a:off x="6444208" y="5229200"/>
            <a:ext cx="1296144" cy="504056"/>
          </a:xfrm>
          <a:prstGeom prst="rect">
            <a:avLst/>
          </a:prstGeom>
          <a:gradFill flip="none" rotWithShape="1">
            <a:gsLst>
              <a:gs pos="0">
                <a:srgbClr val="C2C16F"/>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InputPort</a:t>
            </a:r>
            <a:endParaRPr lang="en-GB" dirty="0">
              <a:solidFill>
                <a:schemeClr val="tx1"/>
              </a:solidFill>
            </a:endParaRPr>
          </a:p>
        </p:txBody>
      </p:sp>
      <p:sp>
        <p:nvSpPr>
          <p:cNvPr id="11" name="Rectangle 10"/>
          <p:cNvSpPr/>
          <p:nvPr/>
        </p:nvSpPr>
        <p:spPr>
          <a:xfrm>
            <a:off x="7524328" y="3717032"/>
            <a:ext cx="1269496"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Process-B</a:t>
            </a:r>
            <a:endParaRPr lang="en-GB" dirty="0">
              <a:solidFill>
                <a:schemeClr val="tx1"/>
              </a:solidFill>
            </a:endParaRPr>
          </a:p>
        </p:txBody>
      </p:sp>
      <p:cxnSp>
        <p:nvCxnSpPr>
          <p:cNvPr id="12" name="Straight Arrow Connector 11"/>
          <p:cNvCxnSpPr>
            <a:stCxn id="10" idx="3"/>
            <a:endCxn id="11" idx="2"/>
          </p:cNvCxnSpPr>
          <p:nvPr/>
        </p:nvCxnSpPr>
        <p:spPr>
          <a:xfrm flipV="1">
            <a:off x="7740352" y="4221088"/>
            <a:ext cx="418724" cy="1260140"/>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rot="17441568">
            <a:off x="7530221" y="4724697"/>
            <a:ext cx="1095172" cy="307777"/>
          </a:xfrm>
          <a:prstGeom prst="rect">
            <a:avLst/>
          </a:prstGeom>
          <a:noFill/>
        </p:spPr>
        <p:txBody>
          <a:bodyPr wrap="none" rtlCol="0">
            <a:spAutoFit/>
          </a:bodyPr>
          <a:lstStyle/>
          <a:p>
            <a:r>
              <a:rPr lang="en-GB" sz="1400" dirty="0" err="1" smtClean="0">
                <a:solidFill>
                  <a:schemeClr val="bg2">
                    <a:lumMod val="50000"/>
                  </a:schemeClr>
                </a:solidFill>
              </a:rPr>
              <a:t>hasOutPort</a:t>
            </a:r>
            <a:endParaRPr lang="en-GB" sz="1400" dirty="0">
              <a:solidFill>
                <a:schemeClr val="bg2">
                  <a:lumMod val="50000"/>
                </a:schemeClr>
              </a:solidFill>
            </a:endParaRPr>
          </a:p>
        </p:txBody>
      </p:sp>
      <p:sp>
        <p:nvSpPr>
          <p:cNvPr id="14" name="Rectangle 13"/>
          <p:cNvSpPr/>
          <p:nvPr/>
        </p:nvSpPr>
        <p:spPr>
          <a:xfrm>
            <a:off x="3851920" y="5235499"/>
            <a:ext cx="1368152" cy="504056"/>
          </a:xfrm>
          <a:prstGeom prst="rect">
            <a:avLst/>
          </a:prstGeom>
          <a:gradFill flip="none" rotWithShape="1">
            <a:gsLst>
              <a:gs pos="0">
                <a:srgbClr val="8B6CC1"/>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smtClean="0">
                <a:solidFill>
                  <a:schemeClr val="tx1"/>
                </a:solidFill>
              </a:rPr>
              <a:t>DataLink</a:t>
            </a:r>
            <a:endParaRPr lang="en-GB" dirty="0">
              <a:solidFill>
                <a:schemeClr val="tx1"/>
              </a:solidFill>
            </a:endParaRPr>
          </a:p>
        </p:txBody>
      </p:sp>
      <p:cxnSp>
        <p:nvCxnSpPr>
          <p:cNvPr id="15" name="Straight Arrow Connector 14"/>
          <p:cNvCxnSpPr>
            <a:stCxn id="14" idx="1"/>
            <a:endCxn id="7" idx="3"/>
          </p:cNvCxnSpPr>
          <p:nvPr/>
        </p:nvCxnSpPr>
        <p:spPr>
          <a:xfrm flipH="1" flipV="1">
            <a:off x="2703196" y="5481228"/>
            <a:ext cx="1148724" cy="6299"/>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302676" y="5137447"/>
            <a:ext cx="1069524" cy="307777"/>
          </a:xfrm>
          <a:prstGeom prst="rect">
            <a:avLst/>
          </a:prstGeom>
          <a:noFill/>
        </p:spPr>
        <p:txBody>
          <a:bodyPr wrap="none" rtlCol="0">
            <a:spAutoFit/>
          </a:bodyPr>
          <a:lstStyle/>
          <a:p>
            <a:r>
              <a:rPr lang="en-GB" sz="1400" dirty="0" err="1" smtClean="0">
                <a:solidFill>
                  <a:schemeClr val="bg2">
                    <a:lumMod val="50000"/>
                  </a:schemeClr>
                </a:solidFill>
              </a:rPr>
              <a:t>DLToInPort</a:t>
            </a:r>
            <a:endParaRPr lang="en-GB" sz="1400" dirty="0">
              <a:solidFill>
                <a:schemeClr val="bg2">
                  <a:lumMod val="50000"/>
                </a:schemeClr>
              </a:solidFill>
            </a:endParaRPr>
          </a:p>
        </p:txBody>
      </p:sp>
      <p:cxnSp>
        <p:nvCxnSpPr>
          <p:cNvPr id="17" name="Straight Arrow Connector 16"/>
          <p:cNvCxnSpPr>
            <a:stCxn id="10" idx="1"/>
            <a:endCxn id="14" idx="3"/>
          </p:cNvCxnSpPr>
          <p:nvPr/>
        </p:nvCxnSpPr>
        <p:spPr>
          <a:xfrm flipH="1">
            <a:off x="5220072" y="5481228"/>
            <a:ext cx="1224136" cy="6299"/>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699792" y="5085184"/>
            <a:ext cx="1184940" cy="307777"/>
          </a:xfrm>
          <a:prstGeom prst="rect">
            <a:avLst/>
          </a:prstGeom>
          <a:noFill/>
        </p:spPr>
        <p:txBody>
          <a:bodyPr wrap="none" rtlCol="0">
            <a:spAutoFit/>
          </a:bodyPr>
          <a:lstStyle/>
          <a:p>
            <a:r>
              <a:rPr lang="en-GB" sz="1400" dirty="0" err="1" smtClean="0">
                <a:solidFill>
                  <a:schemeClr val="bg2">
                    <a:lumMod val="50000"/>
                  </a:schemeClr>
                </a:solidFill>
              </a:rPr>
              <a:t>outPortToDL</a:t>
            </a:r>
            <a:endParaRPr lang="en-GB" sz="1400" dirty="0">
              <a:solidFill>
                <a:schemeClr val="bg2">
                  <a:lumMod val="50000"/>
                </a:schemeClr>
              </a:solidFill>
            </a:endParaRPr>
          </a:p>
        </p:txBody>
      </p:sp>
      <p:sp>
        <p:nvSpPr>
          <p:cNvPr id="20" name="Rectangle 19"/>
          <p:cNvSpPr/>
          <p:nvPr/>
        </p:nvSpPr>
        <p:spPr>
          <a:xfrm>
            <a:off x="3851920" y="2276872"/>
            <a:ext cx="1368152" cy="504056"/>
          </a:xfrm>
          <a:prstGeom prst="rect">
            <a:avLst/>
          </a:prstGeom>
          <a:gradFill flip="none" rotWithShape="1">
            <a:gsLst>
              <a:gs pos="0">
                <a:srgbClr val="71AEC0"/>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Data</a:t>
            </a:r>
            <a:endParaRPr lang="en-GB" dirty="0">
              <a:solidFill>
                <a:schemeClr val="tx1"/>
              </a:solidFill>
            </a:endParaRPr>
          </a:p>
        </p:txBody>
      </p:sp>
      <p:cxnSp>
        <p:nvCxnSpPr>
          <p:cNvPr id="42" name="Straight Arrow Connector 41"/>
          <p:cNvCxnSpPr>
            <a:stCxn id="14" idx="0"/>
            <a:endCxn id="20" idx="2"/>
          </p:cNvCxnSpPr>
          <p:nvPr/>
        </p:nvCxnSpPr>
        <p:spPr>
          <a:xfrm flipV="1">
            <a:off x="4535996" y="2780928"/>
            <a:ext cx="0" cy="2454571"/>
          </a:xfrm>
          <a:prstGeom prst="straightConnector1">
            <a:avLst/>
          </a:prstGeom>
          <a:ln>
            <a:solidFill>
              <a:schemeClr val="tx1"/>
            </a:solidFill>
            <a:headEnd type="stealth" w="lg" len="lg"/>
            <a:tailEnd type="none"/>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179512" y="3212976"/>
            <a:ext cx="8712968" cy="0"/>
          </a:xfrm>
          <a:prstGeom prst="line">
            <a:avLst/>
          </a:prstGeom>
          <a:ln w="158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rot="5400000">
            <a:off x="4165479" y="3763514"/>
            <a:ext cx="1120820" cy="307777"/>
          </a:xfrm>
          <a:prstGeom prst="rect">
            <a:avLst/>
          </a:prstGeom>
          <a:noFill/>
        </p:spPr>
        <p:txBody>
          <a:bodyPr wrap="none" rtlCol="0">
            <a:spAutoFit/>
          </a:bodyPr>
          <a:lstStyle/>
          <a:p>
            <a:r>
              <a:rPr lang="en-GB" sz="1400" dirty="0" err="1" smtClean="0">
                <a:solidFill>
                  <a:schemeClr val="bg2">
                    <a:lumMod val="50000"/>
                  </a:schemeClr>
                </a:solidFill>
              </a:rPr>
              <a:t>dataOnLink</a:t>
            </a:r>
            <a:endParaRPr lang="en-GB" sz="1400" dirty="0">
              <a:solidFill>
                <a:schemeClr val="bg2">
                  <a:lumMod val="50000"/>
                </a:schemeClr>
              </a:solidFill>
            </a:endParaRPr>
          </a:p>
        </p:txBody>
      </p:sp>
      <p:sp>
        <p:nvSpPr>
          <p:cNvPr id="49" name="TextBox 48"/>
          <p:cNvSpPr txBox="1"/>
          <p:nvPr/>
        </p:nvSpPr>
        <p:spPr>
          <a:xfrm>
            <a:off x="180556" y="2852936"/>
            <a:ext cx="1439116" cy="338554"/>
          </a:xfrm>
          <a:prstGeom prst="rect">
            <a:avLst/>
          </a:prstGeom>
          <a:noFill/>
        </p:spPr>
        <p:txBody>
          <a:bodyPr wrap="none" rtlCol="0">
            <a:spAutoFit/>
          </a:bodyPr>
          <a:lstStyle/>
          <a:p>
            <a:r>
              <a:rPr lang="en-GB" sz="1600" dirty="0" smtClean="0"/>
              <a:t>Retrospective</a:t>
            </a:r>
            <a:endParaRPr lang="en-GB" sz="1600" dirty="0"/>
          </a:p>
        </p:txBody>
      </p:sp>
      <p:sp>
        <p:nvSpPr>
          <p:cNvPr id="50" name="TextBox 49"/>
          <p:cNvSpPr txBox="1"/>
          <p:nvPr/>
        </p:nvSpPr>
        <p:spPr>
          <a:xfrm>
            <a:off x="179512" y="3212976"/>
            <a:ext cx="1256674" cy="338554"/>
          </a:xfrm>
          <a:prstGeom prst="rect">
            <a:avLst/>
          </a:prstGeom>
          <a:noFill/>
        </p:spPr>
        <p:txBody>
          <a:bodyPr wrap="none" rtlCol="0">
            <a:spAutoFit/>
          </a:bodyPr>
          <a:lstStyle/>
          <a:p>
            <a:r>
              <a:rPr lang="en-GB" sz="1600" dirty="0" smtClean="0"/>
              <a:t>Prospective</a:t>
            </a:r>
            <a:endParaRPr lang="en-GB" sz="1600" dirty="0"/>
          </a:p>
        </p:txBody>
      </p:sp>
    </p:spTree>
    <p:extLst>
      <p:ext uri="{BB962C8B-B14F-4D97-AF65-F5344CB8AC3E}">
        <p14:creationId xmlns:p14="http://schemas.microsoft.com/office/powerpoint/2010/main" val="6973626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525" y="333375"/>
            <a:ext cx="7349827" cy="1151409"/>
          </a:xfrm>
        </p:spPr>
        <p:txBody>
          <a:bodyPr/>
          <a:lstStyle/>
          <a:p>
            <a:r>
              <a:rPr lang="en-US" dirty="0" smtClean="0"/>
              <a:t>Goal 2 : Automatically generate the </a:t>
            </a:r>
            <a:r>
              <a:rPr lang="en-US" dirty="0" err="1" smtClean="0"/>
              <a:t>ProvONE</a:t>
            </a:r>
            <a:r>
              <a:rPr lang="en-US" dirty="0" smtClean="0"/>
              <a:t> provenance trace.</a:t>
            </a:r>
            <a:br>
              <a:rPr lang="en-US" dirty="0" smtClean="0"/>
            </a:br>
            <a:endParaRPr lang="en-US" dirty="0"/>
          </a:p>
        </p:txBody>
      </p:sp>
      <p:sp>
        <p:nvSpPr>
          <p:cNvPr id="3" name="Content Placeholder 2"/>
          <p:cNvSpPr>
            <a:spLocks noGrp="1"/>
          </p:cNvSpPr>
          <p:nvPr>
            <p:ph idx="1"/>
          </p:nvPr>
        </p:nvSpPr>
        <p:spPr>
          <a:xfrm>
            <a:off x="392113" y="1196752"/>
            <a:ext cx="8356600" cy="5040560"/>
          </a:xfrm>
        </p:spPr>
        <p:txBody>
          <a:bodyPr/>
          <a:lstStyle/>
          <a:p>
            <a:pPr>
              <a:buFont typeface="Arial"/>
              <a:buChar char="•"/>
            </a:pPr>
            <a:r>
              <a:rPr lang="en-US" sz="1800" b="1" dirty="0" smtClean="0"/>
              <a:t>Prov2ONE</a:t>
            </a:r>
            <a:r>
              <a:rPr lang="en-US" sz="1800" dirty="0" smtClean="0"/>
              <a:t> graph drawing </a:t>
            </a:r>
            <a:r>
              <a:rPr lang="en-US" sz="1800" i="1" dirty="0" smtClean="0"/>
              <a:t>algorithm</a:t>
            </a:r>
            <a:r>
              <a:rPr lang="en-US" sz="1800" dirty="0" smtClean="0"/>
              <a:t> for automatically generating the </a:t>
            </a:r>
            <a:r>
              <a:rPr lang="en-US" sz="1800" dirty="0" err="1" smtClean="0"/>
              <a:t>ProvONE</a:t>
            </a:r>
            <a:r>
              <a:rPr lang="en-US" sz="1800" dirty="0" smtClean="0"/>
              <a:t> provenance graph from specification (BPEL4WS) </a:t>
            </a:r>
            <a:r>
              <a:rPr lang="en-US" sz="1800" dirty="0" smtClean="0">
                <a:sym typeface="Wingdings"/>
              </a:rPr>
              <a:t> </a:t>
            </a:r>
            <a:r>
              <a:rPr lang="en-US" sz="1800" b="1" i="1" dirty="0" smtClean="0">
                <a:sym typeface="Wingdings"/>
              </a:rPr>
              <a:t>USENIX </a:t>
            </a:r>
            <a:r>
              <a:rPr lang="en-US" sz="1800" b="1" i="1" dirty="0" err="1" smtClean="0">
                <a:sym typeface="Wingdings"/>
              </a:rPr>
              <a:t>TaPP</a:t>
            </a:r>
            <a:r>
              <a:rPr lang="en-US" sz="1800" b="1" i="1" dirty="0" smtClean="0">
                <a:sym typeface="Wingdings"/>
              </a:rPr>
              <a:t>/IPAW</a:t>
            </a:r>
            <a:endParaRPr lang="en-US" sz="1800" b="1" i="1" baseline="30000" dirty="0" smtClean="0"/>
          </a:p>
          <a:p>
            <a:pPr marL="0" indent="0">
              <a:buNone/>
            </a:pPr>
            <a:endParaRPr lang="en-US" sz="1800" dirty="0" smtClean="0"/>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sp>
        <p:nvSpPr>
          <p:cNvPr id="9" name="Footer Placeholder 3"/>
          <p:cNvSpPr>
            <a:spLocks noGrp="1"/>
          </p:cNvSpPr>
          <p:nvPr>
            <p:ph type="ftr" sz="quarter" idx="10"/>
          </p:nvPr>
        </p:nvSpPr>
        <p:spPr>
          <a:xfrm>
            <a:off x="1701800" y="6445250"/>
            <a:ext cx="4248150" cy="360363"/>
          </a:xfrm>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pic>
        <p:nvPicPr>
          <p:cNvPr id="6" name="Picture 5"/>
          <p:cNvPicPr>
            <a:picLocks noChangeAspect="1"/>
          </p:cNvPicPr>
          <p:nvPr/>
        </p:nvPicPr>
        <p:blipFill>
          <a:blip r:embed="rId2"/>
          <a:stretch>
            <a:fillRect/>
          </a:stretch>
        </p:blipFill>
        <p:spPr>
          <a:xfrm>
            <a:off x="703150" y="1746168"/>
            <a:ext cx="7792778" cy="4623820"/>
          </a:xfrm>
          <a:prstGeom prst="rect">
            <a:avLst/>
          </a:prstGeom>
        </p:spPr>
      </p:pic>
    </p:spTree>
    <p:extLst>
      <p:ext uri="{BB962C8B-B14F-4D97-AF65-F5344CB8AC3E}">
        <p14:creationId xmlns:p14="http://schemas.microsoft.com/office/powerpoint/2010/main" val="436628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525" y="333375"/>
            <a:ext cx="7349827" cy="1151409"/>
          </a:xfrm>
        </p:spPr>
        <p:txBody>
          <a:bodyPr/>
          <a:lstStyle/>
          <a:p>
            <a:r>
              <a:rPr lang="en-US" dirty="0" smtClean="0"/>
              <a:t>Goal 3 : Provenance management framework for scientific data repository.</a:t>
            </a:r>
            <a:br>
              <a:rPr lang="en-US" dirty="0" smtClean="0"/>
            </a:br>
            <a:endParaRPr lang="en-US" dirty="0"/>
          </a:p>
        </p:txBody>
      </p:sp>
      <p:sp>
        <p:nvSpPr>
          <p:cNvPr id="3" name="Content Placeholder 2"/>
          <p:cNvSpPr>
            <a:spLocks noGrp="1"/>
          </p:cNvSpPr>
          <p:nvPr>
            <p:ph idx="1"/>
          </p:nvPr>
        </p:nvSpPr>
        <p:spPr>
          <a:xfrm>
            <a:off x="392113" y="1268760"/>
            <a:ext cx="4611935" cy="4824536"/>
          </a:xfrm>
        </p:spPr>
        <p:txBody>
          <a:bodyPr/>
          <a:lstStyle/>
          <a:p>
            <a:pPr marL="174625" indent="-174625">
              <a:buFont typeface="Arial"/>
              <a:buChar char="•"/>
            </a:pPr>
            <a:r>
              <a:rPr lang="en-GB" sz="1800" b="1" dirty="0" smtClean="0"/>
              <a:t>Prov2ONE</a:t>
            </a:r>
            <a:r>
              <a:rPr lang="en-GB" sz="1800" dirty="0" smtClean="0"/>
              <a:t> graph drawing algorithm implementation for automatically generating the </a:t>
            </a:r>
            <a:r>
              <a:rPr lang="en-GB" sz="1800" dirty="0" err="1" smtClean="0"/>
              <a:t>ProvONE</a:t>
            </a:r>
            <a:r>
              <a:rPr lang="en-GB" sz="1800" dirty="0" smtClean="0"/>
              <a:t> </a:t>
            </a:r>
            <a:r>
              <a:rPr lang="en-GB" sz="1800" b="1" i="1" dirty="0" smtClean="0"/>
              <a:t>prospective</a:t>
            </a:r>
            <a:r>
              <a:rPr lang="en-GB" sz="1800" dirty="0" smtClean="0"/>
              <a:t> provenance graph</a:t>
            </a:r>
          </a:p>
          <a:p>
            <a:pPr marL="174625" indent="-174625">
              <a:buFont typeface="Arial"/>
              <a:buChar char="•"/>
            </a:pPr>
            <a:r>
              <a:rPr lang="en-GB" sz="1800" dirty="0" smtClean="0"/>
              <a:t>Services for collecting </a:t>
            </a:r>
            <a:r>
              <a:rPr lang="en-GB" sz="1800" b="1" i="1" dirty="0" smtClean="0"/>
              <a:t>retrospective</a:t>
            </a:r>
            <a:r>
              <a:rPr lang="en-GB" sz="1800" dirty="0" smtClean="0"/>
              <a:t> provenance from NORDR and workflow engine</a:t>
            </a:r>
          </a:p>
          <a:p>
            <a:pPr marL="174625" indent="-174625">
              <a:buFont typeface="Arial"/>
              <a:buChar char="•"/>
            </a:pPr>
            <a:r>
              <a:rPr lang="en-GB" sz="1800" dirty="0" smtClean="0"/>
              <a:t>Semantic mapping for enabling interoperability between OPM/PROV and </a:t>
            </a:r>
            <a:r>
              <a:rPr lang="en-GB" sz="1800" dirty="0" err="1" smtClean="0"/>
              <a:t>ProvONE</a:t>
            </a:r>
            <a:endParaRPr lang="en-GB" sz="1800" dirty="0" smtClean="0"/>
          </a:p>
          <a:p>
            <a:pPr marL="174625" indent="-174625">
              <a:buFont typeface="Arial"/>
              <a:buChar char="•"/>
            </a:pPr>
            <a:r>
              <a:rPr lang="en-GB" sz="1800" dirty="0" smtClean="0"/>
              <a:t>Dedicated graph database for storing the </a:t>
            </a:r>
            <a:r>
              <a:rPr lang="en-GB" sz="1800" dirty="0" err="1" smtClean="0"/>
              <a:t>ProvONE</a:t>
            </a:r>
            <a:r>
              <a:rPr lang="en-GB" sz="1800" dirty="0" smtClean="0"/>
              <a:t> provenance graphs (</a:t>
            </a:r>
            <a:r>
              <a:rPr lang="en-GB" sz="1800" dirty="0" err="1" smtClean="0"/>
              <a:t>ArangoDB</a:t>
            </a:r>
            <a:r>
              <a:rPr lang="en-GB" sz="1800" dirty="0" smtClean="0"/>
              <a:t>)</a:t>
            </a:r>
          </a:p>
          <a:p>
            <a:pPr marL="174625" indent="-174625">
              <a:buFont typeface="Arial"/>
              <a:buChar char="•"/>
            </a:pPr>
            <a:r>
              <a:rPr lang="en-GB" sz="1800" dirty="0" smtClean="0"/>
              <a:t>Provenance challenge recommended queries implemented for querying the provenance store</a:t>
            </a:r>
          </a:p>
          <a:p>
            <a:pPr marL="0" indent="0">
              <a:buNone/>
            </a:pPr>
            <a:endParaRPr lang="en-GB" sz="1800" dirty="0"/>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sp>
        <p:nvSpPr>
          <p:cNvPr id="9" name="Footer Placeholder 3"/>
          <p:cNvSpPr>
            <a:spLocks noGrp="1"/>
          </p:cNvSpPr>
          <p:nvPr>
            <p:ph type="ftr" sz="quarter" idx="10"/>
          </p:nvPr>
        </p:nvSpPr>
        <p:spPr>
          <a:xfrm>
            <a:off x="1701800" y="6445250"/>
            <a:ext cx="4248150" cy="360363"/>
          </a:xfrm>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pic>
        <p:nvPicPr>
          <p:cNvPr id="4" name="Picture 3" descr="ProvArchFinal-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1916832"/>
            <a:ext cx="4079650" cy="3960440"/>
          </a:xfrm>
          <a:prstGeom prst="rect">
            <a:avLst/>
          </a:prstGeom>
        </p:spPr>
      </p:pic>
    </p:spTree>
    <p:extLst>
      <p:ext uri="{BB962C8B-B14F-4D97-AF65-F5344CB8AC3E}">
        <p14:creationId xmlns:p14="http://schemas.microsoft.com/office/powerpoint/2010/main" val="2887029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525" y="333375"/>
            <a:ext cx="7493843" cy="561975"/>
          </a:xfrm>
        </p:spPr>
        <p:txBody>
          <a:bodyPr/>
          <a:lstStyle/>
          <a:p>
            <a:r>
              <a:rPr lang="en-GB" dirty="0" smtClean="0"/>
              <a:t>Semantic mapping between </a:t>
            </a:r>
            <a:r>
              <a:rPr lang="en-GB" dirty="0" err="1" smtClean="0"/>
              <a:t>ProvONE</a:t>
            </a:r>
            <a:r>
              <a:rPr lang="en-GB" dirty="0" smtClean="0"/>
              <a:t> </a:t>
            </a:r>
            <a:r>
              <a:rPr lang="en-GB" dirty="0" smtClean="0">
                <a:sym typeface="Wingdings"/>
              </a:rPr>
              <a:t>and </a:t>
            </a:r>
            <a:br>
              <a:rPr lang="en-GB" dirty="0" smtClean="0">
                <a:sym typeface="Wingdings"/>
              </a:rPr>
            </a:br>
            <a:r>
              <a:rPr lang="en-GB" dirty="0" err="1" smtClean="0">
                <a:sym typeface="Wingdings"/>
              </a:rPr>
              <a:t>Prov</a:t>
            </a:r>
            <a:r>
              <a:rPr lang="en-GB" dirty="0" smtClean="0">
                <a:sym typeface="Wingdings"/>
              </a:rPr>
              <a:t>-DM</a:t>
            </a:r>
            <a:endParaRPr lang="en-GB" dirty="0"/>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6" name="Rectangle 5"/>
          <p:cNvSpPr/>
          <p:nvPr/>
        </p:nvSpPr>
        <p:spPr>
          <a:xfrm>
            <a:off x="611560" y="3789040"/>
            <a:ext cx="1512168" cy="504056"/>
          </a:xfrm>
          <a:prstGeom prst="rect">
            <a:avLst/>
          </a:prstGeom>
          <a:gradFill flip="none" rotWithShape="1">
            <a:gsLst>
              <a:gs pos="0">
                <a:schemeClr val="accent6">
                  <a:lumMod val="60000"/>
                  <a:lumOff val="40000"/>
                </a:schemeClr>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solidFill>
              </a:rPr>
              <a:t>Process</a:t>
            </a:r>
            <a:endParaRPr lang="en-GB" sz="1600" dirty="0">
              <a:solidFill>
                <a:schemeClr val="tx1"/>
              </a:solidFill>
            </a:endParaRPr>
          </a:p>
        </p:txBody>
      </p:sp>
      <p:sp>
        <p:nvSpPr>
          <p:cNvPr id="7" name="Rectangle 6"/>
          <p:cNvSpPr/>
          <p:nvPr/>
        </p:nvSpPr>
        <p:spPr>
          <a:xfrm>
            <a:off x="611560" y="1772816"/>
            <a:ext cx="1512168" cy="504056"/>
          </a:xfrm>
          <a:prstGeom prst="rect">
            <a:avLst/>
          </a:prstGeom>
          <a:gradFill flip="none" rotWithShape="1">
            <a:gsLst>
              <a:gs pos="0">
                <a:srgbClr val="C08F70"/>
              </a:gs>
              <a:gs pos="100000">
                <a:srgbClr val="FFFFFF"/>
              </a:gs>
            </a:gsLst>
            <a:lin ang="5400000" scaled="0"/>
            <a:tileRect/>
          </a:gradFill>
          <a:ln>
            <a:solidFill>
              <a:srgbClr val="F4B18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err="1" smtClean="0">
                <a:solidFill>
                  <a:schemeClr val="tx1"/>
                </a:solidFill>
              </a:rPr>
              <a:t>ProcessExec</a:t>
            </a:r>
            <a:endParaRPr lang="en-GB" sz="1600" dirty="0">
              <a:solidFill>
                <a:schemeClr val="tx1"/>
              </a:solidFill>
            </a:endParaRPr>
          </a:p>
        </p:txBody>
      </p:sp>
      <p:cxnSp>
        <p:nvCxnSpPr>
          <p:cNvPr id="8" name="Straight Arrow Connector 7"/>
          <p:cNvCxnSpPr>
            <a:stCxn id="7" idx="2"/>
            <a:endCxn id="6" idx="0"/>
          </p:cNvCxnSpPr>
          <p:nvPr/>
        </p:nvCxnSpPr>
        <p:spPr>
          <a:xfrm>
            <a:off x="1367644" y="2276872"/>
            <a:ext cx="0" cy="1512168"/>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16200000">
            <a:off x="350668" y="2891107"/>
            <a:ext cx="1518865" cy="276999"/>
          </a:xfrm>
          <a:prstGeom prst="rect">
            <a:avLst/>
          </a:prstGeom>
          <a:noFill/>
        </p:spPr>
        <p:txBody>
          <a:bodyPr wrap="none" rtlCol="0">
            <a:spAutoFit/>
          </a:bodyPr>
          <a:lstStyle/>
          <a:p>
            <a:r>
              <a:rPr lang="en-GB" sz="1200" dirty="0" err="1" smtClean="0">
                <a:solidFill>
                  <a:schemeClr val="bg2">
                    <a:lumMod val="50000"/>
                  </a:schemeClr>
                </a:solidFill>
              </a:rPr>
              <a:t>wasAssociatedWith</a:t>
            </a:r>
            <a:endParaRPr lang="en-GB" sz="1200" dirty="0">
              <a:solidFill>
                <a:schemeClr val="bg2">
                  <a:lumMod val="50000"/>
                </a:schemeClr>
              </a:solidFill>
            </a:endParaRPr>
          </a:p>
        </p:txBody>
      </p:sp>
      <p:sp>
        <p:nvSpPr>
          <p:cNvPr id="14" name="Rectangle 13"/>
          <p:cNvSpPr/>
          <p:nvPr/>
        </p:nvSpPr>
        <p:spPr>
          <a:xfrm>
            <a:off x="3563888" y="1772816"/>
            <a:ext cx="1368152" cy="504056"/>
          </a:xfrm>
          <a:prstGeom prst="rect">
            <a:avLst/>
          </a:prstGeom>
          <a:gradFill flip="none" rotWithShape="1">
            <a:gsLst>
              <a:gs pos="0">
                <a:srgbClr val="71AEC0"/>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Data</a:t>
            </a:r>
            <a:endParaRPr lang="en-GB" dirty="0">
              <a:solidFill>
                <a:schemeClr val="tx1"/>
              </a:solidFill>
            </a:endParaRPr>
          </a:p>
        </p:txBody>
      </p:sp>
      <p:cxnSp>
        <p:nvCxnSpPr>
          <p:cNvPr id="15" name="Straight Arrow Connector 14"/>
          <p:cNvCxnSpPr/>
          <p:nvPr/>
        </p:nvCxnSpPr>
        <p:spPr>
          <a:xfrm flipH="1">
            <a:off x="2123728" y="1844824"/>
            <a:ext cx="1440160" cy="0"/>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123728" y="2204864"/>
            <a:ext cx="1440160" cy="0"/>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555776" y="1556792"/>
            <a:ext cx="518366" cy="276999"/>
          </a:xfrm>
          <a:prstGeom prst="rect">
            <a:avLst/>
          </a:prstGeom>
          <a:noFill/>
        </p:spPr>
        <p:txBody>
          <a:bodyPr wrap="none" rtlCol="0">
            <a:spAutoFit/>
          </a:bodyPr>
          <a:lstStyle/>
          <a:p>
            <a:r>
              <a:rPr lang="en-GB" sz="1200" dirty="0" smtClean="0">
                <a:solidFill>
                  <a:schemeClr val="bg2">
                    <a:lumMod val="50000"/>
                  </a:schemeClr>
                </a:solidFill>
              </a:rPr>
              <a:t>used</a:t>
            </a:r>
            <a:endParaRPr lang="en-GB" sz="1200" dirty="0">
              <a:solidFill>
                <a:schemeClr val="bg2">
                  <a:lumMod val="50000"/>
                </a:schemeClr>
              </a:solidFill>
            </a:endParaRPr>
          </a:p>
        </p:txBody>
      </p:sp>
      <p:sp>
        <p:nvSpPr>
          <p:cNvPr id="22" name="TextBox 21"/>
          <p:cNvSpPr txBox="1"/>
          <p:nvPr/>
        </p:nvSpPr>
        <p:spPr>
          <a:xfrm>
            <a:off x="2123728" y="2287905"/>
            <a:ext cx="1365127" cy="276999"/>
          </a:xfrm>
          <a:prstGeom prst="rect">
            <a:avLst/>
          </a:prstGeom>
          <a:noFill/>
        </p:spPr>
        <p:txBody>
          <a:bodyPr wrap="none" rtlCol="0">
            <a:spAutoFit/>
          </a:bodyPr>
          <a:lstStyle/>
          <a:p>
            <a:r>
              <a:rPr lang="en-GB" sz="1200" dirty="0" err="1" smtClean="0">
                <a:solidFill>
                  <a:schemeClr val="bg2">
                    <a:lumMod val="50000"/>
                  </a:schemeClr>
                </a:solidFill>
              </a:rPr>
              <a:t>wasGeneratedBy</a:t>
            </a:r>
            <a:endParaRPr lang="en-GB" sz="1200" dirty="0">
              <a:solidFill>
                <a:schemeClr val="bg2">
                  <a:lumMod val="50000"/>
                </a:schemeClr>
              </a:solidFill>
            </a:endParaRPr>
          </a:p>
        </p:txBody>
      </p:sp>
      <p:cxnSp>
        <p:nvCxnSpPr>
          <p:cNvPr id="24" name="Elbow Connector 23"/>
          <p:cNvCxnSpPr>
            <a:stCxn id="14" idx="0"/>
            <a:endCxn id="14" idx="3"/>
          </p:cNvCxnSpPr>
          <p:nvPr/>
        </p:nvCxnSpPr>
        <p:spPr>
          <a:xfrm rot="16200000" flipH="1">
            <a:off x="4463988" y="1556792"/>
            <a:ext cx="252028" cy="684076"/>
          </a:xfrm>
          <a:prstGeom prst="bentConnector4">
            <a:avLst>
              <a:gd name="adj1" fmla="val -90704"/>
              <a:gd name="adj2" fmla="val 133417"/>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644008" y="1196752"/>
            <a:ext cx="1351652" cy="276999"/>
          </a:xfrm>
          <a:prstGeom prst="rect">
            <a:avLst/>
          </a:prstGeom>
          <a:noFill/>
        </p:spPr>
        <p:txBody>
          <a:bodyPr wrap="none" rtlCol="0">
            <a:spAutoFit/>
          </a:bodyPr>
          <a:lstStyle/>
          <a:p>
            <a:r>
              <a:rPr lang="en-GB" sz="1200" dirty="0" err="1" smtClean="0">
                <a:solidFill>
                  <a:schemeClr val="bg2">
                    <a:lumMod val="50000"/>
                  </a:schemeClr>
                </a:solidFill>
              </a:rPr>
              <a:t>wasDerivedFrom</a:t>
            </a:r>
            <a:endParaRPr lang="en-GB" sz="1200" dirty="0">
              <a:solidFill>
                <a:schemeClr val="bg2">
                  <a:lumMod val="50000"/>
                </a:schemeClr>
              </a:solidFill>
            </a:endParaRPr>
          </a:p>
        </p:txBody>
      </p:sp>
      <p:sp>
        <p:nvSpPr>
          <p:cNvPr id="34" name="Rectangle 33"/>
          <p:cNvSpPr/>
          <p:nvPr/>
        </p:nvSpPr>
        <p:spPr>
          <a:xfrm>
            <a:off x="611560" y="5517232"/>
            <a:ext cx="1512168" cy="504056"/>
          </a:xfrm>
          <a:prstGeom prst="rect">
            <a:avLst/>
          </a:prstGeom>
          <a:gradFill flip="none" rotWithShape="1">
            <a:gsLst>
              <a:gs pos="0">
                <a:srgbClr val="72C39F"/>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solidFill>
              </a:rPr>
              <a:t>User</a:t>
            </a:r>
            <a:endParaRPr lang="en-GB" sz="1600" dirty="0">
              <a:solidFill>
                <a:schemeClr val="tx1"/>
              </a:solidFill>
            </a:endParaRPr>
          </a:p>
        </p:txBody>
      </p:sp>
      <p:cxnSp>
        <p:nvCxnSpPr>
          <p:cNvPr id="35" name="Straight Arrow Connector 34"/>
          <p:cNvCxnSpPr>
            <a:stCxn id="6" idx="2"/>
            <a:endCxn id="34" idx="0"/>
          </p:cNvCxnSpPr>
          <p:nvPr/>
        </p:nvCxnSpPr>
        <p:spPr>
          <a:xfrm>
            <a:off x="1367644" y="4293096"/>
            <a:ext cx="0" cy="1224136"/>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rot="16200000">
            <a:off x="481361" y="4738961"/>
            <a:ext cx="1279542" cy="276999"/>
          </a:xfrm>
          <a:prstGeom prst="rect">
            <a:avLst/>
          </a:prstGeom>
          <a:noFill/>
        </p:spPr>
        <p:txBody>
          <a:bodyPr wrap="none" rtlCol="0">
            <a:spAutoFit/>
          </a:bodyPr>
          <a:lstStyle/>
          <a:p>
            <a:r>
              <a:rPr lang="en-GB" sz="1200" dirty="0" err="1" smtClean="0">
                <a:solidFill>
                  <a:schemeClr val="bg2">
                    <a:lumMod val="50000"/>
                  </a:schemeClr>
                </a:solidFill>
              </a:rPr>
              <a:t>wasAttributedTo</a:t>
            </a:r>
            <a:endParaRPr lang="en-GB" sz="1200" dirty="0">
              <a:solidFill>
                <a:schemeClr val="bg2">
                  <a:lumMod val="50000"/>
                </a:schemeClr>
              </a:solidFill>
            </a:endParaRPr>
          </a:p>
        </p:txBody>
      </p:sp>
      <p:cxnSp>
        <p:nvCxnSpPr>
          <p:cNvPr id="40" name="Elbow Connector 39"/>
          <p:cNvCxnSpPr>
            <a:stCxn id="7" idx="0"/>
            <a:endCxn id="7" idx="1"/>
          </p:cNvCxnSpPr>
          <p:nvPr/>
        </p:nvCxnSpPr>
        <p:spPr>
          <a:xfrm rot="16200000" flipH="1" flipV="1">
            <a:off x="863588" y="1520788"/>
            <a:ext cx="252028" cy="756084"/>
          </a:xfrm>
          <a:prstGeom prst="bentConnector4">
            <a:avLst>
              <a:gd name="adj1" fmla="val -90704"/>
              <a:gd name="adj2" fmla="val 130235"/>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7504" y="1124744"/>
            <a:ext cx="1245203" cy="276999"/>
          </a:xfrm>
          <a:prstGeom prst="rect">
            <a:avLst/>
          </a:prstGeom>
          <a:noFill/>
        </p:spPr>
        <p:txBody>
          <a:bodyPr wrap="none" rtlCol="0">
            <a:spAutoFit/>
          </a:bodyPr>
          <a:lstStyle/>
          <a:p>
            <a:r>
              <a:rPr lang="en-GB" sz="1200" dirty="0" err="1" smtClean="0">
                <a:solidFill>
                  <a:schemeClr val="bg2">
                    <a:lumMod val="50000"/>
                  </a:schemeClr>
                </a:solidFill>
              </a:rPr>
              <a:t>wasInformedBy</a:t>
            </a:r>
            <a:endParaRPr lang="en-GB" sz="1200" dirty="0">
              <a:solidFill>
                <a:schemeClr val="bg2">
                  <a:lumMod val="50000"/>
                </a:schemeClr>
              </a:solidFill>
            </a:endParaRPr>
          </a:p>
        </p:txBody>
      </p:sp>
      <p:cxnSp>
        <p:nvCxnSpPr>
          <p:cNvPr id="44" name="Straight Connector 43"/>
          <p:cNvCxnSpPr/>
          <p:nvPr/>
        </p:nvCxnSpPr>
        <p:spPr>
          <a:xfrm flipV="1">
            <a:off x="2483768" y="836712"/>
            <a:ext cx="4464496" cy="5400600"/>
          </a:xfrm>
          <a:prstGeom prst="line">
            <a:avLst/>
          </a:prstGeom>
          <a:ln w="158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7020272" y="5301208"/>
            <a:ext cx="1512168" cy="504056"/>
          </a:xfrm>
          <a:prstGeom prst="rect">
            <a:avLst/>
          </a:prstGeom>
          <a:gradFill flip="none" rotWithShape="1">
            <a:gsLst>
              <a:gs pos="0">
                <a:srgbClr val="C08F70"/>
              </a:gs>
              <a:gs pos="100000">
                <a:srgbClr val="FFFFFF"/>
              </a:gs>
            </a:gsLst>
            <a:lin ang="5400000" scaled="0"/>
            <a:tileRect/>
          </a:gradFill>
          <a:ln>
            <a:solidFill>
              <a:srgbClr val="F4B18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solidFill>
                  <a:schemeClr val="tx1"/>
                </a:solidFill>
              </a:rPr>
              <a:t>Activity</a:t>
            </a:r>
          </a:p>
        </p:txBody>
      </p:sp>
      <p:sp>
        <p:nvSpPr>
          <p:cNvPr id="48" name="Rectangle 47"/>
          <p:cNvSpPr/>
          <p:nvPr/>
        </p:nvSpPr>
        <p:spPr>
          <a:xfrm>
            <a:off x="7092280" y="3429000"/>
            <a:ext cx="1368152" cy="504056"/>
          </a:xfrm>
          <a:prstGeom prst="rect">
            <a:avLst/>
          </a:prstGeom>
          <a:gradFill flip="none" rotWithShape="1">
            <a:gsLst>
              <a:gs pos="0">
                <a:srgbClr val="71AEC0"/>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rPr>
              <a:t>Entity</a:t>
            </a:r>
            <a:endParaRPr lang="en-GB" dirty="0">
              <a:solidFill>
                <a:schemeClr val="tx1"/>
              </a:solidFill>
            </a:endParaRPr>
          </a:p>
        </p:txBody>
      </p:sp>
      <p:cxnSp>
        <p:nvCxnSpPr>
          <p:cNvPr id="49" name="Elbow Connector 48"/>
          <p:cNvCxnSpPr>
            <a:stCxn id="48" idx="0"/>
            <a:endCxn id="48" idx="3"/>
          </p:cNvCxnSpPr>
          <p:nvPr/>
        </p:nvCxnSpPr>
        <p:spPr>
          <a:xfrm rot="16200000" flipH="1">
            <a:off x="7992380" y="3212976"/>
            <a:ext cx="252028" cy="684076"/>
          </a:xfrm>
          <a:prstGeom prst="bentConnector4">
            <a:avLst>
              <a:gd name="adj1" fmla="val -90704"/>
              <a:gd name="adj2" fmla="val 133417"/>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7540828" y="2863969"/>
            <a:ext cx="1351652" cy="276999"/>
          </a:xfrm>
          <a:prstGeom prst="rect">
            <a:avLst/>
          </a:prstGeom>
          <a:noFill/>
        </p:spPr>
        <p:txBody>
          <a:bodyPr wrap="none" rtlCol="0">
            <a:spAutoFit/>
          </a:bodyPr>
          <a:lstStyle/>
          <a:p>
            <a:r>
              <a:rPr lang="en-GB" sz="1200" dirty="0" err="1" smtClean="0">
                <a:solidFill>
                  <a:schemeClr val="bg2">
                    <a:lumMod val="50000"/>
                  </a:schemeClr>
                </a:solidFill>
              </a:rPr>
              <a:t>wasDerivedFrom</a:t>
            </a:r>
            <a:endParaRPr lang="en-GB" sz="1200" dirty="0">
              <a:solidFill>
                <a:schemeClr val="bg2">
                  <a:lumMod val="50000"/>
                </a:schemeClr>
              </a:solidFill>
            </a:endParaRPr>
          </a:p>
        </p:txBody>
      </p:sp>
      <p:sp>
        <p:nvSpPr>
          <p:cNvPr id="54" name="Rectangle 53"/>
          <p:cNvSpPr/>
          <p:nvPr/>
        </p:nvSpPr>
        <p:spPr>
          <a:xfrm>
            <a:off x="3707904" y="5301208"/>
            <a:ext cx="1512168" cy="504056"/>
          </a:xfrm>
          <a:prstGeom prst="rect">
            <a:avLst/>
          </a:prstGeom>
          <a:gradFill flip="none" rotWithShape="1">
            <a:gsLst>
              <a:gs pos="0">
                <a:srgbClr val="72C39F"/>
              </a:gs>
              <a:gs pos="100000">
                <a:srgbClr val="FFFFFF"/>
              </a:gs>
            </a:gsLst>
            <a:lin ang="5400000" scaled="0"/>
            <a:tileRect/>
          </a:gra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chemeClr val="tx1"/>
                </a:solidFill>
              </a:rPr>
              <a:t>Agent</a:t>
            </a:r>
            <a:endParaRPr lang="en-GB" sz="1600" dirty="0">
              <a:solidFill>
                <a:schemeClr val="tx1"/>
              </a:solidFill>
            </a:endParaRPr>
          </a:p>
        </p:txBody>
      </p:sp>
      <p:cxnSp>
        <p:nvCxnSpPr>
          <p:cNvPr id="55" name="Elbow Connector 54"/>
          <p:cNvCxnSpPr>
            <a:stCxn id="47" idx="3"/>
            <a:endCxn id="47" idx="2"/>
          </p:cNvCxnSpPr>
          <p:nvPr/>
        </p:nvCxnSpPr>
        <p:spPr>
          <a:xfrm flipH="1">
            <a:off x="7776356" y="5553236"/>
            <a:ext cx="756084" cy="252028"/>
          </a:xfrm>
          <a:prstGeom prst="bentConnector4">
            <a:avLst>
              <a:gd name="adj1" fmla="val -30235"/>
              <a:gd name="adj2" fmla="val 19070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740352" y="6021288"/>
            <a:ext cx="1245203" cy="276999"/>
          </a:xfrm>
          <a:prstGeom prst="rect">
            <a:avLst/>
          </a:prstGeom>
          <a:noFill/>
        </p:spPr>
        <p:txBody>
          <a:bodyPr wrap="none" rtlCol="0">
            <a:spAutoFit/>
          </a:bodyPr>
          <a:lstStyle/>
          <a:p>
            <a:r>
              <a:rPr lang="en-GB" sz="1200" dirty="0" err="1" smtClean="0">
                <a:solidFill>
                  <a:schemeClr val="bg2">
                    <a:lumMod val="50000"/>
                  </a:schemeClr>
                </a:solidFill>
              </a:rPr>
              <a:t>wasInformedBy</a:t>
            </a:r>
            <a:endParaRPr lang="en-GB" sz="1200" dirty="0">
              <a:solidFill>
                <a:schemeClr val="bg2">
                  <a:lumMod val="50000"/>
                </a:schemeClr>
              </a:solidFill>
            </a:endParaRPr>
          </a:p>
        </p:txBody>
      </p:sp>
      <p:cxnSp>
        <p:nvCxnSpPr>
          <p:cNvPr id="60" name="Straight Arrow Connector 59"/>
          <p:cNvCxnSpPr>
            <a:stCxn id="47" idx="1"/>
            <a:endCxn id="54" idx="3"/>
          </p:cNvCxnSpPr>
          <p:nvPr/>
        </p:nvCxnSpPr>
        <p:spPr>
          <a:xfrm flipH="1">
            <a:off x="5220072" y="5553236"/>
            <a:ext cx="1800200" cy="0"/>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436096" y="5240233"/>
            <a:ext cx="1518865" cy="276999"/>
          </a:xfrm>
          <a:prstGeom prst="rect">
            <a:avLst/>
          </a:prstGeom>
          <a:noFill/>
        </p:spPr>
        <p:txBody>
          <a:bodyPr wrap="none" rtlCol="0">
            <a:spAutoFit/>
          </a:bodyPr>
          <a:lstStyle/>
          <a:p>
            <a:r>
              <a:rPr lang="en-GB" sz="1200" dirty="0" err="1" smtClean="0">
                <a:solidFill>
                  <a:schemeClr val="bg2">
                    <a:lumMod val="50000"/>
                  </a:schemeClr>
                </a:solidFill>
              </a:rPr>
              <a:t>wasAssociatedWith</a:t>
            </a:r>
            <a:endParaRPr lang="en-GB" sz="1200" dirty="0">
              <a:solidFill>
                <a:schemeClr val="bg2">
                  <a:lumMod val="50000"/>
                </a:schemeClr>
              </a:solidFill>
            </a:endParaRPr>
          </a:p>
        </p:txBody>
      </p:sp>
      <p:cxnSp>
        <p:nvCxnSpPr>
          <p:cNvPr id="64" name="Straight Arrow Connector 63"/>
          <p:cNvCxnSpPr/>
          <p:nvPr/>
        </p:nvCxnSpPr>
        <p:spPr>
          <a:xfrm>
            <a:off x="7308304" y="3933056"/>
            <a:ext cx="0" cy="1368152"/>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V="1">
            <a:off x="8244408" y="3933056"/>
            <a:ext cx="0" cy="1368152"/>
          </a:xfrm>
          <a:prstGeom prst="straightConnector1">
            <a:avLst/>
          </a:prstGeom>
          <a:ln>
            <a:solidFill>
              <a:schemeClr val="tx1"/>
            </a:solidFill>
            <a:headEnd type="none" w="lg" len="lg"/>
            <a:tailEnd type="stealth" w="lg" len="lg"/>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rot="16200000">
            <a:off x="6868288" y="4465334"/>
            <a:ext cx="518366" cy="276999"/>
          </a:xfrm>
          <a:prstGeom prst="rect">
            <a:avLst/>
          </a:prstGeom>
          <a:noFill/>
        </p:spPr>
        <p:txBody>
          <a:bodyPr wrap="none" rtlCol="0">
            <a:spAutoFit/>
          </a:bodyPr>
          <a:lstStyle/>
          <a:p>
            <a:r>
              <a:rPr lang="en-GB" sz="1200" dirty="0">
                <a:solidFill>
                  <a:schemeClr val="bg2">
                    <a:lumMod val="50000"/>
                  </a:schemeClr>
                </a:solidFill>
              </a:rPr>
              <a:t>u</a:t>
            </a:r>
            <a:r>
              <a:rPr lang="en-GB" sz="1200" dirty="0" smtClean="0">
                <a:solidFill>
                  <a:schemeClr val="bg2">
                    <a:lumMod val="50000"/>
                  </a:schemeClr>
                </a:solidFill>
              </a:rPr>
              <a:t>sed </a:t>
            </a:r>
            <a:endParaRPr lang="en-GB" sz="1200" dirty="0">
              <a:solidFill>
                <a:schemeClr val="bg2">
                  <a:lumMod val="50000"/>
                </a:schemeClr>
              </a:solidFill>
            </a:endParaRPr>
          </a:p>
        </p:txBody>
      </p:sp>
      <p:sp>
        <p:nvSpPr>
          <p:cNvPr id="72" name="TextBox 71"/>
          <p:cNvSpPr txBox="1"/>
          <p:nvPr/>
        </p:nvSpPr>
        <p:spPr>
          <a:xfrm rot="5400000">
            <a:off x="7783388" y="4498562"/>
            <a:ext cx="1365127" cy="276999"/>
          </a:xfrm>
          <a:prstGeom prst="rect">
            <a:avLst/>
          </a:prstGeom>
          <a:noFill/>
        </p:spPr>
        <p:txBody>
          <a:bodyPr wrap="none" rtlCol="0">
            <a:spAutoFit/>
          </a:bodyPr>
          <a:lstStyle/>
          <a:p>
            <a:r>
              <a:rPr lang="en-GB" sz="1200" dirty="0" err="1" smtClean="0">
                <a:solidFill>
                  <a:schemeClr val="bg2">
                    <a:lumMod val="50000"/>
                  </a:schemeClr>
                </a:solidFill>
              </a:rPr>
              <a:t>wasGeneratedBy</a:t>
            </a:r>
            <a:endParaRPr lang="en-GB" sz="1200" dirty="0">
              <a:solidFill>
                <a:schemeClr val="bg2">
                  <a:lumMod val="50000"/>
                </a:schemeClr>
              </a:solidFill>
            </a:endParaRPr>
          </a:p>
        </p:txBody>
      </p:sp>
      <p:cxnSp>
        <p:nvCxnSpPr>
          <p:cNvPr id="74" name="Curved Connector 73"/>
          <p:cNvCxnSpPr>
            <a:stCxn id="48" idx="1"/>
            <a:endCxn id="54" idx="0"/>
          </p:cNvCxnSpPr>
          <p:nvPr/>
        </p:nvCxnSpPr>
        <p:spPr>
          <a:xfrm rot="10800000" flipV="1">
            <a:off x="4463988" y="3681028"/>
            <a:ext cx="2628292" cy="162018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4876634" y="3573016"/>
            <a:ext cx="1279542" cy="276999"/>
          </a:xfrm>
          <a:prstGeom prst="rect">
            <a:avLst/>
          </a:prstGeom>
          <a:noFill/>
        </p:spPr>
        <p:txBody>
          <a:bodyPr wrap="none" rtlCol="0">
            <a:spAutoFit/>
          </a:bodyPr>
          <a:lstStyle/>
          <a:p>
            <a:r>
              <a:rPr lang="en-GB" sz="1200" dirty="0" err="1" smtClean="0">
                <a:solidFill>
                  <a:schemeClr val="bg2">
                    <a:lumMod val="50000"/>
                  </a:schemeClr>
                </a:solidFill>
              </a:rPr>
              <a:t>wasAttributedTo</a:t>
            </a:r>
            <a:endParaRPr lang="en-GB" sz="1200" dirty="0">
              <a:solidFill>
                <a:schemeClr val="bg2">
                  <a:lumMod val="50000"/>
                </a:schemeClr>
              </a:solidFill>
            </a:endParaRPr>
          </a:p>
        </p:txBody>
      </p:sp>
      <p:sp>
        <p:nvSpPr>
          <p:cNvPr id="77" name="TextBox 76"/>
          <p:cNvSpPr txBox="1"/>
          <p:nvPr/>
        </p:nvSpPr>
        <p:spPr>
          <a:xfrm>
            <a:off x="3388610" y="5816297"/>
            <a:ext cx="2263510" cy="276999"/>
          </a:xfrm>
          <a:prstGeom prst="rect">
            <a:avLst/>
          </a:prstGeom>
          <a:noFill/>
        </p:spPr>
        <p:txBody>
          <a:bodyPr wrap="none" rtlCol="0">
            <a:spAutoFit/>
          </a:bodyPr>
          <a:lstStyle/>
          <a:p>
            <a:r>
              <a:rPr lang="en-GB" sz="1200" dirty="0" smtClean="0">
                <a:solidFill>
                  <a:schemeClr val="bg2">
                    <a:lumMod val="50000"/>
                  </a:schemeClr>
                </a:solidFill>
              </a:rPr>
              <a:t>{</a:t>
            </a:r>
            <a:r>
              <a:rPr lang="en-GB" sz="1200" dirty="0" err="1" smtClean="0">
                <a:solidFill>
                  <a:schemeClr val="bg2">
                    <a:lumMod val="50000"/>
                  </a:schemeClr>
                </a:solidFill>
              </a:rPr>
              <a:t>software,person,organization</a:t>
            </a:r>
            <a:r>
              <a:rPr lang="en-GB" sz="1200" dirty="0" smtClean="0">
                <a:solidFill>
                  <a:schemeClr val="bg2">
                    <a:lumMod val="50000"/>
                  </a:schemeClr>
                </a:solidFill>
              </a:rPr>
              <a:t>}</a:t>
            </a:r>
            <a:endParaRPr lang="en-GB" sz="1200" dirty="0">
              <a:solidFill>
                <a:schemeClr val="bg2">
                  <a:lumMod val="50000"/>
                </a:schemeClr>
              </a:solidFill>
            </a:endParaRPr>
          </a:p>
        </p:txBody>
      </p:sp>
    </p:spTree>
    <p:extLst>
      <p:ext uri="{BB962C8B-B14F-4D97-AF65-F5344CB8AC3E}">
        <p14:creationId xmlns:p14="http://schemas.microsoft.com/office/powerpoint/2010/main" val="3498533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ANONONONONN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729" y="1484784"/>
            <a:ext cx="5209767" cy="4823328"/>
          </a:xfrm>
          <a:prstGeom prst="rect">
            <a:avLst/>
          </a:prstGeom>
        </p:spPr>
      </p:pic>
      <p:sp>
        <p:nvSpPr>
          <p:cNvPr id="2" name="Title 1"/>
          <p:cNvSpPr>
            <a:spLocks noGrp="1"/>
          </p:cNvSpPr>
          <p:nvPr>
            <p:ph type="title"/>
          </p:nvPr>
        </p:nvSpPr>
        <p:spPr/>
        <p:txBody>
          <a:bodyPr/>
          <a:lstStyle/>
          <a:p>
            <a:pPr marL="0" indent="0"/>
            <a:r>
              <a:rPr lang="en-US" dirty="0" smtClean="0"/>
              <a:t>Example </a:t>
            </a:r>
            <a:r>
              <a:rPr lang="en-US" dirty="0" err="1"/>
              <a:t>n</a:t>
            </a:r>
            <a:r>
              <a:rPr lang="en-US" dirty="0" err="1" smtClean="0"/>
              <a:t>anoscopy</a:t>
            </a:r>
            <a:r>
              <a:rPr lang="en-US" dirty="0" smtClean="0"/>
              <a:t> </a:t>
            </a:r>
            <a:r>
              <a:rPr lang="en-US" dirty="0"/>
              <a:t>scientific workflow</a:t>
            </a:r>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12" name="Content Placeholder 2"/>
          <p:cNvSpPr>
            <a:spLocks noGrp="1"/>
          </p:cNvSpPr>
          <p:nvPr>
            <p:ph idx="1"/>
          </p:nvPr>
        </p:nvSpPr>
        <p:spPr>
          <a:xfrm>
            <a:off x="392113" y="1198563"/>
            <a:ext cx="5476031" cy="4894262"/>
          </a:xfrm>
        </p:spPr>
        <p:txBody>
          <a:bodyPr/>
          <a:lstStyle/>
          <a:p>
            <a:pPr marL="269875" indent="-182563">
              <a:buFont typeface="Arial" panose="020B0604020202020204" pitchFamily="34" charset="0"/>
              <a:buChar char="•"/>
            </a:pPr>
            <a:r>
              <a:rPr lang="en-US" sz="1600" dirty="0" smtClean="0"/>
              <a:t>Defined in BPEL4WS workflow specification</a:t>
            </a:r>
            <a:endParaRPr lang="en-US" sz="1600" i="1" dirty="0"/>
          </a:p>
          <a:p>
            <a:pPr marL="269875" indent="-182563">
              <a:buFont typeface="Arial" panose="020B0604020202020204" pitchFamily="34" charset="0"/>
              <a:buChar char="•"/>
            </a:pPr>
            <a:r>
              <a:rPr lang="en-US" sz="1600" dirty="0" smtClean="0"/>
              <a:t>Apache ODE workflow execution engine</a:t>
            </a:r>
          </a:p>
          <a:p>
            <a:pPr marL="269875" indent="-182563">
              <a:buFont typeface="Arial" panose="020B0604020202020204" pitchFamily="34" charset="0"/>
              <a:buChar char="•"/>
            </a:pPr>
            <a:r>
              <a:rPr lang="en-US" sz="1600" dirty="0" smtClean="0"/>
              <a:t>Data processing services ( community specific algorithms) implemented in NORDR </a:t>
            </a:r>
          </a:p>
          <a:p>
            <a:pPr marL="269875" indent="-182563">
              <a:buFont typeface="Arial" panose="020B0604020202020204" pitchFamily="34" charset="0"/>
              <a:buChar char="•"/>
            </a:pPr>
            <a:r>
              <a:rPr lang="en-US" sz="1600" dirty="0" smtClean="0"/>
              <a:t>Complex workflow composition comprising</a:t>
            </a:r>
          </a:p>
          <a:p>
            <a:pPr marL="471488" lvl="1" indent="-196850">
              <a:buFont typeface="Arial" panose="020B0604020202020204" pitchFamily="34" charset="0"/>
              <a:buChar char="•"/>
            </a:pPr>
            <a:r>
              <a:rPr lang="en-US" sz="1400" dirty="0"/>
              <a:t>s</a:t>
            </a:r>
            <a:r>
              <a:rPr lang="en-US" sz="1400" dirty="0" smtClean="0"/>
              <a:t>equential processes</a:t>
            </a:r>
          </a:p>
          <a:p>
            <a:pPr marL="471488" lvl="1" indent="-196850">
              <a:buFont typeface="Arial" panose="020B0604020202020204" pitchFamily="34" charset="0"/>
              <a:buChar char="•"/>
            </a:pPr>
            <a:r>
              <a:rPr lang="en-US" sz="1400" dirty="0"/>
              <a:t>p</a:t>
            </a:r>
            <a:r>
              <a:rPr lang="en-US" sz="1400" dirty="0" smtClean="0"/>
              <a:t>arallel processes</a:t>
            </a:r>
          </a:p>
          <a:p>
            <a:pPr marL="471488" lvl="1" indent="-196850">
              <a:buFont typeface="Arial" panose="020B0604020202020204" pitchFamily="34" charset="0"/>
              <a:buChar char="•"/>
            </a:pPr>
            <a:r>
              <a:rPr lang="en-US" sz="1400" dirty="0" smtClean="0"/>
              <a:t>resource sharing</a:t>
            </a:r>
            <a:endParaRPr lang="en-US" sz="1400" dirty="0"/>
          </a:p>
          <a:p>
            <a:pPr marL="0" indent="0">
              <a:buNone/>
            </a:pPr>
            <a:endParaRPr lang="en-US" sz="1600" dirty="0" smtClean="0"/>
          </a:p>
          <a:p>
            <a:pPr marL="0" indent="0">
              <a:buNone/>
            </a:pPr>
            <a:endParaRPr lang="en-US" sz="1600" dirty="0"/>
          </a:p>
          <a:p>
            <a:pPr marL="87312" lvl="1" indent="0">
              <a:buNone/>
            </a:pPr>
            <a:endParaRPr lang="en-US" sz="1600" dirty="0">
              <a:ea typeface="+mn-ea"/>
              <a:cs typeface="+mn-cs"/>
            </a:endParaRPr>
          </a:p>
          <a:p>
            <a:pPr marL="0" indent="0">
              <a:buNone/>
            </a:pPr>
            <a:endParaRPr lang="en-US" sz="1600" dirty="0"/>
          </a:p>
          <a:p>
            <a:pPr marL="0" indent="0">
              <a:buNone/>
            </a:pPr>
            <a:endParaRPr lang="en-GB" dirty="0"/>
          </a:p>
        </p:txBody>
      </p:sp>
    </p:spTree>
    <p:extLst>
      <p:ext uri="{BB962C8B-B14F-4D97-AF65-F5344CB8AC3E}">
        <p14:creationId xmlns:p14="http://schemas.microsoft.com/office/powerpoint/2010/main" val="55899152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ANONONONONN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729" y="1484784"/>
            <a:ext cx="5209767" cy="4823328"/>
          </a:xfrm>
          <a:prstGeom prst="rect">
            <a:avLst/>
          </a:prstGeom>
        </p:spPr>
      </p:pic>
      <p:sp>
        <p:nvSpPr>
          <p:cNvPr id="2" name="Title 1"/>
          <p:cNvSpPr>
            <a:spLocks noGrp="1"/>
          </p:cNvSpPr>
          <p:nvPr>
            <p:ph type="title"/>
          </p:nvPr>
        </p:nvSpPr>
        <p:spPr/>
        <p:txBody>
          <a:bodyPr/>
          <a:lstStyle/>
          <a:p>
            <a:pPr marL="0" indent="0"/>
            <a:r>
              <a:rPr lang="en-US" dirty="0" smtClean="0"/>
              <a:t>Example </a:t>
            </a:r>
            <a:r>
              <a:rPr lang="en-US" dirty="0" err="1"/>
              <a:t>n</a:t>
            </a:r>
            <a:r>
              <a:rPr lang="en-US" dirty="0" err="1" smtClean="0"/>
              <a:t>anoscopy</a:t>
            </a:r>
            <a:r>
              <a:rPr lang="en-US" dirty="0" smtClean="0"/>
              <a:t> </a:t>
            </a:r>
            <a:r>
              <a:rPr lang="en-US" dirty="0"/>
              <a:t>scientific workflow</a:t>
            </a:r>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
        <p:nvSpPr>
          <p:cNvPr id="12" name="Content Placeholder 2"/>
          <p:cNvSpPr>
            <a:spLocks noGrp="1"/>
          </p:cNvSpPr>
          <p:nvPr>
            <p:ph idx="1"/>
          </p:nvPr>
        </p:nvSpPr>
        <p:spPr>
          <a:xfrm>
            <a:off x="392113" y="1198563"/>
            <a:ext cx="5476031" cy="4894262"/>
          </a:xfrm>
        </p:spPr>
        <p:txBody>
          <a:bodyPr/>
          <a:lstStyle/>
          <a:p>
            <a:pPr marL="269875" indent="-182563">
              <a:buFont typeface="Arial" panose="020B0604020202020204" pitchFamily="34" charset="0"/>
              <a:buChar char="•"/>
            </a:pPr>
            <a:r>
              <a:rPr lang="en-US" sz="1600" dirty="0" smtClean="0"/>
              <a:t>Defined in BPEL4WS workflow specification</a:t>
            </a:r>
            <a:endParaRPr lang="en-US" sz="1600" i="1" dirty="0"/>
          </a:p>
          <a:p>
            <a:pPr marL="269875" indent="-182563">
              <a:buFont typeface="Arial" panose="020B0604020202020204" pitchFamily="34" charset="0"/>
              <a:buChar char="•"/>
            </a:pPr>
            <a:r>
              <a:rPr lang="en-US" sz="1600" dirty="0" smtClean="0"/>
              <a:t>Apache ODE workflow execution engine</a:t>
            </a:r>
          </a:p>
          <a:p>
            <a:pPr marL="269875" indent="-182563">
              <a:buFont typeface="Arial" panose="020B0604020202020204" pitchFamily="34" charset="0"/>
              <a:buChar char="•"/>
            </a:pPr>
            <a:r>
              <a:rPr lang="en-US" sz="1600" dirty="0" smtClean="0"/>
              <a:t>Data processing algorithm services implemented in NORDR </a:t>
            </a:r>
          </a:p>
          <a:p>
            <a:pPr marL="269875" indent="-182563">
              <a:buFont typeface="Arial" panose="020B0604020202020204" pitchFamily="34" charset="0"/>
              <a:buChar char="•"/>
            </a:pPr>
            <a:r>
              <a:rPr lang="en-US" sz="1600" dirty="0" smtClean="0"/>
              <a:t>Complex workflow composition comprising</a:t>
            </a:r>
          </a:p>
          <a:p>
            <a:pPr marL="471488" lvl="1" indent="-196850">
              <a:buFont typeface="Arial" panose="020B0604020202020204" pitchFamily="34" charset="0"/>
              <a:buChar char="•"/>
            </a:pPr>
            <a:r>
              <a:rPr lang="en-US" sz="1400" dirty="0"/>
              <a:t>s</a:t>
            </a:r>
            <a:r>
              <a:rPr lang="en-US" sz="1400" dirty="0" smtClean="0"/>
              <a:t>equential processes</a:t>
            </a:r>
          </a:p>
          <a:p>
            <a:pPr marL="471488" lvl="1" indent="-196850">
              <a:buFont typeface="Arial" panose="020B0604020202020204" pitchFamily="34" charset="0"/>
              <a:buChar char="•"/>
            </a:pPr>
            <a:r>
              <a:rPr lang="en-US" sz="1400" dirty="0"/>
              <a:t>p</a:t>
            </a:r>
            <a:r>
              <a:rPr lang="en-US" sz="1400" dirty="0" smtClean="0"/>
              <a:t>arallel processes</a:t>
            </a:r>
          </a:p>
          <a:p>
            <a:pPr marL="471488" lvl="1" indent="-196850">
              <a:buFont typeface="Arial" panose="020B0604020202020204" pitchFamily="34" charset="0"/>
              <a:buChar char="•"/>
            </a:pPr>
            <a:r>
              <a:rPr lang="en-US" sz="1400" dirty="0" smtClean="0"/>
              <a:t>resource sharing</a:t>
            </a:r>
            <a:endParaRPr lang="en-US" sz="1400" dirty="0"/>
          </a:p>
          <a:p>
            <a:pPr marL="0" indent="0">
              <a:buNone/>
            </a:pPr>
            <a:endParaRPr lang="en-US" sz="1600" dirty="0" smtClean="0"/>
          </a:p>
          <a:p>
            <a:pPr marL="0" indent="0">
              <a:buNone/>
            </a:pPr>
            <a:endParaRPr lang="en-US" sz="1600" dirty="0"/>
          </a:p>
          <a:p>
            <a:pPr marL="87312" lvl="1" indent="0">
              <a:buNone/>
            </a:pPr>
            <a:endParaRPr lang="en-US" sz="1600" dirty="0">
              <a:ea typeface="+mn-ea"/>
              <a:cs typeface="+mn-cs"/>
            </a:endParaRPr>
          </a:p>
          <a:p>
            <a:pPr marL="0" indent="0">
              <a:buNone/>
            </a:pPr>
            <a:endParaRPr lang="en-US" sz="1600" dirty="0"/>
          </a:p>
          <a:p>
            <a:pPr marL="0" indent="0">
              <a:buNone/>
            </a:pPr>
            <a:endParaRPr lang="en-GB" dirty="0"/>
          </a:p>
        </p:txBody>
      </p:sp>
      <p:pic>
        <p:nvPicPr>
          <p:cNvPr id="6" name="Picture 5"/>
          <p:cNvPicPr>
            <a:picLocks noChangeAspect="1"/>
          </p:cNvPicPr>
          <p:nvPr/>
        </p:nvPicPr>
        <p:blipFill>
          <a:blip r:embed="rId3"/>
          <a:stretch>
            <a:fillRect/>
          </a:stretch>
        </p:blipFill>
        <p:spPr>
          <a:xfrm>
            <a:off x="611560" y="4221088"/>
            <a:ext cx="1967136" cy="1857851"/>
          </a:xfrm>
          <a:prstGeom prst="rect">
            <a:avLst/>
          </a:prstGeom>
        </p:spPr>
      </p:pic>
    </p:spTree>
    <p:extLst>
      <p:ext uri="{BB962C8B-B14F-4D97-AF65-F5344CB8AC3E}">
        <p14:creationId xmlns:p14="http://schemas.microsoft.com/office/powerpoint/2010/main" val="17453544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a:xfrm>
            <a:off x="392113" y="1198562"/>
            <a:ext cx="8356600" cy="5110757"/>
          </a:xfrm>
        </p:spPr>
        <p:txBody>
          <a:bodyPr/>
          <a:lstStyle/>
          <a:p>
            <a:pPr>
              <a:buFont typeface="Arial"/>
              <a:buChar char="•"/>
            </a:pPr>
            <a:r>
              <a:rPr lang="en-GB" dirty="0" smtClean="0">
                <a:sym typeface="Wingdings" panose="05000000000000000000" pitchFamily="2" charset="2"/>
              </a:rPr>
              <a:t>Single W3C standard provenance model for handling both prospective as well as retrospective provenance</a:t>
            </a:r>
          </a:p>
          <a:p>
            <a:pPr>
              <a:buFont typeface="Arial"/>
              <a:buChar char="•"/>
            </a:pPr>
            <a:r>
              <a:rPr lang="en-GB" dirty="0" smtClean="0">
                <a:sym typeface="Wingdings" panose="05000000000000000000" pitchFamily="2" charset="2"/>
              </a:rPr>
              <a:t>Automated provenance modelling of </a:t>
            </a:r>
            <a:r>
              <a:rPr lang="en-GB" i="1" dirty="0" smtClean="0">
                <a:sym typeface="Wingdings" panose="05000000000000000000" pitchFamily="2" charset="2"/>
              </a:rPr>
              <a:t>any workflow defined in BPEL4WS</a:t>
            </a:r>
            <a:r>
              <a:rPr lang="en-GB" b="1" i="1" dirty="0" smtClean="0">
                <a:sym typeface="Wingdings" panose="05000000000000000000" pitchFamily="2" charset="2"/>
              </a:rPr>
              <a:t> </a:t>
            </a:r>
            <a:r>
              <a:rPr lang="en-GB" dirty="0" smtClean="0">
                <a:sym typeface="Wingdings" panose="05000000000000000000" pitchFamily="2" charset="2"/>
              </a:rPr>
              <a:t>using </a:t>
            </a:r>
            <a:r>
              <a:rPr lang="en-GB" b="1" dirty="0" smtClean="0">
                <a:sym typeface="Wingdings" panose="05000000000000000000" pitchFamily="2" charset="2"/>
              </a:rPr>
              <a:t>Prov2ONE</a:t>
            </a:r>
            <a:r>
              <a:rPr lang="en-GB" dirty="0" smtClean="0">
                <a:sym typeface="Wingdings" panose="05000000000000000000" pitchFamily="2" charset="2"/>
              </a:rPr>
              <a:t> algorithm.</a:t>
            </a:r>
          </a:p>
          <a:p>
            <a:pPr>
              <a:buFont typeface="Arial"/>
              <a:buChar char="•"/>
            </a:pPr>
            <a:r>
              <a:rPr lang="en-GB" dirty="0">
                <a:sym typeface="Wingdings" panose="05000000000000000000" pitchFamily="2" charset="2"/>
              </a:rPr>
              <a:t>S</a:t>
            </a:r>
            <a:r>
              <a:rPr lang="en-GB" dirty="0" smtClean="0">
                <a:sym typeface="Wingdings" panose="05000000000000000000" pitchFamily="2" charset="2"/>
              </a:rPr>
              <a:t>toring provenance in dedicated graph database for easy provenance querying</a:t>
            </a:r>
          </a:p>
          <a:p>
            <a:pPr lvl="1">
              <a:buFont typeface="Arial"/>
              <a:buChar char="•"/>
            </a:pPr>
            <a:r>
              <a:rPr lang="en-GB" dirty="0" smtClean="0">
                <a:sym typeface="Wingdings" panose="05000000000000000000" pitchFamily="2" charset="2"/>
              </a:rPr>
              <a:t>IPAW provenance challenge queries implemented for </a:t>
            </a:r>
            <a:r>
              <a:rPr lang="en-GB" dirty="0" err="1" smtClean="0">
                <a:sym typeface="Wingdings" panose="05000000000000000000" pitchFamily="2" charset="2"/>
              </a:rPr>
              <a:t>ProvONE</a:t>
            </a:r>
            <a:endParaRPr lang="en-GB" dirty="0" smtClean="0">
              <a:sym typeface="Wingdings" panose="05000000000000000000" pitchFamily="2" charset="2"/>
            </a:endParaRPr>
          </a:p>
          <a:p>
            <a:pPr lvl="1">
              <a:buFont typeface="Arial"/>
              <a:buChar char="•"/>
            </a:pPr>
            <a:r>
              <a:rPr lang="en-GB" dirty="0" smtClean="0">
                <a:sym typeface="Wingdings" panose="05000000000000000000" pitchFamily="2" charset="2"/>
              </a:rPr>
              <a:t>Enabling scientific data reproducibility </a:t>
            </a:r>
          </a:p>
          <a:p>
            <a:pPr lvl="1">
              <a:buFont typeface="Arial"/>
              <a:buChar char="•"/>
            </a:pPr>
            <a:r>
              <a:rPr lang="en-GB" dirty="0" smtClean="0">
                <a:sym typeface="Wingdings" panose="05000000000000000000" pitchFamily="2" charset="2"/>
              </a:rPr>
              <a:t>Capture scientific workflow evolution</a:t>
            </a:r>
          </a:p>
          <a:p>
            <a:pPr>
              <a:buFont typeface="Arial"/>
              <a:buChar char="•"/>
            </a:pPr>
            <a:r>
              <a:rPr lang="en-GB" dirty="0" smtClean="0">
                <a:sym typeface="Wingdings" panose="05000000000000000000" pitchFamily="2" charset="2"/>
              </a:rPr>
              <a:t>Provenance management framework for scientific data repositories (NORDR)</a:t>
            </a:r>
          </a:p>
          <a:p>
            <a:pPr marL="0" indent="0">
              <a:buNone/>
            </a:pPr>
            <a:endParaRPr lang="en-GB" sz="400" dirty="0">
              <a:sym typeface="Wingdings" panose="05000000000000000000" pitchFamily="2" charset="2"/>
            </a:endParaRPr>
          </a:p>
          <a:p>
            <a:pPr marL="0" indent="0">
              <a:buNone/>
            </a:pPr>
            <a:endParaRPr lang="en-GB" sz="200" dirty="0">
              <a:sym typeface="Wingdings" panose="05000000000000000000" pitchFamily="2" charset="2"/>
            </a:endParaRPr>
          </a:p>
          <a:p>
            <a:pPr marL="0" indent="0">
              <a:buNone/>
            </a:pPr>
            <a:r>
              <a:rPr lang="en-GB" b="1" dirty="0" smtClean="0">
                <a:sym typeface="Wingdings" panose="05000000000000000000" pitchFamily="2" charset="2"/>
              </a:rPr>
              <a:t>On going work</a:t>
            </a:r>
          </a:p>
          <a:p>
            <a:pPr marL="176213" indent="-176213">
              <a:buFont typeface="Arial"/>
              <a:buChar char="•"/>
            </a:pPr>
            <a:r>
              <a:rPr lang="en-GB" dirty="0" smtClean="0">
                <a:sym typeface="Wingdings" panose="05000000000000000000" pitchFamily="2" charset="2"/>
              </a:rPr>
              <a:t>Prov2ONE extension for exporting OPM/PROV retrospective provenance from </a:t>
            </a:r>
            <a:r>
              <a:rPr lang="en-GB" dirty="0" err="1" smtClean="0">
                <a:sym typeface="Wingdings" panose="05000000000000000000" pitchFamily="2" charset="2"/>
              </a:rPr>
              <a:t>ProvONE</a:t>
            </a:r>
            <a:endParaRPr lang="en-GB" dirty="0" smtClean="0">
              <a:sym typeface="Wingdings" panose="05000000000000000000" pitchFamily="2" charset="2"/>
            </a:endParaRPr>
          </a:p>
          <a:p>
            <a:pPr marL="176213" indent="-176213">
              <a:buFont typeface="Arial"/>
              <a:buChar char="•"/>
            </a:pPr>
            <a:r>
              <a:rPr lang="en-GB" dirty="0" smtClean="0">
                <a:sym typeface="Wingdings" panose="05000000000000000000" pitchFamily="2" charset="2"/>
              </a:rPr>
              <a:t>Enabling </a:t>
            </a:r>
            <a:r>
              <a:rPr lang="en-GB" dirty="0" err="1" smtClean="0">
                <a:sym typeface="Wingdings" panose="05000000000000000000" pitchFamily="2" charset="2"/>
              </a:rPr>
              <a:t>ProvONE</a:t>
            </a:r>
            <a:r>
              <a:rPr lang="en-GB" dirty="0" smtClean="0">
                <a:sym typeface="Wingdings" panose="05000000000000000000" pitchFamily="2" charset="2"/>
              </a:rPr>
              <a:t> provenance graphs visualization by integration D3.js</a:t>
            </a:r>
          </a:p>
          <a:p>
            <a:pPr marL="0" indent="0">
              <a:buNone/>
            </a:pPr>
            <a:endParaRPr lang="en-GB" dirty="0" smtClean="0">
              <a:sym typeface="Wingdings" panose="05000000000000000000" pitchFamily="2" charset="2"/>
            </a:endParaRPr>
          </a:p>
        </p:txBody>
      </p:sp>
      <p:sp>
        <p:nvSpPr>
          <p:cNvPr id="4" name="Footer Placeholder 3"/>
          <p:cNvSpPr>
            <a:spLocks noGrp="1"/>
          </p:cNvSpPr>
          <p:nvPr>
            <p:ph type="ftr" sz="quarter" idx="10"/>
          </p:nvPr>
        </p:nvSpPr>
        <p:spPr/>
        <p:txBody>
          <a:bodyPr/>
          <a:lstStyle/>
          <a:p>
            <a:r>
              <a:rPr lang="en-US" dirty="0">
                <a:solidFill>
                  <a:schemeClr val="tx2"/>
                </a:solidFill>
              </a:rPr>
              <a:t>Ajinkya Prabhune – </a:t>
            </a:r>
            <a:r>
              <a:rPr lang="en-US" dirty="0"/>
              <a:t>Enabling scientific data reproducibility with automated provenance management in scientific data repository</a:t>
            </a:r>
            <a:endParaRPr lang="en-US" dirty="0">
              <a:solidFill>
                <a:schemeClr val="tx2"/>
              </a:solidFill>
            </a:endParaRPr>
          </a:p>
          <a:p>
            <a:endParaRPr lang="en-US" dirty="0">
              <a:solidFill>
                <a:schemeClr val="tx2"/>
              </a:solidFill>
            </a:endParaRPr>
          </a:p>
        </p:txBody>
      </p:sp>
      <p:sp>
        <p:nvSpPr>
          <p:cNvPr id="5" name="Date Placeholder 4"/>
          <p:cNvSpPr>
            <a:spLocks noGrp="1"/>
          </p:cNvSpPr>
          <p:nvPr>
            <p:ph type="dt" sz="half" idx="2"/>
          </p:nvPr>
        </p:nvSpPr>
        <p:spPr/>
        <p:txBody>
          <a:bodyPr/>
          <a:lstStyle/>
          <a:p>
            <a:fld id="{F7665972-A674-42BB-A6D3-497C66CECC7B}" type="datetime1">
              <a:rPr lang="de-DE" smtClean="0"/>
              <a:t>25/05/16</a:t>
            </a:fld>
            <a:endParaRPr lang="de-DE" dirty="0"/>
          </a:p>
        </p:txBody>
      </p:sp>
    </p:spTree>
    <p:extLst>
      <p:ext uri="{BB962C8B-B14F-4D97-AF65-F5344CB8AC3E}">
        <p14:creationId xmlns:p14="http://schemas.microsoft.com/office/powerpoint/2010/main" val="376553600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Bibliography</a:t>
            </a:r>
            <a:endParaRPr lang="en-IN" dirty="0"/>
          </a:p>
        </p:txBody>
      </p:sp>
      <p:sp>
        <p:nvSpPr>
          <p:cNvPr id="3" name="Content Placeholder 2"/>
          <p:cNvSpPr>
            <a:spLocks noGrp="1"/>
          </p:cNvSpPr>
          <p:nvPr>
            <p:ph idx="1"/>
          </p:nvPr>
        </p:nvSpPr>
        <p:spPr/>
        <p:txBody>
          <a:bodyPr/>
          <a:lstStyle/>
          <a:p>
            <a:r>
              <a:rPr lang="en-IN" dirty="0" smtClean="0"/>
              <a:t>[1] </a:t>
            </a:r>
            <a:r>
              <a:rPr lang="en-US" dirty="0"/>
              <a:t>Prabhune, Ajinkya, et al. "An Optimized Generic Client Service API for Managing Large Datasets within a Data Repository." Big Data Computing Service and Applications (</a:t>
            </a:r>
            <a:r>
              <a:rPr lang="en-US" dirty="0" err="1"/>
              <a:t>BigDataService</a:t>
            </a:r>
            <a:r>
              <a:rPr lang="en-US" dirty="0"/>
              <a:t>), 2015 IEEE First International Conference on. IEEE, 2015</a:t>
            </a:r>
            <a:r>
              <a:rPr lang="en-US" dirty="0" smtClean="0"/>
              <a:t>.</a:t>
            </a:r>
            <a:endParaRPr lang="en-IN" dirty="0" smtClean="0"/>
          </a:p>
          <a:p>
            <a:r>
              <a:rPr lang="en-IN" dirty="0" smtClean="0"/>
              <a:t>[2] </a:t>
            </a:r>
            <a:r>
              <a:rPr lang="en-IN" dirty="0"/>
              <a:t>Online :http://vcvcomputing.com/provone/provone.html</a:t>
            </a:r>
          </a:p>
        </p:txBody>
      </p:sp>
      <p:sp>
        <p:nvSpPr>
          <p:cNvPr id="4" name="Footer Placeholder 3"/>
          <p:cNvSpPr>
            <a:spLocks noGrp="1"/>
          </p:cNvSpPr>
          <p:nvPr>
            <p:ph type="ftr" sz="quarter" idx="10"/>
          </p:nvPr>
        </p:nvSpPr>
        <p:spPr/>
        <p:txBody>
          <a:bodyPr/>
          <a:lstStyle/>
          <a:p>
            <a:r>
              <a:rPr lang="en-US" smtClean="0"/>
              <a:t>Ajinkya Prabhune – KIT Data Manager: Demo Nanoscopy   </a:t>
            </a:r>
            <a:endParaRPr lang="en-US" dirty="0"/>
          </a:p>
        </p:txBody>
      </p:sp>
      <p:sp>
        <p:nvSpPr>
          <p:cNvPr id="5" name="Date Placeholder 4"/>
          <p:cNvSpPr>
            <a:spLocks noGrp="1"/>
          </p:cNvSpPr>
          <p:nvPr>
            <p:ph type="dt" sz="half" idx="2"/>
          </p:nvPr>
        </p:nvSpPr>
        <p:spPr/>
        <p:txBody>
          <a:bodyPr/>
          <a:lstStyle/>
          <a:p>
            <a:fld id="{27234057-4E8B-4F76-8CA8-2A0BF853473B}" type="datetime3">
              <a:rPr lang="en-US" smtClean="0"/>
              <a:t>25 May 2016</a:t>
            </a:fld>
            <a:endParaRPr lang="de-DE" dirty="0"/>
          </a:p>
        </p:txBody>
      </p:sp>
    </p:spTree>
    <p:extLst>
      <p:ext uri="{BB962C8B-B14F-4D97-AF65-F5344CB8AC3E}">
        <p14:creationId xmlns:p14="http://schemas.microsoft.com/office/powerpoint/2010/main" val="2484482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FirstYearRoadMap_Ajinkya">
  <a:themeElements>
    <a:clrScheme name="Standarddesign 1">
      <a:dk1>
        <a:srgbClr val="000000"/>
      </a:dk1>
      <a:lt1>
        <a:srgbClr val="FFFFFF"/>
      </a:lt1>
      <a:dk2>
        <a:srgbClr val="000000"/>
      </a:dk2>
      <a:lt2>
        <a:srgbClr val="D9D9D9"/>
      </a:lt2>
      <a:accent1>
        <a:srgbClr val="009682"/>
      </a:accent1>
      <a:accent2>
        <a:srgbClr val="4664AA"/>
      </a:accent2>
      <a:accent3>
        <a:srgbClr val="FFFFFF"/>
      </a:accent3>
      <a:accent4>
        <a:srgbClr val="000000"/>
      </a:accent4>
      <a:accent5>
        <a:srgbClr val="AAC9C1"/>
      </a:accent5>
      <a:accent6>
        <a:srgbClr val="3F5A9A"/>
      </a:accent6>
      <a:hlink>
        <a:srgbClr val="808080"/>
      </a:hlink>
      <a:folHlink>
        <a:srgbClr val="7D92C3"/>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D9D9D9"/>
        </a:lt2>
        <a:accent1>
          <a:srgbClr val="009682"/>
        </a:accent1>
        <a:accent2>
          <a:srgbClr val="4664AA"/>
        </a:accent2>
        <a:accent3>
          <a:srgbClr val="FFFFFF"/>
        </a:accent3>
        <a:accent4>
          <a:srgbClr val="000000"/>
        </a:accent4>
        <a:accent5>
          <a:srgbClr val="AAC9C1"/>
        </a:accent5>
        <a:accent6>
          <a:srgbClr val="3F5A9A"/>
        </a:accent6>
        <a:hlink>
          <a:srgbClr val="808080"/>
        </a:hlink>
        <a:folHlink>
          <a:srgbClr val="7D92C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FirstYearRoadMap_Ajinkya</Template>
  <TotalTime>82476</TotalTime>
  <Words>1262</Words>
  <Application>Microsoft Macintosh PowerPoint</Application>
  <PresentationFormat>On-screen Show (4:3)</PresentationFormat>
  <Paragraphs>220</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FirstYearRoadMap_Ajinkya</vt:lpstr>
      <vt:lpstr>PowerPoint Presentation</vt:lpstr>
      <vt:lpstr>Introduction: Nanoscopy</vt:lpstr>
      <vt:lpstr>Challenges</vt:lpstr>
      <vt:lpstr>Introduction: Scientific workflow</vt:lpstr>
      <vt:lpstr>Goals</vt:lpstr>
      <vt:lpstr>Goal 1 : Identify a comprehensive and a standard provenance model. </vt:lpstr>
      <vt:lpstr>ProvONE control classes and associations</vt:lpstr>
      <vt:lpstr>ProvONE control classes and associations</vt:lpstr>
      <vt:lpstr>ProvONE control classes and associations</vt:lpstr>
      <vt:lpstr>ProvONE control classes and associations</vt:lpstr>
      <vt:lpstr>Goal 2 : Automatically generate the ProvONE provenance trace. </vt:lpstr>
      <vt:lpstr>Goal 3 : Provenance management framework for scientific data repository. </vt:lpstr>
      <vt:lpstr>Semantic mapping between ProvONE and  Prov-DM</vt:lpstr>
      <vt:lpstr>Example nanoscopy scientific workflow</vt:lpstr>
      <vt:lpstr>Example nanoscopy scientific workflow</vt:lpstr>
      <vt:lpstr>Conclusion</vt:lpstr>
      <vt:lpstr>Bibliography</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Prabhune, Ajinkya (IPE)</dc:creator>
  <cp:keywords/>
  <dc:description/>
  <cp:lastModifiedBy>ajinkya prabhune</cp:lastModifiedBy>
  <cp:revision>582</cp:revision>
  <cp:lastPrinted>2015-11-23T11:34:24Z</cp:lastPrinted>
  <dcterms:created xsi:type="dcterms:W3CDTF">2014-02-19T09:48:19Z</dcterms:created>
  <dcterms:modified xsi:type="dcterms:W3CDTF">2016-05-25T08:22:56Z</dcterms:modified>
  <cp:category/>
</cp:coreProperties>
</file>