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258" r:id="rId3"/>
    <p:sldId id="273" r:id="rId4"/>
    <p:sldId id="278" r:id="rId5"/>
    <p:sldId id="279" r:id="rId6"/>
    <p:sldId id="298" r:id="rId7"/>
    <p:sldId id="280" r:id="rId8"/>
    <p:sldId id="281" r:id="rId9"/>
    <p:sldId id="295" r:id="rId10"/>
    <p:sldId id="271" r:id="rId11"/>
    <p:sldId id="272" r:id="rId12"/>
    <p:sldId id="275" r:id="rId13"/>
    <p:sldId id="276" r:id="rId14"/>
    <p:sldId id="277" r:id="rId15"/>
    <p:sldId id="290" r:id="rId16"/>
    <p:sldId id="282" r:id="rId17"/>
    <p:sldId id="283" r:id="rId18"/>
    <p:sldId id="286" r:id="rId19"/>
    <p:sldId id="287" r:id="rId20"/>
    <p:sldId id="284" r:id="rId21"/>
    <p:sldId id="285" r:id="rId22"/>
    <p:sldId id="289" r:id="rId23"/>
    <p:sldId id="260" r:id="rId24"/>
    <p:sldId id="259" r:id="rId25"/>
    <p:sldId id="261" r:id="rId26"/>
    <p:sldId id="297" r:id="rId27"/>
    <p:sldId id="264" r:id="rId28"/>
    <p:sldId id="267" r:id="rId29"/>
    <p:sldId id="291" r:id="rId30"/>
    <p:sldId id="268" r:id="rId31"/>
    <p:sldId id="292" r:id="rId32"/>
    <p:sldId id="293" r:id="rId33"/>
    <p:sldId id="296" r:id="rId34"/>
    <p:sldId id="266" r:id="rId35"/>
    <p:sldId id="294" r:id="rId36"/>
    <p:sldId id="288" r:id="rId3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  <a:srgbClr val="005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2688B-5119-4EF7-A613-3C9730D89D4D}" type="datetimeFigureOut">
              <a:rPr lang="de-DE" smtClean="0"/>
              <a:t>24.05.2016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57476-2BCF-4E6A-B39E-800279DE45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530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B5376-33DE-4861-A15A-167750D809B5}" type="datetimeFigureOut">
              <a:rPr lang="de-DE" smtClean="0"/>
              <a:t>24.05.2016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13C6E-8511-4D6A-B9C5-C2A642620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150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3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Calibri" panose="020F0502020204030204" pitchFamily="34" charset="0"/>
                <a:ea typeface="CMU Sans Serif" pitchFamily="50" charset="0"/>
                <a:cs typeface="CMU Sans Serif" pitchFamily="50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1" name="Textfeld 10"/>
          <p:cNvSpPr txBox="1"/>
          <p:nvPr userDrawn="1"/>
        </p:nvSpPr>
        <p:spPr>
          <a:xfrm>
            <a:off x="1906911" y="5517232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smtClean="0">
                <a:solidFill>
                  <a:srgbClr val="005191"/>
                </a:solidFill>
                <a:latin typeface="Calibri" panose="020F0502020204030204" pitchFamily="34" charset="0"/>
                <a:ea typeface="CMU Sans Serif" pitchFamily="50" charset="0"/>
                <a:cs typeface="CMU Sans Serif" pitchFamily="50" charset="0"/>
              </a:rPr>
              <a:t>Tobias Weigel, Merret Buurman</a:t>
            </a:r>
            <a:endParaRPr lang="de-DE" sz="2000" dirty="0" smtClean="0">
              <a:solidFill>
                <a:srgbClr val="005191"/>
              </a:solidFill>
              <a:latin typeface="Calibri" panose="020F0502020204030204" pitchFamily="34" charset="0"/>
              <a:ea typeface="CMU Sans Serif" pitchFamily="50" charset="0"/>
              <a:cs typeface="CMU Sans Serif" pitchFamily="50" charset="0"/>
            </a:endParaRPr>
          </a:p>
          <a:p>
            <a:pPr algn="ctr"/>
            <a:r>
              <a:rPr lang="de-DE" sz="2000" dirty="0" smtClean="0">
                <a:solidFill>
                  <a:srgbClr val="005191"/>
                </a:solidFill>
                <a:latin typeface="Calibri" panose="020F0502020204030204" pitchFamily="34" charset="0"/>
                <a:ea typeface="CMU Sans Serif" pitchFamily="50" charset="0"/>
                <a:cs typeface="CMU Sans Serif" pitchFamily="50" charset="0"/>
              </a:rPr>
              <a:t>Deutsches Klimarechenzentrum (DKRZ)</a:t>
            </a:r>
            <a:endParaRPr lang="en-US" sz="2000" dirty="0">
              <a:solidFill>
                <a:srgbClr val="005191"/>
              </a:solidFill>
              <a:latin typeface="Calibri" panose="020F0502020204030204" pitchFamily="34" charset="0"/>
              <a:ea typeface="CMU Sans Serif" pitchFamily="50" charset="0"/>
              <a:cs typeface="CMU Sans Serif" pitchFamily="50" charset="0"/>
            </a:endParaRP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3" y="2997201"/>
            <a:ext cx="6264423" cy="2232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5191"/>
                </a:solidFill>
              </a:defRPr>
            </a:lvl1pPr>
          </a:lstStyle>
          <a:p>
            <a:pPr lvl="0"/>
            <a:r>
              <a:rPr lang="de-DE" dirty="0" smtClean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7620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76064"/>
          </a:xfrm>
          <a:prstGeom prst="rect">
            <a:avLst/>
          </a:prstGeom>
          <a:solidFill>
            <a:srgbClr val="F6F6F6"/>
          </a:solidFill>
        </p:spPr>
        <p:txBody>
          <a:bodyPr wrap="square" lIns="180000" rIns="180000"/>
          <a:lstStyle>
            <a:lvl1pPr algn="l">
              <a:defRPr sz="3200">
                <a:solidFill>
                  <a:srgbClr val="005191"/>
                </a:solidFill>
                <a:latin typeface="Calibri" panose="020F0502020204030204" pitchFamily="34" charset="0"/>
                <a:ea typeface="CMU Sans Serif" pitchFamily="50" charset="0"/>
                <a:cs typeface="CMU Sans Serif" pitchFamily="50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 anchorCtr="0"/>
          <a:lstStyle>
            <a:lvl1pPr marL="342900" indent="-342900">
              <a:buClr>
                <a:srgbClr val="00519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00519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714500" indent="-342900">
              <a:buFont typeface="Wingdings" panose="05000000000000000000" pitchFamily="2" charset="2"/>
              <a:buChar char="§"/>
              <a:defRPr/>
            </a:lvl4pPr>
            <a:lvl5pPr marL="2171700" indent="-342900">
              <a:buFont typeface="Wingdings" panose="05000000000000000000" pitchFamily="2" charset="2"/>
              <a:buChar char="§"/>
              <a:defRPr/>
            </a:lvl5pPr>
            <a:lvl6pPr marL="2628900" indent="-342900">
              <a:buFont typeface="Wingdings" panose="05000000000000000000" pitchFamily="2" charset="2"/>
              <a:buChar char="§"/>
              <a:defRPr/>
            </a:lvl6pPr>
            <a:lvl7pPr marL="3086100" indent="-342900">
              <a:buFont typeface="Wingdings" panose="05000000000000000000" pitchFamily="2" charset="2"/>
              <a:buChar char="§"/>
              <a:defRPr/>
            </a:lvl7pPr>
            <a:lvl8pPr marL="3543300" indent="-342900">
              <a:buFont typeface="Wingdings" panose="05000000000000000000" pitchFamily="2" charset="2"/>
              <a:buChar char="§"/>
              <a:defRPr/>
            </a:lvl8pPr>
            <a:lvl9pPr marL="4000500" indent="-342900">
              <a:buFont typeface="Wingdings" panose="05000000000000000000" pitchFamily="2" charset="2"/>
              <a:buChar char="§"/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979712" y="6597352"/>
            <a:ext cx="5184576" cy="260648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755576" cy="26064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fld id="{90442CE7-75D8-4B0E-B235-EC8EE16A1F7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25.05.2016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715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384" y="1772816"/>
            <a:ext cx="8603233" cy="1584176"/>
          </a:xfrm>
          <a:prstGeom prst="rect">
            <a:avLst/>
          </a:prstGeom>
        </p:spPr>
        <p:txBody>
          <a:bodyPr anchor="t"/>
          <a:lstStyle>
            <a:lvl1pPr algn="ctr">
              <a:defRPr sz="4400" b="0" cap="none" baseline="0">
                <a:solidFill>
                  <a:srgbClr val="005191"/>
                </a:solidFill>
                <a:latin typeface="Calibri" panose="020F0502020204030204" pitchFamily="34" charset="0"/>
                <a:ea typeface="CMU Sans Serif" pitchFamily="50" charset="0"/>
                <a:cs typeface="CMU Sans Serif" pitchFamily="50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6645" y="3645024"/>
            <a:ext cx="6390710" cy="1500187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>
                <a:solidFill>
                  <a:srgbClr val="00519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979712" y="6597352"/>
            <a:ext cx="5184576" cy="260648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755576" cy="26064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fld id="{90442CE7-75D8-4B0E-B235-EC8EE16A1F7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25.05.2016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9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76064"/>
          </a:xfrm>
          <a:prstGeom prst="rect">
            <a:avLst/>
          </a:prstGeom>
          <a:solidFill>
            <a:srgbClr val="F6F6F6"/>
          </a:solidFill>
        </p:spPr>
        <p:txBody>
          <a:bodyPr wrap="square" lIns="180000" rIns="180000"/>
          <a:lstStyle>
            <a:lvl1pPr algn="l">
              <a:defRPr sz="3200">
                <a:solidFill>
                  <a:srgbClr val="005191"/>
                </a:solidFill>
                <a:latin typeface="Calibri" panose="020F0502020204030204" pitchFamily="34" charset="0"/>
                <a:ea typeface="CMU Sans Serif" pitchFamily="50" charset="0"/>
                <a:cs typeface="CMU Sans Serif" pitchFamily="50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3898776" cy="5112568"/>
          </a:xfrm>
        </p:spPr>
        <p:txBody>
          <a:bodyPr anchor="ctr" anchorCtr="0"/>
          <a:lstStyle>
            <a:lvl1pPr marL="342900" indent="-342900">
              <a:buClr>
                <a:srgbClr val="00519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00519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714500" indent="-342900">
              <a:buFont typeface="Wingdings" panose="05000000000000000000" pitchFamily="2" charset="2"/>
              <a:buChar char="§"/>
              <a:defRPr/>
            </a:lvl4pPr>
            <a:lvl5pPr marL="2171700" indent="-342900">
              <a:buFont typeface="Wingdings" panose="05000000000000000000" pitchFamily="2" charset="2"/>
              <a:buChar char="§"/>
              <a:defRPr/>
            </a:lvl5pPr>
            <a:lvl6pPr marL="2628900" indent="-342900">
              <a:buFont typeface="Wingdings" panose="05000000000000000000" pitchFamily="2" charset="2"/>
              <a:buChar char="§"/>
              <a:defRPr/>
            </a:lvl6pPr>
            <a:lvl7pPr marL="3086100" indent="-342900">
              <a:buFont typeface="Wingdings" panose="05000000000000000000" pitchFamily="2" charset="2"/>
              <a:buChar char="§"/>
              <a:defRPr/>
            </a:lvl7pPr>
            <a:lvl8pPr marL="3543300" indent="-342900">
              <a:buFont typeface="Wingdings" panose="05000000000000000000" pitchFamily="2" charset="2"/>
              <a:buChar char="§"/>
              <a:defRPr/>
            </a:lvl8pPr>
            <a:lvl9pPr marL="4000500" indent="-342900">
              <a:buFont typeface="Wingdings" panose="05000000000000000000" pitchFamily="2" charset="2"/>
              <a:buChar char="§"/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979712" y="6597352"/>
            <a:ext cx="5184576" cy="260648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755576" cy="26064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fld id="{90442CE7-75D8-4B0E-B235-EC8EE16A1F7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8" name="Inhaltsplatzhalter 2"/>
          <p:cNvSpPr>
            <a:spLocks noGrp="1"/>
          </p:cNvSpPr>
          <p:nvPr>
            <p:ph idx="13"/>
          </p:nvPr>
        </p:nvSpPr>
        <p:spPr>
          <a:xfrm>
            <a:off x="4716016" y="1196752"/>
            <a:ext cx="3898776" cy="5112568"/>
          </a:xfrm>
        </p:spPr>
        <p:txBody>
          <a:bodyPr anchor="ctr" anchorCtr="0"/>
          <a:lstStyle>
            <a:lvl1pPr marL="342900" indent="-342900">
              <a:buClr>
                <a:srgbClr val="00519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00519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714500" indent="-342900">
              <a:buFont typeface="Wingdings" panose="05000000000000000000" pitchFamily="2" charset="2"/>
              <a:buChar char="§"/>
              <a:defRPr/>
            </a:lvl4pPr>
            <a:lvl5pPr marL="2171700" indent="-342900">
              <a:buFont typeface="Wingdings" panose="05000000000000000000" pitchFamily="2" charset="2"/>
              <a:buChar char="§"/>
              <a:defRPr/>
            </a:lvl5pPr>
            <a:lvl6pPr marL="2628900" indent="-342900">
              <a:buFont typeface="Wingdings" panose="05000000000000000000" pitchFamily="2" charset="2"/>
              <a:buChar char="§"/>
              <a:defRPr/>
            </a:lvl6pPr>
            <a:lvl7pPr marL="3086100" indent="-342900">
              <a:buFont typeface="Wingdings" panose="05000000000000000000" pitchFamily="2" charset="2"/>
              <a:buChar char="§"/>
              <a:defRPr/>
            </a:lvl7pPr>
            <a:lvl8pPr marL="3543300" indent="-342900">
              <a:buFont typeface="Wingdings" panose="05000000000000000000" pitchFamily="2" charset="2"/>
              <a:buChar char="§"/>
              <a:defRPr/>
            </a:lvl8pPr>
            <a:lvl9pPr marL="4000500" indent="-342900">
              <a:buFont typeface="Wingdings" panose="05000000000000000000" pitchFamily="2" charset="2"/>
              <a:buChar char="§"/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052255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979712" y="6597352"/>
            <a:ext cx="5184576" cy="260648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755576" cy="26064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fld id="{90442CE7-75D8-4B0E-B235-EC8EE16A1F7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25.05.2016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570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 mit Wasser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979712" y="6597352"/>
            <a:ext cx="5184576" cy="260648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755576" cy="260648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fld id="{90442CE7-75D8-4B0E-B235-EC8EE16A1F7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defRPr>
            </a:lvl1pPr>
          </a:lstStyle>
          <a:p>
            <a:r>
              <a:rPr lang="de-DE" smtClean="0"/>
              <a:t>25.05.2016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258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8137599" cy="478539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180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687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621" y="37412"/>
            <a:ext cx="958032" cy="25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107504" y="6597352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smtClean="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rPr>
              <a:t>Tobias Weigel, Merret Buurman (DKRZ</a:t>
            </a:r>
            <a:r>
              <a:rPr lang="de-DE" sz="1100" dirty="0" smtClean="0">
                <a:solidFill>
                  <a:schemeClr val="bg1"/>
                </a:solidFill>
                <a:latin typeface="Calibri" panose="020F0502020204030204" pitchFamily="34" charset="0"/>
                <a:ea typeface="CMU Bright" pitchFamily="50" charset="0"/>
                <a:cs typeface="CMU Bright" pitchFamily="50" charset="0"/>
              </a:rPr>
              <a:t>)</a:t>
            </a:r>
            <a:endParaRPr lang="de-DE" sz="1100" dirty="0">
              <a:solidFill>
                <a:schemeClr val="bg1"/>
              </a:solidFill>
              <a:latin typeface="Calibri" panose="020F0502020204030204" pitchFamily="34" charset="0"/>
              <a:ea typeface="CMU Bright" pitchFamily="50" charset="0"/>
              <a:cs typeface="CMU Br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95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7" r:id="rId4"/>
    <p:sldLayoutId id="2147483655" r:id="rId5"/>
    <p:sldLayoutId id="2147483656" r:id="rId6"/>
    <p:sldLayoutId id="2147483658" r:id="rId7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Char char="§"/>
        <a:tabLst>
          <a:tab pos="342000" algn="l"/>
          <a:tab pos="741600" algn="l"/>
          <a:tab pos="1144800" algn="l"/>
          <a:tab pos="1713600" algn="l"/>
          <a:tab pos="2170800" algn="l"/>
        </a:tabLst>
        <a:defRPr sz="3200" kern="1200">
          <a:solidFill>
            <a:schemeClr val="tx1"/>
          </a:solidFill>
          <a:latin typeface="Calibri" panose="020F0502020204030204" pitchFamily="34" charset="0"/>
          <a:ea typeface="CMU Sans Serif" pitchFamily="50" charset="0"/>
          <a:cs typeface="CMU Sans Serif" pitchFamily="50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Char char="§"/>
        <a:tabLst>
          <a:tab pos="342000" algn="l"/>
          <a:tab pos="741600" algn="l"/>
          <a:tab pos="1144800" algn="l"/>
          <a:tab pos="1713600" algn="l"/>
          <a:tab pos="2170800" algn="l"/>
        </a:tabLst>
        <a:defRPr sz="2800" kern="1200">
          <a:solidFill>
            <a:schemeClr val="tx1"/>
          </a:solidFill>
          <a:latin typeface="Calibri" panose="020F0502020204030204" pitchFamily="34" charset="0"/>
          <a:ea typeface="CMU Sans Serif" pitchFamily="50" charset="0"/>
          <a:cs typeface="CMU Sans Serif" pitchFamily="50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Char char="§"/>
        <a:tabLst>
          <a:tab pos="342000" algn="l"/>
          <a:tab pos="741600" algn="l"/>
          <a:tab pos="1144800" algn="l"/>
          <a:tab pos="1713600" algn="l"/>
          <a:tab pos="2170800" algn="l"/>
        </a:tabLst>
        <a:defRPr sz="2400" kern="1200">
          <a:solidFill>
            <a:schemeClr val="tx1"/>
          </a:solidFill>
          <a:latin typeface="Calibri" panose="020F0502020204030204" pitchFamily="34" charset="0"/>
          <a:ea typeface="CMU Sans Serif" pitchFamily="50" charset="0"/>
          <a:cs typeface="CMU Sans Serif" pitchFamily="50" charset="0"/>
        </a:defRPr>
      </a:lvl3pPr>
      <a:lvl4pPr marL="1714500" indent="-34290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Char char="§"/>
        <a:tabLst>
          <a:tab pos="342000" algn="l"/>
          <a:tab pos="741600" algn="l"/>
          <a:tab pos="1144800" algn="l"/>
          <a:tab pos="1713600" algn="l"/>
          <a:tab pos="2170800" algn="l"/>
        </a:tabLst>
        <a:defRPr sz="2000" kern="1200">
          <a:solidFill>
            <a:schemeClr val="tx1"/>
          </a:solidFill>
          <a:latin typeface="Calibri" panose="020F0502020204030204" pitchFamily="34" charset="0"/>
          <a:ea typeface="CMU Sans Serif" pitchFamily="50" charset="0"/>
          <a:cs typeface="CMU Sans Serif" pitchFamily="50" charset="0"/>
        </a:defRPr>
      </a:lvl4pPr>
      <a:lvl5pPr marL="2171700" indent="-34290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Char char="§"/>
        <a:tabLst>
          <a:tab pos="342000" algn="l"/>
          <a:tab pos="741600" algn="l"/>
          <a:tab pos="1144800" algn="l"/>
          <a:tab pos="1713600" algn="l"/>
          <a:tab pos="2170800" algn="l"/>
        </a:tabLst>
        <a:defRPr sz="2000" kern="1200">
          <a:solidFill>
            <a:schemeClr val="tx1"/>
          </a:solidFill>
          <a:latin typeface="Calibri" panose="020F0502020204030204" pitchFamily="34" charset="0"/>
          <a:ea typeface="CMU Sans Serif" pitchFamily="50" charset="0"/>
          <a:cs typeface="CMU Sans Serif" pitchFamily="50" charset="0"/>
        </a:defRPr>
      </a:lvl5pPr>
      <a:lvl6pPr marL="2286000" indent="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spcBef>
          <a:spcPct val="20000"/>
        </a:spcBef>
        <a:buClr>
          <a:srgbClr val="005191"/>
        </a:buClr>
        <a:buFont typeface="Wingdings" panose="05000000000000000000" pitchFamily="2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RDA-Deutschland-Training:</a:t>
            </a:r>
            <a:br>
              <a:rPr lang="de-DE" smtClean="0"/>
            </a:br>
            <a:r>
              <a:rPr lang="de-DE" smtClean="0"/>
              <a:t>Persistente Identifikatoren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mtClean="0"/>
              <a:t>DKRZ, 25.05.2016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82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Zur Einstimmung...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mtClean="0"/>
              <a:t>Wieviele von Ihnen verwenden institutionell...</a:t>
            </a:r>
          </a:p>
          <a:p>
            <a:r>
              <a:rPr lang="de-DE" smtClean="0"/>
              <a:t>DOI?</a:t>
            </a:r>
          </a:p>
          <a:p>
            <a:r>
              <a:rPr lang="de-DE"/>
              <a:t>Handles?</a:t>
            </a:r>
          </a:p>
          <a:p>
            <a:r>
              <a:rPr lang="de-DE" smtClean="0"/>
              <a:t>URN</a:t>
            </a:r>
            <a:r>
              <a:rPr lang="de-DE" smtClean="0"/>
              <a:t>?</a:t>
            </a:r>
          </a:p>
          <a:p>
            <a:r>
              <a:rPr lang="de-DE" smtClean="0"/>
              <a:t>URL?</a:t>
            </a:r>
          </a:p>
          <a:p>
            <a:r>
              <a:rPr lang="de-DE" smtClean="0"/>
              <a:t>PURL?</a:t>
            </a:r>
          </a:p>
          <a:p>
            <a:r>
              <a:rPr lang="de-DE" smtClean="0"/>
              <a:t>IGSN?</a:t>
            </a:r>
          </a:p>
          <a:p>
            <a:r>
              <a:rPr lang="de-DE" smtClean="0"/>
              <a:t>ORCID?</a:t>
            </a:r>
            <a:endParaRPr lang="de-DE" smtClean="0"/>
          </a:p>
          <a:p>
            <a:r>
              <a:rPr lang="de-DE" smtClean="0"/>
              <a:t>Andere ...?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75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Motivation für PIDs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mtClean="0"/>
              <a:t>Langfristig stabiler Umgang mit Objektreferenzen</a:t>
            </a:r>
          </a:p>
          <a:p>
            <a:pPr lvl="1"/>
            <a:r>
              <a:rPr lang="de-DE" smtClean="0"/>
              <a:t>Auch über die Lebensdauer eines Objekts hinaus</a:t>
            </a:r>
          </a:p>
          <a:p>
            <a:pPr marL="514350" indent="-514350">
              <a:buFont typeface="+mj-lt"/>
              <a:buAutoNum type="arabicPeriod"/>
            </a:pPr>
            <a:r>
              <a:rPr lang="de-DE" smtClean="0"/>
              <a:t>Umgang mit einer steigenden Zahl von Objekten</a:t>
            </a:r>
          </a:p>
          <a:p>
            <a:pPr marL="514350" indent="-514350">
              <a:buFont typeface="+mj-lt"/>
              <a:buAutoNum type="arabicPeriod"/>
            </a:pPr>
            <a:r>
              <a:rPr lang="de-DE" smtClean="0"/>
              <a:t>Abstraktion: Objektnutzung hat Vorrang vor Fragen der Speicherung, Verwaltung, Zugriffsmethoden</a:t>
            </a:r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6" name="Picture 2" descr="C:\Users\Tobias Weigel\Downloads\Wellen-300px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07312" y="1019146"/>
            <a:ext cx="1257520" cy="12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Würfel 6"/>
          <p:cNvSpPr/>
          <p:nvPr/>
        </p:nvSpPr>
        <p:spPr bwMode="auto">
          <a:xfrm>
            <a:off x="7231248" y="1397806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Würfel 7"/>
          <p:cNvSpPr/>
          <p:nvPr/>
        </p:nvSpPr>
        <p:spPr bwMode="auto">
          <a:xfrm>
            <a:off x="6992664" y="1618987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261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Motivation für PIDs 1: Referenzierung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Langfristig stabiler Umgang mit Objektreferenzen</a:t>
            </a:r>
          </a:p>
          <a:p>
            <a:pPr lvl="1"/>
            <a:r>
              <a:rPr lang="de-DE" smtClean="0"/>
              <a:t>Zitierung: Titel, Autor, Jahr. doi: 10.123/456</a:t>
            </a:r>
          </a:p>
          <a:p>
            <a:r>
              <a:rPr lang="de-DE" smtClean="0"/>
              <a:t>Verwaltung von Objekten mit unklarem </a:t>
            </a:r>
            <a:r>
              <a:rPr lang="de-DE" smtClean="0"/>
              <a:t>Aufbewahrungsstatus</a:t>
            </a:r>
          </a:p>
          <a:p>
            <a:pPr lvl="1"/>
            <a:r>
              <a:rPr lang="de-DE" smtClean="0"/>
              <a:t>Tatort: Datenproduktion</a:t>
            </a:r>
            <a:endParaRPr lang="de-DE" smtClean="0"/>
          </a:p>
          <a:p>
            <a:r>
              <a:rPr lang="de-DE" smtClean="0"/>
              <a:t>Löschen des Objekts – Aufbewahrung des PID</a:t>
            </a:r>
            <a:endParaRPr lang="de-DE" smtClean="0"/>
          </a:p>
          <a:p>
            <a:pPr lvl="1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Nach links gekrümmter Pfeil 3"/>
          <p:cNvSpPr/>
          <p:nvPr/>
        </p:nvSpPr>
        <p:spPr>
          <a:xfrm>
            <a:off x="8388424" y="3717032"/>
            <a:ext cx="432048" cy="7920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" name="Nach links gekrümmter Pfeil 7"/>
          <p:cNvSpPr/>
          <p:nvPr/>
        </p:nvSpPr>
        <p:spPr>
          <a:xfrm rot="10800000">
            <a:off x="7814096" y="3711724"/>
            <a:ext cx="432048" cy="7920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Würfel 8"/>
          <p:cNvSpPr/>
          <p:nvPr/>
        </p:nvSpPr>
        <p:spPr bwMode="auto">
          <a:xfrm>
            <a:off x="8395108" y="3193972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7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Beispiel/Exkurs: CMIP6-Anwendungsfall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mtClean="0"/>
              <a:t>Verwaltung von Objekten mit unklarem Aufbewahrungsstatus:</a:t>
            </a:r>
          </a:p>
          <a:p>
            <a:r>
              <a:rPr lang="de-DE" smtClean="0"/>
              <a:t>Frühe Referenzierbarkeit – vor Zitierfähigkeit</a:t>
            </a:r>
          </a:p>
          <a:p>
            <a:r>
              <a:rPr lang="de-DE" smtClean="0"/>
              <a:t>Tool zur Versionsprüfung</a:t>
            </a:r>
          </a:p>
          <a:p>
            <a:r>
              <a:rPr lang="de-DE" smtClean="0"/>
              <a:t>Aufbau einer zentralen Infrastrukturkomponente – Transparenz der Prozesse, Rechenschaft zu jedem Objekt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8" name="Nach links gekrümmter Pfeil 7"/>
          <p:cNvSpPr/>
          <p:nvPr/>
        </p:nvSpPr>
        <p:spPr>
          <a:xfrm>
            <a:off x="8500480" y="1636650"/>
            <a:ext cx="432048" cy="7920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Nach links gekrümmter Pfeil 8"/>
          <p:cNvSpPr/>
          <p:nvPr/>
        </p:nvSpPr>
        <p:spPr>
          <a:xfrm rot="10800000">
            <a:off x="7926152" y="1631342"/>
            <a:ext cx="432048" cy="7920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Würfel 9"/>
          <p:cNvSpPr/>
          <p:nvPr/>
        </p:nvSpPr>
        <p:spPr bwMode="auto">
          <a:xfrm>
            <a:off x="8507164" y="1113590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8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CMIP6-Datenpublikationsprozess</a:t>
            </a:r>
            <a:endParaRPr lang="de-DE"/>
          </a:p>
        </p:txBody>
      </p:sp>
      <p:sp>
        <p:nvSpPr>
          <p:cNvPr id="38" name="Inhaltsplatzhalter 37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368152"/>
          </a:xfrm>
        </p:spPr>
        <p:txBody>
          <a:bodyPr/>
          <a:lstStyle/>
          <a:p>
            <a:r>
              <a:rPr lang="de-DE" smtClean="0"/>
              <a:t>Objekte sind lange Zeit instabil und können durch Nachfolgeversionen ersetzt werden.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2838450" y="1500643"/>
            <a:ext cx="355600" cy="584200"/>
            <a:chOff x="2844800" y="1560513"/>
            <a:chExt cx="355600" cy="584200"/>
          </a:xfrm>
        </p:grpSpPr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851150" y="1566863"/>
              <a:ext cx="342900" cy="571500"/>
            </a:xfrm>
            <a:custGeom>
              <a:avLst/>
              <a:gdLst>
                <a:gd name="T0" fmla="*/ 0 w 216"/>
                <a:gd name="T1" fmla="*/ 0 h 360"/>
                <a:gd name="T2" fmla="*/ 0 w 216"/>
                <a:gd name="T3" fmla="*/ 360 h 360"/>
                <a:gd name="T4" fmla="*/ 216 w 216"/>
                <a:gd name="T5" fmla="*/ 360 h 360"/>
                <a:gd name="T6" fmla="*/ 216 w 216"/>
                <a:gd name="T7" fmla="*/ 72 h 360"/>
                <a:gd name="T8" fmla="*/ 144 w 216"/>
                <a:gd name="T9" fmla="*/ 0 h 360"/>
                <a:gd name="T10" fmla="*/ 0 w 216"/>
                <a:gd name="T11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" h="360">
                  <a:moveTo>
                    <a:pt x="0" y="0"/>
                  </a:moveTo>
                  <a:lnTo>
                    <a:pt x="0" y="360"/>
                  </a:lnTo>
                  <a:lnTo>
                    <a:pt x="216" y="360"/>
                  </a:lnTo>
                  <a:lnTo>
                    <a:pt x="216" y="72"/>
                  </a:lnTo>
                  <a:lnTo>
                    <a:pt x="14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2844800" y="1560513"/>
              <a:ext cx="355600" cy="584200"/>
            </a:xfrm>
            <a:custGeom>
              <a:avLst/>
              <a:gdLst>
                <a:gd name="T0" fmla="*/ 4 w 224"/>
                <a:gd name="T1" fmla="*/ 4 h 368"/>
                <a:gd name="T2" fmla="*/ 0 w 224"/>
                <a:gd name="T3" fmla="*/ 4 h 368"/>
                <a:gd name="T4" fmla="*/ 0 w 224"/>
                <a:gd name="T5" fmla="*/ 368 h 368"/>
                <a:gd name="T6" fmla="*/ 224 w 224"/>
                <a:gd name="T7" fmla="*/ 368 h 368"/>
                <a:gd name="T8" fmla="*/ 224 w 224"/>
                <a:gd name="T9" fmla="*/ 74 h 368"/>
                <a:gd name="T10" fmla="*/ 150 w 224"/>
                <a:gd name="T11" fmla="*/ 0 h 368"/>
                <a:gd name="T12" fmla="*/ 0 w 224"/>
                <a:gd name="T13" fmla="*/ 0 h 368"/>
                <a:gd name="T14" fmla="*/ 0 w 224"/>
                <a:gd name="T15" fmla="*/ 4 h 368"/>
                <a:gd name="T16" fmla="*/ 4 w 224"/>
                <a:gd name="T17" fmla="*/ 4 h 368"/>
                <a:gd name="T18" fmla="*/ 4 w 224"/>
                <a:gd name="T19" fmla="*/ 8 h 368"/>
                <a:gd name="T20" fmla="*/ 146 w 224"/>
                <a:gd name="T21" fmla="*/ 8 h 368"/>
                <a:gd name="T22" fmla="*/ 216 w 224"/>
                <a:gd name="T23" fmla="*/ 78 h 368"/>
                <a:gd name="T24" fmla="*/ 216 w 224"/>
                <a:gd name="T25" fmla="*/ 360 h 368"/>
                <a:gd name="T26" fmla="*/ 8 w 224"/>
                <a:gd name="T27" fmla="*/ 360 h 368"/>
                <a:gd name="T28" fmla="*/ 8 w 224"/>
                <a:gd name="T29" fmla="*/ 4 h 368"/>
                <a:gd name="T30" fmla="*/ 4 w 224"/>
                <a:gd name="T31" fmla="*/ 4 h 368"/>
                <a:gd name="T32" fmla="*/ 4 w 224"/>
                <a:gd name="T33" fmla="*/ 8 h 368"/>
                <a:gd name="T34" fmla="*/ 4 w 224"/>
                <a:gd name="T35" fmla="*/ 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4" h="368">
                  <a:moveTo>
                    <a:pt x="4" y="4"/>
                  </a:moveTo>
                  <a:lnTo>
                    <a:pt x="0" y="4"/>
                  </a:lnTo>
                  <a:lnTo>
                    <a:pt x="0" y="368"/>
                  </a:lnTo>
                  <a:lnTo>
                    <a:pt x="224" y="368"/>
                  </a:lnTo>
                  <a:lnTo>
                    <a:pt x="224" y="74"/>
                  </a:lnTo>
                  <a:lnTo>
                    <a:pt x="15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146" y="8"/>
                  </a:lnTo>
                  <a:lnTo>
                    <a:pt x="216" y="78"/>
                  </a:lnTo>
                  <a:lnTo>
                    <a:pt x="216" y="360"/>
                  </a:lnTo>
                  <a:lnTo>
                    <a:pt x="8" y="360"/>
                  </a:lnTo>
                  <a:lnTo>
                    <a:pt x="8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3079750" y="1566863"/>
              <a:ext cx="114300" cy="114300"/>
            </a:xfrm>
            <a:custGeom>
              <a:avLst/>
              <a:gdLst>
                <a:gd name="T0" fmla="*/ 0 w 72"/>
                <a:gd name="T1" fmla="*/ 0 h 72"/>
                <a:gd name="T2" fmla="*/ 0 w 72"/>
                <a:gd name="T3" fmla="*/ 72 h 72"/>
                <a:gd name="T4" fmla="*/ 72 w 72"/>
                <a:gd name="T5" fmla="*/ 72 h 72"/>
                <a:gd name="T6" fmla="*/ 0 w 7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0" y="72"/>
                  </a:lnTo>
                  <a:lnTo>
                    <a:pt x="72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3073400" y="1563688"/>
              <a:ext cx="123825" cy="123825"/>
            </a:xfrm>
            <a:custGeom>
              <a:avLst/>
              <a:gdLst>
                <a:gd name="T0" fmla="*/ 4 w 78"/>
                <a:gd name="T1" fmla="*/ 2 h 78"/>
                <a:gd name="T2" fmla="*/ 0 w 78"/>
                <a:gd name="T3" fmla="*/ 2 h 78"/>
                <a:gd name="T4" fmla="*/ 0 w 78"/>
                <a:gd name="T5" fmla="*/ 74 h 78"/>
                <a:gd name="T6" fmla="*/ 4 w 78"/>
                <a:gd name="T7" fmla="*/ 78 h 78"/>
                <a:gd name="T8" fmla="*/ 76 w 78"/>
                <a:gd name="T9" fmla="*/ 78 h 78"/>
                <a:gd name="T10" fmla="*/ 78 w 78"/>
                <a:gd name="T11" fmla="*/ 72 h 78"/>
                <a:gd name="T12" fmla="*/ 6 w 78"/>
                <a:gd name="T13" fmla="*/ 0 h 78"/>
                <a:gd name="T14" fmla="*/ 0 w 78"/>
                <a:gd name="T15" fmla="*/ 2 h 78"/>
                <a:gd name="T16" fmla="*/ 4 w 78"/>
                <a:gd name="T17" fmla="*/ 2 h 78"/>
                <a:gd name="T18" fmla="*/ 2 w 78"/>
                <a:gd name="T19" fmla="*/ 4 h 78"/>
                <a:gd name="T20" fmla="*/ 66 w 78"/>
                <a:gd name="T21" fmla="*/ 70 h 78"/>
                <a:gd name="T22" fmla="*/ 8 w 78"/>
                <a:gd name="T23" fmla="*/ 70 h 78"/>
                <a:gd name="T24" fmla="*/ 8 w 78"/>
                <a:gd name="T25" fmla="*/ 2 h 78"/>
                <a:gd name="T26" fmla="*/ 4 w 78"/>
                <a:gd name="T27" fmla="*/ 2 h 78"/>
                <a:gd name="T28" fmla="*/ 2 w 78"/>
                <a:gd name="T29" fmla="*/ 4 h 78"/>
                <a:gd name="T30" fmla="*/ 4 w 78"/>
                <a:gd name="T31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78">
                  <a:moveTo>
                    <a:pt x="4" y="2"/>
                  </a:moveTo>
                  <a:lnTo>
                    <a:pt x="0" y="2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76" y="78"/>
                  </a:lnTo>
                  <a:lnTo>
                    <a:pt x="78" y="72"/>
                  </a:lnTo>
                  <a:lnTo>
                    <a:pt x="6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66" y="70"/>
                  </a:lnTo>
                  <a:lnTo>
                    <a:pt x="8" y="70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pic>
        <p:nvPicPr>
          <p:cNvPr id="12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292307" y="3726112"/>
            <a:ext cx="68738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677863" y="1700808"/>
            <a:ext cx="205898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Modelling group</a:t>
            </a:r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223045" y="2816932"/>
            <a:ext cx="2960688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Checkpoint D2/M2</a:t>
            </a:r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3748898" y="2816932"/>
            <a:ext cx="2645096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ESGF publication</a:t>
            </a:r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111234" y="3380805"/>
            <a:ext cx="1064392" cy="1151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STATUS</a:t>
            </a:r>
          </a:p>
          <a:p>
            <a:pPr algn="ctr"/>
            <a:r>
              <a:rPr lang="de-DE" smtClean="0"/>
              <a:t>flags</a:t>
            </a:r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8317334" y="3264447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smtClean="0"/>
              <a:t>OK!</a:t>
            </a:r>
            <a:endParaRPr lang="de-DE" sz="2400" b="1"/>
          </a:p>
        </p:txBody>
      </p:sp>
      <p:sp>
        <p:nvSpPr>
          <p:cNvPr id="18" name="Textfeld 17"/>
          <p:cNvSpPr txBox="1"/>
          <p:nvPr/>
        </p:nvSpPr>
        <p:spPr>
          <a:xfrm>
            <a:off x="415134" y="3264569"/>
            <a:ext cx="2364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PID tracking_ID syntax correct</a:t>
            </a:r>
            <a:endParaRPr lang="de-DE" sz="1400"/>
          </a:p>
        </p:txBody>
      </p:sp>
      <p:pic>
        <p:nvPicPr>
          <p:cNvPr id="19" name="Picture 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84946" y="3334141"/>
            <a:ext cx="2301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feld 19"/>
          <p:cNvSpPr txBox="1"/>
          <p:nvPr/>
        </p:nvSpPr>
        <p:spPr>
          <a:xfrm>
            <a:off x="415134" y="3633901"/>
            <a:ext cx="2385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Citation information complete</a:t>
            </a:r>
            <a:endParaRPr lang="de-DE" sz="1400"/>
          </a:p>
        </p:txBody>
      </p:sp>
      <p:pic>
        <p:nvPicPr>
          <p:cNvPr id="21" name="Picture 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84946" y="3703473"/>
            <a:ext cx="2301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feld 21"/>
          <p:cNvSpPr txBox="1"/>
          <p:nvPr/>
        </p:nvSpPr>
        <p:spPr>
          <a:xfrm>
            <a:off x="3748898" y="3253798"/>
            <a:ext cx="1314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PID registration</a:t>
            </a:r>
            <a:endParaRPr lang="de-DE" sz="1400"/>
          </a:p>
        </p:txBody>
      </p:sp>
      <p:sp>
        <p:nvSpPr>
          <p:cNvPr id="23" name="Textfeld 22"/>
          <p:cNvSpPr txBox="1"/>
          <p:nvPr/>
        </p:nvSpPr>
        <p:spPr>
          <a:xfrm>
            <a:off x="3748898" y="3609786"/>
            <a:ext cx="2640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Citation information confirmation</a:t>
            </a:r>
            <a:endParaRPr lang="de-DE" sz="1400"/>
          </a:p>
        </p:txBody>
      </p:sp>
      <p:sp>
        <p:nvSpPr>
          <p:cNvPr id="24" name="Textfeld 23"/>
          <p:cNvSpPr txBox="1"/>
          <p:nvPr/>
        </p:nvSpPr>
        <p:spPr>
          <a:xfrm>
            <a:off x="3748898" y="3965774"/>
            <a:ext cx="1297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File publication</a:t>
            </a:r>
            <a:endParaRPr lang="de-DE" sz="1400"/>
          </a:p>
        </p:txBody>
      </p:sp>
      <p:cxnSp>
        <p:nvCxnSpPr>
          <p:cNvPr id="25" name="Gerade Verbindung mit Pfeil 24"/>
          <p:cNvCxnSpPr/>
          <p:nvPr/>
        </p:nvCxnSpPr>
        <p:spPr>
          <a:xfrm>
            <a:off x="2997201" y="2172928"/>
            <a:ext cx="0" cy="53599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>
            <a:off x="3280304" y="2996462"/>
            <a:ext cx="41380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5063617" y="3425607"/>
            <a:ext cx="194995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>
            <a:off x="5071446" y="4119662"/>
            <a:ext cx="194995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>
            <a:off x="6389301" y="3786428"/>
            <a:ext cx="632104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415134" y="4013101"/>
            <a:ext cx="2264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Errata / Annotation available</a:t>
            </a:r>
            <a:endParaRPr lang="de-DE" sz="1400"/>
          </a:p>
        </p:txBody>
      </p:sp>
      <p:pic>
        <p:nvPicPr>
          <p:cNvPr id="31" name="Picture 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84946" y="4082673"/>
            <a:ext cx="2301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3748897" y="4312861"/>
            <a:ext cx="2478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Errata / Annotation registration</a:t>
            </a:r>
            <a:endParaRPr lang="de-DE" sz="1400"/>
          </a:p>
        </p:txBody>
      </p:sp>
      <p:cxnSp>
        <p:nvCxnSpPr>
          <p:cNvPr id="33" name="Gerade Verbindung mit Pfeil 32"/>
          <p:cNvCxnSpPr/>
          <p:nvPr/>
        </p:nvCxnSpPr>
        <p:spPr>
          <a:xfrm>
            <a:off x="6227268" y="4485898"/>
            <a:ext cx="79883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Nach oben gekrümmter Pfeil 39"/>
          <p:cNvSpPr/>
          <p:nvPr/>
        </p:nvSpPr>
        <p:spPr>
          <a:xfrm rot="12854354">
            <a:off x="4972725" y="1815612"/>
            <a:ext cx="1534772" cy="506669"/>
          </a:xfrm>
          <a:prstGeom prst="curved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6046425" y="1621293"/>
            <a:ext cx="1483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>
                <a:solidFill>
                  <a:schemeClr val="accent2">
                    <a:lumMod val="75000"/>
                  </a:schemeClr>
                </a:solidFill>
              </a:rPr>
              <a:t>Versionierung</a:t>
            </a:r>
            <a:endParaRPr lang="de-DE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3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Motivation für PIDs 2: Umgang mit Massendaten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mtClean="0"/>
              <a:t>Umgang mit einer steigenden Zahl </a:t>
            </a:r>
            <a:br>
              <a:rPr lang="de-DE" smtClean="0"/>
            </a:br>
            <a:r>
              <a:rPr lang="de-DE" smtClean="0"/>
              <a:t>von Objekten – Automatisierung!</a:t>
            </a:r>
          </a:p>
          <a:p>
            <a:r>
              <a:rPr lang="de-DE" smtClean="0"/>
              <a:t>Skalierbarkeit technischer Verwaltung</a:t>
            </a:r>
          </a:p>
          <a:p>
            <a:r>
              <a:rPr lang="de-DE" smtClean="0"/>
              <a:t>Rolle von Softwareagenten – Maschine trifft Entscheidungen, basierend auf klaren Metadaten</a:t>
            </a:r>
          </a:p>
          <a:p>
            <a:r>
              <a:rPr lang="de-DE" smtClean="0"/>
              <a:t>Aufbau von Objektkollektionen und darauf basierenden Diensten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6" name="Picture 2" descr="C:\Users\Tobias Weigel\Downloads\Wellen-300px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07312" y="1019146"/>
            <a:ext cx="1257520" cy="12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Würfel 6"/>
          <p:cNvSpPr/>
          <p:nvPr/>
        </p:nvSpPr>
        <p:spPr bwMode="auto">
          <a:xfrm>
            <a:off x="7231248" y="1397806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Würfel 7"/>
          <p:cNvSpPr/>
          <p:nvPr/>
        </p:nvSpPr>
        <p:spPr bwMode="auto">
          <a:xfrm>
            <a:off x="6992664" y="1618987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11" name="Picture 3" descr="C:\Users\Tobias Weigel\doc\Cliparts\Blue-Robo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627" y="3861048"/>
            <a:ext cx="1099205" cy="99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0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Motivation für PIDs 3: </a:t>
            </a:r>
            <a:r>
              <a:rPr lang="de-DE" smtClean="0"/>
              <a:t>Abstraktion – Neue Schichtung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Objektnutzung steht im Vordergrund</a:t>
            </a:r>
          </a:p>
          <a:p>
            <a:r>
              <a:rPr lang="de-DE" smtClean="0"/>
              <a:t>Ablösung von Sicht auf Dateisystem</a:t>
            </a:r>
          </a:p>
          <a:p>
            <a:r>
              <a:rPr lang="de-DE" smtClean="0"/>
              <a:t>Abstraktion von:</a:t>
            </a:r>
          </a:p>
          <a:p>
            <a:pPr lvl="1"/>
            <a:r>
              <a:rPr lang="de-DE" smtClean="0"/>
              <a:t>Aufbewahrungsart</a:t>
            </a:r>
          </a:p>
          <a:p>
            <a:pPr lvl="1"/>
            <a:r>
              <a:rPr lang="de-DE" smtClean="0"/>
              <a:t>Zugriffsweg</a:t>
            </a:r>
          </a:p>
          <a:p>
            <a:pPr lvl="1"/>
            <a:r>
              <a:rPr lang="de-DE" smtClean="0"/>
              <a:t>Fragen der </a:t>
            </a:r>
            <a:r>
              <a:rPr lang="de-DE" smtClean="0"/>
              <a:t>Übertragung</a:t>
            </a:r>
            <a:endParaRPr lang="de-DE" smtClean="0"/>
          </a:p>
          <a:p>
            <a:pPr lvl="1"/>
            <a:r>
              <a:rPr lang="de-DE" smtClean="0"/>
              <a:t>...</a:t>
            </a:r>
          </a:p>
          <a:p>
            <a:r>
              <a:rPr lang="de-DE" smtClean="0"/>
              <a:t>Weicherer Übergang im Lebenszyklus</a:t>
            </a:r>
            <a:endParaRPr lang="de-DE" smtClean="0"/>
          </a:p>
          <a:p>
            <a:r>
              <a:rPr lang="de-DE" smtClean="0"/>
              <a:t>Auch: Prozessierung nahe am Objekt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Wolke 5"/>
          <p:cNvSpPr/>
          <p:nvPr/>
        </p:nvSpPr>
        <p:spPr>
          <a:xfrm>
            <a:off x="6734472" y="2780928"/>
            <a:ext cx="2160239" cy="1224136"/>
          </a:xfrm>
          <a:prstGeom prst="cloud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smtClean="0"/>
              <a:t>Cloud...</a:t>
            </a:r>
            <a:endParaRPr lang="de-DE" sz="2800"/>
          </a:p>
        </p:txBody>
      </p:sp>
      <p:sp>
        <p:nvSpPr>
          <p:cNvPr id="7" name="Würfel 6"/>
          <p:cNvSpPr/>
          <p:nvPr/>
        </p:nvSpPr>
        <p:spPr bwMode="auto">
          <a:xfrm>
            <a:off x="8116474" y="2552479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Würfel 7"/>
          <p:cNvSpPr/>
          <p:nvPr/>
        </p:nvSpPr>
        <p:spPr bwMode="auto">
          <a:xfrm>
            <a:off x="7653831" y="3717032"/>
            <a:ext cx="477168" cy="456898"/>
          </a:xfrm>
          <a:prstGeom prst="cube">
            <a:avLst>
              <a:gd name="adj" fmla="val 22837"/>
            </a:avLst>
          </a:prstGeom>
          <a:solidFill>
            <a:schemeClr val="tx1">
              <a:lumMod val="65000"/>
              <a:lumOff val="35000"/>
            </a:schemeClr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000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lipse 14"/>
          <p:cNvSpPr/>
          <p:nvPr/>
        </p:nvSpPr>
        <p:spPr>
          <a:xfrm>
            <a:off x="179512" y="908720"/>
            <a:ext cx="8664963" cy="547260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Was wird benötigt?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10" name="Picture 3" descr="C:\Users\Tobias Weigel\Downloads\1428063528-800px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295" y="3713548"/>
            <a:ext cx="885358" cy="118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obias Weigel\Downloads\Copying-300p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636" y="4385115"/>
            <a:ext cx="689542" cy="76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Tobias Weigel\Downloads\1312903882-300p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5" y="1561523"/>
            <a:ext cx="1569220" cy="128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chtungspfeil 7"/>
          <p:cNvSpPr/>
          <p:nvPr/>
        </p:nvSpPr>
        <p:spPr>
          <a:xfrm rot="842251" flipH="1">
            <a:off x="7043244" y="2687701"/>
            <a:ext cx="720080" cy="320365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/>
              <a:t>PID</a:t>
            </a:r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5696025" y="3209932"/>
            <a:ext cx="2874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Technische PID-Infrastruktur,</a:t>
            </a:r>
          </a:p>
          <a:p>
            <a:r>
              <a:rPr lang="de-DE" smtClean="0"/>
              <a:t>gemeinsame Schnittstellen</a:t>
            </a:r>
            <a:endParaRPr lang="de-DE"/>
          </a:p>
        </p:txBody>
      </p:sp>
      <p:pic>
        <p:nvPicPr>
          <p:cNvPr id="1026" name="Picture 2" descr="C:\Users\Tobias Weigel\doc\Cliparts\Tools-Hammer-Spann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05" y="2093154"/>
            <a:ext cx="967847" cy="92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obias Weigel\doc\Cliparts\Gear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053" y="2617240"/>
            <a:ext cx="871027" cy="94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854205" y="3581729"/>
            <a:ext cx="21922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Endnutzertools,</a:t>
            </a:r>
          </a:p>
          <a:p>
            <a:r>
              <a:rPr lang="de-DE" smtClean="0"/>
              <a:t>Einbindung in Portale</a:t>
            </a:r>
          </a:p>
          <a:p>
            <a:r>
              <a:rPr lang="de-DE" smtClean="0"/>
              <a:t>und Arbeitsabläufe</a:t>
            </a:r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3758295" y="5153708"/>
            <a:ext cx="2751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Dienstleistungsmodell,</a:t>
            </a:r>
          </a:p>
          <a:p>
            <a:r>
              <a:rPr lang="de-DE" smtClean="0"/>
              <a:t>Prozesse, QA, Zertifizierung</a:t>
            </a:r>
            <a:endParaRPr lang="de-DE"/>
          </a:p>
        </p:txBody>
      </p:sp>
      <p:pic>
        <p:nvPicPr>
          <p:cNvPr id="1031" name="Picture 7" descr="C:\Users\Tobias Weigel\Downloads\User-Icon-Remix-by-Merlin2525-300p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604" y="1505028"/>
            <a:ext cx="703923" cy="105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Was sind PIDs?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368152"/>
          </a:xfrm>
        </p:spPr>
        <p:txBody>
          <a:bodyPr/>
          <a:lstStyle/>
          <a:p>
            <a:pPr marL="0" indent="0">
              <a:buNone/>
            </a:pPr>
            <a:r>
              <a:rPr lang="de-DE" smtClean="0"/>
              <a:t>PIDs bleiben auch über Änderungen von Objektort und -eigentümer hinweg gültig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6" name="Picture 2" descr="C:\Users\Tobias Weigel\doc\Organisiertes\RDA\WG PID Information Types\redirection-laye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6027652" cy="323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872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Konzeptionelle: PIDs und elementare Metadaten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Richtungspfeil 5"/>
          <p:cNvSpPr/>
          <p:nvPr/>
        </p:nvSpPr>
        <p:spPr bwMode="auto">
          <a:xfrm>
            <a:off x="1214512" y="2184708"/>
            <a:ext cx="2664296" cy="576064"/>
          </a:xfrm>
          <a:prstGeom prst="homePlat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IDENTIFIER</a:t>
            </a:r>
          </a:p>
        </p:txBody>
      </p:sp>
      <p:sp>
        <p:nvSpPr>
          <p:cNvPr id="7" name="Würfel 6"/>
          <p:cNvSpPr/>
          <p:nvPr/>
        </p:nvSpPr>
        <p:spPr bwMode="auto">
          <a:xfrm>
            <a:off x="6453965" y="2020966"/>
            <a:ext cx="1224136" cy="1172136"/>
          </a:xfrm>
          <a:prstGeom prst="cube">
            <a:avLst>
              <a:gd name="adj" fmla="val 14498"/>
            </a:avLst>
          </a:prstGeom>
          <a:solidFill>
            <a:schemeClr val="tx1"/>
          </a:solidFill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black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box</a:t>
            </a:r>
          </a:p>
        </p:txBody>
      </p:sp>
      <p:sp>
        <p:nvSpPr>
          <p:cNvPr id="8" name="Freihandform 7"/>
          <p:cNvSpPr/>
          <p:nvPr/>
        </p:nvSpPr>
        <p:spPr bwMode="auto">
          <a:xfrm>
            <a:off x="3886710" y="2066956"/>
            <a:ext cx="2567255" cy="407345"/>
          </a:xfrm>
          <a:custGeom>
            <a:avLst/>
            <a:gdLst>
              <a:gd name="connsiteX0" fmla="*/ 0 w 2505808"/>
              <a:gd name="connsiteY0" fmla="*/ 407345 h 407345"/>
              <a:gd name="connsiteX1" fmla="*/ 1151792 w 2505808"/>
              <a:gd name="connsiteY1" fmla="*/ 2898 h 407345"/>
              <a:gd name="connsiteX2" fmla="*/ 2505808 w 2505808"/>
              <a:gd name="connsiteY2" fmla="*/ 257875 h 40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05808" h="407345">
                <a:moveTo>
                  <a:pt x="0" y="407345"/>
                </a:moveTo>
                <a:cubicBezTo>
                  <a:pt x="367078" y="217577"/>
                  <a:pt x="734157" y="27810"/>
                  <a:pt x="1151792" y="2898"/>
                </a:cubicBezTo>
                <a:cubicBezTo>
                  <a:pt x="1569427" y="-22014"/>
                  <a:pt x="2037617" y="117930"/>
                  <a:pt x="2505808" y="257875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Abgerundetes Rechteck 8"/>
          <p:cNvSpPr/>
          <p:nvPr/>
        </p:nvSpPr>
        <p:spPr bwMode="auto">
          <a:xfrm>
            <a:off x="3048710" y="3193102"/>
            <a:ext cx="2819434" cy="2323848"/>
          </a:xfrm>
          <a:prstGeom prst="roundRect">
            <a:avLst>
              <a:gd name="adj" fmla="val 12865"/>
            </a:avLst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rPr>
              <a:t>size</a:t>
            </a:r>
            <a:endParaRPr kumimoji="0" lang="de-DE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dirty="0" err="1" smtClean="0">
                <a:solidFill>
                  <a:schemeClr val="accent1"/>
                </a:solidFill>
                <a:latin typeface="Arial" charset="0"/>
              </a:rPr>
              <a:t>checksum</a:t>
            </a:r>
            <a:endParaRPr lang="de-DE" dirty="0" smtClean="0">
              <a:solidFill>
                <a:schemeClr val="accent1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timestamps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version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parent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children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...</a:t>
            </a:r>
            <a:endParaRPr lang="de-DE" dirty="0" smtClean="0">
              <a:solidFill>
                <a:schemeClr val="accent1"/>
              </a:solidFill>
              <a:latin typeface="Arial" charset="0"/>
            </a:endParaRPr>
          </a:p>
        </p:txBody>
      </p:sp>
      <p:cxnSp>
        <p:nvCxnSpPr>
          <p:cNvPr id="10" name="Gerade Verbindung 9"/>
          <p:cNvCxnSpPr>
            <a:endCxn id="9" idx="1"/>
          </p:cNvCxnSpPr>
          <p:nvPr/>
        </p:nvCxnSpPr>
        <p:spPr bwMode="auto">
          <a:xfrm>
            <a:off x="2006600" y="2760772"/>
            <a:ext cx="1042110" cy="1594254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hteck 10"/>
          <p:cNvSpPr/>
          <p:nvPr/>
        </p:nvSpPr>
        <p:spPr bwMode="auto">
          <a:xfrm>
            <a:off x="4355976" y="3076264"/>
            <a:ext cx="1323032" cy="35461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Properties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 rot="5400000">
            <a:off x="5309401" y="4108986"/>
            <a:ext cx="1579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smtClean="0"/>
              <a:t>PID Record</a:t>
            </a:r>
            <a:endParaRPr lang="de-DE" sz="2400" b="1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334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Was steht wo?</a:t>
            </a:r>
            <a:endParaRPr lang="de-DE"/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581268"/>
          </a:xfrm>
        </p:spPr>
        <p:txBody>
          <a:bodyPr/>
          <a:lstStyle/>
          <a:p>
            <a:r>
              <a:rPr lang="de-DE" smtClean="0"/>
              <a:t>Abhängig vom Anwendungsfall, aber:</a:t>
            </a:r>
            <a:r>
              <a:rPr lang="de-DE"/>
              <a:t/>
            </a:r>
            <a:br>
              <a:rPr lang="de-DE"/>
            </a:br>
            <a:r>
              <a:rPr lang="de-DE" smtClean="0"/>
              <a:t>Es gibt einen Kern – Systemmetadaten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Abgerundetes Rechteck 5"/>
          <p:cNvSpPr/>
          <p:nvPr/>
        </p:nvSpPr>
        <p:spPr bwMode="auto">
          <a:xfrm>
            <a:off x="672446" y="3364944"/>
            <a:ext cx="2819434" cy="2323848"/>
          </a:xfrm>
          <a:prstGeom prst="roundRect">
            <a:avLst>
              <a:gd name="adj" fmla="val 12865"/>
            </a:avLst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rPr>
              <a:t>size</a:t>
            </a:r>
            <a:endParaRPr kumimoji="0" lang="de-DE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dirty="0" err="1" smtClean="0">
                <a:solidFill>
                  <a:schemeClr val="accent1"/>
                </a:solidFill>
                <a:latin typeface="Arial" charset="0"/>
              </a:rPr>
              <a:t>checksum</a:t>
            </a:r>
            <a:endParaRPr lang="de-DE" dirty="0" smtClean="0">
              <a:solidFill>
                <a:schemeClr val="accent1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timestamps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version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parent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children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mtClean="0">
                <a:solidFill>
                  <a:schemeClr val="accent1"/>
                </a:solidFill>
                <a:latin typeface="Arial" charset="0"/>
              </a:rPr>
              <a:t>...</a:t>
            </a:r>
            <a:endParaRPr lang="de-DE" dirty="0" smtClean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1979712" y="3248106"/>
            <a:ext cx="1323032" cy="35461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Properties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Eine Ecke des Rechtecks schneiden 7"/>
          <p:cNvSpPr/>
          <p:nvPr/>
        </p:nvSpPr>
        <p:spPr>
          <a:xfrm>
            <a:off x="4932040" y="3248105"/>
            <a:ext cx="3168352" cy="2750751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smtClean="0"/>
              <a:t>Titel</a:t>
            </a:r>
          </a:p>
          <a:p>
            <a:r>
              <a:rPr lang="de-DE" sz="2000" smtClean="0"/>
              <a:t>Autor</a:t>
            </a:r>
          </a:p>
          <a:p>
            <a:r>
              <a:rPr lang="de-DE" sz="2000" smtClean="0"/>
              <a:t>Lizenz</a:t>
            </a:r>
          </a:p>
          <a:p>
            <a:r>
              <a:rPr lang="de-DE" sz="2000" smtClean="0"/>
              <a:t>Herausgeber</a:t>
            </a:r>
          </a:p>
          <a:p>
            <a:r>
              <a:rPr lang="de-DE" sz="2000" smtClean="0"/>
              <a:t>...</a:t>
            </a:r>
          </a:p>
          <a:p>
            <a:endParaRPr lang="de-DE" sz="2000" smtClean="0"/>
          </a:p>
          <a:p>
            <a:r>
              <a:rPr lang="de-DE" sz="2000" smtClean="0"/>
              <a:t>Fachinformationen</a:t>
            </a:r>
          </a:p>
          <a:p>
            <a:r>
              <a:rPr lang="de-DE" sz="2000" smtClean="0"/>
              <a:t>...</a:t>
            </a:r>
            <a:endParaRPr lang="de-DE" sz="2000"/>
          </a:p>
        </p:txBody>
      </p:sp>
      <p:sp>
        <p:nvSpPr>
          <p:cNvPr id="9" name="Rechteck 8"/>
          <p:cNvSpPr/>
          <p:nvPr/>
        </p:nvSpPr>
        <p:spPr bwMode="auto">
          <a:xfrm>
            <a:off x="5076056" y="3010330"/>
            <a:ext cx="2403152" cy="35461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Fachliche Metadaten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Pfeil nach rechts 9"/>
          <p:cNvSpPr/>
          <p:nvPr/>
        </p:nvSpPr>
        <p:spPr>
          <a:xfrm>
            <a:off x="3822204" y="3910625"/>
            <a:ext cx="864096" cy="50114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rechts 10"/>
          <p:cNvSpPr/>
          <p:nvPr/>
        </p:nvSpPr>
        <p:spPr>
          <a:xfrm rot="10800000">
            <a:off x="3822204" y="4531950"/>
            <a:ext cx="864096" cy="50114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9512" y="6092358"/>
            <a:ext cx="5635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... auch: Unterscheidung interne vs. externe Eigenschaften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730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Warum die Trennung?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Warum sollen einige Metadaten nahe am Objekt stehen</a:t>
            </a:r>
            <a:r>
              <a:rPr lang="de-DE" smtClean="0"/>
              <a:t>?</a:t>
            </a:r>
          </a:p>
          <a:p>
            <a:pPr lvl="1"/>
            <a:r>
              <a:rPr lang="de-DE" smtClean="0"/>
              <a:t>Automatisierung </a:t>
            </a:r>
            <a:r>
              <a:rPr lang="de-DE" smtClean="0"/>
              <a:t>von technischen Prozessen – Verwaltung durch </a:t>
            </a:r>
            <a:r>
              <a:rPr lang="de-DE" smtClean="0"/>
              <a:t>Softwareagenten</a:t>
            </a:r>
          </a:p>
          <a:p>
            <a:pPr lvl="1"/>
            <a:r>
              <a:rPr lang="de-DE" smtClean="0"/>
              <a:t>Aufbewahrung PID vs. Aufbewahrung Objekt</a:t>
            </a:r>
            <a:endParaRPr lang="de-DE" smtClean="0"/>
          </a:p>
          <a:p>
            <a:pPr lvl="1"/>
            <a:r>
              <a:rPr lang="de-DE" smtClean="0"/>
              <a:t>Schichtensystem: Unterbau unabhängig von Disziplin</a:t>
            </a:r>
          </a:p>
          <a:p>
            <a:pPr lvl="1"/>
            <a:r>
              <a:rPr lang="de-DE"/>
              <a:t>Leichtere Indizierung – Schaffung von Standards über </a:t>
            </a:r>
            <a:r>
              <a:rPr lang="de-DE"/>
              <a:t>Repositorien </a:t>
            </a:r>
            <a:r>
              <a:rPr lang="de-DE" smtClean="0"/>
              <a:t>hinweg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454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Aber wir haben doch z.B. Dublin Core...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Ziel ist nicht so sehr die Beschreibung und Katalogisierung, sondern Verwaltung</a:t>
            </a:r>
          </a:p>
          <a:p>
            <a:pPr lvl="1"/>
            <a:r>
              <a:rPr lang="de-DE" smtClean="0"/>
              <a:t>Objektoperationen: Verschieben, Replizieren, Versionierung, ...</a:t>
            </a:r>
          </a:p>
          <a:p>
            <a:pPr lvl="1"/>
            <a:r>
              <a:rPr lang="de-DE" smtClean="0"/>
              <a:t>Reduzierung auf das allernötigste – Fokus auf </a:t>
            </a:r>
            <a:r>
              <a:rPr lang="de-DE" smtClean="0"/>
              <a:t>Softwareagenten</a:t>
            </a:r>
          </a:p>
          <a:p>
            <a:pPr lvl="1"/>
            <a:r>
              <a:rPr lang="de-DE" smtClean="0"/>
              <a:t>Zitierung als </a:t>
            </a:r>
            <a:r>
              <a:rPr lang="de-DE" i="1" smtClean="0"/>
              <a:t>ein</a:t>
            </a:r>
            <a:r>
              <a:rPr lang="de-DE" smtClean="0"/>
              <a:t> Folgefall</a:t>
            </a:r>
            <a:endParaRPr lang="de-DE" smtClean="0"/>
          </a:p>
          <a:p>
            <a:endParaRPr lang="de-DE" smtClean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1027" name="Picture 3" descr="C:\Users\Tobias Weigel\doc\Cliparts\Blue-Rob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653135"/>
            <a:ext cx="2102269" cy="190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01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PID-Informationstypen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971600" y="3645024"/>
            <a:ext cx="7200800" cy="1500187"/>
          </a:xfrm>
        </p:spPr>
        <p:txBody>
          <a:bodyPr>
            <a:normAutofit/>
          </a:bodyPr>
          <a:lstStyle/>
          <a:p>
            <a:r>
              <a:rPr lang="de-DE" smtClean="0"/>
              <a:t>Überblick über die RDA-Arbeitsgruppe zu PID Information Types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138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RDA-Arbeitsgruppe zu PID Information Types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Laufzeit: März 2013 bis September 2015</a:t>
            </a:r>
          </a:p>
          <a:p>
            <a:r>
              <a:rPr lang="de-DE" smtClean="0"/>
              <a:t>Co-Chairs: Tim DiLauro, Tobias Weigel</a:t>
            </a:r>
          </a:p>
          <a:p>
            <a:r>
              <a:rPr lang="de-DE" smtClean="0"/>
              <a:t>Ergebnisse:</a:t>
            </a:r>
          </a:p>
          <a:p>
            <a:pPr lvl="1"/>
            <a:r>
              <a:rPr lang="de-DE" smtClean="0"/>
              <a:t>Empfehlungen zu PID-Kernmetadaten</a:t>
            </a:r>
          </a:p>
          <a:p>
            <a:pPr lvl="1"/>
            <a:r>
              <a:rPr lang="de-DE" smtClean="0"/>
              <a:t>Konzeptioneller Überbau, um diese zu verwalten</a:t>
            </a:r>
          </a:p>
          <a:p>
            <a:pPr lvl="1"/>
            <a:r>
              <a:rPr lang="de-DE" smtClean="0"/>
              <a:t>Definition einer Programmierschnittstelle (API) inkl. einer prototypischen Umsetzung</a:t>
            </a:r>
          </a:p>
          <a:p>
            <a:r>
              <a:rPr lang="de-DE" smtClean="0"/>
              <a:t>Interoperabilität zwischen PID-Systemen und Nutzern von PID-Records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986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Arten von Informationen, die in PIT möglich sind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Zustandsinformationen (</a:t>
            </a:r>
            <a:r>
              <a:rPr lang="de-DE"/>
              <a:t>size, checksums, modifiable, tombstone, timestamps, managament policies)</a:t>
            </a:r>
          </a:p>
          <a:p>
            <a:r>
              <a:rPr lang="de-DE" smtClean="0"/>
              <a:t>Hierarchieinformationen </a:t>
            </a:r>
            <a:r>
              <a:rPr lang="de-DE"/>
              <a:t>(parent/children, ordering)</a:t>
            </a:r>
          </a:p>
          <a:p>
            <a:r>
              <a:rPr lang="de-DE" smtClean="0"/>
              <a:t>Versionierungsinformationen </a:t>
            </a:r>
            <a:r>
              <a:rPr lang="de-DE"/>
              <a:t>(predecessor, successor, version number)</a:t>
            </a:r>
          </a:p>
          <a:p>
            <a:r>
              <a:rPr lang="de-DE" smtClean="0"/>
              <a:t>Provenance-Informationen </a:t>
            </a:r>
            <a:r>
              <a:rPr lang="de-DE"/>
              <a:t>(input objects, processor object</a:t>
            </a:r>
            <a:r>
              <a:rPr lang="de-DE" smtClean="0"/>
              <a:t>)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4319464" y="6238924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mtClean="0"/>
              <a:t>(Beispiele – keine abgeschlossene Aufstellung...)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88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Definition einer Eigenschaft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/>
          <a:lstStyle/>
          <a:p>
            <a:r>
              <a:rPr lang="de-DE" smtClean="0"/>
              <a:t>Titel</a:t>
            </a:r>
          </a:p>
          <a:p>
            <a:r>
              <a:rPr lang="de-DE" smtClean="0"/>
              <a:t>Identifier</a:t>
            </a:r>
          </a:p>
          <a:p>
            <a:r>
              <a:rPr lang="de-DE" smtClean="0"/>
              <a:t>Wertebereich (String, Boolean, Date, Integer, ...)</a:t>
            </a:r>
          </a:p>
          <a:p>
            <a:r>
              <a:rPr lang="de-DE" smtClean="0"/>
              <a:t>Beschreibung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761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Beispiel für eine Eigenschaftsdefinition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/>
          <a:lstStyle/>
          <a:p>
            <a:r>
              <a:rPr lang="de-DE" smtClean="0"/>
              <a:t>Titel: Creation date</a:t>
            </a:r>
          </a:p>
          <a:p>
            <a:r>
              <a:rPr lang="de-DE" smtClean="0"/>
              <a:t>Identifier: </a:t>
            </a:r>
            <a:r>
              <a:rPr lang="en-US" sz="2800" smtClean="0"/>
              <a:t>11314.3/6b3e1230d1b68965e290b16a43d2f46d</a:t>
            </a:r>
            <a:endParaRPr lang="de-DE" sz="2800" smtClean="0"/>
          </a:p>
          <a:p>
            <a:r>
              <a:rPr lang="de-DE" smtClean="0"/>
              <a:t>Wertebereich: DATE</a:t>
            </a:r>
          </a:p>
          <a:p>
            <a:r>
              <a:rPr lang="de-DE" smtClean="0"/>
              <a:t>Beschreibung: Erstellungsdatum des Objekts</a:t>
            </a:r>
          </a:p>
          <a:p>
            <a:endParaRPr lang="de-DE"/>
          </a:p>
          <a:p>
            <a:r>
              <a:rPr lang="de-DE" smtClean="0"/>
              <a:t>Verwaltung von registrierten Eigenschaften mittels einer Type Registry (RDA-WG)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23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Gruppierung von Eigenschaften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Trapezoid 5"/>
          <p:cNvSpPr/>
          <p:nvPr/>
        </p:nvSpPr>
        <p:spPr bwMode="auto">
          <a:xfrm>
            <a:off x="683568" y="4437112"/>
            <a:ext cx="7848872" cy="1224136"/>
          </a:xfrm>
          <a:prstGeom prst="trapezoid">
            <a:avLst>
              <a:gd name="adj" fmla="val 72901"/>
            </a:avLst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MU Sans Serif" pitchFamily="50" charset="0"/>
                <a:cs typeface="CMU Sans Serif" pitchFamily="50" charset="0"/>
              </a:rPr>
              <a:t>Properties</a:t>
            </a:r>
          </a:p>
        </p:txBody>
      </p:sp>
      <p:sp>
        <p:nvSpPr>
          <p:cNvPr id="7" name="Trapezoid 6"/>
          <p:cNvSpPr/>
          <p:nvPr/>
        </p:nvSpPr>
        <p:spPr bwMode="auto">
          <a:xfrm>
            <a:off x="1691680" y="3068960"/>
            <a:ext cx="5832648" cy="1224136"/>
          </a:xfrm>
          <a:prstGeom prst="trapezoid">
            <a:avLst>
              <a:gd name="adj" fmla="val 72901"/>
            </a:avLst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MU Sans Serif" pitchFamily="50" charset="0"/>
                <a:cs typeface="CMU Sans Serif" pitchFamily="50" charset="0"/>
              </a:rPr>
              <a:t>Types</a:t>
            </a:r>
            <a:endParaRPr kumimoji="0" lang="de-DE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MU Sans Serif" pitchFamily="50" charset="0"/>
              <a:cs typeface="CMU Sans Serif" pitchFamily="50" charset="0"/>
            </a:endParaRPr>
          </a:p>
        </p:txBody>
      </p:sp>
      <p:sp>
        <p:nvSpPr>
          <p:cNvPr id="8" name="Trapezoid 7"/>
          <p:cNvSpPr/>
          <p:nvPr/>
        </p:nvSpPr>
        <p:spPr bwMode="auto">
          <a:xfrm>
            <a:off x="2699792" y="1700808"/>
            <a:ext cx="3816424" cy="1224136"/>
          </a:xfrm>
          <a:prstGeom prst="trapezoid">
            <a:avLst>
              <a:gd name="adj" fmla="val 72901"/>
            </a:avLst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MU Sans Serif" pitchFamily="50" charset="0"/>
                <a:cs typeface="CMU Sans Serif" pitchFamily="50" charset="0"/>
              </a:rPr>
              <a:t>Profiles</a:t>
            </a:r>
            <a:endParaRPr kumimoji="0" lang="de-DE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MU Sans Serif" pitchFamily="50" charset="0"/>
              <a:cs typeface="CMU Sans Serif" pitchFamily="50" charset="0"/>
            </a:endParaRPr>
          </a:p>
        </p:txBody>
      </p:sp>
      <p:sp>
        <p:nvSpPr>
          <p:cNvPr id="9" name="Pfeil nach unten 8"/>
          <p:cNvSpPr/>
          <p:nvPr/>
        </p:nvSpPr>
        <p:spPr bwMode="auto">
          <a:xfrm rot="18000000">
            <a:off x="1666141" y="2878254"/>
            <a:ext cx="576064" cy="720080"/>
          </a:xfrm>
          <a:prstGeom prst="downArrow">
            <a:avLst/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76528" y="2827612"/>
            <a:ext cx="1210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>
                <a:solidFill>
                  <a:schemeClr val="tx1"/>
                </a:solidFill>
              </a:rPr>
              <a:t>C</a:t>
            </a:r>
            <a:r>
              <a:rPr lang="de-DE" sz="2000" smtClean="0">
                <a:solidFill>
                  <a:schemeClr val="tx1"/>
                </a:solidFill>
              </a:rPr>
              <a:t>onform?</a:t>
            </a:r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11" name="Pfeil nach unten 10"/>
          <p:cNvSpPr/>
          <p:nvPr/>
        </p:nvSpPr>
        <p:spPr bwMode="auto">
          <a:xfrm rot="18000000">
            <a:off x="2577781" y="1556904"/>
            <a:ext cx="576064" cy="720080"/>
          </a:xfrm>
          <a:prstGeom prst="downArrow">
            <a:avLst/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288168" y="1506262"/>
            <a:ext cx="1210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smtClean="0">
                <a:solidFill>
                  <a:schemeClr val="tx1"/>
                </a:solidFill>
              </a:rPr>
              <a:t>Conform?</a:t>
            </a:r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61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Beispielanwendung über Repositorien hinweg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Abgerundetes Rechteck 5"/>
          <p:cNvSpPr/>
          <p:nvPr/>
        </p:nvSpPr>
        <p:spPr bwMode="auto">
          <a:xfrm>
            <a:off x="611560" y="4441014"/>
            <a:ext cx="2592288" cy="1868305"/>
          </a:xfrm>
          <a:prstGeom prst="roundRect">
            <a:avLst/>
          </a:prstGeom>
          <a:ln/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Format: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u="sng" dirty="0" err="1" smtClean="0">
                <a:solidFill>
                  <a:schemeClr val="bg1"/>
                </a:solidFill>
                <a:latin typeface="Arial" charset="0"/>
              </a:rPr>
              <a:t>Checksum</a:t>
            </a:r>
            <a:r>
              <a:rPr lang="de-DE" sz="2000" u="sng" dirty="0" smtClean="0">
                <a:solidFill>
                  <a:schemeClr val="bg1"/>
                </a:solidFill>
                <a:latin typeface="Arial" charset="0"/>
              </a:rPr>
              <a:t>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sng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Size: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smtClean="0">
                <a:solidFill>
                  <a:schemeClr val="bg1"/>
                </a:solidFill>
                <a:latin typeface="Arial" charset="0"/>
              </a:rPr>
              <a:t>Version: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Creation</a:t>
            </a:r>
            <a:r>
              <a:rPr kumimoji="0" lang="de-DE" sz="200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date:</a:t>
            </a:r>
            <a:endParaRPr kumimoji="0" lang="de-DE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Abgerundetes Rechteck 6"/>
          <p:cNvSpPr/>
          <p:nvPr/>
        </p:nvSpPr>
        <p:spPr bwMode="auto">
          <a:xfrm>
            <a:off x="5940152" y="4441015"/>
            <a:ext cx="2592288" cy="1868304"/>
          </a:xfrm>
          <a:prstGeom prst="round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Size: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dirty="0" smtClean="0">
                <a:solidFill>
                  <a:schemeClr val="bg1"/>
                </a:solidFill>
                <a:latin typeface="Arial" charset="0"/>
              </a:rPr>
              <a:t>Format: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Parent: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sng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Checksum: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2000" smtClean="0">
                <a:solidFill>
                  <a:schemeClr val="bg1"/>
                </a:solidFill>
                <a:latin typeface="Arial" charset="0"/>
              </a:rPr>
              <a:t>Replica:</a:t>
            </a:r>
            <a:endParaRPr kumimoji="0" lang="de-DE" sz="20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1475656" y="2564904"/>
            <a:ext cx="6192688" cy="79208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Integrity verification </a:t>
            </a:r>
            <a:r>
              <a:rPr kumimoji="0" lang="de-DE" sz="2800" b="1" i="0" u="none" strike="noStrike" cap="none" normalizeH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service</a:t>
            </a:r>
            <a:endParaRPr kumimoji="0" lang="de-DE" sz="2800" b="1" i="0" u="none" strike="noStrike" cap="none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latin typeface="Arial" charset="0"/>
            </a:endParaRPr>
          </a:p>
        </p:txBody>
      </p:sp>
      <p:sp>
        <p:nvSpPr>
          <p:cNvPr id="9" name="Pfeil nach unten 8"/>
          <p:cNvSpPr/>
          <p:nvPr/>
        </p:nvSpPr>
        <p:spPr bwMode="auto">
          <a:xfrm rot="19911346">
            <a:off x="1901221" y="1550566"/>
            <a:ext cx="504056" cy="936104"/>
          </a:xfrm>
          <a:prstGeom prst="downArrow">
            <a:avLst/>
          </a:prstGeom>
          <a:solidFill>
            <a:srgbClr val="C00000"/>
          </a:solidFill>
          <a:ln>
            <a:solidFill>
              <a:srgbClr val="703D29"/>
            </a:solidFill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Pfeil nach unten 9"/>
          <p:cNvSpPr/>
          <p:nvPr/>
        </p:nvSpPr>
        <p:spPr bwMode="auto">
          <a:xfrm rot="1800000">
            <a:off x="1964320" y="3451187"/>
            <a:ext cx="504056" cy="646577"/>
          </a:xfrm>
          <a:prstGeom prst="downArrow">
            <a:avLst/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Pfeil nach unten 10"/>
          <p:cNvSpPr/>
          <p:nvPr/>
        </p:nvSpPr>
        <p:spPr bwMode="auto">
          <a:xfrm rot="19800000" flipH="1">
            <a:off x="6716103" y="3457882"/>
            <a:ext cx="504056" cy="646577"/>
          </a:xfrm>
          <a:prstGeom prst="downArrow">
            <a:avLst/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Rechteck 11"/>
          <p:cNvSpPr/>
          <p:nvPr/>
        </p:nvSpPr>
        <p:spPr bwMode="auto">
          <a:xfrm>
            <a:off x="5688124" y="4148595"/>
            <a:ext cx="3096344" cy="205899"/>
          </a:xfrm>
          <a:prstGeom prst="rect">
            <a:avLst/>
          </a:prstGeom>
          <a:solidFill>
            <a:srgbClr val="FFC000"/>
          </a:solidFill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3" name="Rechteck 12"/>
          <p:cNvSpPr/>
          <p:nvPr/>
        </p:nvSpPr>
        <p:spPr bwMode="auto">
          <a:xfrm>
            <a:off x="359532" y="4151203"/>
            <a:ext cx="3096344" cy="205899"/>
          </a:xfrm>
          <a:prstGeom prst="rect">
            <a:avLst/>
          </a:prstGeom>
          <a:solidFill>
            <a:srgbClr val="FFC000"/>
          </a:solidFill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Pfeil nach unten 13"/>
          <p:cNvSpPr/>
          <p:nvPr/>
        </p:nvSpPr>
        <p:spPr bwMode="auto">
          <a:xfrm rot="1688654" flipH="1">
            <a:off x="6716102" y="1550566"/>
            <a:ext cx="504056" cy="936104"/>
          </a:xfrm>
          <a:prstGeom prst="downArrow">
            <a:avLst/>
          </a:prstGeom>
          <a:solidFill>
            <a:srgbClr val="C00000"/>
          </a:solidFill>
          <a:ln>
            <a:solidFill>
              <a:srgbClr val="703D29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142233" y="3807558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smtClean="0"/>
              <a:t>PIT API</a:t>
            </a:r>
            <a:endParaRPr lang="de-DE" b="1"/>
          </a:p>
        </p:txBody>
      </p:sp>
      <p:cxnSp>
        <p:nvCxnSpPr>
          <p:cNvPr id="17" name="Gerade Verbindung 16"/>
          <p:cNvCxnSpPr>
            <a:stCxn id="13" idx="3"/>
            <a:endCxn id="15" idx="1"/>
          </p:cNvCxnSpPr>
          <p:nvPr/>
        </p:nvCxnSpPr>
        <p:spPr>
          <a:xfrm flipV="1">
            <a:off x="3455876" y="3992224"/>
            <a:ext cx="686357" cy="261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18"/>
          <p:cNvCxnSpPr>
            <a:stCxn id="12" idx="1"/>
            <a:endCxn id="15" idx="3"/>
          </p:cNvCxnSpPr>
          <p:nvPr/>
        </p:nvCxnSpPr>
        <p:spPr>
          <a:xfrm flipH="1" flipV="1">
            <a:off x="5001764" y="3992224"/>
            <a:ext cx="686360" cy="2593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feil nach unten 21"/>
          <p:cNvSpPr/>
          <p:nvPr/>
        </p:nvSpPr>
        <p:spPr bwMode="auto">
          <a:xfrm rot="20700000">
            <a:off x="3506181" y="1390049"/>
            <a:ext cx="504056" cy="936104"/>
          </a:xfrm>
          <a:prstGeom prst="downArrow">
            <a:avLst/>
          </a:prstGeom>
          <a:solidFill>
            <a:srgbClr val="C00000"/>
          </a:solidFill>
          <a:ln>
            <a:solidFill>
              <a:srgbClr val="703D29"/>
            </a:solidFill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3" name="Pfeil nach unten 22"/>
          <p:cNvSpPr/>
          <p:nvPr/>
        </p:nvSpPr>
        <p:spPr bwMode="auto">
          <a:xfrm rot="900000" flipH="1">
            <a:off x="5111141" y="1390049"/>
            <a:ext cx="504056" cy="936104"/>
          </a:xfrm>
          <a:prstGeom prst="downArrow">
            <a:avLst/>
          </a:prstGeom>
          <a:solidFill>
            <a:srgbClr val="C00000"/>
          </a:solidFill>
          <a:ln>
            <a:solidFill>
              <a:srgbClr val="703D29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050" name="Picture 2" descr="C:\Users\Tobias Weigel\doc\Cliparts\Blue-Robo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004" y="1281399"/>
            <a:ext cx="1202948" cy="108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obias Weigel\doc\Cliparts\female-us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81399"/>
            <a:ext cx="1012478" cy="101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77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Policies, Prozesse, Qualitätssicherung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135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Eine Frage des Vertrauens.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3074" name="Picture 2" descr="C:\Users\Tobias Weigel\Downloads\Gerald-G-Man-in-Suit-300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3798591"/>
            <a:ext cx="912217" cy="260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Tobias Weigel\Downloads\1428063528-800p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96752"/>
            <a:ext cx="2305050" cy="308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bgerundete rechteckige Legende 6"/>
          <p:cNvSpPr/>
          <p:nvPr/>
        </p:nvSpPr>
        <p:spPr>
          <a:xfrm>
            <a:off x="1979712" y="4797152"/>
            <a:ext cx="5184576" cy="1152128"/>
          </a:xfrm>
          <a:prstGeom prst="wedgeRoundRectCallout">
            <a:avLst>
              <a:gd name="adj1" fmla="val -46553"/>
              <a:gd name="adj2" fmla="val -7927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800" smtClean="0"/>
              <a:t>Ich schenke Ihnen PIDs.</a:t>
            </a:r>
          </a:p>
          <a:p>
            <a:pPr algn="ctr"/>
            <a:r>
              <a:rPr lang="de-DE" sz="2800" smtClean="0"/>
              <a:t>So viele Sie wollen!</a:t>
            </a:r>
            <a:endParaRPr lang="de-DE" sz="2800"/>
          </a:p>
        </p:txBody>
      </p:sp>
      <p:sp>
        <p:nvSpPr>
          <p:cNvPr id="11" name="Stern mit 5 Zacken 10"/>
          <p:cNvSpPr/>
          <p:nvPr/>
        </p:nvSpPr>
        <p:spPr>
          <a:xfrm>
            <a:off x="6890444" y="4288086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Stern mit 5 Zacken 18"/>
          <p:cNvSpPr/>
          <p:nvPr/>
        </p:nvSpPr>
        <p:spPr>
          <a:xfrm>
            <a:off x="6084168" y="5820916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Stern mit 5 Zacken 19"/>
          <p:cNvSpPr/>
          <p:nvPr/>
        </p:nvSpPr>
        <p:spPr>
          <a:xfrm>
            <a:off x="2411760" y="3996606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Stern mit 5 Zacken 20"/>
          <p:cNvSpPr/>
          <p:nvPr/>
        </p:nvSpPr>
        <p:spPr>
          <a:xfrm>
            <a:off x="2123728" y="5829498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Stern mit 5 Zacken 21"/>
          <p:cNvSpPr/>
          <p:nvPr/>
        </p:nvSpPr>
        <p:spPr>
          <a:xfrm>
            <a:off x="6231160" y="3216648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Stern mit 5 Zacken 22"/>
          <p:cNvSpPr/>
          <p:nvPr/>
        </p:nvSpPr>
        <p:spPr>
          <a:xfrm>
            <a:off x="7158012" y="5763046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Stern mit 5 Zacken 23"/>
          <p:cNvSpPr/>
          <p:nvPr/>
        </p:nvSpPr>
        <p:spPr>
          <a:xfrm>
            <a:off x="1547664" y="3068960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Stern mit 5 Zacken 24"/>
          <p:cNvSpPr/>
          <p:nvPr/>
        </p:nvSpPr>
        <p:spPr>
          <a:xfrm>
            <a:off x="5436493" y="4221088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Stern mit 5 Zacken 25"/>
          <p:cNvSpPr/>
          <p:nvPr/>
        </p:nvSpPr>
        <p:spPr>
          <a:xfrm>
            <a:off x="3473599" y="5763046"/>
            <a:ext cx="576064" cy="576064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978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Was macht einen PID persistent?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/>
              <a:t>Die Bereitstellung von PIDs ist </a:t>
            </a:r>
            <a:r>
              <a:rPr lang="de-DE" b="1" smtClean="0"/>
              <a:t>kein primär technisches Problem.</a:t>
            </a:r>
          </a:p>
          <a:p>
            <a:endParaRPr lang="de-DE" smtClean="0"/>
          </a:p>
          <a:p>
            <a:r>
              <a:rPr lang="de-DE" smtClean="0"/>
              <a:t>Die Komplexität der beteiligten Systeme ist eher gering (Ausnahme: Skalierbarkeit)</a:t>
            </a:r>
          </a:p>
          <a:p>
            <a:r>
              <a:rPr lang="de-DE" smtClean="0"/>
              <a:t>Essentiell: Vertrauen in die Stabilität der Verbindung von PID zu Objekt</a:t>
            </a:r>
          </a:p>
          <a:p>
            <a:r>
              <a:rPr lang="de-DE" smtClean="0"/>
              <a:t>Auch: Wiedererkennungswert, Anerkennung durch Verlage oder andere Nachnutzer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14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Vertrauen durch Institutionalisierung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98132"/>
            <a:ext cx="8229600" cy="4311188"/>
          </a:xfrm>
        </p:spPr>
        <p:txBody>
          <a:bodyPr/>
          <a:lstStyle/>
          <a:p>
            <a:pPr marL="0" indent="0">
              <a:buNone/>
            </a:pPr>
            <a:r>
              <a:rPr lang="de-DE" smtClean="0"/>
              <a:t>Beispiel: DONA und ePIC</a:t>
            </a:r>
          </a:p>
          <a:p>
            <a:r>
              <a:rPr lang="de-DE" smtClean="0"/>
              <a:t>DONA</a:t>
            </a:r>
          </a:p>
          <a:p>
            <a:r>
              <a:rPr lang="de-DE" smtClean="0"/>
              <a:t>eScience Persistent Identifier Consortium (ePIC)</a:t>
            </a:r>
          </a:p>
          <a:p>
            <a:r>
              <a:rPr lang="de-DE" smtClean="0"/>
              <a:t>Geschäftsmodell, Prozesse, Reporting</a:t>
            </a:r>
          </a:p>
          <a:p>
            <a:r>
              <a:rPr lang="de-DE" smtClean="0"/>
              <a:t>Ausblick am DKRZ: Modellierung mittels IT Service Management (FitSM)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4098" name="Picture 2" descr="dona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2189043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207144" y="1628800"/>
            <a:ext cx="220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http://www.dona.net</a:t>
            </a:r>
            <a:endParaRPr lang="de-DE"/>
          </a:p>
        </p:txBody>
      </p:sp>
      <p:pic>
        <p:nvPicPr>
          <p:cNvPr id="4100" name="Picture 4" descr="European Persistent Identifier Consort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444208" y="805354"/>
            <a:ext cx="2569617" cy="82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5996076" y="1628800"/>
            <a:ext cx="3017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http://www.pidconsortium.eu</a:t>
            </a:r>
            <a:endParaRPr lang="de-DE"/>
          </a:p>
        </p:txBody>
      </p:sp>
      <p:pic>
        <p:nvPicPr>
          <p:cNvPr id="4102" name="Picture 6" descr="European Persistent Identifier Consort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77"/>
          <a:stretch/>
        </p:blipFill>
        <p:spPr bwMode="auto">
          <a:xfrm>
            <a:off x="7164288" y="1753825"/>
            <a:ext cx="1737416" cy="136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60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Institutionale Prozesse: PID-Dienstleister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mtClean="0"/>
              <a:t>Prefix management</a:t>
            </a:r>
          </a:p>
          <a:p>
            <a:pPr lvl="1"/>
            <a:r>
              <a:rPr lang="de-DE" smtClean="0"/>
              <a:t>Anfrage, Erstellung</a:t>
            </a:r>
          </a:p>
          <a:p>
            <a:pPr lvl="1"/>
            <a:r>
              <a:rPr lang="de-DE" smtClean="0"/>
              <a:t>Prefix hosting, server hosting</a:t>
            </a:r>
          </a:p>
          <a:p>
            <a:pPr lvl="1"/>
            <a:r>
              <a:rPr lang="de-DE" smtClean="0"/>
              <a:t>Mirroring</a:t>
            </a:r>
          </a:p>
          <a:p>
            <a:r>
              <a:rPr lang="de-DE" smtClean="0"/>
              <a:t>Betreuung PID/Objektlebenszyklus</a:t>
            </a:r>
          </a:p>
          <a:p>
            <a:r>
              <a:rPr lang="de-DE" smtClean="0"/>
              <a:t>Produktentwicklung</a:t>
            </a:r>
          </a:p>
          <a:p>
            <a:pPr lvl="1"/>
            <a:r>
              <a:rPr lang="de-DE" smtClean="0"/>
              <a:t>Infrastrukturkomponenten</a:t>
            </a:r>
          </a:p>
          <a:p>
            <a:pPr lvl="1"/>
            <a:r>
              <a:rPr lang="de-DE" smtClean="0"/>
              <a:t>Tools für Endanwender</a:t>
            </a:r>
          </a:p>
          <a:p>
            <a:r>
              <a:rPr lang="de-DE" smtClean="0"/>
              <a:t>Reporting</a:t>
            </a:r>
          </a:p>
          <a:p>
            <a:r>
              <a:rPr lang="de-DE" smtClean="0"/>
              <a:t>Support desk</a:t>
            </a:r>
          </a:p>
          <a:p>
            <a:r>
              <a:rPr lang="de-DE" smtClean="0"/>
              <a:t>Beratung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 rot="20045626">
            <a:off x="6640920" y="5564330"/>
            <a:ext cx="2391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smtClean="0">
                <a:solidFill>
                  <a:srgbClr val="FF0000"/>
                </a:solidFill>
              </a:rPr>
              <a:t>to be continued...</a:t>
            </a:r>
            <a:endParaRPr lang="de-DE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7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Collections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076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Was ist eine Kollektion?</a:t>
            </a:r>
            <a:endParaRPr lang="de-DE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944216"/>
          </a:xfrm>
        </p:spPr>
        <p:txBody>
          <a:bodyPr/>
          <a:lstStyle/>
          <a:p>
            <a:r>
              <a:rPr lang="de-DE" smtClean="0"/>
              <a:t>A bag of things with a persistent identifier.</a:t>
            </a:r>
            <a:endParaRPr lang="de-DE"/>
          </a:p>
        </p:txBody>
      </p:sp>
      <p:pic>
        <p:nvPicPr>
          <p:cNvPr id="1026" name="Picture 2" descr="C:\Users\Tobias Weigel\temp\misc-bag-generic-gree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77772"/>
            <a:ext cx="178516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gen 4"/>
          <p:cNvSpPr/>
          <p:nvPr/>
        </p:nvSpPr>
        <p:spPr bwMode="auto">
          <a:xfrm rot="2088762">
            <a:off x="6340493" y="2291957"/>
            <a:ext cx="1016441" cy="360040"/>
          </a:xfrm>
          <a:prstGeom prst="arc">
            <a:avLst>
              <a:gd name="adj1" fmla="val 10907851"/>
              <a:gd name="adj2" fmla="val 1576704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Richtungspfeil 3"/>
          <p:cNvSpPr/>
          <p:nvPr/>
        </p:nvSpPr>
        <p:spPr bwMode="auto">
          <a:xfrm rot="11605251">
            <a:off x="6878205" y="2255951"/>
            <a:ext cx="1512168" cy="432048"/>
          </a:xfrm>
          <a:prstGeom prst="homePlate">
            <a:avLst/>
          </a:prstGeom>
          <a:solidFill>
            <a:srgbClr val="E4D700"/>
          </a:solidFill>
          <a:ln>
            <a:solidFill>
              <a:schemeClr val="tx1"/>
            </a:solidFill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hteck 7"/>
          <p:cNvSpPr/>
          <p:nvPr/>
        </p:nvSpPr>
        <p:spPr bwMode="auto">
          <a:xfrm rot="200580">
            <a:off x="1603272" y="2106330"/>
            <a:ext cx="432048" cy="432048"/>
          </a:xfrm>
          <a:prstGeom prst="rect">
            <a:avLst/>
          </a:prstGeom>
          <a:solidFill>
            <a:srgbClr val="CC6021"/>
          </a:solidFill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Rechteck 9"/>
          <p:cNvSpPr/>
          <p:nvPr/>
        </p:nvSpPr>
        <p:spPr bwMode="auto">
          <a:xfrm rot="20731046">
            <a:off x="1053021" y="2661924"/>
            <a:ext cx="432048" cy="43204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hteck 10"/>
          <p:cNvSpPr/>
          <p:nvPr/>
        </p:nvSpPr>
        <p:spPr bwMode="auto">
          <a:xfrm rot="20581587">
            <a:off x="1852463" y="2796562"/>
            <a:ext cx="432048" cy="432048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Rechteck 11"/>
          <p:cNvSpPr/>
          <p:nvPr/>
        </p:nvSpPr>
        <p:spPr bwMode="auto">
          <a:xfrm rot="2114386">
            <a:off x="2423224" y="2140274"/>
            <a:ext cx="432048" cy="43204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3" name="Rechteck 12"/>
          <p:cNvSpPr/>
          <p:nvPr/>
        </p:nvSpPr>
        <p:spPr bwMode="auto">
          <a:xfrm rot="514789">
            <a:off x="2564512" y="2882053"/>
            <a:ext cx="432048" cy="43204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Rechteck 13"/>
          <p:cNvSpPr/>
          <p:nvPr/>
        </p:nvSpPr>
        <p:spPr bwMode="auto">
          <a:xfrm rot="1830527">
            <a:off x="1527331" y="3419279"/>
            <a:ext cx="432048" cy="432048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Pfeil nach rechts 8"/>
          <p:cNvSpPr/>
          <p:nvPr/>
        </p:nvSpPr>
        <p:spPr bwMode="auto">
          <a:xfrm>
            <a:off x="3707904" y="2431152"/>
            <a:ext cx="1026404" cy="787928"/>
          </a:xfrm>
          <a:prstGeom prst="rightArrow">
            <a:avLst/>
          </a:prstGeom>
          <a:ln/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07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RDA WG: Research Data Collections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Laufzeit: März 2016 – September 2017</a:t>
            </a:r>
          </a:p>
          <a:p>
            <a:r>
              <a:rPr lang="de-DE" smtClean="0"/>
              <a:t>Co-Chairs: Bridget Almas, Frederik Baumgardt, Tobias Weigel, Tom Zastrow</a:t>
            </a:r>
          </a:p>
          <a:p>
            <a:r>
              <a:rPr lang="de-DE" smtClean="0"/>
              <a:t>Geplante Ergebnisse:</a:t>
            </a:r>
          </a:p>
          <a:p>
            <a:pPr lvl="1"/>
            <a:r>
              <a:rPr lang="de-DE" smtClean="0"/>
              <a:t>Konzeptionell: Modelle für Kollektionen, Definitionen</a:t>
            </a:r>
          </a:p>
          <a:p>
            <a:pPr lvl="1"/>
            <a:r>
              <a:rPr lang="de-DE" smtClean="0"/>
              <a:t>Technisch: API-Spezifikation und Prototyp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786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bgerundetes Rechteck 12"/>
          <p:cNvSpPr/>
          <p:nvPr/>
        </p:nvSpPr>
        <p:spPr bwMode="auto">
          <a:xfrm>
            <a:off x="997157" y="1521449"/>
            <a:ext cx="5564178" cy="3924210"/>
          </a:xfrm>
          <a:prstGeom prst="roundRect">
            <a:avLst>
              <a:gd name="adj" fmla="val 4657"/>
            </a:avLst>
          </a:prstGeom>
          <a:solidFill>
            <a:schemeClr val="accent1">
              <a:lumMod val="40000"/>
              <a:lumOff val="6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Was sind die Ziele der Arbeitsgruppe?</a:t>
            </a:r>
            <a:endParaRPr lang="de-DE"/>
          </a:p>
        </p:txBody>
      </p:sp>
      <p:sp>
        <p:nvSpPr>
          <p:cNvPr id="4" name="Würfel 3"/>
          <p:cNvSpPr/>
          <p:nvPr/>
        </p:nvSpPr>
        <p:spPr bwMode="auto">
          <a:xfrm>
            <a:off x="1213181" y="1701243"/>
            <a:ext cx="1368152" cy="1368152"/>
          </a:xfrm>
          <a:prstGeom prst="cube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ID: ...</a:t>
            </a:r>
          </a:p>
        </p:txBody>
      </p:sp>
      <p:sp>
        <p:nvSpPr>
          <p:cNvPr id="10" name="Würfel 9"/>
          <p:cNvSpPr/>
          <p:nvPr/>
        </p:nvSpPr>
        <p:spPr bwMode="auto">
          <a:xfrm>
            <a:off x="2077277" y="2395488"/>
            <a:ext cx="1368152" cy="1368152"/>
          </a:xfrm>
          <a:prstGeom prst="cube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ID: ...</a:t>
            </a:r>
          </a:p>
        </p:txBody>
      </p:sp>
      <p:sp>
        <p:nvSpPr>
          <p:cNvPr id="11" name="Würfel 10"/>
          <p:cNvSpPr/>
          <p:nvPr/>
        </p:nvSpPr>
        <p:spPr bwMode="auto">
          <a:xfrm>
            <a:off x="2941373" y="3069395"/>
            <a:ext cx="1368152" cy="1368152"/>
          </a:xfrm>
          <a:prstGeom prst="cube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ID: ...</a:t>
            </a:r>
          </a:p>
        </p:txBody>
      </p:sp>
      <p:sp>
        <p:nvSpPr>
          <p:cNvPr id="12" name="Würfel 11"/>
          <p:cNvSpPr/>
          <p:nvPr/>
        </p:nvSpPr>
        <p:spPr bwMode="auto">
          <a:xfrm>
            <a:off x="3805469" y="3763640"/>
            <a:ext cx="1368152" cy="1368152"/>
          </a:xfrm>
          <a:prstGeom prst="cube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charset="0"/>
              </a:rPr>
              <a:t>ID: ...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301413" y="1619879"/>
            <a:ext cx="2898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>
                <a:solidFill>
                  <a:srgbClr val="000000"/>
                </a:solidFill>
              </a:rPr>
              <a:t>Collection ID: ...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613781" y="2143099"/>
            <a:ext cx="1055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u="sng" smtClean="0">
                <a:solidFill>
                  <a:srgbClr val="000000"/>
                </a:solidFill>
              </a:rPr>
              <a:t>C</a:t>
            </a:r>
            <a:r>
              <a:rPr lang="de-DE" sz="2000" smtClean="0">
                <a:solidFill>
                  <a:srgbClr val="000000"/>
                </a:solidFill>
              </a:rPr>
              <a:t>reate</a:t>
            </a:r>
          </a:p>
          <a:p>
            <a:r>
              <a:rPr lang="de-DE" sz="2000" u="sng" smtClean="0">
                <a:solidFill>
                  <a:srgbClr val="000000"/>
                </a:solidFill>
              </a:rPr>
              <a:t>R</a:t>
            </a:r>
            <a:r>
              <a:rPr lang="de-DE" sz="2000" smtClean="0">
                <a:solidFill>
                  <a:srgbClr val="000000"/>
                </a:solidFill>
              </a:rPr>
              <a:t>ead</a:t>
            </a:r>
          </a:p>
          <a:p>
            <a:r>
              <a:rPr lang="de-DE" sz="2000" u="sng" smtClean="0">
                <a:solidFill>
                  <a:srgbClr val="000000"/>
                </a:solidFill>
              </a:rPr>
              <a:t>U</a:t>
            </a:r>
            <a:r>
              <a:rPr lang="de-DE" sz="2000" smtClean="0">
                <a:solidFill>
                  <a:srgbClr val="000000"/>
                </a:solidFill>
              </a:rPr>
              <a:t>pdate</a:t>
            </a:r>
          </a:p>
          <a:p>
            <a:r>
              <a:rPr lang="de-DE" sz="2000" u="sng" smtClean="0">
                <a:solidFill>
                  <a:srgbClr val="000000"/>
                </a:solidFill>
              </a:rPr>
              <a:t>D</a:t>
            </a:r>
            <a:r>
              <a:rPr lang="de-DE" sz="2000" smtClean="0">
                <a:solidFill>
                  <a:srgbClr val="000000"/>
                </a:solidFill>
              </a:rPr>
              <a:t>elete</a:t>
            </a:r>
          </a:p>
        </p:txBody>
      </p:sp>
      <p:pic>
        <p:nvPicPr>
          <p:cNvPr id="1026" name="Picture 2" descr="C:\Users\Tobias Weigel\temp\Gear-ic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861" y="3069395"/>
            <a:ext cx="1152128" cy="122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hteck 16"/>
          <p:cNvSpPr/>
          <p:nvPr/>
        </p:nvSpPr>
        <p:spPr bwMode="auto">
          <a:xfrm>
            <a:off x="5524216" y="5661248"/>
            <a:ext cx="3270219" cy="575629"/>
          </a:xfrm>
          <a:prstGeom prst="rect">
            <a:avLst/>
          </a:prstGeom>
          <a:solidFill>
            <a:srgbClr val="CC6021"/>
          </a:solidFill>
          <a:ln>
            <a:solidFill>
              <a:srgbClr val="703D29"/>
            </a:solidFill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Collection models</a:t>
            </a:r>
          </a:p>
        </p:txBody>
      </p:sp>
      <p:sp>
        <p:nvSpPr>
          <p:cNvPr id="5" name="Textfeld 4"/>
          <p:cNvSpPr txBox="1"/>
          <p:nvPr/>
        </p:nvSpPr>
        <p:spPr>
          <a:xfrm rot="20715098">
            <a:off x="6702630" y="4370093"/>
            <a:ext cx="913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List?</a:t>
            </a:r>
          </a:p>
          <a:p>
            <a:r>
              <a:rPr lang="de-DE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Iterate?</a:t>
            </a:r>
          </a:p>
          <a:p>
            <a:r>
              <a:rPr lang="de-DE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...?</a:t>
            </a:r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16" name="Rechteck 15"/>
          <p:cNvSpPr/>
          <p:nvPr/>
        </p:nvSpPr>
        <p:spPr bwMode="auto">
          <a:xfrm>
            <a:off x="2062493" y="5661247"/>
            <a:ext cx="3270219" cy="57562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Definitions</a:t>
            </a:r>
            <a:endParaRPr kumimoji="0" lang="de-DE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03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Beispiel: Verknüpfung von Daten und Metadaten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1547664" y="2525960"/>
            <a:ext cx="5441124" cy="2055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958323" y="3275692"/>
            <a:ext cx="1872208" cy="832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smtClean="0"/>
              <a:t>Daten</a:t>
            </a:r>
            <a:endParaRPr lang="de-DE" sz="2400"/>
          </a:p>
        </p:txBody>
      </p:sp>
      <p:sp>
        <p:nvSpPr>
          <p:cNvPr id="8" name="Rechteck 7"/>
          <p:cNvSpPr/>
          <p:nvPr/>
        </p:nvSpPr>
        <p:spPr>
          <a:xfrm>
            <a:off x="4612524" y="3275692"/>
            <a:ext cx="1872208" cy="832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smtClean="0"/>
              <a:t>Metadaten</a:t>
            </a:r>
            <a:endParaRPr lang="de-DE" sz="2400"/>
          </a:p>
        </p:txBody>
      </p:sp>
      <p:sp>
        <p:nvSpPr>
          <p:cNvPr id="9" name="Textfeld 8"/>
          <p:cNvSpPr txBox="1"/>
          <p:nvPr/>
        </p:nvSpPr>
        <p:spPr>
          <a:xfrm>
            <a:off x="3534105" y="2064295"/>
            <a:ext cx="143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smtClean="0"/>
              <a:t>Collection</a:t>
            </a:r>
            <a:endParaRPr lang="de-DE" sz="2400"/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3860619" y="3429000"/>
            <a:ext cx="71590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3860619" y="3933248"/>
            <a:ext cx="71590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Diagonal liegende Ecken des Rechtecks schneiden 11"/>
          <p:cNvSpPr/>
          <p:nvPr/>
        </p:nvSpPr>
        <p:spPr>
          <a:xfrm>
            <a:off x="6664752" y="4437112"/>
            <a:ext cx="648072" cy="288032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/>
              <a:t>PID</a:t>
            </a:r>
            <a:endParaRPr lang="de-DE"/>
          </a:p>
        </p:txBody>
      </p:sp>
      <p:sp>
        <p:nvSpPr>
          <p:cNvPr id="13" name="Diagonal liegende Ecken des Rechtecks schneiden 12"/>
          <p:cNvSpPr/>
          <p:nvPr/>
        </p:nvSpPr>
        <p:spPr>
          <a:xfrm>
            <a:off x="6085488" y="3934348"/>
            <a:ext cx="648072" cy="288032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/>
              <a:t>PID</a:t>
            </a:r>
            <a:endParaRPr lang="de-DE"/>
          </a:p>
        </p:txBody>
      </p:sp>
      <p:sp>
        <p:nvSpPr>
          <p:cNvPr id="14" name="Diagonal liegende Ecken des Rechtecks schneiden 13"/>
          <p:cNvSpPr/>
          <p:nvPr/>
        </p:nvSpPr>
        <p:spPr>
          <a:xfrm>
            <a:off x="1835696" y="3910048"/>
            <a:ext cx="648072" cy="288032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/>
              <a:t>PID</a:t>
            </a:r>
            <a:endParaRPr lang="de-DE"/>
          </a:p>
        </p:txBody>
      </p:sp>
      <p:cxnSp>
        <p:nvCxnSpPr>
          <p:cNvPr id="17" name="Gerade Verbindung mit Pfeil 16"/>
          <p:cNvCxnSpPr/>
          <p:nvPr/>
        </p:nvCxnSpPr>
        <p:spPr>
          <a:xfrm flipV="1">
            <a:off x="3446374" y="2805844"/>
            <a:ext cx="175463" cy="3176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H="1">
            <a:off x="3685156" y="2805844"/>
            <a:ext cx="175463" cy="3176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 flipV="1">
            <a:off x="4612524" y="2805844"/>
            <a:ext cx="175463" cy="3176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4851306" y="2805844"/>
            <a:ext cx="175463" cy="3176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Fußzeilenplatzhalter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26" name="Foliennummernplatzhalt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0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Beispiel: Aufbau von Hierarchien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864096"/>
          </a:xfrm>
        </p:spPr>
        <p:txBody>
          <a:bodyPr/>
          <a:lstStyle/>
          <a:p>
            <a:r>
              <a:rPr lang="de-DE" smtClean="0"/>
              <a:t>CMIP6 Datenhierarchie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6" name="Picture 2" descr="C:\Users\Tobias Weigel\doc\Organisiertes\ESGF\esgf-pid-hierarchy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86" y="1628800"/>
            <a:ext cx="7827628" cy="330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 rot="20847246">
            <a:off x="7401379" y="525195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250 Mio. Files?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015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Beispiel: Ablauf bei Perseus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2050" name="Picture 2" descr="https://rd-alliance.org/sites/default/files/perseidspiddtrcollection_createnewit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9184"/>
            <a:ext cx="909786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274807" y="5762237"/>
            <a:ext cx="1791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smtClean="0"/>
              <a:t>from Bridget Almas</a:t>
            </a:r>
            <a:endParaRPr lang="de-DE" sz="1600"/>
          </a:p>
        </p:txBody>
      </p:sp>
    </p:spTree>
    <p:extLst>
      <p:ext uri="{BB962C8B-B14F-4D97-AF65-F5344CB8AC3E}">
        <p14:creationId xmlns:p14="http://schemas.microsoft.com/office/powerpoint/2010/main" val="7250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Derzeitiger Stand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Vielfalt an Anwendungsfällen</a:t>
            </a:r>
          </a:p>
          <a:p>
            <a:pPr lvl="1"/>
            <a:r>
              <a:rPr lang="de-DE" smtClean="0"/>
              <a:t>No single size fits all</a:t>
            </a:r>
          </a:p>
          <a:p>
            <a:pPr lvl="1"/>
            <a:r>
              <a:rPr lang="de-DE" smtClean="0"/>
              <a:t>Kollektionsmodelle mittels </a:t>
            </a:r>
            <a:r>
              <a:rPr lang="de-DE" i="1" smtClean="0"/>
              <a:t>traits</a:t>
            </a:r>
          </a:p>
          <a:p>
            <a:r>
              <a:rPr lang="de-DE" smtClean="0"/>
              <a:t>Grundsätzlich:</a:t>
            </a:r>
          </a:p>
          <a:p>
            <a:pPr lvl="1"/>
            <a:r>
              <a:rPr lang="de-DE" smtClean="0"/>
              <a:t>Jede Kollektion trägt einen PID.</a:t>
            </a:r>
          </a:p>
          <a:p>
            <a:pPr lvl="1"/>
            <a:r>
              <a:rPr lang="de-DE" smtClean="0"/>
              <a:t>Objekte können PIDs tragen.</a:t>
            </a:r>
          </a:p>
          <a:p>
            <a:r>
              <a:rPr lang="de-DE" smtClean="0"/>
              <a:t>Rule-based collections</a:t>
            </a:r>
          </a:p>
          <a:p>
            <a:pPr lvl="1"/>
            <a:r>
              <a:rPr lang="de-DE" smtClean="0"/>
              <a:t>Aber: wie umsetzen?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29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Ende Teil 1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Vielen Dank für Ihre Aufmerksamkeit!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pic>
        <p:nvPicPr>
          <p:cNvPr id="1026" name="Picture 2" descr="C:\Users\Tobias Weigel\doc\Cliparts\clem12_soleil-300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4512">
            <a:off x="6480760" y="3814349"/>
            <a:ext cx="1298021" cy="158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408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Type Registry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Exkurs: Type Registry</a:t>
            </a:r>
          </a:p>
          <a:p>
            <a:pPr lvl="1"/>
            <a:r>
              <a:rPr lang="de-DE" smtClean="0"/>
              <a:t>Installierbare Software (CNRI)</a:t>
            </a:r>
          </a:p>
          <a:p>
            <a:pPr lvl="1"/>
            <a:r>
              <a:rPr lang="de-DE" smtClean="0"/>
              <a:t>Oberfläche zur Verwaltung von Typen</a:t>
            </a:r>
          </a:p>
          <a:p>
            <a:pPr lvl="1"/>
            <a:r>
              <a:rPr lang="de-DE" smtClean="0"/>
              <a:t>RESTful API</a:t>
            </a:r>
          </a:p>
          <a:p>
            <a:pPr lvl="1"/>
            <a:r>
              <a:rPr lang="de-DE" smtClean="0"/>
              <a:t>Jeder Typ besitzt ein Handle</a:t>
            </a:r>
          </a:p>
          <a:p>
            <a:pPr lvl="1"/>
            <a:r>
              <a:rPr lang="de-DE" smtClean="0"/>
              <a:t>Verschiedene Einsatzszenarien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25.05.2016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RDA-DE-Training: PIDs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CE7-75D8-4B0E-B235-EC8EE16A1F7F}" type="slidenum">
              <a:rPr lang="de-DE" smtClean="0"/>
              <a:pPr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97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lgemeine Präsentation DKRZ 4zu3 20150121 - TW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Allgemeine Präsentation DKRZ 4zu3 20150121 - TW</Template>
  <TotalTime>0</TotalTime>
  <Words>1116</Words>
  <Application>Microsoft Office PowerPoint</Application>
  <PresentationFormat>Bildschirmpräsentation (4:3)</PresentationFormat>
  <Paragraphs>351</Paragraphs>
  <Slides>36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37" baseType="lpstr">
      <vt:lpstr>Allgemeine Präsentation DKRZ 4zu3 20150121 - TW</vt:lpstr>
      <vt:lpstr>RDA-Deutschland-Training: Persistente Identifikatoren</vt:lpstr>
      <vt:lpstr>Zur Einstimmung...</vt:lpstr>
      <vt:lpstr>Motivation für PIDs</vt:lpstr>
      <vt:lpstr>Motivation für PIDs 1: Referenzierung</vt:lpstr>
      <vt:lpstr>Beispiel/Exkurs: CMIP6-Anwendungsfall</vt:lpstr>
      <vt:lpstr>CMIP6-Datenpublikationsprozess</vt:lpstr>
      <vt:lpstr>Motivation für PIDs 2: Umgang mit Massendaten</vt:lpstr>
      <vt:lpstr>Motivation für PIDs 3: Abstraktion – Neue Schichtung</vt:lpstr>
      <vt:lpstr>Was wird benötigt?</vt:lpstr>
      <vt:lpstr>Was sind PIDs?</vt:lpstr>
      <vt:lpstr>Konzeptionelle: PIDs und elementare Metadaten</vt:lpstr>
      <vt:lpstr>Was steht wo?</vt:lpstr>
      <vt:lpstr>Warum die Trennung?</vt:lpstr>
      <vt:lpstr>Aber wir haben doch z.B. Dublin Core...</vt:lpstr>
      <vt:lpstr>PID-Informationstypen</vt:lpstr>
      <vt:lpstr>RDA-Arbeitsgruppe zu PID Information Types</vt:lpstr>
      <vt:lpstr>Arten von Informationen, die in PIT möglich sind</vt:lpstr>
      <vt:lpstr>Definition einer Eigenschaft</vt:lpstr>
      <vt:lpstr>Beispiel für eine Eigenschaftsdefinition</vt:lpstr>
      <vt:lpstr>Gruppierung von Eigenschaften</vt:lpstr>
      <vt:lpstr>Beispielanwendung über Repositorien hinweg</vt:lpstr>
      <vt:lpstr>Policies, Prozesse, Qualitätssicherung</vt:lpstr>
      <vt:lpstr>Eine Frage des Vertrauens.</vt:lpstr>
      <vt:lpstr>Was macht einen PID persistent?</vt:lpstr>
      <vt:lpstr>Vertrauen durch Institutionalisierung</vt:lpstr>
      <vt:lpstr>Institutionale Prozesse: PID-Dienstleister</vt:lpstr>
      <vt:lpstr>Collections</vt:lpstr>
      <vt:lpstr>Was ist eine Kollektion?</vt:lpstr>
      <vt:lpstr>RDA WG: Research Data Collections</vt:lpstr>
      <vt:lpstr>Was sind die Ziele der Arbeitsgruppe?</vt:lpstr>
      <vt:lpstr>Beispiel: Verknüpfung von Daten und Metadaten</vt:lpstr>
      <vt:lpstr>Beispiel: Aufbau von Hierarchien</vt:lpstr>
      <vt:lpstr>Beispiel: Ablauf bei Perseus</vt:lpstr>
      <vt:lpstr>Derzeitiger Stand</vt:lpstr>
      <vt:lpstr>Ende Teil 1</vt:lpstr>
      <vt:lpstr>Type Registry</vt:lpstr>
    </vt:vector>
  </TitlesOfParts>
  <Company>DKRZ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RDA-DE: PID training</dc:title>
  <dc:creator>Tobias Weigel</dc:creator>
  <cp:lastModifiedBy>Tobias Weigel</cp:lastModifiedBy>
  <cp:revision>57</cp:revision>
  <dcterms:created xsi:type="dcterms:W3CDTF">2016-05-10T11:10:32Z</dcterms:created>
  <dcterms:modified xsi:type="dcterms:W3CDTF">2016-05-24T16:04:34Z</dcterms:modified>
</cp:coreProperties>
</file>