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04" r:id="rId2"/>
  </p:sldMasterIdLst>
  <p:notesMasterIdLst>
    <p:notesMasterId r:id="rId56"/>
  </p:notesMasterIdLst>
  <p:handoutMasterIdLst>
    <p:handoutMasterId r:id="rId57"/>
  </p:handoutMasterIdLst>
  <p:sldIdLst>
    <p:sldId id="319" r:id="rId3"/>
    <p:sldId id="263" r:id="rId4"/>
    <p:sldId id="321" r:id="rId5"/>
    <p:sldId id="322" r:id="rId6"/>
    <p:sldId id="340" r:id="rId7"/>
    <p:sldId id="337" r:id="rId8"/>
    <p:sldId id="338" r:id="rId9"/>
    <p:sldId id="339" r:id="rId10"/>
    <p:sldId id="278" r:id="rId11"/>
    <p:sldId id="395" r:id="rId12"/>
    <p:sldId id="320" r:id="rId13"/>
    <p:sldId id="324" r:id="rId14"/>
    <p:sldId id="354" r:id="rId15"/>
    <p:sldId id="341" r:id="rId16"/>
    <p:sldId id="348" r:id="rId17"/>
    <p:sldId id="368" r:id="rId18"/>
    <p:sldId id="369" r:id="rId19"/>
    <p:sldId id="370" r:id="rId20"/>
    <p:sldId id="280" r:id="rId21"/>
    <p:sldId id="358" r:id="rId22"/>
    <p:sldId id="359" r:id="rId23"/>
    <p:sldId id="360" r:id="rId24"/>
    <p:sldId id="361" r:id="rId25"/>
    <p:sldId id="362" r:id="rId26"/>
    <p:sldId id="363" r:id="rId27"/>
    <p:sldId id="364" r:id="rId28"/>
    <p:sldId id="365" r:id="rId29"/>
    <p:sldId id="366" r:id="rId30"/>
    <p:sldId id="367" r:id="rId31"/>
    <p:sldId id="345" r:id="rId32"/>
    <p:sldId id="305" r:id="rId33"/>
    <p:sldId id="350" r:id="rId34"/>
    <p:sldId id="282" r:id="rId35"/>
    <p:sldId id="306" r:id="rId36"/>
    <p:sldId id="313" r:id="rId37"/>
    <p:sldId id="283" r:id="rId38"/>
    <p:sldId id="346" r:id="rId39"/>
    <p:sldId id="307" r:id="rId40"/>
    <p:sldId id="330" r:id="rId41"/>
    <p:sldId id="355" r:id="rId42"/>
    <p:sldId id="356" r:id="rId43"/>
    <p:sldId id="347" r:id="rId44"/>
    <p:sldId id="357" r:id="rId45"/>
    <p:sldId id="325" r:id="rId46"/>
    <p:sldId id="329" r:id="rId47"/>
    <p:sldId id="334" r:id="rId48"/>
    <p:sldId id="335" r:id="rId49"/>
    <p:sldId id="328" r:id="rId50"/>
    <p:sldId id="327" r:id="rId51"/>
    <p:sldId id="326" r:id="rId52"/>
    <p:sldId id="332" r:id="rId53"/>
    <p:sldId id="333" r:id="rId54"/>
    <p:sldId id="331" r:id="rId55"/>
  </p:sldIdLst>
  <p:sldSz cx="9144000" cy="6858000" type="screen4x3"/>
  <p:notesSz cx="9875838" cy="68008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inrich Widmann" initials="HW"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C7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897" autoAdjust="0"/>
  </p:normalViewPr>
  <p:slideViewPr>
    <p:cSldViewPr>
      <p:cViewPr>
        <p:scale>
          <a:sx n="50" d="100"/>
          <a:sy n="50" d="100"/>
        </p:scale>
        <p:origin x="-456" y="-19"/>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6192"/>
    </p:cViewPr>
  </p:sorterViewPr>
  <p:notesViewPr>
    <p:cSldViewPr>
      <p:cViewPr varScale="1">
        <p:scale>
          <a:sx n="71" d="100"/>
          <a:sy n="71" d="100"/>
        </p:scale>
        <p:origin x="-787" y="-86"/>
      </p:cViewPr>
      <p:guideLst>
        <p:guide orient="horz" pos="2143"/>
        <p:guide pos="311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2"/>
            <a:ext cx="4279530" cy="340043"/>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5594023" y="2"/>
            <a:ext cx="4279530" cy="340043"/>
          </a:xfrm>
          <a:prstGeom prst="rect">
            <a:avLst/>
          </a:prstGeom>
        </p:spPr>
        <p:txBody>
          <a:bodyPr vert="horz" lIns="91440" tIns="45720" rIns="91440" bIns="45720" rtlCol="0"/>
          <a:lstStyle>
            <a:lvl1pPr algn="r">
              <a:defRPr sz="1200"/>
            </a:lvl1pPr>
          </a:lstStyle>
          <a:p>
            <a:fld id="{0C864316-6A96-4112-97EB-CB86925EDE81}" type="datetimeFigureOut">
              <a:rPr lang="de-DE" smtClean="0"/>
              <a:t>26.05.2016</a:t>
            </a:fld>
            <a:endParaRPr lang="de-DE"/>
          </a:p>
        </p:txBody>
      </p:sp>
      <p:sp>
        <p:nvSpPr>
          <p:cNvPr id="4" name="Fußzeilenplatzhalter 3"/>
          <p:cNvSpPr>
            <a:spLocks noGrp="1"/>
          </p:cNvSpPr>
          <p:nvPr>
            <p:ph type="ftr" sz="quarter" idx="2"/>
          </p:nvPr>
        </p:nvSpPr>
        <p:spPr>
          <a:xfrm>
            <a:off x="0" y="6459630"/>
            <a:ext cx="4279530" cy="340043"/>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5594023" y="6459630"/>
            <a:ext cx="4279530" cy="340043"/>
          </a:xfrm>
          <a:prstGeom prst="rect">
            <a:avLst/>
          </a:prstGeom>
        </p:spPr>
        <p:txBody>
          <a:bodyPr vert="horz" lIns="91440" tIns="45720" rIns="91440" bIns="45720" rtlCol="0" anchor="b"/>
          <a:lstStyle>
            <a:lvl1pPr algn="r">
              <a:defRPr sz="1200"/>
            </a:lvl1pPr>
          </a:lstStyle>
          <a:p>
            <a:fld id="{CE443B3B-6337-4C3A-82C9-F479B309818E}" type="slidenum">
              <a:rPr lang="de-DE" smtClean="0"/>
              <a:t>‹Nr.›</a:t>
            </a:fld>
            <a:endParaRPr lang="de-DE"/>
          </a:p>
        </p:txBody>
      </p:sp>
    </p:spTree>
    <p:extLst>
      <p:ext uri="{BB962C8B-B14F-4D97-AF65-F5344CB8AC3E}">
        <p14:creationId xmlns:p14="http://schemas.microsoft.com/office/powerpoint/2010/main" val="26930795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279530" cy="34004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594023" y="2"/>
            <a:ext cx="4279530" cy="340043"/>
          </a:xfrm>
          <a:prstGeom prst="rect">
            <a:avLst/>
          </a:prstGeom>
        </p:spPr>
        <p:txBody>
          <a:bodyPr vert="horz" lIns="91440" tIns="45720" rIns="91440" bIns="45720" rtlCol="0"/>
          <a:lstStyle>
            <a:lvl1pPr algn="r">
              <a:defRPr sz="1200"/>
            </a:lvl1pPr>
          </a:lstStyle>
          <a:p>
            <a:fld id="{48E8DD27-43A9-4898-97C5-391566282BF5}" type="datetimeFigureOut">
              <a:rPr lang="en-GB" smtClean="0"/>
              <a:t>26/05/2016</a:t>
            </a:fld>
            <a:endParaRPr lang="en-GB"/>
          </a:p>
        </p:txBody>
      </p:sp>
      <p:sp>
        <p:nvSpPr>
          <p:cNvPr id="4" name="Slide Image Placeholder 3"/>
          <p:cNvSpPr>
            <a:spLocks noGrp="1" noRot="1" noChangeAspect="1"/>
          </p:cNvSpPr>
          <p:nvPr>
            <p:ph type="sldImg" idx="2"/>
          </p:nvPr>
        </p:nvSpPr>
        <p:spPr>
          <a:xfrm>
            <a:off x="3238500" y="509588"/>
            <a:ext cx="3398838" cy="255111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87584" y="3230404"/>
            <a:ext cx="7900670" cy="306038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459630"/>
            <a:ext cx="4279530" cy="34004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594023" y="6459630"/>
            <a:ext cx="4279530" cy="340043"/>
          </a:xfrm>
          <a:prstGeom prst="rect">
            <a:avLst/>
          </a:prstGeom>
        </p:spPr>
        <p:txBody>
          <a:bodyPr vert="horz" lIns="91440" tIns="45720" rIns="91440" bIns="45720" rtlCol="0" anchor="b"/>
          <a:lstStyle>
            <a:lvl1pPr algn="r">
              <a:defRPr sz="1200"/>
            </a:lvl1pPr>
          </a:lstStyle>
          <a:p>
            <a:fld id="{F22B1C69-55FB-4F7E-83AF-94BFBA4184B3}" type="slidenum">
              <a:rPr lang="en-GB" smtClean="0"/>
              <a:t>‹Nr.›</a:t>
            </a:fld>
            <a:endParaRPr lang="en-GB"/>
          </a:p>
        </p:txBody>
      </p:sp>
    </p:spTree>
    <p:extLst>
      <p:ext uri="{BB962C8B-B14F-4D97-AF65-F5344CB8AC3E}">
        <p14:creationId xmlns:p14="http://schemas.microsoft.com/office/powerpoint/2010/main" val="1674350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3FC612DF-BCF5-44D6-8F86-03C45687E00D}" type="slidenum">
              <a:rPr lang="en-US" smtClean="0"/>
              <a:t>1</a:t>
            </a:fld>
            <a:endParaRPr lang="en-US" dirty="0"/>
          </a:p>
        </p:txBody>
      </p:sp>
    </p:spTree>
    <p:extLst>
      <p:ext uri="{BB962C8B-B14F-4D97-AF65-F5344CB8AC3E}">
        <p14:creationId xmlns:p14="http://schemas.microsoft.com/office/powerpoint/2010/main" val="476090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2</a:t>
            </a:fld>
            <a:endParaRPr lang="de-DE" altLang="it-IT"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3</a:t>
            </a:fld>
            <a:endParaRPr lang="de-DE" altLang="it-IT"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4</a:t>
            </a:fld>
            <a:endParaRPr lang="de-DE" altLang="it-IT"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5</a:t>
            </a:fld>
            <a:endParaRPr lang="de-DE" altLang="it-IT"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6</a:t>
            </a:fld>
            <a:endParaRPr lang="de-DE" altLang="it-IT"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7</a:t>
            </a:fld>
            <a:endParaRPr lang="de-DE" altLang="it-IT"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8</a:t>
            </a:fld>
            <a:endParaRPr lang="de-DE" altLang="it-IT"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3238500" y="517525"/>
            <a:ext cx="3397250" cy="2547938"/>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10</a:t>
            </a:fld>
            <a:endParaRPr lang="de-DE" altLang="it-IT"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11</a:t>
            </a:fld>
            <a:endParaRPr lang="de-DE" altLang="it-IT"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3238500" y="517525"/>
            <a:ext cx="3397250" cy="2547938"/>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3238500" y="517525"/>
            <a:ext cx="3397250" cy="2547938"/>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14</a:t>
            </a:fld>
            <a:endParaRPr lang="de-DE" altLang="it-IT" smtClean="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15</a:t>
            </a:fld>
            <a:endParaRPr lang="de-DE" altLang="it-IT" smtClean="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1D17F8AD-33BB-4EDC-B921-541CE899FC3B}" type="slidenum">
              <a:rPr lang="en-US" smtClean="0"/>
              <a:t>16</a:t>
            </a:fld>
            <a:endParaRPr lang="en-US" dirty="0"/>
          </a:p>
        </p:txBody>
      </p:sp>
    </p:spTree>
    <p:extLst>
      <p:ext uri="{BB962C8B-B14F-4D97-AF65-F5344CB8AC3E}">
        <p14:creationId xmlns:p14="http://schemas.microsoft.com/office/powerpoint/2010/main" val="4210789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1D17F8AD-33BB-4EDC-B921-541CE899FC3B}" type="slidenum">
              <a:rPr lang="en-US" smtClean="0"/>
              <a:t>17</a:t>
            </a:fld>
            <a:endParaRPr lang="en-US" dirty="0"/>
          </a:p>
        </p:txBody>
      </p:sp>
    </p:spTree>
    <p:extLst>
      <p:ext uri="{BB962C8B-B14F-4D97-AF65-F5344CB8AC3E}">
        <p14:creationId xmlns:p14="http://schemas.microsoft.com/office/powerpoint/2010/main" val="4210789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1D17F8AD-33BB-4EDC-B921-541CE899FC3B}" type="slidenum">
              <a:rPr lang="en-US" smtClean="0"/>
              <a:t>18</a:t>
            </a:fld>
            <a:endParaRPr lang="en-US" dirty="0"/>
          </a:p>
        </p:txBody>
      </p:sp>
    </p:spTree>
    <p:extLst>
      <p:ext uri="{BB962C8B-B14F-4D97-AF65-F5344CB8AC3E}">
        <p14:creationId xmlns:p14="http://schemas.microsoft.com/office/powerpoint/2010/main" val="4210789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3238500" y="517525"/>
            <a:ext cx="3397250" cy="2547938"/>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3238500" y="517525"/>
            <a:ext cx="3397250" cy="2547938"/>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3238500" y="517525"/>
            <a:ext cx="3397250" cy="2547938"/>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30</a:t>
            </a:fld>
            <a:endParaRPr lang="de-DE" altLang="it-IT" smtClean="0">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1D17F8AD-33BB-4EDC-B921-541CE899FC3B}" type="slidenum">
              <a:rPr lang="en-US" smtClean="0"/>
              <a:t>31</a:t>
            </a:fld>
            <a:endParaRPr lang="en-US" dirty="0"/>
          </a:p>
        </p:txBody>
      </p:sp>
    </p:spTree>
    <p:extLst>
      <p:ext uri="{BB962C8B-B14F-4D97-AF65-F5344CB8AC3E}">
        <p14:creationId xmlns:p14="http://schemas.microsoft.com/office/powerpoint/2010/main" val="42107896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32</a:t>
            </a:fld>
            <a:endParaRPr lang="de-DE" altLang="it-IT" smtClean="0">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3238500" y="517525"/>
            <a:ext cx="3397250" cy="2547938"/>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1D17F8AD-33BB-4EDC-B921-541CE899FC3B}" type="slidenum">
              <a:rPr lang="en-US" smtClean="0"/>
              <a:t>34</a:t>
            </a:fld>
            <a:endParaRPr lang="en-US" dirty="0"/>
          </a:p>
        </p:txBody>
      </p:sp>
    </p:spTree>
    <p:extLst>
      <p:ext uri="{BB962C8B-B14F-4D97-AF65-F5344CB8AC3E}">
        <p14:creationId xmlns:p14="http://schemas.microsoft.com/office/powerpoint/2010/main" val="4210789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3238500" y="517525"/>
            <a:ext cx="3397250" cy="2547938"/>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de-DE"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37</a:t>
            </a:fld>
            <a:endParaRPr lang="de-DE" altLang="it-IT" smtClean="0">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3238500" y="517525"/>
            <a:ext cx="3397250" cy="2547938"/>
          </a:xfrm>
          <a:solidFill>
            <a:schemeClr val="accent1"/>
          </a:solidFill>
          <a:ln w="25400">
            <a:solidFill>
              <a:schemeClr val="accent1">
                <a:shade val="50000"/>
              </a:schemeClr>
            </a:solidFill>
            <a:prstDash val="solid"/>
          </a:ln>
        </p:spPr>
      </p:sp>
      <p:sp>
        <p:nvSpPr>
          <p:cNvPr id="3" name=" 2"/>
          <p:cNvSpPr txBox="1">
            <a:spLocks noGrp="1"/>
          </p:cNvSpPr>
          <p:nvPr>
            <p:ph type="body" sz="quarter" idx="1"/>
          </p:nvPr>
        </p:nvSpPr>
        <p:spPr/>
        <p:txBody>
          <a:bodyPr/>
          <a:lstStyle/>
          <a:p>
            <a:endParaRPr lang="de-DE"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39</a:t>
            </a:fld>
            <a:endParaRPr lang="de-DE" altLang="it-IT" smtClean="0">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40</a:t>
            </a:fld>
            <a:endParaRPr lang="de-DE" altLang="it-IT" smtClean="0">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41</a:t>
            </a:fld>
            <a:endParaRPr lang="de-DE" altLang="it-IT" smtClean="0">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42</a:t>
            </a:fld>
            <a:endParaRPr lang="de-DE" altLang="it-IT" smtClean="0">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1D17F8AD-33BB-4EDC-B921-541CE899FC3B}" type="slidenum">
              <a:rPr lang="en-US" smtClean="0"/>
              <a:t>43</a:t>
            </a:fld>
            <a:endParaRPr lang="en-US" dirty="0"/>
          </a:p>
        </p:txBody>
      </p:sp>
    </p:spTree>
    <p:extLst>
      <p:ext uri="{BB962C8B-B14F-4D97-AF65-F5344CB8AC3E}">
        <p14:creationId xmlns:p14="http://schemas.microsoft.com/office/powerpoint/2010/main" val="42107896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44</a:t>
            </a:fld>
            <a:endParaRPr lang="de-DE" altLang="it-IT" smtClean="0">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45</a:t>
            </a:fld>
            <a:endParaRPr lang="de-DE" altLang="it-IT" smtClean="0">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46</a:t>
            </a:fld>
            <a:endParaRPr lang="de-DE" altLang="it-IT" smtClean="0">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47</a:t>
            </a:fld>
            <a:endParaRPr lang="de-DE" altLang="it-IT" smtClean="0">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48</a:t>
            </a:fld>
            <a:endParaRPr lang="de-DE" altLang="it-IT" smtClean="0">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49</a:t>
            </a:fld>
            <a:endParaRPr lang="de-DE" altLang="it-IT" smtClean="0">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50</a:t>
            </a:fld>
            <a:endParaRPr lang="de-DE" altLang="it-IT" smtClean="0">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51</a:t>
            </a:fld>
            <a:endParaRPr lang="de-DE" altLang="it-IT" smtClean="0">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52</a:t>
            </a:fld>
            <a:endParaRPr lang="de-DE" altLang="it-IT" smtClean="0">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it-IT" smtClean="0">
              <a:ea typeface="ＭＳ Ｐゴシック" pitchFamily="34" charset="-128"/>
            </a:endParaRPr>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8106" indent="-272348" eaLnBrk="0" hangingPunct="0">
              <a:defRPr>
                <a:solidFill>
                  <a:schemeClr val="tx1"/>
                </a:solidFill>
                <a:latin typeface="Arial" charset="0"/>
                <a:ea typeface="ＭＳ Ｐゴシック" pitchFamily="34" charset="-128"/>
              </a:defRPr>
            </a:lvl2pPr>
            <a:lvl3pPr marL="1089393" indent="-217879" eaLnBrk="0" hangingPunct="0">
              <a:defRPr>
                <a:solidFill>
                  <a:schemeClr val="tx1"/>
                </a:solidFill>
                <a:latin typeface="Arial" charset="0"/>
                <a:ea typeface="ＭＳ Ｐゴシック" pitchFamily="34" charset="-128"/>
              </a:defRPr>
            </a:lvl3pPr>
            <a:lvl4pPr marL="1525151" indent="-217879" eaLnBrk="0" hangingPunct="0">
              <a:defRPr>
                <a:solidFill>
                  <a:schemeClr val="tx1"/>
                </a:solidFill>
                <a:latin typeface="Arial" charset="0"/>
                <a:ea typeface="ＭＳ Ｐゴシック" pitchFamily="34" charset="-128"/>
              </a:defRPr>
            </a:lvl4pPr>
            <a:lvl5pPr marL="1960908" indent="-217879" eaLnBrk="0" hangingPunct="0">
              <a:defRPr>
                <a:solidFill>
                  <a:schemeClr val="tx1"/>
                </a:solidFill>
                <a:latin typeface="Arial" charset="0"/>
                <a:ea typeface="ＭＳ Ｐゴシック" pitchFamily="34" charset="-128"/>
              </a:defRPr>
            </a:lvl5pPr>
            <a:lvl6pPr marL="2396665" indent="-217879" eaLnBrk="0" fontAlgn="base" hangingPunct="0">
              <a:spcBef>
                <a:spcPct val="0"/>
              </a:spcBef>
              <a:spcAft>
                <a:spcPct val="0"/>
              </a:spcAft>
              <a:defRPr>
                <a:solidFill>
                  <a:schemeClr val="tx1"/>
                </a:solidFill>
                <a:latin typeface="Arial" charset="0"/>
                <a:ea typeface="ＭＳ Ｐゴシック" pitchFamily="34" charset="-128"/>
              </a:defRPr>
            </a:lvl6pPr>
            <a:lvl7pPr marL="2832423" indent="-217879" eaLnBrk="0" fontAlgn="base" hangingPunct="0">
              <a:spcBef>
                <a:spcPct val="0"/>
              </a:spcBef>
              <a:spcAft>
                <a:spcPct val="0"/>
              </a:spcAft>
              <a:defRPr>
                <a:solidFill>
                  <a:schemeClr val="tx1"/>
                </a:solidFill>
                <a:latin typeface="Arial" charset="0"/>
                <a:ea typeface="ＭＳ Ｐゴシック" pitchFamily="34" charset="-128"/>
              </a:defRPr>
            </a:lvl7pPr>
            <a:lvl8pPr marL="3268180" indent="-217879" eaLnBrk="0" fontAlgn="base" hangingPunct="0">
              <a:spcBef>
                <a:spcPct val="0"/>
              </a:spcBef>
              <a:spcAft>
                <a:spcPct val="0"/>
              </a:spcAft>
              <a:defRPr>
                <a:solidFill>
                  <a:schemeClr val="tx1"/>
                </a:solidFill>
                <a:latin typeface="Arial" charset="0"/>
                <a:ea typeface="ＭＳ Ｐゴシック" pitchFamily="34" charset="-128"/>
              </a:defRPr>
            </a:lvl8pPr>
            <a:lvl9pPr marL="3703937" indent="-21787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B3C6262-0761-40CE-91CC-72480AFBEF03}" type="slidenum">
              <a:rPr lang="de-DE" altLang="it-IT" smtClean="0">
                <a:latin typeface="Calibri" pitchFamily="34" charset="0"/>
              </a:rPr>
              <a:pPr eaLnBrk="1" hangingPunct="1"/>
              <a:t>53</a:t>
            </a:fld>
            <a:endParaRPr lang="de-DE" altLang="it-IT"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lgemeine Folie">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chor="ctr" anchorCtr="0"/>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4" name="Datumsplatzhalter 4"/>
          <p:cNvSpPr>
            <a:spLocks noGrp="1"/>
          </p:cNvSpPr>
          <p:nvPr>
            <p:ph type="dt" sz="half" idx="2"/>
          </p:nvPr>
        </p:nvSpPr>
        <p:spPr>
          <a:xfrm>
            <a:off x="7236296" y="6597352"/>
            <a:ext cx="1053480" cy="261610"/>
          </a:xfrm>
          <a:prstGeom prst="rect">
            <a:avLst/>
          </a:prstGeom>
        </p:spPr>
        <p:txBody>
          <a:bodyPr vert="horz" lIns="91440" tIns="45720" rIns="91440" bIns="45720" rtlCol="0" anchor="ctr"/>
          <a:lstStyle>
            <a:lvl1pPr algn="r">
              <a:defRPr sz="1100">
                <a:solidFill>
                  <a:srgbClr val="F6F6F6"/>
                </a:solidFill>
                <a:latin typeface="Tahoma" panose="020B0604030504040204" pitchFamily="34" charset="0"/>
                <a:ea typeface="Tahoma" panose="020B0604030504040204" pitchFamily="34" charset="0"/>
                <a:cs typeface="Tahoma" panose="020B0604030504040204" pitchFamily="34" charset="0"/>
              </a:defRPr>
            </a:lvl1pPr>
          </a:lstStyle>
          <a:p>
            <a:r>
              <a:rPr lang="en-US" dirty="0" smtClean="0">
                <a:latin typeface="Calibri" pitchFamily="34" charset="0"/>
              </a:rPr>
              <a:t>29.04.2016</a:t>
            </a:r>
            <a:endParaRPr lang="en-US" dirty="0">
              <a:latin typeface="Calibri" pitchFamily="34" charset="0"/>
            </a:endParaRPr>
          </a:p>
        </p:txBody>
      </p:sp>
      <p:sp>
        <p:nvSpPr>
          <p:cNvPr id="6" name="Foliennummernplatzhalter 8"/>
          <p:cNvSpPr>
            <a:spLocks noGrp="1"/>
          </p:cNvSpPr>
          <p:nvPr>
            <p:ph type="sldNum" sz="quarter" idx="4"/>
          </p:nvPr>
        </p:nvSpPr>
        <p:spPr>
          <a:xfrm>
            <a:off x="8388424" y="6596390"/>
            <a:ext cx="758997" cy="261610"/>
          </a:xfrm>
          <a:prstGeom prst="rect">
            <a:avLst/>
          </a:prstGeom>
        </p:spPr>
        <p:txBody>
          <a:bodyPr vert="horz" lIns="180000" tIns="45720" rIns="180000" bIns="45720" rtlCol="0" anchor="ctr"/>
          <a:lstStyle>
            <a:lvl1pPr algn="r">
              <a:defRPr sz="1100">
                <a:solidFill>
                  <a:srgbClr val="F6F6F6"/>
                </a:solidFill>
                <a:latin typeface="Calibri" pitchFamily="34" charset="0"/>
                <a:ea typeface="Tahoma" panose="020B0604030504040204" pitchFamily="34" charset="0"/>
                <a:cs typeface="Tahoma" panose="020B0604030504040204" pitchFamily="34" charset="0"/>
              </a:defRPr>
            </a:lvl1pPr>
          </a:lstStyle>
          <a:p>
            <a:fld id="{BA4D798F-BC53-4B2C-AF0B-B02A7EE54970}" type="slidenum">
              <a:rPr lang="en-US" smtClean="0"/>
              <a:pPr/>
              <a:t>‹Nr.›</a:t>
            </a:fld>
            <a:endParaRPr lang="en-US" dirty="0"/>
          </a:p>
        </p:txBody>
      </p:sp>
      <p:sp>
        <p:nvSpPr>
          <p:cNvPr id="9" name="Titel 8"/>
          <p:cNvSpPr>
            <a:spLocks noGrp="1"/>
          </p:cNvSpPr>
          <p:nvPr>
            <p:ph type="title"/>
          </p:nvPr>
        </p:nvSpPr>
        <p:spPr>
          <a:xfrm>
            <a:off x="0" y="332656"/>
            <a:ext cx="9144000" cy="584775"/>
          </a:xfrm>
          <a:prstGeom prst="rect">
            <a:avLst/>
          </a:prstGeom>
          <a:solidFill>
            <a:srgbClr val="F6F6F6"/>
          </a:solidFill>
        </p:spPr>
        <p:txBody>
          <a:bodyPr lIns="180000" rIns="180000"/>
          <a:lstStyle>
            <a:lvl1pPr algn="r">
              <a:defRPr sz="3200">
                <a:solidFill>
                  <a:srgbClr val="005191"/>
                </a:solidFill>
                <a:latin typeface="Tahoma" panose="020B0604030504040204" pitchFamily="34" charset="0"/>
                <a:ea typeface="Tahoma" panose="020B0604030504040204" pitchFamily="34" charset="0"/>
                <a:cs typeface="Tahoma" panose="020B0604030504040204" pitchFamily="34" charset="0"/>
              </a:defRPr>
            </a:lvl1pPr>
          </a:lstStyle>
          <a:p>
            <a:r>
              <a:rPr lang="de-DE" dirty="0" smtClean="0"/>
              <a:t>Titelmasterformat durch Klicken bearbeiten</a:t>
            </a:r>
            <a:endParaRPr lang="en-US" dirty="0"/>
          </a:p>
        </p:txBody>
      </p:sp>
      <p:sp>
        <p:nvSpPr>
          <p:cNvPr id="8" name="Fußzeilenplatzhalter 5"/>
          <p:cNvSpPr txBox="1">
            <a:spLocks/>
          </p:cNvSpPr>
          <p:nvPr userDrawn="1"/>
        </p:nvSpPr>
        <p:spPr>
          <a:xfrm>
            <a:off x="179512" y="6597352"/>
            <a:ext cx="1594407" cy="260648"/>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F6F6F6"/>
                </a:solidFill>
                <a:latin typeface="Calibri" pitchFamily="34" charset="0"/>
                <a:ea typeface="Calibri" pitchFamily="34" charset="0"/>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dirty="0" smtClean="0"/>
              <a:t>H.</a:t>
            </a:r>
            <a:r>
              <a:rPr lang="de-DE" baseline="0" dirty="0" smtClean="0"/>
              <a:t> Widmann</a:t>
            </a:r>
            <a:endParaRPr lang="en-US" dirty="0"/>
          </a:p>
        </p:txBody>
      </p:sp>
    </p:spTree>
    <p:extLst>
      <p:ext uri="{BB962C8B-B14F-4D97-AF65-F5344CB8AC3E}">
        <p14:creationId xmlns:p14="http://schemas.microsoft.com/office/powerpoint/2010/main" val="105234907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terabschnitt">
    <p:spTree>
      <p:nvGrpSpPr>
        <p:cNvPr id="1" name=""/>
        <p:cNvGrpSpPr/>
        <p:nvPr/>
      </p:nvGrpSpPr>
      <p:grpSpPr>
        <a:xfrm>
          <a:off x="0" y="0"/>
          <a:ext cx="0" cy="0"/>
          <a:chOff x="0" y="0"/>
          <a:chExt cx="0" cy="0"/>
        </a:xfrm>
      </p:grpSpPr>
      <p:pic>
        <p:nvPicPr>
          <p:cNvPr id="11" name="Picture 2" descr="H:\doc\Vorlagen\Powerpoint\DKRZ Logo Einzelne Schwinge-23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rot="10800000">
            <a:off x="1831643" y="4256039"/>
            <a:ext cx="7312357" cy="226082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doc\Vorlagen\Powerpoint\DKRZ Logo Einzelne Schwinge-23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0" y="403176"/>
            <a:ext cx="7312357" cy="2260823"/>
          </a:xfrm>
          <a:prstGeom prst="rect">
            <a:avLst/>
          </a:prstGeom>
          <a:noFill/>
          <a:extLst>
            <a:ext uri="{909E8E84-426E-40DD-AFC4-6F175D3DCCD1}">
              <a14:hiddenFill xmlns:a14="http://schemas.microsoft.com/office/drawing/2010/main">
                <a:solidFill>
                  <a:srgbClr val="FFFFFF"/>
                </a:solidFill>
              </a14:hiddenFill>
            </a:ext>
          </a:extLst>
        </p:spPr>
      </p:pic>
      <p:sp>
        <p:nvSpPr>
          <p:cNvPr id="3" name="Untertitel 2"/>
          <p:cNvSpPr>
            <a:spLocks noGrp="1"/>
          </p:cNvSpPr>
          <p:nvPr>
            <p:ph type="subTitle" idx="1"/>
          </p:nvPr>
        </p:nvSpPr>
        <p:spPr>
          <a:xfrm>
            <a:off x="1371600" y="3645024"/>
            <a:ext cx="6400800" cy="1536576"/>
          </a:xfrm>
        </p:spPr>
        <p:txBody>
          <a:bodyPr/>
          <a:lstStyle>
            <a:lvl1pPr marL="0" indent="0" algn="ctr">
              <a:buNone/>
              <a:defRPr>
                <a:solidFill>
                  <a:srgbClr val="00519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Formatvorlage des Untertitelmasters durch Klicken bearbeiten</a:t>
            </a:r>
            <a:endParaRPr lang="en-US" dirty="0"/>
          </a:p>
        </p:txBody>
      </p:sp>
      <p:sp>
        <p:nvSpPr>
          <p:cNvPr id="4" name="Titel 3"/>
          <p:cNvSpPr>
            <a:spLocks noGrp="1"/>
          </p:cNvSpPr>
          <p:nvPr>
            <p:ph type="title"/>
          </p:nvPr>
        </p:nvSpPr>
        <p:spPr>
          <a:xfrm>
            <a:off x="251520" y="1915344"/>
            <a:ext cx="8537615" cy="1440160"/>
          </a:xfrm>
          <a:prstGeom prst="rect">
            <a:avLst/>
          </a:prstGeom>
        </p:spPr>
        <p:txBody>
          <a:bodyPr wrap="square">
            <a:noAutofit/>
          </a:bodyPr>
          <a:lstStyle>
            <a:lvl1pPr algn="ctr">
              <a:defRPr>
                <a:solidFill>
                  <a:srgbClr val="005191"/>
                </a:solidFill>
                <a:latin typeface="+mn-lt"/>
                <a:ea typeface="Tahoma" panose="020B0604030504040204" pitchFamily="34" charset="0"/>
                <a:cs typeface="Tahoma" panose="020B0604030504040204" pitchFamily="34" charset="0"/>
              </a:defRPr>
            </a:lvl1pPr>
          </a:lstStyle>
          <a:p>
            <a:r>
              <a:rPr lang="de-DE" dirty="0" smtClean="0"/>
              <a:t>Titelmasterformat durch Klicken bearbeiten</a:t>
            </a:r>
            <a:endParaRPr lang="en-US" dirty="0"/>
          </a:p>
        </p:txBody>
      </p:sp>
      <p:sp>
        <p:nvSpPr>
          <p:cNvPr id="7" name="Datumsplatzhalter 4"/>
          <p:cNvSpPr>
            <a:spLocks noGrp="1"/>
          </p:cNvSpPr>
          <p:nvPr>
            <p:ph type="dt" sz="half" idx="2"/>
          </p:nvPr>
        </p:nvSpPr>
        <p:spPr>
          <a:xfrm>
            <a:off x="7236296" y="6597352"/>
            <a:ext cx="1053480" cy="261610"/>
          </a:xfrm>
          <a:prstGeom prst="rect">
            <a:avLst/>
          </a:prstGeom>
        </p:spPr>
        <p:txBody>
          <a:bodyPr vert="horz" lIns="91440" tIns="45720" rIns="91440" bIns="45720" rtlCol="0" anchor="ctr"/>
          <a:lstStyle>
            <a:lvl1pPr algn="r">
              <a:defRPr sz="1100">
                <a:solidFill>
                  <a:srgbClr val="F6F6F6"/>
                </a:solidFill>
                <a:latin typeface="+mn-lt"/>
                <a:ea typeface="Tahoma" panose="020B0604030504040204" pitchFamily="34" charset="0"/>
                <a:cs typeface="Tahoma" panose="020B0604030504040204" pitchFamily="34" charset="0"/>
              </a:defRPr>
            </a:lvl1pPr>
          </a:lstStyle>
          <a:p>
            <a:r>
              <a:rPr lang="en-US" dirty="0" smtClean="0"/>
              <a:t>29.04.2016</a:t>
            </a:r>
            <a:endParaRPr lang="en-US" dirty="0"/>
          </a:p>
        </p:txBody>
      </p:sp>
      <p:sp>
        <p:nvSpPr>
          <p:cNvPr id="10" name="Foliennummernplatzhalter 8"/>
          <p:cNvSpPr>
            <a:spLocks noGrp="1"/>
          </p:cNvSpPr>
          <p:nvPr>
            <p:ph type="sldNum" sz="quarter" idx="4"/>
          </p:nvPr>
        </p:nvSpPr>
        <p:spPr>
          <a:xfrm>
            <a:off x="8388424" y="6596390"/>
            <a:ext cx="758997" cy="261610"/>
          </a:xfrm>
          <a:prstGeom prst="rect">
            <a:avLst/>
          </a:prstGeom>
        </p:spPr>
        <p:txBody>
          <a:bodyPr vert="horz" lIns="180000" tIns="45720" rIns="180000" bIns="45720" rtlCol="0" anchor="ctr"/>
          <a:lstStyle>
            <a:lvl1pPr algn="r">
              <a:defRPr sz="1100">
                <a:solidFill>
                  <a:srgbClr val="F6F6F6"/>
                </a:solidFill>
                <a:latin typeface="+mn-lt"/>
                <a:ea typeface="Tahoma" panose="020B0604030504040204" pitchFamily="34" charset="0"/>
                <a:cs typeface="Tahoma" panose="020B0604030504040204" pitchFamily="34" charset="0"/>
              </a:defRPr>
            </a:lvl1pPr>
          </a:lstStyle>
          <a:p>
            <a:fld id="{BA4D798F-BC53-4B2C-AF0B-B02A7EE54970}" type="slidenum">
              <a:rPr lang="en-US" smtClean="0"/>
              <a:pPr/>
              <a:t>‹Nr.›</a:t>
            </a:fld>
            <a:endParaRPr lang="en-US" dirty="0"/>
          </a:p>
        </p:txBody>
      </p:sp>
      <p:sp>
        <p:nvSpPr>
          <p:cNvPr id="12" name="Fußzeilenplatzhalter 5"/>
          <p:cNvSpPr txBox="1">
            <a:spLocks/>
          </p:cNvSpPr>
          <p:nvPr userDrawn="1"/>
        </p:nvSpPr>
        <p:spPr>
          <a:xfrm>
            <a:off x="179512" y="6597352"/>
            <a:ext cx="1594407" cy="260648"/>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F6F6F6"/>
                </a:solidFill>
                <a:latin typeface="Calibri" pitchFamily="34" charset="0"/>
                <a:ea typeface="Calibri" pitchFamily="34" charset="0"/>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dirty="0" smtClean="0"/>
              <a:t>H. Widmann</a:t>
            </a:r>
          </a:p>
        </p:txBody>
      </p:sp>
    </p:spTree>
    <p:extLst>
      <p:ext uri="{BB962C8B-B14F-4D97-AF65-F5344CB8AC3E}">
        <p14:creationId xmlns:p14="http://schemas.microsoft.com/office/powerpoint/2010/main" val="13499739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7" name="Picture 2" descr="H:\doc\Vorlagen\Powerpoint\DKRZ Logo Einzelne Schwinge-23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rot="10800000">
            <a:off x="1831643" y="4256039"/>
            <a:ext cx="7312357" cy="226082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doc\Vorlagen\Powerpoint\DKRZ Logo Einzelne Schwinge-23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0" y="403176"/>
            <a:ext cx="7312357" cy="2260823"/>
          </a:xfrm>
          <a:prstGeom prst="rect">
            <a:avLst/>
          </a:prstGeom>
          <a:noFill/>
          <a:extLst>
            <a:ext uri="{909E8E84-426E-40DD-AFC4-6F175D3DCCD1}">
              <a14:hiddenFill xmlns:a14="http://schemas.microsoft.com/office/drawing/2010/main">
                <a:solidFill>
                  <a:srgbClr val="FFFFFF"/>
                </a:solidFill>
              </a14:hiddenFill>
            </a:ext>
          </a:extLst>
        </p:spPr>
      </p:pic>
      <p:sp>
        <p:nvSpPr>
          <p:cNvPr id="3" name="Untertitel 2"/>
          <p:cNvSpPr>
            <a:spLocks noGrp="1"/>
          </p:cNvSpPr>
          <p:nvPr>
            <p:ph type="subTitle" idx="1"/>
          </p:nvPr>
        </p:nvSpPr>
        <p:spPr>
          <a:xfrm>
            <a:off x="1371600" y="2996952"/>
            <a:ext cx="6400800" cy="2184648"/>
          </a:xfrm>
        </p:spPr>
        <p:txBody>
          <a:bodyPr/>
          <a:lstStyle>
            <a:lvl1pPr marL="0" indent="0" algn="ctr">
              <a:buNone/>
              <a:defRPr>
                <a:solidFill>
                  <a:srgbClr val="00519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Formatvorlage des Untertitelmasters durch Klicken bearbeiten</a:t>
            </a:r>
            <a:endParaRPr lang="en-US" dirty="0"/>
          </a:p>
        </p:txBody>
      </p:sp>
      <p:sp>
        <p:nvSpPr>
          <p:cNvPr id="4" name="Titel 3"/>
          <p:cNvSpPr>
            <a:spLocks noGrp="1"/>
          </p:cNvSpPr>
          <p:nvPr>
            <p:ph type="title"/>
          </p:nvPr>
        </p:nvSpPr>
        <p:spPr>
          <a:xfrm>
            <a:off x="251520" y="1268760"/>
            <a:ext cx="8537615" cy="1440160"/>
          </a:xfrm>
          <a:prstGeom prst="rect">
            <a:avLst/>
          </a:prstGeom>
        </p:spPr>
        <p:txBody>
          <a:bodyPr wrap="square">
            <a:noAutofit/>
          </a:bodyPr>
          <a:lstStyle>
            <a:lvl1pPr algn="ctr">
              <a:defRPr>
                <a:solidFill>
                  <a:srgbClr val="005191"/>
                </a:solidFill>
                <a:latin typeface="+mj-lt"/>
                <a:ea typeface="Tahoma" panose="020B0604030504040204" pitchFamily="34" charset="0"/>
                <a:cs typeface="Tahoma" panose="020B0604030504040204" pitchFamily="34" charset="0"/>
              </a:defRPr>
            </a:lvl1pPr>
          </a:lstStyle>
          <a:p>
            <a:r>
              <a:rPr lang="de-DE" dirty="0" smtClean="0"/>
              <a:t>Titelmasterformat durch Klicken bearbeiten</a:t>
            </a:r>
            <a:endParaRPr lang="en-US" dirty="0"/>
          </a:p>
        </p:txBody>
      </p:sp>
      <p:sp>
        <p:nvSpPr>
          <p:cNvPr id="5" name="Textfeld 4"/>
          <p:cNvSpPr txBox="1"/>
          <p:nvPr userDrawn="1"/>
        </p:nvSpPr>
        <p:spPr>
          <a:xfrm>
            <a:off x="1906911" y="5373216"/>
            <a:ext cx="5328592" cy="646331"/>
          </a:xfrm>
          <a:prstGeom prst="rect">
            <a:avLst/>
          </a:prstGeom>
          <a:noFill/>
        </p:spPr>
        <p:txBody>
          <a:bodyPr wrap="square" rtlCol="0">
            <a:spAutoFit/>
          </a:bodyPr>
          <a:lstStyle/>
          <a:p>
            <a:pPr algn="ctr"/>
            <a:r>
              <a:rPr lang="de-DE" dirty="0" smtClean="0">
                <a:solidFill>
                  <a:srgbClr val="005191"/>
                </a:solidFill>
                <a:latin typeface="+mn-lt"/>
                <a:ea typeface="CMU Sans Serif" pitchFamily="50" charset="0"/>
                <a:cs typeface="Vijaya" panose="020B0604020202020204" pitchFamily="34" charset="0"/>
              </a:rPr>
              <a:t>Heinrich</a:t>
            </a:r>
            <a:r>
              <a:rPr lang="de-DE" baseline="0" dirty="0" smtClean="0">
                <a:solidFill>
                  <a:srgbClr val="005191"/>
                </a:solidFill>
                <a:latin typeface="+mn-lt"/>
                <a:ea typeface="CMU Sans Serif" pitchFamily="50" charset="0"/>
                <a:cs typeface="Vijaya" panose="020B0604020202020204" pitchFamily="34" charset="0"/>
              </a:rPr>
              <a:t> Widmann</a:t>
            </a:r>
            <a:endParaRPr lang="de-DE" dirty="0" smtClean="0">
              <a:solidFill>
                <a:srgbClr val="005191"/>
              </a:solidFill>
              <a:latin typeface="+mn-lt"/>
              <a:ea typeface="CMU Sans Serif" pitchFamily="50" charset="0"/>
              <a:cs typeface="Vijaya" panose="020B0604020202020204" pitchFamily="34" charset="0"/>
            </a:endParaRPr>
          </a:p>
          <a:p>
            <a:pPr algn="ctr"/>
            <a:r>
              <a:rPr lang="de-DE" dirty="0" smtClean="0">
                <a:solidFill>
                  <a:srgbClr val="005191"/>
                </a:solidFill>
                <a:latin typeface="+mn-lt"/>
                <a:ea typeface="CMU Sans Serif" pitchFamily="50" charset="0"/>
                <a:cs typeface="Vijaya" panose="020B0604020202020204" pitchFamily="34" charset="0"/>
              </a:rPr>
              <a:t>Deutsches Klimarechenzentrum (DKRZ)</a:t>
            </a:r>
            <a:endParaRPr lang="en-US" dirty="0">
              <a:solidFill>
                <a:srgbClr val="005191"/>
              </a:solidFill>
              <a:latin typeface="+mn-lt"/>
              <a:ea typeface="CMU Sans Serif" pitchFamily="50" charset="0"/>
              <a:cs typeface="Vijaya" panose="020B0604020202020204" pitchFamily="34" charset="0"/>
            </a:endParaRPr>
          </a:p>
        </p:txBody>
      </p:sp>
    </p:spTree>
    <p:extLst>
      <p:ext uri="{BB962C8B-B14F-4D97-AF65-F5344CB8AC3E}">
        <p14:creationId xmlns:p14="http://schemas.microsoft.com/office/powerpoint/2010/main" val="71497013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868362"/>
          </a:xfrm>
          <a:prstGeom prst="rect">
            <a:avLst/>
          </a:prstGeom>
        </p:spPr>
        <p:txBody>
          <a:bodyPr>
            <a:normAutofit/>
          </a:bodyPr>
          <a:lstStyle>
            <a:lvl1pPr>
              <a:defRPr sz="2800" b="1">
                <a:latin typeface="Century Gothic"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lvl1pPr>
              <a:defRPr sz="2400">
                <a:latin typeface="Century Gothic" pitchFamily="34" charset="0"/>
              </a:defRPr>
            </a:lvl1pPr>
            <a:lvl2pPr>
              <a:defRPr sz="2400">
                <a:latin typeface="Century Gothic" pitchFamily="34" charset="0"/>
              </a:defRPr>
            </a:lvl2pPr>
            <a:lvl3pPr>
              <a:defRPr sz="2400">
                <a:latin typeface="Century Gothic" pitchFamily="34" charset="0"/>
              </a:defRPr>
            </a:lvl3pPr>
            <a:lvl4pPr>
              <a:defRPr sz="2400">
                <a:latin typeface="Century Gothic" pitchFamily="34" charset="0"/>
              </a:defRPr>
            </a:lvl4pPr>
            <a:lvl5pPr>
              <a:defRPr sz="2400">
                <a:latin typeface="Century Gothic"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04235"/>
            <a:ext cx="2133600" cy="365125"/>
          </a:xfrm>
          <a:prstGeom prst="rect">
            <a:avLst/>
          </a:prstGeom>
        </p:spPr>
        <p:txBody>
          <a:bodyPr/>
          <a:lstStyle/>
          <a:p>
            <a:r>
              <a:rPr lang="en-US" smtClean="0"/>
              <a:t>www.eudat.eu | http://b2find.eudat.eu</a:t>
            </a:r>
            <a:endParaRPr lang="en-US"/>
          </a:p>
        </p:txBody>
      </p:sp>
      <p:sp>
        <p:nvSpPr>
          <p:cNvPr id="3" name="Footer Placeholder 2"/>
          <p:cNvSpPr>
            <a:spLocks noGrp="1"/>
          </p:cNvSpPr>
          <p:nvPr>
            <p:ph type="ftr" sz="quarter" idx="11"/>
          </p:nvPr>
        </p:nvSpPr>
        <p:spPr>
          <a:xfrm>
            <a:off x="3124200" y="6304235"/>
            <a:ext cx="2895600" cy="365125"/>
          </a:xfrm>
          <a:prstGeom prst="rect">
            <a:avLst/>
          </a:prstGeom>
        </p:spPr>
        <p:txBody>
          <a:bodyPr/>
          <a:lstStyle/>
          <a:p>
            <a:r>
              <a:rPr lang="en-US" smtClean="0"/>
              <a:t>B2FIND – Find Research Data</a:t>
            </a:r>
            <a:endParaRPr lang="en-US"/>
          </a:p>
        </p:txBody>
      </p:sp>
      <p:sp>
        <p:nvSpPr>
          <p:cNvPr id="4" name="Slide Number Placeholder 3"/>
          <p:cNvSpPr>
            <a:spLocks noGrp="1"/>
          </p:cNvSpPr>
          <p:nvPr>
            <p:ph type="sldNum" sz="quarter" idx="12"/>
          </p:nvPr>
        </p:nvSpPr>
        <p:spPr>
          <a:xfrm>
            <a:off x="6553200" y="6304235"/>
            <a:ext cx="2133600" cy="365125"/>
          </a:xfrm>
          <a:prstGeom prst="rect">
            <a:avLst/>
          </a:prstGeom>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el und Text">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792162"/>
          </a:xfrm>
          <a:prstGeom prst="rect">
            <a:avLst/>
          </a:prstGeom>
        </p:spPr>
        <p:txBody>
          <a:bodyPr/>
          <a:lstStyle/>
          <a:p>
            <a:r>
              <a:rPr lang="de-DE" smtClean="0"/>
              <a:t>Titelmasterformat durch Klicken bearbeiten</a:t>
            </a:r>
            <a:endParaRPr lang="es-ES"/>
          </a:p>
        </p:txBody>
      </p:sp>
      <p:sp>
        <p:nvSpPr>
          <p:cNvPr id="4" name="Footer Placeholder 3"/>
          <p:cNvSpPr>
            <a:spLocks noGrp="1"/>
          </p:cNvSpPr>
          <p:nvPr>
            <p:ph type="ftr" sz="quarter" idx="11"/>
          </p:nvPr>
        </p:nvSpPr>
        <p:spPr>
          <a:xfrm>
            <a:off x="3124200" y="6304235"/>
            <a:ext cx="2895600" cy="365125"/>
          </a:xfrm>
          <a:prstGeom prst="rect">
            <a:avLst/>
          </a:prstGeom>
        </p:spPr>
        <p:txBody>
          <a:bodyPr/>
          <a:lstStyle/>
          <a:p>
            <a:endParaRPr lang="es-E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7A664348-DC2E-4C46-A357-1ED243B754D0}" type="slidenum">
              <a:rPr lang="es-ES" smtClean="0"/>
              <a:t>‹Nr.›</a:t>
            </a:fld>
            <a:endParaRPr lang="es-ES"/>
          </a:p>
        </p:txBody>
      </p:sp>
      <p:sp>
        <p:nvSpPr>
          <p:cNvPr id="9" name="Text Placeholder 8"/>
          <p:cNvSpPr>
            <a:spLocks noGrp="1"/>
          </p:cNvSpPr>
          <p:nvPr>
            <p:ph type="body" sz="quarter" idx="13" hasCustomPrompt="1"/>
          </p:nvPr>
        </p:nvSpPr>
        <p:spPr>
          <a:xfrm>
            <a:off x="468313" y="1628775"/>
            <a:ext cx="8207375" cy="4608513"/>
          </a:xfrm>
        </p:spPr>
        <p:txBody>
          <a:bodyPr>
            <a:normAutofit/>
          </a:bodyPr>
          <a:lstStyle>
            <a:lvl1pPr marL="0" indent="0">
              <a:buNone/>
              <a:defRPr sz="200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text</a:t>
            </a:r>
          </a:p>
        </p:txBody>
      </p:sp>
    </p:spTree>
    <p:extLst>
      <p:ext uri="{BB962C8B-B14F-4D97-AF65-F5344CB8AC3E}">
        <p14:creationId xmlns:p14="http://schemas.microsoft.com/office/powerpoint/2010/main" val="3796875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llgemeine Folie">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chor="ctr" anchorCtr="0"/>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4" name="Datumsplatzhalter 4"/>
          <p:cNvSpPr>
            <a:spLocks noGrp="1"/>
          </p:cNvSpPr>
          <p:nvPr>
            <p:ph type="dt" sz="half" idx="2"/>
          </p:nvPr>
        </p:nvSpPr>
        <p:spPr>
          <a:xfrm>
            <a:off x="7236296" y="6597352"/>
            <a:ext cx="1053480" cy="261610"/>
          </a:xfrm>
          <a:prstGeom prst="rect">
            <a:avLst/>
          </a:prstGeom>
        </p:spPr>
        <p:txBody>
          <a:bodyPr vert="horz" lIns="91440" tIns="45720" rIns="91440" bIns="45720" rtlCol="0" anchor="ctr"/>
          <a:lstStyle>
            <a:lvl1pPr algn="r">
              <a:defRPr sz="1100">
                <a:solidFill>
                  <a:srgbClr val="F6F6F6"/>
                </a:solidFill>
                <a:latin typeface="Tahoma" panose="020B0604030504040204" pitchFamily="34" charset="0"/>
                <a:ea typeface="Tahoma" panose="020B0604030504040204" pitchFamily="34" charset="0"/>
                <a:cs typeface="Tahoma" panose="020B0604030504040204" pitchFamily="34" charset="0"/>
              </a:defRPr>
            </a:lvl1pPr>
          </a:lstStyle>
          <a:p>
            <a:r>
              <a:rPr lang="en-US" dirty="0" smtClean="0">
                <a:latin typeface="Calibri" pitchFamily="34" charset="0"/>
              </a:rPr>
              <a:t>29.04.2016</a:t>
            </a:r>
            <a:endParaRPr lang="en-US" dirty="0">
              <a:latin typeface="Calibri" pitchFamily="34" charset="0"/>
            </a:endParaRPr>
          </a:p>
        </p:txBody>
      </p:sp>
      <p:sp>
        <p:nvSpPr>
          <p:cNvPr id="6" name="Foliennummernplatzhalter 8"/>
          <p:cNvSpPr>
            <a:spLocks noGrp="1"/>
          </p:cNvSpPr>
          <p:nvPr>
            <p:ph type="sldNum" sz="quarter" idx="4"/>
          </p:nvPr>
        </p:nvSpPr>
        <p:spPr>
          <a:xfrm>
            <a:off x="8388424" y="6596390"/>
            <a:ext cx="758997" cy="261610"/>
          </a:xfrm>
          <a:prstGeom prst="rect">
            <a:avLst/>
          </a:prstGeom>
        </p:spPr>
        <p:txBody>
          <a:bodyPr vert="horz" lIns="180000" tIns="45720" rIns="180000" bIns="45720" rtlCol="0" anchor="ctr"/>
          <a:lstStyle>
            <a:lvl1pPr algn="r">
              <a:defRPr sz="1100">
                <a:solidFill>
                  <a:srgbClr val="F6F6F6"/>
                </a:solidFill>
                <a:latin typeface="Calibri" pitchFamily="34" charset="0"/>
                <a:ea typeface="Tahoma" panose="020B0604030504040204" pitchFamily="34" charset="0"/>
                <a:cs typeface="Tahoma" panose="020B0604030504040204" pitchFamily="34" charset="0"/>
              </a:defRPr>
            </a:lvl1pPr>
          </a:lstStyle>
          <a:p>
            <a:fld id="{BA4D798F-BC53-4B2C-AF0B-B02A7EE54970}" type="slidenum">
              <a:rPr lang="en-US" smtClean="0"/>
              <a:pPr/>
              <a:t>‹Nr.›</a:t>
            </a:fld>
            <a:endParaRPr lang="en-US" dirty="0"/>
          </a:p>
        </p:txBody>
      </p:sp>
      <p:sp>
        <p:nvSpPr>
          <p:cNvPr id="9" name="Titel 8"/>
          <p:cNvSpPr>
            <a:spLocks noGrp="1"/>
          </p:cNvSpPr>
          <p:nvPr>
            <p:ph type="title"/>
          </p:nvPr>
        </p:nvSpPr>
        <p:spPr>
          <a:xfrm>
            <a:off x="0" y="332656"/>
            <a:ext cx="9144000" cy="584775"/>
          </a:xfrm>
          <a:prstGeom prst="rect">
            <a:avLst/>
          </a:prstGeom>
          <a:solidFill>
            <a:srgbClr val="F6F6F6"/>
          </a:solidFill>
        </p:spPr>
        <p:txBody>
          <a:bodyPr lIns="180000" rIns="180000"/>
          <a:lstStyle>
            <a:lvl1pPr algn="r">
              <a:defRPr sz="3200">
                <a:solidFill>
                  <a:srgbClr val="005191"/>
                </a:solidFill>
                <a:latin typeface="Tahoma" panose="020B0604030504040204" pitchFamily="34" charset="0"/>
                <a:ea typeface="Tahoma" panose="020B0604030504040204" pitchFamily="34" charset="0"/>
                <a:cs typeface="Tahoma" panose="020B0604030504040204" pitchFamily="34" charset="0"/>
              </a:defRPr>
            </a:lvl1pPr>
          </a:lstStyle>
          <a:p>
            <a:r>
              <a:rPr lang="de-DE" dirty="0" smtClean="0"/>
              <a:t>Titelmasterformat durch Klicken bearbeiten</a:t>
            </a:r>
            <a:endParaRPr lang="en-US" dirty="0"/>
          </a:p>
        </p:txBody>
      </p:sp>
      <p:sp>
        <p:nvSpPr>
          <p:cNvPr id="8" name="Fußzeilenplatzhalter 5"/>
          <p:cNvSpPr txBox="1">
            <a:spLocks/>
          </p:cNvSpPr>
          <p:nvPr userDrawn="1"/>
        </p:nvSpPr>
        <p:spPr>
          <a:xfrm>
            <a:off x="179512" y="6597352"/>
            <a:ext cx="1594407" cy="260648"/>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F6F6F6"/>
                </a:solidFill>
                <a:latin typeface="Calibri" pitchFamily="34" charset="0"/>
                <a:ea typeface="Calibri" pitchFamily="34" charset="0"/>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dirty="0" smtClean="0"/>
              <a:t>H.</a:t>
            </a:r>
            <a:r>
              <a:rPr lang="de-DE" baseline="0" dirty="0" smtClean="0"/>
              <a:t> Widmann</a:t>
            </a:r>
            <a:endParaRPr lang="en-US" dirty="0"/>
          </a:p>
        </p:txBody>
      </p:sp>
    </p:spTree>
    <p:extLst>
      <p:ext uri="{BB962C8B-B14F-4D97-AF65-F5344CB8AC3E}">
        <p14:creationId xmlns:p14="http://schemas.microsoft.com/office/powerpoint/2010/main" val="300445596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nterabschnitt">
    <p:spTree>
      <p:nvGrpSpPr>
        <p:cNvPr id="1" name=""/>
        <p:cNvGrpSpPr/>
        <p:nvPr/>
      </p:nvGrpSpPr>
      <p:grpSpPr>
        <a:xfrm>
          <a:off x="0" y="0"/>
          <a:ext cx="0" cy="0"/>
          <a:chOff x="0" y="0"/>
          <a:chExt cx="0" cy="0"/>
        </a:xfrm>
      </p:grpSpPr>
      <p:pic>
        <p:nvPicPr>
          <p:cNvPr id="11" name="Picture 2" descr="H:\doc\Vorlagen\Powerpoint\DKRZ Logo Einzelne Schwinge-23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rot="10800000">
            <a:off x="1831643" y="4256039"/>
            <a:ext cx="7312357" cy="226082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doc\Vorlagen\Powerpoint\DKRZ Logo Einzelne Schwinge-23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0" y="403176"/>
            <a:ext cx="7312357" cy="2260823"/>
          </a:xfrm>
          <a:prstGeom prst="rect">
            <a:avLst/>
          </a:prstGeom>
          <a:noFill/>
          <a:extLst>
            <a:ext uri="{909E8E84-426E-40DD-AFC4-6F175D3DCCD1}">
              <a14:hiddenFill xmlns:a14="http://schemas.microsoft.com/office/drawing/2010/main">
                <a:solidFill>
                  <a:srgbClr val="FFFFFF"/>
                </a:solidFill>
              </a14:hiddenFill>
            </a:ext>
          </a:extLst>
        </p:spPr>
      </p:pic>
      <p:sp>
        <p:nvSpPr>
          <p:cNvPr id="3" name="Untertitel 2"/>
          <p:cNvSpPr>
            <a:spLocks noGrp="1"/>
          </p:cNvSpPr>
          <p:nvPr>
            <p:ph type="subTitle" idx="1"/>
          </p:nvPr>
        </p:nvSpPr>
        <p:spPr>
          <a:xfrm>
            <a:off x="1371600" y="3645024"/>
            <a:ext cx="6400800" cy="1536576"/>
          </a:xfrm>
        </p:spPr>
        <p:txBody>
          <a:bodyPr/>
          <a:lstStyle>
            <a:lvl1pPr marL="0" indent="0" algn="ctr">
              <a:buNone/>
              <a:defRPr>
                <a:solidFill>
                  <a:srgbClr val="00519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Formatvorlage des Untertitelmasters durch Klicken bearbeiten</a:t>
            </a:r>
            <a:endParaRPr lang="en-US" dirty="0"/>
          </a:p>
        </p:txBody>
      </p:sp>
      <p:sp>
        <p:nvSpPr>
          <p:cNvPr id="4" name="Titel 3"/>
          <p:cNvSpPr>
            <a:spLocks noGrp="1"/>
          </p:cNvSpPr>
          <p:nvPr>
            <p:ph type="title"/>
          </p:nvPr>
        </p:nvSpPr>
        <p:spPr>
          <a:xfrm>
            <a:off x="251520" y="1915344"/>
            <a:ext cx="8537615" cy="1440160"/>
          </a:xfrm>
          <a:prstGeom prst="rect">
            <a:avLst/>
          </a:prstGeom>
        </p:spPr>
        <p:txBody>
          <a:bodyPr wrap="square">
            <a:noAutofit/>
          </a:bodyPr>
          <a:lstStyle>
            <a:lvl1pPr algn="ctr">
              <a:defRPr>
                <a:solidFill>
                  <a:srgbClr val="005191"/>
                </a:solidFill>
                <a:latin typeface="+mn-lt"/>
                <a:ea typeface="Tahoma" panose="020B0604030504040204" pitchFamily="34" charset="0"/>
                <a:cs typeface="Tahoma" panose="020B0604030504040204" pitchFamily="34" charset="0"/>
              </a:defRPr>
            </a:lvl1pPr>
          </a:lstStyle>
          <a:p>
            <a:r>
              <a:rPr lang="de-DE" dirty="0" smtClean="0"/>
              <a:t>Titelmasterformat durch Klicken bearbeiten</a:t>
            </a:r>
            <a:endParaRPr lang="en-US" dirty="0"/>
          </a:p>
        </p:txBody>
      </p:sp>
      <p:sp>
        <p:nvSpPr>
          <p:cNvPr id="7" name="Datumsplatzhalter 4"/>
          <p:cNvSpPr>
            <a:spLocks noGrp="1"/>
          </p:cNvSpPr>
          <p:nvPr>
            <p:ph type="dt" sz="half" idx="2"/>
          </p:nvPr>
        </p:nvSpPr>
        <p:spPr>
          <a:xfrm>
            <a:off x="7236296" y="6597352"/>
            <a:ext cx="1053480" cy="261610"/>
          </a:xfrm>
          <a:prstGeom prst="rect">
            <a:avLst/>
          </a:prstGeom>
        </p:spPr>
        <p:txBody>
          <a:bodyPr vert="horz" lIns="91440" tIns="45720" rIns="91440" bIns="45720" rtlCol="0" anchor="ctr"/>
          <a:lstStyle>
            <a:lvl1pPr algn="r">
              <a:defRPr sz="1100">
                <a:solidFill>
                  <a:srgbClr val="F6F6F6"/>
                </a:solidFill>
                <a:latin typeface="+mn-lt"/>
                <a:ea typeface="Tahoma" panose="020B0604030504040204" pitchFamily="34" charset="0"/>
                <a:cs typeface="Tahoma" panose="020B0604030504040204" pitchFamily="34" charset="0"/>
              </a:defRPr>
            </a:lvl1pPr>
          </a:lstStyle>
          <a:p>
            <a:r>
              <a:rPr lang="en-US" dirty="0" smtClean="0"/>
              <a:t>29.04.2016</a:t>
            </a:r>
            <a:endParaRPr lang="en-US" dirty="0"/>
          </a:p>
        </p:txBody>
      </p:sp>
      <p:sp>
        <p:nvSpPr>
          <p:cNvPr id="10" name="Foliennummernplatzhalter 8"/>
          <p:cNvSpPr>
            <a:spLocks noGrp="1"/>
          </p:cNvSpPr>
          <p:nvPr>
            <p:ph type="sldNum" sz="quarter" idx="4"/>
          </p:nvPr>
        </p:nvSpPr>
        <p:spPr>
          <a:xfrm>
            <a:off x="8388424" y="6596390"/>
            <a:ext cx="758997" cy="261610"/>
          </a:xfrm>
          <a:prstGeom prst="rect">
            <a:avLst/>
          </a:prstGeom>
        </p:spPr>
        <p:txBody>
          <a:bodyPr vert="horz" lIns="180000" tIns="45720" rIns="180000" bIns="45720" rtlCol="0" anchor="ctr"/>
          <a:lstStyle>
            <a:lvl1pPr algn="r">
              <a:defRPr sz="1100">
                <a:solidFill>
                  <a:srgbClr val="F6F6F6"/>
                </a:solidFill>
                <a:latin typeface="+mn-lt"/>
                <a:ea typeface="Tahoma" panose="020B0604030504040204" pitchFamily="34" charset="0"/>
                <a:cs typeface="Tahoma" panose="020B0604030504040204" pitchFamily="34" charset="0"/>
              </a:defRPr>
            </a:lvl1pPr>
          </a:lstStyle>
          <a:p>
            <a:fld id="{BA4D798F-BC53-4B2C-AF0B-B02A7EE54970}" type="slidenum">
              <a:rPr lang="en-US" smtClean="0"/>
              <a:pPr/>
              <a:t>‹Nr.›</a:t>
            </a:fld>
            <a:endParaRPr lang="en-US" dirty="0"/>
          </a:p>
        </p:txBody>
      </p:sp>
      <p:sp>
        <p:nvSpPr>
          <p:cNvPr id="12" name="Fußzeilenplatzhalter 5"/>
          <p:cNvSpPr txBox="1">
            <a:spLocks/>
          </p:cNvSpPr>
          <p:nvPr userDrawn="1"/>
        </p:nvSpPr>
        <p:spPr>
          <a:xfrm>
            <a:off x="179512" y="6597352"/>
            <a:ext cx="1594407" cy="260648"/>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F6F6F6"/>
                </a:solidFill>
                <a:latin typeface="Calibri" pitchFamily="34" charset="0"/>
                <a:ea typeface="Calibri" pitchFamily="34" charset="0"/>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dirty="0" smtClean="0"/>
              <a:t>H. Widmann</a:t>
            </a:r>
          </a:p>
        </p:txBody>
      </p:sp>
    </p:spTree>
    <p:extLst>
      <p:ext uri="{BB962C8B-B14F-4D97-AF65-F5344CB8AC3E}">
        <p14:creationId xmlns:p14="http://schemas.microsoft.com/office/powerpoint/2010/main" val="79702932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7" name="Picture 2" descr="H:\doc\Vorlagen\Powerpoint\DKRZ Logo Einzelne Schwinge-23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rot="10800000">
            <a:off x="1831643" y="4256039"/>
            <a:ext cx="7312357" cy="226082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doc\Vorlagen\Powerpoint\DKRZ Logo Einzelne Schwinge-238.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0" y="403176"/>
            <a:ext cx="7312357" cy="2260823"/>
          </a:xfrm>
          <a:prstGeom prst="rect">
            <a:avLst/>
          </a:prstGeom>
          <a:noFill/>
          <a:extLst>
            <a:ext uri="{909E8E84-426E-40DD-AFC4-6F175D3DCCD1}">
              <a14:hiddenFill xmlns:a14="http://schemas.microsoft.com/office/drawing/2010/main">
                <a:solidFill>
                  <a:srgbClr val="FFFFFF"/>
                </a:solidFill>
              </a14:hiddenFill>
            </a:ext>
          </a:extLst>
        </p:spPr>
      </p:pic>
      <p:sp>
        <p:nvSpPr>
          <p:cNvPr id="3" name="Untertitel 2"/>
          <p:cNvSpPr>
            <a:spLocks noGrp="1"/>
          </p:cNvSpPr>
          <p:nvPr>
            <p:ph type="subTitle" idx="1"/>
          </p:nvPr>
        </p:nvSpPr>
        <p:spPr>
          <a:xfrm>
            <a:off x="1371600" y="2996952"/>
            <a:ext cx="6400800" cy="2184648"/>
          </a:xfrm>
        </p:spPr>
        <p:txBody>
          <a:bodyPr/>
          <a:lstStyle>
            <a:lvl1pPr marL="0" indent="0" algn="ctr">
              <a:buNone/>
              <a:defRPr>
                <a:solidFill>
                  <a:srgbClr val="00519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Formatvorlage des Untertitelmasters durch Klicken bearbeiten</a:t>
            </a:r>
            <a:endParaRPr lang="en-US" dirty="0"/>
          </a:p>
        </p:txBody>
      </p:sp>
      <p:sp>
        <p:nvSpPr>
          <p:cNvPr id="4" name="Titel 3"/>
          <p:cNvSpPr>
            <a:spLocks noGrp="1"/>
          </p:cNvSpPr>
          <p:nvPr>
            <p:ph type="title"/>
          </p:nvPr>
        </p:nvSpPr>
        <p:spPr>
          <a:xfrm>
            <a:off x="251520" y="1268760"/>
            <a:ext cx="8537615" cy="1440160"/>
          </a:xfrm>
          <a:prstGeom prst="rect">
            <a:avLst/>
          </a:prstGeom>
        </p:spPr>
        <p:txBody>
          <a:bodyPr wrap="square">
            <a:noAutofit/>
          </a:bodyPr>
          <a:lstStyle>
            <a:lvl1pPr algn="ctr">
              <a:defRPr>
                <a:solidFill>
                  <a:srgbClr val="005191"/>
                </a:solidFill>
                <a:latin typeface="+mj-lt"/>
                <a:ea typeface="Tahoma" panose="020B0604030504040204" pitchFamily="34" charset="0"/>
                <a:cs typeface="Tahoma" panose="020B0604030504040204" pitchFamily="34" charset="0"/>
              </a:defRPr>
            </a:lvl1pPr>
          </a:lstStyle>
          <a:p>
            <a:r>
              <a:rPr lang="de-DE" dirty="0" smtClean="0"/>
              <a:t>Titelmasterformat durch Klicken bearbeiten</a:t>
            </a:r>
            <a:endParaRPr lang="en-US" dirty="0"/>
          </a:p>
        </p:txBody>
      </p:sp>
      <p:sp>
        <p:nvSpPr>
          <p:cNvPr id="5" name="Textfeld 4"/>
          <p:cNvSpPr txBox="1"/>
          <p:nvPr userDrawn="1"/>
        </p:nvSpPr>
        <p:spPr>
          <a:xfrm>
            <a:off x="1906911" y="5373216"/>
            <a:ext cx="5328592" cy="646331"/>
          </a:xfrm>
          <a:prstGeom prst="rect">
            <a:avLst/>
          </a:prstGeom>
          <a:noFill/>
        </p:spPr>
        <p:txBody>
          <a:bodyPr wrap="square" rtlCol="0">
            <a:spAutoFit/>
          </a:bodyPr>
          <a:lstStyle/>
          <a:p>
            <a:pPr algn="ctr"/>
            <a:r>
              <a:rPr lang="de-DE" dirty="0" smtClean="0">
                <a:solidFill>
                  <a:srgbClr val="005191"/>
                </a:solidFill>
                <a:latin typeface="+mn-lt"/>
                <a:ea typeface="CMU Sans Serif" pitchFamily="50" charset="0"/>
                <a:cs typeface="Vijaya" panose="020B0604020202020204" pitchFamily="34" charset="0"/>
              </a:rPr>
              <a:t>Heinrich</a:t>
            </a:r>
            <a:r>
              <a:rPr lang="de-DE" baseline="0" dirty="0" smtClean="0">
                <a:solidFill>
                  <a:srgbClr val="005191"/>
                </a:solidFill>
                <a:latin typeface="+mn-lt"/>
                <a:ea typeface="CMU Sans Serif" pitchFamily="50" charset="0"/>
                <a:cs typeface="Vijaya" panose="020B0604020202020204" pitchFamily="34" charset="0"/>
              </a:rPr>
              <a:t> Widmann</a:t>
            </a:r>
            <a:endParaRPr lang="de-DE" dirty="0" smtClean="0">
              <a:solidFill>
                <a:srgbClr val="005191"/>
              </a:solidFill>
              <a:latin typeface="+mn-lt"/>
              <a:ea typeface="CMU Sans Serif" pitchFamily="50" charset="0"/>
              <a:cs typeface="Vijaya" panose="020B0604020202020204" pitchFamily="34" charset="0"/>
            </a:endParaRPr>
          </a:p>
          <a:p>
            <a:pPr algn="ctr"/>
            <a:r>
              <a:rPr lang="de-DE" dirty="0" smtClean="0">
                <a:solidFill>
                  <a:srgbClr val="005191"/>
                </a:solidFill>
                <a:latin typeface="+mn-lt"/>
                <a:ea typeface="CMU Sans Serif" pitchFamily="50" charset="0"/>
                <a:cs typeface="Vijaya" panose="020B0604020202020204" pitchFamily="34" charset="0"/>
              </a:rPr>
              <a:t>Deutsches Klimarechenzentrum (DKRZ)</a:t>
            </a:r>
            <a:endParaRPr lang="en-US" dirty="0">
              <a:solidFill>
                <a:srgbClr val="005191"/>
              </a:solidFill>
              <a:latin typeface="+mn-lt"/>
              <a:ea typeface="CMU Sans Serif" pitchFamily="50" charset="0"/>
              <a:cs typeface="Vijaya" panose="020B0604020202020204" pitchFamily="34" charset="0"/>
            </a:endParaRPr>
          </a:p>
        </p:txBody>
      </p:sp>
    </p:spTree>
    <p:extLst>
      <p:ext uri="{BB962C8B-B14F-4D97-AF65-F5344CB8AC3E}">
        <p14:creationId xmlns:p14="http://schemas.microsoft.com/office/powerpoint/2010/main" val="69173329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57200" y="1196752"/>
            <a:ext cx="8229600" cy="5112568"/>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7" name="Rechteck 6"/>
          <p:cNvSpPr/>
          <p:nvPr/>
        </p:nvSpPr>
        <p:spPr>
          <a:xfrm>
            <a:off x="0" y="0"/>
            <a:ext cx="9144000" cy="381001"/>
          </a:xfrm>
          <a:prstGeom prst="rect">
            <a:avLst/>
          </a:prstGeom>
          <a:solidFill>
            <a:srgbClr val="005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hteck 9"/>
          <p:cNvSpPr/>
          <p:nvPr/>
        </p:nvSpPr>
        <p:spPr>
          <a:xfrm>
            <a:off x="0" y="6597352"/>
            <a:ext cx="9144000" cy="260648"/>
          </a:xfrm>
          <a:prstGeom prst="rect">
            <a:avLst/>
          </a:prstGeom>
          <a:solidFill>
            <a:srgbClr val="005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7"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80621" y="37412"/>
            <a:ext cx="958032" cy="257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ußzeilenplatzhalter 5"/>
          <p:cNvSpPr txBox="1">
            <a:spLocks/>
          </p:cNvSpPr>
          <p:nvPr userDrawn="1"/>
        </p:nvSpPr>
        <p:spPr>
          <a:xfrm>
            <a:off x="1773920" y="6597352"/>
            <a:ext cx="5390368" cy="260648"/>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F6F6F6"/>
                </a:solidFill>
                <a:latin typeface="Calibri" pitchFamily="34" charset="0"/>
                <a:ea typeface="Calibri" pitchFamily="34" charset="0"/>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RDA-DE</a:t>
            </a:r>
            <a:r>
              <a:rPr lang="en-US" baseline="0" dirty="0" smtClean="0"/>
              <a:t> Workshop 2016 : </a:t>
            </a:r>
            <a:r>
              <a:rPr lang="en-US" baseline="0" dirty="0" err="1" smtClean="0"/>
              <a:t>Metadaten</a:t>
            </a:r>
            <a:r>
              <a:rPr lang="en-US" baseline="0" dirty="0" smtClean="0"/>
              <a:t>-Workflows </a:t>
            </a:r>
            <a:r>
              <a:rPr lang="en-US" dirty="0" smtClean="0"/>
              <a:t> -</a:t>
            </a:r>
            <a:r>
              <a:rPr lang="en-US" baseline="0" dirty="0" smtClean="0"/>
              <a:t>  2016-05-25</a:t>
            </a:r>
            <a:endParaRPr lang="en-US" dirty="0"/>
          </a:p>
        </p:txBody>
      </p:sp>
      <p:pic>
        <p:nvPicPr>
          <p:cNvPr id="8" name="Picture 3"/>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1" y="2"/>
            <a:ext cx="838200" cy="651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715451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5" r:id="rId4"/>
    <p:sldLayoutId id="2147483716" r:id="rId5"/>
    <p:sldLayoutId id="2147483717" r:id="rId6"/>
  </p:sldLayoutIdLst>
  <p:timing>
    <p:tnLst>
      <p:par>
        <p:cTn id="1" dur="indefinite" restart="never" nodeType="tmRoot"/>
      </p:par>
    </p:tnLst>
  </p:timing>
  <p:hf hd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5191"/>
        </a:buClr>
        <a:buFont typeface="Wingdings" pitchFamily="2" charset="2"/>
        <a:buChar char="§"/>
        <a:defRPr sz="3200" kern="1200">
          <a:solidFill>
            <a:schemeClr val="tx1"/>
          </a:solidFill>
          <a:latin typeface="+mn-lt"/>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Clr>
          <a:srgbClr val="005191"/>
        </a:buClr>
        <a:buFont typeface="Arial"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Clr>
          <a:srgbClr val="005191"/>
        </a:buClr>
        <a:buFont typeface="Calibri"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371600" indent="0" algn="l" defTabSz="914400" rtl="0" eaLnBrk="1" latinLnBrk="0" hangingPunct="1">
        <a:spcBef>
          <a:spcPct val="20000"/>
        </a:spcBef>
        <a:buFontTx/>
        <a:buNone/>
        <a:defRPr sz="2000" kern="1200">
          <a:solidFill>
            <a:schemeClr val="tx1"/>
          </a:solidFill>
          <a:latin typeface="+mn-lt"/>
          <a:ea typeface="Tahoma" panose="020B0604030504040204" pitchFamily="34" charset="0"/>
          <a:cs typeface="Tahoma" panose="020B0604030504040204" pitchFamily="34" charset="0"/>
        </a:defRPr>
      </a:lvl4pPr>
      <a:lvl5pPr marL="1828800" indent="0" algn="l" defTabSz="914400" rtl="0" eaLnBrk="1" latinLnBrk="0" hangingPunct="1">
        <a:spcBef>
          <a:spcPct val="20000"/>
        </a:spcBef>
        <a:buFontTx/>
        <a:buNone/>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57200" y="1196752"/>
            <a:ext cx="8229600" cy="5112568"/>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7" name="Rechteck 6"/>
          <p:cNvSpPr/>
          <p:nvPr/>
        </p:nvSpPr>
        <p:spPr>
          <a:xfrm>
            <a:off x="0" y="0"/>
            <a:ext cx="9144000" cy="332656"/>
          </a:xfrm>
          <a:prstGeom prst="rect">
            <a:avLst/>
          </a:prstGeom>
          <a:solidFill>
            <a:srgbClr val="005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hteck 9"/>
          <p:cNvSpPr/>
          <p:nvPr/>
        </p:nvSpPr>
        <p:spPr>
          <a:xfrm>
            <a:off x="0" y="6597352"/>
            <a:ext cx="9144000" cy="260648"/>
          </a:xfrm>
          <a:prstGeom prst="rect">
            <a:avLst/>
          </a:prstGeom>
          <a:solidFill>
            <a:srgbClr val="005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80621" y="37412"/>
            <a:ext cx="958032" cy="257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ußzeilenplatzhalter 5"/>
          <p:cNvSpPr txBox="1">
            <a:spLocks/>
          </p:cNvSpPr>
          <p:nvPr userDrawn="1"/>
        </p:nvSpPr>
        <p:spPr>
          <a:xfrm>
            <a:off x="1773920" y="6597352"/>
            <a:ext cx="5390368" cy="260648"/>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F6F6F6"/>
                </a:solidFill>
                <a:latin typeface="Calibri" pitchFamily="34" charset="0"/>
                <a:ea typeface="Calibri" pitchFamily="34" charset="0"/>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Use cases for PID in EUDAT B2FIND ;</a:t>
            </a:r>
            <a:r>
              <a:rPr lang="en-US" baseline="0" dirty="0" smtClean="0"/>
              <a:t>  2016-04-29</a:t>
            </a:r>
            <a:endParaRPr lang="en-US" dirty="0"/>
          </a:p>
        </p:txBody>
      </p:sp>
      <p:pic>
        <p:nvPicPr>
          <p:cNvPr id="12" name="Grafik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 y="-4524"/>
            <a:ext cx="1331640" cy="341167"/>
          </a:xfrm>
          <a:prstGeom prst="rect">
            <a:avLst/>
          </a:prstGeom>
        </p:spPr>
      </p:pic>
    </p:spTree>
    <p:extLst>
      <p:ext uri="{BB962C8B-B14F-4D97-AF65-F5344CB8AC3E}">
        <p14:creationId xmlns:p14="http://schemas.microsoft.com/office/powerpoint/2010/main" val="121792698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Lst>
  <p:timing>
    <p:tnLst>
      <p:par>
        <p:cTn id="1" dur="indefinite" restart="never" nodeType="tmRoot"/>
      </p:par>
    </p:tnLst>
  </p:timing>
  <p:hf hd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5191"/>
        </a:buClr>
        <a:buFont typeface="Wingdings" pitchFamily="2" charset="2"/>
        <a:buChar char="§"/>
        <a:defRPr sz="3200" kern="1200">
          <a:solidFill>
            <a:schemeClr val="tx1"/>
          </a:solidFill>
          <a:latin typeface="+mn-lt"/>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Clr>
          <a:srgbClr val="005191"/>
        </a:buClr>
        <a:buFont typeface="Arial"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Clr>
          <a:srgbClr val="005191"/>
        </a:buClr>
        <a:buFont typeface="Calibri"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371600" indent="0" algn="l" defTabSz="914400" rtl="0" eaLnBrk="1" latinLnBrk="0" hangingPunct="1">
        <a:spcBef>
          <a:spcPct val="20000"/>
        </a:spcBef>
        <a:buFontTx/>
        <a:buNone/>
        <a:defRPr sz="2000" kern="1200">
          <a:solidFill>
            <a:schemeClr val="tx1"/>
          </a:solidFill>
          <a:latin typeface="+mn-lt"/>
          <a:ea typeface="Tahoma" panose="020B0604030504040204" pitchFamily="34" charset="0"/>
          <a:cs typeface="Tahoma" panose="020B0604030504040204" pitchFamily="34" charset="0"/>
        </a:defRPr>
      </a:lvl4pPr>
      <a:lvl5pPr marL="1828800" indent="0" algn="l" defTabSz="914400" rtl="0" eaLnBrk="1" latinLnBrk="0" hangingPunct="1">
        <a:spcBef>
          <a:spcPct val="20000"/>
        </a:spcBef>
        <a:buFontTx/>
        <a:buNone/>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www.forschungsdaten.org/index.php/RDA-DE-Trainings-Workshop-2016"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www.virtualbox.org/"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s://swiftbrowser.dkrz.de/download/RDA_MDWF_VM/RDA_Metadata_Workflows_Demo.ova"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swiftbrowser.dkrz.de/download/RDA_MDWF_VM/RDA-DE_WS2016_MDWorkflows_Excercises.docx"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hyperlink" Target="http://rd-alliance.github.io/metadata-directory/" TargetMode="External"/><Relationship Id="rId3" Type="http://schemas.openxmlformats.org/officeDocument/2006/relationships/hyperlink" Target="http://dublincore.org/specifications/" TargetMode="External"/><Relationship Id="rId7" Type="http://schemas.openxmlformats.org/officeDocument/2006/relationships/hyperlink" Target="http://www.ddialliance.org/"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hyperlink" Target="http://www.clarin.eu/content/component-metadata" TargetMode="External"/><Relationship Id="rId5" Type="http://schemas.openxmlformats.org/officeDocument/2006/relationships/hyperlink" Target="http://www.loc.gov/standards/marcxml/" TargetMode="External"/><Relationship Id="rId4" Type="http://schemas.openxmlformats.org/officeDocument/2006/relationships/hyperlink" Target="http://www.iso.org/iso/home/store/catalogue_tc/catalogue_detail.htm?csnumber=53798"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package" Target="../embeddings/Microsoft_Word_Document1.docx"/></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hyperlink" Target="http://www.openarchives.org/"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www.openarchives.org/pmh/tools/tools.php" TargetMode="External"/><Relationship Id="rId2" Type="http://schemas.openxmlformats.org/officeDocument/2006/relationships/hyperlink" Target="https://www.openarchives.org/Register/BrowseSites"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s://www.openarchives.org/pmh/tools/tools.php" TargetMode="External"/><Relationship Id="rId2" Type="http://schemas.openxmlformats.org/officeDocument/2006/relationships/hyperlink" Target="http://www.dlese.org/dds/services/joai_software.jsp" TargetMode="Externa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hyperlink" Target="http://dublincore.org/specifications/" TargetMode="External"/><Relationship Id="rId7" Type="http://schemas.openxmlformats.org/officeDocument/2006/relationships/hyperlink" Target="http://www.ddialliance.org/"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hyperlink" Target="http://www.clarin.eu/content/component-metadata" TargetMode="External"/><Relationship Id="rId5" Type="http://schemas.openxmlformats.org/officeDocument/2006/relationships/hyperlink" Target="http://www.loc.gov/standards/marcxml/" TargetMode="External"/><Relationship Id="rId4" Type="http://schemas.openxmlformats.org/officeDocument/2006/relationships/hyperlink" Target="http://www.iso.org/iso/home/store/catalogue_tc/catalogue_detail.htm?csnumber=53798"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localhost:8181/oai/provider"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3" Type="http://schemas.openxmlformats.org/officeDocument/2006/relationships/hyperlink" Target="#Legend!A11"/><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3" Type="http://schemas.openxmlformats.org/officeDocument/2006/relationships/hyperlink" Target="http://ckan.org/"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hyperlink" Target="http://ckan.org/features/"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docs.ckan.org/en/latest/maintaining/installing/install-from-package.html"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hyperlink" Target="http://docs.ckan.org/en/latest/maintaining/installing/install-from-source.html"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hyperlink" Target="http://dublincore.org/specifications/" TargetMode="External"/><Relationship Id="rId7" Type="http://schemas.openxmlformats.org/officeDocument/2006/relationships/hyperlink" Target="http://www.ddialliance.org/" TargetMode="External"/><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hyperlink" Target="http://www.clarin.eu/content/component-metadata" TargetMode="External"/><Relationship Id="rId5" Type="http://schemas.openxmlformats.org/officeDocument/2006/relationships/hyperlink" Target="http://www.loc.gov/standards/marcxml/" TargetMode="External"/><Relationship Id="rId4" Type="http://schemas.openxmlformats.org/officeDocument/2006/relationships/hyperlink" Target="http://www.iso.org/iso/home/store/catalogue_tc/catalogue_detail.htm?csnumber=53798"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hyperlink" Target="https://sourceforge.net/projects/dlsciences/?source=typ_redirect" TargetMode="External"/><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hyperlink" Target="http://tomcat.apache.org/" TargetMode="External"/><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hyperlink" Target="http://localhost:8181/oai/" TargetMode="External"/><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251520" y="2132856"/>
            <a:ext cx="8537615" cy="2088232"/>
          </a:xfrm>
        </p:spPr>
        <p:txBody>
          <a:bodyPr/>
          <a:lstStyle/>
          <a:p>
            <a:r>
              <a:rPr lang="en-US" altLang="en-US" dirty="0" smtClean="0">
                <a:solidFill>
                  <a:schemeClr val="tx2"/>
                </a:solidFill>
              </a:rPr>
              <a:t>RDA-DE Trainings Workshop</a:t>
            </a:r>
            <a:br>
              <a:rPr lang="en-US" altLang="en-US" dirty="0" smtClean="0">
                <a:solidFill>
                  <a:schemeClr val="tx2"/>
                </a:solidFill>
              </a:rPr>
            </a:br>
            <a:r>
              <a:rPr lang="en-US" altLang="en-US" dirty="0" err="1" smtClean="0">
                <a:solidFill>
                  <a:schemeClr val="tx2"/>
                </a:solidFill>
              </a:rPr>
              <a:t>Metadaten</a:t>
            </a:r>
            <a:r>
              <a:rPr lang="en-US" altLang="en-US" dirty="0" smtClean="0">
                <a:solidFill>
                  <a:schemeClr val="tx2"/>
                </a:solidFill>
              </a:rPr>
              <a:t>-Workflows</a:t>
            </a:r>
            <a:br>
              <a:rPr lang="en-US" altLang="en-US" dirty="0" smtClean="0">
                <a:solidFill>
                  <a:schemeClr val="tx2"/>
                </a:solidFill>
              </a:rPr>
            </a:br>
            <a:r>
              <a:rPr lang="en-US" altLang="en-US" dirty="0" smtClean="0">
                <a:solidFill>
                  <a:schemeClr val="tx2"/>
                </a:solidFill>
              </a:rPr>
              <a:t>25. Mai 2016</a:t>
            </a:r>
            <a:endParaRPr lang="en-US" dirty="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580309"/>
            <a:ext cx="1143000" cy="887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17711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228600" y="471003"/>
            <a:ext cx="8229600" cy="748197"/>
          </a:xfrm>
        </p:spPr>
        <p:txBody>
          <a:bodyPr>
            <a:noAutofit/>
          </a:bodyPr>
          <a:lstStyle/>
          <a:p>
            <a:pPr eaLnBrk="1" hangingPunct="1">
              <a:defRPr/>
            </a:pPr>
            <a:r>
              <a:rPr lang="de-DE" altLang="it-IT" sz="3600" b="0" dirty="0" smtClean="0">
                <a:latin typeface="+mj-lt"/>
                <a:ea typeface="ＭＳ Ｐゴシック" pitchFamily="34" charset="-128"/>
                <a:cs typeface="Arial" charset="0"/>
              </a:rPr>
              <a:t>	Agenda</a:t>
            </a:r>
            <a:endParaRPr altLang="it-IT" sz="36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685800" y="1447800"/>
            <a:ext cx="8305800" cy="4724400"/>
          </a:xfrm>
        </p:spPr>
        <p:txBody>
          <a:bodyPr>
            <a:noAutofit/>
          </a:bodyPr>
          <a:lstStyle/>
          <a:p>
            <a:r>
              <a:rPr lang="en-US" sz="2800" dirty="0" smtClean="0"/>
              <a:t>12:00-13:00 : </a:t>
            </a:r>
          </a:p>
          <a:p>
            <a:pPr lvl="1"/>
            <a:r>
              <a:rPr lang="de-DE" sz="2800" dirty="0" smtClean="0"/>
              <a:t>Allgemeines</a:t>
            </a:r>
          </a:p>
          <a:p>
            <a:pPr lvl="1"/>
            <a:r>
              <a:rPr lang="en-US" sz="2800" dirty="0" smtClean="0"/>
              <a:t>Vorbereitungen</a:t>
            </a:r>
          </a:p>
          <a:p>
            <a:pPr lvl="1"/>
            <a:r>
              <a:rPr lang="en-US" sz="2800" dirty="0" smtClean="0"/>
              <a:t>Einführung </a:t>
            </a:r>
            <a:r>
              <a:rPr lang="en-US" sz="2800" dirty="0"/>
              <a:t>:</a:t>
            </a:r>
            <a:r>
              <a:rPr lang="en-US" sz="2800" dirty="0" smtClean="0"/>
              <a:t> </a:t>
            </a:r>
            <a:r>
              <a:rPr lang="de-DE" sz="2800" dirty="0" smtClean="0"/>
              <a:t>Metadaten</a:t>
            </a:r>
            <a:r>
              <a:rPr lang="en-US" sz="2800" dirty="0" smtClean="0"/>
              <a:t>-Workflows</a:t>
            </a:r>
          </a:p>
          <a:p>
            <a:r>
              <a:rPr lang="en-US" sz="2800" dirty="0" smtClean="0"/>
              <a:t>13:00-14:00 </a:t>
            </a:r>
            <a:r>
              <a:rPr lang="en-US" sz="2800" dirty="0" err="1" smtClean="0"/>
              <a:t>Mittagspause</a:t>
            </a:r>
            <a:r>
              <a:rPr lang="en-US" sz="2800" dirty="0" smtClean="0"/>
              <a:t> (Catering </a:t>
            </a:r>
            <a:r>
              <a:rPr lang="en-US" sz="2800" dirty="0" err="1" smtClean="0"/>
              <a:t>im</a:t>
            </a:r>
            <a:r>
              <a:rPr lang="en-US" sz="2800" dirty="0" smtClean="0"/>
              <a:t> </a:t>
            </a:r>
            <a:r>
              <a:rPr lang="en-US" sz="2800" dirty="0" err="1" smtClean="0"/>
              <a:t>Haus</a:t>
            </a:r>
            <a:r>
              <a:rPr lang="en-US" sz="2800" dirty="0" smtClean="0"/>
              <a:t>)</a:t>
            </a:r>
          </a:p>
          <a:p>
            <a:r>
              <a:rPr lang="en-US" sz="2800" dirty="0" smtClean="0"/>
              <a:t>14:00-16:00 Hands-on workshop</a:t>
            </a:r>
          </a:p>
          <a:p>
            <a:pPr lvl="1"/>
            <a:r>
              <a:rPr lang="en-US" sz="2800" dirty="0" err="1" smtClean="0"/>
              <a:t>Ablauf</a:t>
            </a:r>
            <a:endParaRPr lang="en-US" sz="2800" dirty="0" smtClean="0"/>
          </a:p>
          <a:p>
            <a:pPr lvl="1"/>
            <a:r>
              <a:rPr lang="en-US" sz="2800" dirty="0" smtClean="0"/>
              <a:t>Los </a:t>
            </a:r>
            <a:r>
              <a:rPr lang="en-US" sz="2800" dirty="0" err="1" smtClean="0"/>
              <a:t>geht’s</a:t>
            </a:r>
            <a:r>
              <a:rPr lang="en-US" sz="2800" dirty="0" smtClean="0"/>
              <a:t> !</a:t>
            </a:r>
            <a:endParaRPr lang="en-US" sz="2800" dirty="0"/>
          </a:p>
        </p:txBody>
      </p:sp>
    </p:spTree>
    <p:extLst>
      <p:ext uri="{BB962C8B-B14F-4D97-AF65-F5344CB8AC3E}">
        <p14:creationId xmlns:p14="http://schemas.microsoft.com/office/powerpoint/2010/main" val="28295014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52400" y="394803"/>
            <a:ext cx="8229600" cy="1143000"/>
          </a:xfrm>
        </p:spPr>
        <p:txBody>
          <a:bodyPr>
            <a:noAutofit/>
          </a:bodyPr>
          <a:lstStyle/>
          <a:p>
            <a:pPr eaLnBrk="1" hangingPunct="1">
              <a:defRPr/>
            </a:pPr>
            <a:r>
              <a:rPr lang="de-DE" altLang="it-IT" sz="3600" b="0" dirty="0" smtClean="0">
                <a:latin typeface="+mj-lt"/>
                <a:ea typeface="ＭＳ Ｐゴシック" pitchFamily="34" charset="-128"/>
                <a:cs typeface="Arial" charset="0"/>
              </a:rPr>
              <a:t>	Allgemeines</a:t>
            </a:r>
            <a:endParaRPr altLang="it-IT" sz="36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228600" y="1143000"/>
            <a:ext cx="8763000" cy="5257800"/>
          </a:xfrm>
        </p:spPr>
        <p:txBody>
          <a:bodyPr>
            <a:noAutofit/>
          </a:bodyPr>
          <a:lstStyle/>
          <a:p>
            <a:r>
              <a:rPr lang="en-US" sz="2000" dirty="0"/>
              <a:t>Website : </a:t>
            </a:r>
            <a:r>
              <a:rPr lang="en-US" sz="2000" dirty="0" smtClean="0">
                <a:hlinkClick r:id="rId3"/>
              </a:rPr>
              <a:t>RDA-DE-Trainings-Workshop-2016 </a:t>
            </a:r>
            <a:endParaRPr lang="en-US" sz="2000" dirty="0" smtClean="0"/>
          </a:p>
          <a:p>
            <a:pPr lvl="1"/>
            <a:r>
              <a:rPr lang="en-US" sz="2000" dirty="0" smtClean="0">
                <a:sym typeface="Wingdings" panose="05000000000000000000" pitchFamily="2" charset="2"/>
              </a:rPr>
              <a:t> </a:t>
            </a:r>
            <a:r>
              <a:rPr lang="en-US" sz="2000" dirty="0" err="1" smtClean="0">
                <a:sym typeface="Wingdings" panose="05000000000000000000" pitchFamily="2" charset="2"/>
              </a:rPr>
              <a:t>Thema</a:t>
            </a:r>
            <a:r>
              <a:rPr lang="en-US" sz="2000" dirty="0" smtClean="0">
                <a:sym typeface="Wingdings" panose="05000000000000000000" pitchFamily="2" charset="2"/>
              </a:rPr>
              <a:t> 4 : </a:t>
            </a:r>
            <a:r>
              <a:rPr lang="en-US" sz="2000" dirty="0" err="1" smtClean="0">
                <a:sym typeface="Wingdings" panose="05000000000000000000" pitchFamily="2" charset="2"/>
              </a:rPr>
              <a:t>Metadaten</a:t>
            </a:r>
            <a:r>
              <a:rPr lang="en-US" sz="2000" dirty="0" smtClean="0">
                <a:sym typeface="Wingdings" panose="05000000000000000000" pitchFamily="2" charset="2"/>
              </a:rPr>
              <a:t>-Workflows</a:t>
            </a:r>
            <a:endParaRPr lang="en-US" sz="2000" dirty="0"/>
          </a:p>
          <a:p>
            <a:r>
              <a:rPr lang="en-US" sz="2000" dirty="0" smtClean="0"/>
              <a:t>Ort und </a:t>
            </a:r>
            <a:r>
              <a:rPr lang="en-US" sz="2000" dirty="0" err="1" smtClean="0"/>
              <a:t>Zeit</a:t>
            </a:r>
            <a:endParaRPr lang="en-US" sz="2000" dirty="0" smtClean="0"/>
          </a:p>
          <a:p>
            <a:pPr lvl="1"/>
            <a:r>
              <a:rPr lang="en-US" sz="2000" dirty="0" err="1"/>
              <a:t>i</a:t>
            </a:r>
            <a:r>
              <a:rPr lang="en-US" sz="2000" dirty="0" err="1" smtClean="0"/>
              <a:t>m</a:t>
            </a:r>
            <a:r>
              <a:rPr lang="en-US" sz="2000" dirty="0" smtClean="0"/>
              <a:t> </a:t>
            </a:r>
            <a:r>
              <a:rPr lang="en-US" sz="2000" dirty="0" err="1" smtClean="0"/>
              <a:t>Seminarraum</a:t>
            </a:r>
            <a:r>
              <a:rPr lang="en-US" sz="2000" dirty="0" smtClean="0"/>
              <a:t> 034 (DKRZ, </a:t>
            </a:r>
            <a:r>
              <a:rPr lang="en-US" sz="2000" dirty="0" err="1" smtClean="0"/>
              <a:t>Bundessttraße</a:t>
            </a:r>
            <a:r>
              <a:rPr lang="en-US" sz="2000" dirty="0" smtClean="0"/>
              <a:t> 45a)</a:t>
            </a:r>
          </a:p>
          <a:p>
            <a:pPr lvl="1"/>
            <a:r>
              <a:rPr lang="en-US" sz="2000" dirty="0">
                <a:sym typeface="Wingdings" panose="05000000000000000000" pitchFamily="2" charset="2"/>
              </a:rPr>
              <a:t>a</a:t>
            </a:r>
            <a:r>
              <a:rPr lang="en-US" sz="2000" dirty="0" smtClean="0">
                <a:sym typeface="Wingdings" panose="05000000000000000000" pitchFamily="2" charset="2"/>
              </a:rPr>
              <a:t>m 25.05.2016, 12:00 – 16:00 (incl. </a:t>
            </a:r>
            <a:r>
              <a:rPr lang="en-US" sz="2000" dirty="0" err="1" smtClean="0">
                <a:sym typeface="Wingdings" panose="05000000000000000000" pitchFamily="2" charset="2"/>
              </a:rPr>
              <a:t>Mittagspause</a:t>
            </a:r>
            <a:r>
              <a:rPr lang="en-US" sz="2000" dirty="0" smtClean="0">
                <a:sym typeface="Wingdings" panose="05000000000000000000" pitchFamily="2" charset="2"/>
              </a:rPr>
              <a:t>)</a:t>
            </a:r>
          </a:p>
          <a:p>
            <a:r>
              <a:rPr lang="de-DE" sz="2000" dirty="0" smtClean="0"/>
              <a:t>Ziel </a:t>
            </a:r>
          </a:p>
          <a:p>
            <a:pPr lvl="1"/>
            <a:r>
              <a:rPr lang="de-DE" sz="2000" dirty="0" smtClean="0"/>
              <a:t>Anhand von konkreten Übungen durchlaufen wir den gesamten ‚Metadaten-Workflow‘ vom Erzeugen bis zum Anbieten der Metadaten in einem Suchportal</a:t>
            </a:r>
          </a:p>
          <a:p>
            <a:pPr lvl="1"/>
            <a:r>
              <a:rPr lang="de-DE" sz="2000" dirty="0"/>
              <a:t>A</a:t>
            </a:r>
            <a:r>
              <a:rPr lang="de-DE" sz="2000" dirty="0" smtClean="0"/>
              <a:t>uf Basis </a:t>
            </a:r>
            <a:r>
              <a:rPr lang="de-DE" sz="2000" dirty="0"/>
              <a:t>bekannter Technologien </a:t>
            </a:r>
            <a:r>
              <a:rPr lang="de-DE" sz="2000" dirty="0" smtClean="0"/>
              <a:t>zeigen und diskutieren wir, wie das </a:t>
            </a:r>
            <a:r>
              <a:rPr lang="de-DE" sz="2000" dirty="0"/>
              <a:t>Management von Metadaten </a:t>
            </a:r>
            <a:r>
              <a:rPr lang="de-DE" sz="2000" dirty="0" smtClean="0"/>
              <a:t>für spezifische Bedürfnisse umgesetzt </a:t>
            </a:r>
            <a:r>
              <a:rPr lang="de-DE" sz="2000" dirty="0"/>
              <a:t>werden </a:t>
            </a:r>
            <a:r>
              <a:rPr lang="de-DE" sz="2000" dirty="0" smtClean="0"/>
              <a:t>kann</a:t>
            </a:r>
            <a:endParaRPr lang="de-DE" sz="2000" dirty="0"/>
          </a:p>
          <a:p>
            <a:r>
              <a:rPr lang="de-DE" sz="2000" dirty="0" smtClean="0"/>
              <a:t>Teilnehmer</a:t>
            </a:r>
          </a:p>
          <a:p>
            <a:pPr lvl="1"/>
            <a:r>
              <a:rPr lang="de-DE" sz="2000" dirty="0" smtClean="0"/>
              <a:t>Der </a:t>
            </a:r>
            <a:r>
              <a:rPr lang="de-DE" sz="2000" dirty="0"/>
              <a:t>Kurs richtet sich an Daten-Manager, die Metadaten-Portale realisieren </a:t>
            </a:r>
            <a:r>
              <a:rPr lang="de-DE" sz="2000" dirty="0" smtClean="0"/>
              <a:t>wollen</a:t>
            </a:r>
            <a:endParaRPr lang="de-DE" sz="2000" dirty="0"/>
          </a:p>
        </p:txBody>
      </p:sp>
    </p:spTree>
    <p:extLst>
      <p:ext uri="{BB962C8B-B14F-4D97-AF65-F5344CB8AC3E}">
        <p14:creationId xmlns:p14="http://schemas.microsoft.com/office/powerpoint/2010/main" val="11211633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52400" y="394803"/>
            <a:ext cx="8229600" cy="1143000"/>
          </a:xfrm>
        </p:spPr>
        <p:txBody>
          <a:bodyPr>
            <a:noAutofit/>
          </a:bodyPr>
          <a:lstStyle/>
          <a:p>
            <a:pPr eaLnBrk="1" hangingPunct="1">
              <a:defRPr/>
            </a:pPr>
            <a:r>
              <a:rPr lang="de-DE" altLang="it-IT" sz="3600" b="0" dirty="0" smtClean="0">
                <a:latin typeface="+mj-lt"/>
                <a:ea typeface="ＭＳ Ｐゴシック" pitchFamily="34" charset="-128"/>
                <a:cs typeface="Arial" charset="0"/>
              </a:rPr>
              <a:t>	Vorbereitungen</a:t>
            </a:r>
            <a:endParaRPr altLang="it-IT" sz="36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152400" y="1143000"/>
            <a:ext cx="8839200" cy="5257800"/>
          </a:xfrm>
        </p:spPr>
        <p:txBody>
          <a:bodyPr>
            <a:normAutofit fontScale="92500" lnSpcReduction="10000"/>
          </a:bodyPr>
          <a:lstStyle/>
          <a:p>
            <a:pPr marL="400050"/>
            <a:r>
              <a:rPr lang="en-US" dirty="0" smtClean="0"/>
              <a:t>Laptop </a:t>
            </a:r>
            <a:r>
              <a:rPr lang="en-US" dirty="0" err="1" smtClean="0"/>
              <a:t>mit</a:t>
            </a:r>
            <a:endParaRPr lang="en-US" dirty="0" smtClean="0"/>
          </a:p>
          <a:p>
            <a:pPr marL="914400" lvl="1" indent="-457200">
              <a:buFont typeface="+mj-lt"/>
              <a:buAutoNum type="arabicPeriod"/>
            </a:pPr>
            <a:r>
              <a:rPr lang="en-US" dirty="0" err="1" smtClean="0"/>
              <a:t>Internetverbindung</a:t>
            </a:r>
            <a:endParaRPr lang="en-US" dirty="0" smtClean="0"/>
          </a:p>
          <a:p>
            <a:pPr marL="914400" lvl="1" indent="-457200">
              <a:buFont typeface="+mj-lt"/>
              <a:buAutoNum type="arabicPeriod"/>
            </a:pPr>
            <a:r>
              <a:rPr lang="en-US" dirty="0" smtClean="0"/>
              <a:t>Oracle </a:t>
            </a:r>
            <a:r>
              <a:rPr lang="en-US" dirty="0" smtClean="0"/>
              <a:t>VM Virtual Box 5.x.y</a:t>
            </a:r>
          </a:p>
          <a:p>
            <a:pPr marL="1314450" lvl="2" indent="-457200">
              <a:buFont typeface="Arial" panose="020B0604020202020204" pitchFamily="34" charset="0"/>
              <a:buChar char="•"/>
            </a:pPr>
            <a:r>
              <a:rPr lang="en-US" dirty="0" err="1" smtClean="0"/>
              <a:t>Schon</a:t>
            </a:r>
            <a:r>
              <a:rPr lang="en-US" dirty="0" smtClean="0"/>
              <a:t> </a:t>
            </a:r>
            <a:r>
              <a:rPr lang="en-US" dirty="0" err="1" smtClean="0"/>
              <a:t>vorinstalliert</a:t>
            </a:r>
            <a:endParaRPr lang="en-US" dirty="0" smtClean="0"/>
          </a:p>
          <a:p>
            <a:pPr marL="1314450" lvl="2" indent="-457200">
              <a:buFont typeface="Arial" panose="020B0604020202020204" pitchFamily="34" charset="0"/>
              <a:buChar char="•"/>
            </a:pPr>
            <a:r>
              <a:rPr lang="en-US" dirty="0" err="1" smtClean="0"/>
              <a:t>Sonst</a:t>
            </a:r>
            <a:r>
              <a:rPr lang="en-US" dirty="0" smtClean="0"/>
              <a:t> </a:t>
            </a:r>
            <a:r>
              <a:rPr lang="en-US" dirty="0" err="1" smtClean="0"/>
              <a:t>installiern</a:t>
            </a:r>
            <a:r>
              <a:rPr lang="en-US" dirty="0" smtClean="0"/>
              <a:t> </a:t>
            </a:r>
            <a:r>
              <a:rPr lang="en-US" dirty="0"/>
              <a:t>von </a:t>
            </a:r>
            <a:r>
              <a:rPr lang="en-US" dirty="0">
                <a:hlinkClick r:id="rId3"/>
              </a:rPr>
              <a:t>https://www.virtualbox.org</a:t>
            </a:r>
            <a:r>
              <a:rPr lang="en-US" dirty="0" smtClean="0">
                <a:hlinkClick r:id="rId3"/>
              </a:rPr>
              <a:t>/</a:t>
            </a:r>
            <a:r>
              <a:rPr lang="en-US" dirty="0" smtClean="0"/>
              <a:t> </a:t>
            </a:r>
          </a:p>
          <a:p>
            <a:pPr marL="914400" lvl="1" indent="-457200">
              <a:buFont typeface="+mj-lt"/>
              <a:buAutoNum type="arabicPeriod"/>
            </a:pPr>
            <a:r>
              <a:rPr lang="en-US" dirty="0" err="1" smtClean="0">
                <a:sym typeface="Wingdings" panose="05000000000000000000" pitchFamily="2" charset="2"/>
              </a:rPr>
              <a:t>Virtuelle</a:t>
            </a:r>
            <a:r>
              <a:rPr lang="en-US" dirty="0" smtClean="0">
                <a:sym typeface="Wingdings" panose="05000000000000000000" pitchFamily="2" charset="2"/>
              </a:rPr>
              <a:t> </a:t>
            </a:r>
            <a:r>
              <a:rPr lang="en-US" dirty="0" err="1" smtClean="0">
                <a:sym typeface="Wingdings" panose="05000000000000000000" pitchFamily="2" charset="2"/>
              </a:rPr>
              <a:t>Maschine</a:t>
            </a:r>
            <a:r>
              <a:rPr lang="en-US" dirty="0" smtClean="0">
                <a:sym typeface="Wingdings" panose="05000000000000000000" pitchFamily="2" charset="2"/>
              </a:rPr>
              <a:t> </a:t>
            </a:r>
            <a:r>
              <a:rPr lang="en-US" dirty="0" smtClean="0">
                <a:sym typeface="Wingdings" panose="05000000000000000000" pitchFamily="2" charset="2"/>
              </a:rPr>
              <a:t>‘R</a:t>
            </a:r>
            <a:r>
              <a:rPr lang="en-US" dirty="0" smtClean="0">
                <a:sym typeface="Wingdings" panose="05000000000000000000" pitchFamily="2" charset="2"/>
              </a:rPr>
              <a:t>DA_MDWF_VM/</a:t>
            </a:r>
            <a:r>
              <a:rPr lang="en-US" dirty="0" err="1" smtClean="0">
                <a:sym typeface="Wingdings" panose="05000000000000000000" pitchFamily="2" charset="2"/>
              </a:rPr>
              <a:t>RDA_Metadata_Workflows_Demo.ova’w</a:t>
            </a:r>
            <a:r>
              <a:rPr lang="en-US" dirty="0" err="1" smtClean="0">
                <a:sym typeface="Wingdings" panose="05000000000000000000" pitchFamily="2" charset="2"/>
              </a:rPr>
              <a:t>enn</a:t>
            </a:r>
            <a:r>
              <a:rPr lang="en-US" dirty="0" smtClean="0">
                <a:sym typeface="Wingdings" panose="05000000000000000000" pitchFamily="2" charset="2"/>
              </a:rPr>
              <a:t> </a:t>
            </a:r>
            <a:r>
              <a:rPr lang="en-US" dirty="0" err="1" smtClean="0">
                <a:sym typeface="Wingdings" panose="05000000000000000000" pitchFamily="2" charset="2"/>
              </a:rPr>
              <a:t>noch</a:t>
            </a:r>
            <a:r>
              <a:rPr lang="en-US" dirty="0" smtClean="0">
                <a:sym typeface="Wingdings" panose="05000000000000000000" pitchFamily="2" charset="2"/>
              </a:rPr>
              <a:t> </a:t>
            </a:r>
            <a:r>
              <a:rPr lang="en-US" dirty="0" err="1" smtClean="0">
                <a:sym typeface="Wingdings" panose="05000000000000000000" pitchFamily="2" charset="2"/>
              </a:rPr>
              <a:t>nicht</a:t>
            </a:r>
            <a:r>
              <a:rPr lang="en-US" dirty="0" smtClean="0">
                <a:sym typeface="Wingdings" panose="05000000000000000000" pitchFamily="2" charset="2"/>
              </a:rPr>
              <a:t> </a:t>
            </a:r>
            <a:r>
              <a:rPr lang="en-US" dirty="0" err="1" smtClean="0">
                <a:sym typeface="Wingdings" panose="05000000000000000000" pitchFamily="2" charset="2"/>
              </a:rPr>
              <a:t>installiert</a:t>
            </a:r>
            <a:r>
              <a:rPr lang="en-US" dirty="0" smtClean="0">
                <a:sym typeface="Wingdings" panose="05000000000000000000" pitchFamily="2" charset="2"/>
              </a:rPr>
              <a:t>, </a:t>
            </a:r>
            <a:r>
              <a:rPr lang="en-US" dirty="0" err="1">
                <a:sym typeface="Wingdings" panose="05000000000000000000" pitchFamily="2" charset="2"/>
              </a:rPr>
              <a:t>d</a:t>
            </a:r>
            <a:r>
              <a:rPr lang="en-US" dirty="0" err="1" smtClean="0"/>
              <a:t>ownlaod</a:t>
            </a:r>
            <a:r>
              <a:rPr lang="en-US" dirty="0" smtClean="0"/>
              <a:t> </a:t>
            </a:r>
            <a:r>
              <a:rPr lang="en-US" dirty="0" smtClean="0"/>
              <a:t>von DKRZ cloud </a:t>
            </a:r>
            <a:r>
              <a:rPr lang="en-US" dirty="0" smtClean="0">
                <a:sym typeface="Wingdings" panose="05000000000000000000" pitchFamily="2" charset="2"/>
              </a:rPr>
              <a:t></a:t>
            </a:r>
          </a:p>
          <a:p>
            <a:pPr marL="1200150" lvl="2" indent="-342900"/>
            <a:r>
              <a:rPr lang="en-US" dirty="0">
                <a:sym typeface="Wingdings" panose="05000000000000000000" pitchFamily="2" charset="2"/>
                <a:hlinkClick r:id="rId4"/>
              </a:rPr>
              <a:t>https://</a:t>
            </a:r>
            <a:r>
              <a:rPr lang="en-US" dirty="0" smtClean="0">
                <a:sym typeface="Wingdings" panose="05000000000000000000" pitchFamily="2" charset="2"/>
                <a:hlinkClick r:id="rId4"/>
              </a:rPr>
              <a:t>swiftbrowser.dkrz.de/download/RDA_MDWF_VM/RDA_Metadata_Workflows_Demo.ova</a:t>
            </a:r>
            <a:endParaRPr lang="en-US" dirty="0"/>
          </a:p>
          <a:p>
            <a:pPr marL="914400" lvl="1" indent="-457200">
              <a:buFont typeface="+mj-lt"/>
              <a:buAutoNum type="arabicPeriod"/>
            </a:pPr>
            <a:r>
              <a:rPr lang="en-US" dirty="0" err="1" smtClean="0"/>
              <a:t>Öffnen</a:t>
            </a:r>
            <a:r>
              <a:rPr lang="en-US" dirty="0" smtClean="0"/>
              <a:t> in Oracle </a:t>
            </a:r>
            <a:r>
              <a:rPr lang="en-US" dirty="0" err="1" smtClean="0"/>
              <a:t>Virtualbox</a:t>
            </a:r>
            <a:endParaRPr lang="en-US" dirty="0" smtClean="0"/>
          </a:p>
          <a:p>
            <a:pPr marL="1543050" lvl="3" indent="-457200">
              <a:buFont typeface="Arial" panose="020B0604020202020204" pitchFamily="34" charset="0"/>
              <a:buChar char="•"/>
            </a:pPr>
            <a:r>
              <a:rPr lang="en-US" dirty="0" err="1" smtClean="0"/>
              <a:t>Durch</a:t>
            </a:r>
            <a:r>
              <a:rPr lang="en-US" dirty="0" smtClean="0"/>
              <a:t> </a:t>
            </a:r>
            <a:r>
              <a:rPr lang="en-US" dirty="0" err="1" smtClean="0"/>
              <a:t>Doppelklick</a:t>
            </a:r>
            <a:r>
              <a:rPr lang="en-US" dirty="0" smtClean="0"/>
              <a:t> auf </a:t>
            </a:r>
            <a:r>
              <a:rPr lang="en-US" dirty="0" err="1" smtClean="0"/>
              <a:t>Datei</a:t>
            </a:r>
            <a:r>
              <a:rPr lang="en-US" dirty="0" smtClean="0"/>
              <a:t> </a:t>
            </a:r>
            <a:r>
              <a:rPr lang="en-US" dirty="0" err="1" smtClean="0"/>
              <a:t>RDA_demo.ova</a:t>
            </a:r>
            <a:r>
              <a:rPr lang="en-US" dirty="0" smtClean="0"/>
              <a:t> </a:t>
            </a:r>
            <a:r>
              <a:rPr lang="en-US" dirty="0" err="1" smtClean="0"/>
              <a:t>oder</a:t>
            </a:r>
            <a:endParaRPr lang="en-US" dirty="0"/>
          </a:p>
          <a:p>
            <a:pPr marL="1543050" lvl="3" indent="-457200">
              <a:buFont typeface="Arial" panose="020B0604020202020204" pitchFamily="34" charset="0"/>
              <a:buChar char="•"/>
            </a:pPr>
            <a:r>
              <a:rPr lang="en-US" dirty="0" smtClean="0"/>
              <a:t>In </a:t>
            </a:r>
            <a:r>
              <a:rPr lang="en-US" dirty="0" err="1" smtClean="0"/>
              <a:t>VirtualBox</a:t>
            </a:r>
            <a:r>
              <a:rPr lang="en-US" dirty="0" smtClean="0"/>
              <a:t> Manager : </a:t>
            </a:r>
            <a:r>
              <a:rPr lang="en-US" dirty="0" smtClean="0">
                <a:sym typeface="Wingdings" panose="05000000000000000000" pitchFamily="2" charset="2"/>
              </a:rPr>
              <a:t> </a:t>
            </a:r>
            <a:r>
              <a:rPr lang="en-US" dirty="0" err="1" smtClean="0">
                <a:sym typeface="Wingdings" panose="05000000000000000000" pitchFamily="2" charset="2"/>
              </a:rPr>
              <a:t>Datei</a:t>
            </a:r>
            <a:r>
              <a:rPr lang="en-US" dirty="0" smtClean="0">
                <a:sym typeface="Wingdings" panose="05000000000000000000" pitchFamily="2" charset="2"/>
              </a:rPr>
              <a:t>  Appliance </a:t>
            </a:r>
            <a:r>
              <a:rPr lang="en-US" dirty="0" err="1" smtClean="0">
                <a:sym typeface="Wingdings" panose="05000000000000000000" pitchFamily="2" charset="2"/>
              </a:rPr>
              <a:t>importieren</a:t>
            </a:r>
            <a:r>
              <a:rPr lang="en-US" dirty="0" smtClean="0">
                <a:sym typeface="Wingdings" panose="05000000000000000000" pitchFamily="2" charset="2"/>
              </a:rPr>
              <a:t> </a:t>
            </a:r>
            <a:r>
              <a:rPr lang="en-US" dirty="0">
                <a:sym typeface="Wingdings" panose="05000000000000000000" pitchFamily="2" charset="2"/>
              </a:rPr>
              <a:t> </a:t>
            </a:r>
            <a:r>
              <a:rPr lang="en-US" dirty="0" err="1" smtClean="0">
                <a:sym typeface="Wingdings" panose="05000000000000000000" pitchFamily="2" charset="2"/>
              </a:rPr>
              <a:t>RDA_demo.ova</a:t>
            </a:r>
            <a:r>
              <a:rPr lang="en-US" dirty="0" smtClean="0">
                <a:sym typeface="Wingdings" panose="05000000000000000000" pitchFamily="2" charset="2"/>
              </a:rPr>
              <a:t> </a:t>
            </a:r>
            <a:r>
              <a:rPr lang="en-US" dirty="0" err="1" smtClean="0">
                <a:sym typeface="Wingdings" panose="05000000000000000000" pitchFamily="2" charset="2"/>
              </a:rPr>
              <a:t>im</a:t>
            </a:r>
            <a:r>
              <a:rPr lang="en-US" dirty="0" smtClean="0">
                <a:sym typeface="Wingdings" panose="05000000000000000000" pitchFamily="2" charset="2"/>
              </a:rPr>
              <a:t> </a:t>
            </a:r>
            <a:r>
              <a:rPr lang="en-US" dirty="0" err="1" smtClean="0">
                <a:sym typeface="Wingdings" panose="05000000000000000000" pitchFamily="2" charset="2"/>
              </a:rPr>
              <a:t>Dateibrowser</a:t>
            </a:r>
            <a:r>
              <a:rPr lang="en-US" dirty="0" smtClean="0">
                <a:sym typeface="Wingdings" panose="05000000000000000000" pitchFamily="2" charset="2"/>
              </a:rPr>
              <a:t> </a:t>
            </a:r>
            <a:r>
              <a:rPr lang="en-US" dirty="0" err="1" smtClean="0">
                <a:sym typeface="Wingdings" panose="05000000000000000000" pitchFamily="2" charset="2"/>
              </a:rPr>
              <a:t>suchen</a:t>
            </a:r>
            <a:r>
              <a:rPr lang="en-US" dirty="0" smtClean="0">
                <a:sym typeface="Wingdings" panose="05000000000000000000" pitchFamily="2" charset="2"/>
              </a:rPr>
              <a:t> und </a:t>
            </a:r>
            <a:r>
              <a:rPr lang="en-US" dirty="0" err="1" smtClean="0">
                <a:sym typeface="Wingdings" panose="05000000000000000000" pitchFamily="2" charset="2"/>
              </a:rPr>
              <a:t>auswählen</a:t>
            </a:r>
            <a:r>
              <a:rPr lang="en-US" dirty="0" smtClean="0">
                <a:sym typeface="Wingdings" panose="05000000000000000000" pitchFamily="2" charset="2"/>
              </a:rPr>
              <a:t> ….</a:t>
            </a:r>
            <a:endParaRPr lang="en-US" dirty="0"/>
          </a:p>
        </p:txBody>
      </p:sp>
    </p:spTree>
    <p:extLst>
      <p:ext uri="{BB962C8B-B14F-4D97-AF65-F5344CB8AC3E}">
        <p14:creationId xmlns:p14="http://schemas.microsoft.com/office/powerpoint/2010/main" val="1525610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762000" y="762000"/>
            <a:ext cx="7620000" cy="685800"/>
          </a:xfrm>
        </p:spPr>
        <p:txBody>
          <a:bodyPr>
            <a:noAutofit/>
          </a:bodyPr>
          <a:lstStyle/>
          <a:p>
            <a:pPr eaLnBrk="1" hangingPunct="1">
              <a:defRPr/>
            </a:pPr>
            <a:r>
              <a:rPr lang="de-DE" altLang="it-IT" sz="3600" b="0" dirty="0" smtClean="0">
                <a:latin typeface="+mj-lt"/>
                <a:ea typeface="ＭＳ Ｐゴシック" pitchFamily="34" charset="-128"/>
                <a:cs typeface="Arial" charset="0"/>
              </a:rPr>
              <a:t>Einführung in Metadaten-Management</a:t>
            </a:r>
            <a:endParaRPr altLang="it-IT" sz="36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1143000" y="2133600"/>
            <a:ext cx="6934200" cy="2209800"/>
          </a:xfrm>
        </p:spPr>
        <p:txBody>
          <a:bodyPr>
            <a:normAutofit/>
          </a:bodyPr>
          <a:lstStyle/>
          <a:p>
            <a:r>
              <a:rPr lang="en-US" sz="2600" dirty="0" err="1"/>
              <a:t>Metadaten</a:t>
            </a:r>
            <a:r>
              <a:rPr lang="en-US" sz="2600" dirty="0"/>
              <a:t> </a:t>
            </a:r>
            <a:r>
              <a:rPr lang="en-US" sz="2600" dirty="0" smtClean="0"/>
              <a:t>(MD)</a:t>
            </a:r>
          </a:p>
          <a:p>
            <a:pPr lvl="1"/>
            <a:r>
              <a:rPr lang="en-US" sz="2600" dirty="0" smtClean="0"/>
              <a:t>Was</a:t>
            </a:r>
            <a:r>
              <a:rPr lang="en-US" sz="2600" dirty="0"/>
              <a:t>, </a:t>
            </a:r>
            <a:r>
              <a:rPr lang="en-US" sz="2600" dirty="0" err="1"/>
              <a:t>Warum</a:t>
            </a:r>
            <a:r>
              <a:rPr lang="en-US" sz="2600" dirty="0"/>
              <a:t> </a:t>
            </a:r>
            <a:r>
              <a:rPr lang="en-US" sz="2600" dirty="0" smtClean="0"/>
              <a:t>und </a:t>
            </a:r>
            <a:r>
              <a:rPr lang="en-US" sz="2600" dirty="0" err="1" smtClean="0"/>
              <a:t>Wie</a:t>
            </a:r>
            <a:endParaRPr lang="en-US" sz="2600" dirty="0" smtClean="0"/>
          </a:p>
          <a:p>
            <a:pPr lvl="1"/>
            <a:r>
              <a:rPr lang="en-US" sz="2600" dirty="0" err="1" smtClean="0"/>
              <a:t>Lebenszyklus</a:t>
            </a:r>
            <a:r>
              <a:rPr lang="en-US" sz="2600" dirty="0" smtClean="0"/>
              <a:t> </a:t>
            </a:r>
            <a:r>
              <a:rPr lang="en-US" sz="2600" dirty="0"/>
              <a:t>und </a:t>
            </a:r>
            <a:r>
              <a:rPr lang="en-US" sz="2600" dirty="0" err="1" smtClean="0"/>
              <a:t>Arbeitsabläufe</a:t>
            </a:r>
            <a:endParaRPr lang="en-US" sz="2600" dirty="0" smtClean="0"/>
          </a:p>
        </p:txBody>
      </p:sp>
    </p:spTree>
    <p:extLst>
      <p:ext uri="{BB962C8B-B14F-4D97-AF65-F5344CB8AC3E}">
        <p14:creationId xmlns:p14="http://schemas.microsoft.com/office/powerpoint/2010/main" val="40824364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685800" y="609600"/>
            <a:ext cx="8229600" cy="762000"/>
          </a:xfrm>
        </p:spPr>
        <p:txBody>
          <a:bodyPr>
            <a:noAutofit/>
          </a:bodyPr>
          <a:lstStyle/>
          <a:p>
            <a:pPr eaLnBrk="1" hangingPunct="1">
              <a:defRPr/>
            </a:pPr>
            <a:r>
              <a:rPr lang="de-DE" altLang="it-IT" sz="3600" b="0" dirty="0" smtClean="0">
                <a:latin typeface="+mj-lt"/>
                <a:ea typeface="ＭＳ Ｐゴシック" pitchFamily="34" charset="-128"/>
                <a:cs typeface="Arial" charset="0"/>
              </a:rPr>
              <a:t>	Was sind Metadaten (MD) ?</a:t>
            </a:r>
            <a:endParaRPr altLang="it-IT" sz="36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304800" y="1493837"/>
            <a:ext cx="8686800" cy="4525963"/>
          </a:xfrm>
        </p:spPr>
        <p:txBody>
          <a:bodyPr>
            <a:normAutofit fontScale="92500"/>
          </a:bodyPr>
          <a:lstStyle/>
          <a:p>
            <a:r>
              <a:rPr lang="en-US" dirty="0" smtClean="0"/>
              <a:t>MD </a:t>
            </a:r>
            <a:r>
              <a:rPr lang="de-DE" dirty="0" smtClean="0"/>
              <a:t>sind</a:t>
            </a:r>
            <a:r>
              <a:rPr lang="en-US" dirty="0" smtClean="0"/>
              <a:t> ‘</a:t>
            </a:r>
            <a:r>
              <a:rPr lang="en-US" dirty="0" err="1" smtClean="0"/>
              <a:t>Daten</a:t>
            </a:r>
            <a:r>
              <a:rPr lang="en-US" dirty="0" smtClean="0"/>
              <a:t> </a:t>
            </a:r>
            <a:r>
              <a:rPr lang="en-US" dirty="0" err="1" smtClean="0"/>
              <a:t>über</a:t>
            </a:r>
            <a:r>
              <a:rPr lang="en-US" dirty="0" smtClean="0"/>
              <a:t> </a:t>
            </a:r>
            <a:r>
              <a:rPr lang="en-US" dirty="0" err="1" smtClean="0"/>
              <a:t>Daten</a:t>
            </a:r>
            <a:r>
              <a:rPr lang="en-US" dirty="0" smtClean="0"/>
              <a:t>’ </a:t>
            </a:r>
          </a:p>
          <a:p>
            <a:r>
              <a:rPr lang="en-US" dirty="0" smtClean="0"/>
              <a:t>MD </a:t>
            </a:r>
            <a:r>
              <a:rPr lang="en-US" dirty="0" err="1" smtClean="0"/>
              <a:t>sind</a:t>
            </a:r>
            <a:r>
              <a:rPr lang="en-US" dirty="0" smtClean="0"/>
              <a:t> ‘</a:t>
            </a:r>
            <a:r>
              <a:rPr lang="en-US" dirty="0" err="1"/>
              <a:t>S</a:t>
            </a:r>
            <a:r>
              <a:rPr lang="en-US" dirty="0" err="1" smtClean="0"/>
              <a:t>trukturierte</a:t>
            </a:r>
            <a:r>
              <a:rPr lang="en-US" dirty="0" smtClean="0"/>
              <a:t> </a:t>
            </a:r>
            <a:r>
              <a:rPr lang="en-US" dirty="0" err="1" smtClean="0"/>
              <a:t>Informationen</a:t>
            </a:r>
            <a:r>
              <a:rPr lang="en-US" dirty="0" smtClean="0"/>
              <a:t>’, die </a:t>
            </a:r>
            <a:r>
              <a:rPr lang="en-US" dirty="0" err="1" smtClean="0"/>
              <a:t>eine</a:t>
            </a:r>
            <a:r>
              <a:rPr lang="en-US" dirty="0" smtClean="0"/>
              <a:t> ‘</a:t>
            </a:r>
            <a:r>
              <a:rPr lang="en-US" dirty="0" err="1" smtClean="0"/>
              <a:t>Informations</a:t>
            </a:r>
            <a:r>
              <a:rPr lang="en-US" dirty="0" err="1"/>
              <a:t>-</a:t>
            </a:r>
            <a:r>
              <a:rPr lang="en-US" dirty="0" err="1" smtClean="0"/>
              <a:t>Ressource</a:t>
            </a:r>
            <a:r>
              <a:rPr lang="en-US" dirty="0" smtClean="0"/>
              <a:t>’ </a:t>
            </a:r>
            <a:r>
              <a:rPr lang="en-US" dirty="0" err="1" smtClean="0"/>
              <a:t>oder</a:t>
            </a:r>
            <a:r>
              <a:rPr lang="en-US" dirty="0" smtClean="0"/>
              <a:t> </a:t>
            </a:r>
            <a:r>
              <a:rPr lang="en-US" dirty="0" err="1" smtClean="0"/>
              <a:t>ein</a:t>
            </a:r>
            <a:r>
              <a:rPr lang="en-US" dirty="0" smtClean="0"/>
              <a:t> ‘</a:t>
            </a:r>
            <a:r>
              <a:rPr lang="en-US" dirty="0" err="1" smtClean="0"/>
              <a:t>Datenobjekt</a:t>
            </a:r>
            <a:r>
              <a:rPr lang="en-US" dirty="0" smtClean="0"/>
              <a:t>’ (DO)</a:t>
            </a:r>
          </a:p>
          <a:p>
            <a:pPr lvl="1"/>
            <a:r>
              <a:rPr lang="en-US" dirty="0" err="1" smtClean="0"/>
              <a:t>beschreiben</a:t>
            </a:r>
            <a:r>
              <a:rPr lang="en-US" dirty="0" smtClean="0"/>
              <a:t>, </a:t>
            </a:r>
            <a:r>
              <a:rPr lang="en-US" dirty="0" err="1" smtClean="0"/>
              <a:t>erklären</a:t>
            </a:r>
            <a:r>
              <a:rPr lang="en-US" dirty="0" smtClean="0"/>
              <a:t> und </a:t>
            </a:r>
            <a:r>
              <a:rPr lang="en-US" dirty="0" err="1" smtClean="0"/>
              <a:t>lokalisieren</a:t>
            </a:r>
            <a:endParaRPr lang="en-US" dirty="0" smtClean="0"/>
          </a:p>
          <a:p>
            <a:pPr lvl="1"/>
            <a:r>
              <a:rPr lang="en-US" dirty="0" err="1"/>
              <a:t>l</a:t>
            </a:r>
            <a:r>
              <a:rPr lang="en-US" dirty="0" err="1" smtClean="0"/>
              <a:t>eichter</a:t>
            </a:r>
            <a:r>
              <a:rPr lang="en-US" dirty="0" smtClean="0"/>
              <a:t> ‘</a:t>
            </a:r>
            <a:r>
              <a:rPr lang="en-US" dirty="0" err="1" smtClean="0"/>
              <a:t>abrufbar</a:t>
            </a:r>
            <a:r>
              <a:rPr lang="en-US" dirty="0" smtClean="0"/>
              <a:t>’, </a:t>
            </a:r>
            <a:r>
              <a:rPr lang="en-US" dirty="0" err="1" smtClean="0"/>
              <a:t>benützbar</a:t>
            </a:r>
            <a:r>
              <a:rPr lang="en-US" dirty="0" smtClean="0"/>
              <a:t> und </a:t>
            </a:r>
            <a:r>
              <a:rPr lang="en-US" dirty="0" err="1" smtClean="0"/>
              <a:t>verwaltbar</a:t>
            </a:r>
            <a:r>
              <a:rPr lang="en-US" dirty="0" smtClean="0"/>
              <a:t> </a:t>
            </a:r>
            <a:r>
              <a:rPr lang="en-US" dirty="0" err="1" smtClean="0"/>
              <a:t>machen</a:t>
            </a:r>
            <a:endParaRPr lang="en-US" dirty="0" smtClean="0"/>
          </a:p>
          <a:p>
            <a:r>
              <a:rPr lang="en-US" dirty="0" smtClean="0"/>
              <a:t>MD </a:t>
            </a:r>
            <a:r>
              <a:rPr lang="en-US" dirty="0" err="1" smtClean="0"/>
              <a:t>stellen</a:t>
            </a:r>
            <a:r>
              <a:rPr lang="en-US" dirty="0" smtClean="0"/>
              <a:t> </a:t>
            </a:r>
            <a:r>
              <a:rPr lang="en-US" dirty="0" err="1" smtClean="0"/>
              <a:t>Informationen</a:t>
            </a:r>
            <a:r>
              <a:rPr lang="en-US" dirty="0" smtClean="0"/>
              <a:t> </a:t>
            </a:r>
            <a:r>
              <a:rPr lang="en-US" dirty="0" err="1" smtClean="0"/>
              <a:t>zur</a:t>
            </a:r>
            <a:r>
              <a:rPr lang="en-US" dirty="0" smtClean="0"/>
              <a:t> </a:t>
            </a:r>
            <a:r>
              <a:rPr lang="en-US" dirty="0" err="1" smtClean="0"/>
              <a:t>Verfügung</a:t>
            </a:r>
            <a:r>
              <a:rPr lang="en-US" dirty="0" smtClean="0"/>
              <a:t>, die </a:t>
            </a:r>
            <a:r>
              <a:rPr lang="en-US" dirty="0" err="1" smtClean="0"/>
              <a:t>Daten</a:t>
            </a:r>
            <a:r>
              <a:rPr lang="en-US" dirty="0" smtClean="0"/>
              <a:t> </a:t>
            </a:r>
          </a:p>
          <a:p>
            <a:pPr lvl="1"/>
            <a:r>
              <a:rPr lang="en-US" dirty="0" smtClean="0"/>
              <a:t>Sinn </a:t>
            </a:r>
            <a:r>
              <a:rPr lang="en-US" dirty="0" err="1" smtClean="0"/>
              <a:t>geben</a:t>
            </a:r>
            <a:r>
              <a:rPr lang="en-US" dirty="0" smtClean="0"/>
              <a:t>,</a:t>
            </a:r>
          </a:p>
          <a:p>
            <a:pPr lvl="1"/>
            <a:r>
              <a:rPr lang="en-US" dirty="0" err="1"/>
              <a:t>m</a:t>
            </a:r>
            <a:r>
              <a:rPr lang="en-US" dirty="0" err="1" smtClean="0"/>
              <a:t>it</a:t>
            </a:r>
            <a:r>
              <a:rPr lang="en-US" dirty="0" smtClean="0"/>
              <a:t> </a:t>
            </a:r>
            <a:r>
              <a:rPr lang="en-US" dirty="0" err="1" smtClean="0"/>
              <a:t>Konzepten</a:t>
            </a:r>
            <a:r>
              <a:rPr lang="en-US" dirty="0" smtClean="0"/>
              <a:t> (</a:t>
            </a:r>
            <a:r>
              <a:rPr lang="en-US" dirty="0" err="1" smtClean="0"/>
              <a:t>z.B</a:t>
            </a:r>
            <a:r>
              <a:rPr lang="en-US" dirty="0" smtClean="0"/>
              <a:t>. </a:t>
            </a:r>
            <a:r>
              <a:rPr lang="en-US" dirty="0" err="1" smtClean="0"/>
              <a:t>Klassifikationsschemata</a:t>
            </a:r>
            <a:r>
              <a:rPr lang="en-US" dirty="0" smtClean="0"/>
              <a:t>) </a:t>
            </a:r>
            <a:r>
              <a:rPr lang="en-US" dirty="0" err="1" smtClean="0"/>
              <a:t>verbinden</a:t>
            </a:r>
            <a:r>
              <a:rPr lang="en-US" dirty="0" smtClean="0"/>
              <a:t> und</a:t>
            </a:r>
          </a:p>
          <a:p>
            <a:pPr lvl="1"/>
            <a:r>
              <a:rPr lang="en-US" dirty="0" err="1"/>
              <a:t>m</a:t>
            </a:r>
            <a:r>
              <a:rPr lang="en-US" dirty="0" err="1" smtClean="0"/>
              <a:t>it</a:t>
            </a:r>
            <a:r>
              <a:rPr lang="en-US" dirty="0" smtClean="0"/>
              <a:t> ‘real world’ </a:t>
            </a:r>
            <a:r>
              <a:rPr lang="en-US" dirty="0" err="1" smtClean="0"/>
              <a:t>Identitäten</a:t>
            </a:r>
            <a:r>
              <a:rPr lang="en-US" dirty="0" smtClean="0"/>
              <a:t> in </a:t>
            </a:r>
            <a:r>
              <a:rPr lang="en-US" dirty="0" err="1" smtClean="0"/>
              <a:t>Beziehung</a:t>
            </a:r>
            <a:r>
              <a:rPr lang="en-US" dirty="0" smtClean="0"/>
              <a:t> </a:t>
            </a:r>
            <a:r>
              <a:rPr lang="en-US" dirty="0" err="1" smtClean="0"/>
              <a:t>setzen</a:t>
            </a:r>
            <a:endParaRPr lang="en-US" dirty="0" smtClean="0"/>
          </a:p>
          <a:p>
            <a:pPr>
              <a:buFont typeface="Wingdings" panose="05000000000000000000" pitchFamily="2" charset="2"/>
              <a:buChar char="Ø"/>
            </a:pPr>
            <a:r>
              <a:rPr lang="en-US" dirty="0" err="1" smtClean="0"/>
              <a:t>Wir</a:t>
            </a:r>
            <a:r>
              <a:rPr lang="en-US" dirty="0" smtClean="0"/>
              <a:t> </a:t>
            </a:r>
            <a:r>
              <a:rPr lang="en-US" dirty="0" err="1" smtClean="0"/>
              <a:t>beschränken</a:t>
            </a:r>
            <a:r>
              <a:rPr lang="en-US" dirty="0" smtClean="0"/>
              <a:t> </a:t>
            </a:r>
            <a:r>
              <a:rPr lang="en-US" dirty="0" err="1" smtClean="0"/>
              <a:t>uns</a:t>
            </a:r>
            <a:r>
              <a:rPr lang="en-US" dirty="0" smtClean="0"/>
              <a:t> </a:t>
            </a:r>
            <a:r>
              <a:rPr lang="en-US" dirty="0" err="1" smtClean="0"/>
              <a:t>hier</a:t>
            </a:r>
            <a:r>
              <a:rPr lang="en-US" dirty="0" smtClean="0"/>
              <a:t> auf </a:t>
            </a:r>
            <a:r>
              <a:rPr lang="en-US" dirty="0" err="1" smtClean="0"/>
              <a:t>digitale</a:t>
            </a:r>
            <a:r>
              <a:rPr lang="en-US" dirty="0" smtClean="0"/>
              <a:t> </a:t>
            </a:r>
            <a:r>
              <a:rPr lang="en-US" dirty="0" err="1" smtClean="0"/>
              <a:t>Forschungsdaten</a:t>
            </a:r>
            <a:endParaRPr lang="en-US" dirty="0" smtClean="0"/>
          </a:p>
          <a:p>
            <a:pPr lvl="1"/>
            <a:endParaRPr lang="en-US" dirty="0" smtClean="0"/>
          </a:p>
        </p:txBody>
      </p:sp>
    </p:spTree>
    <p:extLst>
      <p:ext uri="{BB962C8B-B14F-4D97-AF65-F5344CB8AC3E}">
        <p14:creationId xmlns:p14="http://schemas.microsoft.com/office/powerpoint/2010/main" val="18361620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295400" y="685800"/>
            <a:ext cx="6553200" cy="762000"/>
          </a:xfrm>
        </p:spPr>
        <p:txBody>
          <a:bodyPr>
            <a:noAutofit/>
          </a:bodyPr>
          <a:lstStyle/>
          <a:p>
            <a:pPr eaLnBrk="1" hangingPunct="1">
              <a:defRPr/>
            </a:pPr>
            <a:r>
              <a:rPr lang="de-DE" altLang="it-IT" sz="3600" b="0" dirty="0" smtClean="0">
                <a:latin typeface="+mj-lt"/>
                <a:ea typeface="ＭＳ Ｐゴシック" pitchFamily="34" charset="-128"/>
                <a:cs typeface="Arial" charset="0"/>
              </a:rPr>
              <a:t>	Wozu sind MD</a:t>
            </a:r>
            <a:r>
              <a:rPr lang="de-DE" altLang="it-IT" sz="3600" b="0" dirty="0">
                <a:latin typeface="+mj-lt"/>
                <a:ea typeface="ＭＳ Ｐゴシック" pitchFamily="34" charset="-128"/>
                <a:cs typeface="Arial" charset="0"/>
              </a:rPr>
              <a:t> </a:t>
            </a:r>
            <a:r>
              <a:rPr lang="de-DE" altLang="it-IT" sz="3600" b="0" dirty="0" smtClean="0">
                <a:latin typeface="+mj-lt"/>
                <a:ea typeface="ＭＳ Ｐゴシック" pitchFamily="34" charset="-128"/>
                <a:cs typeface="Arial" charset="0"/>
              </a:rPr>
              <a:t>gut ?</a:t>
            </a:r>
            <a:endParaRPr altLang="it-IT" sz="36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304800" y="1798637"/>
            <a:ext cx="8686800" cy="4525963"/>
          </a:xfrm>
        </p:spPr>
        <p:txBody>
          <a:bodyPr>
            <a:normAutofit lnSpcReduction="10000"/>
          </a:bodyPr>
          <a:lstStyle/>
          <a:p>
            <a:r>
              <a:rPr lang="en-US" dirty="0" err="1" smtClean="0"/>
              <a:t>Metadaten</a:t>
            </a:r>
            <a:endParaRPr lang="en-US" dirty="0" smtClean="0"/>
          </a:p>
          <a:p>
            <a:pPr lvl="1"/>
            <a:r>
              <a:rPr lang="en-US" dirty="0" err="1"/>
              <a:t>l</a:t>
            </a:r>
            <a:r>
              <a:rPr lang="en-US" dirty="0" err="1" smtClean="0"/>
              <a:t>iefern</a:t>
            </a:r>
            <a:r>
              <a:rPr lang="en-US" dirty="0" smtClean="0"/>
              <a:t> </a:t>
            </a:r>
            <a:r>
              <a:rPr lang="en-US" dirty="0" err="1" smtClean="0"/>
              <a:t>Informationen</a:t>
            </a:r>
            <a:r>
              <a:rPr lang="en-US" dirty="0" smtClean="0"/>
              <a:t> </a:t>
            </a:r>
            <a:r>
              <a:rPr lang="en-US" dirty="0" err="1" smtClean="0"/>
              <a:t>über</a:t>
            </a:r>
            <a:r>
              <a:rPr lang="en-US" dirty="0" smtClean="0"/>
              <a:t> </a:t>
            </a:r>
            <a:r>
              <a:rPr lang="en-US" dirty="0" err="1" smtClean="0"/>
              <a:t>Daten</a:t>
            </a:r>
            <a:endParaRPr lang="en-US" dirty="0" smtClean="0"/>
          </a:p>
          <a:p>
            <a:pPr lvl="1"/>
            <a:r>
              <a:rPr lang="en-US" dirty="0" err="1"/>
              <a:t>h</a:t>
            </a:r>
            <a:r>
              <a:rPr lang="en-US" dirty="0" err="1" smtClean="0"/>
              <a:t>elfen</a:t>
            </a:r>
            <a:r>
              <a:rPr lang="en-US" dirty="0" smtClean="0"/>
              <a:t> </a:t>
            </a:r>
            <a:r>
              <a:rPr lang="en-US" dirty="0" err="1" smtClean="0"/>
              <a:t>Daten</a:t>
            </a:r>
            <a:r>
              <a:rPr lang="en-US" dirty="0" smtClean="0"/>
              <a:t> </a:t>
            </a:r>
            <a:r>
              <a:rPr lang="en-US" dirty="0" err="1" smtClean="0"/>
              <a:t>zu</a:t>
            </a:r>
            <a:r>
              <a:rPr lang="en-US" dirty="0" smtClean="0"/>
              <a:t> </a:t>
            </a:r>
            <a:r>
              <a:rPr lang="en-US" dirty="0" err="1" smtClean="0"/>
              <a:t>finden</a:t>
            </a:r>
            <a:r>
              <a:rPr lang="en-US" dirty="0" smtClean="0"/>
              <a:t> und auf </a:t>
            </a:r>
            <a:r>
              <a:rPr lang="en-US" dirty="0" err="1" smtClean="0"/>
              <a:t>sie</a:t>
            </a:r>
            <a:r>
              <a:rPr lang="en-US" dirty="0" smtClean="0"/>
              <a:t> </a:t>
            </a:r>
            <a:r>
              <a:rPr lang="en-US" dirty="0" err="1" smtClean="0"/>
              <a:t>zu</a:t>
            </a:r>
            <a:r>
              <a:rPr lang="en-US" dirty="0" smtClean="0"/>
              <a:t> </a:t>
            </a:r>
            <a:r>
              <a:rPr lang="en-US" dirty="0" err="1" smtClean="0"/>
              <a:t>zugreifen</a:t>
            </a:r>
            <a:endParaRPr lang="en-US" dirty="0" smtClean="0"/>
          </a:p>
          <a:p>
            <a:pPr lvl="1"/>
            <a:r>
              <a:rPr lang="en-US" dirty="0" err="1"/>
              <a:t>e</a:t>
            </a:r>
            <a:r>
              <a:rPr lang="en-US" dirty="0" err="1" smtClean="0"/>
              <a:t>rlauben</a:t>
            </a:r>
            <a:r>
              <a:rPr lang="en-US" dirty="0" smtClean="0"/>
              <a:t> </a:t>
            </a:r>
            <a:r>
              <a:rPr lang="en-US" dirty="0" err="1" smtClean="0"/>
              <a:t>Daten</a:t>
            </a:r>
            <a:r>
              <a:rPr lang="en-US" dirty="0" smtClean="0"/>
              <a:t> </a:t>
            </a:r>
            <a:r>
              <a:rPr lang="en-US" dirty="0" err="1" smtClean="0"/>
              <a:t>zu</a:t>
            </a:r>
            <a:r>
              <a:rPr lang="en-US" dirty="0" smtClean="0"/>
              <a:t> </a:t>
            </a:r>
            <a:r>
              <a:rPr lang="en-US" dirty="0" err="1" smtClean="0"/>
              <a:t>veröffentlichen</a:t>
            </a:r>
            <a:endParaRPr lang="en-US" dirty="0" smtClean="0"/>
          </a:p>
          <a:p>
            <a:pPr lvl="1"/>
            <a:r>
              <a:rPr lang="en-US" dirty="0" err="1"/>
              <a:t>v</a:t>
            </a:r>
            <a:r>
              <a:rPr lang="en-US" dirty="0" err="1" smtClean="0"/>
              <a:t>erbessern</a:t>
            </a:r>
            <a:r>
              <a:rPr lang="en-US" dirty="0" smtClean="0"/>
              <a:t> die </a:t>
            </a:r>
            <a:r>
              <a:rPr lang="en-US" dirty="0" err="1" smtClean="0"/>
              <a:t>Wiederverwendung</a:t>
            </a:r>
            <a:r>
              <a:rPr lang="en-US" dirty="0" smtClean="0"/>
              <a:t> und die </a:t>
            </a:r>
            <a:r>
              <a:rPr lang="en-US" dirty="0" err="1" smtClean="0"/>
              <a:t>Interoperabilität</a:t>
            </a:r>
            <a:r>
              <a:rPr lang="en-US" dirty="0" smtClean="0"/>
              <a:t> von </a:t>
            </a:r>
            <a:r>
              <a:rPr lang="en-US" dirty="0" err="1" smtClean="0"/>
              <a:t>Forschungsdaten</a:t>
            </a:r>
            <a:endParaRPr lang="en-US" dirty="0"/>
          </a:p>
          <a:p>
            <a:pPr lvl="1"/>
            <a:r>
              <a:rPr lang="en-US" dirty="0" err="1"/>
              <a:t>e</a:t>
            </a:r>
            <a:r>
              <a:rPr lang="en-US" dirty="0" err="1" smtClean="0"/>
              <a:t>rmöglichen</a:t>
            </a:r>
            <a:r>
              <a:rPr lang="en-US" dirty="0" smtClean="0"/>
              <a:t> Feedback und </a:t>
            </a:r>
            <a:r>
              <a:rPr lang="en-US" dirty="0" err="1" smtClean="0"/>
              <a:t>Kommentierung</a:t>
            </a:r>
            <a:r>
              <a:rPr lang="en-US" dirty="0" smtClean="0"/>
              <a:t> von </a:t>
            </a:r>
            <a:r>
              <a:rPr lang="en-US" dirty="0" err="1" smtClean="0"/>
              <a:t>Forschungsergebnissen</a:t>
            </a:r>
            <a:endParaRPr lang="en-US" dirty="0" smtClean="0"/>
          </a:p>
          <a:p>
            <a:pPr lvl="1"/>
            <a:r>
              <a:rPr lang="en-US" dirty="0" err="1"/>
              <a:t>u</a:t>
            </a:r>
            <a:r>
              <a:rPr lang="en-US" dirty="0" err="1" smtClean="0"/>
              <a:t>nterstützen</a:t>
            </a:r>
            <a:r>
              <a:rPr lang="en-US" dirty="0" smtClean="0"/>
              <a:t> die </a:t>
            </a:r>
            <a:r>
              <a:rPr lang="en-US" dirty="0" err="1" smtClean="0"/>
              <a:t>Validierung</a:t>
            </a:r>
            <a:r>
              <a:rPr lang="en-US" dirty="0"/>
              <a:t> </a:t>
            </a:r>
            <a:r>
              <a:rPr lang="en-US" dirty="0" smtClean="0"/>
              <a:t>und </a:t>
            </a:r>
            <a:r>
              <a:rPr lang="en-US" dirty="0" err="1" smtClean="0"/>
              <a:t>Qualitätssicherung</a:t>
            </a:r>
            <a:r>
              <a:rPr lang="en-US" dirty="0" smtClean="0"/>
              <a:t> der </a:t>
            </a:r>
            <a:r>
              <a:rPr lang="en-US" dirty="0" err="1" smtClean="0"/>
              <a:t>Daten</a:t>
            </a:r>
            <a:endParaRPr lang="en-US" dirty="0" smtClean="0"/>
          </a:p>
          <a:p>
            <a:pPr lvl="1"/>
            <a:r>
              <a:rPr lang="en-US" dirty="0" smtClean="0"/>
              <a:t>…</a:t>
            </a:r>
            <a:endParaRPr lang="en-US" dirty="0"/>
          </a:p>
        </p:txBody>
      </p:sp>
    </p:spTree>
    <p:extLst>
      <p:ext uri="{BB962C8B-B14F-4D97-AF65-F5344CB8AC3E}">
        <p14:creationId xmlns:p14="http://schemas.microsoft.com/office/powerpoint/2010/main" val="11660175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838200" y="762000"/>
            <a:ext cx="7620000" cy="762000"/>
          </a:xfrm>
        </p:spPr>
        <p:txBody>
          <a:bodyPr>
            <a:noAutofit/>
          </a:bodyPr>
          <a:lstStyle/>
          <a:p>
            <a:pPr eaLnBrk="1" hangingPunct="1">
              <a:defRPr/>
            </a:pPr>
            <a:r>
              <a:rPr lang="de-DE" altLang="it-IT" sz="3600" b="0" dirty="0" smtClean="0">
                <a:latin typeface="+mj-lt"/>
                <a:ea typeface="ＭＳ Ｐゴシック" pitchFamily="34" charset="-128"/>
                <a:cs typeface="Arial" charset="0"/>
              </a:rPr>
              <a:t>	Wie werden MD</a:t>
            </a:r>
            <a:r>
              <a:rPr lang="de-DE" altLang="it-IT" sz="3600" b="0" dirty="0">
                <a:latin typeface="+mj-lt"/>
                <a:ea typeface="ＭＳ Ｐゴシック" pitchFamily="34" charset="-128"/>
                <a:cs typeface="Arial" charset="0"/>
              </a:rPr>
              <a:t> </a:t>
            </a:r>
            <a:r>
              <a:rPr lang="de-DE" altLang="it-IT" sz="3600" b="0" dirty="0" smtClean="0">
                <a:latin typeface="+mj-lt"/>
                <a:ea typeface="ＭＳ Ｐゴシック" pitchFamily="34" charset="-128"/>
                <a:cs typeface="Arial" charset="0"/>
              </a:rPr>
              <a:t>optimal nutzbar ?</a:t>
            </a:r>
            <a:endParaRPr altLang="it-IT" sz="36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228600" y="1447800"/>
            <a:ext cx="8686800" cy="4525963"/>
          </a:xfrm>
        </p:spPr>
        <p:txBody>
          <a:bodyPr>
            <a:normAutofit/>
          </a:bodyPr>
          <a:lstStyle/>
          <a:p>
            <a:r>
              <a:rPr lang="en-US" dirty="0" err="1" smtClean="0"/>
              <a:t>Metadaten</a:t>
            </a:r>
            <a:r>
              <a:rPr lang="en-US" dirty="0" smtClean="0"/>
              <a:t> </a:t>
            </a:r>
            <a:r>
              <a:rPr lang="en-US" dirty="0" err="1" smtClean="0"/>
              <a:t>sollten</a:t>
            </a:r>
            <a:endParaRPr lang="en-US" dirty="0" smtClean="0"/>
          </a:p>
          <a:p>
            <a:pPr lvl="1"/>
            <a:r>
              <a:rPr lang="en-US" dirty="0" err="1" smtClean="0"/>
              <a:t>einem</a:t>
            </a:r>
            <a:r>
              <a:rPr lang="en-US" dirty="0" smtClean="0"/>
              <a:t> </a:t>
            </a:r>
            <a:r>
              <a:rPr lang="en-US" dirty="0" err="1" smtClean="0"/>
              <a:t>klar</a:t>
            </a:r>
            <a:r>
              <a:rPr lang="en-US" dirty="0" smtClean="0"/>
              <a:t> </a:t>
            </a:r>
            <a:r>
              <a:rPr lang="en-US" dirty="0" err="1" smtClean="0"/>
              <a:t>definierten</a:t>
            </a:r>
            <a:r>
              <a:rPr lang="en-US" dirty="0" smtClean="0"/>
              <a:t> (Meta)</a:t>
            </a:r>
            <a:r>
              <a:rPr lang="en-US" dirty="0" err="1" smtClean="0"/>
              <a:t>Datenmanagementplan</a:t>
            </a:r>
            <a:r>
              <a:rPr lang="en-US" dirty="0" smtClean="0"/>
              <a:t> </a:t>
            </a:r>
            <a:r>
              <a:rPr lang="en-US" dirty="0" err="1" smtClean="0"/>
              <a:t>folgen</a:t>
            </a:r>
            <a:endParaRPr lang="en-US" dirty="0" smtClean="0"/>
          </a:p>
          <a:p>
            <a:pPr lvl="1"/>
            <a:r>
              <a:rPr lang="en-US" dirty="0" smtClean="0"/>
              <a:t>Standards und </a:t>
            </a:r>
            <a:r>
              <a:rPr lang="en-US" dirty="0" err="1" smtClean="0"/>
              <a:t>Protokolle</a:t>
            </a:r>
            <a:r>
              <a:rPr lang="en-US" dirty="0" smtClean="0"/>
              <a:t> </a:t>
            </a:r>
            <a:r>
              <a:rPr lang="en-US" dirty="0" err="1" smtClean="0"/>
              <a:t>erfüllen</a:t>
            </a:r>
            <a:r>
              <a:rPr lang="en-US" dirty="0" smtClean="0"/>
              <a:t>, die</a:t>
            </a:r>
          </a:p>
          <a:p>
            <a:pPr lvl="2"/>
            <a:r>
              <a:rPr lang="en-US" dirty="0" err="1" smtClean="0"/>
              <a:t>weltweit</a:t>
            </a:r>
            <a:r>
              <a:rPr lang="en-US" dirty="0" smtClean="0"/>
              <a:t> </a:t>
            </a:r>
            <a:r>
              <a:rPr lang="en-US" dirty="0" err="1" smtClean="0"/>
              <a:t>anerkannt</a:t>
            </a:r>
            <a:r>
              <a:rPr lang="en-US" dirty="0" smtClean="0"/>
              <a:t> </a:t>
            </a:r>
            <a:r>
              <a:rPr lang="en-US" dirty="0" err="1" smtClean="0"/>
              <a:t>sind</a:t>
            </a:r>
            <a:r>
              <a:rPr lang="en-US" dirty="0"/>
              <a:t> </a:t>
            </a:r>
            <a:r>
              <a:rPr lang="en-US" dirty="0" smtClean="0"/>
              <a:t>und</a:t>
            </a:r>
          </a:p>
          <a:p>
            <a:pPr lvl="2"/>
            <a:r>
              <a:rPr lang="en-US" dirty="0"/>
              <a:t>a</a:t>
            </a:r>
            <a:r>
              <a:rPr lang="en-US" dirty="0" smtClean="0"/>
              <a:t>n das </a:t>
            </a:r>
            <a:r>
              <a:rPr lang="en-US" dirty="0" err="1" smtClean="0"/>
              <a:t>Forschungsfeld</a:t>
            </a:r>
            <a:r>
              <a:rPr lang="en-US" dirty="0" smtClean="0"/>
              <a:t> </a:t>
            </a:r>
            <a:r>
              <a:rPr lang="en-US" dirty="0" err="1" smtClean="0"/>
              <a:t>angepasst</a:t>
            </a:r>
            <a:r>
              <a:rPr lang="en-US" dirty="0" smtClean="0"/>
              <a:t> </a:t>
            </a:r>
            <a:r>
              <a:rPr lang="en-US" dirty="0" err="1" smtClean="0"/>
              <a:t>sind</a:t>
            </a:r>
            <a:endParaRPr lang="en-US" dirty="0" smtClean="0"/>
          </a:p>
          <a:p>
            <a:pPr lvl="1"/>
            <a:r>
              <a:rPr lang="en-US" dirty="0" err="1"/>
              <a:t>m</a:t>
            </a:r>
            <a:r>
              <a:rPr lang="en-US" dirty="0" err="1" smtClean="0"/>
              <a:t>indestens</a:t>
            </a:r>
            <a:r>
              <a:rPr lang="en-US" dirty="0" smtClean="0"/>
              <a:t> so </a:t>
            </a:r>
            <a:r>
              <a:rPr lang="en-US" dirty="0" err="1" smtClean="0"/>
              <a:t>lange</a:t>
            </a:r>
            <a:r>
              <a:rPr lang="en-US" dirty="0" smtClean="0"/>
              <a:t> </a:t>
            </a:r>
            <a:r>
              <a:rPr lang="en-US" dirty="0" err="1" smtClean="0"/>
              <a:t>existieren</a:t>
            </a:r>
            <a:r>
              <a:rPr lang="en-US" dirty="0" smtClean="0"/>
              <a:t> </a:t>
            </a:r>
            <a:r>
              <a:rPr lang="en-US" dirty="0" err="1" smtClean="0"/>
              <a:t>wie</a:t>
            </a:r>
            <a:r>
              <a:rPr lang="en-US" dirty="0" smtClean="0"/>
              <a:t> die </a:t>
            </a:r>
            <a:r>
              <a:rPr lang="en-US" dirty="0" err="1" smtClean="0"/>
              <a:t>Datenobjekte</a:t>
            </a:r>
            <a:r>
              <a:rPr lang="en-US" dirty="0" smtClean="0"/>
              <a:t> (DO), die </a:t>
            </a:r>
            <a:r>
              <a:rPr lang="en-US" dirty="0" err="1" smtClean="0"/>
              <a:t>sie</a:t>
            </a:r>
            <a:r>
              <a:rPr lang="en-US" dirty="0" smtClean="0"/>
              <a:t> </a:t>
            </a:r>
            <a:r>
              <a:rPr lang="en-US" dirty="0" err="1" smtClean="0"/>
              <a:t>beschreiben</a:t>
            </a:r>
            <a:endParaRPr lang="en-US" dirty="0" smtClean="0"/>
          </a:p>
          <a:p>
            <a:pPr lvl="2"/>
            <a:r>
              <a:rPr lang="en-US" dirty="0" smtClean="0"/>
              <a:t>In </a:t>
            </a:r>
            <a:r>
              <a:rPr lang="en-US" dirty="0" err="1" smtClean="0"/>
              <a:t>manchen</a:t>
            </a:r>
            <a:r>
              <a:rPr lang="en-US" dirty="0" smtClean="0"/>
              <a:t> </a:t>
            </a:r>
            <a:r>
              <a:rPr lang="en-US" dirty="0" err="1" smtClean="0"/>
              <a:t>Fällen</a:t>
            </a:r>
            <a:r>
              <a:rPr lang="en-US" dirty="0" smtClean="0"/>
              <a:t> </a:t>
            </a:r>
            <a:r>
              <a:rPr lang="en-US" dirty="0" err="1" smtClean="0"/>
              <a:t>kann</a:t>
            </a:r>
            <a:r>
              <a:rPr lang="en-US" dirty="0" smtClean="0"/>
              <a:t> die </a:t>
            </a:r>
            <a:r>
              <a:rPr lang="en-US" dirty="0" err="1" smtClean="0"/>
              <a:t>Lebenszeit</a:t>
            </a:r>
            <a:r>
              <a:rPr lang="en-US" dirty="0" smtClean="0"/>
              <a:t> der </a:t>
            </a:r>
            <a:r>
              <a:rPr lang="en-US" dirty="0" err="1" smtClean="0"/>
              <a:t>Metadaten</a:t>
            </a:r>
            <a:r>
              <a:rPr lang="en-US" dirty="0" smtClean="0"/>
              <a:t> die </a:t>
            </a:r>
            <a:r>
              <a:rPr lang="en-US" dirty="0" err="1" smtClean="0"/>
              <a:t>Lebenszeit</a:t>
            </a:r>
            <a:r>
              <a:rPr lang="en-US" dirty="0" smtClean="0"/>
              <a:t> der </a:t>
            </a:r>
            <a:r>
              <a:rPr lang="en-US" dirty="0" err="1" smtClean="0"/>
              <a:t>Daten</a:t>
            </a:r>
            <a:r>
              <a:rPr lang="en-US" dirty="0" smtClean="0"/>
              <a:t> </a:t>
            </a:r>
            <a:r>
              <a:rPr lang="en-US" dirty="0" err="1" smtClean="0"/>
              <a:t>überdauern</a:t>
            </a:r>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7041398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feld 14"/>
          <p:cNvSpPr txBox="1"/>
          <p:nvPr/>
        </p:nvSpPr>
        <p:spPr>
          <a:xfrm>
            <a:off x="838200" y="2200245"/>
            <a:ext cx="2376071" cy="400110"/>
          </a:xfrm>
          <a:prstGeom prst="rect">
            <a:avLst/>
          </a:prstGeom>
          <a:noFill/>
        </p:spPr>
        <p:txBody>
          <a:bodyPr wrap="square" rtlCol="0">
            <a:spAutoFit/>
          </a:bodyPr>
          <a:lstStyle/>
          <a:p>
            <a:r>
              <a:rPr lang="en-GB" sz="2000" b="1" dirty="0" smtClean="0">
                <a:solidFill>
                  <a:schemeClr val="tx2">
                    <a:lumMod val="75000"/>
                  </a:schemeClr>
                </a:solidFill>
              </a:rPr>
              <a:t>Data Provider </a:t>
            </a:r>
          </a:p>
        </p:txBody>
      </p:sp>
      <p:sp>
        <p:nvSpPr>
          <p:cNvPr id="16" name="Textfeld 15"/>
          <p:cNvSpPr txBox="1"/>
          <p:nvPr/>
        </p:nvSpPr>
        <p:spPr>
          <a:xfrm>
            <a:off x="914400" y="4648200"/>
            <a:ext cx="2376072" cy="400110"/>
          </a:xfrm>
          <a:prstGeom prst="rect">
            <a:avLst/>
          </a:prstGeom>
          <a:noFill/>
        </p:spPr>
        <p:txBody>
          <a:bodyPr wrap="square" rtlCol="0">
            <a:spAutoFit/>
          </a:bodyPr>
          <a:lstStyle/>
          <a:p>
            <a:r>
              <a:rPr lang="en-GB" sz="2000" b="1" dirty="0" smtClean="0">
                <a:solidFill>
                  <a:schemeClr val="accent6">
                    <a:lumMod val="75000"/>
                  </a:schemeClr>
                </a:solidFill>
              </a:rPr>
              <a:t>Service Provider</a:t>
            </a:r>
          </a:p>
        </p:txBody>
      </p:sp>
      <p:sp>
        <p:nvSpPr>
          <p:cNvPr id="19" name=" 1"/>
          <p:cNvSpPr txBox="1">
            <a:spLocks/>
          </p:cNvSpPr>
          <p:nvPr/>
        </p:nvSpPr>
        <p:spPr>
          <a:xfrm>
            <a:off x="685800" y="415925"/>
            <a:ext cx="8458200" cy="727075"/>
          </a:xfrm>
          <a:prstGeom prst="rect">
            <a:avLst/>
          </a:prstGeom>
        </p:spPr>
        <p:txBody>
          <a:bodyPr>
            <a:normAutofit fontScale="97500" lnSpcReduction="10000"/>
          </a:bodyPr>
          <a:lstStyle>
            <a:defPPr lvl="0">
              <a:buSzPct val="45000"/>
              <a:buFont typeface="StarSymbol"/>
              <a:buNone/>
              <a:defRPr/>
            </a:defPPr>
            <a:lvl1pPr lvl="0" algn="l" defTabSz="914400" rtl="0" eaLnBrk="1" latinLnBrk="0" hangingPunct="1">
              <a:spcBef>
                <a:spcPct val="0"/>
              </a:spcBef>
              <a:buSzPct val="45000"/>
              <a:buFont typeface="StarSymbol"/>
              <a:buChar char="●"/>
              <a:defRPr sz="4400" kern="1200">
                <a:solidFill>
                  <a:schemeClr val="tx1"/>
                </a:solidFill>
                <a:latin typeface="+mj-lt"/>
                <a:ea typeface="+mj-ea"/>
                <a:cs typeface="+mj-cs"/>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Font typeface="StarSymbol"/>
              <a:buNone/>
            </a:pPr>
            <a:r>
              <a:rPr lang="de-DE" dirty="0" smtClean="0"/>
              <a:t>Der MD ‚Lebenszyklus‘ als Workflow</a:t>
            </a:r>
            <a:endParaRPr lang="de-DE" sz="2000" dirty="0"/>
          </a:p>
        </p:txBody>
      </p:sp>
      <p:sp>
        <p:nvSpPr>
          <p:cNvPr id="20" name="Pfeil nach unten 19"/>
          <p:cNvSpPr/>
          <p:nvPr/>
        </p:nvSpPr>
        <p:spPr>
          <a:xfrm>
            <a:off x="5026758" y="5443280"/>
            <a:ext cx="533400" cy="337331"/>
          </a:xfrm>
          <a:prstGeom prst="downArrow">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Pfeil nach unten 20"/>
          <p:cNvSpPr/>
          <p:nvPr/>
        </p:nvSpPr>
        <p:spPr>
          <a:xfrm>
            <a:off x="5026758" y="1782605"/>
            <a:ext cx="533400" cy="4372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Pfeil nach unten 21"/>
          <p:cNvSpPr/>
          <p:nvPr/>
        </p:nvSpPr>
        <p:spPr>
          <a:xfrm>
            <a:off x="5026758" y="3505200"/>
            <a:ext cx="533400" cy="533399"/>
          </a:xfrm>
          <a:prstGeom prst="downArrow">
            <a:avLst/>
          </a:prstGeom>
          <a:solidFill>
            <a:srgbClr val="70C74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Flussdiagramm: Alternativer Prozess 22"/>
          <p:cNvSpPr/>
          <p:nvPr/>
        </p:nvSpPr>
        <p:spPr>
          <a:xfrm>
            <a:off x="3948528" y="1143000"/>
            <a:ext cx="2895600" cy="2514600"/>
          </a:xfrm>
          <a:prstGeom prst="flowChartAlternateProcess">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GB" b="1" dirty="0">
              <a:solidFill>
                <a:schemeClr val="tx2">
                  <a:lumMod val="75000"/>
                </a:schemeClr>
              </a:solidFill>
            </a:endParaRPr>
          </a:p>
        </p:txBody>
      </p:sp>
      <p:sp>
        <p:nvSpPr>
          <p:cNvPr id="24" name="Flussdiagramm: Prozess 23"/>
          <p:cNvSpPr/>
          <p:nvPr/>
        </p:nvSpPr>
        <p:spPr>
          <a:xfrm>
            <a:off x="4139028" y="1295400"/>
            <a:ext cx="2362200" cy="533400"/>
          </a:xfrm>
          <a:prstGeom prst="flowChartProcess">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1.MD Generation</a:t>
            </a:r>
            <a:endParaRPr lang="en-GB" dirty="0">
              <a:solidFill>
                <a:schemeClr val="tx1"/>
              </a:solidFill>
            </a:endParaRPr>
          </a:p>
        </p:txBody>
      </p:sp>
      <p:sp>
        <p:nvSpPr>
          <p:cNvPr id="25" name="Flussdiagramm: Alternativer Prozess 24"/>
          <p:cNvSpPr/>
          <p:nvPr/>
        </p:nvSpPr>
        <p:spPr>
          <a:xfrm>
            <a:off x="3948528" y="3766330"/>
            <a:ext cx="2895600" cy="2710669"/>
          </a:xfrm>
          <a:prstGeom prst="flowChartAlternateProcess">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GB" b="1" dirty="0">
              <a:solidFill>
                <a:schemeClr val="tx1"/>
              </a:solidFill>
            </a:endParaRPr>
          </a:p>
        </p:txBody>
      </p:sp>
      <p:sp>
        <p:nvSpPr>
          <p:cNvPr id="26" name="Flussdiagramm: Prozess 25"/>
          <p:cNvSpPr/>
          <p:nvPr/>
        </p:nvSpPr>
        <p:spPr>
          <a:xfrm>
            <a:off x="4177128" y="4038600"/>
            <a:ext cx="2362200" cy="533400"/>
          </a:xfrm>
          <a:prstGeom prst="flowChartProcess">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2.b MD Harvesting</a:t>
            </a:r>
            <a:endParaRPr lang="en-GB" dirty="0">
              <a:solidFill>
                <a:schemeClr val="tx1"/>
              </a:solidFill>
            </a:endParaRPr>
          </a:p>
        </p:txBody>
      </p:sp>
      <p:sp>
        <p:nvSpPr>
          <p:cNvPr id="27" name="Flussdiagramm: Prozess 26"/>
          <p:cNvSpPr/>
          <p:nvPr/>
        </p:nvSpPr>
        <p:spPr>
          <a:xfrm>
            <a:off x="4215228" y="4925596"/>
            <a:ext cx="2362200" cy="533400"/>
          </a:xfrm>
          <a:prstGeom prst="flowChartProcess">
            <a:avLst/>
          </a:prstGeom>
          <a:solidFill>
            <a:srgbClr val="FF00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2.c. MD Mapping and Validation</a:t>
            </a:r>
            <a:endParaRPr lang="en-GB" dirty="0">
              <a:solidFill>
                <a:schemeClr val="tx1"/>
              </a:solidFill>
            </a:endParaRPr>
          </a:p>
        </p:txBody>
      </p:sp>
      <p:sp>
        <p:nvSpPr>
          <p:cNvPr id="28" name="Flussdiagramm: Prozess 27"/>
          <p:cNvSpPr/>
          <p:nvPr/>
        </p:nvSpPr>
        <p:spPr>
          <a:xfrm>
            <a:off x="4253328" y="5791200"/>
            <a:ext cx="2362200" cy="533400"/>
          </a:xfrm>
          <a:prstGeom prst="flowChartProcess">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2.d. MD Uploading and Indexer</a:t>
            </a:r>
            <a:endParaRPr lang="en-GB" dirty="0">
              <a:solidFill>
                <a:schemeClr val="tx1"/>
              </a:solidFill>
            </a:endParaRPr>
          </a:p>
        </p:txBody>
      </p:sp>
      <p:sp>
        <p:nvSpPr>
          <p:cNvPr id="29" name="Flussdiagramm: Magnetplattenspeicher 28"/>
          <p:cNvSpPr/>
          <p:nvPr/>
        </p:nvSpPr>
        <p:spPr>
          <a:xfrm>
            <a:off x="4542888" y="2219841"/>
            <a:ext cx="1600200" cy="1361559"/>
          </a:xfrm>
          <a:prstGeom prst="flowChartMagneticDisk">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2.a MD Repository </a:t>
            </a:r>
            <a:r>
              <a:rPr lang="en-GB" dirty="0">
                <a:solidFill>
                  <a:schemeClr val="tx1"/>
                </a:solidFill>
              </a:rPr>
              <a:t>and </a:t>
            </a:r>
            <a:r>
              <a:rPr lang="en-GB" dirty="0" smtClean="0">
                <a:solidFill>
                  <a:schemeClr val="tx1"/>
                </a:solidFill>
              </a:rPr>
              <a:t>Provider</a:t>
            </a:r>
            <a:endParaRPr lang="en-GB" dirty="0">
              <a:solidFill>
                <a:schemeClr val="tx1"/>
              </a:solidFill>
            </a:endParaRPr>
          </a:p>
        </p:txBody>
      </p:sp>
      <p:sp>
        <p:nvSpPr>
          <p:cNvPr id="30" name="Pfeil nach unten 29"/>
          <p:cNvSpPr/>
          <p:nvPr/>
        </p:nvSpPr>
        <p:spPr>
          <a:xfrm>
            <a:off x="5015328" y="4572000"/>
            <a:ext cx="533400" cy="337331"/>
          </a:xfrm>
          <a:prstGeom prst="downArrow">
            <a:avLst/>
          </a:prstGeom>
          <a:solidFill>
            <a:srgbClr val="FF00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526669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600200" y="457200"/>
            <a:ext cx="6858000" cy="685800"/>
          </a:xfrm>
        </p:spPr>
        <p:txBody>
          <a:bodyPr>
            <a:noAutofit/>
          </a:bodyPr>
          <a:lstStyle/>
          <a:p>
            <a:pPr eaLnBrk="1" hangingPunct="1">
              <a:defRPr/>
            </a:pPr>
            <a:r>
              <a:rPr lang="de-DE" altLang="it-IT" sz="3600" b="0" dirty="0" smtClean="0">
                <a:latin typeface="+mj-lt"/>
                <a:ea typeface="ＭＳ Ｐゴシック" pitchFamily="34" charset="-128"/>
                <a:cs typeface="Arial" charset="0"/>
              </a:rPr>
              <a:t>Hand-</a:t>
            </a:r>
            <a:r>
              <a:rPr lang="de-DE" altLang="it-IT" sz="3600" b="0" dirty="0" err="1" smtClean="0">
                <a:latin typeface="+mj-lt"/>
                <a:ea typeface="ＭＳ Ｐゴシック" pitchFamily="34" charset="-128"/>
                <a:cs typeface="Arial" charset="0"/>
              </a:rPr>
              <a:t>ons</a:t>
            </a:r>
            <a:r>
              <a:rPr lang="de-DE" altLang="it-IT" sz="3600" b="0" dirty="0" smtClean="0">
                <a:latin typeface="+mj-lt"/>
                <a:ea typeface="ＭＳ Ｐゴシック" pitchFamily="34" charset="-128"/>
                <a:cs typeface="Arial" charset="0"/>
              </a:rPr>
              <a:t> -Allgemeines-</a:t>
            </a:r>
            <a:endParaRPr altLang="it-IT" sz="36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228600" y="1417637"/>
            <a:ext cx="8686800" cy="4525963"/>
          </a:xfrm>
        </p:spPr>
        <p:txBody>
          <a:bodyPr>
            <a:noAutofit/>
          </a:bodyPr>
          <a:lstStyle/>
          <a:p>
            <a:r>
              <a:rPr lang="en-US" sz="2000" dirty="0" err="1" smtClean="0"/>
              <a:t>Arbeit</a:t>
            </a:r>
            <a:r>
              <a:rPr lang="en-US" sz="2000" dirty="0" smtClean="0"/>
              <a:t> </a:t>
            </a:r>
            <a:r>
              <a:rPr lang="en-US" sz="2000" dirty="0" smtClean="0"/>
              <a:t>in </a:t>
            </a:r>
            <a:r>
              <a:rPr lang="en-US" sz="2000" dirty="0" err="1" smtClean="0"/>
              <a:t>Gruppen</a:t>
            </a:r>
            <a:r>
              <a:rPr lang="en-US" sz="2000" dirty="0" smtClean="0"/>
              <a:t> !</a:t>
            </a:r>
          </a:p>
          <a:p>
            <a:r>
              <a:rPr lang="en-US" sz="2000" dirty="0" err="1" smtClean="0"/>
              <a:t>Ziel</a:t>
            </a:r>
            <a:r>
              <a:rPr lang="en-US" sz="2000" dirty="0" smtClean="0"/>
              <a:t> </a:t>
            </a:r>
            <a:r>
              <a:rPr lang="en-US" sz="2000" dirty="0" err="1" smtClean="0"/>
              <a:t>ist</a:t>
            </a:r>
            <a:r>
              <a:rPr lang="en-US" sz="2000" dirty="0"/>
              <a:t> </a:t>
            </a:r>
            <a:r>
              <a:rPr lang="en-US" sz="2000" dirty="0" smtClean="0"/>
              <a:t>NICHT </a:t>
            </a:r>
          </a:p>
          <a:p>
            <a:pPr lvl="1"/>
            <a:r>
              <a:rPr lang="en-US" sz="2000" dirty="0" err="1" smtClean="0"/>
              <a:t>alle</a:t>
            </a:r>
            <a:r>
              <a:rPr lang="en-US" sz="2000" dirty="0" smtClean="0"/>
              <a:t> </a:t>
            </a:r>
            <a:r>
              <a:rPr lang="en-US" sz="2000" dirty="0" err="1" smtClean="0"/>
              <a:t>Aufgaben</a:t>
            </a:r>
            <a:r>
              <a:rPr lang="en-US" sz="2000" dirty="0" smtClean="0"/>
              <a:t> </a:t>
            </a:r>
            <a:r>
              <a:rPr lang="en-US" sz="2000" dirty="0" err="1" smtClean="0"/>
              <a:t>zu</a:t>
            </a:r>
            <a:r>
              <a:rPr lang="en-US" sz="2000" dirty="0" smtClean="0"/>
              <a:t> 100% und </a:t>
            </a:r>
            <a:r>
              <a:rPr lang="en-US" sz="2000" dirty="0" err="1" smtClean="0"/>
              <a:t>mit</a:t>
            </a:r>
            <a:r>
              <a:rPr lang="en-US" sz="2000" dirty="0" smtClean="0"/>
              <a:t> 1+ </a:t>
            </a:r>
            <a:r>
              <a:rPr lang="en-US" sz="2000" dirty="0" err="1" smtClean="0"/>
              <a:t>zu</a:t>
            </a:r>
            <a:r>
              <a:rPr lang="en-US" sz="2000" dirty="0" smtClean="0"/>
              <a:t> ‘</a:t>
            </a:r>
            <a:r>
              <a:rPr lang="en-US" sz="2000" dirty="0" err="1" smtClean="0"/>
              <a:t>lösen</a:t>
            </a:r>
            <a:r>
              <a:rPr lang="en-US" sz="2000" dirty="0" smtClean="0"/>
              <a:t>’ </a:t>
            </a:r>
          </a:p>
          <a:p>
            <a:pPr lvl="1"/>
            <a:r>
              <a:rPr lang="en-US" sz="2000" dirty="0" err="1" smtClean="0"/>
              <a:t>ein</a:t>
            </a:r>
            <a:r>
              <a:rPr lang="en-US" sz="2000" dirty="0" smtClean="0"/>
              <a:t> </a:t>
            </a:r>
            <a:r>
              <a:rPr lang="en-US" sz="2000" dirty="0" err="1" smtClean="0"/>
              <a:t>perfektes</a:t>
            </a:r>
            <a:r>
              <a:rPr lang="en-US" sz="2000" dirty="0" smtClean="0"/>
              <a:t>, </a:t>
            </a:r>
            <a:r>
              <a:rPr lang="en-US" sz="2000" dirty="0" err="1" smtClean="0"/>
              <a:t>vollständiges</a:t>
            </a:r>
            <a:r>
              <a:rPr lang="en-US" sz="2000" dirty="0" smtClean="0"/>
              <a:t> </a:t>
            </a:r>
            <a:r>
              <a:rPr lang="en-US" sz="2000" dirty="0" err="1" smtClean="0"/>
              <a:t>Metadatenmanagement</a:t>
            </a:r>
            <a:r>
              <a:rPr lang="en-US" sz="2000" dirty="0" smtClean="0"/>
              <a:t> </a:t>
            </a:r>
            <a:r>
              <a:rPr lang="en-US" sz="2000" dirty="0" err="1" smtClean="0"/>
              <a:t>aufzusetzen</a:t>
            </a:r>
            <a:endParaRPr lang="en-US" sz="2000" dirty="0" smtClean="0"/>
          </a:p>
          <a:p>
            <a:r>
              <a:rPr lang="en-US" sz="2000" dirty="0" smtClean="0"/>
              <a:t>SONDERN </a:t>
            </a:r>
          </a:p>
          <a:p>
            <a:pPr lvl="1"/>
            <a:r>
              <a:rPr lang="en-US" sz="2000" dirty="0" err="1" smtClean="0"/>
              <a:t>einige</a:t>
            </a:r>
            <a:r>
              <a:rPr lang="en-US" sz="2000" dirty="0" smtClean="0"/>
              <a:t> </a:t>
            </a:r>
            <a:r>
              <a:rPr lang="en-US" sz="2000" dirty="0" err="1" smtClean="0"/>
              <a:t>Techniken</a:t>
            </a:r>
            <a:r>
              <a:rPr lang="en-US" sz="2000" dirty="0" smtClean="0"/>
              <a:t> </a:t>
            </a:r>
            <a:r>
              <a:rPr lang="en-US" sz="2000" dirty="0" err="1" smtClean="0"/>
              <a:t>kennenzulernen</a:t>
            </a:r>
            <a:r>
              <a:rPr lang="en-US" sz="2000" dirty="0" smtClean="0"/>
              <a:t>, die </a:t>
            </a:r>
            <a:r>
              <a:rPr lang="en-US" sz="2000" dirty="0" err="1" smtClean="0"/>
              <a:t>die</a:t>
            </a:r>
            <a:r>
              <a:rPr lang="en-US" sz="2000" dirty="0" smtClean="0"/>
              <a:t> </a:t>
            </a:r>
            <a:r>
              <a:rPr lang="en-US" sz="2000" dirty="0" err="1" smtClean="0"/>
              <a:t>Arbeitsabläufe</a:t>
            </a:r>
            <a:r>
              <a:rPr lang="en-US" sz="2000" dirty="0" smtClean="0"/>
              <a:t> </a:t>
            </a:r>
            <a:r>
              <a:rPr lang="en-US" sz="2000" dirty="0" err="1" smtClean="0"/>
              <a:t>erleichtern</a:t>
            </a:r>
            <a:r>
              <a:rPr lang="en-US" sz="2000" dirty="0" smtClean="0"/>
              <a:t> </a:t>
            </a:r>
            <a:r>
              <a:rPr lang="en-US" sz="2000" dirty="0" err="1" smtClean="0"/>
              <a:t>oder</a:t>
            </a:r>
            <a:r>
              <a:rPr lang="en-US" sz="2000" dirty="0" smtClean="0"/>
              <a:t> </a:t>
            </a:r>
            <a:r>
              <a:rPr lang="en-US" sz="2000" dirty="0" err="1" smtClean="0"/>
              <a:t>ermöglichen</a:t>
            </a:r>
            <a:r>
              <a:rPr lang="en-US" sz="2000" dirty="0" smtClean="0"/>
              <a:t>,</a:t>
            </a:r>
            <a:endParaRPr lang="en-US" sz="2000" dirty="0"/>
          </a:p>
          <a:p>
            <a:pPr lvl="1"/>
            <a:r>
              <a:rPr lang="en-US" sz="2000" dirty="0" smtClean="0"/>
              <a:t>das </a:t>
            </a:r>
            <a:r>
              <a:rPr lang="en-US" sz="2000" dirty="0" err="1" smtClean="0"/>
              <a:t>Erlernte</a:t>
            </a:r>
            <a:r>
              <a:rPr lang="en-US" sz="2000" dirty="0" smtClean="0"/>
              <a:t> und </a:t>
            </a:r>
            <a:r>
              <a:rPr lang="en-US" sz="2000" dirty="0" err="1" smtClean="0"/>
              <a:t>eigene</a:t>
            </a:r>
            <a:r>
              <a:rPr lang="en-US" sz="2000" dirty="0" smtClean="0"/>
              <a:t> </a:t>
            </a:r>
            <a:r>
              <a:rPr lang="en-US" sz="2000" dirty="0" err="1" smtClean="0"/>
              <a:t>Erfahrungen</a:t>
            </a:r>
            <a:r>
              <a:rPr lang="en-US" sz="2000" dirty="0" smtClean="0"/>
              <a:t> </a:t>
            </a:r>
            <a:r>
              <a:rPr lang="en-US" sz="2000" dirty="0" err="1" smtClean="0"/>
              <a:t>auszutauschen</a:t>
            </a:r>
            <a:r>
              <a:rPr lang="en-US" sz="2000" dirty="0" smtClean="0"/>
              <a:t> und </a:t>
            </a:r>
            <a:r>
              <a:rPr lang="en-US" sz="2000" dirty="0" err="1" smtClean="0"/>
              <a:t>zu</a:t>
            </a:r>
            <a:r>
              <a:rPr lang="en-US" sz="2000" dirty="0" smtClean="0"/>
              <a:t> </a:t>
            </a:r>
            <a:r>
              <a:rPr lang="en-US" sz="2000" dirty="0" err="1" smtClean="0"/>
              <a:t>diskutieren</a:t>
            </a:r>
            <a:r>
              <a:rPr lang="en-US" sz="2000" dirty="0" smtClean="0"/>
              <a:t> und</a:t>
            </a:r>
          </a:p>
          <a:p>
            <a:pPr lvl="1"/>
            <a:r>
              <a:rPr lang="en-US" sz="2000" dirty="0" err="1" smtClean="0"/>
              <a:t>für</a:t>
            </a:r>
            <a:r>
              <a:rPr lang="en-US" sz="2000" dirty="0" smtClean="0"/>
              <a:t> das </a:t>
            </a:r>
            <a:r>
              <a:rPr lang="en-US" sz="2000" dirty="0" err="1" smtClean="0"/>
              <a:t>eigene</a:t>
            </a:r>
            <a:r>
              <a:rPr lang="en-US" sz="2000" dirty="0" smtClean="0"/>
              <a:t> </a:t>
            </a:r>
            <a:r>
              <a:rPr lang="en-US" sz="2000" dirty="0" err="1" smtClean="0"/>
              <a:t>Forschungs</a:t>
            </a:r>
            <a:r>
              <a:rPr lang="en-US" sz="2000" dirty="0" smtClean="0"/>
              <a:t>- und </a:t>
            </a:r>
            <a:r>
              <a:rPr lang="en-US" sz="2000" dirty="0" err="1" smtClean="0"/>
              <a:t>Arbeitsfeld</a:t>
            </a:r>
            <a:r>
              <a:rPr lang="en-US" sz="2000" dirty="0" smtClean="0"/>
              <a:t> ‘</a:t>
            </a:r>
            <a:r>
              <a:rPr lang="en-US" sz="2000" dirty="0" err="1" smtClean="0"/>
              <a:t>Lösungen</a:t>
            </a:r>
            <a:r>
              <a:rPr lang="en-US" sz="2000" dirty="0" smtClean="0"/>
              <a:t>’ </a:t>
            </a:r>
            <a:r>
              <a:rPr lang="en-US" sz="2000" dirty="0" err="1"/>
              <a:t>z</a:t>
            </a:r>
            <a:r>
              <a:rPr lang="en-US" sz="2000" dirty="0" err="1" smtClean="0"/>
              <a:t>u</a:t>
            </a:r>
            <a:r>
              <a:rPr lang="en-US" sz="2000" dirty="0" smtClean="0"/>
              <a:t> </a:t>
            </a:r>
            <a:r>
              <a:rPr lang="en-US" sz="2000" dirty="0" err="1" smtClean="0"/>
              <a:t>finden</a:t>
            </a:r>
            <a:r>
              <a:rPr lang="en-US" sz="2000" dirty="0" smtClean="0"/>
              <a:t> </a:t>
            </a:r>
            <a:endParaRPr lang="en-US" sz="2000" dirty="0"/>
          </a:p>
        </p:txBody>
      </p:sp>
    </p:spTree>
    <p:extLst>
      <p:ext uri="{BB962C8B-B14F-4D97-AF65-F5344CB8AC3E}">
        <p14:creationId xmlns:p14="http://schemas.microsoft.com/office/powerpoint/2010/main" val="3614532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600200" y="457200"/>
            <a:ext cx="5181600" cy="685800"/>
          </a:xfrm>
        </p:spPr>
        <p:txBody>
          <a:bodyPr>
            <a:noAutofit/>
          </a:bodyPr>
          <a:lstStyle/>
          <a:p>
            <a:pPr eaLnBrk="1" hangingPunct="1">
              <a:defRPr/>
            </a:pPr>
            <a:r>
              <a:rPr lang="de-DE" altLang="it-IT" sz="3600" b="0" dirty="0" smtClean="0">
                <a:latin typeface="+mj-lt"/>
                <a:ea typeface="ＭＳ Ｐゴシック" pitchFamily="34" charset="-128"/>
                <a:cs typeface="Arial" charset="0"/>
              </a:rPr>
              <a:t>Hand-</a:t>
            </a:r>
            <a:r>
              <a:rPr lang="de-DE" altLang="it-IT" sz="3600" b="0" dirty="0" err="1" smtClean="0">
                <a:latin typeface="+mj-lt"/>
                <a:ea typeface="ＭＳ Ｐゴシック" pitchFamily="34" charset="-128"/>
                <a:cs typeface="Arial" charset="0"/>
              </a:rPr>
              <a:t>ons</a:t>
            </a:r>
            <a:r>
              <a:rPr lang="de-DE" altLang="it-IT" sz="3600" b="0" dirty="0" smtClean="0">
                <a:latin typeface="+mj-lt"/>
                <a:ea typeface="ＭＳ Ｐゴシック" pitchFamily="34" charset="-128"/>
                <a:cs typeface="Arial" charset="0"/>
              </a:rPr>
              <a:t> -Material-</a:t>
            </a:r>
            <a:endParaRPr altLang="it-IT" sz="36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228600" y="1219201"/>
            <a:ext cx="8686800" cy="3276600"/>
          </a:xfrm>
        </p:spPr>
        <p:txBody>
          <a:bodyPr>
            <a:noAutofit/>
          </a:bodyPr>
          <a:lstStyle/>
          <a:p>
            <a:r>
              <a:rPr lang="en-US" dirty="0" err="1" smtClean="0"/>
              <a:t>Vorbedingung</a:t>
            </a:r>
            <a:r>
              <a:rPr lang="en-US" dirty="0" smtClean="0"/>
              <a:t> : VM </a:t>
            </a:r>
            <a:r>
              <a:rPr lang="en-US" dirty="0"/>
              <a:t>‘</a:t>
            </a:r>
            <a:r>
              <a:rPr lang="en-US" dirty="0" err="1"/>
              <a:t>RDA_demo.ova</a:t>
            </a:r>
            <a:r>
              <a:rPr lang="en-US" dirty="0"/>
              <a:t>’ in </a:t>
            </a:r>
            <a:r>
              <a:rPr lang="en-US" dirty="0" err="1"/>
              <a:t>Virtualbox</a:t>
            </a:r>
            <a:r>
              <a:rPr lang="en-US" dirty="0"/>
              <a:t> </a:t>
            </a:r>
            <a:r>
              <a:rPr lang="en-US" dirty="0" err="1"/>
              <a:t>importiert</a:t>
            </a:r>
            <a:r>
              <a:rPr lang="en-US" dirty="0"/>
              <a:t> </a:t>
            </a:r>
            <a:r>
              <a:rPr lang="en-US" dirty="0" smtClean="0"/>
              <a:t>!?</a:t>
            </a:r>
          </a:p>
          <a:p>
            <a:r>
              <a:rPr lang="en-US" dirty="0" err="1" smtClean="0"/>
              <a:t>Übungen</a:t>
            </a:r>
            <a:r>
              <a:rPr lang="en-US" dirty="0" smtClean="0"/>
              <a:t> </a:t>
            </a:r>
            <a:r>
              <a:rPr lang="en-US" dirty="0" err="1" smtClean="0"/>
              <a:t>als</a:t>
            </a:r>
            <a:r>
              <a:rPr lang="en-US" dirty="0" smtClean="0"/>
              <a:t> </a:t>
            </a:r>
            <a:r>
              <a:rPr lang="en-US" dirty="0" err="1" smtClean="0"/>
              <a:t>docx</a:t>
            </a:r>
            <a:r>
              <a:rPr lang="en-US" dirty="0" smtClean="0"/>
              <a:t>, </a:t>
            </a:r>
            <a:r>
              <a:rPr lang="en-US" dirty="0" err="1" smtClean="0"/>
              <a:t>downlowd</a:t>
            </a:r>
            <a:r>
              <a:rPr lang="en-US" dirty="0"/>
              <a:t> von : </a:t>
            </a:r>
            <a:r>
              <a:rPr lang="en-US" dirty="0">
                <a:hlinkClick r:id="rId3"/>
              </a:rPr>
              <a:t>https://</a:t>
            </a:r>
            <a:r>
              <a:rPr lang="en-US" dirty="0" smtClean="0">
                <a:hlinkClick r:id="rId3"/>
              </a:rPr>
              <a:t>swiftbrowser.dkrz.de/download/RDA_MDWF_VM/RDA-DE_WS2016_MDWorkflows_Excercises.docx</a:t>
            </a:r>
            <a:endParaRPr lang="en-US" dirty="0" smtClean="0"/>
          </a:p>
          <a:p>
            <a:r>
              <a:rPr lang="en-US" dirty="0" err="1" smtClean="0"/>
              <a:t>Vier</a:t>
            </a:r>
            <a:r>
              <a:rPr lang="en-US" dirty="0" smtClean="0"/>
              <a:t> ‘Module’ </a:t>
            </a:r>
            <a:r>
              <a:rPr lang="en-US" dirty="0" err="1" smtClean="0"/>
              <a:t>mit</a:t>
            </a:r>
            <a:r>
              <a:rPr lang="en-US" dirty="0" smtClean="0"/>
              <a:t> </a:t>
            </a:r>
            <a:r>
              <a:rPr lang="en-US" dirty="0" err="1" smtClean="0"/>
              <a:t>vorgebenen</a:t>
            </a:r>
            <a:r>
              <a:rPr lang="en-US" dirty="0" smtClean="0"/>
              <a:t> </a:t>
            </a:r>
            <a:r>
              <a:rPr lang="en-US" dirty="0" err="1" smtClean="0"/>
              <a:t>Aufgaben</a:t>
            </a:r>
            <a:endParaRPr lang="en-US" dirty="0" smtClean="0"/>
          </a:p>
          <a:p>
            <a:pPr lvl="1"/>
            <a:r>
              <a:rPr lang="en-US" dirty="0" err="1"/>
              <a:t>d</a:t>
            </a:r>
            <a:r>
              <a:rPr lang="en-US" dirty="0" err="1" smtClean="0"/>
              <a:t>.h</a:t>
            </a:r>
            <a:r>
              <a:rPr lang="en-US" dirty="0" smtClean="0"/>
              <a:t>. ca. </a:t>
            </a:r>
            <a:r>
              <a:rPr lang="en-US" dirty="0" err="1" smtClean="0"/>
              <a:t>eine</a:t>
            </a:r>
            <a:r>
              <a:rPr lang="en-US" dirty="0" smtClean="0"/>
              <a:t> </a:t>
            </a:r>
            <a:r>
              <a:rPr lang="en-US" dirty="0" err="1" smtClean="0"/>
              <a:t>halbe</a:t>
            </a:r>
            <a:r>
              <a:rPr lang="en-US" dirty="0" smtClean="0"/>
              <a:t> </a:t>
            </a:r>
            <a:r>
              <a:rPr lang="en-US" dirty="0" err="1" smtClean="0"/>
              <a:t>Stunde</a:t>
            </a:r>
            <a:r>
              <a:rPr lang="en-US" dirty="0" smtClean="0"/>
              <a:t> pro </a:t>
            </a:r>
            <a:r>
              <a:rPr lang="en-US" dirty="0" err="1" smtClean="0"/>
              <a:t>Modul</a:t>
            </a:r>
            <a:endParaRPr lang="en-US" dirty="0" smtClean="0"/>
          </a:p>
        </p:txBody>
      </p:sp>
    </p:spTree>
    <p:extLst>
      <p:ext uri="{BB962C8B-B14F-4D97-AF65-F5344CB8AC3E}">
        <p14:creationId xmlns:p14="http://schemas.microsoft.com/office/powerpoint/2010/main" val="40047950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 1"/>
          <p:cNvSpPr txBox="1">
            <a:spLocks noGrp="1"/>
          </p:cNvSpPr>
          <p:nvPr>
            <p:ph type="title" idx="4294967295"/>
          </p:nvPr>
        </p:nvSpPr>
        <p:spPr>
          <a:xfrm>
            <a:off x="533400" y="415925"/>
            <a:ext cx="8610600" cy="727075"/>
          </a:xfrm>
          <a:prstGeom prst="rect">
            <a:avLst/>
          </a:prstGeom>
        </p:spPr>
        <p:txBody>
          <a:bodyP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de-DE" dirty="0" smtClean="0"/>
              <a:t>Agenda (Module) </a:t>
            </a:r>
            <a:r>
              <a:rPr lang="de-DE" sz="3600" dirty="0" smtClean="0"/>
              <a:t>entsprechend MD </a:t>
            </a:r>
            <a:r>
              <a:rPr lang="de-DE" sz="3600" dirty="0" err="1" smtClean="0"/>
              <a:t>workflow</a:t>
            </a:r>
            <a:endParaRPr lang="de-DE" sz="3600" dirty="0"/>
          </a:p>
        </p:txBody>
      </p:sp>
      <p:sp>
        <p:nvSpPr>
          <p:cNvPr id="4" name="Pfeil nach unten 3"/>
          <p:cNvSpPr/>
          <p:nvPr/>
        </p:nvSpPr>
        <p:spPr>
          <a:xfrm>
            <a:off x="1687830" y="5443280"/>
            <a:ext cx="533400" cy="337331"/>
          </a:xfrm>
          <a:prstGeom prst="downArrow">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 name="Pfeil nach unten 4"/>
          <p:cNvSpPr/>
          <p:nvPr/>
        </p:nvSpPr>
        <p:spPr>
          <a:xfrm>
            <a:off x="1687830" y="1782605"/>
            <a:ext cx="533400" cy="4372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feil nach unten 5"/>
          <p:cNvSpPr/>
          <p:nvPr/>
        </p:nvSpPr>
        <p:spPr>
          <a:xfrm>
            <a:off x="1687830" y="3505200"/>
            <a:ext cx="533400" cy="533399"/>
          </a:xfrm>
          <a:prstGeom prst="downArrow">
            <a:avLst/>
          </a:prstGeom>
          <a:solidFill>
            <a:srgbClr val="70C74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lussdiagramm: Alternativer Prozess 6"/>
          <p:cNvSpPr/>
          <p:nvPr/>
        </p:nvSpPr>
        <p:spPr>
          <a:xfrm>
            <a:off x="609600" y="1143000"/>
            <a:ext cx="2895600" cy="2514600"/>
          </a:xfrm>
          <a:prstGeom prst="flowChartAlternateProcess">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GB" b="1" dirty="0">
              <a:solidFill>
                <a:schemeClr val="tx2">
                  <a:lumMod val="75000"/>
                </a:schemeClr>
              </a:solidFill>
            </a:endParaRPr>
          </a:p>
        </p:txBody>
      </p:sp>
      <p:sp>
        <p:nvSpPr>
          <p:cNvPr id="8" name="Flussdiagramm: Prozess 7"/>
          <p:cNvSpPr/>
          <p:nvPr/>
        </p:nvSpPr>
        <p:spPr>
          <a:xfrm>
            <a:off x="800100" y="1295400"/>
            <a:ext cx="2362200" cy="533400"/>
          </a:xfrm>
          <a:prstGeom prst="flowChartProcess">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1.MD Generation</a:t>
            </a:r>
            <a:endParaRPr lang="en-GB" dirty="0">
              <a:solidFill>
                <a:schemeClr val="tx1"/>
              </a:solidFill>
            </a:endParaRPr>
          </a:p>
        </p:txBody>
      </p:sp>
      <p:sp>
        <p:nvSpPr>
          <p:cNvPr id="9" name="Flussdiagramm: Alternativer Prozess 8"/>
          <p:cNvSpPr/>
          <p:nvPr/>
        </p:nvSpPr>
        <p:spPr>
          <a:xfrm>
            <a:off x="609600" y="3766330"/>
            <a:ext cx="2895600" cy="2710669"/>
          </a:xfrm>
          <a:prstGeom prst="flowChartAlternateProcess">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GB" b="1" dirty="0">
              <a:solidFill>
                <a:schemeClr val="tx1"/>
              </a:solidFill>
            </a:endParaRPr>
          </a:p>
        </p:txBody>
      </p:sp>
      <p:sp>
        <p:nvSpPr>
          <p:cNvPr id="10" name="Flussdiagramm: Prozess 9"/>
          <p:cNvSpPr/>
          <p:nvPr/>
        </p:nvSpPr>
        <p:spPr>
          <a:xfrm>
            <a:off x="838200" y="4038600"/>
            <a:ext cx="2362200" cy="533400"/>
          </a:xfrm>
          <a:prstGeom prst="flowChartProcess">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2.b MD Harvesting</a:t>
            </a:r>
            <a:endParaRPr lang="en-GB" dirty="0">
              <a:solidFill>
                <a:schemeClr val="tx1"/>
              </a:solidFill>
            </a:endParaRPr>
          </a:p>
        </p:txBody>
      </p:sp>
      <p:sp>
        <p:nvSpPr>
          <p:cNvPr id="11" name="Flussdiagramm: Prozess 10"/>
          <p:cNvSpPr/>
          <p:nvPr/>
        </p:nvSpPr>
        <p:spPr>
          <a:xfrm>
            <a:off x="876300" y="4925596"/>
            <a:ext cx="2362200" cy="533400"/>
          </a:xfrm>
          <a:prstGeom prst="flowChartProcess">
            <a:avLst/>
          </a:prstGeom>
          <a:solidFill>
            <a:srgbClr val="FF00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2.c. MD Mapping and Validation</a:t>
            </a:r>
            <a:endParaRPr lang="en-GB" dirty="0">
              <a:solidFill>
                <a:schemeClr val="tx1"/>
              </a:solidFill>
            </a:endParaRPr>
          </a:p>
        </p:txBody>
      </p:sp>
      <p:sp>
        <p:nvSpPr>
          <p:cNvPr id="12" name="Flussdiagramm: Prozess 11"/>
          <p:cNvSpPr/>
          <p:nvPr/>
        </p:nvSpPr>
        <p:spPr>
          <a:xfrm>
            <a:off x="914400" y="5791200"/>
            <a:ext cx="2362200" cy="533400"/>
          </a:xfrm>
          <a:prstGeom prst="flowChartProcess">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2.d. MD Uploading and Indexer</a:t>
            </a:r>
            <a:endParaRPr lang="en-GB" dirty="0">
              <a:solidFill>
                <a:schemeClr val="tx1"/>
              </a:solidFill>
            </a:endParaRPr>
          </a:p>
        </p:txBody>
      </p:sp>
      <p:sp>
        <p:nvSpPr>
          <p:cNvPr id="13" name="Flussdiagramm: Magnetplattenspeicher 12"/>
          <p:cNvSpPr/>
          <p:nvPr/>
        </p:nvSpPr>
        <p:spPr>
          <a:xfrm>
            <a:off x="1203960" y="2219841"/>
            <a:ext cx="1600200" cy="1361559"/>
          </a:xfrm>
          <a:prstGeom prst="flowChartMagneticDisk">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2.a MD Repository </a:t>
            </a:r>
            <a:r>
              <a:rPr lang="en-GB" dirty="0">
                <a:solidFill>
                  <a:schemeClr val="tx1"/>
                </a:solidFill>
              </a:rPr>
              <a:t>and </a:t>
            </a:r>
            <a:r>
              <a:rPr lang="en-GB" dirty="0" smtClean="0">
                <a:solidFill>
                  <a:schemeClr val="tx1"/>
                </a:solidFill>
              </a:rPr>
              <a:t>Provider</a:t>
            </a:r>
            <a:endParaRPr lang="en-GB" dirty="0">
              <a:solidFill>
                <a:schemeClr val="tx1"/>
              </a:solidFill>
            </a:endParaRPr>
          </a:p>
        </p:txBody>
      </p:sp>
      <p:sp>
        <p:nvSpPr>
          <p:cNvPr id="14" name="Flussdiagramm: Prozess 13"/>
          <p:cNvSpPr/>
          <p:nvPr/>
        </p:nvSpPr>
        <p:spPr>
          <a:xfrm>
            <a:off x="4191000" y="1219200"/>
            <a:ext cx="4724400" cy="1181100"/>
          </a:xfrm>
          <a:prstGeom prst="flowChartProcess">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algn="ctr"/>
            <a:r>
              <a:rPr lang="en-GB" sz="2400" dirty="0" err="1" smtClean="0">
                <a:solidFill>
                  <a:schemeClr val="tx1"/>
                </a:solidFill>
              </a:rPr>
              <a:t>Modul</a:t>
            </a:r>
            <a:r>
              <a:rPr lang="en-GB" sz="2400" dirty="0" smtClean="0">
                <a:solidFill>
                  <a:schemeClr val="tx1"/>
                </a:solidFill>
              </a:rPr>
              <a:t> 1 </a:t>
            </a:r>
          </a:p>
          <a:p>
            <a:pPr marL="57150" algn="ctr"/>
            <a:r>
              <a:rPr lang="en-US" sz="2400" dirty="0" smtClean="0">
                <a:solidFill>
                  <a:schemeClr val="tx1"/>
                </a:solidFill>
              </a:rPr>
              <a:t>MD ‘</a:t>
            </a:r>
            <a:r>
              <a:rPr lang="en-US" sz="2400" dirty="0" err="1">
                <a:solidFill>
                  <a:schemeClr val="tx1"/>
                </a:solidFill>
              </a:rPr>
              <a:t>E</a:t>
            </a:r>
            <a:r>
              <a:rPr lang="en-US" sz="2400" dirty="0" err="1" smtClean="0">
                <a:solidFill>
                  <a:schemeClr val="tx1"/>
                </a:solidFill>
              </a:rPr>
              <a:t>rzeugen</a:t>
            </a:r>
            <a:r>
              <a:rPr lang="en-US" sz="2400" dirty="0" smtClean="0">
                <a:solidFill>
                  <a:schemeClr val="tx1"/>
                </a:solidFill>
              </a:rPr>
              <a:t>’</a:t>
            </a:r>
            <a:endParaRPr lang="en-US" sz="2400" dirty="0">
              <a:solidFill>
                <a:schemeClr val="tx1"/>
              </a:solidFill>
            </a:endParaRPr>
          </a:p>
        </p:txBody>
      </p:sp>
      <p:sp>
        <p:nvSpPr>
          <p:cNvPr id="15" name="Flussdiagramm: Prozess 14"/>
          <p:cNvSpPr/>
          <p:nvPr/>
        </p:nvSpPr>
        <p:spPr>
          <a:xfrm>
            <a:off x="4191000" y="2518060"/>
            <a:ext cx="4724400" cy="1248270"/>
          </a:xfrm>
          <a:prstGeom prst="flowChartProces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algn="ctr"/>
            <a:r>
              <a:rPr lang="en-GB" sz="2400" dirty="0" err="1" smtClean="0">
                <a:solidFill>
                  <a:schemeClr val="tx1"/>
                </a:solidFill>
              </a:rPr>
              <a:t>Modul</a:t>
            </a:r>
            <a:r>
              <a:rPr lang="en-GB" sz="2400" dirty="0" smtClean="0">
                <a:solidFill>
                  <a:schemeClr val="tx1"/>
                </a:solidFill>
              </a:rPr>
              <a:t> 2 </a:t>
            </a:r>
            <a:endParaRPr lang="en-US" sz="2400" dirty="0">
              <a:solidFill>
                <a:schemeClr val="tx1"/>
              </a:solidFill>
            </a:endParaRPr>
          </a:p>
          <a:p>
            <a:pPr marL="57150" algn="ctr"/>
            <a:r>
              <a:rPr lang="en-US" sz="2400" dirty="0" smtClean="0">
                <a:solidFill>
                  <a:schemeClr val="tx1"/>
                </a:solidFill>
              </a:rPr>
              <a:t>MD </a:t>
            </a:r>
            <a:r>
              <a:rPr lang="en-US" sz="2400" dirty="0" err="1" smtClean="0">
                <a:solidFill>
                  <a:schemeClr val="tx1"/>
                </a:solidFill>
              </a:rPr>
              <a:t>Anbieten</a:t>
            </a:r>
            <a:r>
              <a:rPr lang="en-US" sz="2400" dirty="0" smtClean="0">
                <a:solidFill>
                  <a:schemeClr val="tx1"/>
                </a:solidFill>
              </a:rPr>
              <a:t> und ‘</a:t>
            </a:r>
            <a:r>
              <a:rPr lang="en-US" sz="2400" dirty="0" err="1" smtClean="0">
                <a:solidFill>
                  <a:schemeClr val="tx1"/>
                </a:solidFill>
              </a:rPr>
              <a:t>Harvesten</a:t>
            </a:r>
            <a:r>
              <a:rPr lang="en-US" sz="2400" dirty="0" smtClean="0">
                <a:solidFill>
                  <a:schemeClr val="tx1"/>
                </a:solidFill>
              </a:rPr>
              <a:t>’ </a:t>
            </a:r>
            <a:endParaRPr lang="en-US" sz="2400" dirty="0">
              <a:solidFill>
                <a:schemeClr val="tx1"/>
              </a:solidFill>
            </a:endParaRPr>
          </a:p>
        </p:txBody>
      </p:sp>
      <p:sp>
        <p:nvSpPr>
          <p:cNvPr id="16" name="Flussdiagramm: Prozess 15"/>
          <p:cNvSpPr/>
          <p:nvPr/>
        </p:nvSpPr>
        <p:spPr>
          <a:xfrm>
            <a:off x="4175760" y="3810000"/>
            <a:ext cx="4724400" cy="1311664"/>
          </a:xfrm>
          <a:prstGeom prst="flowChart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algn="ctr"/>
            <a:r>
              <a:rPr lang="en-GB" sz="2400" dirty="0" err="1" smtClean="0">
                <a:solidFill>
                  <a:schemeClr val="tx1"/>
                </a:solidFill>
              </a:rPr>
              <a:t>Modul</a:t>
            </a:r>
            <a:r>
              <a:rPr lang="en-GB" sz="2400" dirty="0" smtClean="0">
                <a:solidFill>
                  <a:schemeClr val="tx1"/>
                </a:solidFill>
              </a:rPr>
              <a:t> 3</a:t>
            </a:r>
          </a:p>
          <a:p>
            <a:pPr marL="57150" algn="ctr"/>
            <a:r>
              <a:rPr lang="en-US" sz="2400" dirty="0" smtClean="0">
                <a:solidFill>
                  <a:schemeClr val="tx1"/>
                </a:solidFill>
              </a:rPr>
              <a:t>MD ‘</a:t>
            </a:r>
            <a:r>
              <a:rPr lang="en-US" sz="2400" dirty="0" err="1" smtClean="0">
                <a:solidFill>
                  <a:schemeClr val="tx1"/>
                </a:solidFill>
              </a:rPr>
              <a:t>mappen</a:t>
            </a:r>
            <a:r>
              <a:rPr lang="en-US" sz="2400" dirty="0" smtClean="0">
                <a:solidFill>
                  <a:schemeClr val="tx1"/>
                </a:solidFill>
              </a:rPr>
              <a:t>’ und </a:t>
            </a:r>
            <a:r>
              <a:rPr lang="en-US" sz="2400" dirty="0" err="1" smtClean="0">
                <a:solidFill>
                  <a:schemeClr val="tx1"/>
                </a:solidFill>
              </a:rPr>
              <a:t>validieren</a:t>
            </a:r>
            <a:r>
              <a:rPr lang="en-US" sz="2400" dirty="0" smtClean="0">
                <a:solidFill>
                  <a:schemeClr val="tx1"/>
                </a:solidFill>
              </a:rPr>
              <a:t> </a:t>
            </a:r>
            <a:endParaRPr lang="en-US" sz="2400" dirty="0">
              <a:solidFill>
                <a:schemeClr val="tx1"/>
              </a:solidFill>
            </a:endParaRPr>
          </a:p>
        </p:txBody>
      </p:sp>
      <p:sp>
        <p:nvSpPr>
          <p:cNvPr id="17" name="Flussdiagramm: Prozess 16"/>
          <p:cNvSpPr/>
          <p:nvPr/>
        </p:nvSpPr>
        <p:spPr>
          <a:xfrm>
            <a:off x="4191000" y="5165336"/>
            <a:ext cx="4724400" cy="1311664"/>
          </a:xfrm>
          <a:prstGeom prst="flowChartProcess">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algn="ctr"/>
            <a:r>
              <a:rPr lang="en-GB" sz="2400" dirty="0" err="1" smtClean="0">
                <a:solidFill>
                  <a:schemeClr val="tx1"/>
                </a:solidFill>
              </a:rPr>
              <a:t>Modul</a:t>
            </a:r>
            <a:r>
              <a:rPr lang="en-GB" sz="2400" dirty="0" smtClean="0">
                <a:solidFill>
                  <a:schemeClr val="tx1"/>
                </a:solidFill>
              </a:rPr>
              <a:t> 4</a:t>
            </a:r>
          </a:p>
          <a:p>
            <a:pPr marL="57150" algn="ctr"/>
            <a:r>
              <a:rPr lang="en-US" sz="2400" dirty="0" smtClean="0">
                <a:solidFill>
                  <a:schemeClr val="tx1"/>
                </a:solidFill>
              </a:rPr>
              <a:t>MD in </a:t>
            </a:r>
            <a:r>
              <a:rPr lang="en-US" sz="2400" dirty="0" err="1" smtClean="0">
                <a:solidFill>
                  <a:schemeClr val="tx1"/>
                </a:solidFill>
              </a:rPr>
              <a:t>Katalog</a:t>
            </a:r>
            <a:r>
              <a:rPr lang="en-US" sz="2400" dirty="0" smtClean="0">
                <a:solidFill>
                  <a:schemeClr val="tx1"/>
                </a:solidFill>
              </a:rPr>
              <a:t> und Portal </a:t>
            </a:r>
            <a:r>
              <a:rPr lang="en-US" sz="2400" dirty="0" err="1" smtClean="0">
                <a:solidFill>
                  <a:schemeClr val="tx1"/>
                </a:solidFill>
              </a:rPr>
              <a:t>hochladen</a:t>
            </a:r>
            <a:r>
              <a:rPr lang="en-US" sz="2400" dirty="0" smtClean="0">
                <a:solidFill>
                  <a:schemeClr val="tx1"/>
                </a:solidFill>
              </a:rPr>
              <a:t> </a:t>
            </a:r>
            <a:endParaRPr lang="en-US" sz="2400" dirty="0">
              <a:solidFill>
                <a:schemeClr val="tx1"/>
              </a:solidFill>
            </a:endParaRPr>
          </a:p>
        </p:txBody>
      </p:sp>
      <p:sp>
        <p:nvSpPr>
          <p:cNvPr id="18" name="Pfeil nach unten 17"/>
          <p:cNvSpPr/>
          <p:nvPr/>
        </p:nvSpPr>
        <p:spPr>
          <a:xfrm>
            <a:off x="1676400" y="4572000"/>
            <a:ext cx="533400" cy="337331"/>
          </a:xfrm>
          <a:prstGeom prst="downArrow">
            <a:avLst/>
          </a:prstGeom>
          <a:solidFill>
            <a:srgbClr val="FF00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1437081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lum/>
            <a:alphaModFix/>
          </a:blip>
          <a:srcRect/>
          <a:stretch>
            <a:fillRect/>
          </a:stretch>
        </p:blipFill>
        <p:spPr>
          <a:xfrm>
            <a:off x="4648200" y="2509986"/>
            <a:ext cx="4343400" cy="2443014"/>
          </a:xfrm>
          <a:prstGeom prst="rect">
            <a:avLst/>
          </a:prstGeom>
          <a:noFill/>
          <a:ln>
            <a:noFill/>
          </a:ln>
        </p:spPr>
      </p:pic>
      <p:sp>
        <p:nvSpPr>
          <p:cNvPr id="5" name="Segnaposto contenuto 2"/>
          <p:cNvSpPr txBox="1">
            <a:spLocks/>
          </p:cNvSpPr>
          <p:nvPr/>
        </p:nvSpPr>
        <p:spPr>
          <a:xfrm>
            <a:off x="228600" y="1195618"/>
            <a:ext cx="4419600" cy="5144222"/>
          </a:xfrm>
          <a:prstGeom prst="rect">
            <a:avLst/>
          </a:prstGeom>
        </p:spPr>
        <p:txBody>
          <a:bodyPr>
            <a:normAutofit fontScale="92500" lnSpcReduction="10000"/>
          </a:bodyPr>
          <a:lstStyle>
            <a:lvl1pPr marL="342900" indent="-3429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SzPct val="100000"/>
              <a:buFontTx/>
              <a:buBlip>
                <a:blip r:embed="rId4"/>
              </a:buBlip>
              <a:defRPr sz="24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dirty="0" smtClean="0"/>
              <a:t>Dieser Prozess ist sehr spezifisch für jedes Forschungsgebiet</a:t>
            </a:r>
          </a:p>
          <a:p>
            <a:r>
              <a:rPr lang="de-DE" dirty="0" smtClean="0"/>
              <a:t>Metadaten sollten bereits mit der Datenproduktion generiert werden</a:t>
            </a:r>
          </a:p>
          <a:p>
            <a:r>
              <a:rPr lang="de-DE" dirty="0" smtClean="0"/>
              <a:t>Das Ziel ist eine umfassende und eindeutige </a:t>
            </a:r>
            <a:r>
              <a:rPr lang="de-DE" dirty="0"/>
              <a:t>Datenbeschreibung </a:t>
            </a:r>
            <a:r>
              <a:rPr lang="de-DE" dirty="0" smtClean="0"/>
              <a:t>sein </a:t>
            </a:r>
          </a:p>
          <a:p>
            <a:r>
              <a:rPr lang="de-DE" dirty="0"/>
              <a:t>Die Qualität der Metadaten </a:t>
            </a:r>
            <a:r>
              <a:rPr lang="de-DE" dirty="0" smtClean="0"/>
              <a:t>profitiert von der frühen </a:t>
            </a:r>
            <a:r>
              <a:rPr lang="de-DE" dirty="0"/>
              <a:t>K</a:t>
            </a:r>
            <a:r>
              <a:rPr lang="de-DE" dirty="0" smtClean="0"/>
              <a:t>ontrolle und Validierung</a:t>
            </a:r>
          </a:p>
          <a:p>
            <a:r>
              <a:rPr lang="de-DE" dirty="0" smtClean="0"/>
              <a:t>Bereits hier sollten – soweit möglich -  Standards eingehalten werden</a:t>
            </a:r>
            <a:endParaRPr lang="en-GB" dirty="0" smtClean="0"/>
          </a:p>
        </p:txBody>
      </p:sp>
      <p:sp>
        <p:nvSpPr>
          <p:cNvPr id="6" name="Titolo 1"/>
          <p:cNvSpPr txBox="1">
            <a:spLocks/>
          </p:cNvSpPr>
          <p:nvPr/>
        </p:nvSpPr>
        <p:spPr>
          <a:xfrm>
            <a:off x="2057400" y="457200"/>
            <a:ext cx="5715000" cy="685800"/>
          </a:xfrm>
          <a:prstGeom prst="rect">
            <a:avLst/>
          </a:prstGeom>
        </p:spPr>
        <p:txBody>
          <a:bodyP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defRPr/>
            </a:pPr>
            <a:r>
              <a:rPr lang="de-DE" altLang="it-IT" sz="3600" dirty="0" smtClean="0">
                <a:ea typeface="ＭＳ Ｐゴシック" pitchFamily="34" charset="-128"/>
                <a:cs typeface="Arial" charset="0"/>
              </a:rPr>
              <a:t>1. Erzeugung von MD</a:t>
            </a:r>
          </a:p>
        </p:txBody>
      </p:sp>
    </p:spTree>
    <p:extLst>
      <p:ext uri="{BB962C8B-B14F-4D97-AF65-F5344CB8AC3E}">
        <p14:creationId xmlns:p14="http://schemas.microsoft.com/office/powerpoint/2010/main" val="5142148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371600" y="609600"/>
            <a:ext cx="5715000" cy="685800"/>
          </a:xfrm>
        </p:spPr>
        <p:txBody>
          <a:bodyPr>
            <a:noAutofit/>
          </a:bodyPr>
          <a:lstStyle/>
          <a:p>
            <a:pPr eaLnBrk="1" hangingPunct="1">
              <a:defRPr/>
            </a:pPr>
            <a:r>
              <a:rPr lang="de-DE" altLang="it-IT" sz="3600" b="0" dirty="0" smtClean="0">
                <a:latin typeface="+mj-lt"/>
                <a:ea typeface="ＭＳ Ｐゴシック" pitchFamily="34" charset="-128"/>
                <a:cs typeface="Arial" charset="0"/>
              </a:rPr>
              <a:t>Modul 1 : Erzeugung von MD</a:t>
            </a:r>
            <a:endParaRPr altLang="it-IT" sz="36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228600" y="1524000"/>
            <a:ext cx="8686800" cy="4525963"/>
          </a:xfrm>
        </p:spPr>
        <p:txBody>
          <a:bodyPr>
            <a:normAutofit fontScale="92500" lnSpcReduction="10000"/>
          </a:bodyPr>
          <a:lstStyle/>
          <a:p>
            <a:r>
              <a:rPr lang="en-US" sz="2600" dirty="0" smtClean="0"/>
              <a:t>14:00-14:30</a:t>
            </a:r>
          </a:p>
          <a:p>
            <a:r>
              <a:rPr lang="de-DE" altLang="it-IT" sz="2800" dirty="0" smtClean="0">
                <a:ea typeface="ＭＳ Ｐゴシック" pitchFamily="34" charset="-128"/>
                <a:cs typeface="Arial" charset="0"/>
              </a:rPr>
              <a:t>Aufgabe</a:t>
            </a:r>
            <a:endParaRPr lang="en-US" sz="2600" dirty="0" smtClean="0"/>
          </a:p>
          <a:p>
            <a:pPr lvl="1"/>
            <a:r>
              <a:rPr lang="de-DE" dirty="0"/>
              <a:t>Erzeuge aus vorgegebenen ‚Roh-Metadaten‘ (Wertelisten, Tabellen, mitgebrachte Beispiele, …) strukturierte und ‚valide‘ XML-Dateien im Metadatenformat ‚</a:t>
            </a:r>
            <a:r>
              <a:rPr lang="de-DE" dirty="0" err="1"/>
              <a:t>Dublincore</a:t>
            </a:r>
            <a:r>
              <a:rPr lang="de-DE" dirty="0" smtClean="0"/>
              <a:t>‘</a:t>
            </a:r>
          </a:p>
          <a:p>
            <a:r>
              <a:rPr lang="en-US" sz="2600" dirty="0" err="1" smtClean="0"/>
              <a:t>Benützte</a:t>
            </a:r>
            <a:r>
              <a:rPr lang="en-US" sz="2600" dirty="0" smtClean="0"/>
              <a:t> Tools</a:t>
            </a:r>
          </a:p>
          <a:p>
            <a:pPr lvl="1"/>
            <a:r>
              <a:rPr lang="en-US" sz="2800" dirty="0"/>
              <a:t>Package  MD-convert ( Python script)</a:t>
            </a:r>
            <a:endParaRPr lang="de-DE" sz="2800" dirty="0"/>
          </a:p>
          <a:p>
            <a:pPr lvl="1"/>
            <a:r>
              <a:rPr lang="en-US" sz="2600" dirty="0" smtClean="0"/>
              <a:t>Oxygen</a:t>
            </a:r>
          </a:p>
          <a:p>
            <a:r>
              <a:rPr lang="en-US" sz="2600" dirty="0" err="1" smtClean="0"/>
              <a:t>Resultat</a:t>
            </a:r>
            <a:endParaRPr lang="en-US" sz="2600" dirty="0" smtClean="0"/>
          </a:p>
          <a:p>
            <a:pPr lvl="1"/>
            <a:r>
              <a:rPr lang="en-US" sz="2600" dirty="0" smtClean="0"/>
              <a:t>XML-</a:t>
            </a:r>
            <a:r>
              <a:rPr lang="en-US" sz="2600" dirty="0" err="1" smtClean="0"/>
              <a:t>Dateien</a:t>
            </a:r>
            <a:r>
              <a:rPr lang="en-US" sz="2600" dirty="0" smtClean="0"/>
              <a:t> </a:t>
            </a:r>
            <a:r>
              <a:rPr lang="en-US" sz="2600" dirty="0" err="1" smtClean="0"/>
              <a:t>im</a:t>
            </a:r>
            <a:r>
              <a:rPr lang="en-US" sz="2600" dirty="0" smtClean="0"/>
              <a:t> MD-Format </a:t>
            </a:r>
            <a:r>
              <a:rPr lang="en-US" sz="2600" dirty="0" err="1" smtClean="0"/>
              <a:t>DublinCore</a:t>
            </a:r>
            <a:r>
              <a:rPr lang="en-US" sz="2600" dirty="0" smtClean="0"/>
              <a:t>, </a:t>
            </a:r>
            <a:r>
              <a:rPr lang="en-US" sz="2600" dirty="0" err="1" smtClean="0"/>
              <a:t>als</a:t>
            </a:r>
            <a:r>
              <a:rPr lang="en-US" sz="2600" dirty="0" smtClean="0"/>
              <a:t> input </a:t>
            </a:r>
            <a:r>
              <a:rPr lang="en-US" sz="2600" dirty="0" err="1" smtClean="0"/>
              <a:t>für</a:t>
            </a:r>
            <a:r>
              <a:rPr lang="en-US" sz="2600" dirty="0" smtClean="0"/>
              <a:t> Modul2</a:t>
            </a:r>
          </a:p>
        </p:txBody>
      </p:sp>
    </p:spTree>
    <p:extLst>
      <p:ext uri="{BB962C8B-B14F-4D97-AF65-F5344CB8AC3E}">
        <p14:creationId xmlns:p14="http://schemas.microsoft.com/office/powerpoint/2010/main" val="7435811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371600" y="609600"/>
            <a:ext cx="5715000" cy="685800"/>
          </a:xfrm>
        </p:spPr>
        <p:txBody>
          <a:bodyPr>
            <a:noAutofit/>
          </a:bodyPr>
          <a:lstStyle/>
          <a:p>
            <a:pPr eaLnBrk="1" hangingPunct="1">
              <a:defRPr/>
            </a:pPr>
            <a:r>
              <a:rPr lang="de-DE" altLang="it-IT" sz="3600" b="0" dirty="0" smtClean="0">
                <a:latin typeface="+mj-lt"/>
                <a:ea typeface="ＭＳ Ｐゴシック" pitchFamily="34" charset="-128"/>
                <a:cs typeface="Arial" charset="0"/>
              </a:rPr>
              <a:t>Modul 1 : Erzeugung von MD</a:t>
            </a:r>
            <a:br>
              <a:rPr lang="de-DE" altLang="it-IT" sz="3600" b="0" dirty="0" smtClean="0">
                <a:latin typeface="+mj-lt"/>
                <a:ea typeface="ＭＳ Ｐゴシック" pitchFamily="34" charset="-128"/>
                <a:cs typeface="Arial" charset="0"/>
              </a:rPr>
            </a:br>
            <a:r>
              <a:rPr lang="de-DE" altLang="it-IT" sz="3600" b="0" dirty="0" smtClean="0">
                <a:latin typeface="+mj-lt"/>
                <a:ea typeface="ＭＳ Ｐゴシック" pitchFamily="34" charset="-128"/>
                <a:cs typeface="Arial" charset="0"/>
              </a:rPr>
              <a:t>- Aufgabe -</a:t>
            </a:r>
            <a:endParaRPr altLang="it-IT" sz="36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685800" y="2019300"/>
            <a:ext cx="7772400" cy="2819400"/>
          </a:xfrm>
        </p:spPr>
        <p:txBody>
          <a:bodyPr>
            <a:normAutofit/>
          </a:bodyPr>
          <a:lstStyle/>
          <a:p>
            <a:pPr marL="0" indent="0">
              <a:buNone/>
            </a:pPr>
            <a:r>
              <a:rPr lang="de-DE" sz="2800" dirty="0"/>
              <a:t>Erzeuge aus vorgegebenen ‚Roh-Metadaten‘ (Wertelisten, Tabellen, mitgebrachte Beispiele, …) strukturierte und ‚valide‘ XML-Dateien im Metadatenformat ‚</a:t>
            </a:r>
            <a:r>
              <a:rPr lang="de-DE" sz="2800" dirty="0" err="1"/>
              <a:t>Dublincore</a:t>
            </a:r>
            <a:r>
              <a:rPr lang="de-DE" sz="2800" dirty="0"/>
              <a:t>‘</a:t>
            </a:r>
          </a:p>
          <a:p>
            <a:pPr marL="0" indent="0">
              <a:buNone/>
            </a:pPr>
            <a:endParaRPr lang="en-US" sz="2600" dirty="0" smtClean="0"/>
          </a:p>
        </p:txBody>
      </p:sp>
    </p:spTree>
    <p:extLst>
      <p:ext uri="{BB962C8B-B14F-4D97-AF65-F5344CB8AC3E}">
        <p14:creationId xmlns:p14="http://schemas.microsoft.com/office/powerpoint/2010/main" val="3617347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9300" y="533400"/>
            <a:ext cx="5105400" cy="576064"/>
          </a:xfrm>
        </p:spPr>
        <p:txBody>
          <a:bodyPr/>
          <a:lstStyle/>
          <a:p>
            <a:r>
              <a:rPr lang="en-GB" b="0" dirty="0" smtClean="0"/>
              <a:t>MD Schemata (</a:t>
            </a:r>
            <a:r>
              <a:rPr lang="en-GB" b="0" dirty="0" err="1" smtClean="0"/>
              <a:t>Beispiele</a:t>
            </a:r>
            <a:r>
              <a:rPr lang="en-GB" b="0" dirty="0" smtClean="0"/>
              <a:t>)</a:t>
            </a:r>
            <a:endParaRPr lang="en-GB" b="0" dirty="0"/>
          </a:p>
        </p:txBody>
      </p:sp>
      <p:graphicFrame>
        <p:nvGraphicFramePr>
          <p:cNvPr id="10" name="Tabelle 9"/>
          <p:cNvGraphicFramePr>
            <a:graphicFrameLocks noGrp="1"/>
          </p:cNvGraphicFramePr>
          <p:nvPr>
            <p:extLst>
              <p:ext uri="{D42A27DB-BD31-4B8C-83A1-F6EECF244321}">
                <p14:modId xmlns:p14="http://schemas.microsoft.com/office/powerpoint/2010/main" val="3006988107"/>
              </p:ext>
            </p:extLst>
          </p:nvPr>
        </p:nvGraphicFramePr>
        <p:xfrm>
          <a:off x="228601" y="1100718"/>
          <a:ext cx="8610598" cy="4766682"/>
        </p:xfrm>
        <a:graphic>
          <a:graphicData uri="http://schemas.openxmlformats.org/drawingml/2006/table">
            <a:tbl>
              <a:tblPr firstRow="1" bandRow="1">
                <a:tableStyleId>{5C22544A-7EE6-4342-B048-85BDC9FD1C3A}</a:tableStyleId>
              </a:tblPr>
              <a:tblGrid>
                <a:gridCol w="1064230"/>
                <a:gridCol w="2225211"/>
                <a:gridCol w="5321157"/>
              </a:tblGrid>
              <a:tr h="648072">
                <a:tc>
                  <a:txBody>
                    <a:bodyPr/>
                    <a:lstStyle/>
                    <a:p>
                      <a:pPr algn="l"/>
                      <a:r>
                        <a:rPr lang="en-GB" sz="1200" b="1" noProof="0" dirty="0" smtClean="0">
                          <a:solidFill>
                            <a:schemeClr val="tx1"/>
                          </a:solidFill>
                          <a:latin typeface="+mn-lt"/>
                        </a:rPr>
                        <a:t>Name</a:t>
                      </a:r>
                    </a:p>
                  </a:txBody>
                  <a:tcPr>
                    <a:solidFill>
                      <a:schemeClr val="tx2">
                        <a:lumMod val="60000"/>
                        <a:lumOff val="40000"/>
                      </a:schemeClr>
                    </a:solidFill>
                  </a:tcPr>
                </a:tc>
                <a:tc>
                  <a:txBody>
                    <a:bodyPr/>
                    <a:lstStyle/>
                    <a:p>
                      <a:pPr algn="l"/>
                      <a:r>
                        <a:rPr lang="en-GB" sz="1200" b="1" noProof="0" dirty="0" smtClean="0">
                          <a:solidFill>
                            <a:schemeClr val="tx1"/>
                          </a:solidFill>
                          <a:latin typeface="+mn-lt"/>
                        </a:rPr>
                        <a:t>Specification</a:t>
                      </a:r>
                    </a:p>
                  </a:txBody>
                  <a:tcPr>
                    <a:solidFill>
                      <a:schemeClr val="tx2">
                        <a:lumMod val="60000"/>
                        <a:lumOff val="40000"/>
                      </a:schemeClr>
                    </a:solidFill>
                  </a:tcPr>
                </a:tc>
                <a:tc>
                  <a:txBody>
                    <a:bodyPr/>
                    <a:lstStyle/>
                    <a:p>
                      <a:pPr algn="l" fontAlgn="t"/>
                      <a:r>
                        <a:rPr lang="en-GB" sz="1200" b="1" i="0" u="none" strike="noStrike" noProof="0" dirty="0" smtClean="0">
                          <a:solidFill>
                            <a:srgbClr val="000000"/>
                          </a:solidFill>
                          <a:effectLst/>
                          <a:latin typeface="+mn-lt"/>
                        </a:rPr>
                        <a:t>Description</a:t>
                      </a:r>
                      <a:endParaRPr lang="en-GB" sz="1200" b="1" i="0" u="none" strike="noStrike" noProof="0" dirty="0">
                        <a:solidFill>
                          <a:srgbClr val="000000"/>
                        </a:solidFill>
                        <a:effectLst/>
                        <a:latin typeface="+mn-lt"/>
                      </a:endParaRPr>
                    </a:p>
                  </a:txBody>
                  <a:tcPr marL="9525" marR="9525" marT="9525" marB="0">
                    <a:solidFill>
                      <a:schemeClr val="tx2">
                        <a:lumMod val="60000"/>
                        <a:lumOff val="40000"/>
                      </a:schemeClr>
                    </a:solidFill>
                  </a:tcPr>
                </a:tc>
              </a:tr>
              <a:tr h="214491">
                <a:tc>
                  <a:txBody>
                    <a:bodyPr/>
                    <a:lstStyle/>
                    <a:p>
                      <a:pPr algn="l"/>
                      <a:r>
                        <a:rPr lang="en-GB" sz="1200" b="1">
                          <a:latin typeface="+mn-lt"/>
                        </a:rPr>
                        <a:t>Dublincore</a:t>
                      </a:r>
                    </a:p>
                  </a:txBody>
                  <a:tcPr marL="9525" marR="9525" marT="9525" marB="9525">
                    <a:solidFill>
                      <a:schemeClr val="accent5">
                        <a:lumMod val="40000"/>
                        <a:lumOff val="60000"/>
                      </a:schemeClr>
                    </a:solidFill>
                  </a:tcPr>
                </a:tc>
                <a:tc>
                  <a:txBody>
                    <a:bodyPr/>
                    <a:lstStyle/>
                    <a:p>
                      <a:pPr algn="l"/>
                      <a:r>
                        <a:rPr lang="en-GB" sz="1200">
                          <a:latin typeface="+mn-lt"/>
                        </a:rPr>
                        <a:t>Specification: See at </a:t>
                      </a:r>
                      <a:r>
                        <a:rPr lang="en-GB" sz="1200">
                          <a:latin typeface="+mn-lt"/>
                          <a:hlinkClick r:id="rId3"/>
                        </a:rPr>
                        <a:t>http://dublincore.org/specifications/</a:t>
                      </a:r>
                      <a:r>
                        <a:rPr lang="en-GB" sz="1200">
                          <a:latin typeface="+mn-lt"/>
                        </a:rPr>
                        <a:t> and in the following standard documents:</a:t>
                      </a:r>
                    </a:p>
                    <a:p>
                      <a:pPr algn="l">
                        <a:buFont typeface="Arial"/>
                        <a:buChar char="•"/>
                      </a:pPr>
                      <a:r>
                        <a:rPr lang="en-GB" sz="1200">
                          <a:latin typeface="+mn-lt"/>
                        </a:rPr>
                        <a:t>IETF RFC 5013</a:t>
                      </a:r>
                    </a:p>
                    <a:p>
                      <a:pPr algn="l">
                        <a:buFont typeface="Arial"/>
                        <a:buChar char="•"/>
                      </a:pPr>
                      <a:r>
                        <a:rPr lang="en-GB" sz="1200">
                          <a:latin typeface="+mn-lt"/>
                        </a:rPr>
                        <a:t>ISO Standard 15836-2009</a:t>
                      </a:r>
                    </a:p>
                    <a:p>
                      <a:pPr algn="l">
                        <a:buFont typeface="Arial"/>
                        <a:buChar char="•"/>
                      </a:pPr>
                      <a:r>
                        <a:rPr lang="en-GB" sz="1200">
                          <a:latin typeface="+mn-lt"/>
                        </a:rPr>
                        <a:t>NISO Standard Z39.85</a:t>
                      </a:r>
                    </a:p>
                  </a:txBody>
                  <a:tcPr marL="9525" marR="9525" marT="9525" marB="9525">
                    <a:solidFill>
                      <a:schemeClr val="accent5">
                        <a:lumMod val="40000"/>
                        <a:lumOff val="60000"/>
                      </a:schemeClr>
                    </a:solidFill>
                  </a:tcPr>
                </a:tc>
                <a:tc>
                  <a:txBody>
                    <a:bodyPr/>
                    <a:lstStyle/>
                    <a:p>
                      <a:pPr algn="l"/>
                      <a:r>
                        <a:rPr lang="en-GB" sz="1200" dirty="0">
                          <a:latin typeface="+mn-lt"/>
                        </a:rPr>
                        <a:t>The </a:t>
                      </a:r>
                      <a:r>
                        <a:rPr lang="en-GB" sz="1200" b="1" dirty="0">
                          <a:latin typeface="+mn-lt"/>
                        </a:rPr>
                        <a:t>Dublin Core Schema</a:t>
                      </a:r>
                      <a:r>
                        <a:rPr lang="en-GB" sz="1200" dirty="0">
                          <a:latin typeface="+mn-lt"/>
                        </a:rPr>
                        <a:t> is a small set of vocabulary terms that can be used to describe web resources (video, images, web pages, etc.), as well as physical resources such as books or CDs, and objects like artworks</a:t>
                      </a:r>
                      <a:r>
                        <a:rPr lang="en-GB" sz="1200" dirty="0" smtClean="0">
                          <a:latin typeface="+mn-lt"/>
                        </a:rPr>
                        <a:t>. The </a:t>
                      </a:r>
                      <a:r>
                        <a:rPr lang="en-GB" sz="1200" dirty="0">
                          <a:latin typeface="+mn-lt"/>
                        </a:rPr>
                        <a:t>full set of Dublin Core metadata terms can be found on the Dublin Core Metadata Initiative (DCMI) website, see </a:t>
                      </a:r>
                      <a:r>
                        <a:rPr lang="en-GB" sz="1200" dirty="0" smtClean="0">
                          <a:latin typeface="+mn-lt"/>
                        </a:rPr>
                        <a:t>left. </a:t>
                      </a:r>
                      <a:endParaRPr lang="en-GB" sz="1200" dirty="0">
                        <a:latin typeface="+mn-lt"/>
                      </a:endParaRPr>
                    </a:p>
                  </a:txBody>
                  <a:tcPr marL="9525" marR="9525" marT="9525" marB="9525">
                    <a:solidFill>
                      <a:schemeClr val="accent5">
                        <a:lumMod val="40000"/>
                        <a:lumOff val="60000"/>
                      </a:schemeClr>
                    </a:solidFill>
                  </a:tcPr>
                </a:tc>
              </a:tr>
              <a:tr h="215984">
                <a:tc>
                  <a:txBody>
                    <a:bodyPr/>
                    <a:lstStyle/>
                    <a:p>
                      <a:pPr algn="l"/>
                      <a:r>
                        <a:rPr lang="en-GB" sz="1200" b="1"/>
                        <a:t>ISO 19115</a:t>
                      </a:r>
                    </a:p>
                  </a:txBody>
                  <a:tcPr marL="9525" marR="9525" marT="9525" marB="9525">
                    <a:solidFill>
                      <a:schemeClr val="accent6">
                        <a:lumMod val="60000"/>
                        <a:lumOff val="40000"/>
                      </a:schemeClr>
                    </a:solidFill>
                  </a:tcPr>
                </a:tc>
                <a:tc>
                  <a:txBody>
                    <a:bodyPr/>
                    <a:lstStyle/>
                    <a:p>
                      <a:pPr algn="l"/>
                      <a:r>
                        <a:rPr lang="en-GB" sz="1200" dirty="0">
                          <a:hlinkClick r:id="rId4"/>
                        </a:rPr>
                        <a:t>http://www.iso.org/iso/home/store/catalogue_tc/catalogue_detail.htm?csnumber=53798</a:t>
                      </a:r>
                      <a:endParaRPr lang="en-GB" sz="1200" dirty="0"/>
                    </a:p>
                  </a:txBody>
                  <a:tcPr marL="9525" marR="9525" marT="9525" marB="9525">
                    <a:solidFill>
                      <a:schemeClr val="accent6">
                        <a:lumMod val="60000"/>
                        <a:lumOff val="40000"/>
                      </a:schemeClr>
                    </a:solidFill>
                  </a:tcPr>
                </a:tc>
                <a:tc>
                  <a:txBody>
                    <a:bodyPr/>
                    <a:lstStyle/>
                    <a:p>
                      <a:pPr algn="l"/>
                      <a:r>
                        <a:rPr lang="en-GB" sz="1200" b="1"/>
                        <a:t>ISO 19115-1:2014</a:t>
                      </a:r>
                      <a:r>
                        <a:rPr lang="en-GB" sz="1200"/>
                        <a:t> defines the schema required for describing geographic information and services by means of metadata. It provides information about the identification, the extent, the quality, the spatial and temporal aspects, the content, the spatial reference, the portrayal, distribution, and other properties of digital geographic data and services.</a:t>
                      </a:r>
                    </a:p>
                  </a:txBody>
                  <a:tcPr marL="9525" marR="9525" marT="9525" marB="9525">
                    <a:solidFill>
                      <a:schemeClr val="accent6">
                        <a:lumMod val="60000"/>
                        <a:lumOff val="40000"/>
                      </a:schemeClr>
                    </a:solidFill>
                  </a:tcPr>
                </a:tc>
              </a:tr>
              <a:tr h="593963">
                <a:tc>
                  <a:txBody>
                    <a:bodyPr/>
                    <a:lstStyle/>
                    <a:p>
                      <a:pPr algn="l"/>
                      <a:r>
                        <a:rPr lang="en-GB" sz="1200" b="1"/>
                        <a:t>MarcXML</a:t>
                      </a:r>
                    </a:p>
                  </a:txBody>
                  <a:tcPr marL="9525" marR="9525" marT="9525" marB="9525">
                    <a:solidFill>
                      <a:schemeClr val="accent3">
                        <a:lumMod val="75000"/>
                      </a:schemeClr>
                    </a:solidFill>
                  </a:tcPr>
                </a:tc>
                <a:tc>
                  <a:txBody>
                    <a:bodyPr/>
                    <a:lstStyle/>
                    <a:p>
                      <a:pPr algn="l"/>
                      <a:r>
                        <a:rPr lang="en-GB" sz="1200"/>
                        <a:t> </a:t>
                      </a:r>
                      <a:r>
                        <a:rPr lang="en-GB" sz="1200">
                          <a:hlinkClick r:id="rId5"/>
                        </a:rPr>
                        <a:t>http://www.loc.gov/standards/marcxml/</a:t>
                      </a:r>
                      <a:r>
                        <a:rPr lang="en-GB" sz="1200"/>
                        <a:t> </a:t>
                      </a:r>
                    </a:p>
                  </a:txBody>
                  <a:tcPr marL="9525" marR="9525" marT="9525" marB="9525">
                    <a:solidFill>
                      <a:schemeClr val="accent3">
                        <a:lumMod val="75000"/>
                      </a:schemeClr>
                    </a:solidFill>
                  </a:tcPr>
                </a:tc>
                <a:tc>
                  <a:txBody>
                    <a:bodyPr/>
                    <a:lstStyle/>
                    <a:p>
                      <a:pPr algn="l"/>
                      <a:r>
                        <a:rPr lang="en-GB" sz="1200" b="1"/>
                        <a:t>MARC</a:t>
                      </a:r>
                      <a:r>
                        <a:rPr lang="en-GB" sz="1200"/>
                        <a:t> (</a:t>
                      </a:r>
                      <a:r>
                        <a:rPr lang="en-GB" sz="1200" b="1"/>
                        <a:t>MA</a:t>
                      </a:r>
                      <a:r>
                        <a:rPr lang="en-GB" sz="1200"/>
                        <a:t>chine-</a:t>
                      </a:r>
                      <a:r>
                        <a:rPr lang="en-GB" sz="1200" b="1"/>
                        <a:t>R</a:t>
                      </a:r>
                      <a:r>
                        <a:rPr lang="en-GB" sz="1200"/>
                        <a:t>eadable </a:t>
                      </a:r>
                      <a:r>
                        <a:rPr lang="en-GB" sz="1200" b="1"/>
                        <a:t>C</a:t>
                      </a:r>
                      <a:r>
                        <a:rPr lang="en-GB" sz="1200"/>
                        <a:t>ataloging) standards are a set of digital formats for the description of items catalogued by libraries, such as books. It was developed by Henriette Avram at the US Library of Congress during the 1960s to create records that can be used by computers, and to share those records among libraries.</a:t>
                      </a:r>
                    </a:p>
                  </a:txBody>
                  <a:tcPr marL="9525" marR="9525" marT="9525" marB="9525">
                    <a:solidFill>
                      <a:schemeClr val="accent3">
                        <a:lumMod val="75000"/>
                      </a:schemeClr>
                    </a:solidFill>
                  </a:tcPr>
                </a:tc>
              </a:tr>
              <a:tr h="377281">
                <a:tc>
                  <a:txBody>
                    <a:bodyPr/>
                    <a:lstStyle/>
                    <a:p>
                      <a:pPr algn="l"/>
                      <a:r>
                        <a:rPr lang="en-GB" sz="1200" b="1" dirty="0"/>
                        <a:t>CMDI</a:t>
                      </a:r>
                      <a:endParaRPr lang="en-GB" sz="1200" dirty="0"/>
                    </a:p>
                  </a:txBody>
                  <a:tcPr marL="9525" marR="9525" marT="9525" marB="9525">
                    <a:solidFill>
                      <a:srgbClr val="FFC000"/>
                    </a:solidFill>
                  </a:tcPr>
                </a:tc>
                <a:tc>
                  <a:txBody>
                    <a:bodyPr/>
                    <a:lstStyle/>
                    <a:p>
                      <a:pPr algn="l"/>
                      <a:r>
                        <a:rPr lang="en-GB" sz="1200">
                          <a:hlinkClick r:id="rId6"/>
                        </a:rPr>
                        <a:t>http://www.clarin.eu/content/component-metadata </a:t>
                      </a:r>
                      <a:endParaRPr lang="en-GB" sz="1200"/>
                    </a:p>
                  </a:txBody>
                  <a:tcPr marL="9525" marR="9525" marT="9525" marB="9525">
                    <a:solidFill>
                      <a:srgbClr val="FFC000"/>
                    </a:solidFill>
                  </a:tcPr>
                </a:tc>
                <a:tc>
                  <a:txBody>
                    <a:bodyPr/>
                    <a:lstStyle/>
                    <a:p>
                      <a:pPr algn="l"/>
                      <a:r>
                        <a:rPr lang="en-GB" sz="1200" b="1"/>
                        <a:t>CMDI</a:t>
                      </a:r>
                      <a:r>
                        <a:rPr lang="en-GB" sz="1200"/>
                        <a:t> (</a:t>
                      </a:r>
                      <a:r>
                        <a:rPr lang="en-GB" sz="1200" b="1"/>
                        <a:t>C</a:t>
                      </a:r>
                      <a:r>
                        <a:rPr lang="en-GB" sz="1200"/>
                        <a:t>omponent </a:t>
                      </a:r>
                      <a:r>
                        <a:rPr lang="en-GB" sz="1200" b="1"/>
                        <a:t>M</a:t>
                      </a:r>
                      <a:r>
                        <a:rPr lang="en-GB" sz="1200"/>
                        <a:t>eta</a:t>
                      </a:r>
                      <a:r>
                        <a:rPr lang="en-GB" sz="1200" b="1"/>
                        <a:t>D</a:t>
                      </a:r>
                      <a:r>
                        <a:rPr lang="en-GB" sz="1200"/>
                        <a:t>ata </a:t>
                      </a:r>
                      <a:r>
                        <a:rPr lang="en-GB" sz="1200" b="1"/>
                        <a:t>I</a:t>
                      </a:r>
                      <a:r>
                        <a:rPr lang="en-GB" sz="1200"/>
                        <a:t>nfrastructure) was initiated by CLARIN to  provide a framework to describe and reuse metadata blueprints. Description building blocks (“components”, which include field definitions) can be grouped into a ready-made description format (a “profile”).</a:t>
                      </a:r>
                    </a:p>
                  </a:txBody>
                  <a:tcPr marL="9525" marR="9525" marT="9525" marB="9525">
                    <a:solidFill>
                      <a:srgbClr val="FFC000"/>
                    </a:solidFill>
                  </a:tcPr>
                </a:tc>
              </a:tr>
              <a:tr h="377281">
                <a:tc>
                  <a:txBody>
                    <a:bodyPr/>
                    <a:lstStyle/>
                    <a:p>
                      <a:pPr algn="l"/>
                      <a:r>
                        <a:rPr lang="en-GB" sz="1200" b="1" dirty="0"/>
                        <a:t>DDI</a:t>
                      </a:r>
                      <a:endParaRPr lang="en-GB" sz="1200" dirty="0"/>
                    </a:p>
                  </a:txBody>
                  <a:tcPr marL="9525" marR="9525" marT="9525" marB="9525">
                    <a:solidFill>
                      <a:schemeClr val="accent4">
                        <a:lumMod val="60000"/>
                        <a:lumOff val="40000"/>
                      </a:schemeClr>
                    </a:solidFill>
                  </a:tcPr>
                </a:tc>
                <a:tc>
                  <a:txBody>
                    <a:bodyPr/>
                    <a:lstStyle/>
                    <a:p>
                      <a:pPr algn="l"/>
                      <a:r>
                        <a:rPr lang="en-GB" sz="1200">
                          <a:hlinkClick r:id="rId7"/>
                        </a:rPr>
                        <a:t>http://www.ddialliance.org</a:t>
                      </a:r>
                      <a:endParaRPr lang="en-GB" sz="1200"/>
                    </a:p>
                  </a:txBody>
                  <a:tcPr marL="9525" marR="9525" marT="9525" marB="9525">
                    <a:solidFill>
                      <a:schemeClr val="accent4">
                        <a:lumMod val="60000"/>
                        <a:lumOff val="40000"/>
                      </a:schemeClr>
                    </a:solidFill>
                  </a:tcPr>
                </a:tc>
                <a:tc>
                  <a:txBody>
                    <a:bodyPr/>
                    <a:lstStyle/>
                    <a:p>
                      <a:pPr algn="l"/>
                      <a:r>
                        <a:rPr lang="en-GB" sz="1200" b="1" dirty="0"/>
                        <a:t>DDI </a:t>
                      </a:r>
                      <a:r>
                        <a:rPr lang="en-GB" sz="1200" dirty="0"/>
                        <a:t>(</a:t>
                      </a:r>
                      <a:r>
                        <a:rPr lang="en-GB" sz="1200" b="1" dirty="0"/>
                        <a:t>D</a:t>
                      </a:r>
                      <a:r>
                        <a:rPr lang="en-GB" sz="1200" dirty="0"/>
                        <a:t>ata</a:t>
                      </a:r>
                      <a:r>
                        <a:rPr lang="en-GB" sz="1200" b="1" dirty="0"/>
                        <a:t> D</a:t>
                      </a:r>
                      <a:r>
                        <a:rPr lang="en-GB" sz="1200" dirty="0"/>
                        <a:t>ocumentation</a:t>
                      </a:r>
                      <a:r>
                        <a:rPr lang="en-GB" sz="1200" b="1" dirty="0"/>
                        <a:t> I</a:t>
                      </a:r>
                      <a:r>
                        <a:rPr lang="en-GB" sz="1200" dirty="0"/>
                        <a:t>nitiative</a:t>
                      </a:r>
                      <a:r>
                        <a:rPr lang="en-GB" sz="1200" b="1" dirty="0"/>
                        <a:t>)</a:t>
                      </a:r>
                      <a:r>
                        <a:rPr lang="en-GB" sz="1200" dirty="0"/>
                        <a:t> is an effort to create an international standard for describing data from the social, behavioural, and economic sciences.</a:t>
                      </a:r>
                    </a:p>
                  </a:txBody>
                  <a:tcPr marL="9525" marR="9525" marT="9525" marB="9525">
                    <a:solidFill>
                      <a:schemeClr val="accent4">
                        <a:lumMod val="60000"/>
                        <a:lumOff val="40000"/>
                      </a:schemeClr>
                    </a:solidFill>
                  </a:tcPr>
                </a:tc>
              </a:tr>
            </a:tbl>
          </a:graphicData>
        </a:graphic>
      </p:graphicFrame>
      <p:sp>
        <p:nvSpPr>
          <p:cNvPr id="4" name="Titel 1"/>
          <p:cNvSpPr txBox="1">
            <a:spLocks/>
          </p:cNvSpPr>
          <p:nvPr/>
        </p:nvSpPr>
        <p:spPr>
          <a:xfrm>
            <a:off x="228600" y="5943600"/>
            <a:ext cx="8610600" cy="576064"/>
          </a:xfrm>
          <a:prstGeom prst="rect">
            <a:avLst/>
          </a:prstGeom>
        </p:spPr>
        <p:txBody>
          <a:bodyPr>
            <a:normAutofit fontScale="67500" lnSpcReduction="20000"/>
          </a:bodyPr>
          <a:lstStyle>
            <a:lvl1pPr algn="l" defTabSz="914400" rtl="0" eaLnBrk="1" latinLnBrk="0" hangingPunct="1">
              <a:spcBef>
                <a:spcPct val="0"/>
              </a:spcBef>
              <a:buNone/>
              <a:defRPr sz="2800" b="1" kern="1200">
                <a:solidFill>
                  <a:schemeClr val="tx1"/>
                </a:solidFill>
                <a:latin typeface="Century Gothic" pitchFamily="34" charset="0"/>
                <a:ea typeface="+mj-ea"/>
                <a:cs typeface="+mj-cs"/>
              </a:defRPr>
            </a:lvl1pPr>
          </a:lstStyle>
          <a:p>
            <a:r>
              <a:rPr lang="en-GB" b="0" dirty="0" err="1" smtClean="0"/>
              <a:t>Siehe</a:t>
            </a:r>
            <a:r>
              <a:rPr lang="en-GB" b="0" dirty="0" smtClean="0"/>
              <a:t> </a:t>
            </a:r>
            <a:r>
              <a:rPr lang="en-GB" b="0" dirty="0" err="1" smtClean="0"/>
              <a:t>auch</a:t>
            </a:r>
            <a:r>
              <a:rPr lang="en-GB" b="0" dirty="0" smtClean="0"/>
              <a:t> </a:t>
            </a:r>
            <a:r>
              <a:rPr lang="en-GB" b="0" dirty="0" smtClean="0">
                <a:sym typeface="Wingdings" panose="05000000000000000000" pitchFamily="2" charset="2"/>
              </a:rPr>
              <a:t> </a:t>
            </a:r>
            <a:r>
              <a:rPr lang="en-GB" b="0" dirty="0" smtClean="0"/>
              <a:t>RDA Metadata Directory</a:t>
            </a:r>
            <a:br>
              <a:rPr lang="en-GB" b="0" dirty="0" smtClean="0"/>
            </a:br>
            <a:r>
              <a:rPr lang="en-GB" b="0" dirty="0" smtClean="0">
                <a:hlinkClick r:id="rId8"/>
              </a:rPr>
              <a:t>http://rd-alliance.github.io/metadata-directory/</a:t>
            </a:r>
            <a:r>
              <a:rPr lang="en-GB" b="0" dirty="0" smtClean="0"/>
              <a:t> </a:t>
            </a:r>
            <a:endParaRPr lang="en-GB" b="0" dirty="0"/>
          </a:p>
        </p:txBody>
      </p:sp>
    </p:spTree>
    <p:extLst>
      <p:ext uri="{BB962C8B-B14F-4D97-AF65-F5344CB8AC3E}">
        <p14:creationId xmlns:p14="http://schemas.microsoft.com/office/powerpoint/2010/main" val="41021439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9300" y="533400"/>
            <a:ext cx="5105400" cy="576064"/>
          </a:xfrm>
        </p:spPr>
        <p:txBody>
          <a:bodyPr/>
          <a:lstStyle/>
          <a:p>
            <a:r>
              <a:rPr lang="en-GB" b="0" dirty="0" smtClean="0"/>
              <a:t>MD Standards (used here)</a:t>
            </a:r>
            <a:endParaRPr lang="en-GB" b="0" dirty="0"/>
          </a:p>
        </p:txBody>
      </p:sp>
      <p:graphicFrame>
        <p:nvGraphicFramePr>
          <p:cNvPr id="10" name="Tabelle 9"/>
          <p:cNvGraphicFramePr>
            <a:graphicFrameLocks noGrp="1"/>
          </p:cNvGraphicFramePr>
          <p:nvPr>
            <p:extLst>
              <p:ext uri="{D42A27DB-BD31-4B8C-83A1-F6EECF244321}">
                <p14:modId xmlns:p14="http://schemas.microsoft.com/office/powerpoint/2010/main" val="867374679"/>
              </p:ext>
            </p:extLst>
          </p:nvPr>
        </p:nvGraphicFramePr>
        <p:xfrm>
          <a:off x="228600" y="1253118"/>
          <a:ext cx="8458198" cy="4356239"/>
        </p:xfrm>
        <a:graphic>
          <a:graphicData uri="http://schemas.openxmlformats.org/drawingml/2006/table">
            <a:tbl>
              <a:tblPr firstRow="1" bandRow="1">
                <a:tableStyleId>{5C22544A-7EE6-4342-B048-85BDC9FD1C3A}</a:tableStyleId>
              </a:tblPr>
              <a:tblGrid>
                <a:gridCol w="1143000"/>
                <a:gridCol w="1066800"/>
                <a:gridCol w="1447800"/>
                <a:gridCol w="1828800"/>
                <a:gridCol w="1752600"/>
                <a:gridCol w="1219198"/>
              </a:tblGrid>
              <a:tr h="858320">
                <a:tc>
                  <a:txBody>
                    <a:bodyPr/>
                    <a:lstStyle/>
                    <a:p>
                      <a:pPr>
                        <a:lnSpc>
                          <a:spcPct val="115000"/>
                        </a:lnSpc>
                        <a:spcAft>
                          <a:spcPts val="0"/>
                        </a:spcAft>
                      </a:pPr>
                      <a:r>
                        <a:rPr lang="en-US" sz="1600" b="1" dirty="0" err="1" smtClean="0">
                          <a:solidFill>
                            <a:srgbClr val="000000"/>
                          </a:solidFill>
                          <a:effectLst/>
                          <a:latin typeface="+mj-lt"/>
                          <a:ea typeface="Calibri"/>
                          <a:cs typeface="Times New Roman"/>
                        </a:rPr>
                        <a:t>Ausgangs</a:t>
                      </a:r>
                      <a:r>
                        <a:rPr lang="en-US" sz="1600" b="1" baseline="0" dirty="0" err="1" smtClean="0">
                          <a:solidFill>
                            <a:srgbClr val="000000"/>
                          </a:solidFill>
                          <a:effectLst/>
                          <a:latin typeface="+mj-lt"/>
                          <a:ea typeface="Calibri"/>
                          <a:cs typeface="Times New Roman"/>
                        </a:rPr>
                        <a:t>felder</a:t>
                      </a:r>
                      <a:r>
                        <a:rPr lang="en-US" sz="1600" b="1" baseline="0" dirty="0" smtClean="0">
                          <a:solidFill>
                            <a:srgbClr val="000000"/>
                          </a:solidFill>
                          <a:effectLst/>
                          <a:latin typeface="+mj-lt"/>
                          <a:ea typeface="Calibri"/>
                          <a:cs typeface="Times New Roman"/>
                        </a:rPr>
                        <a:t> (</a:t>
                      </a:r>
                      <a:r>
                        <a:rPr lang="en-US" sz="1600" b="1" baseline="0" dirty="0" err="1" smtClean="0">
                          <a:solidFill>
                            <a:srgbClr val="000000"/>
                          </a:solidFill>
                          <a:effectLst/>
                          <a:latin typeface="+mj-lt"/>
                          <a:ea typeface="Calibri"/>
                          <a:cs typeface="Times New Roman"/>
                        </a:rPr>
                        <a:t>hier</a:t>
                      </a:r>
                      <a:r>
                        <a:rPr lang="en-US" sz="1600" b="1" baseline="0" dirty="0" smtClean="0">
                          <a:solidFill>
                            <a:srgbClr val="000000"/>
                          </a:solidFill>
                          <a:effectLst/>
                          <a:latin typeface="+mj-lt"/>
                          <a:ea typeface="Calibri"/>
                          <a:cs typeface="Times New Roman"/>
                        </a:rPr>
                        <a:t> </a:t>
                      </a:r>
                      <a:r>
                        <a:rPr lang="en-US" sz="1600" b="1" baseline="0" dirty="0" err="1" smtClean="0">
                          <a:solidFill>
                            <a:srgbClr val="000000"/>
                          </a:solidFill>
                          <a:effectLst/>
                          <a:latin typeface="+mj-lt"/>
                          <a:ea typeface="Calibri"/>
                          <a:cs typeface="Times New Roman"/>
                        </a:rPr>
                        <a:t>sample.cvs</a:t>
                      </a:r>
                      <a:r>
                        <a:rPr lang="en-US" sz="1600" b="1" baseline="0" dirty="0" smtClean="0">
                          <a:solidFill>
                            <a:srgbClr val="000000"/>
                          </a:solidFill>
                          <a:effectLst/>
                          <a:latin typeface="+mj-lt"/>
                          <a:ea typeface="Calibri"/>
                          <a:cs typeface="Times New Roman"/>
                        </a:rPr>
                        <a:t>)</a:t>
                      </a:r>
                      <a:endParaRPr lang="de-DE" sz="1600" dirty="0">
                        <a:solidFill>
                          <a:srgbClr val="000000"/>
                        </a:solidFill>
                        <a:effectLst/>
                        <a:latin typeface="+mj-lt"/>
                        <a:ea typeface="Calibri"/>
                        <a:cs typeface="Times New Roman"/>
                      </a:endParaRPr>
                    </a:p>
                  </a:txBody>
                  <a:tcPr marL="68580" marR="68580" marT="0" marB="0">
                    <a:solidFill>
                      <a:schemeClr val="tx2">
                        <a:lumMod val="60000"/>
                        <a:lumOff val="40000"/>
                      </a:schemeClr>
                    </a:solidFill>
                  </a:tcPr>
                </a:tc>
                <a:tc>
                  <a:txBody>
                    <a:bodyPr/>
                    <a:lstStyle/>
                    <a:p>
                      <a:pPr>
                        <a:lnSpc>
                          <a:spcPct val="115000"/>
                        </a:lnSpc>
                        <a:spcAft>
                          <a:spcPts val="0"/>
                        </a:spcAft>
                      </a:pPr>
                      <a:r>
                        <a:rPr lang="en-US" sz="1600" b="1" dirty="0" err="1">
                          <a:solidFill>
                            <a:srgbClr val="000000"/>
                          </a:solidFill>
                          <a:effectLst/>
                          <a:latin typeface="+mj-lt"/>
                          <a:ea typeface="Times New Roman"/>
                          <a:cs typeface="Times New Roman"/>
                        </a:rPr>
                        <a:t>DataCite</a:t>
                      </a:r>
                      <a:endParaRPr lang="de-DE" sz="1600" dirty="0">
                        <a:solidFill>
                          <a:srgbClr val="000000"/>
                        </a:solidFill>
                        <a:effectLst/>
                        <a:latin typeface="+mj-lt"/>
                        <a:ea typeface="Calibri"/>
                        <a:cs typeface="Times New Roman"/>
                      </a:endParaRPr>
                    </a:p>
                  </a:txBody>
                  <a:tcPr marL="68580" marR="68580" marT="0" marB="0">
                    <a:solidFill>
                      <a:schemeClr val="tx2">
                        <a:lumMod val="60000"/>
                        <a:lumOff val="40000"/>
                      </a:schemeClr>
                    </a:solidFill>
                  </a:tcPr>
                </a:tc>
                <a:tc>
                  <a:txBody>
                    <a:bodyPr/>
                    <a:lstStyle/>
                    <a:p>
                      <a:pPr>
                        <a:lnSpc>
                          <a:spcPct val="115000"/>
                        </a:lnSpc>
                        <a:spcAft>
                          <a:spcPts val="0"/>
                        </a:spcAft>
                      </a:pPr>
                      <a:r>
                        <a:rPr lang="en-US" sz="1600" b="1">
                          <a:solidFill>
                            <a:srgbClr val="000000"/>
                          </a:solidFill>
                          <a:effectLst/>
                          <a:latin typeface="+mj-lt"/>
                          <a:ea typeface="Times New Roman"/>
                          <a:cs typeface="Times New Roman"/>
                        </a:rPr>
                        <a:t>Dublin Core</a:t>
                      </a:r>
                      <a:endParaRPr lang="de-DE" sz="1600">
                        <a:solidFill>
                          <a:srgbClr val="000000"/>
                        </a:solidFill>
                        <a:effectLst/>
                        <a:latin typeface="+mj-lt"/>
                        <a:ea typeface="Calibri"/>
                        <a:cs typeface="Times New Roman"/>
                      </a:endParaRPr>
                    </a:p>
                    <a:p>
                      <a:pPr>
                        <a:lnSpc>
                          <a:spcPct val="115000"/>
                        </a:lnSpc>
                        <a:spcAft>
                          <a:spcPts val="0"/>
                        </a:spcAft>
                      </a:pPr>
                      <a:r>
                        <a:rPr lang="en-US" sz="1600" i="1">
                          <a:solidFill>
                            <a:srgbClr val="000000"/>
                          </a:solidFill>
                          <a:effectLst/>
                          <a:latin typeface="+mj-lt"/>
                          <a:ea typeface="Times New Roman"/>
                          <a:cs typeface="Times New Roman"/>
                        </a:rPr>
                        <a:t>elements </a:t>
                      </a:r>
                      <a:endParaRPr lang="de-DE" sz="1600">
                        <a:solidFill>
                          <a:srgbClr val="000000"/>
                        </a:solidFill>
                        <a:effectLst/>
                        <a:latin typeface="+mj-lt"/>
                        <a:ea typeface="Calibri"/>
                        <a:cs typeface="Times New Roman"/>
                      </a:endParaRPr>
                    </a:p>
                  </a:txBody>
                  <a:tcPr marL="68580" marR="68580" marT="0" marB="0">
                    <a:solidFill>
                      <a:schemeClr val="tx2">
                        <a:lumMod val="60000"/>
                        <a:lumOff val="40000"/>
                      </a:schemeClr>
                    </a:solidFill>
                  </a:tcPr>
                </a:tc>
                <a:tc>
                  <a:txBody>
                    <a:bodyPr/>
                    <a:lstStyle/>
                    <a:p>
                      <a:pPr>
                        <a:lnSpc>
                          <a:spcPct val="115000"/>
                        </a:lnSpc>
                        <a:spcAft>
                          <a:spcPts val="0"/>
                        </a:spcAft>
                      </a:pPr>
                      <a:r>
                        <a:rPr lang="en-US" sz="1600" b="1">
                          <a:solidFill>
                            <a:srgbClr val="000000"/>
                          </a:solidFill>
                          <a:effectLst/>
                          <a:latin typeface="+mj-lt"/>
                          <a:ea typeface="Times New Roman"/>
                          <a:cs typeface="Times New Roman"/>
                        </a:rPr>
                        <a:t>Dublin Core</a:t>
                      </a:r>
                      <a:endParaRPr lang="de-DE" sz="1600">
                        <a:solidFill>
                          <a:srgbClr val="000000"/>
                        </a:solidFill>
                        <a:effectLst/>
                        <a:latin typeface="+mj-lt"/>
                        <a:ea typeface="Calibri"/>
                        <a:cs typeface="Times New Roman"/>
                      </a:endParaRPr>
                    </a:p>
                    <a:p>
                      <a:pPr>
                        <a:lnSpc>
                          <a:spcPct val="115000"/>
                        </a:lnSpc>
                        <a:spcAft>
                          <a:spcPts val="0"/>
                        </a:spcAft>
                      </a:pPr>
                      <a:r>
                        <a:rPr lang="en-US" sz="1600" i="1">
                          <a:solidFill>
                            <a:srgbClr val="000000"/>
                          </a:solidFill>
                          <a:effectLst/>
                          <a:latin typeface="+mj-lt"/>
                          <a:ea typeface="Times New Roman"/>
                          <a:cs typeface="Times New Roman"/>
                        </a:rPr>
                        <a:t>terms (Auszug)</a:t>
                      </a:r>
                      <a:endParaRPr lang="de-DE" sz="1600">
                        <a:solidFill>
                          <a:srgbClr val="000000"/>
                        </a:solidFill>
                        <a:effectLst/>
                        <a:latin typeface="+mj-lt"/>
                        <a:ea typeface="Calibri"/>
                        <a:cs typeface="Times New Roman"/>
                      </a:endParaRPr>
                    </a:p>
                  </a:txBody>
                  <a:tcPr marL="68580" marR="68580" marT="0" marB="0">
                    <a:solidFill>
                      <a:schemeClr val="tx2">
                        <a:lumMod val="60000"/>
                        <a:lumOff val="40000"/>
                      </a:schemeClr>
                    </a:solidFill>
                  </a:tcPr>
                </a:tc>
                <a:tc>
                  <a:txBody>
                    <a:bodyPr/>
                    <a:lstStyle/>
                    <a:p>
                      <a:pPr>
                        <a:lnSpc>
                          <a:spcPct val="115000"/>
                        </a:lnSpc>
                        <a:spcAft>
                          <a:spcPts val="0"/>
                        </a:spcAft>
                      </a:pPr>
                      <a:r>
                        <a:rPr lang="en-US" sz="1600" b="1" dirty="0">
                          <a:solidFill>
                            <a:srgbClr val="000000"/>
                          </a:solidFill>
                          <a:effectLst/>
                          <a:latin typeface="+mj-lt"/>
                          <a:ea typeface="Times New Roman"/>
                          <a:cs typeface="Times New Roman"/>
                        </a:rPr>
                        <a:t>Darwin Core</a:t>
                      </a:r>
                      <a:endParaRPr lang="de-DE" sz="1600" dirty="0">
                        <a:solidFill>
                          <a:srgbClr val="000000"/>
                        </a:solidFill>
                        <a:effectLst/>
                        <a:latin typeface="+mj-lt"/>
                        <a:ea typeface="Calibri"/>
                        <a:cs typeface="Times New Roman"/>
                      </a:endParaRPr>
                    </a:p>
                    <a:p>
                      <a:pPr>
                        <a:lnSpc>
                          <a:spcPct val="115000"/>
                        </a:lnSpc>
                        <a:spcAft>
                          <a:spcPts val="0"/>
                        </a:spcAft>
                      </a:pPr>
                      <a:r>
                        <a:rPr lang="en-US" sz="1600" b="1" i="1" dirty="0">
                          <a:solidFill>
                            <a:srgbClr val="000000"/>
                          </a:solidFill>
                          <a:effectLst/>
                          <a:latin typeface="+mj-lt"/>
                          <a:ea typeface="Times New Roman"/>
                          <a:cs typeface="Times New Roman"/>
                        </a:rPr>
                        <a:t>(</a:t>
                      </a:r>
                      <a:r>
                        <a:rPr lang="en-US" sz="1600" b="1" i="1" dirty="0" err="1">
                          <a:solidFill>
                            <a:srgbClr val="000000"/>
                          </a:solidFill>
                          <a:effectLst/>
                          <a:latin typeface="+mj-lt"/>
                          <a:ea typeface="Times New Roman"/>
                          <a:cs typeface="Times New Roman"/>
                        </a:rPr>
                        <a:t>Auszug</a:t>
                      </a:r>
                      <a:r>
                        <a:rPr lang="en-US" sz="1600" b="1" i="1" dirty="0">
                          <a:solidFill>
                            <a:srgbClr val="000000"/>
                          </a:solidFill>
                          <a:effectLst/>
                          <a:latin typeface="+mj-lt"/>
                          <a:ea typeface="Times New Roman"/>
                          <a:cs typeface="Times New Roman"/>
                        </a:rPr>
                        <a:t>)</a:t>
                      </a:r>
                      <a:endParaRPr lang="de-DE" sz="1600" dirty="0">
                        <a:solidFill>
                          <a:srgbClr val="000000"/>
                        </a:solidFill>
                        <a:effectLst/>
                        <a:latin typeface="+mj-lt"/>
                        <a:ea typeface="Calibri"/>
                        <a:cs typeface="Times New Roman"/>
                      </a:endParaRPr>
                    </a:p>
                  </a:txBody>
                  <a:tcPr marL="68580" marR="68580" marT="0" marB="0">
                    <a:solidFill>
                      <a:schemeClr val="tx2">
                        <a:lumMod val="60000"/>
                        <a:lumOff val="40000"/>
                      </a:schemeClr>
                    </a:solidFill>
                  </a:tcPr>
                </a:tc>
                <a:tc>
                  <a:txBody>
                    <a:bodyPr/>
                    <a:lstStyle/>
                    <a:p>
                      <a:pPr>
                        <a:lnSpc>
                          <a:spcPct val="115000"/>
                        </a:lnSpc>
                        <a:spcAft>
                          <a:spcPts val="0"/>
                        </a:spcAft>
                      </a:pPr>
                      <a:r>
                        <a:rPr lang="de-DE" sz="1600" dirty="0" smtClean="0">
                          <a:solidFill>
                            <a:srgbClr val="000000"/>
                          </a:solidFill>
                          <a:effectLst/>
                          <a:latin typeface="+mj-lt"/>
                          <a:ea typeface="Calibri"/>
                          <a:cs typeface="Times New Roman"/>
                        </a:rPr>
                        <a:t>B2FIND (Auszug)</a:t>
                      </a:r>
                      <a:endParaRPr lang="de-DE" sz="1600" dirty="0">
                        <a:solidFill>
                          <a:srgbClr val="000000"/>
                        </a:solidFill>
                        <a:effectLst/>
                        <a:latin typeface="+mj-lt"/>
                        <a:ea typeface="Calibri"/>
                        <a:cs typeface="Times New Roman"/>
                      </a:endParaRPr>
                    </a:p>
                  </a:txBody>
                  <a:tcPr marL="68580" marR="68580" marT="0" marB="0">
                    <a:solidFill>
                      <a:schemeClr val="tx2">
                        <a:lumMod val="60000"/>
                        <a:lumOff val="40000"/>
                      </a:schemeClr>
                    </a:solidFill>
                  </a:tcPr>
                </a:tc>
              </a:tr>
              <a:tr h="555562">
                <a:tc>
                  <a:txBody>
                    <a:bodyPr/>
                    <a:lstStyle/>
                    <a:p>
                      <a:pPr>
                        <a:lnSpc>
                          <a:spcPct val="115000"/>
                        </a:lnSpc>
                        <a:spcAft>
                          <a:spcPts val="0"/>
                        </a:spcAft>
                      </a:pPr>
                      <a:r>
                        <a:rPr lang="de-DE" sz="1600" dirty="0" smtClean="0">
                          <a:solidFill>
                            <a:srgbClr val="000000"/>
                          </a:solidFill>
                          <a:effectLst/>
                          <a:latin typeface="+mj-lt"/>
                          <a:ea typeface="Calibri"/>
                          <a:cs typeface="Times New Roman"/>
                        </a:rPr>
                        <a:t>Common </a:t>
                      </a:r>
                      <a:r>
                        <a:rPr lang="de-DE" sz="1600" dirty="0" err="1" smtClean="0">
                          <a:solidFill>
                            <a:srgbClr val="000000"/>
                          </a:solidFill>
                          <a:effectLst/>
                          <a:latin typeface="+mj-lt"/>
                          <a:ea typeface="Calibri"/>
                          <a:cs typeface="Times New Roman"/>
                        </a:rPr>
                        <a:t>name</a:t>
                      </a:r>
                      <a:endParaRPr lang="de-DE" sz="1600" dirty="0">
                        <a:solidFill>
                          <a:srgbClr val="000000"/>
                        </a:solidFill>
                        <a:effectLst/>
                        <a:latin typeface="+mj-lt"/>
                        <a:ea typeface="Calibri"/>
                        <a:cs typeface="Times New Roman"/>
                      </a:endParaRPr>
                    </a:p>
                  </a:txBody>
                  <a:tcPr marL="68580" marR="68580" marT="0" marB="0">
                    <a:solidFill>
                      <a:schemeClr val="accent5">
                        <a:lumMod val="40000"/>
                        <a:lumOff val="60000"/>
                      </a:schemeClr>
                    </a:solidFill>
                  </a:tcPr>
                </a:tc>
                <a:tc>
                  <a:txBody>
                    <a:bodyPr/>
                    <a:lstStyle/>
                    <a:p>
                      <a:pPr>
                        <a:lnSpc>
                          <a:spcPct val="115000"/>
                        </a:lnSpc>
                        <a:spcAft>
                          <a:spcPts val="0"/>
                        </a:spcAft>
                      </a:pPr>
                      <a:r>
                        <a:rPr lang="en-US" sz="1600" dirty="0">
                          <a:solidFill>
                            <a:srgbClr val="000000"/>
                          </a:solidFill>
                          <a:effectLst/>
                          <a:latin typeface="+mj-lt"/>
                          <a:ea typeface="Times New Roman"/>
                          <a:cs typeface="Times New Roman"/>
                        </a:rPr>
                        <a:t>Identifier</a:t>
                      </a:r>
                      <a:endParaRPr lang="de-DE" sz="1600" dirty="0">
                        <a:solidFill>
                          <a:srgbClr val="000000"/>
                        </a:solidFill>
                        <a:effectLst/>
                        <a:latin typeface="+mj-lt"/>
                        <a:ea typeface="Calibri"/>
                        <a:cs typeface="Times New Roman"/>
                      </a:endParaRPr>
                    </a:p>
                  </a:txBody>
                  <a:tcPr marL="68580" marR="68580" marT="0" marB="0">
                    <a:solidFill>
                      <a:schemeClr val="accent5">
                        <a:lumMod val="40000"/>
                        <a:lumOff val="60000"/>
                      </a:schemeClr>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&lt;dc:identifier&gt;</a:t>
                      </a:r>
                      <a:endParaRPr lang="de-DE" sz="1600">
                        <a:solidFill>
                          <a:srgbClr val="000000"/>
                        </a:solidFill>
                        <a:effectLst/>
                        <a:latin typeface="+mj-lt"/>
                        <a:ea typeface="Calibri"/>
                        <a:cs typeface="Times New Roman"/>
                      </a:endParaRPr>
                    </a:p>
                  </a:txBody>
                  <a:tcPr marL="68580" marR="68580" marT="0" marB="0">
                    <a:solidFill>
                      <a:schemeClr val="accent5">
                        <a:lumMod val="40000"/>
                        <a:lumOff val="60000"/>
                      </a:schemeClr>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&lt;dcterms:bibliographicCitation&gt;</a:t>
                      </a:r>
                      <a:endParaRPr lang="de-DE" sz="1600">
                        <a:solidFill>
                          <a:srgbClr val="000000"/>
                        </a:solidFill>
                        <a:effectLst/>
                        <a:latin typeface="+mj-lt"/>
                        <a:ea typeface="Calibri"/>
                        <a:cs typeface="Times New Roman"/>
                      </a:endParaRPr>
                    </a:p>
                  </a:txBody>
                  <a:tcPr marL="68580" marR="68580" marT="0" marB="0">
                    <a:solidFill>
                      <a:schemeClr val="accent5">
                        <a:lumMod val="40000"/>
                        <a:lumOff val="60000"/>
                      </a:schemeClr>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&lt;dwc:Identification&gt;</a:t>
                      </a:r>
                      <a:endParaRPr lang="de-DE" sz="1600">
                        <a:solidFill>
                          <a:srgbClr val="000000"/>
                        </a:solidFill>
                        <a:effectLst/>
                        <a:latin typeface="+mj-lt"/>
                        <a:ea typeface="Calibri"/>
                        <a:cs typeface="Times New Roman"/>
                      </a:endParaRPr>
                    </a:p>
                  </a:txBody>
                  <a:tcPr marL="68580" marR="68580" marT="0" marB="0">
                    <a:solidFill>
                      <a:schemeClr val="accent5">
                        <a:lumMod val="40000"/>
                        <a:lumOff val="60000"/>
                      </a:schemeClr>
                    </a:solidFill>
                  </a:tcPr>
                </a:tc>
                <a:tc>
                  <a:txBody>
                    <a:bodyPr/>
                    <a:lstStyle/>
                    <a:p>
                      <a:pPr>
                        <a:lnSpc>
                          <a:spcPct val="115000"/>
                        </a:lnSpc>
                        <a:spcAft>
                          <a:spcPts val="0"/>
                        </a:spcAft>
                      </a:pPr>
                      <a:r>
                        <a:rPr lang="de-DE" sz="1600" dirty="0" smtClean="0">
                          <a:solidFill>
                            <a:srgbClr val="000000"/>
                          </a:solidFill>
                          <a:effectLst/>
                          <a:latin typeface="+mj-lt"/>
                          <a:ea typeface="Calibri"/>
                          <a:cs typeface="Times New Roman"/>
                        </a:rPr>
                        <a:t>Source</a:t>
                      </a:r>
                      <a:endParaRPr lang="de-DE" sz="1600" dirty="0">
                        <a:solidFill>
                          <a:srgbClr val="000000"/>
                        </a:solidFill>
                        <a:effectLst/>
                        <a:latin typeface="+mj-lt"/>
                        <a:ea typeface="Calibri"/>
                        <a:cs typeface="Times New Roman"/>
                      </a:endParaRPr>
                    </a:p>
                  </a:txBody>
                  <a:tcPr marL="68580" marR="68580" marT="0" marB="0">
                    <a:solidFill>
                      <a:schemeClr val="accent5">
                        <a:lumMod val="40000"/>
                        <a:lumOff val="60000"/>
                      </a:schemeClr>
                    </a:solidFill>
                  </a:tcPr>
                </a:tc>
              </a:tr>
              <a:tr h="609600">
                <a:tc>
                  <a:txBody>
                    <a:bodyPr/>
                    <a:lstStyle/>
                    <a:p>
                      <a:pPr>
                        <a:lnSpc>
                          <a:spcPct val="115000"/>
                        </a:lnSpc>
                        <a:spcAft>
                          <a:spcPts val="0"/>
                        </a:spcAft>
                      </a:pPr>
                      <a:r>
                        <a:rPr lang="en-US" sz="1600" dirty="0" smtClean="0">
                          <a:solidFill>
                            <a:srgbClr val="000000"/>
                          </a:solidFill>
                          <a:effectLst/>
                          <a:latin typeface="+mj-lt"/>
                          <a:ea typeface="Calibri"/>
                          <a:cs typeface="Times New Roman"/>
                        </a:rPr>
                        <a:t>??</a:t>
                      </a:r>
                      <a:endParaRPr lang="de-DE" sz="1600" dirty="0">
                        <a:solidFill>
                          <a:srgbClr val="000000"/>
                        </a:solidFill>
                        <a:effectLst/>
                        <a:latin typeface="+mj-lt"/>
                        <a:ea typeface="Calibri"/>
                        <a:cs typeface="Times New Roman"/>
                      </a:endParaRPr>
                    </a:p>
                  </a:txBody>
                  <a:tcPr marL="68580" marR="68580" marT="0" marB="0">
                    <a:solidFill>
                      <a:schemeClr val="accent6">
                        <a:lumMod val="60000"/>
                        <a:lumOff val="40000"/>
                      </a:schemeClr>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Creator</a:t>
                      </a:r>
                      <a:endParaRPr lang="de-DE" sz="1600">
                        <a:solidFill>
                          <a:srgbClr val="000000"/>
                        </a:solidFill>
                        <a:effectLst/>
                        <a:latin typeface="+mj-lt"/>
                        <a:ea typeface="Calibri"/>
                        <a:cs typeface="Times New Roman"/>
                      </a:endParaRPr>
                    </a:p>
                  </a:txBody>
                  <a:tcPr marL="68580" marR="68580" marT="0" marB="0">
                    <a:solidFill>
                      <a:schemeClr val="accent6">
                        <a:lumMod val="60000"/>
                        <a:lumOff val="40000"/>
                      </a:schemeClr>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&lt;dc:creator&gt;</a:t>
                      </a:r>
                      <a:endParaRPr lang="de-DE" sz="1600">
                        <a:solidFill>
                          <a:srgbClr val="000000"/>
                        </a:solidFill>
                        <a:effectLst/>
                        <a:latin typeface="+mj-lt"/>
                        <a:ea typeface="Calibri"/>
                        <a:cs typeface="Times New Roman"/>
                      </a:endParaRPr>
                    </a:p>
                  </a:txBody>
                  <a:tcPr marL="68580" marR="68580" marT="0" marB="0">
                    <a:solidFill>
                      <a:schemeClr val="accent6">
                        <a:lumMod val="60000"/>
                        <a:lumOff val="40000"/>
                      </a:schemeClr>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&lt;dcterms:created&gt;</a:t>
                      </a:r>
                      <a:endParaRPr lang="de-DE" sz="1600">
                        <a:solidFill>
                          <a:srgbClr val="000000"/>
                        </a:solidFill>
                        <a:effectLst/>
                        <a:latin typeface="+mj-lt"/>
                        <a:ea typeface="Calibri"/>
                        <a:cs typeface="Times New Roman"/>
                      </a:endParaRPr>
                    </a:p>
                  </a:txBody>
                  <a:tcPr marL="68580" marR="68580" marT="0" marB="0">
                    <a:solidFill>
                      <a:schemeClr val="accent6">
                        <a:lumMod val="60000"/>
                        <a:lumOff val="40000"/>
                      </a:schemeClr>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&lt;dwc:Occurance&gt;</a:t>
                      </a:r>
                      <a:endParaRPr lang="de-DE" sz="1600">
                        <a:solidFill>
                          <a:srgbClr val="000000"/>
                        </a:solidFill>
                        <a:effectLst/>
                        <a:latin typeface="+mj-lt"/>
                        <a:ea typeface="Calibri"/>
                        <a:cs typeface="Times New Roman"/>
                      </a:endParaRPr>
                    </a:p>
                  </a:txBody>
                  <a:tcPr marL="68580" marR="68580" marT="0" marB="0">
                    <a:solidFill>
                      <a:schemeClr val="accent6">
                        <a:lumMod val="60000"/>
                        <a:lumOff val="40000"/>
                      </a:schemeClr>
                    </a:solidFill>
                  </a:tcPr>
                </a:tc>
                <a:tc>
                  <a:txBody>
                    <a:bodyPr/>
                    <a:lstStyle/>
                    <a:p>
                      <a:pPr>
                        <a:lnSpc>
                          <a:spcPct val="115000"/>
                        </a:lnSpc>
                        <a:spcAft>
                          <a:spcPts val="0"/>
                        </a:spcAft>
                      </a:pPr>
                      <a:r>
                        <a:rPr lang="de-DE" sz="1600" dirty="0" err="1" smtClean="0">
                          <a:solidFill>
                            <a:srgbClr val="000000"/>
                          </a:solidFill>
                          <a:effectLst/>
                          <a:latin typeface="+mj-lt"/>
                          <a:ea typeface="Calibri"/>
                          <a:cs typeface="Times New Roman"/>
                        </a:rPr>
                        <a:t>Creator</a:t>
                      </a:r>
                      <a:endParaRPr lang="de-DE" sz="1600" dirty="0">
                        <a:solidFill>
                          <a:srgbClr val="000000"/>
                        </a:solidFill>
                        <a:effectLst/>
                        <a:latin typeface="+mj-lt"/>
                        <a:ea typeface="Calibri"/>
                        <a:cs typeface="Times New Roman"/>
                      </a:endParaRPr>
                    </a:p>
                  </a:txBody>
                  <a:tcPr marL="68580" marR="68580" marT="0" marB="0">
                    <a:solidFill>
                      <a:schemeClr val="accent6">
                        <a:lumMod val="60000"/>
                        <a:lumOff val="40000"/>
                      </a:schemeClr>
                    </a:solidFill>
                  </a:tcPr>
                </a:tc>
              </a:tr>
              <a:tr h="692591">
                <a:tc>
                  <a:txBody>
                    <a:bodyPr/>
                    <a:lstStyle/>
                    <a:p>
                      <a:pPr>
                        <a:lnSpc>
                          <a:spcPct val="115000"/>
                        </a:lnSpc>
                        <a:spcAft>
                          <a:spcPts val="0"/>
                        </a:spcAft>
                      </a:pPr>
                      <a:r>
                        <a:rPr lang="de-DE" sz="1600" dirty="0" smtClean="0">
                          <a:solidFill>
                            <a:srgbClr val="000000"/>
                          </a:solidFill>
                          <a:effectLst/>
                          <a:latin typeface="+mj-lt"/>
                          <a:ea typeface="Calibri"/>
                          <a:cs typeface="Times New Roman"/>
                        </a:rPr>
                        <a:t>Scientific </a:t>
                      </a:r>
                      <a:r>
                        <a:rPr lang="de-DE" sz="1600" dirty="0" err="1" smtClean="0">
                          <a:solidFill>
                            <a:srgbClr val="000000"/>
                          </a:solidFill>
                          <a:effectLst/>
                          <a:latin typeface="+mj-lt"/>
                          <a:ea typeface="Calibri"/>
                          <a:cs typeface="Times New Roman"/>
                        </a:rPr>
                        <a:t>name</a:t>
                      </a:r>
                      <a:endParaRPr lang="de-DE" sz="1600" dirty="0">
                        <a:solidFill>
                          <a:srgbClr val="000000"/>
                        </a:solidFill>
                        <a:effectLst/>
                        <a:latin typeface="+mj-lt"/>
                        <a:ea typeface="Calibri"/>
                        <a:cs typeface="Times New Roman"/>
                      </a:endParaRPr>
                    </a:p>
                  </a:txBody>
                  <a:tcPr marL="68580" marR="68580" marT="0" marB="0">
                    <a:solidFill>
                      <a:schemeClr val="accent3">
                        <a:lumMod val="75000"/>
                      </a:schemeClr>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Title</a:t>
                      </a:r>
                      <a:endParaRPr lang="de-DE" sz="1600">
                        <a:solidFill>
                          <a:srgbClr val="000000"/>
                        </a:solidFill>
                        <a:effectLst/>
                        <a:latin typeface="+mj-lt"/>
                        <a:ea typeface="Calibri"/>
                        <a:cs typeface="Times New Roman"/>
                      </a:endParaRPr>
                    </a:p>
                  </a:txBody>
                  <a:tcPr marL="68580" marR="68580" marT="0" marB="0">
                    <a:solidFill>
                      <a:schemeClr val="accent3">
                        <a:lumMod val="75000"/>
                      </a:schemeClr>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&lt;dc:title&gt;</a:t>
                      </a:r>
                      <a:endParaRPr lang="de-DE" sz="1600">
                        <a:solidFill>
                          <a:srgbClr val="000000"/>
                        </a:solidFill>
                        <a:effectLst/>
                        <a:latin typeface="+mj-lt"/>
                        <a:ea typeface="Calibri"/>
                        <a:cs typeface="Times New Roman"/>
                      </a:endParaRPr>
                    </a:p>
                  </a:txBody>
                  <a:tcPr marL="68580" marR="68580" marT="0" marB="0">
                    <a:solidFill>
                      <a:schemeClr val="accent3">
                        <a:lumMod val="75000"/>
                      </a:schemeClr>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&lt;dcterms:abstract&gt;</a:t>
                      </a:r>
                      <a:endParaRPr lang="de-DE" sz="1600">
                        <a:solidFill>
                          <a:srgbClr val="000000"/>
                        </a:solidFill>
                        <a:effectLst/>
                        <a:latin typeface="+mj-lt"/>
                        <a:ea typeface="Calibri"/>
                        <a:cs typeface="Times New Roman"/>
                      </a:endParaRPr>
                    </a:p>
                  </a:txBody>
                  <a:tcPr marL="68580" marR="68580" marT="0" marB="0">
                    <a:solidFill>
                      <a:schemeClr val="accent3">
                        <a:lumMod val="75000"/>
                      </a:schemeClr>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&lt;dwc:Organism&gt;</a:t>
                      </a:r>
                      <a:endParaRPr lang="de-DE" sz="1600">
                        <a:solidFill>
                          <a:srgbClr val="000000"/>
                        </a:solidFill>
                        <a:effectLst/>
                        <a:latin typeface="+mj-lt"/>
                        <a:ea typeface="Calibri"/>
                        <a:cs typeface="Times New Roman"/>
                      </a:endParaRPr>
                    </a:p>
                  </a:txBody>
                  <a:tcPr marL="68580" marR="68580" marT="0" marB="0">
                    <a:solidFill>
                      <a:schemeClr val="accent3">
                        <a:lumMod val="75000"/>
                      </a:schemeClr>
                    </a:solidFill>
                  </a:tcPr>
                </a:tc>
                <a:tc>
                  <a:txBody>
                    <a:bodyPr/>
                    <a:lstStyle/>
                    <a:p>
                      <a:pPr>
                        <a:lnSpc>
                          <a:spcPct val="115000"/>
                        </a:lnSpc>
                        <a:spcAft>
                          <a:spcPts val="0"/>
                        </a:spcAft>
                      </a:pPr>
                      <a:r>
                        <a:rPr lang="de-DE" sz="1600" dirty="0" smtClean="0">
                          <a:solidFill>
                            <a:srgbClr val="000000"/>
                          </a:solidFill>
                          <a:effectLst/>
                          <a:latin typeface="+mj-lt"/>
                          <a:ea typeface="Calibri"/>
                          <a:cs typeface="Times New Roman"/>
                        </a:rPr>
                        <a:t>title</a:t>
                      </a:r>
                      <a:endParaRPr lang="de-DE" sz="1600" dirty="0">
                        <a:solidFill>
                          <a:srgbClr val="000000"/>
                        </a:solidFill>
                        <a:effectLst/>
                        <a:latin typeface="+mj-lt"/>
                        <a:ea typeface="Calibri"/>
                        <a:cs typeface="Times New Roman"/>
                      </a:endParaRPr>
                    </a:p>
                  </a:txBody>
                  <a:tcPr marL="68580" marR="68580" marT="0" marB="0">
                    <a:solidFill>
                      <a:schemeClr val="accent3">
                        <a:lumMod val="75000"/>
                      </a:schemeClr>
                    </a:solidFill>
                  </a:tcPr>
                </a:tc>
              </a:tr>
              <a:tr h="980938">
                <a:tc>
                  <a:txBody>
                    <a:bodyPr/>
                    <a:lstStyle/>
                    <a:p>
                      <a:pPr>
                        <a:lnSpc>
                          <a:spcPct val="115000"/>
                        </a:lnSpc>
                        <a:spcAft>
                          <a:spcPts val="0"/>
                        </a:spcAft>
                      </a:pPr>
                      <a:r>
                        <a:rPr lang="de-DE" sz="1600" dirty="0" smtClean="0">
                          <a:solidFill>
                            <a:srgbClr val="000000"/>
                          </a:solidFill>
                          <a:effectLst/>
                          <a:latin typeface="+mj-lt"/>
                          <a:ea typeface="Calibri"/>
                          <a:cs typeface="Times New Roman"/>
                        </a:rPr>
                        <a:t>??</a:t>
                      </a:r>
                      <a:endParaRPr lang="de-DE" sz="1600" dirty="0">
                        <a:solidFill>
                          <a:srgbClr val="000000"/>
                        </a:solidFill>
                        <a:effectLst/>
                        <a:latin typeface="+mj-lt"/>
                        <a:ea typeface="Calibri"/>
                        <a:cs typeface="Times New Roman"/>
                      </a:endParaRPr>
                    </a:p>
                  </a:txBody>
                  <a:tcPr marL="68580" marR="68580" marT="0" marB="0">
                    <a:solidFill>
                      <a:srgbClr val="FFC000"/>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Publisher</a:t>
                      </a:r>
                      <a:endParaRPr lang="de-DE" sz="1600">
                        <a:solidFill>
                          <a:srgbClr val="000000"/>
                        </a:solidFill>
                        <a:effectLst/>
                        <a:latin typeface="+mj-lt"/>
                        <a:ea typeface="Calibri"/>
                        <a:cs typeface="Times New Roman"/>
                      </a:endParaRPr>
                    </a:p>
                  </a:txBody>
                  <a:tcPr marL="68580" marR="68580" marT="0" marB="0">
                    <a:solidFill>
                      <a:srgbClr val="FFC000"/>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&lt;dc:publisher&gt;</a:t>
                      </a:r>
                      <a:endParaRPr lang="de-DE" sz="1600">
                        <a:solidFill>
                          <a:srgbClr val="000000"/>
                        </a:solidFill>
                        <a:effectLst/>
                        <a:latin typeface="+mj-lt"/>
                        <a:ea typeface="Calibri"/>
                        <a:cs typeface="Times New Roman"/>
                      </a:endParaRPr>
                    </a:p>
                  </a:txBody>
                  <a:tcPr marL="68580" marR="68580" marT="0" marB="0">
                    <a:solidFill>
                      <a:srgbClr val="FFC000"/>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&lt;dcterms:available&gt;</a:t>
                      </a:r>
                      <a:endParaRPr lang="de-DE" sz="1600">
                        <a:solidFill>
                          <a:srgbClr val="000000"/>
                        </a:solidFill>
                        <a:effectLst/>
                        <a:latin typeface="+mj-lt"/>
                        <a:ea typeface="Calibri"/>
                        <a:cs typeface="Times New Roman"/>
                      </a:endParaRPr>
                    </a:p>
                  </a:txBody>
                  <a:tcPr marL="68580" marR="68580" marT="0" marB="0">
                    <a:solidFill>
                      <a:srgbClr val="FFC000"/>
                    </a:solidFill>
                  </a:tcPr>
                </a:tc>
                <a:tc>
                  <a:txBody>
                    <a:bodyPr/>
                    <a:lstStyle/>
                    <a:p>
                      <a:pPr>
                        <a:lnSpc>
                          <a:spcPct val="115000"/>
                        </a:lnSpc>
                        <a:spcAft>
                          <a:spcPts val="0"/>
                        </a:spcAft>
                      </a:pPr>
                      <a:r>
                        <a:rPr lang="en-US" sz="1600" dirty="0">
                          <a:solidFill>
                            <a:srgbClr val="000000"/>
                          </a:solidFill>
                          <a:effectLst/>
                          <a:latin typeface="+mj-lt"/>
                          <a:ea typeface="Times New Roman"/>
                          <a:cs typeface="Times New Roman"/>
                        </a:rPr>
                        <a:t>&lt;</a:t>
                      </a:r>
                      <a:r>
                        <a:rPr lang="en-US" sz="1600" dirty="0" err="1">
                          <a:solidFill>
                            <a:srgbClr val="000000"/>
                          </a:solidFill>
                          <a:effectLst/>
                          <a:latin typeface="+mj-lt"/>
                          <a:ea typeface="Times New Roman"/>
                          <a:cs typeface="Times New Roman"/>
                        </a:rPr>
                        <a:t>dwc:MaterialSample</a:t>
                      </a:r>
                      <a:r>
                        <a:rPr lang="en-US" sz="1600" dirty="0">
                          <a:solidFill>
                            <a:srgbClr val="000000"/>
                          </a:solidFill>
                          <a:effectLst/>
                          <a:latin typeface="+mj-lt"/>
                          <a:ea typeface="Times New Roman"/>
                          <a:cs typeface="Times New Roman"/>
                        </a:rPr>
                        <a:t>&gt;</a:t>
                      </a:r>
                      <a:endParaRPr lang="de-DE" sz="1600" dirty="0">
                        <a:solidFill>
                          <a:srgbClr val="000000"/>
                        </a:solidFill>
                        <a:effectLst/>
                        <a:latin typeface="+mj-lt"/>
                        <a:ea typeface="Calibri"/>
                        <a:cs typeface="Times New Roman"/>
                      </a:endParaRPr>
                    </a:p>
                  </a:txBody>
                  <a:tcPr marL="68580" marR="68580" marT="0" marB="0">
                    <a:solidFill>
                      <a:srgbClr val="FFC000"/>
                    </a:solidFill>
                  </a:tcPr>
                </a:tc>
                <a:tc>
                  <a:txBody>
                    <a:bodyPr/>
                    <a:lstStyle/>
                    <a:p>
                      <a:pPr>
                        <a:lnSpc>
                          <a:spcPct val="115000"/>
                        </a:lnSpc>
                        <a:spcAft>
                          <a:spcPts val="0"/>
                        </a:spcAft>
                      </a:pPr>
                      <a:r>
                        <a:rPr lang="de-DE" sz="1600" dirty="0" smtClean="0">
                          <a:solidFill>
                            <a:srgbClr val="000000"/>
                          </a:solidFill>
                          <a:effectLst/>
                          <a:latin typeface="+mj-lt"/>
                          <a:ea typeface="Calibri"/>
                          <a:cs typeface="Times New Roman"/>
                        </a:rPr>
                        <a:t>Publisher</a:t>
                      </a:r>
                      <a:endParaRPr lang="de-DE" sz="1600" dirty="0">
                        <a:solidFill>
                          <a:srgbClr val="000000"/>
                        </a:solidFill>
                        <a:effectLst/>
                        <a:latin typeface="+mj-lt"/>
                        <a:ea typeface="Calibri"/>
                        <a:cs typeface="Times New Roman"/>
                      </a:endParaRPr>
                    </a:p>
                  </a:txBody>
                  <a:tcPr marL="68580" marR="68580" marT="0" marB="0">
                    <a:solidFill>
                      <a:srgbClr val="FFC000"/>
                    </a:solidFill>
                  </a:tcPr>
                </a:tc>
              </a:tr>
              <a:tr h="653958">
                <a:tc>
                  <a:txBody>
                    <a:bodyPr/>
                    <a:lstStyle/>
                    <a:p>
                      <a:pPr>
                        <a:lnSpc>
                          <a:spcPct val="115000"/>
                        </a:lnSpc>
                        <a:spcAft>
                          <a:spcPts val="0"/>
                        </a:spcAft>
                      </a:pPr>
                      <a:r>
                        <a:rPr lang="de-DE" sz="1600" dirty="0" err="1" smtClean="0">
                          <a:solidFill>
                            <a:srgbClr val="000000"/>
                          </a:solidFill>
                          <a:effectLst/>
                          <a:latin typeface="+mj-lt"/>
                          <a:ea typeface="Calibri"/>
                          <a:cs typeface="Times New Roman"/>
                        </a:rPr>
                        <a:t>Water</a:t>
                      </a:r>
                      <a:endParaRPr lang="de-DE" sz="1600" dirty="0">
                        <a:solidFill>
                          <a:srgbClr val="000000"/>
                        </a:solidFill>
                        <a:effectLst/>
                        <a:latin typeface="+mj-lt"/>
                        <a:ea typeface="Calibri"/>
                        <a:cs typeface="Times New Roman"/>
                      </a:endParaRPr>
                    </a:p>
                  </a:txBody>
                  <a:tcPr marL="68580" marR="68580" marT="0" marB="0">
                    <a:solidFill>
                      <a:schemeClr val="accent4">
                        <a:lumMod val="60000"/>
                        <a:lumOff val="40000"/>
                      </a:schemeClr>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Subject</a:t>
                      </a:r>
                      <a:endParaRPr lang="de-DE" sz="1600">
                        <a:solidFill>
                          <a:srgbClr val="000000"/>
                        </a:solidFill>
                        <a:effectLst/>
                        <a:latin typeface="+mj-lt"/>
                        <a:ea typeface="Calibri"/>
                        <a:cs typeface="Times New Roman"/>
                      </a:endParaRPr>
                    </a:p>
                  </a:txBody>
                  <a:tcPr marL="68580" marR="68580" marT="0" marB="0">
                    <a:solidFill>
                      <a:schemeClr val="accent4">
                        <a:lumMod val="60000"/>
                        <a:lumOff val="40000"/>
                      </a:schemeClr>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&lt;dc:subject&gt;</a:t>
                      </a:r>
                      <a:endParaRPr lang="de-DE" sz="1600">
                        <a:solidFill>
                          <a:srgbClr val="000000"/>
                        </a:solidFill>
                        <a:effectLst/>
                        <a:latin typeface="+mj-lt"/>
                        <a:ea typeface="Calibri"/>
                        <a:cs typeface="Times New Roman"/>
                      </a:endParaRPr>
                    </a:p>
                  </a:txBody>
                  <a:tcPr marL="68580" marR="68580" marT="0" marB="0">
                    <a:solidFill>
                      <a:schemeClr val="accent4">
                        <a:lumMod val="60000"/>
                        <a:lumOff val="40000"/>
                      </a:schemeClr>
                    </a:solidFill>
                  </a:tcPr>
                </a:tc>
                <a:tc>
                  <a:txBody>
                    <a:bodyPr/>
                    <a:lstStyle/>
                    <a:p>
                      <a:pPr>
                        <a:lnSpc>
                          <a:spcPct val="115000"/>
                        </a:lnSpc>
                        <a:spcAft>
                          <a:spcPts val="0"/>
                        </a:spcAft>
                      </a:pPr>
                      <a:r>
                        <a:rPr lang="en-US" sz="1600">
                          <a:solidFill>
                            <a:srgbClr val="000000"/>
                          </a:solidFill>
                          <a:effectLst/>
                          <a:latin typeface="+mj-lt"/>
                          <a:ea typeface="Times New Roman"/>
                          <a:cs typeface="Times New Roman"/>
                        </a:rPr>
                        <a:t>&lt;dcterms:tableOfContents&gt;</a:t>
                      </a:r>
                      <a:endParaRPr lang="de-DE" sz="1600">
                        <a:solidFill>
                          <a:srgbClr val="000000"/>
                        </a:solidFill>
                        <a:effectLst/>
                        <a:latin typeface="+mj-lt"/>
                        <a:ea typeface="Calibri"/>
                        <a:cs typeface="Times New Roman"/>
                      </a:endParaRPr>
                    </a:p>
                  </a:txBody>
                  <a:tcPr marL="68580" marR="68580" marT="0" marB="0">
                    <a:solidFill>
                      <a:schemeClr val="accent4">
                        <a:lumMod val="60000"/>
                        <a:lumOff val="40000"/>
                      </a:schemeClr>
                    </a:solidFill>
                  </a:tcPr>
                </a:tc>
                <a:tc>
                  <a:txBody>
                    <a:bodyPr/>
                    <a:lstStyle/>
                    <a:p>
                      <a:pPr>
                        <a:lnSpc>
                          <a:spcPct val="115000"/>
                        </a:lnSpc>
                        <a:spcAft>
                          <a:spcPts val="0"/>
                        </a:spcAft>
                      </a:pPr>
                      <a:r>
                        <a:rPr lang="en-US" sz="1600" dirty="0">
                          <a:solidFill>
                            <a:srgbClr val="000000"/>
                          </a:solidFill>
                          <a:effectLst/>
                          <a:latin typeface="+mj-lt"/>
                          <a:ea typeface="Times New Roman"/>
                          <a:cs typeface="Times New Roman"/>
                        </a:rPr>
                        <a:t>&lt;</a:t>
                      </a:r>
                      <a:r>
                        <a:rPr lang="en-US" sz="1600" dirty="0" err="1">
                          <a:solidFill>
                            <a:srgbClr val="000000"/>
                          </a:solidFill>
                          <a:effectLst/>
                          <a:latin typeface="+mj-lt"/>
                          <a:ea typeface="Times New Roman"/>
                          <a:cs typeface="Times New Roman"/>
                        </a:rPr>
                        <a:t>dwc:LivingSpecimen</a:t>
                      </a:r>
                      <a:r>
                        <a:rPr lang="en-US" sz="1600" dirty="0">
                          <a:solidFill>
                            <a:srgbClr val="000000"/>
                          </a:solidFill>
                          <a:effectLst/>
                          <a:latin typeface="+mj-lt"/>
                          <a:ea typeface="Times New Roman"/>
                          <a:cs typeface="Times New Roman"/>
                        </a:rPr>
                        <a:t> &gt;</a:t>
                      </a:r>
                      <a:endParaRPr lang="de-DE" sz="1600" dirty="0">
                        <a:solidFill>
                          <a:srgbClr val="000000"/>
                        </a:solidFill>
                        <a:effectLst/>
                        <a:latin typeface="+mj-lt"/>
                        <a:ea typeface="Calibri"/>
                        <a:cs typeface="Times New Roman"/>
                      </a:endParaRPr>
                    </a:p>
                  </a:txBody>
                  <a:tcPr marL="68580" marR="68580" marT="0" marB="0">
                    <a:solidFill>
                      <a:schemeClr val="accent4">
                        <a:lumMod val="60000"/>
                        <a:lumOff val="40000"/>
                      </a:schemeClr>
                    </a:solidFill>
                  </a:tcPr>
                </a:tc>
                <a:tc>
                  <a:txBody>
                    <a:bodyPr/>
                    <a:lstStyle/>
                    <a:p>
                      <a:pPr>
                        <a:lnSpc>
                          <a:spcPct val="115000"/>
                        </a:lnSpc>
                        <a:spcAft>
                          <a:spcPts val="0"/>
                        </a:spcAft>
                      </a:pPr>
                      <a:r>
                        <a:rPr lang="de-DE" sz="1600" dirty="0" err="1" smtClean="0">
                          <a:solidFill>
                            <a:srgbClr val="000000"/>
                          </a:solidFill>
                          <a:effectLst/>
                          <a:latin typeface="+mj-lt"/>
                          <a:ea typeface="Calibri"/>
                          <a:cs typeface="Times New Roman"/>
                        </a:rPr>
                        <a:t>Discipline</a:t>
                      </a:r>
                      <a:r>
                        <a:rPr lang="de-DE" sz="1600" baseline="0" dirty="0" smtClean="0">
                          <a:solidFill>
                            <a:srgbClr val="000000"/>
                          </a:solidFill>
                          <a:effectLst/>
                          <a:latin typeface="+mj-lt"/>
                          <a:ea typeface="Calibri"/>
                          <a:cs typeface="Times New Roman"/>
                        </a:rPr>
                        <a:t> /  </a:t>
                      </a:r>
                    </a:p>
                    <a:p>
                      <a:pPr>
                        <a:lnSpc>
                          <a:spcPct val="115000"/>
                        </a:lnSpc>
                        <a:spcAft>
                          <a:spcPts val="0"/>
                        </a:spcAft>
                      </a:pPr>
                      <a:r>
                        <a:rPr lang="de-DE" sz="1600" baseline="0" dirty="0" smtClean="0">
                          <a:solidFill>
                            <a:srgbClr val="000000"/>
                          </a:solidFill>
                          <a:effectLst/>
                          <a:latin typeface="+mj-lt"/>
                          <a:ea typeface="Calibri"/>
                          <a:cs typeface="Times New Roman"/>
                        </a:rPr>
                        <a:t>Tags</a:t>
                      </a:r>
                      <a:endParaRPr lang="de-DE" sz="1600" dirty="0">
                        <a:solidFill>
                          <a:srgbClr val="000000"/>
                        </a:solidFill>
                        <a:effectLst/>
                        <a:latin typeface="+mj-lt"/>
                        <a:ea typeface="Calibri"/>
                        <a:cs typeface="Times New Roman"/>
                      </a:endParaRPr>
                    </a:p>
                  </a:txBody>
                  <a:tcPr marL="68580" marR="68580" marT="0" marB="0">
                    <a:solidFill>
                      <a:schemeClr val="accent4">
                        <a:lumMod val="60000"/>
                        <a:lumOff val="40000"/>
                      </a:schemeClr>
                    </a:solidFill>
                  </a:tcPr>
                </a:tc>
              </a:tr>
            </a:tbl>
          </a:graphicData>
        </a:graphic>
      </p:graphicFrame>
    </p:spTree>
    <p:extLst>
      <p:ext uri="{BB962C8B-B14F-4D97-AF65-F5344CB8AC3E}">
        <p14:creationId xmlns:p14="http://schemas.microsoft.com/office/powerpoint/2010/main" val="10007150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9300" y="533400"/>
            <a:ext cx="5105400" cy="576064"/>
          </a:xfrm>
        </p:spPr>
        <p:txBody>
          <a:bodyPr/>
          <a:lstStyle/>
          <a:p>
            <a:r>
              <a:rPr lang="en-GB" b="0" dirty="0" smtClean="0"/>
              <a:t>MD Standards (cont.)</a:t>
            </a:r>
            <a:endParaRPr lang="en-GB" b="0" dirty="0"/>
          </a:p>
        </p:txBody>
      </p:sp>
      <p:graphicFrame>
        <p:nvGraphicFramePr>
          <p:cNvPr id="4" name="Objekt 3"/>
          <p:cNvGraphicFramePr>
            <a:graphicFrameLocks noChangeAspect="1"/>
          </p:cNvGraphicFramePr>
          <p:nvPr>
            <p:extLst>
              <p:ext uri="{D42A27DB-BD31-4B8C-83A1-F6EECF244321}">
                <p14:modId xmlns:p14="http://schemas.microsoft.com/office/powerpoint/2010/main" val="2107927512"/>
              </p:ext>
            </p:extLst>
          </p:nvPr>
        </p:nvGraphicFramePr>
        <p:xfrm>
          <a:off x="266700" y="1524000"/>
          <a:ext cx="8610600" cy="4835523"/>
        </p:xfrm>
        <a:graphic>
          <a:graphicData uri="http://schemas.openxmlformats.org/presentationml/2006/ole">
            <mc:AlternateContent xmlns:mc="http://schemas.openxmlformats.org/markup-compatibility/2006">
              <mc:Choice xmlns:v="urn:schemas-microsoft-com:vml" Requires="v">
                <p:oleObj spid="_x0000_s1058" name="Dokument" r:id="rId4" imgW="9419437" imgH="5459713" progId="Word.Document.12">
                  <p:embed/>
                </p:oleObj>
              </mc:Choice>
              <mc:Fallback>
                <p:oleObj name="Dokument" r:id="rId4" imgW="9419437" imgH="5459713" progId="Word.Document.12">
                  <p:embed/>
                  <p:pic>
                    <p:nvPicPr>
                      <p:cNvPr id="0" name=""/>
                      <p:cNvPicPr/>
                      <p:nvPr/>
                    </p:nvPicPr>
                    <p:blipFill>
                      <a:blip r:embed="rId5"/>
                      <a:stretch>
                        <a:fillRect/>
                      </a:stretch>
                    </p:blipFill>
                    <p:spPr>
                      <a:xfrm>
                        <a:off x="266700" y="1524000"/>
                        <a:ext cx="8610600" cy="4835523"/>
                      </a:xfrm>
                      <a:prstGeom prst="rect">
                        <a:avLst/>
                      </a:prstGeom>
                    </p:spPr>
                  </p:pic>
                </p:oleObj>
              </mc:Fallback>
            </mc:AlternateContent>
          </a:graphicData>
        </a:graphic>
      </p:graphicFrame>
    </p:spTree>
    <p:extLst>
      <p:ext uri="{BB962C8B-B14F-4D97-AF65-F5344CB8AC3E}">
        <p14:creationId xmlns:p14="http://schemas.microsoft.com/office/powerpoint/2010/main" val="7024114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contenuto 2"/>
          <p:cNvSpPr txBox="1">
            <a:spLocks/>
          </p:cNvSpPr>
          <p:nvPr/>
        </p:nvSpPr>
        <p:spPr>
          <a:xfrm>
            <a:off x="381000" y="1637578"/>
            <a:ext cx="4191000" cy="4458422"/>
          </a:xfrm>
          <a:prstGeom prst="rect">
            <a:avLst/>
          </a:prstGeom>
        </p:spPr>
        <p:txBody>
          <a:bodyPr>
            <a:normAutofit fontScale="92500" lnSpcReduction="20000"/>
          </a:bodyPr>
          <a:lstStyle>
            <a:lvl1pPr marL="342900" indent="-3429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smtClean="0"/>
              <a:t>MD ‘Provider’ und ‘Harvester’ </a:t>
            </a:r>
            <a:r>
              <a:rPr lang="en-GB" dirty="0" err="1" smtClean="0"/>
              <a:t>aufsetzen</a:t>
            </a:r>
            <a:endParaRPr lang="en-GB" dirty="0" smtClean="0"/>
          </a:p>
          <a:p>
            <a:r>
              <a:rPr lang="en-GB" dirty="0" err="1" smtClean="0"/>
              <a:t>Basierend</a:t>
            </a:r>
            <a:r>
              <a:rPr lang="en-GB" dirty="0" smtClean="0"/>
              <a:t> auf </a:t>
            </a:r>
            <a:r>
              <a:rPr lang="en-GB" dirty="0" err="1" smtClean="0"/>
              <a:t>dem</a:t>
            </a:r>
            <a:r>
              <a:rPr lang="en-GB" dirty="0" smtClean="0"/>
              <a:t> </a:t>
            </a:r>
            <a:r>
              <a:rPr lang="en-GB" dirty="0" err="1"/>
              <a:t>Protokol</a:t>
            </a:r>
            <a:r>
              <a:rPr lang="en-GB" dirty="0"/>
              <a:t> ‘OAI-PMH</a:t>
            </a:r>
            <a:r>
              <a:rPr lang="en-GB" dirty="0" smtClean="0"/>
              <a:t>’</a:t>
            </a:r>
          </a:p>
          <a:p>
            <a:r>
              <a:rPr lang="en-GB" dirty="0" err="1" smtClean="0"/>
              <a:t>Dieser</a:t>
            </a:r>
            <a:r>
              <a:rPr lang="en-GB" dirty="0" smtClean="0"/>
              <a:t> </a:t>
            </a:r>
            <a:r>
              <a:rPr lang="en-GB" dirty="0" err="1" smtClean="0"/>
              <a:t>Daten</a:t>
            </a:r>
            <a:r>
              <a:rPr lang="en-GB" dirty="0" smtClean="0"/>
              <a:t>-Provider </a:t>
            </a:r>
            <a:r>
              <a:rPr lang="en-GB" dirty="0" err="1"/>
              <a:t>w</a:t>
            </a:r>
            <a:r>
              <a:rPr lang="en-GB" dirty="0" err="1" smtClean="0"/>
              <a:t>ird</a:t>
            </a:r>
            <a:r>
              <a:rPr lang="en-GB" dirty="0" smtClean="0"/>
              <a:t> auf der </a:t>
            </a:r>
            <a:r>
              <a:rPr lang="en-GB" dirty="0" err="1" smtClean="0"/>
              <a:t>Seite</a:t>
            </a:r>
            <a:r>
              <a:rPr lang="en-GB" dirty="0" smtClean="0"/>
              <a:t> des (Meta-)</a:t>
            </a:r>
            <a:r>
              <a:rPr lang="en-GB" dirty="0" err="1" smtClean="0"/>
              <a:t>Datenproduzenten</a:t>
            </a:r>
            <a:r>
              <a:rPr lang="en-GB" dirty="0" smtClean="0"/>
              <a:t> </a:t>
            </a:r>
            <a:r>
              <a:rPr lang="en-GB" dirty="0" err="1" smtClean="0"/>
              <a:t>aufgesetzt</a:t>
            </a:r>
            <a:endParaRPr lang="en-GB" dirty="0" smtClean="0"/>
          </a:p>
          <a:p>
            <a:r>
              <a:rPr lang="en-GB" dirty="0" err="1" smtClean="0"/>
              <a:t>Erlaubt</a:t>
            </a:r>
            <a:r>
              <a:rPr lang="en-GB" dirty="0" smtClean="0"/>
              <a:t> Service-</a:t>
            </a:r>
            <a:r>
              <a:rPr lang="en-GB" dirty="0" err="1" smtClean="0"/>
              <a:t>Providern</a:t>
            </a:r>
            <a:r>
              <a:rPr lang="en-GB" dirty="0" smtClean="0"/>
              <a:t> das  </a:t>
            </a:r>
            <a:r>
              <a:rPr lang="en-GB" dirty="0" err="1" smtClean="0"/>
              <a:t>Einsammeln</a:t>
            </a:r>
            <a:r>
              <a:rPr lang="en-GB" dirty="0" smtClean="0"/>
              <a:t> (‘</a:t>
            </a:r>
            <a:r>
              <a:rPr lang="en-GB" dirty="0" err="1" smtClean="0"/>
              <a:t>Harvesten</a:t>
            </a:r>
            <a:r>
              <a:rPr lang="en-GB" dirty="0" smtClean="0"/>
              <a:t>’) der </a:t>
            </a:r>
            <a:r>
              <a:rPr lang="en-GB" dirty="0" err="1" smtClean="0"/>
              <a:t>Metadaten</a:t>
            </a:r>
            <a:r>
              <a:rPr lang="en-GB" dirty="0" smtClean="0"/>
              <a:t> von den </a:t>
            </a:r>
            <a:r>
              <a:rPr lang="en-GB" dirty="0" err="1" smtClean="0"/>
              <a:t>Daten-Providern</a:t>
            </a:r>
            <a:r>
              <a:rPr lang="en-GB" dirty="0" smtClean="0"/>
              <a:t> (communities)</a:t>
            </a:r>
            <a:endParaRPr lang="en-GB" dirty="0"/>
          </a:p>
        </p:txBody>
      </p:sp>
      <p:sp>
        <p:nvSpPr>
          <p:cNvPr id="4" name="Titolo 1"/>
          <p:cNvSpPr txBox="1">
            <a:spLocks/>
          </p:cNvSpPr>
          <p:nvPr/>
        </p:nvSpPr>
        <p:spPr>
          <a:xfrm>
            <a:off x="2057400" y="457200"/>
            <a:ext cx="5715000" cy="685800"/>
          </a:xfrm>
          <a:prstGeom prst="rect">
            <a:avLst/>
          </a:prstGeom>
        </p:spPr>
        <p:txBody>
          <a:bodyP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defRPr/>
            </a:pPr>
            <a:r>
              <a:rPr lang="de-DE" altLang="it-IT" sz="3600" dirty="0">
                <a:ea typeface="ＭＳ Ｐゴシック" pitchFamily="34" charset="-128"/>
                <a:cs typeface="Arial" charset="0"/>
              </a:rPr>
              <a:t>2</a:t>
            </a:r>
            <a:r>
              <a:rPr lang="de-DE" altLang="it-IT" sz="3600" dirty="0" smtClean="0">
                <a:ea typeface="ＭＳ Ｐゴシック" pitchFamily="34" charset="-128"/>
                <a:cs typeface="Arial" charset="0"/>
              </a:rPr>
              <a:t>. ‚Anbieten‘ und ‚Einsammeln‘ von MD</a:t>
            </a:r>
          </a:p>
        </p:txBody>
      </p:sp>
      <p:pic>
        <p:nvPicPr>
          <p:cNvPr id="5" name="Grafik 4"/>
          <p:cNvPicPr>
            <a:picLocks noChangeAspect="1"/>
          </p:cNvPicPr>
          <p:nvPr/>
        </p:nvPicPr>
        <p:blipFill>
          <a:blip r:embed="rId4">
            <a:lum/>
            <a:alphaModFix/>
          </a:blip>
          <a:srcRect/>
          <a:stretch>
            <a:fillRect/>
          </a:stretch>
        </p:blipFill>
        <p:spPr>
          <a:xfrm>
            <a:off x="4648200" y="2181264"/>
            <a:ext cx="4081890" cy="3044103"/>
          </a:xfrm>
          <a:prstGeom prst="rect">
            <a:avLst/>
          </a:prstGeom>
          <a:noFill/>
          <a:ln>
            <a:noFill/>
          </a:ln>
        </p:spPr>
      </p:pic>
    </p:spTree>
    <p:extLst>
      <p:ext uri="{BB962C8B-B14F-4D97-AF65-F5344CB8AC3E}">
        <p14:creationId xmlns:p14="http://schemas.microsoft.com/office/powerpoint/2010/main" val="2759437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 1"/>
          <p:cNvSpPr txBox="1">
            <a:spLocks noGrp="1"/>
          </p:cNvSpPr>
          <p:nvPr>
            <p:ph type="title" idx="4294967295"/>
          </p:nvPr>
        </p:nvSpPr>
        <p:spPr>
          <a:xfrm>
            <a:off x="183704" y="694569"/>
            <a:ext cx="9036496" cy="829431"/>
          </a:xfrm>
          <a:prstGeom prst="rect">
            <a:avLst/>
          </a:prstGeo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de-DE" dirty="0" smtClean="0"/>
              <a:t>OAI-PMH</a:t>
            </a:r>
            <a:endParaRPr lang="de-DE" dirty="0"/>
          </a:p>
        </p:txBody>
      </p:sp>
      <p:sp>
        <p:nvSpPr>
          <p:cNvPr id="7" name="Textfeld 6"/>
          <p:cNvSpPr txBox="1"/>
          <p:nvPr/>
        </p:nvSpPr>
        <p:spPr>
          <a:xfrm>
            <a:off x="130424" y="1371600"/>
            <a:ext cx="8784976" cy="4901338"/>
          </a:xfrm>
          <a:prstGeom prst="rect">
            <a:avLst/>
          </a:prstGeom>
          <a:noFill/>
        </p:spPr>
        <p:txBody>
          <a:bodyPr wrap="square" lIns="91435" tIns="45718" rIns="91435" bIns="45718">
            <a:spAutoFit/>
          </a:bodyPr>
          <a:lstStyle/>
          <a:p>
            <a:pPr marL="342900" indent="-342900">
              <a:spcBef>
                <a:spcPts val="900"/>
              </a:spcBef>
              <a:buClr>
                <a:srgbClr val="262626"/>
              </a:buClr>
              <a:buFont typeface="Arial" panose="020B0604020202020204" pitchFamily="34" charset="0"/>
              <a:buChar char="•"/>
            </a:pPr>
            <a:r>
              <a:rPr lang="de-DE" sz="2000" dirty="0" smtClean="0">
                <a:latin typeface="Century Gothic" panose="020B0502020202020204" pitchFamily="34" charset="0"/>
                <a:ea typeface="Tahoma" panose="020B0604030504040204" pitchFamily="34" charset="0"/>
                <a:cs typeface="Tahoma" panose="020B0604030504040204" pitchFamily="34" charset="0"/>
              </a:rPr>
              <a:t>steht für </a:t>
            </a:r>
            <a:r>
              <a:rPr lang="de-DE" sz="2000" b="1" dirty="0" smtClean="0">
                <a:latin typeface="Century Gothic" panose="020B0502020202020204" pitchFamily="34" charset="0"/>
                <a:ea typeface="Tahoma" panose="020B0604030504040204" pitchFamily="34" charset="0"/>
                <a:cs typeface="Tahoma" panose="020B0604030504040204" pitchFamily="34" charset="0"/>
              </a:rPr>
              <a:t>O</a:t>
            </a:r>
            <a:r>
              <a:rPr lang="de-DE" sz="2000" dirty="0" smtClean="0">
                <a:latin typeface="Century Gothic" panose="020B0502020202020204" pitchFamily="34" charset="0"/>
                <a:ea typeface="Tahoma" panose="020B0604030504040204" pitchFamily="34" charset="0"/>
                <a:cs typeface="Tahoma" panose="020B0604030504040204" pitchFamily="34" charset="0"/>
              </a:rPr>
              <a:t>pen </a:t>
            </a:r>
            <a:r>
              <a:rPr lang="de-DE" sz="2000" b="1" dirty="0">
                <a:latin typeface="Century Gothic" panose="020B0502020202020204" pitchFamily="34" charset="0"/>
                <a:ea typeface="Tahoma" panose="020B0604030504040204" pitchFamily="34" charset="0"/>
                <a:cs typeface="Tahoma" panose="020B0604030504040204" pitchFamily="34" charset="0"/>
              </a:rPr>
              <a:t>A</a:t>
            </a:r>
            <a:r>
              <a:rPr lang="de-DE" sz="2000" dirty="0">
                <a:latin typeface="Century Gothic" panose="020B0502020202020204" pitchFamily="34" charset="0"/>
                <a:ea typeface="Tahoma" panose="020B0604030504040204" pitchFamily="34" charset="0"/>
                <a:cs typeface="Tahoma" panose="020B0604030504040204" pitchFamily="34" charset="0"/>
              </a:rPr>
              <a:t>rchives </a:t>
            </a:r>
            <a:r>
              <a:rPr lang="de-DE" sz="2000" b="1" dirty="0" smtClean="0">
                <a:latin typeface="Century Gothic" panose="020B0502020202020204" pitchFamily="34" charset="0"/>
                <a:ea typeface="Tahoma" panose="020B0604030504040204" pitchFamily="34" charset="0"/>
                <a:cs typeface="Tahoma" panose="020B0604030504040204" pitchFamily="34" charset="0"/>
              </a:rPr>
              <a:t>I</a:t>
            </a:r>
            <a:r>
              <a:rPr lang="de-DE" sz="2000" dirty="0" smtClean="0">
                <a:latin typeface="Century Gothic" panose="020B0502020202020204" pitchFamily="34" charset="0"/>
                <a:ea typeface="Tahoma" panose="020B0604030504040204" pitchFamily="34" charset="0"/>
                <a:cs typeface="Tahoma" panose="020B0604030504040204" pitchFamily="34" charset="0"/>
              </a:rPr>
              <a:t>nitiative </a:t>
            </a:r>
            <a:r>
              <a:rPr lang="de-DE" sz="2000" b="1" dirty="0" smtClean="0">
                <a:latin typeface="Century Gothic" panose="020B0502020202020204" pitchFamily="34" charset="0"/>
                <a:ea typeface="Tahoma" panose="020B0604030504040204" pitchFamily="34" charset="0"/>
                <a:cs typeface="Tahoma" panose="020B0604030504040204" pitchFamily="34" charset="0"/>
              </a:rPr>
              <a:t>P</a:t>
            </a:r>
            <a:r>
              <a:rPr lang="de-DE" sz="2000" dirty="0" smtClean="0">
                <a:latin typeface="Century Gothic" panose="020B0502020202020204" pitchFamily="34" charset="0"/>
                <a:ea typeface="Tahoma" panose="020B0604030504040204" pitchFamily="34" charset="0"/>
                <a:cs typeface="Tahoma" panose="020B0604030504040204" pitchFamily="34" charset="0"/>
              </a:rPr>
              <a:t>rotocol </a:t>
            </a:r>
            <a:r>
              <a:rPr lang="de-DE" sz="2000" dirty="0" err="1">
                <a:latin typeface="Century Gothic" panose="020B0502020202020204" pitchFamily="34" charset="0"/>
                <a:ea typeface="Tahoma" panose="020B0604030504040204" pitchFamily="34" charset="0"/>
                <a:cs typeface="Tahoma" panose="020B0604030504040204" pitchFamily="34" charset="0"/>
              </a:rPr>
              <a:t>for</a:t>
            </a:r>
            <a:r>
              <a:rPr lang="de-DE" sz="2000" dirty="0">
                <a:latin typeface="Century Gothic" panose="020B0502020202020204" pitchFamily="34" charset="0"/>
                <a:ea typeface="Tahoma" panose="020B0604030504040204" pitchFamily="34" charset="0"/>
                <a:cs typeface="Tahoma" panose="020B0604030504040204" pitchFamily="34" charset="0"/>
              </a:rPr>
              <a:t> </a:t>
            </a:r>
            <a:r>
              <a:rPr lang="de-DE" sz="2000" b="1" dirty="0" err="1">
                <a:latin typeface="Century Gothic" panose="020B0502020202020204" pitchFamily="34" charset="0"/>
                <a:ea typeface="Tahoma" panose="020B0604030504040204" pitchFamily="34" charset="0"/>
                <a:cs typeface="Tahoma" panose="020B0604030504040204" pitchFamily="34" charset="0"/>
              </a:rPr>
              <a:t>M</a:t>
            </a:r>
            <a:r>
              <a:rPr lang="de-DE" sz="2000" dirty="0" err="1">
                <a:latin typeface="Century Gothic" panose="020B0502020202020204" pitchFamily="34" charset="0"/>
                <a:ea typeface="Tahoma" panose="020B0604030504040204" pitchFamily="34" charset="0"/>
                <a:cs typeface="Tahoma" panose="020B0604030504040204" pitchFamily="34" charset="0"/>
              </a:rPr>
              <a:t>etadata</a:t>
            </a:r>
            <a:r>
              <a:rPr lang="de-DE" sz="2000" dirty="0">
                <a:latin typeface="Century Gothic" panose="020B0502020202020204" pitchFamily="34" charset="0"/>
                <a:ea typeface="Tahoma" panose="020B0604030504040204" pitchFamily="34" charset="0"/>
                <a:cs typeface="Tahoma" panose="020B0604030504040204" pitchFamily="34" charset="0"/>
              </a:rPr>
              <a:t> </a:t>
            </a:r>
            <a:r>
              <a:rPr lang="de-DE" sz="2000" b="1" dirty="0" err="1" smtClean="0">
                <a:latin typeface="Century Gothic" panose="020B0502020202020204" pitchFamily="34" charset="0"/>
                <a:ea typeface="Tahoma" panose="020B0604030504040204" pitchFamily="34" charset="0"/>
                <a:cs typeface="Tahoma" panose="020B0604030504040204" pitchFamily="34" charset="0"/>
              </a:rPr>
              <a:t>H</a:t>
            </a:r>
            <a:r>
              <a:rPr lang="de-DE" sz="2000" dirty="0" err="1" smtClean="0">
                <a:latin typeface="Century Gothic" panose="020B0502020202020204" pitchFamily="34" charset="0"/>
                <a:ea typeface="Tahoma" panose="020B0604030504040204" pitchFamily="34" charset="0"/>
                <a:cs typeface="Tahoma" panose="020B0604030504040204" pitchFamily="34" charset="0"/>
              </a:rPr>
              <a:t>arvesting</a:t>
            </a:r>
            <a:r>
              <a:rPr lang="de-DE" sz="2000" dirty="0" smtClean="0">
                <a:latin typeface="Century Gothic" panose="020B0502020202020204" pitchFamily="34" charset="0"/>
                <a:ea typeface="Tahoma" panose="020B0604030504040204" pitchFamily="34" charset="0"/>
                <a:cs typeface="Tahoma" panose="020B0604030504040204" pitchFamily="34" charset="0"/>
              </a:rPr>
              <a:t> </a:t>
            </a:r>
            <a:r>
              <a:rPr lang="en-US" sz="2000" dirty="0">
                <a:latin typeface="Century Gothic" panose="020B0502020202020204" pitchFamily="34" charset="0"/>
                <a:ea typeface="Tahoma" panose="020B0604030504040204" pitchFamily="34" charset="0"/>
                <a:cs typeface="Tahoma" panose="020B0604030504040204" pitchFamily="34" charset="0"/>
              </a:rPr>
              <a:t>(</a:t>
            </a:r>
            <a:r>
              <a:rPr lang="en-US" sz="2000" dirty="0">
                <a:latin typeface="Century Gothic" panose="020B0502020202020204" pitchFamily="34" charset="0"/>
                <a:ea typeface="Tahoma" panose="020B0604030504040204" pitchFamily="34" charset="0"/>
                <a:cs typeface="Tahoma" panose="020B0604030504040204" pitchFamily="34" charset="0"/>
                <a:sym typeface="Wingdings" pitchFamily="2" charset="2"/>
              </a:rPr>
              <a:t> </a:t>
            </a:r>
            <a:r>
              <a:rPr lang="en-US" sz="2000" dirty="0">
                <a:latin typeface="Century Gothic" panose="020B0502020202020204" pitchFamily="34" charset="0"/>
                <a:ea typeface="Tahoma" panose="020B0604030504040204" pitchFamily="34" charset="0"/>
                <a:cs typeface="Tahoma" panose="020B0604030504040204" pitchFamily="34" charset="0"/>
                <a:sym typeface="Wingdings" pitchFamily="2" charset="2"/>
                <a:hlinkClick r:id="rId3"/>
              </a:rPr>
              <a:t>http://www.openarchives.org</a:t>
            </a:r>
            <a:r>
              <a:rPr lang="en-US" sz="2000" dirty="0">
                <a:latin typeface="Century Gothic" panose="020B0502020202020204" pitchFamily="34" charset="0"/>
                <a:ea typeface="Tahoma" panose="020B0604030504040204" pitchFamily="34" charset="0"/>
                <a:cs typeface="Tahoma" panose="020B0604030504040204" pitchFamily="34" charset="0"/>
                <a:sym typeface="Wingdings" pitchFamily="2" charset="2"/>
              </a:rPr>
              <a:t>  </a:t>
            </a:r>
            <a:r>
              <a:rPr lang="en-US" sz="2000" dirty="0" smtClean="0">
                <a:latin typeface="Century Gothic" panose="020B0502020202020204" pitchFamily="34" charset="0"/>
                <a:ea typeface="Tahoma" panose="020B0604030504040204" pitchFamily="34" charset="0"/>
                <a:cs typeface="Tahoma" panose="020B0604030504040204" pitchFamily="34" charset="0"/>
                <a:sym typeface="Wingdings" pitchFamily="2" charset="2"/>
              </a:rPr>
              <a:t>)</a:t>
            </a:r>
            <a:endParaRPr lang="de-DE" sz="2000" dirty="0" smtClean="0">
              <a:latin typeface="Century Gothic" panose="020B0502020202020204" pitchFamily="34" charset="0"/>
              <a:ea typeface="Tahoma" panose="020B0604030504040204" pitchFamily="34" charset="0"/>
              <a:cs typeface="Tahoma" panose="020B0604030504040204" pitchFamily="34" charset="0"/>
            </a:endParaRPr>
          </a:p>
          <a:p>
            <a:pPr marL="342882" indent="-342882">
              <a:spcBef>
                <a:spcPts val="900"/>
              </a:spcBef>
              <a:buClr>
                <a:srgbClr val="262626"/>
              </a:buClr>
              <a:buFont typeface="Arial" pitchFamily="34" charset="0"/>
              <a:buChar char="•"/>
            </a:pPr>
            <a:r>
              <a:rPr lang="de-DE" sz="2000" dirty="0" smtClean="0">
                <a:latin typeface="Century Gothic" panose="020B0502020202020204" pitchFamily="34" charset="0"/>
                <a:ea typeface="Tahoma" panose="020B0604030504040204" pitchFamily="34" charset="0"/>
                <a:cs typeface="Tahoma" panose="020B0604030504040204" pitchFamily="34" charset="0"/>
              </a:rPr>
              <a:t>Ziel: </a:t>
            </a:r>
            <a:r>
              <a:rPr lang="de-DE" sz="2000" dirty="0">
                <a:latin typeface="Century Gothic" panose="020B0502020202020204" pitchFamily="34" charset="0"/>
                <a:ea typeface="Tahoma" panose="020B0604030504040204" pitchFamily="34" charset="0"/>
                <a:cs typeface="Tahoma" panose="020B0604030504040204" pitchFamily="34" charset="0"/>
              </a:rPr>
              <a:t>W</a:t>
            </a:r>
            <a:r>
              <a:rPr lang="de-DE" sz="2000" dirty="0" smtClean="0">
                <a:latin typeface="Century Gothic" panose="020B0502020202020204" pitchFamily="34" charset="0"/>
                <a:ea typeface="Tahoma" panose="020B0604030504040204" pitchFamily="34" charset="0"/>
                <a:cs typeface="Tahoma" panose="020B0604030504040204" pitchFamily="34" charset="0"/>
              </a:rPr>
              <a:t>eltweite </a:t>
            </a:r>
            <a:r>
              <a:rPr lang="de-DE" sz="2000" dirty="0" err="1" smtClean="0">
                <a:latin typeface="Century Gothic" panose="020B0502020202020204" pitchFamily="34" charset="0"/>
                <a:ea typeface="Tahoma" panose="020B0604030504040204" pitchFamily="34" charset="0"/>
                <a:cs typeface="Tahoma" panose="020B0604030504040204" pitchFamily="34" charset="0"/>
              </a:rPr>
              <a:t>Konsilidierung</a:t>
            </a:r>
            <a:r>
              <a:rPr lang="de-DE" sz="2000" dirty="0" smtClean="0">
                <a:latin typeface="Century Gothic" panose="020B0502020202020204" pitchFamily="34" charset="0"/>
                <a:ea typeface="Tahoma" panose="020B0604030504040204" pitchFamily="34" charset="0"/>
                <a:cs typeface="Tahoma" panose="020B0604030504040204" pitchFamily="34" charset="0"/>
              </a:rPr>
              <a:t> von wissenschaftlichen Archiven</a:t>
            </a:r>
            <a:endParaRPr lang="en-US" sz="2000" dirty="0">
              <a:latin typeface="Century Gothic" panose="020B0502020202020204" pitchFamily="34" charset="0"/>
              <a:ea typeface="Tahoma" panose="020B0604030504040204" pitchFamily="34" charset="0"/>
              <a:cs typeface="Tahoma" panose="020B0604030504040204" pitchFamily="34" charset="0"/>
            </a:endParaRPr>
          </a:p>
          <a:p>
            <a:pPr marL="342882" indent="-342882">
              <a:spcBef>
                <a:spcPts val="900"/>
              </a:spcBef>
              <a:buClr>
                <a:srgbClr val="262626"/>
              </a:buClr>
              <a:buFont typeface="Arial" pitchFamily="34" charset="0"/>
              <a:buChar char="•"/>
            </a:pPr>
            <a:r>
              <a:rPr lang="de-DE" sz="2000" dirty="0" smtClean="0">
                <a:latin typeface="Century Gothic" panose="020B0502020202020204" pitchFamily="34" charset="0"/>
                <a:ea typeface="Tahoma" panose="020B0604030504040204" pitchFamily="34" charset="0"/>
                <a:cs typeface="Tahoma" panose="020B0604030504040204" pitchFamily="34" charset="0"/>
              </a:rPr>
              <a:t>Ermöglicht freien Zugriff auf Archive (zum. auf deren Metadaten)</a:t>
            </a:r>
            <a:endParaRPr lang="en-US" sz="2000" dirty="0" smtClean="0">
              <a:latin typeface="Century Gothic" panose="020B0502020202020204" pitchFamily="34" charset="0"/>
              <a:ea typeface="Tahoma" panose="020B0604030504040204" pitchFamily="34" charset="0"/>
              <a:cs typeface="Tahoma" panose="020B0604030504040204" pitchFamily="34" charset="0"/>
            </a:endParaRPr>
          </a:p>
          <a:p>
            <a:pPr marL="342882" indent="-342882">
              <a:spcBef>
                <a:spcPts val="900"/>
              </a:spcBef>
              <a:buClr>
                <a:srgbClr val="262626"/>
              </a:buClr>
              <a:buFont typeface="Arial" pitchFamily="34" charset="0"/>
              <a:buChar char="•"/>
            </a:pPr>
            <a:r>
              <a:rPr lang="en-US" sz="2000" dirty="0" err="1" smtClean="0">
                <a:latin typeface="Century Gothic" panose="020B0502020202020204" pitchFamily="34" charset="0"/>
                <a:ea typeface="Tahoma" panose="020B0604030504040204" pitchFamily="34" charset="0"/>
                <a:cs typeface="Tahoma" panose="020B0604030504040204" pitchFamily="34" charset="0"/>
              </a:rPr>
              <a:t>Ist</a:t>
            </a:r>
            <a:r>
              <a:rPr lang="en-US" sz="2000" dirty="0" smtClean="0">
                <a:latin typeface="Century Gothic" panose="020B0502020202020204" pitchFamily="34" charset="0"/>
                <a:ea typeface="Tahoma" panose="020B0604030504040204" pitchFamily="34" charset="0"/>
                <a:cs typeface="Tahoma" panose="020B0604030504040204" pitchFamily="34" charset="0"/>
              </a:rPr>
              <a:t> </a:t>
            </a:r>
            <a:r>
              <a:rPr lang="en-US" sz="2000" dirty="0" err="1" smtClean="0">
                <a:latin typeface="Century Gothic" panose="020B0502020202020204" pitchFamily="34" charset="0"/>
                <a:ea typeface="Tahoma" panose="020B0604030504040204" pitchFamily="34" charset="0"/>
                <a:cs typeface="Tahoma" panose="020B0604030504040204" pitchFamily="34" charset="0"/>
              </a:rPr>
              <a:t>ein</a:t>
            </a:r>
            <a:r>
              <a:rPr lang="en-US" sz="2000" dirty="0" smtClean="0">
                <a:latin typeface="Century Gothic" panose="020B0502020202020204" pitchFamily="34" charset="0"/>
                <a:ea typeface="Tahoma" panose="020B0604030504040204" pitchFamily="34" charset="0"/>
                <a:cs typeface="Tahoma" panose="020B0604030504040204" pitchFamily="34" charset="0"/>
              </a:rPr>
              <a:t> </a:t>
            </a:r>
            <a:r>
              <a:rPr lang="en-US" sz="2000" dirty="0" err="1" smtClean="0">
                <a:latin typeface="Century Gothic" panose="020B0502020202020204" pitchFamily="34" charset="0"/>
                <a:ea typeface="Tahoma" panose="020B0604030504040204" pitchFamily="34" charset="0"/>
                <a:cs typeface="Tahoma" panose="020B0604030504040204" pitchFamily="34" charset="0"/>
              </a:rPr>
              <a:t>einfacher</a:t>
            </a:r>
            <a:r>
              <a:rPr lang="en-US" sz="2000" dirty="0" smtClean="0">
                <a:latin typeface="Century Gothic" panose="020B0502020202020204" pitchFamily="34" charset="0"/>
                <a:ea typeface="Tahoma" panose="020B0604030504040204" pitchFamily="34" charset="0"/>
                <a:cs typeface="Tahoma" panose="020B0604030504040204" pitchFamily="34" charset="0"/>
              </a:rPr>
              <a:t> (low-barrier) </a:t>
            </a:r>
            <a:r>
              <a:rPr lang="en-US" sz="2000" dirty="0" err="1" smtClean="0">
                <a:latin typeface="Century Gothic" panose="020B0502020202020204" pitchFamily="34" charset="0"/>
                <a:ea typeface="Tahoma" panose="020B0604030504040204" pitchFamily="34" charset="0"/>
                <a:cs typeface="Tahoma" panose="020B0604030504040204" pitchFamily="34" charset="0"/>
              </a:rPr>
              <a:t>Mechanismus</a:t>
            </a:r>
            <a:r>
              <a:rPr lang="en-US" sz="2000" dirty="0" smtClean="0">
                <a:latin typeface="Century Gothic" panose="020B0502020202020204" pitchFamily="34" charset="0"/>
                <a:ea typeface="Tahoma" panose="020B0604030504040204" pitchFamily="34" charset="0"/>
                <a:cs typeface="Tahoma" panose="020B0604030504040204" pitchFamily="34" charset="0"/>
              </a:rPr>
              <a:t> </a:t>
            </a:r>
            <a:r>
              <a:rPr lang="en-US" sz="2000" dirty="0" err="1" smtClean="0">
                <a:latin typeface="Century Gothic" panose="020B0502020202020204" pitchFamily="34" charset="0"/>
                <a:ea typeface="Tahoma" panose="020B0604030504040204" pitchFamily="34" charset="0"/>
                <a:cs typeface="Tahoma" panose="020B0604030504040204" pitchFamily="34" charset="0"/>
              </a:rPr>
              <a:t>für</a:t>
            </a:r>
            <a:r>
              <a:rPr lang="en-US" sz="2000" dirty="0" smtClean="0">
                <a:latin typeface="Century Gothic" panose="020B0502020202020204" pitchFamily="34" charset="0"/>
                <a:ea typeface="Tahoma" panose="020B0604030504040204" pitchFamily="34" charset="0"/>
                <a:cs typeface="Tahoma" panose="020B0604030504040204" pitchFamily="34" charset="0"/>
              </a:rPr>
              <a:t> die </a:t>
            </a:r>
            <a:r>
              <a:rPr lang="en-US" sz="2000" dirty="0" err="1" smtClean="0">
                <a:latin typeface="Century Gothic" panose="020B0502020202020204" pitchFamily="34" charset="0"/>
                <a:ea typeface="Tahoma" panose="020B0604030504040204" pitchFamily="34" charset="0"/>
                <a:cs typeface="Tahoma" panose="020B0604030504040204" pitchFamily="34" charset="0"/>
              </a:rPr>
              <a:t>Interoperabilitaät</a:t>
            </a:r>
            <a:r>
              <a:rPr lang="en-US" sz="2000" dirty="0" smtClean="0">
                <a:latin typeface="Century Gothic" panose="020B0502020202020204" pitchFamily="34" charset="0"/>
                <a:ea typeface="Tahoma" panose="020B0604030504040204" pitchFamily="34" charset="0"/>
                <a:cs typeface="Tahoma" panose="020B0604030504040204" pitchFamily="34" charset="0"/>
              </a:rPr>
              <a:t> </a:t>
            </a:r>
            <a:r>
              <a:rPr lang="en-US" sz="2000" dirty="0" err="1" smtClean="0">
                <a:latin typeface="Century Gothic" panose="020B0502020202020204" pitchFamily="34" charset="0"/>
                <a:ea typeface="Tahoma" panose="020B0604030504040204" pitchFamily="34" charset="0"/>
                <a:cs typeface="Tahoma" panose="020B0604030504040204" pitchFamily="34" charset="0"/>
              </a:rPr>
              <a:t>zwischen</a:t>
            </a:r>
            <a:r>
              <a:rPr lang="en-US" sz="2000" dirty="0" smtClean="0">
                <a:latin typeface="Century Gothic" panose="020B0502020202020204" pitchFamily="34" charset="0"/>
                <a:ea typeface="Tahoma" panose="020B0604030504040204" pitchFamily="34" charset="0"/>
                <a:cs typeface="Tahoma" panose="020B0604030504040204" pitchFamily="34" charset="0"/>
              </a:rPr>
              <a:t> </a:t>
            </a:r>
            <a:r>
              <a:rPr lang="en-US" sz="2000" dirty="0" err="1" smtClean="0">
                <a:latin typeface="Century Gothic" panose="020B0502020202020204" pitchFamily="34" charset="0"/>
                <a:ea typeface="Tahoma" panose="020B0604030504040204" pitchFamily="34" charset="0"/>
                <a:cs typeface="Tahoma" panose="020B0604030504040204" pitchFamily="34" charset="0"/>
              </a:rPr>
              <a:t>Repositorien</a:t>
            </a:r>
            <a:endParaRPr lang="en-US" sz="2000" dirty="0" smtClean="0">
              <a:latin typeface="Century Gothic" panose="020B0502020202020204" pitchFamily="34" charset="0"/>
              <a:ea typeface="Tahoma" panose="020B0604030504040204" pitchFamily="34" charset="0"/>
              <a:cs typeface="Tahoma" panose="020B0604030504040204" pitchFamily="34" charset="0"/>
            </a:endParaRPr>
          </a:p>
          <a:p>
            <a:pPr marL="342882" indent="-342882">
              <a:spcBef>
                <a:spcPts val="900"/>
              </a:spcBef>
              <a:buClr>
                <a:srgbClr val="262626"/>
              </a:buClr>
              <a:buFont typeface="Arial" pitchFamily="34" charset="0"/>
              <a:buChar char="•"/>
            </a:pPr>
            <a:r>
              <a:rPr lang="en-US" sz="2000" dirty="0" err="1" smtClean="0">
                <a:latin typeface="Century Gothic" panose="020B0502020202020204" pitchFamily="34" charset="0"/>
                <a:ea typeface="Tahoma" panose="020B0604030504040204" pitchFamily="34" charset="0"/>
                <a:cs typeface="Tahoma" panose="020B0604030504040204" pitchFamily="34" charset="0"/>
              </a:rPr>
              <a:t>Besteht</a:t>
            </a:r>
            <a:r>
              <a:rPr lang="en-US" sz="2000" dirty="0" smtClean="0">
                <a:latin typeface="Century Gothic" panose="020B0502020202020204" pitchFamily="34" charset="0"/>
                <a:ea typeface="Tahoma" panose="020B0604030504040204" pitchFamily="34" charset="0"/>
                <a:cs typeface="Tahoma" panose="020B0604030504040204" pitchFamily="34" charset="0"/>
              </a:rPr>
              <a:t> </a:t>
            </a:r>
            <a:r>
              <a:rPr lang="en-US" sz="2000" dirty="0" err="1" smtClean="0">
                <a:latin typeface="Century Gothic" panose="020B0502020202020204" pitchFamily="34" charset="0"/>
                <a:ea typeface="Tahoma" panose="020B0604030504040204" pitchFamily="34" charset="0"/>
                <a:cs typeface="Tahoma" panose="020B0604030504040204" pitchFamily="34" charset="0"/>
              </a:rPr>
              <a:t>aus</a:t>
            </a:r>
            <a:r>
              <a:rPr lang="en-US" sz="2000" dirty="0" smtClean="0">
                <a:latin typeface="Century Gothic" panose="020B0502020202020204" pitchFamily="34" charset="0"/>
                <a:ea typeface="Tahoma" panose="020B0604030504040204" pitchFamily="34" charset="0"/>
                <a:cs typeface="Tahoma" panose="020B0604030504040204" pitchFamily="34" charset="0"/>
              </a:rPr>
              <a:t> </a:t>
            </a:r>
            <a:r>
              <a:rPr lang="en-US" sz="2000" dirty="0" err="1" smtClean="0">
                <a:latin typeface="Century Gothic" panose="020B0502020202020204" pitchFamily="34" charset="0"/>
                <a:ea typeface="Tahoma" panose="020B0604030504040204" pitchFamily="34" charset="0"/>
                <a:cs typeface="Tahoma" panose="020B0604030504040204" pitchFamily="34" charset="0"/>
              </a:rPr>
              <a:t>sechs</a:t>
            </a:r>
            <a:r>
              <a:rPr lang="en-US" sz="2000" dirty="0" smtClean="0">
                <a:latin typeface="Century Gothic" panose="020B0502020202020204" pitchFamily="34" charset="0"/>
                <a:ea typeface="Tahoma" panose="020B0604030504040204" pitchFamily="34" charset="0"/>
                <a:cs typeface="Tahoma" panose="020B0604030504040204" pitchFamily="34" charset="0"/>
              </a:rPr>
              <a:t> ‘verbs’ </a:t>
            </a:r>
            <a:r>
              <a:rPr lang="en-US" sz="2000" dirty="0" err="1" smtClean="0">
                <a:latin typeface="Century Gothic" panose="020B0502020202020204" pitchFamily="34" charset="0"/>
                <a:ea typeface="Tahoma" panose="020B0604030504040204" pitchFamily="34" charset="0"/>
                <a:cs typeface="Tahoma" panose="020B0604030504040204" pitchFamily="34" charset="0"/>
              </a:rPr>
              <a:t>oder</a:t>
            </a:r>
            <a:r>
              <a:rPr lang="en-US" sz="2000" dirty="0" smtClean="0">
                <a:latin typeface="Century Gothic" panose="020B0502020202020204" pitchFamily="34" charset="0"/>
                <a:ea typeface="Tahoma" panose="020B0604030504040204" pitchFamily="34" charset="0"/>
                <a:cs typeface="Tahoma" panose="020B0604030504040204" pitchFamily="34" charset="0"/>
              </a:rPr>
              <a:t> ‘services’, die per HTTP </a:t>
            </a:r>
            <a:r>
              <a:rPr lang="en-US" sz="2000" dirty="0" err="1" smtClean="0">
                <a:latin typeface="Century Gothic" panose="020B0502020202020204" pitchFamily="34" charset="0"/>
                <a:ea typeface="Tahoma" panose="020B0604030504040204" pitchFamily="34" charset="0"/>
                <a:cs typeface="Tahoma" panose="020B0604030504040204" pitchFamily="34" charset="0"/>
              </a:rPr>
              <a:t>aufgerufen</a:t>
            </a:r>
            <a:r>
              <a:rPr lang="en-US" sz="2000" dirty="0" smtClean="0">
                <a:latin typeface="Century Gothic" panose="020B0502020202020204" pitchFamily="34" charset="0"/>
                <a:ea typeface="Tahoma" panose="020B0604030504040204" pitchFamily="34" charset="0"/>
                <a:cs typeface="Tahoma" panose="020B0604030504040204" pitchFamily="34" charset="0"/>
              </a:rPr>
              <a:t> </a:t>
            </a:r>
            <a:r>
              <a:rPr lang="en-US" sz="2000" dirty="0" err="1" smtClean="0">
                <a:latin typeface="Century Gothic" panose="020B0502020202020204" pitchFamily="34" charset="0"/>
                <a:ea typeface="Tahoma" panose="020B0604030504040204" pitchFamily="34" charset="0"/>
                <a:cs typeface="Tahoma" panose="020B0604030504040204" pitchFamily="34" charset="0"/>
              </a:rPr>
              <a:t>werden</a:t>
            </a:r>
            <a:endParaRPr lang="en-US" sz="2000" dirty="0" smtClean="0">
              <a:latin typeface="Century Gothic" panose="020B0502020202020204" pitchFamily="34" charset="0"/>
              <a:ea typeface="Tahoma" panose="020B0604030504040204" pitchFamily="34" charset="0"/>
              <a:cs typeface="Tahoma" panose="020B0604030504040204" pitchFamily="34" charset="0"/>
            </a:endParaRPr>
          </a:p>
          <a:p>
            <a:pPr marL="342882" indent="-342882">
              <a:spcBef>
                <a:spcPts val="900"/>
              </a:spcBef>
              <a:buClr>
                <a:srgbClr val="262626"/>
              </a:buClr>
              <a:buFont typeface="Arial" pitchFamily="34" charset="0"/>
              <a:buChar char="•"/>
            </a:pPr>
            <a:r>
              <a:rPr lang="en-US" sz="2000" dirty="0" err="1" smtClean="0">
                <a:latin typeface="Century Gothic" panose="020B0502020202020204" pitchFamily="34" charset="0"/>
                <a:ea typeface="Tahoma" panose="020B0604030504040204" pitchFamily="34" charset="0"/>
                <a:cs typeface="Tahoma" panose="020B0604030504040204" pitchFamily="34" charset="0"/>
              </a:rPr>
              <a:t>Bietet</a:t>
            </a:r>
            <a:r>
              <a:rPr lang="en-US" sz="2000" dirty="0" smtClean="0">
                <a:latin typeface="Century Gothic" panose="020B0502020202020204" pitchFamily="34" charset="0"/>
                <a:ea typeface="Tahoma" panose="020B0604030504040204" pitchFamily="34" charset="0"/>
                <a:cs typeface="Tahoma" panose="020B0604030504040204" pitchFamily="34" charset="0"/>
              </a:rPr>
              <a:t> </a:t>
            </a:r>
            <a:r>
              <a:rPr lang="en-US" sz="2000" dirty="0" err="1" smtClean="0">
                <a:latin typeface="Century Gothic" panose="020B0502020202020204" pitchFamily="34" charset="0"/>
                <a:ea typeface="Tahoma" panose="020B0604030504040204" pitchFamily="34" charset="0"/>
                <a:cs typeface="Tahoma" panose="020B0604030504040204" pitchFamily="34" charset="0"/>
              </a:rPr>
              <a:t>konsitente</a:t>
            </a:r>
            <a:r>
              <a:rPr lang="en-US" sz="2000" dirty="0" smtClean="0">
                <a:latin typeface="Century Gothic" panose="020B0502020202020204" pitchFamily="34" charset="0"/>
                <a:ea typeface="Tahoma" panose="020B0604030504040204" pitchFamily="34" charset="0"/>
                <a:cs typeface="Tahoma" panose="020B0604030504040204" pitchFamily="34" charset="0"/>
              </a:rPr>
              <a:t> </a:t>
            </a:r>
            <a:r>
              <a:rPr lang="en-US" sz="2000" dirty="0" err="1" smtClean="0">
                <a:latin typeface="Century Gothic" panose="020B0502020202020204" pitchFamily="34" charset="0"/>
                <a:ea typeface="Tahoma" panose="020B0604030504040204" pitchFamily="34" charset="0"/>
                <a:cs typeface="Tahoma" panose="020B0604030504040204" pitchFamily="34" charset="0"/>
              </a:rPr>
              <a:t>Schnittstelle</a:t>
            </a:r>
            <a:r>
              <a:rPr lang="en-US" sz="2000" dirty="0" smtClean="0">
                <a:latin typeface="Century Gothic" panose="020B0502020202020204" pitchFamily="34" charset="0"/>
                <a:ea typeface="Tahoma" panose="020B0604030504040204" pitchFamily="34" charset="0"/>
                <a:cs typeface="Tahoma" panose="020B0604030504040204" pitchFamily="34" charset="0"/>
              </a:rPr>
              <a:t> </a:t>
            </a:r>
            <a:r>
              <a:rPr lang="en-US" sz="2000" dirty="0" err="1" smtClean="0">
                <a:latin typeface="Century Gothic" panose="020B0502020202020204" pitchFamily="34" charset="0"/>
                <a:ea typeface="Tahoma" panose="020B0604030504040204" pitchFamily="34" charset="0"/>
                <a:cs typeface="Tahoma" panose="020B0604030504040204" pitchFamily="34" charset="0"/>
              </a:rPr>
              <a:t>zwischen</a:t>
            </a:r>
            <a:r>
              <a:rPr lang="en-US" sz="2000" dirty="0" smtClean="0">
                <a:latin typeface="Century Gothic" panose="020B0502020202020204" pitchFamily="34" charset="0"/>
                <a:ea typeface="Tahoma" panose="020B0604030504040204" pitchFamily="34" charset="0"/>
                <a:cs typeface="Tahoma" panose="020B0604030504040204" pitchFamily="34" charset="0"/>
              </a:rPr>
              <a:t> </a:t>
            </a:r>
            <a:r>
              <a:rPr lang="en-US" sz="2000" dirty="0" err="1" smtClean="0">
                <a:latin typeface="Century Gothic" panose="020B0502020202020204" pitchFamily="34" charset="0"/>
                <a:ea typeface="Tahoma" panose="020B0604030504040204" pitchFamily="34" charset="0"/>
                <a:cs typeface="Tahoma" panose="020B0604030504040204" pitchFamily="34" charset="0"/>
              </a:rPr>
              <a:t>Daten</a:t>
            </a:r>
            <a:r>
              <a:rPr lang="en-US" sz="2000" dirty="0" smtClean="0">
                <a:latin typeface="Century Gothic" panose="020B0502020202020204" pitchFamily="34" charset="0"/>
                <a:ea typeface="Tahoma" panose="020B0604030504040204" pitchFamily="34" charset="0"/>
                <a:cs typeface="Tahoma" panose="020B0604030504040204" pitchFamily="34" charset="0"/>
              </a:rPr>
              <a:t>- und Service-</a:t>
            </a:r>
            <a:r>
              <a:rPr lang="en-US" sz="2000" dirty="0" err="1" smtClean="0">
                <a:latin typeface="Century Gothic" panose="020B0502020202020204" pitchFamily="34" charset="0"/>
                <a:ea typeface="Tahoma" panose="020B0604030504040204" pitchFamily="34" charset="0"/>
                <a:cs typeface="Tahoma" panose="020B0604030504040204" pitchFamily="34" charset="0"/>
              </a:rPr>
              <a:t>Anbieter</a:t>
            </a:r>
            <a:endParaRPr lang="en-US" sz="2000" dirty="0" smtClean="0">
              <a:latin typeface="Century Gothic" panose="020B0502020202020204" pitchFamily="34" charset="0"/>
              <a:ea typeface="Tahoma" panose="020B0604030504040204" pitchFamily="34" charset="0"/>
              <a:cs typeface="Tahoma" panose="020B0604030504040204" pitchFamily="34" charset="0"/>
            </a:endParaRPr>
          </a:p>
          <a:p>
            <a:pPr marL="342882" indent="-342882">
              <a:spcBef>
                <a:spcPts val="900"/>
              </a:spcBef>
              <a:buClr>
                <a:srgbClr val="262626"/>
              </a:buClr>
              <a:buFont typeface="Arial" pitchFamily="34" charset="0"/>
              <a:buChar char="•"/>
            </a:pPr>
            <a:r>
              <a:rPr lang="en-US" sz="2000" dirty="0" err="1" smtClean="0">
                <a:latin typeface="Century Gothic" panose="020B0502020202020204" pitchFamily="34" charset="0"/>
                <a:ea typeface="Tahoma" panose="020B0604030504040204" pitchFamily="34" charset="0"/>
                <a:cs typeface="Tahoma" panose="020B0604030504040204" pitchFamily="34" charset="0"/>
              </a:rPr>
              <a:t>Erlaubt</a:t>
            </a:r>
            <a:r>
              <a:rPr lang="en-US" sz="2000" dirty="0" smtClean="0">
                <a:latin typeface="Century Gothic" panose="020B0502020202020204" pitchFamily="34" charset="0"/>
                <a:ea typeface="Tahoma" panose="020B0604030504040204" pitchFamily="34" charset="0"/>
                <a:cs typeface="Tahoma" panose="020B0604030504040204" pitchFamily="34" charset="0"/>
              </a:rPr>
              <a:t> </a:t>
            </a:r>
            <a:r>
              <a:rPr lang="en-US" sz="2000" dirty="0" err="1" smtClean="0">
                <a:latin typeface="Century Gothic" panose="020B0502020202020204" pitchFamily="34" charset="0"/>
                <a:ea typeface="Tahoma" panose="020B0604030504040204" pitchFamily="34" charset="0"/>
                <a:cs typeface="Tahoma" panose="020B0604030504040204" pitchFamily="34" charset="0"/>
              </a:rPr>
              <a:t>leichte</a:t>
            </a:r>
            <a:r>
              <a:rPr lang="en-US" sz="2000" dirty="0" smtClean="0">
                <a:latin typeface="Century Gothic" panose="020B0502020202020204" pitchFamily="34" charset="0"/>
                <a:ea typeface="Tahoma" panose="020B0604030504040204" pitchFamily="34" charset="0"/>
                <a:cs typeface="Tahoma" panose="020B0604030504040204" pitchFamily="34" charset="0"/>
              </a:rPr>
              <a:t> Implementation</a:t>
            </a:r>
          </a:p>
          <a:p>
            <a:pPr marL="342882" indent="-342882">
              <a:spcBef>
                <a:spcPts val="900"/>
              </a:spcBef>
              <a:buClr>
                <a:srgbClr val="262626"/>
              </a:buClr>
              <a:buFont typeface="Arial" pitchFamily="34" charset="0"/>
              <a:buChar char="•"/>
            </a:pPr>
            <a:r>
              <a:rPr lang="en-US" sz="2000" dirty="0" err="1" smtClean="0">
                <a:latin typeface="Century Gothic" panose="020B0502020202020204" pitchFamily="34" charset="0"/>
                <a:ea typeface="Tahoma" panose="020B0604030504040204" pitchFamily="34" charset="0"/>
                <a:cs typeface="Tahoma" panose="020B0604030504040204" pitchFamily="34" charset="0"/>
              </a:rPr>
              <a:t>Basiert</a:t>
            </a:r>
            <a:r>
              <a:rPr lang="en-US" sz="2000" dirty="0" smtClean="0">
                <a:latin typeface="Century Gothic" panose="020B0502020202020204" pitchFamily="34" charset="0"/>
                <a:ea typeface="Tahoma" panose="020B0604030504040204" pitchFamily="34" charset="0"/>
                <a:cs typeface="Tahoma" panose="020B0604030504040204" pitchFamily="34" charset="0"/>
              </a:rPr>
              <a:t> auf </a:t>
            </a:r>
            <a:r>
              <a:rPr lang="en-US" sz="2000" dirty="0" err="1" smtClean="0">
                <a:latin typeface="Century Gothic" panose="020B0502020202020204" pitchFamily="34" charset="0"/>
                <a:ea typeface="Tahoma" panose="020B0604030504040204" pitchFamily="34" charset="0"/>
                <a:cs typeface="Tahoma" panose="020B0604030504040204" pitchFamily="34" charset="0"/>
              </a:rPr>
              <a:t>wenigen</a:t>
            </a:r>
            <a:r>
              <a:rPr lang="en-US" sz="2000" dirty="0" smtClean="0">
                <a:latin typeface="Century Gothic" panose="020B0502020202020204" pitchFamily="34" charset="0"/>
                <a:ea typeface="Tahoma" panose="020B0604030504040204" pitchFamily="34" charset="0"/>
                <a:cs typeface="Tahoma" panose="020B0604030504040204" pitchFamily="34" charset="0"/>
              </a:rPr>
              <a:t> </a:t>
            </a:r>
            <a:r>
              <a:rPr lang="en-US" sz="2000" dirty="0" err="1" smtClean="0">
                <a:latin typeface="Century Gothic" panose="020B0502020202020204" pitchFamily="34" charset="0"/>
                <a:ea typeface="Tahoma" panose="020B0604030504040204" pitchFamily="34" charset="0"/>
                <a:cs typeface="Tahoma" panose="020B0604030504040204" pitchFamily="34" charset="0"/>
              </a:rPr>
              <a:t>einfachen</a:t>
            </a:r>
            <a:r>
              <a:rPr lang="en-US" sz="2000" dirty="0" smtClean="0">
                <a:latin typeface="Century Gothic" panose="020B0502020202020204" pitchFamily="34" charset="0"/>
                <a:ea typeface="Tahoma" panose="020B0604030504040204" pitchFamily="34" charset="0"/>
                <a:cs typeface="Tahoma" panose="020B0604030504040204" pitchFamily="34" charset="0"/>
              </a:rPr>
              <a:t> </a:t>
            </a:r>
            <a:r>
              <a:rPr lang="en-US" sz="2000" dirty="0" err="1" smtClean="0">
                <a:latin typeface="Century Gothic" panose="020B0502020202020204" pitchFamily="34" charset="0"/>
                <a:ea typeface="Tahoma" panose="020B0604030504040204" pitchFamily="34" charset="0"/>
                <a:cs typeface="Tahoma" panose="020B0604030504040204" pitchFamily="34" charset="0"/>
              </a:rPr>
              <a:t>Protokollen</a:t>
            </a:r>
            <a:r>
              <a:rPr lang="en-US" sz="2000" dirty="0" smtClean="0">
                <a:latin typeface="Century Gothic" panose="020B0502020202020204" pitchFamily="34" charset="0"/>
                <a:ea typeface="Tahoma" panose="020B0604030504040204" pitchFamily="34" charset="0"/>
                <a:cs typeface="Tahoma" panose="020B0604030504040204" pitchFamily="34" charset="0"/>
              </a:rPr>
              <a:t> und Standards (HTTP</a:t>
            </a:r>
            <a:r>
              <a:rPr lang="en-US" sz="2000" dirty="0">
                <a:latin typeface="Century Gothic" panose="020B0502020202020204" pitchFamily="34" charset="0"/>
                <a:ea typeface="Tahoma" panose="020B0604030504040204" pitchFamily="34" charset="0"/>
                <a:cs typeface="Tahoma" panose="020B0604030504040204" pitchFamily="34" charset="0"/>
              </a:rPr>
              <a:t>, XML, </a:t>
            </a:r>
            <a:r>
              <a:rPr lang="en-US" sz="2000" dirty="0" err="1" smtClean="0">
                <a:latin typeface="Century Gothic" panose="020B0502020202020204" pitchFamily="34" charset="0"/>
                <a:ea typeface="Tahoma" panose="020B0604030504040204" pitchFamily="34" charset="0"/>
                <a:cs typeface="Tahoma" panose="020B0604030504040204" pitchFamily="34" charset="0"/>
              </a:rPr>
              <a:t>DublinCore</a:t>
            </a:r>
            <a:r>
              <a:rPr lang="en-US" sz="2000" dirty="0" smtClean="0">
                <a:latin typeface="Century Gothic" panose="020B050202020202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3516510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 1"/>
          <p:cNvSpPr txBox="1">
            <a:spLocks noGrp="1"/>
          </p:cNvSpPr>
          <p:nvPr>
            <p:ph type="title" idx="4294967295"/>
          </p:nvPr>
        </p:nvSpPr>
        <p:spPr>
          <a:xfrm>
            <a:off x="911427" y="228600"/>
            <a:ext cx="8228763" cy="1145009"/>
          </a:xfrm>
          <a:prstGeom prst="rect">
            <a:avLst/>
          </a:prstGeo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de-DE" dirty="0"/>
              <a:t>Data/Service Provider </a:t>
            </a:r>
            <a:r>
              <a:rPr lang="de-DE" dirty="0" err="1"/>
              <a:t>setup</a:t>
            </a:r>
            <a:endParaRPr lang="de-DE"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236" y="1371600"/>
            <a:ext cx="8389937" cy="5237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1209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366304" y="609600"/>
            <a:ext cx="7315200" cy="792162"/>
          </a:xfrm>
        </p:spPr>
        <p:txBody>
          <a:bodyPr>
            <a:normAutofit/>
          </a:bodyPr>
          <a:lstStyle/>
          <a:p>
            <a:pPr algn="r"/>
            <a:r>
              <a:rPr lang="en-US" sz="2800" dirty="0">
                <a:latin typeface="Tahoma" panose="020B0604030504040204" pitchFamily="34" charset="0"/>
                <a:ea typeface="Tahoma" panose="020B0604030504040204" pitchFamily="34" charset="0"/>
                <a:cs typeface="Tahoma" panose="020B0604030504040204" pitchFamily="34" charset="0"/>
              </a:rPr>
              <a:t>Basic functioning of OAI-PMH</a:t>
            </a:r>
          </a:p>
        </p:txBody>
      </p:sp>
      <p:sp>
        <p:nvSpPr>
          <p:cNvPr id="8" name="Abgerundetes Rechteck 7"/>
          <p:cNvSpPr/>
          <p:nvPr/>
        </p:nvSpPr>
        <p:spPr>
          <a:xfrm>
            <a:off x="657276" y="1772816"/>
            <a:ext cx="1872208" cy="1806587"/>
          </a:xfrm>
          <a:prstGeom prst="roundRect">
            <a:avLst>
              <a:gd name="adj" fmla="val 72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err="1" smtClean="0">
                <a:solidFill>
                  <a:schemeClr val="tx1"/>
                </a:solidFill>
              </a:rPr>
              <a:t>Metadata</a:t>
            </a:r>
            <a:endParaRPr lang="de-DE" b="1" dirty="0" smtClean="0">
              <a:solidFill>
                <a:schemeClr val="tx1"/>
              </a:solidFill>
            </a:endParaRPr>
          </a:p>
          <a:p>
            <a:pPr algn="ctr"/>
            <a:r>
              <a:rPr lang="de-DE" b="1" dirty="0" err="1" smtClean="0">
                <a:solidFill>
                  <a:schemeClr val="tx1"/>
                </a:solidFill>
              </a:rPr>
              <a:t>Harvester</a:t>
            </a:r>
            <a:endParaRPr lang="de-DE" b="1" dirty="0" smtClean="0">
              <a:solidFill>
                <a:schemeClr val="tx1"/>
              </a:solidFill>
            </a:endParaRPr>
          </a:p>
          <a:p>
            <a:pPr algn="ctr"/>
            <a:endParaRPr lang="de-DE" b="1" dirty="0" smtClean="0">
              <a:solidFill>
                <a:schemeClr val="tx1"/>
              </a:solidFill>
            </a:endParaRPr>
          </a:p>
          <a:p>
            <a:pPr algn="ctr"/>
            <a:endParaRPr lang="de-DE" sz="1600" b="1" dirty="0" smtClean="0">
              <a:solidFill>
                <a:schemeClr val="accent6">
                  <a:lumMod val="75000"/>
                </a:schemeClr>
              </a:solidFill>
            </a:endParaRPr>
          </a:p>
          <a:p>
            <a:pPr algn="ctr"/>
            <a:endParaRPr lang="de-DE" sz="1600" b="1" dirty="0">
              <a:solidFill>
                <a:schemeClr val="accent6">
                  <a:lumMod val="75000"/>
                </a:schemeClr>
              </a:solidFill>
            </a:endParaRPr>
          </a:p>
          <a:p>
            <a:pPr algn="ctr"/>
            <a:r>
              <a:rPr lang="de-DE" sz="1600" b="1" dirty="0" smtClean="0">
                <a:solidFill>
                  <a:schemeClr val="accent6">
                    <a:lumMod val="75000"/>
                  </a:schemeClr>
                </a:solidFill>
              </a:rPr>
              <a:t>Service Provider</a:t>
            </a:r>
            <a:endParaRPr lang="en-US" sz="1600" b="1" dirty="0">
              <a:solidFill>
                <a:schemeClr val="accent6">
                  <a:lumMod val="75000"/>
                </a:schemeClr>
              </a:solidFill>
            </a:endParaRPr>
          </a:p>
        </p:txBody>
      </p:sp>
      <p:sp>
        <p:nvSpPr>
          <p:cNvPr id="14" name="Abgerundetes Rechteck 13"/>
          <p:cNvSpPr/>
          <p:nvPr/>
        </p:nvSpPr>
        <p:spPr>
          <a:xfrm>
            <a:off x="6156176" y="1793198"/>
            <a:ext cx="2016224" cy="1806587"/>
          </a:xfrm>
          <a:prstGeom prst="roundRect">
            <a:avLst>
              <a:gd name="adj" fmla="val 72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err="1" smtClean="0">
                <a:solidFill>
                  <a:schemeClr val="tx1"/>
                </a:solidFill>
              </a:rPr>
              <a:t>Metadata</a:t>
            </a:r>
            <a:endParaRPr lang="de-DE" b="1" dirty="0" smtClean="0">
              <a:solidFill>
                <a:schemeClr val="tx1"/>
              </a:solidFill>
            </a:endParaRPr>
          </a:p>
          <a:p>
            <a:pPr algn="ctr"/>
            <a:r>
              <a:rPr lang="de-DE" b="1" dirty="0" smtClean="0">
                <a:solidFill>
                  <a:schemeClr val="tx1"/>
                </a:solidFill>
              </a:rPr>
              <a:t>(</a:t>
            </a:r>
            <a:r>
              <a:rPr lang="de-DE" b="1" dirty="0" err="1" smtClean="0">
                <a:solidFill>
                  <a:schemeClr val="tx1"/>
                </a:solidFill>
              </a:rPr>
              <a:t>Documents</a:t>
            </a:r>
            <a:r>
              <a:rPr lang="de-DE" b="1" dirty="0" smtClean="0">
                <a:solidFill>
                  <a:schemeClr val="tx1"/>
                </a:solidFill>
              </a:rPr>
              <a:t>)</a:t>
            </a:r>
          </a:p>
          <a:p>
            <a:pPr algn="ctr"/>
            <a:endParaRPr lang="de-DE" b="1" dirty="0" smtClean="0">
              <a:solidFill>
                <a:schemeClr val="tx1"/>
              </a:solidFill>
            </a:endParaRPr>
          </a:p>
          <a:p>
            <a:pPr algn="ctr"/>
            <a:endParaRPr lang="de-DE" sz="1600" b="1" dirty="0" smtClean="0">
              <a:solidFill>
                <a:schemeClr val="accent6">
                  <a:lumMod val="75000"/>
                </a:schemeClr>
              </a:solidFill>
            </a:endParaRPr>
          </a:p>
          <a:p>
            <a:pPr algn="ctr"/>
            <a:endParaRPr lang="de-DE" sz="1600" b="1" dirty="0">
              <a:solidFill>
                <a:schemeClr val="accent6">
                  <a:lumMod val="75000"/>
                </a:schemeClr>
              </a:solidFill>
            </a:endParaRPr>
          </a:p>
          <a:p>
            <a:pPr algn="ctr"/>
            <a:r>
              <a:rPr lang="de-DE" sz="1600" b="1" dirty="0" smtClean="0">
                <a:solidFill>
                  <a:schemeClr val="accent6">
                    <a:lumMod val="75000"/>
                  </a:schemeClr>
                </a:solidFill>
              </a:rPr>
              <a:t>Data Provider</a:t>
            </a:r>
            <a:endParaRPr lang="en-US" sz="1600" b="1" dirty="0">
              <a:solidFill>
                <a:schemeClr val="accent6">
                  <a:lumMod val="75000"/>
                </a:schemeClr>
              </a:solidFill>
            </a:endParaRPr>
          </a:p>
        </p:txBody>
      </p:sp>
      <p:cxnSp>
        <p:nvCxnSpPr>
          <p:cNvPr id="9" name="Gerade Verbindung mit Pfeil 8" title="adfs"/>
          <p:cNvCxnSpPr/>
          <p:nvPr/>
        </p:nvCxnSpPr>
        <p:spPr>
          <a:xfrm flipH="1" flipV="1">
            <a:off x="2699792" y="2769609"/>
            <a:ext cx="3168352" cy="11319"/>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flipH="1">
            <a:off x="2817138" y="2420888"/>
            <a:ext cx="3051006" cy="0"/>
          </a:xfrm>
          <a:prstGeom prst="straightConnector1">
            <a:avLst/>
          </a:prstGeom>
          <a:ln>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7" name="Textfeld 16"/>
          <p:cNvSpPr txBox="1"/>
          <p:nvPr/>
        </p:nvSpPr>
        <p:spPr>
          <a:xfrm>
            <a:off x="3135601" y="1916832"/>
            <a:ext cx="2296735" cy="523220"/>
          </a:xfrm>
          <a:prstGeom prst="rect">
            <a:avLst/>
          </a:prstGeom>
          <a:noFill/>
        </p:spPr>
        <p:txBody>
          <a:bodyPr wrap="none" rtlCol="0">
            <a:spAutoFit/>
          </a:bodyPr>
          <a:lstStyle/>
          <a:p>
            <a:pPr algn="ctr"/>
            <a:r>
              <a:rPr lang="de-DE" sz="1600" b="1" dirty="0" err="1" smtClean="0">
                <a:solidFill>
                  <a:schemeClr val="tx1">
                    <a:lumMod val="75000"/>
                    <a:lumOff val="25000"/>
                  </a:schemeClr>
                </a:solidFill>
                <a:latin typeface="Arial" pitchFamily="34" charset="0"/>
                <a:cs typeface="Arial" pitchFamily="34" charset="0"/>
              </a:rPr>
              <a:t>Requests</a:t>
            </a:r>
            <a:r>
              <a:rPr lang="de-DE" sz="1600" b="1" dirty="0" smtClean="0">
                <a:solidFill>
                  <a:schemeClr val="tx1">
                    <a:lumMod val="75000"/>
                    <a:lumOff val="25000"/>
                  </a:schemeClr>
                </a:solidFill>
                <a:latin typeface="Arial" pitchFamily="34" charset="0"/>
                <a:cs typeface="Arial" pitchFamily="34" charset="0"/>
              </a:rPr>
              <a:t> </a:t>
            </a:r>
          </a:p>
          <a:p>
            <a:pPr algn="ctr"/>
            <a:r>
              <a:rPr lang="de-DE" sz="1200" b="1" dirty="0" smtClean="0">
                <a:solidFill>
                  <a:schemeClr val="tx1">
                    <a:lumMod val="75000"/>
                    <a:lumOff val="25000"/>
                  </a:schemeClr>
                </a:solidFill>
                <a:latin typeface="Arial" pitchFamily="34" charset="0"/>
                <a:cs typeface="Arial" pitchFamily="34" charset="0"/>
              </a:rPr>
              <a:t>(</a:t>
            </a:r>
            <a:r>
              <a:rPr lang="de-DE" sz="1200" b="1" dirty="0" err="1" smtClean="0">
                <a:solidFill>
                  <a:schemeClr val="tx1">
                    <a:lumMod val="75000"/>
                    <a:lumOff val="25000"/>
                  </a:schemeClr>
                </a:solidFill>
                <a:latin typeface="Arial" pitchFamily="34" charset="0"/>
                <a:cs typeface="Arial" pitchFamily="34" charset="0"/>
              </a:rPr>
              <a:t>based</a:t>
            </a:r>
            <a:r>
              <a:rPr lang="de-DE" sz="1200" b="1" dirty="0" smtClean="0">
                <a:solidFill>
                  <a:schemeClr val="tx1">
                    <a:lumMod val="75000"/>
                    <a:lumOff val="25000"/>
                  </a:schemeClr>
                </a:solidFill>
                <a:latin typeface="Arial" pitchFamily="34" charset="0"/>
                <a:cs typeface="Arial" pitchFamily="34" charset="0"/>
              </a:rPr>
              <a:t> on HTTP)</a:t>
            </a:r>
            <a:endParaRPr lang="en-US" sz="1200" b="1" dirty="0" smtClean="0">
              <a:solidFill>
                <a:schemeClr val="tx1">
                  <a:lumMod val="75000"/>
                  <a:lumOff val="25000"/>
                </a:schemeClr>
              </a:solidFill>
              <a:latin typeface="Arial" pitchFamily="34" charset="0"/>
              <a:cs typeface="Arial" pitchFamily="34" charset="0"/>
            </a:endParaRPr>
          </a:p>
        </p:txBody>
      </p:sp>
      <p:sp>
        <p:nvSpPr>
          <p:cNvPr id="20" name="Textfeld 19"/>
          <p:cNvSpPr txBox="1"/>
          <p:nvPr/>
        </p:nvSpPr>
        <p:spPr>
          <a:xfrm>
            <a:off x="3120103" y="2749700"/>
            <a:ext cx="2396002" cy="523220"/>
          </a:xfrm>
          <a:prstGeom prst="rect">
            <a:avLst/>
          </a:prstGeom>
          <a:noFill/>
        </p:spPr>
        <p:txBody>
          <a:bodyPr wrap="none" rtlCol="0">
            <a:spAutoFit/>
          </a:bodyPr>
          <a:lstStyle/>
          <a:p>
            <a:pPr algn="ctr"/>
            <a:r>
              <a:rPr lang="de-DE" sz="1600" b="1" dirty="0" err="1" smtClean="0">
                <a:solidFill>
                  <a:schemeClr val="tx1">
                    <a:lumMod val="75000"/>
                    <a:lumOff val="25000"/>
                  </a:schemeClr>
                </a:solidFill>
                <a:latin typeface="Arial" pitchFamily="34" charset="0"/>
                <a:cs typeface="Arial" pitchFamily="34" charset="0"/>
              </a:rPr>
              <a:t>Metadata</a:t>
            </a:r>
            <a:r>
              <a:rPr lang="de-DE" sz="1200" b="1" dirty="0" smtClean="0">
                <a:solidFill>
                  <a:schemeClr val="tx1">
                    <a:lumMod val="75000"/>
                    <a:lumOff val="25000"/>
                  </a:schemeClr>
                </a:solidFill>
                <a:latin typeface="Arial" pitchFamily="34" charset="0"/>
                <a:cs typeface="Arial" pitchFamily="34" charset="0"/>
              </a:rPr>
              <a:t> </a:t>
            </a:r>
          </a:p>
          <a:p>
            <a:pPr algn="ctr"/>
            <a:r>
              <a:rPr lang="de-DE" sz="1200" b="1" dirty="0" smtClean="0">
                <a:solidFill>
                  <a:schemeClr val="tx1">
                    <a:lumMod val="75000"/>
                    <a:lumOff val="25000"/>
                  </a:schemeClr>
                </a:solidFill>
                <a:latin typeface="Arial" pitchFamily="34" charset="0"/>
                <a:cs typeface="Arial" pitchFamily="34" charset="0"/>
              </a:rPr>
              <a:t>(</a:t>
            </a:r>
            <a:r>
              <a:rPr lang="de-DE" sz="1200" b="1" dirty="0" err="1" smtClean="0">
                <a:solidFill>
                  <a:schemeClr val="tx1">
                    <a:lumMod val="75000"/>
                    <a:lumOff val="25000"/>
                  </a:schemeClr>
                </a:solidFill>
                <a:latin typeface="Arial" pitchFamily="34" charset="0"/>
                <a:cs typeface="Arial" pitchFamily="34" charset="0"/>
              </a:rPr>
              <a:t>encoded</a:t>
            </a:r>
            <a:r>
              <a:rPr lang="de-DE" sz="1200" b="1" dirty="0" smtClean="0">
                <a:solidFill>
                  <a:schemeClr val="tx1">
                    <a:lumMod val="75000"/>
                    <a:lumOff val="25000"/>
                  </a:schemeClr>
                </a:solidFill>
                <a:latin typeface="Arial" pitchFamily="34" charset="0"/>
                <a:cs typeface="Arial" pitchFamily="34" charset="0"/>
              </a:rPr>
              <a:t> in XML)</a:t>
            </a:r>
            <a:endParaRPr lang="en-US" sz="1200" b="1" dirty="0" smtClean="0">
              <a:solidFill>
                <a:schemeClr val="tx1">
                  <a:lumMod val="75000"/>
                  <a:lumOff val="25000"/>
                </a:schemeClr>
              </a:solidFill>
              <a:latin typeface="Arial" pitchFamily="34" charset="0"/>
              <a:cs typeface="Arial" pitchFamily="34" charset="0"/>
            </a:endParaRPr>
          </a:p>
        </p:txBody>
      </p:sp>
      <p:pic>
        <p:nvPicPr>
          <p:cNvPr id="10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2380" y="2528887"/>
            <a:ext cx="762000"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3288" y="2580564"/>
            <a:ext cx="762000"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lussdiagramm: Magnetplattenspeicher 6"/>
          <p:cNvSpPr/>
          <p:nvPr/>
        </p:nvSpPr>
        <p:spPr>
          <a:xfrm>
            <a:off x="6234855" y="4797152"/>
            <a:ext cx="2016224" cy="122413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smtClean="0"/>
              <a:t>Local</a:t>
            </a:r>
            <a:r>
              <a:rPr lang="de-DE" dirty="0" smtClean="0"/>
              <a:t> </a:t>
            </a:r>
            <a:r>
              <a:rPr lang="de-DE" dirty="0" err="1" smtClean="0"/>
              <a:t>Metadata</a:t>
            </a:r>
            <a:endParaRPr lang="de-DE" dirty="0" smtClean="0"/>
          </a:p>
          <a:p>
            <a:pPr algn="ctr"/>
            <a:r>
              <a:rPr lang="de-DE" dirty="0" smtClean="0"/>
              <a:t>Storage</a:t>
            </a:r>
            <a:endParaRPr lang="en-US" dirty="0"/>
          </a:p>
        </p:txBody>
      </p:sp>
      <p:sp>
        <p:nvSpPr>
          <p:cNvPr id="18" name="Pfeil nach rechts 17"/>
          <p:cNvSpPr/>
          <p:nvPr/>
        </p:nvSpPr>
        <p:spPr>
          <a:xfrm rot="16200000">
            <a:off x="6804248" y="3978772"/>
            <a:ext cx="864096" cy="484632"/>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feil nach rechts 10"/>
          <p:cNvSpPr/>
          <p:nvPr/>
        </p:nvSpPr>
        <p:spPr>
          <a:xfrm rot="5400000">
            <a:off x="1161332" y="3906764"/>
            <a:ext cx="864096" cy="484632"/>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uppieren 5"/>
          <p:cNvGrpSpPr/>
          <p:nvPr/>
        </p:nvGrpSpPr>
        <p:grpSpPr>
          <a:xfrm>
            <a:off x="539552" y="4653136"/>
            <a:ext cx="2160240" cy="1549336"/>
            <a:chOff x="539552" y="4653136"/>
            <a:chExt cx="2160240" cy="1549336"/>
          </a:xfrm>
        </p:grpSpPr>
        <p:sp>
          <p:nvSpPr>
            <p:cNvPr id="12" name="Textfeld 11"/>
            <p:cNvSpPr txBox="1"/>
            <p:nvPr/>
          </p:nvSpPr>
          <p:spPr>
            <a:xfrm>
              <a:off x="643459" y="4725144"/>
              <a:ext cx="1890261" cy="1477328"/>
            </a:xfrm>
            <a:prstGeom prst="rect">
              <a:avLst/>
            </a:prstGeom>
            <a:noFill/>
          </p:spPr>
          <p:txBody>
            <a:bodyPr wrap="none" rtlCol="0">
              <a:spAutoFit/>
            </a:bodyPr>
            <a:lstStyle/>
            <a:p>
              <a:r>
                <a:rPr lang="de-DE" b="1" dirty="0" smtClean="0">
                  <a:solidFill>
                    <a:schemeClr val="tx1">
                      <a:lumMod val="75000"/>
                      <a:lumOff val="25000"/>
                    </a:schemeClr>
                  </a:solidFill>
                  <a:latin typeface="Arial" pitchFamily="34" charset="0"/>
                  <a:cs typeface="Arial" pitchFamily="34" charset="0"/>
                </a:rPr>
                <a:t>„Services“, e.g.</a:t>
              </a:r>
            </a:p>
            <a:p>
              <a:pPr marL="285750" indent="-285750">
                <a:buFont typeface="Arial" panose="020B0604020202020204" pitchFamily="34" charset="0"/>
                <a:buChar char="•"/>
              </a:pPr>
              <a:r>
                <a:rPr lang="de-DE" b="1" dirty="0" smtClean="0">
                  <a:solidFill>
                    <a:schemeClr val="tx1">
                      <a:lumMod val="75000"/>
                      <a:lumOff val="25000"/>
                    </a:schemeClr>
                  </a:solidFill>
                  <a:latin typeface="Arial" pitchFamily="34" charset="0"/>
                  <a:cs typeface="Arial" pitchFamily="34" charset="0"/>
                </a:rPr>
                <a:t>Search</a:t>
              </a:r>
            </a:p>
            <a:p>
              <a:pPr marL="285750" indent="-285750">
                <a:buFont typeface="Arial" panose="020B0604020202020204" pitchFamily="34" charset="0"/>
                <a:buChar char="•"/>
              </a:pPr>
              <a:r>
                <a:rPr lang="de-DE" b="1" dirty="0" smtClean="0">
                  <a:solidFill>
                    <a:schemeClr val="tx1">
                      <a:lumMod val="75000"/>
                      <a:lumOff val="25000"/>
                    </a:schemeClr>
                  </a:solidFill>
                  <a:latin typeface="Arial" pitchFamily="34" charset="0"/>
                  <a:cs typeface="Arial" pitchFamily="34" charset="0"/>
                </a:rPr>
                <a:t>Access</a:t>
              </a:r>
            </a:p>
            <a:p>
              <a:pPr marL="285750" indent="-285750">
                <a:buFont typeface="Arial" panose="020B0604020202020204" pitchFamily="34" charset="0"/>
                <a:buChar char="•"/>
              </a:pPr>
              <a:r>
                <a:rPr lang="de-DE" b="1" dirty="0" err="1" smtClean="0">
                  <a:solidFill>
                    <a:schemeClr val="tx1">
                      <a:lumMod val="75000"/>
                      <a:lumOff val="25000"/>
                    </a:schemeClr>
                  </a:solidFill>
                  <a:latin typeface="Arial" pitchFamily="34" charset="0"/>
                  <a:cs typeface="Arial" pitchFamily="34" charset="0"/>
                </a:rPr>
                <a:t>Commenting</a:t>
              </a:r>
              <a:endParaRPr lang="de-DE" b="1" dirty="0" smtClean="0">
                <a:solidFill>
                  <a:schemeClr val="tx1">
                    <a:lumMod val="75000"/>
                    <a:lumOff val="25000"/>
                  </a:schemeClr>
                </a:solidFill>
                <a:latin typeface="Arial" pitchFamily="34" charset="0"/>
                <a:cs typeface="Arial" pitchFamily="34" charset="0"/>
              </a:endParaRPr>
            </a:p>
            <a:p>
              <a:pPr marL="285750" indent="-285750">
                <a:buFont typeface="Arial" panose="020B0604020202020204" pitchFamily="34" charset="0"/>
                <a:buChar char="•"/>
              </a:pPr>
              <a:r>
                <a:rPr lang="de-DE" b="1" dirty="0" smtClean="0">
                  <a:solidFill>
                    <a:schemeClr val="tx1">
                      <a:lumMod val="75000"/>
                      <a:lumOff val="25000"/>
                    </a:schemeClr>
                  </a:solidFill>
                  <a:latin typeface="Arial" pitchFamily="34" charset="0"/>
                  <a:cs typeface="Arial" pitchFamily="34" charset="0"/>
                </a:rPr>
                <a:t>…</a:t>
              </a:r>
              <a:endParaRPr lang="en-US" b="1" dirty="0" smtClean="0">
                <a:solidFill>
                  <a:schemeClr val="tx1">
                    <a:lumMod val="75000"/>
                    <a:lumOff val="25000"/>
                  </a:schemeClr>
                </a:solidFill>
                <a:latin typeface="Arial" pitchFamily="34" charset="0"/>
                <a:cs typeface="Arial" pitchFamily="34" charset="0"/>
              </a:endParaRPr>
            </a:p>
          </p:txBody>
        </p:sp>
        <p:sp>
          <p:nvSpPr>
            <p:cNvPr id="5" name="Rechteck 4"/>
            <p:cNvSpPr/>
            <p:nvPr/>
          </p:nvSpPr>
          <p:spPr>
            <a:xfrm>
              <a:off x="539552" y="4653136"/>
              <a:ext cx="2160240" cy="15493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EUDAT</a:t>
              </a:r>
            </a:p>
            <a:p>
              <a:pPr algn="ctr"/>
              <a:r>
                <a:rPr lang="de-DE" dirty="0" err="1" smtClean="0"/>
                <a:t>Metadata</a:t>
              </a:r>
              <a:r>
                <a:rPr lang="de-DE" dirty="0" smtClean="0"/>
                <a:t> Catalogue</a:t>
              </a:r>
              <a:endParaRPr lang="en-US" dirty="0"/>
            </a:p>
          </p:txBody>
        </p:sp>
      </p:grpSp>
    </p:spTree>
    <p:extLst>
      <p:ext uri="{BB962C8B-B14F-4D97-AF65-F5344CB8AC3E}">
        <p14:creationId xmlns:p14="http://schemas.microsoft.com/office/powerpoint/2010/main" val="294384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18"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sz="2800" dirty="0"/>
              <a:t>OAI </a:t>
            </a:r>
            <a:r>
              <a:rPr lang="en-US" sz="2800" dirty="0" smtClean="0"/>
              <a:t>benefits</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
        <p:nvSpPr>
          <p:cNvPr id="6" name="Textfeld 5"/>
          <p:cNvSpPr txBox="1"/>
          <p:nvPr/>
        </p:nvSpPr>
        <p:spPr>
          <a:xfrm>
            <a:off x="323528" y="1066800"/>
            <a:ext cx="8352928" cy="5355308"/>
          </a:xfrm>
          <a:prstGeom prst="rect">
            <a:avLst/>
          </a:prstGeom>
          <a:noFill/>
        </p:spPr>
        <p:txBody>
          <a:bodyPr wrap="square" lIns="91435" tIns="45718" rIns="91435" bIns="45718">
            <a:spAutoFit/>
          </a:bodyPr>
          <a:lstStyle/>
          <a:p>
            <a:pPr marL="342882" indent="-342882">
              <a:spcBef>
                <a:spcPts val="900"/>
              </a:spcBef>
              <a:buClr>
                <a:srgbClr val="262626"/>
              </a:buClr>
              <a:buFont typeface="Arial"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Interoperability : it is by no means domain specific and based on common metadata schemas </a:t>
            </a:r>
          </a:p>
          <a:p>
            <a:pPr marL="342882" indent="-342882">
              <a:spcBef>
                <a:spcPts val="900"/>
              </a:spcBef>
              <a:buClr>
                <a:srgbClr val="262626"/>
              </a:buClr>
              <a:buFont typeface="Arial" pitchFamily="34" charset="0"/>
              <a:buChar char="•"/>
            </a:pPr>
            <a:r>
              <a:rPr lang="en-US" sz="2400" dirty="0">
                <a:latin typeface="Tahoma" panose="020B0604030504040204" pitchFamily="34" charset="0"/>
                <a:ea typeface="Tahoma" panose="020B0604030504040204" pitchFamily="34" charset="0"/>
                <a:cs typeface="Tahoma" panose="020B0604030504040204" pitchFamily="34" charset="0"/>
              </a:rPr>
              <a:t>W</a:t>
            </a:r>
            <a:r>
              <a:rPr lang="en-US" sz="2400" dirty="0" smtClean="0">
                <a:latin typeface="Tahoma" panose="020B0604030504040204" pitchFamily="34" charset="0"/>
                <a:ea typeface="Tahoma" panose="020B0604030504040204" pitchFamily="34" charset="0"/>
                <a:cs typeface="Tahoma" panose="020B0604030504040204" pitchFamily="34" charset="0"/>
              </a:rPr>
              <a:t>idely </a:t>
            </a:r>
            <a:r>
              <a:rPr lang="en-US" sz="2400" dirty="0">
                <a:latin typeface="Tahoma" panose="020B0604030504040204" pitchFamily="34" charset="0"/>
                <a:ea typeface="Tahoma" panose="020B0604030504040204" pitchFamily="34" charset="0"/>
                <a:cs typeface="Tahoma" panose="020B0604030504040204" pitchFamily="34" charset="0"/>
              </a:rPr>
              <a:t>used </a:t>
            </a:r>
            <a:r>
              <a:rPr lang="en-US" sz="2400" dirty="0" smtClean="0">
                <a:latin typeface="Tahoma" panose="020B0604030504040204" pitchFamily="34" charset="0"/>
                <a:ea typeface="Tahoma" panose="020B0604030504040204" pitchFamily="34" charset="0"/>
                <a:cs typeface="Tahoma" panose="020B0604030504040204" pitchFamily="34" charset="0"/>
              </a:rPr>
              <a:t>: It’s a quasi standard tool for </a:t>
            </a:r>
            <a:r>
              <a:rPr lang="en-US" sz="2400" dirty="0">
                <a:latin typeface="Tahoma" panose="020B0604030504040204" pitchFamily="34" charset="0"/>
                <a:ea typeface="Tahoma" panose="020B0604030504040204" pitchFamily="34" charset="0"/>
                <a:cs typeface="Tahoma" panose="020B0604030504040204" pitchFamily="34" charset="0"/>
              </a:rPr>
              <a:t>providing metadata, </a:t>
            </a:r>
            <a:r>
              <a:rPr lang="en-US" sz="2400" dirty="0" smtClean="0">
                <a:latin typeface="Tahoma" panose="020B0604030504040204" pitchFamily="34" charset="0"/>
                <a:ea typeface="Tahoma" panose="020B0604030504040204" pitchFamily="34" charset="0"/>
                <a:cs typeface="Tahoma" panose="020B0604030504040204" pitchFamily="34" charset="0"/>
              </a:rPr>
              <a:t>for registered data providers (more than 2800 </a:t>
            </a:r>
            <a:r>
              <a:rPr lang="en-US" sz="2400" dirty="0" err="1" smtClean="0">
                <a:latin typeface="Tahoma" panose="020B0604030504040204" pitchFamily="34" charset="0"/>
                <a:ea typeface="Tahoma" panose="020B0604030504040204" pitchFamily="34" charset="0"/>
                <a:cs typeface="Tahoma" panose="020B0604030504040204" pitchFamily="34" charset="0"/>
              </a:rPr>
              <a:t>repostitories</a:t>
            </a:r>
            <a:r>
              <a:rPr lang="en-US" sz="2400" dirty="0" smtClean="0">
                <a:latin typeface="Tahoma" panose="020B0604030504040204" pitchFamily="34" charset="0"/>
                <a:ea typeface="Tahoma" panose="020B0604030504040204" pitchFamily="34" charset="0"/>
                <a:cs typeface="Tahoma" panose="020B0604030504040204" pitchFamily="34" charset="0"/>
              </a:rPr>
              <a:t> worldwide) see e.g. </a:t>
            </a:r>
            <a:r>
              <a:rPr lang="en-US" sz="2400" dirty="0" smtClean="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at </a:t>
            </a:r>
            <a:r>
              <a:rPr lang="en-US" sz="2400" dirty="0" smtClean="0">
                <a:latin typeface="Tahoma" panose="020B0604030504040204" pitchFamily="34" charset="0"/>
                <a:ea typeface="Tahoma" panose="020B0604030504040204" pitchFamily="34" charset="0"/>
                <a:cs typeface="Tahoma" panose="020B0604030504040204" pitchFamily="34" charset="0"/>
                <a:hlinkClick r:id="rId2"/>
              </a:rPr>
              <a:t>https</a:t>
            </a:r>
            <a:r>
              <a:rPr lang="en-US" sz="2400" dirty="0">
                <a:latin typeface="Tahoma" panose="020B0604030504040204" pitchFamily="34" charset="0"/>
                <a:ea typeface="Tahoma" panose="020B0604030504040204" pitchFamily="34" charset="0"/>
                <a:cs typeface="Tahoma" panose="020B0604030504040204" pitchFamily="34" charset="0"/>
                <a:hlinkClick r:id="rId2"/>
              </a:rPr>
              <a:t>://</a:t>
            </a:r>
            <a:r>
              <a:rPr lang="en-US" sz="2400" dirty="0" smtClean="0">
                <a:latin typeface="Tahoma" panose="020B0604030504040204" pitchFamily="34" charset="0"/>
                <a:ea typeface="Tahoma" panose="020B0604030504040204" pitchFamily="34" charset="0"/>
                <a:cs typeface="Tahoma" panose="020B0604030504040204" pitchFamily="34" charset="0"/>
                <a:hlinkClick r:id="rId2"/>
              </a:rPr>
              <a:t>www.openarchives.org/Register/BrowseSites</a:t>
            </a:r>
            <a:r>
              <a:rPr lang="en-US" sz="2400" dirty="0" smtClean="0">
                <a:latin typeface="Tahoma" panose="020B0604030504040204" pitchFamily="34" charset="0"/>
                <a:ea typeface="Tahoma" panose="020B0604030504040204" pitchFamily="34" charset="0"/>
                <a:cs typeface="Tahoma" panose="020B0604030504040204" pitchFamily="34" charset="0"/>
              </a:rPr>
              <a:t> </a:t>
            </a:r>
          </a:p>
          <a:p>
            <a:pPr marL="342882" indent="-342882">
              <a:spcBef>
                <a:spcPts val="900"/>
              </a:spcBef>
              <a:buClr>
                <a:srgbClr val="262626"/>
              </a:buClr>
              <a:buFont typeface="Arial"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Simple to install : </a:t>
            </a:r>
            <a:r>
              <a:rPr lang="en-GB" sz="2400" dirty="0">
                <a:latin typeface="Tahoma" panose="020B0604030504040204" pitchFamily="34" charset="0"/>
                <a:ea typeface="Tahoma" panose="020B0604030504040204" pitchFamily="34" charset="0"/>
                <a:cs typeface="Tahoma" panose="020B0604030504040204" pitchFamily="34" charset="0"/>
              </a:rPr>
              <a:t> </a:t>
            </a:r>
            <a:r>
              <a:rPr lang="en-GB" sz="2400" dirty="0" smtClean="0">
                <a:latin typeface="Tahoma" panose="020B0604030504040204" pitchFamily="34" charset="0"/>
                <a:ea typeface="Tahoma" panose="020B0604030504040204" pitchFamily="34" charset="0"/>
                <a:cs typeface="Tahoma" panose="020B0604030504040204" pitchFamily="34" charset="0"/>
              </a:rPr>
              <a:t>In the appendix we offer a guideline of the software </a:t>
            </a:r>
            <a:r>
              <a:rPr lang="en-GB" sz="2400" dirty="0" err="1" smtClean="0">
                <a:latin typeface="Tahoma" panose="020B0604030504040204" pitchFamily="34" charset="0"/>
                <a:ea typeface="Tahoma" panose="020B0604030504040204" pitchFamily="34" charset="0"/>
                <a:cs typeface="Tahoma" panose="020B0604030504040204" pitchFamily="34" charset="0"/>
              </a:rPr>
              <a:t>joai</a:t>
            </a:r>
            <a:r>
              <a:rPr lang="en-GB" sz="2400" dirty="0" smtClean="0">
                <a:latin typeface="Tahoma" panose="020B0604030504040204" pitchFamily="34" charset="0"/>
                <a:ea typeface="Tahoma" panose="020B0604030504040204" pitchFamily="34" charset="0"/>
                <a:cs typeface="Tahoma" panose="020B0604030504040204" pitchFamily="34" charset="0"/>
              </a:rPr>
              <a:t>. See the list of tools </a:t>
            </a:r>
            <a:r>
              <a:rPr lang="en-GB" sz="2400" dirty="0">
                <a:latin typeface="Tahoma" panose="020B0604030504040204" pitchFamily="34" charset="0"/>
                <a:ea typeface="Tahoma" panose="020B0604030504040204" pitchFamily="34" charset="0"/>
                <a:cs typeface="Tahoma" panose="020B0604030504040204" pitchFamily="34" charset="0"/>
              </a:rPr>
              <a:t>implemented by members of the Open Archives Initiative community at </a:t>
            </a:r>
            <a:r>
              <a:rPr lang="en-GB" sz="2400" dirty="0">
                <a:latin typeface="Tahoma" panose="020B0604030504040204" pitchFamily="34" charset="0"/>
                <a:ea typeface="Tahoma" panose="020B0604030504040204" pitchFamily="34" charset="0"/>
                <a:cs typeface="Tahoma" panose="020B0604030504040204" pitchFamily="34" charset="0"/>
                <a:hlinkClick r:id="rId3"/>
              </a:rPr>
              <a:t>https://</a:t>
            </a:r>
            <a:r>
              <a:rPr lang="en-GB" sz="2400" dirty="0" smtClean="0">
                <a:latin typeface="Tahoma" panose="020B0604030504040204" pitchFamily="34" charset="0"/>
                <a:ea typeface="Tahoma" panose="020B0604030504040204" pitchFamily="34" charset="0"/>
                <a:cs typeface="Tahoma" panose="020B0604030504040204" pitchFamily="34" charset="0"/>
                <a:hlinkClick r:id="rId3"/>
              </a:rPr>
              <a:t>www.openarchives.org/pmh/tools/tools.php</a:t>
            </a:r>
            <a:r>
              <a:rPr lang="en-GB" sz="2400" dirty="0" smtClean="0">
                <a:latin typeface="Tahoma" panose="020B0604030504040204" pitchFamily="34" charset="0"/>
                <a:ea typeface="Tahoma" panose="020B0604030504040204" pitchFamily="34" charset="0"/>
                <a:cs typeface="Tahoma" panose="020B0604030504040204" pitchFamily="34" charset="0"/>
              </a:rPr>
              <a:t> </a:t>
            </a:r>
            <a:endParaRPr lang="en-US" sz="2400" dirty="0" smtClean="0">
              <a:latin typeface="Tahoma" panose="020B0604030504040204" pitchFamily="34" charset="0"/>
              <a:ea typeface="Tahoma" panose="020B0604030504040204" pitchFamily="34" charset="0"/>
              <a:cs typeface="Tahoma" panose="020B0604030504040204" pitchFamily="34" charset="0"/>
            </a:endParaRPr>
          </a:p>
          <a:p>
            <a:pPr marL="342882" indent="-342882">
              <a:spcBef>
                <a:spcPts val="900"/>
              </a:spcBef>
              <a:buClr>
                <a:srgbClr val="262626"/>
              </a:buClr>
              <a:buFont typeface="Arial"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Simple to use : OAI attached great importance to simplicity of the protocol</a:t>
            </a:r>
          </a:p>
          <a:p>
            <a:pPr marL="342882" indent="-342882">
              <a:spcBef>
                <a:spcPts val="900"/>
              </a:spcBef>
              <a:buClr>
                <a:srgbClr val="262626"/>
              </a:buClr>
              <a:buFont typeface="Arial" pitchFamily="34" charset="0"/>
              <a:buChar char="•"/>
            </a:pPr>
            <a:endParaRPr lang="en-US" sz="2400" dirty="0" smtClean="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653799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sz="2800" dirty="0"/>
              <a:t>OAI </a:t>
            </a:r>
            <a:r>
              <a:rPr lang="en-US" sz="2800" dirty="0" smtClean="0"/>
              <a:t>shortcomings</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
        <p:nvSpPr>
          <p:cNvPr id="7" name="Footer Placeholder 6"/>
          <p:cNvSpPr>
            <a:spLocks noGrp="1"/>
          </p:cNvSpPr>
          <p:nvPr>
            <p:ph type="ftr" sz="quarter" idx="11"/>
          </p:nvPr>
        </p:nvSpPr>
        <p:spPr/>
        <p:txBody>
          <a:bodyPr/>
          <a:lstStyle/>
          <a:p>
            <a:endParaRPr lang="es-ES"/>
          </a:p>
        </p:txBody>
      </p:sp>
      <p:sp>
        <p:nvSpPr>
          <p:cNvPr id="8" name="Slide Number Placeholder 7"/>
          <p:cNvSpPr>
            <a:spLocks noGrp="1"/>
          </p:cNvSpPr>
          <p:nvPr>
            <p:ph type="sldNum" sz="quarter" idx="12"/>
          </p:nvPr>
        </p:nvSpPr>
        <p:spPr/>
        <p:txBody>
          <a:bodyPr/>
          <a:lstStyle/>
          <a:p>
            <a:fld id="{7A664348-DC2E-4C46-A357-1ED243B754D0}" type="slidenum">
              <a:rPr lang="es-ES" smtClean="0"/>
              <a:t>24</a:t>
            </a:fld>
            <a:endParaRPr lang="es-ES"/>
          </a:p>
        </p:txBody>
      </p:sp>
      <p:sp>
        <p:nvSpPr>
          <p:cNvPr id="2" name="Textfeld 1"/>
          <p:cNvSpPr txBox="1"/>
          <p:nvPr/>
        </p:nvSpPr>
        <p:spPr>
          <a:xfrm>
            <a:off x="303651" y="1556792"/>
            <a:ext cx="8372805" cy="3046988"/>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Inefficiency : </a:t>
            </a:r>
            <a:r>
              <a:rPr lang="en-US" sz="2400" dirty="0">
                <a:latin typeface="Tahoma" panose="020B0604030504040204" pitchFamily="34" charset="0"/>
                <a:ea typeface="Tahoma" panose="020B0604030504040204" pitchFamily="34" charset="0"/>
                <a:cs typeface="Tahoma" panose="020B0604030504040204" pitchFamily="34" charset="0"/>
              </a:rPr>
              <a:t>The XML </a:t>
            </a:r>
            <a:r>
              <a:rPr lang="en-US" sz="2400" dirty="0" err="1">
                <a:latin typeface="Tahoma" panose="020B0604030504040204" pitchFamily="34" charset="0"/>
                <a:ea typeface="Tahoma" panose="020B0604030504040204" pitchFamily="34" charset="0"/>
                <a:cs typeface="Tahoma" panose="020B0604030504040204" pitchFamily="34" charset="0"/>
              </a:rPr>
              <a:t>serialisation</a:t>
            </a:r>
            <a:r>
              <a:rPr lang="en-US" sz="2400" dirty="0">
                <a:latin typeface="Tahoma" panose="020B0604030504040204" pitchFamily="34" charset="0"/>
                <a:ea typeface="Tahoma" panose="020B0604030504040204" pitchFamily="34" charset="0"/>
                <a:cs typeface="Tahoma" panose="020B0604030504040204" pitchFamily="34" charset="0"/>
              </a:rPr>
              <a:t> and </a:t>
            </a:r>
            <a:r>
              <a:rPr lang="en-US" sz="2400" dirty="0" err="1">
                <a:latin typeface="Tahoma" panose="020B0604030504040204" pitchFamily="34" charset="0"/>
                <a:ea typeface="Tahoma" panose="020B0604030504040204" pitchFamily="34" charset="0"/>
                <a:cs typeface="Tahoma" panose="020B0604030504040204" pitchFamily="34" charset="0"/>
              </a:rPr>
              <a:t>deserialisation</a:t>
            </a:r>
            <a:r>
              <a:rPr lang="en-US" sz="2400" dirty="0">
                <a:latin typeface="Tahoma" panose="020B0604030504040204" pitchFamily="34" charset="0"/>
                <a:ea typeface="Tahoma" panose="020B0604030504040204" pitchFamily="34" charset="0"/>
                <a:cs typeface="Tahoma" panose="020B0604030504040204" pitchFamily="34" charset="0"/>
              </a:rPr>
              <a:t> takes time. </a:t>
            </a:r>
          </a:p>
          <a:p>
            <a:pPr marL="285750" indent="-285750">
              <a:buFont typeface="Arial" panose="020B0604020202020204"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Reference </a:t>
            </a:r>
            <a:r>
              <a:rPr lang="en-US" sz="2400" dirty="0">
                <a:latin typeface="Tahoma" panose="020B0604030504040204" pitchFamily="34" charset="0"/>
                <a:ea typeface="Tahoma" panose="020B0604030504040204" pitchFamily="34" charset="0"/>
                <a:cs typeface="Tahoma" panose="020B0604030504040204" pitchFamily="34" charset="0"/>
              </a:rPr>
              <a:t>clash </a:t>
            </a:r>
            <a:r>
              <a:rPr lang="en-US" sz="2400" dirty="0" smtClean="0">
                <a:latin typeface="Tahoma" panose="020B0604030504040204" pitchFamily="34" charset="0"/>
                <a:ea typeface="Tahoma" panose="020B0604030504040204" pitchFamily="34" charset="0"/>
                <a:cs typeface="Tahoma" panose="020B0604030504040204" pitchFamily="34" charset="0"/>
              </a:rPr>
              <a:t>issue :  if two </a:t>
            </a:r>
            <a:r>
              <a:rPr lang="en-US" sz="2400" dirty="0">
                <a:latin typeface="Tahoma" panose="020B0604030504040204" pitchFamily="34" charset="0"/>
                <a:ea typeface="Tahoma" panose="020B0604030504040204" pitchFamily="34" charset="0"/>
                <a:cs typeface="Tahoma" panose="020B0604030504040204" pitchFamily="34" charset="0"/>
              </a:rPr>
              <a:t>records happen to have the same ID value, </a:t>
            </a:r>
            <a:r>
              <a:rPr lang="en-US" sz="2400" dirty="0" smtClean="0">
                <a:latin typeface="Tahoma" panose="020B0604030504040204" pitchFamily="34" charset="0"/>
                <a:ea typeface="Tahoma" panose="020B0604030504040204" pitchFamily="34" charset="0"/>
                <a:cs typeface="Tahoma" panose="020B0604030504040204" pitchFamily="34" charset="0"/>
              </a:rPr>
              <a:t>the </a:t>
            </a:r>
            <a:r>
              <a:rPr lang="en-US" sz="2400" dirty="0">
                <a:latin typeface="Tahoma" panose="020B0604030504040204" pitchFamily="34" charset="0"/>
                <a:ea typeface="Tahoma" panose="020B0604030504040204" pitchFamily="34" charset="0"/>
                <a:cs typeface="Tahoma" panose="020B0604030504040204" pitchFamily="34" charset="0"/>
              </a:rPr>
              <a:t>envelope is not valid XML. </a:t>
            </a:r>
            <a:endParaRPr lang="en-US" sz="2400" dirty="0" smtClean="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Persistence </a:t>
            </a:r>
            <a:r>
              <a:rPr lang="en-US" sz="2400" dirty="0">
                <a:latin typeface="Tahoma" panose="020B0604030504040204" pitchFamily="34" charset="0"/>
                <a:ea typeface="Tahoma" panose="020B0604030504040204" pitchFamily="34" charset="0"/>
                <a:cs typeface="Tahoma" panose="020B0604030504040204" pitchFamily="34" charset="0"/>
              </a:rPr>
              <a:t>of </a:t>
            </a:r>
            <a:r>
              <a:rPr lang="en-US" sz="2400" dirty="0" smtClean="0">
                <a:latin typeface="Tahoma" panose="020B0604030504040204" pitchFamily="34" charset="0"/>
                <a:ea typeface="Tahoma" panose="020B0604030504040204" pitchFamily="34" charset="0"/>
                <a:cs typeface="Tahoma" panose="020B0604030504040204" pitchFamily="34" charset="0"/>
              </a:rPr>
              <a:t>deletion : OAI-PMH </a:t>
            </a:r>
            <a:r>
              <a:rPr lang="en-US" sz="2400" dirty="0">
                <a:latin typeface="Tahoma" panose="020B0604030504040204" pitchFamily="34" charset="0"/>
                <a:ea typeface="Tahoma" panose="020B0604030504040204" pitchFamily="34" charset="0"/>
                <a:cs typeface="Tahoma" panose="020B0604030504040204" pitchFamily="34" charset="0"/>
              </a:rPr>
              <a:t>allows three levels of </a:t>
            </a:r>
            <a:r>
              <a:rPr lang="en-US" sz="2400" dirty="0" smtClean="0">
                <a:latin typeface="Tahoma" panose="020B0604030504040204" pitchFamily="34" charset="0"/>
                <a:ea typeface="Tahoma" panose="020B0604030504040204" pitchFamily="34" charset="0"/>
                <a:cs typeface="Tahoma" panose="020B0604030504040204" pitchFamily="34" charset="0"/>
              </a:rPr>
              <a:t>persistence, but most </a:t>
            </a:r>
            <a:r>
              <a:rPr lang="en-US" sz="2400" dirty="0">
                <a:latin typeface="Tahoma" panose="020B0604030504040204" pitchFamily="34" charset="0"/>
                <a:ea typeface="Tahoma" panose="020B0604030504040204" pitchFamily="34" charset="0"/>
                <a:cs typeface="Tahoma" panose="020B0604030504040204" pitchFamily="34" charset="0"/>
              </a:rPr>
              <a:t>providers promise none. </a:t>
            </a:r>
            <a:endParaRPr lang="en-US" sz="2400" dirty="0" smtClean="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Lack </a:t>
            </a:r>
            <a:r>
              <a:rPr lang="en-US" sz="2400" dirty="0">
                <a:latin typeface="Tahoma" panose="020B0604030504040204" pitchFamily="34" charset="0"/>
                <a:ea typeface="Tahoma" panose="020B0604030504040204" pitchFamily="34" charset="0"/>
                <a:cs typeface="Tahoma" panose="020B0604030504040204" pitchFamily="34" charset="0"/>
              </a:rPr>
              <a:t>of </a:t>
            </a:r>
            <a:r>
              <a:rPr lang="en-US" sz="2400" dirty="0" smtClean="0">
                <a:latin typeface="Tahoma" panose="020B0604030504040204" pitchFamily="34" charset="0"/>
                <a:ea typeface="Tahoma" panose="020B0604030504040204" pitchFamily="34" charset="0"/>
                <a:cs typeface="Tahoma" panose="020B0604030504040204" pitchFamily="34" charset="0"/>
              </a:rPr>
              <a:t>SSL : By </a:t>
            </a:r>
            <a:r>
              <a:rPr lang="en-US" sz="2400" dirty="0">
                <a:latin typeface="Tahoma" panose="020B0604030504040204" pitchFamily="34" charset="0"/>
                <a:ea typeface="Tahoma" panose="020B0604030504040204" pitchFamily="34" charset="0"/>
                <a:cs typeface="Tahoma" panose="020B0604030504040204" pitchFamily="34" charset="0"/>
              </a:rPr>
              <a:t>a strict reading </a:t>
            </a:r>
            <a:r>
              <a:rPr lang="en-US" sz="2400" dirty="0" smtClean="0">
                <a:latin typeface="Tahoma" panose="020B0604030504040204" pitchFamily="34" charset="0"/>
                <a:ea typeface="Tahoma" panose="020B0604030504040204" pitchFamily="34" charset="0"/>
                <a:cs typeface="Tahoma" panose="020B0604030504040204" pitchFamily="34" charset="0"/>
              </a:rPr>
              <a:t>OAI-PMH standard supports only http: , but not https  </a:t>
            </a:r>
          </a:p>
        </p:txBody>
      </p:sp>
    </p:spTree>
    <p:extLst>
      <p:ext uri="{BB962C8B-B14F-4D97-AF65-F5344CB8AC3E}">
        <p14:creationId xmlns:p14="http://schemas.microsoft.com/office/powerpoint/2010/main" val="3609836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71600" y="427038"/>
            <a:ext cx="7315200" cy="639762"/>
          </a:xfrm>
        </p:spPr>
        <p:txBody>
          <a:bodyPr>
            <a:normAutofit/>
          </a:bodyPr>
          <a:lstStyle/>
          <a:p>
            <a:pPr algn="r"/>
            <a:r>
              <a:rPr lang="de-DE" sz="2800" dirty="0" smtClean="0">
                <a:latin typeface="Tahoma" panose="020B0604030504040204" pitchFamily="34" charset="0"/>
                <a:ea typeface="Tahoma" panose="020B0604030504040204" pitchFamily="34" charset="0"/>
                <a:cs typeface="Tahoma" panose="020B0604030504040204" pitchFamily="34" charset="0"/>
              </a:rPr>
              <a:t>Software </a:t>
            </a:r>
            <a:r>
              <a:rPr lang="de-DE" sz="2800" dirty="0" err="1" smtClean="0">
                <a:latin typeface="Tahoma" panose="020B0604030504040204" pitchFamily="34" charset="0"/>
                <a:ea typeface="Tahoma" panose="020B0604030504040204" pitchFamily="34" charset="0"/>
                <a:cs typeface="Tahoma" panose="020B0604030504040204" pitchFamily="34" charset="0"/>
              </a:rPr>
              <a:t>for</a:t>
            </a:r>
            <a:r>
              <a:rPr lang="de-DE" sz="2800" dirty="0" smtClean="0">
                <a:latin typeface="Tahoma" panose="020B0604030504040204" pitchFamily="34" charset="0"/>
                <a:ea typeface="Tahoma" panose="020B0604030504040204" pitchFamily="34" charset="0"/>
                <a:cs typeface="Tahoma" panose="020B0604030504040204" pitchFamily="34" charset="0"/>
              </a:rPr>
              <a:t> OAI-PMH</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
        <p:nvSpPr>
          <p:cNvPr id="6" name="Textfeld 5"/>
          <p:cNvSpPr txBox="1"/>
          <p:nvPr/>
        </p:nvSpPr>
        <p:spPr>
          <a:xfrm>
            <a:off x="395536" y="1143000"/>
            <a:ext cx="8519864" cy="4708977"/>
          </a:xfrm>
          <a:prstGeom prst="rect">
            <a:avLst/>
          </a:prstGeom>
          <a:noFill/>
        </p:spPr>
        <p:txBody>
          <a:bodyPr wrap="square" lIns="91435" tIns="45718" rIns="91435" bIns="45718">
            <a:spAutoFit/>
          </a:bodyPr>
          <a:lstStyle/>
          <a:p>
            <a:pPr marL="342882" indent="-342882">
              <a:spcBef>
                <a:spcPts val="900"/>
              </a:spcBef>
              <a:buClr>
                <a:srgbClr val="262626"/>
              </a:buClr>
              <a:buFont typeface="Arial" pitchFamily="34" charset="0"/>
              <a:buChar char="•"/>
            </a:pPr>
            <a:r>
              <a:rPr lang="de-DE" sz="2400" dirty="0" err="1" smtClean="0">
                <a:latin typeface="Tahoma" pitchFamily="34" charset="0"/>
                <a:cs typeface="Tahoma" pitchFamily="34" charset="0"/>
                <a:sym typeface="Wingdings" pitchFamily="2" charset="2"/>
              </a:rPr>
              <a:t>jOAI</a:t>
            </a:r>
            <a:r>
              <a:rPr lang="de-DE" sz="2400" dirty="0" smtClean="0">
                <a:latin typeface="Tahoma" pitchFamily="34" charset="0"/>
                <a:cs typeface="Tahoma" pitchFamily="34" charset="0"/>
                <a:sym typeface="Wingdings" pitchFamily="2" charset="2"/>
              </a:rPr>
              <a:t> </a:t>
            </a:r>
            <a:r>
              <a:rPr lang="de-DE" sz="2400" dirty="0" err="1" smtClean="0">
                <a:latin typeface="Tahoma" pitchFamily="34" charset="0"/>
                <a:cs typeface="Tahoma" pitchFamily="34" charset="0"/>
                <a:sym typeface="Wingdings" pitchFamily="2" charset="2"/>
              </a:rPr>
              <a:t>software</a:t>
            </a:r>
            <a:r>
              <a:rPr lang="de-DE" sz="2400" dirty="0" smtClean="0">
                <a:latin typeface="Tahoma" pitchFamily="34" charset="0"/>
                <a:cs typeface="Tahoma" pitchFamily="34" charset="0"/>
                <a:sym typeface="Wingdings" pitchFamily="2" charset="2"/>
              </a:rPr>
              <a:t> ( </a:t>
            </a:r>
            <a:r>
              <a:rPr lang="de-DE" sz="2400" dirty="0">
                <a:latin typeface="Tahoma" pitchFamily="34" charset="0"/>
                <a:cs typeface="Tahoma" pitchFamily="34" charset="0"/>
                <a:sym typeface="Wingdings" pitchFamily="2" charset="2"/>
              </a:rPr>
              <a:t> </a:t>
            </a:r>
            <a:r>
              <a:rPr lang="de-DE" sz="2400" dirty="0">
                <a:latin typeface="Tahoma" pitchFamily="34" charset="0"/>
                <a:cs typeface="Tahoma" pitchFamily="34" charset="0"/>
                <a:sym typeface="Wingdings" pitchFamily="2" charset="2"/>
                <a:hlinkClick r:id="rId2"/>
              </a:rPr>
              <a:t>http://</a:t>
            </a:r>
            <a:r>
              <a:rPr lang="de-DE" sz="2400" dirty="0" smtClean="0">
                <a:latin typeface="Tahoma" pitchFamily="34" charset="0"/>
                <a:cs typeface="Tahoma" pitchFamily="34" charset="0"/>
                <a:sym typeface="Wingdings" pitchFamily="2" charset="2"/>
                <a:hlinkClick r:id="rId2"/>
              </a:rPr>
              <a:t>www.dlese.org/dds/services/joai_software.jsp</a:t>
            </a:r>
            <a:r>
              <a:rPr lang="de-DE" sz="2400" dirty="0" smtClean="0">
                <a:latin typeface="Tahoma" pitchFamily="34" charset="0"/>
                <a:cs typeface="Tahoma" pitchFamily="34" charset="0"/>
                <a:sym typeface="Wingdings" pitchFamily="2" charset="2"/>
              </a:rPr>
              <a:t> )</a:t>
            </a:r>
            <a:r>
              <a:rPr lang="en-US" sz="2400" dirty="0" smtClean="0">
                <a:latin typeface="Tahoma" pitchFamily="34" charset="0"/>
                <a:cs typeface="Tahoma" pitchFamily="34" charset="0"/>
                <a:sym typeface="Wingdings" pitchFamily="2" charset="2"/>
              </a:rPr>
              <a:t> </a:t>
            </a:r>
          </a:p>
          <a:p>
            <a:pPr marL="800082" lvl="1" indent="-342882">
              <a:spcBef>
                <a:spcPts val="900"/>
              </a:spcBef>
              <a:buClr>
                <a:srgbClr val="262626"/>
              </a:buClr>
              <a:buFont typeface="Arial" pitchFamily="34" charset="0"/>
              <a:buChar char="•"/>
            </a:pPr>
            <a:r>
              <a:rPr lang="en-US" sz="2400" dirty="0">
                <a:latin typeface="Tahoma" panose="020B0604030504040204" pitchFamily="34" charset="0"/>
                <a:ea typeface="Tahoma" panose="020B0604030504040204" pitchFamily="34" charset="0"/>
                <a:cs typeface="Tahoma" panose="020B0604030504040204" pitchFamily="34" charset="0"/>
                <a:sym typeface="Wingdings" pitchFamily="2" charset="2"/>
              </a:rPr>
              <a:t>i</a:t>
            </a:r>
            <a:r>
              <a:rPr lang="en-US" sz="2400" dirty="0" smtClean="0">
                <a:latin typeface="Tahoma" panose="020B0604030504040204" pitchFamily="34" charset="0"/>
                <a:ea typeface="Tahoma" panose="020B0604030504040204" pitchFamily="34" charset="0"/>
                <a:cs typeface="Tahoma" panose="020B0604030504040204" pitchFamily="34" charset="0"/>
                <a:sym typeface="Wingdings" pitchFamily="2" charset="2"/>
              </a:rPr>
              <a:t>s a J</a:t>
            </a:r>
            <a:r>
              <a:rPr lang="en-US" sz="2400" dirty="0">
                <a:latin typeface="Tahoma" panose="020B0604030504040204" pitchFamily="34" charset="0"/>
                <a:ea typeface="Tahoma" panose="020B0604030504040204" pitchFamily="34" charset="0"/>
                <a:cs typeface="Tahoma" panose="020B0604030504040204" pitchFamily="34" charset="0"/>
                <a:sym typeface="Wingdings" pitchFamily="2" charset="2"/>
              </a:rPr>
              <a:t>ava-based data provider and harvester tool</a:t>
            </a:r>
            <a:endParaRPr lang="en-US" sz="2400" dirty="0" smtClean="0">
              <a:latin typeface="Tahoma" panose="020B0604030504040204" pitchFamily="34" charset="0"/>
              <a:ea typeface="Tahoma" panose="020B0604030504040204" pitchFamily="34" charset="0"/>
              <a:cs typeface="Tahoma" panose="020B0604030504040204" pitchFamily="34" charset="0"/>
              <a:sym typeface="Wingdings" pitchFamily="2" charset="2"/>
            </a:endParaRPr>
          </a:p>
          <a:p>
            <a:pPr marL="800082" lvl="1" indent="-342882">
              <a:spcBef>
                <a:spcPts val="900"/>
              </a:spcBef>
              <a:buClr>
                <a:srgbClr val="262626"/>
              </a:buClr>
              <a:buFont typeface="Arial" pitchFamily="34" charset="0"/>
              <a:buChar char="•"/>
            </a:pPr>
            <a:r>
              <a:rPr lang="en-US" sz="2400" dirty="0">
                <a:latin typeface="Tahoma" panose="020B0604030504040204" pitchFamily="34" charset="0"/>
                <a:ea typeface="Tahoma" panose="020B0604030504040204" pitchFamily="34" charset="0"/>
                <a:cs typeface="Tahoma" panose="020B0604030504040204" pitchFamily="34" charset="0"/>
                <a:sym typeface="Wingdings" pitchFamily="2" charset="2"/>
              </a:rPr>
              <a:t>i</a:t>
            </a:r>
            <a:r>
              <a:rPr lang="en-US" sz="2400" dirty="0" smtClean="0">
                <a:latin typeface="Tahoma" panose="020B0604030504040204" pitchFamily="34" charset="0"/>
                <a:ea typeface="Tahoma" panose="020B0604030504040204" pitchFamily="34" charset="0"/>
                <a:cs typeface="Tahoma" panose="020B0604030504040204" pitchFamily="34" charset="0"/>
                <a:sym typeface="Wingdings" pitchFamily="2" charset="2"/>
              </a:rPr>
              <a:t>s from open </a:t>
            </a:r>
            <a:r>
              <a:rPr lang="en-US" sz="2400" dirty="0">
                <a:latin typeface="Tahoma" panose="020B0604030504040204" pitchFamily="34" charset="0"/>
                <a:ea typeface="Tahoma" panose="020B0604030504040204" pitchFamily="34" charset="0"/>
                <a:cs typeface="Tahoma" panose="020B0604030504040204" pitchFamily="34" charset="0"/>
                <a:sym typeface="Wingdings" pitchFamily="2" charset="2"/>
              </a:rPr>
              <a:t>source Open Archives Initiative </a:t>
            </a:r>
            <a:endParaRPr lang="en-US" sz="2400" dirty="0" smtClean="0">
              <a:latin typeface="Tahoma" pitchFamily="34" charset="0"/>
              <a:ea typeface="Tahoma" panose="020B0604030504040204" pitchFamily="34" charset="0"/>
              <a:cs typeface="Tahoma" panose="020B0604030504040204" pitchFamily="34" charset="0"/>
              <a:sym typeface="Wingdings" pitchFamily="2" charset="2"/>
            </a:endParaRPr>
          </a:p>
          <a:p>
            <a:pPr marL="800082" lvl="1" indent="-342882">
              <a:spcBef>
                <a:spcPts val="900"/>
              </a:spcBef>
              <a:buClr>
                <a:srgbClr val="262626"/>
              </a:buClr>
              <a:buFont typeface="Arial" pitchFamily="34" charset="0"/>
              <a:buChar char="•"/>
            </a:pPr>
            <a:r>
              <a:rPr lang="en-US" sz="2400" dirty="0" smtClean="0">
                <a:latin typeface="Tahoma" pitchFamily="34" charset="0"/>
                <a:ea typeface="Tahoma" panose="020B0604030504040204" pitchFamily="34" charset="0"/>
                <a:cs typeface="Tahoma" panose="020B0604030504040204" pitchFamily="34" charset="0"/>
                <a:sym typeface="Wingdings" pitchFamily="2" charset="2"/>
              </a:rPr>
              <a:t>runs </a:t>
            </a:r>
            <a:r>
              <a:rPr lang="en-US" sz="2400" dirty="0">
                <a:latin typeface="Tahoma" panose="020B0604030504040204" pitchFamily="34" charset="0"/>
                <a:ea typeface="Tahoma" panose="020B0604030504040204" pitchFamily="34" charset="0"/>
                <a:cs typeface="Tahoma" panose="020B0604030504040204" pitchFamily="34" charset="0"/>
                <a:sym typeface="Wingdings" pitchFamily="2" charset="2"/>
              </a:rPr>
              <a:t>in a servlet </a:t>
            </a:r>
            <a:r>
              <a:rPr lang="en-US" sz="2400" dirty="0" smtClean="0">
                <a:latin typeface="Tahoma" panose="020B0604030504040204" pitchFamily="34" charset="0"/>
                <a:ea typeface="Tahoma" panose="020B0604030504040204" pitchFamily="34" charset="0"/>
                <a:cs typeface="Tahoma" panose="020B0604030504040204" pitchFamily="34" charset="0"/>
                <a:sym typeface="Wingdings" pitchFamily="2" charset="2"/>
              </a:rPr>
              <a:t>container </a:t>
            </a:r>
            <a:r>
              <a:rPr lang="en-US" sz="2400" dirty="0">
                <a:latin typeface="Tahoma" panose="020B0604030504040204" pitchFamily="34" charset="0"/>
                <a:ea typeface="Tahoma" panose="020B0604030504040204" pitchFamily="34" charset="0"/>
                <a:cs typeface="Tahoma" panose="020B0604030504040204" pitchFamily="34" charset="0"/>
                <a:sym typeface="Wingdings" pitchFamily="2" charset="2"/>
              </a:rPr>
              <a:t>such as Apache Tomcat. </a:t>
            </a:r>
            <a:endParaRPr lang="en-US" sz="2400" dirty="0">
              <a:latin typeface="Tahoma" panose="020B0604030504040204" pitchFamily="34" charset="0"/>
              <a:ea typeface="Tahoma" panose="020B0604030504040204" pitchFamily="34" charset="0"/>
              <a:cs typeface="Tahoma" panose="020B0604030504040204" pitchFamily="34" charset="0"/>
            </a:endParaRPr>
          </a:p>
          <a:p>
            <a:pPr marL="800082" lvl="1" indent="-342882">
              <a:spcBef>
                <a:spcPts val="900"/>
              </a:spcBef>
              <a:buClr>
                <a:srgbClr val="262626"/>
              </a:buClr>
              <a:buFont typeface="Arial"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enables </a:t>
            </a:r>
            <a:r>
              <a:rPr lang="en-US" sz="2400" dirty="0">
                <a:latin typeface="Tahoma" panose="020B0604030504040204" pitchFamily="34" charset="0"/>
                <a:ea typeface="Tahoma" panose="020B0604030504040204" pitchFamily="34" charset="0"/>
                <a:cs typeface="Tahoma" panose="020B0604030504040204" pitchFamily="34" charset="0"/>
              </a:rPr>
              <a:t>existing </a:t>
            </a:r>
            <a:r>
              <a:rPr lang="en-US" sz="2400" dirty="0" smtClean="0">
                <a:latin typeface="Tahoma" panose="020B0604030504040204" pitchFamily="34" charset="0"/>
                <a:ea typeface="Tahoma" panose="020B0604030504040204" pitchFamily="34" charset="0"/>
                <a:cs typeface="Tahoma" panose="020B0604030504040204" pitchFamily="34" charset="0"/>
              </a:rPr>
              <a:t>systems, archives </a:t>
            </a:r>
            <a:r>
              <a:rPr lang="en-US" sz="2400" dirty="0">
                <a:latin typeface="Tahoma" panose="020B0604030504040204" pitchFamily="34" charset="0"/>
                <a:ea typeface="Tahoma" panose="020B0604030504040204" pitchFamily="34" charset="0"/>
                <a:cs typeface="Tahoma" panose="020B0604030504040204" pitchFamily="34" charset="0"/>
              </a:rPr>
              <a:t>and databases </a:t>
            </a:r>
            <a:endParaRPr lang="en-US" sz="2400" dirty="0" smtClean="0">
              <a:latin typeface="Tahoma" panose="020B0604030504040204" pitchFamily="34" charset="0"/>
              <a:ea typeface="Tahoma" panose="020B0604030504040204" pitchFamily="34" charset="0"/>
              <a:cs typeface="Tahoma" panose="020B0604030504040204" pitchFamily="34" charset="0"/>
            </a:endParaRPr>
          </a:p>
          <a:p>
            <a:pPr marL="1257282" lvl="2" indent="-342882">
              <a:spcBef>
                <a:spcPts val="900"/>
              </a:spcBef>
              <a:buClr>
                <a:srgbClr val="262626"/>
              </a:buClr>
              <a:buFont typeface="Arial"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to </a:t>
            </a:r>
            <a:r>
              <a:rPr lang="en-US" sz="2400" dirty="0">
                <a:latin typeface="Tahoma" panose="020B0604030504040204" pitchFamily="34" charset="0"/>
                <a:ea typeface="Tahoma" panose="020B0604030504040204" pitchFamily="34" charset="0"/>
                <a:cs typeface="Tahoma" panose="020B0604030504040204" pitchFamily="34" charset="0"/>
              </a:rPr>
              <a:t>provide metadata via OAI-PMH and </a:t>
            </a:r>
            <a:endParaRPr lang="en-US" sz="2400" dirty="0" smtClean="0">
              <a:latin typeface="Tahoma" panose="020B0604030504040204" pitchFamily="34" charset="0"/>
              <a:ea typeface="Tahoma" panose="020B0604030504040204" pitchFamily="34" charset="0"/>
              <a:cs typeface="Tahoma" panose="020B0604030504040204" pitchFamily="34" charset="0"/>
            </a:endParaRPr>
          </a:p>
          <a:p>
            <a:pPr marL="1257282" lvl="2" indent="-342882">
              <a:spcBef>
                <a:spcPts val="900"/>
              </a:spcBef>
              <a:buClr>
                <a:srgbClr val="262626"/>
              </a:buClr>
              <a:buFont typeface="Arial"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to </a:t>
            </a:r>
            <a:r>
              <a:rPr lang="en-US" sz="2400" dirty="0">
                <a:latin typeface="Tahoma" panose="020B0604030504040204" pitchFamily="34" charset="0"/>
                <a:ea typeface="Tahoma" panose="020B0604030504040204" pitchFamily="34" charset="0"/>
                <a:cs typeface="Tahoma" panose="020B0604030504040204" pitchFamily="34" charset="0"/>
              </a:rPr>
              <a:t>harvest metadata to the file system</a:t>
            </a:r>
            <a:r>
              <a:rPr lang="en-US" sz="2400" dirty="0" smtClean="0">
                <a:latin typeface="Tahoma" panose="020B0604030504040204" pitchFamily="34" charset="0"/>
                <a:ea typeface="Tahoma" panose="020B0604030504040204" pitchFamily="34" charset="0"/>
                <a:cs typeface="Tahoma" panose="020B0604030504040204" pitchFamily="34" charset="0"/>
              </a:rPr>
              <a:t>.</a:t>
            </a:r>
          </a:p>
          <a:p>
            <a:pPr marL="342882" indent="-342882">
              <a:spcBef>
                <a:spcPts val="900"/>
              </a:spcBef>
              <a:buClr>
                <a:srgbClr val="262626"/>
              </a:buClr>
              <a:buFont typeface="Arial"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For other options see e.g. </a:t>
            </a:r>
          </a:p>
          <a:p>
            <a:pPr marL="800082" lvl="1" indent="-342882">
              <a:spcBef>
                <a:spcPts val="900"/>
              </a:spcBef>
              <a:buClr>
                <a:srgbClr val="262626"/>
              </a:buClr>
              <a:buFont typeface="Arial"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--&gt;</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smtClean="0">
                <a:latin typeface="Tahoma" panose="020B0604030504040204" pitchFamily="34" charset="0"/>
                <a:ea typeface="Tahoma" panose="020B0604030504040204" pitchFamily="34" charset="0"/>
                <a:cs typeface="Tahoma" panose="020B0604030504040204" pitchFamily="34" charset="0"/>
                <a:hlinkClick r:id="rId3"/>
              </a:rPr>
              <a:t>https</a:t>
            </a:r>
            <a:r>
              <a:rPr lang="en-US" sz="2400" dirty="0">
                <a:latin typeface="Tahoma" panose="020B0604030504040204" pitchFamily="34" charset="0"/>
                <a:ea typeface="Tahoma" panose="020B0604030504040204" pitchFamily="34" charset="0"/>
                <a:cs typeface="Tahoma" panose="020B0604030504040204" pitchFamily="34" charset="0"/>
                <a:hlinkClick r:id="rId3"/>
              </a:rPr>
              <a:t>://</a:t>
            </a:r>
            <a:r>
              <a:rPr lang="en-US" sz="2400" dirty="0" smtClean="0">
                <a:latin typeface="Tahoma" panose="020B0604030504040204" pitchFamily="34" charset="0"/>
                <a:ea typeface="Tahoma" panose="020B0604030504040204" pitchFamily="34" charset="0"/>
                <a:cs typeface="Tahoma" panose="020B0604030504040204" pitchFamily="34" charset="0"/>
                <a:hlinkClick r:id="rId3"/>
              </a:rPr>
              <a:t>www.openarchives.org/pmh/tools/tools.php</a:t>
            </a:r>
            <a:r>
              <a:rPr lang="en-US" sz="2400" dirty="0" smtClean="0">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9960173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47800" y="914400"/>
            <a:ext cx="7315200" cy="792162"/>
          </a:xfrm>
        </p:spPr>
        <p:txBody>
          <a:bodyPr>
            <a:normAutofit/>
          </a:bodyPr>
          <a:lstStyle/>
          <a:p>
            <a:pPr algn="r"/>
            <a:r>
              <a:rPr lang="en-US" sz="2800" dirty="0" smtClean="0">
                <a:latin typeface="Tahoma" pitchFamily="34" charset="0"/>
                <a:cs typeface="Tahoma" pitchFamily="34" charset="0"/>
                <a:sym typeface="Wingdings" pitchFamily="2" charset="2"/>
              </a:rPr>
              <a:t>Installation overview</a:t>
            </a:r>
            <a:endParaRPr lang="en-US" sz="2800" dirty="0"/>
          </a:p>
        </p:txBody>
      </p:sp>
      <p:sp>
        <p:nvSpPr>
          <p:cNvPr id="6" name="Textfeld 5"/>
          <p:cNvSpPr txBox="1"/>
          <p:nvPr/>
        </p:nvSpPr>
        <p:spPr>
          <a:xfrm>
            <a:off x="476849" y="1988840"/>
            <a:ext cx="8127599" cy="2285237"/>
          </a:xfrm>
          <a:prstGeom prst="rect">
            <a:avLst/>
          </a:prstGeom>
          <a:noFill/>
        </p:spPr>
        <p:txBody>
          <a:bodyPr wrap="square" lIns="91435" tIns="45718" rIns="91435" bIns="45718">
            <a:spAutoFit/>
          </a:bodyPr>
          <a:lstStyle/>
          <a:p>
            <a:pPr>
              <a:spcBef>
                <a:spcPts val="900"/>
              </a:spcBef>
              <a:buClr>
                <a:srgbClr val="262626"/>
              </a:buClr>
            </a:pPr>
            <a:r>
              <a:rPr lang="en-US" sz="2400" dirty="0" smtClean="0">
                <a:latin typeface="Tahoma" pitchFamily="34" charset="0"/>
                <a:cs typeface="Tahoma" pitchFamily="34" charset="0"/>
                <a:sym typeface="Wingdings" pitchFamily="2" charset="2"/>
              </a:rPr>
              <a:t>To </a:t>
            </a:r>
            <a:r>
              <a:rPr lang="en-US" sz="2400" dirty="0">
                <a:latin typeface="Tahoma" pitchFamily="34" charset="0"/>
                <a:cs typeface="Tahoma" pitchFamily="34" charset="0"/>
                <a:sym typeface="Wingdings" pitchFamily="2" charset="2"/>
              </a:rPr>
              <a:t>install and run the </a:t>
            </a:r>
            <a:r>
              <a:rPr lang="en-US" sz="2400" dirty="0" err="1">
                <a:latin typeface="Tahoma" pitchFamily="34" charset="0"/>
                <a:cs typeface="Tahoma" pitchFamily="34" charset="0"/>
                <a:sym typeface="Wingdings" pitchFamily="2" charset="2"/>
              </a:rPr>
              <a:t>jOAI</a:t>
            </a:r>
            <a:r>
              <a:rPr lang="en-US" sz="2400" dirty="0">
                <a:latin typeface="Tahoma" pitchFamily="34" charset="0"/>
                <a:cs typeface="Tahoma" pitchFamily="34" charset="0"/>
                <a:sym typeface="Wingdings" pitchFamily="2" charset="2"/>
              </a:rPr>
              <a:t> software you must have the following</a:t>
            </a:r>
            <a:r>
              <a:rPr lang="en-US" sz="2400" dirty="0" smtClean="0">
                <a:latin typeface="Tahoma" pitchFamily="34" charset="0"/>
                <a:cs typeface="Tahoma" pitchFamily="34" charset="0"/>
                <a:sym typeface="Wingdings" pitchFamily="2" charset="2"/>
              </a:rPr>
              <a:t>:  </a:t>
            </a:r>
            <a:endParaRPr lang="en-US" sz="2400" dirty="0">
              <a:latin typeface="Tahoma" pitchFamily="34" charset="0"/>
              <a:cs typeface="Tahoma" pitchFamily="34" charset="0"/>
              <a:sym typeface="Wingdings" pitchFamily="2" charset="2"/>
            </a:endParaRPr>
          </a:p>
          <a:p>
            <a:pPr marL="342882" indent="-342882">
              <a:spcBef>
                <a:spcPts val="900"/>
              </a:spcBef>
              <a:buClr>
                <a:srgbClr val="262626"/>
              </a:buClr>
              <a:buFont typeface="Arial" pitchFamily="34" charset="0"/>
              <a:buChar char="•"/>
            </a:pPr>
            <a:r>
              <a:rPr lang="en-US" sz="2400" dirty="0">
                <a:latin typeface="Tahoma" pitchFamily="34" charset="0"/>
                <a:cs typeface="Tahoma" pitchFamily="34" charset="0"/>
                <a:sym typeface="Wingdings" pitchFamily="2" charset="2"/>
              </a:rPr>
              <a:t>1. </a:t>
            </a:r>
            <a:r>
              <a:rPr lang="en-US" sz="2400" dirty="0" err="1">
                <a:latin typeface="Tahoma" pitchFamily="34" charset="0"/>
                <a:cs typeface="Tahoma" pitchFamily="34" charset="0"/>
                <a:sym typeface="Wingdings" pitchFamily="2" charset="2"/>
              </a:rPr>
              <a:t>oai.war</a:t>
            </a:r>
            <a:r>
              <a:rPr lang="en-US" sz="2400" dirty="0">
                <a:latin typeface="Tahoma" pitchFamily="34" charset="0"/>
                <a:cs typeface="Tahoma" pitchFamily="34" charset="0"/>
                <a:sym typeface="Wingdings" pitchFamily="2" charset="2"/>
              </a:rPr>
              <a:t> - the </a:t>
            </a:r>
            <a:r>
              <a:rPr lang="en-US" sz="2400" dirty="0" err="1">
                <a:latin typeface="Tahoma" pitchFamily="34" charset="0"/>
                <a:cs typeface="Tahoma" pitchFamily="34" charset="0"/>
                <a:sym typeface="Wingdings" pitchFamily="2" charset="2"/>
              </a:rPr>
              <a:t>jOAI</a:t>
            </a:r>
            <a:r>
              <a:rPr lang="en-US" sz="2400" dirty="0">
                <a:latin typeface="Tahoma" pitchFamily="34" charset="0"/>
                <a:cs typeface="Tahoma" pitchFamily="34" charset="0"/>
                <a:sym typeface="Wingdings" pitchFamily="2" charset="2"/>
              </a:rPr>
              <a:t> software.</a:t>
            </a:r>
          </a:p>
          <a:p>
            <a:pPr marL="342882" indent="-342882">
              <a:spcBef>
                <a:spcPts val="900"/>
              </a:spcBef>
              <a:buClr>
                <a:srgbClr val="262626"/>
              </a:buClr>
              <a:buFont typeface="Arial" pitchFamily="34" charset="0"/>
              <a:buChar char="•"/>
            </a:pPr>
            <a:r>
              <a:rPr lang="en-US" sz="2400" dirty="0">
                <a:latin typeface="Tahoma" pitchFamily="34" charset="0"/>
                <a:cs typeface="Tahoma" pitchFamily="34" charset="0"/>
                <a:sym typeface="Wingdings" pitchFamily="2" charset="2"/>
              </a:rPr>
              <a:t>2. Apache Tomcat </a:t>
            </a:r>
            <a:r>
              <a:rPr lang="en-US" sz="2400" dirty="0" smtClean="0">
                <a:latin typeface="Tahoma" pitchFamily="34" charset="0"/>
                <a:cs typeface="Tahoma" pitchFamily="34" charset="0"/>
                <a:sym typeface="Wingdings" pitchFamily="2" charset="2"/>
              </a:rPr>
              <a:t>v6 or later.</a:t>
            </a:r>
            <a:endParaRPr lang="en-US" sz="2400" dirty="0">
              <a:latin typeface="Tahoma" pitchFamily="34" charset="0"/>
              <a:cs typeface="Tahoma" pitchFamily="34" charset="0"/>
              <a:sym typeface="Wingdings" pitchFamily="2" charset="2"/>
            </a:endParaRPr>
          </a:p>
          <a:p>
            <a:pPr marL="342882" indent="-342882">
              <a:spcBef>
                <a:spcPts val="900"/>
              </a:spcBef>
              <a:buClr>
                <a:srgbClr val="262626"/>
              </a:buClr>
              <a:buFont typeface="Arial" pitchFamily="34" charset="0"/>
              <a:buChar char="•"/>
            </a:pPr>
            <a:r>
              <a:rPr lang="en-US" sz="2400" dirty="0">
                <a:latin typeface="Tahoma" pitchFamily="34" charset="0"/>
                <a:cs typeface="Tahoma" pitchFamily="34" charset="0"/>
                <a:sym typeface="Wingdings" pitchFamily="2" charset="2"/>
              </a:rPr>
              <a:t>3. Java Standard Edition (SE) </a:t>
            </a:r>
            <a:r>
              <a:rPr lang="en-US" sz="2400" dirty="0" smtClean="0">
                <a:latin typeface="Tahoma" pitchFamily="34" charset="0"/>
                <a:cs typeface="Tahoma" pitchFamily="34" charset="0"/>
                <a:sym typeface="Wingdings" pitchFamily="2" charset="2"/>
              </a:rPr>
              <a:t>(or JDK) version </a:t>
            </a:r>
            <a:r>
              <a:rPr lang="en-US" sz="2400" dirty="0">
                <a:latin typeface="Tahoma" pitchFamily="34" charset="0"/>
                <a:cs typeface="Tahoma" pitchFamily="34" charset="0"/>
                <a:sym typeface="Wingdings" pitchFamily="2" charset="2"/>
              </a:rPr>
              <a:t>6</a:t>
            </a:r>
            <a:r>
              <a:rPr lang="en-US" sz="2400" dirty="0" smtClean="0">
                <a:latin typeface="Tahoma" pitchFamily="34" charset="0"/>
                <a:cs typeface="Tahoma" pitchFamily="34" charset="0"/>
                <a:sym typeface="Wingdings" pitchFamily="2" charset="2"/>
              </a:rPr>
              <a:t>.</a:t>
            </a:r>
          </a:p>
        </p:txBody>
      </p:sp>
    </p:spTree>
    <p:extLst>
      <p:ext uri="{BB962C8B-B14F-4D97-AF65-F5344CB8AC3E}">
        <p14:creationId xmlns:p14="http://schemas.microsoft.com/office/powerpoint/2010/main" val="12402231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r"/>
            <a:r>
              <a:rPr lang="de-DE" dirty="0" smtClean="0"/>
              <a:t>Data </a:t>
            </a:r>
            <a:r>
              <a:rPr lang="de-DE" dirty="0" err="1" smtClean="0"/>
              <a:t>provider</a:t>
            </a:r>
            <a:endParaRPr lang="en-US" dirty="0"/>
          </a:p>
        </p:txBody>
      </p:sp>
      <p:sp>
        <p:nvSpPr>
          <p:cNvPr id="5" name="Textplatzhalter 4"/>
          <p:cNvSpPr>
            <a:spLocks noGrp="1"/>
          </p:cNvSpPr>
          <p:nvPr>
            <p:ph type="body" sz="quarter" idx="13"/>
          </p:nvPr>
        </p:nvSpPr>
        <p:spPr>
          <a:xfrm>
            <a:off x="359916" y="1219200"/>
            <a:ext cx="8424167" cy="4752528"/>
          </a:xfrm>
        </p:spPr>
        <p:txBody>
          <a:bodyPr>
            <a:noAutofit/>
          </a:bodyPr>
          <a:lstStyle/>
          <a:p>
            <a:pPr>
              <a:spcBef>
                <a:spcPts val="900"/>
              </a:spcBef>
              <a:buClr>
                <a:srgbClr val="262626"/>
              </a:buClr>
            </a:pPr>
            <a:r>
              <a:rPr lang="de-DE" sz="2200" dirty="0" err="1" smtClean="0">
                <a:solidFill>
                  <a:prstClr val="black"/>
                </a:solidFill>
                <a:latin typeface="Tahoma" pitchFamily="34" charset="0"/>
                <a:cs typeface="Tahoma" pitchFamily="34" charset="0"/>
              </a:rPr>
              <a:t>Configuration</a:t>
            </a:r>
            <a:r>
              <a:rPr lang="de-DE" sz="2200" dirty="0" smtClean="0">
                <a:solidFill>
                  <a:prstClr val="black"/>
                </a:solidFill>
                <a:latin typeface="Tahoma" pitchFamily="34" charset="0"/>
                <a:cs typeface="Tahoma" pitchFamily="34" charset="0"/>
              </a:rPr>
              <a:t> </a:t>
            </a:r>
            <a:r>
              <a:rPr lang="de-DE" sz="2200" dirty="0" err="1" smtClean="0">
                <a:solidFill>
                  <a:prstClr val="black"/>
                </a:solidFill>
                <a:latin typeface="Tahoma" pitchFamily="34" charset="0"/>
                <a:cs typeface="Tahoma" pitchFamily="34" charset="0"/>
              </a:rPr>
              <a:t>and</a:t>
            </a:r>
            <a:r>
              <a:rPr lang="de-DE" sz="2200" dirty="0" smtClean="0">
                <a:solidFill>
                  <a:prstClr val="black"/>
                </a:solidFill>
                <a:latin typeface="Tahoma" pitchFamily="34" charset="0"/>
                <a:cs typeface="Tahoma" pitchFamily="34" charset="0"/>
              </a:rPr>
              <a:t> </a:t>
            </a:r>
            <a:r>
              <a:rPr lang="de-DE" sz="2200" dirty="0" err="1" smtClean="0">
                <a:solidFill>
                  <a:prstClr val="black"/>
                </a:solidFill>
                <a:latin typeface="Tahoma" pitchFamily="34" charset="0"/>
                <a:cs typeface="Tahoma" pitchFamily="34" charset="0"/>
              </a:rPr>
              <a:t>customisation</a:t>
            </a:r>
            <a:r>
              <a:rPr lang="de-DE" sz="2200" dirty="0" smtClean="0">
                <a:solidFill>
                  <a:prstClr val="black"/>
                </a:solidFill>
                <a:latin typeface="Tahoma" pitchFamily="34" charset="0"/>
                <a:cs typeface="Tahoma" pitchFamily="34" charset="0"/>
              </a:rPr>
              <a:t> </a:t>
            </a:r>
            <a:r>
              <a:rPr lang="de-DE" sz="2200" dirty="0" err="1" smtClean="0">
                <a:solidFill>
                  <a:prstClr val="black"/>
                </a:solidFill>
                <a:latin typeface="Tahoma" pitchFamily="34" charset="0"/>
                <a:cs typeface="Tahoma" pitchFamily="34" charset="0"/>
              </a:rPr>
              <a:t>can</a:t>
            </a:r>
            <a:r>
              <a:rPr lang="de-DE" sz="2200" dirty="0" smtClean="0">
                <a:solidFill>
                  <a:prstClr val="black"/>
                </a:solidFill>
                <a:latin typeface="Tahoma" pitchFamily="34" charset="0"/>
                <a:cs typeface="Tahoma" pitchFamily="34" charset="0"/>
              </a:rPr>
              <a:t> </a:t>
            </a:r>
            <a:r>
              <a:rPr lang="de-DE" sz="2200" dirty="0" err="1" smtClean="0">
                <a:solidFill>
                  <a:prstClr val="black"/>
                </a:solidFill>
                <a:latin typeface="Tahoma" pitchFamily="34" charset="0"/>
                <a:cs typeface="Tahoma" pitchFamily="34" charset="0"/>
              </a:rPr>
              <a:t>be</a:t>
            </a:r>
            <a:r>
              <a:rPr lang="de-DE" sz="2200" dirty="0" smtClean="0">
                <a:solidFill>
                  <a:prstClr val="black"/>
                </a:solidFill>
                <a:latin typeface="Tahoma" pitchFamily="34" charset="0"/>
                <a:cs typeface="Tahoma" pitchFamily="34" charset="0"/>
              </a:rPr>
              <a:t> </a:t>
            </a:r>
            <a:r>
              <a:rPr lang="de-DE" sz="2200" dirty="0" err="1" smtClean="0">
                <a:solidFill>
                  <a:prstClr val="black"/>
                </a:solidFill>
                <a:latin typeface="Tahoma" pitchFamily="34" charset="0"/>
                <a:cs typeface="Tahoma" pitchFamily="34" charset="0"/>
              </a:rPr>
              <a:t>done</a:t>
            </a:r>
            <a:r>
              <a:rPr lang="de-DE" sz="2200" dirty="0" smtClean="0">
                <a:solidFill>
                  <a:prstClr val="black"/>
                </a:solidFill>
                <a:latin typeface="Tahoma" pitchFamily="34" charset="0"/>
                <a:cs typeface="Tahoma" pitchFamily="34" charset="0"/>
              </a:rPr>
              <a:t> </a:t>
            </a:r>
            <a:r>
              <a:rPr lang="de-DE" sz="2200" dirty="0" err="1" smtClean="0">
                <a:solidFill>
                  <a:prstClr val="black"/>
                </a:solidFill>
                <a:latin typeface="Tahoma" pitchFamily="34" charset="0"/>
                <a:cs typeface="Tahoma" pitchFamily="34" charset="0"/>
              </a:rPr>
              <a:t>directly</a:t>
            </a:r>
            <a:r>
              <a:rPr lang="de-DE" sz="2200" dirty="0" smtClean="0">
                <a:solidFill>
                  <a:prstClr val="black"/>
                </a:solidFill>
                <a:latin typeface="Tahoma" pitchFamily="34" charset="0"/>
                <a:cs typeface="Tahoma" pitchFamily="34" charset="0"/>
              </a:rPr>
              <a:t> in </a:t>
            </a:r>
            <a:r>
              <a:rPr lang="de-DE" sz="2200" dirty="0" err="1" smtClean="0">
                <a:solidFill>
                  <a:prstClr val="black"/>
                </a:solidFill>
                <a:latin typeface="Tahoma" pitchFamily="34" charset="0"/>
                <a:cs typeface="Tahoma" pitchFamily="34" charset="0"/>
              </a:rPr>
              <a:t>the</a:t>
            </a:r>
            <a:r>
              <a:rPr lang="de-DE" sz="2200" dirty="0" smtClean="0">
                <a:solidFill>
                  <a:prstClr val="black"/>
                </a:solidFill>
                <a:latin typeface="Tahoma" pitchFamily="34" charset="0"/>
                <a:cs typeface="Tahoma" pitchFamily="34" charset="0"/>
              </a:rPr>
              <a:t> </a:t>
            </a:r>
            <a:r>
              <a:rPr lang="de-DE" sz="2200" dirty="0" err="1" smtClean="0">
                <a:solidFill>
                  <a:prstClr val="black"/>
                </a:solidFill>
                <a:latin typeface="Tahoma" pitchFamily="34" charset="0"/>
                <a:cs typeface="Tahoma" pitchFamily="34" charset="0"/>
              </a:rPr>
              <a:t>jOAI</a:t>
            </a:r>
            <a:r>
              <a:rPr lang="de-DE" sz="2200" dirty="0" smtClean="0">
                <a:solidFill>
                  <a:prstClr val="black"/>
                </a:solidFill>
                <a:latin typeface="Tahoma" pitchFamily="34" charset="0"/>
                <a:cs typeface="Tahoma" pitchFamily="34" charset="0"/>
              </a:rPr>
              <a:t> </a:t>
            </a:r>
            <a:r>
              <a:rPr lang="de-DE" sz="2200" dirty="0" err="1" smtClean="0">
                <a:solidFill>
                  <a:prstClr val="black"/>
                </a:solidFill>
                <a:latin typeface="Tahoma" pitchFamily="34" charset="0"/>
                <a:cs typeface="Tahoma" pitchFamily="34" charset="0"/>
              </a:rPr>
              <a:t>data</a:t>
            </a:r>
            <a:r>
              <a:rPr lang="de-DE" sz="2200" dirty="0" smtClean="0">
                <a:solidFill>
                  <a:prstClr val="black"/>
                </a:solidFill>
                <a:latin typeface="Tahoma" pitchFamily="34" charset="0"/>
                <a:cs typeface="Tahoma" pitchFamily="34" charset="0"/>
              </a:rPr>
              <a:t> </a:t>
            </a:r>
            <a:r>
              <a:rPr lang="de-DE" sz="2200" dirty="0" err="1" smtClean="0">
                <a:solidFill>
                  <a:prstClr val="black"/>
                </a:solidFill>
                <a:latin typeface="Tahoma" pitchFamily="34" charset="0"/>
                <a:cs typeface="Tahoma" pitchFamily="34" charset="0"/>
              </a:rPr>
              <a:t>provider</a:t>
            </a:r>
            <a:r>
              <a:rPr lang="de-DE" sz="2200" dirty="0" smtClean="0">
                <a:solidFill>
                  <a:prstClr val="black"/>
                </a:solidFill>
                <a:latin typeface="Tahoma" pitchFamily="34" charset="0"/>
                <a:cs typeface="Tahoma" pitchFamily="34" charset="0"/>
              </a:rPr>
              <a:t> </a:t>
            </a:r>
            <a:r>
              <a:rPr lang="de-DE" sz="2200" dirty="0" err="1" smtClean="0">
                <a:solidFill>
                  <a:prstClr val="black"/>
                </a:solidFill>
                <a:latin typeface="Tahoma" pitchFamily="34" charset="0"/>
                <a:cs typeface="Tahoma" pitchFamily="34" charset="0"/>
              </a:rPr>
              <a:t>site</a:t>
            </a:r>
            <a:r>
              <a:rPr lang="de-DE" sz="2200" dirty="0" smtClean="0">
                <a:solidFill>
                  <a:prstClr val="black"/>
                </a:solidFill>
                <a:latin typeface="Tahoma" pitchFamily="34" charset="0"/>
                <a:cs typeface="Tahoma" pitchFamily="34" charset="0"/>
              </a:rPr>
              <a:t> :</a:t>
            </a:r>
          </a:p>
          <a:p>
            <a:pPr marL="457200" indent="-457200">
              <a:spcBef>
                <a:spcPts val="900"/>
              </a:spcBef>
              <a:buClr>
                <a:srgbClr val="262626"/>
              </a:buClr>
              <a:buFont typeface="+mj-lt"/>
              <a:buAutoNum type="arabicPeriod"/>
            </a:pPr>
            <a:r>
              <a:rPr lang="de-DE" sz="2200" dirty="0" smtClean="0">
                <a:solidFill>
                  <a:prstClr val="black"/>
                </a:solidFill>
                <a:latin typeface="Tahoma" pitchFamily="34" charset="0"/>
                <a:cs typeface="Tahoma" pitchFamily="34" charset="0"/>
              </a:rPr>
              <a:t>Setup </a:t>
            </a:r>
            <a:r>
              <a:rPr lang="de-DE" sz="2200" dirty="0" err="1" smtClean="0">
                <a:solidFill>
                  <a:prstClr val="black"/>
                </a:solidFill>
                <a:latin typeface="Tahoma" pitchFamily="34" charset="0"/>
                <a:cs typeface="Tahoma" pitchFamily="34" charset="0"/>
              </a:rPr>
              <a:t>and</a:t>
            </a:r>
            <a:r>
              <a:rPr lang="de-DE" sz="2200" dirty="0" smtClean="0">
                <a:solidFill>
                  <a:prstClr val="black"/>
                </a:solidFill>
                <a:latin typeface="Tahoma" pitchFamily="34" charset="0"/>
                <a:cs typeface="Tahoma" pitchFamily="34" charset="0"/>
              </a:rPr>
              <a:t> </a:t>
            </a:r>
            <a:r>
              <a:rPr lang="de-DE" sz="2200" dirty="0" err="1" smtClean="0">
                <a:solidFill>
                  <a:prstClr val="black"/>
                </a:solidFill>
                <a:latin typeface="Tahoma" pitchFamily="34" charset="0"/>
                <a:cs typeface="Tahoma" pitchFamily="34" charset="0"/>
              </a:rPr>
              <a:t>configuration</a:t>
            </a:r>
            <a:endParaRPr lang="de-DE" sz="2200" dirty="0" smtClean="0">
              <a:solidFill>
                <a:prstClr val="black"/>
              </a:solidFill>
              <a:latin typeface="Tahoma" pitchFamily="34" charset="0"/>
              <a:cs typeface="Tahoma" pitchFamily="34" charset="0"/>
            </a:endParaRPr>
          </a:p>
          <a:p>
            <a:pPr marL="914400" lvl="1" indent="-457200">
              <a:spcBef>
                <a:spcPts val="900"/>
              </a:spcBef>
              <a:buClr>
                <a:srgbClr val="262626"/>
              </a:buClr>
              <a:buFont typeface="Wingdings" panose="05000000000000000000" pitchFamily="2" charset="2"/>
              <a:buChar char="Ø"/>
            </a:pPr>
            <a:r>
              <a:rPr lang="de-DE" sz="2200" dirty="0" smtClean="0">
                <a:solidFill>
                  <a:prstClr val="black"/>
                </a:solidFill>
                <a:latin typeface="Tahoma" pitchFamily="34" charset="0"/>
                <a:cs typeface="Tahoma" pitchFamily="34" charset="0"/>
                <a:sym typeface="Wingdings" panose="05000000000000000000" pitchFamily="2" charset="2"/>
              </a:rPr>
              <a:t> Data Provider </a:t>
            </a:r>
          </a:p>
          <a:p>
            <a:pPr marL="1371600" lvl="2" indent="-457200">
              <a:spcBef>
                <a:spcPts val="900"/>
              </a:spcBef>
              <a:buClr>
                <a:srgbClr val="262626"/>
              </a:buClr>
              <a:buFont typeface="Wingdings" panose="05000000000000000000" pitchFamily="2" charset="2"/>
              <a:buChar char="Ø"/>
            </a:pPr>
            <a:r>
              <a:rPr lang="de-DE" sz="2200" dirty="0" smtClean="0">
                <a:solidFill>
                  <a:prstClr val="black"/>
                </a:solidFill>
                <a:latin typeface="Tahoma" pitchFamily="34" charset="0"/>
                <a:cs typeface="Tahoma" pitchFamily="34" charset="0"/>
                <a:sym typeface="Wingdings" panose="05000000000000000000" pitchFamily="2" charset="2"/>
              </a:rPr>
              <a:t> Setup </a:t>
            </a:r>
            <a:r>
              <a:rPr lang="de-DE" sz="2200" dirty="0" err="1" smtClean="0">
                <a:solidFill>
                  <a:prstClr val="black"/>
                </a:solidFill>
                <a:latin typeface="Tahoma" pitchFamily="34" charset="0"/>
                <a:cs typeface="Tahoma" pitchFamily="34" charset="0"/>
                <a:sym typeface="Wingdings" panose="05000000000000000000" pitchFamily="2" charset="2"/>
              </a:rPr>
              <a:t>and</a:t>
            </a:r>
            <a:r>
              <a:rPr lang="de-DE" sz="2200" dirty="0" smtClean="0">
                <a:solidFill>
                  <a:prstClr val="black"/>
                </a:solidFill>
                <a:latin typeface="Tahoma" pitchFamily="34" charset="0"/>
                <a:cs typeface="Tahoma" pitchFamily="34" charset="0"/>
                <a:sym typeface="Wingdings" panose="05000000000000000000" pitchFamily="2" charset="2"/>
              </a:rPr>
              <a:t> </a:t>
            </a:r>
            <a:r>
              <a:rPr lang="de-DE" sz="2200" dirty="0" err="1" smtClean="0">
                <a:solidFill>
                  <a:prstClr val="black"/>
                </a:solidFill>
                <a:latin typeface="Tahoma" pitchFamily="34" charset="0"/>
                <a:cs typeface="Tahoma" pitchFamily="34" charset="0"/>
                <a:sym typeface="Wingdings" panose="05000000000000000000" pitchFamily="2" charset="2"/>
              </a:rPr>
              <a:t>status</a:t>
            </a:r>
            <a:endParaRPr lang="de-DE" sz="2200" dirty="0" smtClean="0">
              <a:solidFill>
                <a:prstClr val="black"/>
              </a:solidFill>
              <a:latin typeface="Tahoma" pitchFamily="34" charset="0"/>
              <a:cs typeface="Tahoma" pitchFamily="34" charset="0"/>
              <a:sym typeface="Wingdings" panose="05000000000000000000" pitchFamily="2" charset="2"/>
            </a:endParaRPr>
          </a:p>
          <a:p>
            <a:pPr marL="1371600" lvl="2" indent="-457200">
              <a:spcBef>
                <a:spcPts val="900"/>
              </a:spcBef>
              <a:buClr>
                <a:srgbClr val="262626"/>
              </a:buClr>
              <a:buFont typeface="Wingdings" panose="05000000000000000000" pitchFamily="2" charset="2"/>
              <a:buChar char="Ø"/>
            </a:pPr>
            <a:r>
              <a:rPr lang="de-DE" sz="2200" dirty="0">
                <a:solidFill>
                  <a:prstClr val="black"/>
                </a:solidFill>
                <a:latin typeface="Tahoma" pitchFamily="34" charset="0"/>
                <a:cs typeface="Tahoma" pitchFamily="34" charset="0"/>
                <a:sym typeface="Wingdings" panose="05000000000000000000" pitchFamily="2" charset="2"/>
              </a:rPr>
              <a:t> Repository Information </a:t>
            </a:r>
            <a:r>
              <a:rPr lang="de-DE" sz="2200" dirty="0" err="1">
                <a:solidFill>
                  <a:prstClr val="black"/>
                </a:solidFill>
                <a:latin typeface="Tahoma" pitchFamily="34" charset="0"/>
                <a:cs typeface="Tahoma" pitchFamily="34" charset="0"/>
                <a:sym typeface="Wingdings" panose="05000000000000000000" pitchFamily="2" charset="2"/>
              </a:rPr>
              <a:t>and</a:t>
            </a:r>
            <a:r>
              <a:rPr lang="de-DE" sz="2200" dirty="0">
                <a:solidFill>
                  <a:prstClr val="black"/>
                </a:solidFill>
                <a:latin typeface="Tahoma" pitchFamily="34" charset="0"/>
                <a:cs typeface="Tahoma" pitchFamily="34" charset="0"/>
                <a:sym typeface="Wingdings" panose="05000000000000000000" pitchFamily="2" charset="2"/>
              </a:rPr>
              <a:t> </a:t>
            </a:r>
            <a:r>
              <a:rPr lang="de-DE" sz="2200" dirty="0" smtClean="0">
                <a:solidFill>
                  <a:prstClr val="black"/>
                </a:solidFill>
                <a:latin typeface="Tahoma" pitchFamily="34" charset="0"/>
                <a:cs typeface="Tahoma" pitchFamily="34" charset="0"/>
                <a:sym typeface="Wingdings" panose="05000000000000000000" pitchFamily="2" charset="2"/>
              </a:rPr>
              <a:t>Administration</a:t>
            </a:r>
          </a:p>
          <a:p>
            <a:pPr marL="457200" indent="-457200">
              <a:spcBef>
                <a:spcPts val="900"/>
              </a:spcBef>
              <a:buClr>
                <a:srgbClr val="262626"/>
              </a:buClr>
              <a:buFont typeface="+mj-lt"/>
              <a:buAutoNum type="arabicPeriod"/>
            </a:pPr>
            <a:r>
              <a:rPr lang="de-DE" sz="2200" dirty="0" smtClean="0">
                <a:solidFill>
                  <a:prstClr val="black"/>
                </a:solidFill>
                <a:latin typeface="Tahoma" pitchFamily="34" charset="0"/>
                <a:cs typeface="Tahoma" pitchFamily="34" charset="0"/>
                <a:sym typeface="Wingdings" panose="05000000000000000000" pitchFamily="2" charset="2"/>
              </a:rPr>
              <a:t>Add </a:t>
            </a:r>
            <a:r>
              <a:rPr lang="de-DE" sz="2200" dirty="0" err="1" smtClean="0">
                <a:solidFill>
                  <a:prstClr val="black"/>
                </a:solidFill>
                <a:latin typeface="Tahoma" pitchFamily="34" charset="0"/>
                <a:cs typeface="Tahoma" pitchFamily="34" charset="0"/>
                <a:sym typeface="Wingdings" panose="05000000000000000000" pitchFamily="2" charset="2"/>
              </a:rPr>
              <a:t>metadata</a:t>
            </a:r>
            <a:r>
              <a:rPr lang="de-DE" sz="2200" dirty="0" smtClean="0">
                <a:solidFill>
                  <a:prstClr val="black"/>
                </a:solidFill>
                <a:latin typeface="Tahoma" pitchFamily="34" charset="0"/>
                <a:cs typeface="Tahoma" pitchFamily="34" charset="0"/>
                <a:sym typeface="Wingdings" panose="05000000000000000000" pitchFamily="2" charset="2"/>
              </a:rPr>
              <a:t> </a:t>
            </a:r>
            <a:r>
              <a:rPr lang="de-DE" sz="2200" dirty="0" err="1" smtClean="0">
                <a:solidFill>
                  <a:prstClr val="black"/>
                </a:solidFill>
                <a:latin typeface="Tahoma" pitchFamily="34" charset="0"/>
                <a:cs typeface="Tahoma" pitchFamily="34" charset="0"/>
                <a:sym typeface="Wingdings" panose="05000000000000000000" pitchFamily="2" charset="2"/>
              </a:rPr>
              <a:t>by</a:t>
            </a:r>
            <a:r>
              <a:rPr lang="de-DE" sz="2200" dirty="0" smtClean="0">
                <a:solidFill>
                  <a:prstClr val="black"/>
                </a:solidFill>
                <a:latin typeface="Tahoma" pitchFamily="34" charset="0"/>
                <a:cs typeface="Tahoma" pitchFamily="34" charset="0"/>
                <a:sym typeface="Wingdings" panose="05000000000000000000" pitchFamily="2" charset="2"/>
              </a:rPr>
              <a:t> </a:t>
            </a:r>
            <a:r>
              <a:rPr lang="de-DE" sz="2200" dirty="0" err="1" smtClean="0">
                <a:solidFill>
                  <a:prstClr val="black"/>
                </a:solidFill>
                <a:latin typeface="Tahoma" pitchFamily="34" charset="0"/>
                <a:cs typeface="Tahoma" pitchFamily="34" charset="0"/>
                <a:sym typeface="Wingdings" panose="05000000000000000000" pitchFamily="2" charset="2"/>
              </a:rPr>
              <a:t>adding</a:t>
            </a:r>
            <a:r>
              <a:rPr lang="de-DE" sz="2200" dirty="0" smtClean="0">
                <a:solidFill>
                  <a:prstClr val="black"/>
                </a:solidFill>
                <a:latin typeface="Tahoma" pitchFamily="34" charset="0"/>
                <a:cs typeface="Tahoma" pitchFamily="34" charset="0"/>
                <a:sym typeface="Wingdings" panose="05000000000000000000" pitchFamily="2" charset="2"/>
              </a:rPr>
              <a:t> </a:t>
            </a:r>
            <a:r>
              <a:rPr lang="de-DE" sz="2200" dirty="0" err="1" smtClean="0">
                <a:solidFill>
                  <a:prstClr val="black"/>
                </a:solidFill>
                <a:latin typeface="Tahoma" pitchFamily="34" charset="0"/>
                <a:cs typeface="Tahoma" pitchFamily="34" charset="0"/>
                <a:sym typeface="Wingdings" panose="05000000000000000000" pitchFamily="2" charset="2"/>
              </a:rPr>
              <a:t>directories</a:t>
            </a:r>
            <a:r>
              <a:rPr lang="de-DE" sz="2200" dirty="0" smtClean="0">
                <a:solidFill>
                  <a:prstClr val="black"/>
                </a:solidFill>
                <a:latin typeface="Tahoma" pitchFamily="34" charset="0"/>
                <a:cs typeface="Tahoma" pitchFamily="34" charset="0"/>
                <a:sym typeface="Wingdings" panose="05000000000000000000" pitchFamily="2" charset="2"/>
              </a:rPr>
              <a:t> </a:t>
            </a:r>
            <a:r>
              <a:rPr lang="de-DE" sz="2200" dirty="0" err="1" smtClean="0">
                <a:solidFill>
                  <a:prstClr val="black"/>
                </a:solidFill>
                <a:latin typeface="Tahoma" pitchFamily="34" charset="0"/>
                <a:cs typeface="Tahoma" pitchFamily="34" charset="0"/>
                <a:sym typeface="Wingdings" panose="05000000000000000000" pitchFamily="2" charset="2"/>
              </a:rPr>
              <a:t>of</a:t>
            </a:r>
            <a:r>
              <a:rPr lang="de-DE" sz="2200" dirty="0" smtClean="0">
                <a:solidFill>
                  <a:prstClr val="black"/>
                </a:solidFill>
                <a:latin typeface="Tahoma" pitchFamily="34" charset="0"/>
                <a:cs typeface="Tahoma" pitchFamily="34" charset="0"/>
                <a:sym typeface="Wingdings" panose="05000000000000000000" pitchFamily="2" charset="2"/>
              </a:rPr>
              <a:t> </a:t>
            </a:r>
            <a:r>
              <a:rPr lang="de-DE" sz="2200" dirty="0" err="1" smtClean="0">
                <a:solidFill>
                  <a:prstClr val="black"/>
                </a:solidFill>
                <a:latin typeface="Tahoma" pitchFamily="34" charset="0"/>
                <a:cs typeface="Tahoma" pitchFamily="34" charset="0"/>
                <a:sym typeface="Wingdings" panose="05000000000000000000" pitchFamily="2" charset="2"/>
              </a:rPr>
              <a:t>files</a:t>
            </a:r>
            <a:endParaRPr lang="de-DE" sz="2200" dirty="0">
              <a:solidFill>
                <a:prstClr val="black"/>
              </a:solidFill>
              <a:latin typeface="Tahoma" pitchFamily="34" charset="0"/>
              <a:cs typeface="Tahoma" pitchFamily="34" charset="0"/>
              <a:sym typeface="Wingdings" panose="05000000000000000000" pitchFamily="2" charset="2"/>
            </a:endParaRPr>
          </a:p>
          <a:p>
            <a:pPr marL="914400" lvl="1" indent="-457200">
              <a:spcBef>
                <a:spcPts val="900"/>
              </a:spcBef>
              <a:buClr>
                <a:srgbClr val="262626"/>
              </a:buClr>
              <a:buFont typeface="Wingdings" panose="05000000000000000000" pitchFamily="2" charset="2"/>
              <a:buChar char="Ø"/>
            </a:pPr>
            <a:r>
              <a:rPr lang="de-DE" sz="2200" dirty="0">
                <a:solidFill>
                  <a:prstClr val="black"/>
                </a:solidFill>
                <a:latin typeface="Tahoma" pitchFamily="34" charset="0"/>
                <a:cs typeface="Tahoma" pitchFamily="34" charset="0"/>
                <a:sym typeface="Wingdings" panose="05000000000000000000" pitchFamily="2" charset="2"/>
              </a:rPr>
              <a:t> </a:t>
            </a:r>
            <a:r>
              <a:rPr lang="de-DE" sz="2200" dirty="0" err="1">
                <a:solidFill>
                  <a:prstClr val="black"/>
                </a:solidFill>
                <a:latin typeface="Tahoma" pitchFamily="34" charset="0"/>
                <a:cs typeface="Tahoma" pitchFamily="34" charset="0"/>
                <a:sym typeface="Wingdings" panose="05000000000000000000" pitchFamily="2" charset="2"/>
              </a:rPr>
              <a:t>Metadata</a:t>
            </a:r>
            <a:r>
              <a:rPr lang="de-DE" sz="2200" dirty="0">
                <a:solidFill>
                  <a:prstClr val="black"/>
                </a:solidFill>
                <a:latin typeface="Tahoma" pitchFamily="34" charset="0"/>
                <a:cs typeface="Tahoma" pitchFamily="34" charset="0"/>
                <a:sym typeface="Wingdings" panose="05000000000000000000" pitchFamily="2" charset="2"/>
              </a:rPr>
              <a:t> Files </a:t>
            </a:r>
            <a:r>
              <a:rPr lang="de-DE" sz="2200" dirty="0" err="1" smtClean="0">
                <a:solidFill>
                  <a:prstClr val="black"/>
                </a:solidFill>
                <a:latin typeface="Tahoma" pitchFamily="34" charset="0"/>
                <a:cs typeface="Tahoma" pitchFamily="34" charset="0"/>
                <a:sym typeface="Wingdings" panose="05000000000000000000" pitchFamily="2" charset="2"/>
              </a:rPr>
              <a:t>Configuration</a:t>
            </a:r>
            <a:endParaRPr lang="de-DE" sz="2200" dirty="0" smtClean="0">
              <a:solidFill>
                <a:prstClr val="black"/>
              </a:solidFill>
              <a:latin typeface="Tahoma" pitchFamily="34" charset="0"/>
              <a:cs typeface="Tahoma" pitchFamily="34" charset="0"/>
              <a:sym typeface="Wingdings" panose="05000000000000000000" pitchFamily="2" charset="2"/>
            </a:endParaRPr>
          </a:p>
          <a:p>
            <a:pPr marL="1371600" lvl="2" indent="-457200">
              <a:spcBef>
                <a:spcPts val="900"/>
              </a:spcBef>
              <a:buClr>
                <a:srgbClr val="262626"/>
              </a:buClr>
              <a:buFont typeface="Wingdings" panose="05000000000000000000" pitchFamily="2" charset="2"/>
              <a:buChar char="Ø"/>
            </a:pPr>
            <a:r>
              <a:rPr lang="de-DE" sz="2200" dirty="0" smtClean="0">
                <a:solidFill>
                  <a:prstClr val="black"/>
                </a:solidFill>
                <a:latin typeface="Tahoma" pitchFamily="34" charset="0"/>
                <a:cs typeface="Tahoma" pitchFamily="34" charset="0"/>
                <a:sym typeface="Wingdings" panose="05000000000000000000" pitchFamily="2" charset="2"/>
              </a:rPr>
              <a:t> Add </a:t>
            </a:r>
            <a:r>
              <a:rPr lang="de-DE" sz="2200" dirty="0" err="1" smtClean="0">
                <a:solidFill>
                  <a:prstClr val="black"/>
                </a:solidFill>
                <a:latin typeface="Tahoma" pitchFamily="34" charset="0"/>
                <a:cs typeface="Tahoma" pitchFamily="34" charset="0"/>
                <a:sym typeface="Wingdings" panose="05000000000000000000" pitchFamily="2" charset="2"/>
              </a:rPr>
              <a:t>metadata</a:t>
            </a:r>
            <a:r>
              <a:rPr lang="de-DE" sz="2200" dirty="0" smtClean="0">
                <a:solidFill>
                  <a:prstClr val="black"/>
                </a:solidFill>
                <a:latin typeface="Tahoma" pitchFamily="34" charset="0"/>
                <a:cs typeface="Tahoma" pitchFamily="34" charset="0"/>
                <a:sym typeface="Wingdings" panose="05000000000000000000" pitchFamily="2" charset="2"/>
              </a:rPr>
              <a:t> </a:t>
            </a:r>
            <a:r>
              <a:rPr lang="de-DE" sz="2200" dirty="0" err="1" smtClean="0">
                <a:solidFill>
                  <a:prstClr val="black"/>
                </a:solidFill>
                <a:latin typeface="Tahoma" pitchFamily="34" charset="0"/>
                <a:cs typeface="Tahoma" pitchFamily="34" charset="0"/>
                <a:sym typeface="Wingdings" panose="05000000000000000000" pitchFamily="2" charset="2"/>
              </a:rPr>
              <a:t>directory</a:t>
            </a:r>
            <a:endParaRPr lang="de-DE" sz="2200" dirty="0" smtClean="0">
              <a:solidFill>
                <a:prstClr val="black"/>
              </a:solidFill>
              <a:latin typeface="Tahoma" pitchFamily="34" charset="0"/>
              <a:cs typeface="Tahoma" pitchFamily="34" charset="0"/>
              <a:sym typeface="Wingdings" panose="05000000000000000000" pitchFamily="2" charset="2"/>
            </a:endParaRPr>
          </a:p>
          <a:p>
            <a:pPr marL="457200" indent="-457200">
              <a:spcBef>
                <a:spcPts val="900"/>
              </a:spcBef>
              <a:buClr>
                <a:srgbClr val="262626"/>
              </a:buClr>
              <a:buFont typeface="+mj-lt"/>
              <a:buAutoNum type="arabicPeriod"/>
            </a:pPr>
            <a:r>
              <a:rPr lang="de-DE" sz="2200" dirty="0" smtClean="0">
                <a:solidFill>
                  <a:prstClr val="black"/>
                </a:solidFill>
                <a:latin typeface="Tahoma" pitchFamily="34" charset="0"/>
                <a:cs typeface="Tahoma" pitchFamily="34" charset="0"/>
                <a:sym typeface="Wingdings" panose="05000000000000000000" pitchFamily="2" charset="2"/>
              </a:rPr>
              <a:t>(Re)</a:t>
            </a:r>
            <a:r>
              <a:rPr lang="de-DE" sz="2200" dirty="0" err="1" smtClean="0">
                <a:solidFill>
                  <a:prstClr val="black"/>
                </a:solidFill>
                <a:latin typeface="Tahoma" pitchFamily="34" charset="0"/>
                <a:cs typeface="Tahoma" pitchFamily="34" charset="0"/>
                <a:sym typeface="Wingdings" panose="05000000000000000000" pitchFamily="2" charset="2"/>
              </a:rPr>
              <a:t>index</a:t>
            </a:r>
            <a:r>
              <a:rPr lang="de-DE" sz="2200" dirty="0" smtClean="0">
                <a:solidFill>
                  <a:prstClr val="black"/>
                </a:solidFill>
                <a:latin typeface="Tahoma" pitchFamily="34" charset="0"/>
                <a:cs typeface="Tahoma" pitchFamily="34" charset="0"/>
                <a:sym typeface="Wingdings" panose="05000000000000000000" pitchFamily="2" charset="2"/>
              </a:rPr>
              <a:t> </a:t>
            </a:r>
            <a:r>
              <a:rPr lang="de-DE" sz="2200" dirty="0" err="1" smtClean="0">
                <a:solidFill>
                  <a:prstClr val="black"/>
                </a:solidFill>
                <a:latin typeface="Tahoma" pitchFamily="34" charset="0"/>
                <a:cs typeface="Tahoma" pitchFamily="34" charset="0"/>
                <a:sym typeface="Wingdings" panose="05000000000000000000" pitchFamily="2" charset="2"/>
              </a:rPr>
              <a:t>added</a:t>
            </a:r>
            <a:r>
              <a:rPr lang="de-DE" sz="2200" dirty="0" smtClean="0">
                <a:solidFill>
                  <a:prstClr val="black"/>
                </a:solidFill>
                <a:latin typeface="Tahoma" pitchFamily="34" charset="0"/>
                <a:cs typeface="Tahoma" pitchFamily="34" charset="0"/>
                <a:sym typeface="Wingdings" panose="05000000000000000000" pitchFamily="2" charset="2"/>
              </a:rPr>
              <a:t>/</a:t>
            </a:r>
            <a:r>
              <a:rPr lang="de-DE" sz="2200" dirty="0" err="1" smtClean="0">
                <a:solidFill>
                  <a:prstClr val="black"/>
                </a:solidFill>
                <a:latin typeface="Tahoma" pitchFamily="34" charset="0"/>
                <a:cs typeface="Tahoma" pitchFamily="34" charset="0"/>
                <a:sym typeface="Wingdings" panose="05000000000000000000" pitchFamily="2" charset="2"/>
              </a:rPr>
              <a:t>changed</a:t>
            </a:r>
            <a:r>
              <a:rPr lang="de-DE" sz="2200" dirty="0" smtClean="0">
                <a:solidFill>
                  <a:prstClr val="black"/>
                </a:solidFill>
                <a:latin typeface="Tahoma" pitchFamily="34" charset="0"/>
                <a:cs typeface="Tahoma" pitchFamily="34" charset="0"/>
                <a:sym typeface="Wingdings" panose="05000000000000000000" pitchFamily="2" charset="2"/>
              </a:rPr>
              <a:t> </a:t>
            </a:r>
            <a:r>
              <a:rPr lang="de-DE" sz="2200" dirty="0" err="1" smtClean="0">
                <a:solidFill>
                  <a:prstClr val="black"/>
                </a:solidFill>
                <a:latin typeface="Tahoma" pitchFamily="34" charset="0"/>
                <a:cs typeface="Tahoma" pitchFamily="34" charset="0"/>
                <a:sym typeface="Wingdings" panose="05000000000000000000" pitchFamily="2" charset="2"/>
              </a:rPr>
              <a:t>dierectories</a:t>
            </a:r>
            <a:r>
              <a:rPr lang="de-DE" sz="2200" dirty="0" smtClean="0">
                <a:solidFill>
                  <a:prstClr val="black"/>
                </a:solidFill>
                <a:latin typeface="Tahoma" pitchFamily="34" charset="0"/>
                <a:cs typeface="Tahoma" pitchFamily="34" charset="0"/>
                <a:sym typeface="Wingdings" panose="05000000000000000000" pitchFamily="2" charset="2"/>
              </a:rPr>
              <a:t> ..</a:t>
            </a:r>
          </a:p>
          <a:p>
            <a:pPr marL="457200" indent="-457200">
              <a:spcBef>
                <a:spcPts val="900"/>
              </a:spcBef>
              <a:buClr>
                <a:srgbClr val="262626"/>
              </a:buClr>
              <a:buFont typeface="+mj-lt"/>
              <a:buAutoNum type="arabicPeriod"/>
            </a:pPr>
            <a:r>
              <a:rPr lang="de-DE" sz="2200" dirty="0" smtClean="0">
                <a:solidFill>
                  <a:prstClr val="black"/>
                </a:solidFill>
                <a:latin typeface="Tahoma" pitchFamily="34" charset="0"/>
                <a:cs typeface="Tahoma" pitchFamily="34" charset="0"/>
                <a:sym typeface="Wingdings" panose="05000000000000000000" pitchFamily="2" charset="2"/>
              </a:rPr>
              <a:t>(optional) : Set </a:t>
            </a:r>
            <a:r>
              <a:rPr lang="de-DE" sz="2200" dirty="0" err="1" smtClean="0">
                <a:solidFill>
                  <a:prstClr val="black"/>
                </a:solidFill>
                <a:latin typeface="Tahoma" pitchFamily="34" charset="0"/>
                <a:cs typeface="Tahoma" pitchFamily="34" charset="0"/>
                <a:sym typeface="Wingdings" panose="05000000000000000000" pitchFamily="2" charset="2"/>
              </a:rPr>
              <a:t>configuration</a:t>
            </a:r>
            <a:r>
              <a:rPr lang="de-DE" sz="2200" dirty="0" smtClean="0">
                <a:solidFill>
                  <a:prstClr val="black"/>
                </a:solidFill>
                <a:latin typeface="Tahoma" pitchFamily="34" charset="0"/>
                <a:cs typeface="Tahoma" pitchFamily="34" charset="0"/>
                <a:sym typeface="Wingdings" panose="05000000000000000000" pitchFamily="2" charset="2"/>
              </a:rPr>
              <a:t>, Access </a:t>
            </a:r>
            <a:r>
              <a:rPr lang="de-DE" sz="2200" dirty="0" err="1" smtClean="0">
                <a:solidFill>
                  <a:prstClr val="black"/>
                </a:solidFill>
                <a:latin typeface="Tahoma" pitchFamily="34" charset="0"/>
                <a:cs typeface="Tahoma" pitchFamily="34" charset="0"/>
                <a:sym typeface="Wingdings" panose="05000000000000000000" pitchFamily="2" charset="2"/>
              </a:rPr>
              <a:t>control</a:t>
            </a:r>
            <a:r>
              <a:rPr lang="de-DE" sz="2200" dirty="0" smtClean="0">
                <a:solidFill>
                  <a:prstClr val="black"/>
                </a:solidFill>
                <a:latin typeface="Tahoma" pitchFamily="34" charset="0"/>
                <a:cs typeface="Tahoma" pitchFamily="34" charset="0"/>
                <a:sym typeface="Wingdings" panose="05000000000000000000" pitchFamily="2" charset="2"/>
              </a:rPr>
              <a:t>, …</a:t>
            </a:r>
            <a:endParaRPr lang="de-DE" sz="2200" dirty="0">
              <a:solidFill>
                <a:prstClr val="black"/>
              </a:solidFill>
              <a:latin typeface="Tahoma" pitchFamily="34" charset="0"/>
              <a:cs typeface="Tahoma" pitchFamily="34" charset="0"/>
            </a:endParaRPr>
          </a:p>
          <a:p>
            <a:endParaRPr lang="en-US" sz="2400" dirty="0"/>
          </a:p>
        </p:txBody>
      </p:sp>
    </p:spTree>
    <p:extLst>
      <p:ext uri="{BB962C8B-B14F-4D97-AF65-F5344CB8AC3E}">
        <p14:creationId xmlns:p14="http://schemas.microsoft.com/office/powerpoint/2010/main" val="1332823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43000" y="427038"/>
            <a:ext cx="7315200" cy="639762"/>
          </a:xfrm>
        </p:spPr>
        <p:txBody>
          <a:bodyPr>
            <a:normAutofit/>
          </a:bodyPr>
          <a:lstStyle/>
          <a:p>
            <a:pPr algn="r"/>
            <a:r>
              <a:rPr lang="de-DE" sz="2800" dirty="0" smtClean="0">
                <a:latin typeface="Tahoma" panose="020B0604030504040204" pitchFamily="34" charset="0"/>
                <a:ea typeface="Tahoma" panose="020B0604030504040204" pitchFamily="34" charset="0"/>
                <a:cs typeface="Tahoma" panose="020B0604030504040204" pitchFamily="34" charset="0"/>
              </a:rPr>
              <a:t>OAI-PMH </a:t>
            </a:r>
            <a:r>
              <a:rPr lang="de-DE" sz="2800" dirty="0" err="1" smtClean="0">
                <a:latin typeface="Tahoma" panose="020B0604030504040204" pitchFamily="34" charset="0"/>
                <a:ea typeface="Tahoma" panose="020B0604030504040204" pitchFamily="34" charset="0"/>
                <a:cs typeface="Tahoma" panose="020B0604030504040204" pitchFamily="34" charset="0"/>
              </a:rPr>
              <a:t>Harvester</a:t>
            </a:r>
            <a:r>
              <a:rPr lang="de-DE" sz="2800" dirty="0" smtClean="0">
                <a:latin typeface="Tahoma" panose="020B0604030504040204" pitchFamily="34" charset="0"/>
                <a:ea typeface="Tahoma" panose="020B0604030504040204" pitchFamily="34" charset="0"/>
                <a:cs typeface="Tahoma" panose="020B0604030504040204" pitchFamily="34" charset="0"/>
              </a:rPr>
              <a:t> – Verbs </a:t>
            </a:r>
            <a:r>
              <a:rPr lang="de-DE" sz="2800" dirty="0" err="1" smtClean="0">
                <a:latin typeface="Tahoma" panose="020B0604030504040204" pitchFamily="34" charset="0"/>
                <a:ea typeface="Tahoma" panose="020B0604030504040204" pitchFamily="34" charset="0"/>
                <a:cs typeface="Tahoma" panose="020B0604030504040204" pitchFamily="34" charset="0"/>
              </a:rPr>
              <a:t>and</a:t>
            </a:r>
            <a:r>
              <a:rPr lang="de-DE" sz="2800" dirty="0" smtClean="0">
                <a:latin typeface="Tahoma" panose="020B0604030504040204" pitchFamily="34" charset="0"/>
                <a:ea typeface="Tahoma" panose="020B0604030504040204" pitchFamily="34" charset="0"/>
                <a:cs typeface="Tahoma" panose="020B0604030504040204" pitchFamily="34" charset="0"/>
              </a:rPr>
              <a:t> </a:t>
            </a:r>
            <a:r>
              <a:rPr lang="de-DE" sz="2800" dirty="0" err="1" smtClean="0">
                <a:latin typeface="Tahoma" panose="020B0604030504040204" pitchFamily="34" charset="0"/>
                <a:ea typeface="Tahoma" panose="020B0604030504040204" pitchFamily="34" charset="0"/>
                <a:cs typeface="Tahoma" panose="020B0604030504040204" pitchFamily="34" charset="0"/>
              </a:rPr>
              <a:t>parameters</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
        <p:nvSpPr>
          <p:cNvPr id="5" name="Textplatzhalter 4"/>
          <p:cNvSpPr>
            <a:spLocks noGrp="1"/>
          </p:cNvSpPr>
          <p:nvPr>
            <p:ph type="body" sz="quarter" idx="13"/>
          </p:nvPr>
        </p:nvSpPr>
        <p:spPr>
          <a:xfrm>
            <a:off x="152400" y="1161703"/>
            <a:ext cx="8856983" cy="4248497"/>
          </a:xfrm>
        </p:spPr>
        <p:txBody>
          <a:bodyPr>
            <a:noAutofit/>
          </a:bodyPr>
          <a:lstStyle/>
          <a:p>
            <a:r>
              <a:rPr lang="de-DE" dirty="0" smtClean="0"/>
              <a:t>Verbs </a:t>
            </a:r>
            <a:r>
              <a:rPr lang="en-US" dirty="0"/>
              <a:t>that specify the service being invoked</a:t>
            </a:r>
            <a:endParaRPr lang="de-DE" dirty="0"/>
          </a:p>
          <a:p>
            <a:pPr marL="342900" indent="-342900">
              <a:buFont typeface="Arial" panose="020B0604020202020204" pitchFamily="34" charset="0"/>
              <a:buChar char="•"/>
            </a:pPr>
            <a:r>
              <a:rPr lang="en-US" b="1" dirty="0" smtClean="0"/>
              <a:t>Identify</a:t>
            </a:r>
            <a:r>
              <a:rPr lang="en-US" dirty="0" smtClean="0"/>
              <a:t> </a:t>
            </a:r>
            <a:r>
              <a:rPr lang="en-US" dirty="0"/>
              <a:t>- used to retrieve information about the repository.</a:t>
            </a:r>
          </a:p>
          <a:p>
            <a:pPr marL="342900" indent="-342900">
              <a:buFont typeface="Arial" panose="020B0604020202020204" pitchFamily="34" charset="0"/>
              <a:buChar char="•"/>
            </a:pPr>
            <a:r>
              <a:rPr lang="en-US" b="1" dirty="0" err="1"/>
              <a:t>ListIdentifiers</a:t>
            </a:r>
            <a:r>
              <a:rPr lang="en-US" dirty="0"/>
              <a:t> - used to retrieve record headers from the repository.</a:t>
            </a:r>
          </a:p>
          <a:p>
            <a:pPr marL="342900" indent="-342900">
              <a:buFont typeface="Arial" panose="020B0604020202020204" pitchFamily="34" charset="0"/>
              <a:buChar char="•"/>
            </a:pPr>
            <a:r>
              <a:rPr lang="en-US" b="1" dirty="0" err="1"/>
              <a:t>ListRecords</a:t>
            </a:r>
            <a:r>
              <a:rPr lang="en-US" dirty="0"/>
              <a:t> - used to harvest full records from the repository.</a:t>
            </a:r>
          </a:p>
          <a:p>
            <a:pPr marL="342900" indent="-342900">
              <a:buFont typeface="Arial" panose="020B0604020202020204" pitchFamily="34" charset="0"/>
              <a:buChar char="•"/>
            </a:pPr>
            <a:r>
              <a:rPr lang="en-US" b="1" dirty="0" err="1"/>
              <a:t>ListSets</a:t>
            </a:r>
            <a:r>
              <a:rPr lang="en-US" dirty="0"/>
              <a:t> - used to retrieve the set structure of the repository.</a:t>
            </a:r>
          </a:p>
          <a:p>
            <a:pPr marL="342900" indent="-342900">
              <a:buFont typeface="Arial" panose="020B0604020202020204" pitchFamily="34" charset="0"/>
              <a:buChar char="•"/>
            </a:pPr>
            <a:r>
              <a:rPr lang="en-US" b="1" dirty="0" err="1"/>
              <a:t>ListMetadataFormats</a:t>
            </a:r>
            <a:r>
              <a:rPr lang="en-US" dirty="0"/>
              <a:t> - lists available metadata </a:t>
            </a:r>
            <a:r>
              <a:rPr lang="en-US" dirty="0" smtClean="0"/>
              <a:t>formats</a:t>
            </a:r>
            <a:endParaRPr lang="en-US" dirty="0"/>
          </a:p>
          <a:p>
            <a:pPr marL="342900" indent="-342900">
              <a:buFont typeface="Arial" panose="020B0604020202020204" pitchFamily="34" charset="0"/>
              <a:buChar char="•"/>
            </a:pPr>
            <a:r>
              <a:rPr lang="en-US" b="1" dirty="0" err="1"/>
              <a:t>GetRecord</a:t>
            </a:r>
            <a:r>
              <a:rPr lang="en-US" dirty="0"/>
              <a:t> - used to retrieve an individual record from the repository</a:t>
            </a:r>
            <a:r>
              <a:rPr lang="en-US" dirty="0" smtClean="0"/>
              <a:t>.</a:t>
            </a:r>
          </a:p>
          <a:p>
            <a:r>
              <a:rPr lang="de-DE" dirty="0" err="1"/>
              <a:t>Selective</a:t>
            </a:r>
            <a:r>
              <a:rPr lang="de-DE" dirty="0"/>
              <a:t> </a:t>
            </a:r>
            <a:r>
              <a:rPr lang="de-DE" dirty="0" err="1"/>
              <a:t>harvesting</a:t>
            </a:r>
            <a:r>
              <a:rPr lang="de-DE" dirty="0"/>
              <a:t> </a:t>
            </a:r>
            <a:r>
              <a:rPr lang="de-DE" dirty="0" err="1"/>
              <a:t>by</a:t>
            </a:r>
            <a:r>
              <a:rPr lang="de-DE" dirty="0"/>
              <a:t> </a:t>
            </a:r>
            <a:r>
              <a:rPr lang="de-DE" dirty="0" err="1" smtClean="0"/>
              <a:t>parameters</a:t>
            </a:r>
            <a:endParaRPr lang="de-DE" dirty="0"/>
          </a:p>
          <a:p>
            <a:pPr marL="342900" indent="-342900">
              <a:buFont typeface="Arial" panose="020B0604020202020204" pitchFamily="34" charset="0"/>
              <a:buChar char="•"/>
            </a:pPr>
            <a:r>
              <a:rPr lang="en-US" b="1" dirty="0" smtClean="0"/>
              <a:t>identifier</a:t>
            </a:r>
            <a:r>
              <a:rPr lang="en-US" dirty="0" smtClean="0"/>
              <a:t> </a:t>
            </a:r>
            <a:r>
              <a:rPr lang="en-US" dirty="0"/>
              <a:t>- specifies a specific record </a:t>
            </a:r>
            <a:r>
              <a:rPr lang="en-US" dirty="0" smtClean="0"/>
              <a:t>identifier.</a:t>
            </a:r>
          </a:p>
          <a:p>
            <a:pPr marL="342900" indent="-342900">
              <a:buFont typeface="Arial" panose="020B0604020202020204" pitchFamily="34" charset="0"/>
              <a:buChar char="•"/>
            </a:pPr>
            <a:r>
              <a:rPr lang="en-US" b="1" dirty="0" err="1" smtClean="0"/>
              <a:t>metadataPrefix</a:t>
            </a:r>
            <a:r>
              <a:rPr lang="en-US" dirty="0" smtClean="0"/>
              <a:t> </a:t>
            </a:r>
            <a:r>
              <a:rPr lang="en-US" dirty="0"/>
              <a:t>- specifies the metadata format </a:t>
            </a:r>
            <a:r>
              <a:rPr lang="en-US" dirty="0" smtClean="0"/>
              <a:t>of </a:t>
            </a:r>
            <a:r>
              <a:rPr lang="en-US" dirty="0"/>
              <a:t>the </a:t>
            </a:r>
            <a:r>
              <a:rPr lang="en-US" dirty="0" smtClean="0"/>
              <a:t>returned records</a:t>
            </a:r>
          </a:p>
          <a:p>
            <a:pPr marL="342900" indent="-342900">
              <a:buFont typeface="Arial" panose="020B0604020202020204" pitchFamily="34" charset="0"/>
              <a:buChar char="•"/>
            </a:pPr>
            <a:r>
              <a:rPr lang="en-US" b="1" dirty="0" smtClean="0"/>
              <a:t>set</a:t>
            </a:r>
            <a:r>
              <a:rPr lang="en-US" dirty="0" smtClean="0"/>
              <a:t> </a:t>
            </a:r>
            <a:r>
              <a:rPr lang="en-US" dirty="0"/>
              <a:t>- specifies the set that returned records must belong </a:t>
            </a:r>
            <a:r>
              <a:rPr lang="en-US" dirty="0" smtClean="0"/>
              <a:t>to.</a:t>
            </a:r>
          </a:p>
          <a:p>
            <a:pPr marL="342900" indent="-342900">
              <a:buFont typeface="Arial" panose="020B0604020202020204" pitchFamily="34" charset="0"/>
              <a:buChar char="•"/>
            </a:pPr>
            <a:r>
              <a:rPr lang="en-US" b="1" dirty="0" smtClean="0"/>
              <a:t>from/until</a:t>
            </a:r>
            <a:r>
              <a:rPr lang="en-US" dirty="0" smtClean="0"/>
              <a:t> – returns records </a:t>
            </a:r>
            <a:r>
              <a:rPr lang="en-US" dirty="0"/>
              <a:t>created/update/deleted  </a:t>
            </a:r>
            <a:r>
              <a:rPr lang="en-US" dirty="0" smtClean="0"/>
              <a:t>after/before </a:t>
            </a:r>
            <a:r>
              <a:rPr lang="en-US" dirty="0"/>
              <a:t>this </a:t>
            </a:r>
            <a:r>
              <a:rPr lang="en-US" dirty="0" smtClean="0"/>
              <a:t>date</a:t>
            </a:r>
          </a:p>
          <a:p>
            <a:pPr marL="342900" indent="-342900">
              <a:buFont typeface="Arial" panose="020B0604020202020204" pitchFamily="34" charset="0"/>
              <a:buChar char="•"/>
            </a:pPr>
            <a:r>
              <a:rPr lang="en-US" b="1" dirty="0" err="1" smtClean="0"/>
              <a:t>resumptionToken</a:t>
            </a:r>
            <a:r>
              <a:rPr lang="en-US" dirty="0" smtClean="0"/>
              <a:t> </a:t>
            </a:r>
            <a:r>
              <a:rPr lang="en-US" dirty="0"/>
              <a:t>- a </a:t>
            </a:r>
            <a:r>
              <a:rPr lang="en-US" dirty="0" smtClean="0"/>
              <a:t>token </a:t>
            </a:r>
            <a:r>
              <a:rPr lang="en-US" dirty="0"/>
              <a:t>to resume a request where it last left off</a:t>
            </a:r>
            <a:r>
              <a:rPr lang="en-US" dirty="0" smtClean="0"/>
              <a:t>.</a:t>
            </a:r>
            <a:endParaRPr lang="en-US" dirty="0"/>
          </a:p>
        </p:txBody>
      </p:sp>
    </p:spTree>
    <p:extLst>
      <p:ext uri="{BB962C8B-B14F-4D97-AF65-F5344CB8AC3E}">
        <p14:creationId xmlns:p14="http://schemas.microsoft.com/office/powerpoint/2010/main" val="32173781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503238"/>
            <a:ext cx="8001000" cy="563562"/>
          </a:xfrm>
        </p:spPr>
        <p:txBody>
          <a:bodyPr>
            <a:noAutofit/>
          </a:bodyPr>
          <a:lstStyle/>
          <a:p>
            <a:r>
              <a:rPr lang="de-DE" sz="2800" dirty="0" smtClean="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An </a:t>
            </a:r>
            <a:r>
              <a:rPr lang="de-DE" sz="2800" dirty="0" err="1" smtClean="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example</a:t>
            </a:r>
            <a:r>
              <a:rPr lang="de-DE" sz="2800" dirty="0" smtClean="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de-DE" sz="2800" dirty="0" err="1" smtClean="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of</a:t>
            </a:r>
            <a:r>
              <a:rPr lang="de-DE" sz="2800" dirty="0" smtClean="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an OAI </a:t>
            </a:r>
            <a:r>
              <a:rPr lang="de-DE" sz="2800"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P</a:t>
            </a:r>
            <a:r>
              <a:rPr lang="de-DE" sz="2800" dirty="0" smtClean="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rovider </a:t>
            </a:r>
            <a:r>
              <a:rPr lang="de-DE" sz="2800" dirty="0" err="1" smtClean="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and</a:t>
            </a:r>
            <a:r>
              <a:rPr lang="de-DE" sz="2800" dirty="0" smtClean="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de-DE" sz="2800" dirty="0" err="1" smtClean="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Harvester</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
        <p:nvSpPr>
          <p:cNvPr id="3" name="Fußzeilenplatzhalter 2"/>
          <p:cNvSpPr>
            <a:spLocks noGrp="1"/>
          </p:cNvSpPr>
          <p:nvPr>
            <p:ph type="ftr" sz="quarter" idx="11"/>
          </p:nvPr>
        </p:nvSpPr>
        <p:spPr/>
        <p:txBody>
          <a:bodyPr/>
          <a:lstStyle/>
          <a:p>
            <a:endParaRPr lang="es-ES"/>
          </a:p>
        </p:txBody>
      </p:sp>
      <p:sp>
        <p:nvSpPr>
          <p:cNvPr id="4" name="Foliennummernplatzhalter 3"/>
          <p:cNvSpPr>
            <a:spLocks noGrp="1"/>
          </p:cNvSpPr>
          <p:nvPr>
            <p:ph type="sldNum" sz="quarter" idx="12"/>
          </p:nvPr>
        </p:nvSpPr>
        <p:spPr/>
        <p:txBody>
          <a:bodyPr/>
          <a:lstStyle/>
          <a:p>
            <a:fld id="{7A664348-DC2E-4C46-A357-1ED243B754D0}" type="slidenum">
              <a:rPr lang="es-ES" smtClean="0"/>
              <a:t>29</a:t>
            </a:fld>
            <a:endParaRPr lang="es-E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8" y="1484783"/>
            <a:ext cx="9001125" cy="45826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39214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533400" y="609600"/>
            <a:ext cx="8305800" cy="685800"/>
          </a:xfrm>
        </p:spPr>
        <p:txBody>
          <a:bodyPr>
            <a:noAutofit/>
          </a:bodyPr>
          <a:lstStyle/>
          <a:p>
            <a:pPr eaLnBrk="1" hangingPunct="1">
              <a:defRPr/>
            </a:pPr>
            <a:r>
              <a:rPr lang="de-DE" altLang="it-IT" sz="3600" b="0" dirty="0" smtClean="0">
                <a:latin typeface="+mj-lt"/>
                <a:ea typeface="ＭＳ Ｐゴシック" pitchFamily="34" charset="-128"/>
                <a:cs typeface="Arial" charset="0"/>
              </a:rPr>
              <a:t>Modul 2 : ‚Anbieten‘ und </a:t>
            </a:r>
            <a:r>
              <a:rPr lang="de-DE" altLang="it-IT" sz="3600" b="0" dirty="0" err="1" smtClean="0">
                <a:latin typeface="+mj-lt"/>
                <a:ea typeface="ＭＳ Ｐゴシック" pitchFamily="34" charset="-128"/>
                <a:cs typeface="Arial" charset="0"/>
              </a:rPr>
              <a:t>Harvesten</a:t>
            </a:r>
            <a:r>
              <a:rPr lang="de-DE" altLang="it-IT" sz="3600" b="0" dirty="0" smtClean="0">
                <a:latin typeface="+mj-lt"/>
                <a:ea typeface="ＭＳ Ｐゴシック" pitchFamily="34" charset="-128"/>
                <a:cs typeface="Arial" charset="0"/>
              </a:rPr>
              <a:t> MD</a:t>
            </a:r>
            <a:endParaRPr altLang="it-IT" sz="36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228600" y="1524000"/>
            <a:ext cx="8686800" cy="4525963"/>
          </a:xfrm>
        </p:spPr>
        <p:txBody>
          <a:bodyPr>
            <a:normAutofit fontScale="85000" lnSpcReduction="20000"/>
          </a:bodyPr>
          <a:lstStyle/>
          <a:p>
            <a:r>
              <a:rPr lang="en-US" sz="2600" dirty="0" smtClean="0"/>
              <a:t>14:00-14:30</a:t>
            </a:r>
          </a:p>
          <a:p>
            <a:r>
              <a:rPr lang="de-DE" altLang="it-IT" sz="2800" dirty="0" smtClean="0">
                <a:ea typeface="ＭＳ Ｐゴシック" pitchFamily="34" charset="-128"/>
                <a:cs typeface="Arial" charset="0"/>
              </a:rPr>
              <a:t>Aufgabe</a:t>
            </a:r>
            <a:endParaRPr lang="en-US" sz="2600" dirty="0" smtClean="0"/>
          </a:p>
          <a:p>
            <a:pPr lvl="1"/>
            <a:r>
              <a:rPr lang="de-DE" dirty="0"/>
              <a:t>Bereitstellen bzw. Anbieten der in Modul1 erzeugten XML-Dateien und anschließendes wieder ‚Einsammeln‘  bzw. ‚</a:t>
            </a:r>
            <a:r>
              <a:rPr lang="de-DE" dirty="0" err="1"/>
              <a:t>Harvesten</a:t>
            </a:r>
            <a:r>
              <a:rPr lang="de-DE" dirty="0"/>
              <a:t>‘ dieser Datensätze und weiterer von einer externen Quelle.</a:t>
            </a:r>
          </a:p>
          <a:p>
            <a:r>
              <a:rPr lang="en-US" sz="2600" dirty="0" err="1" smtClean="0"/>
              <a:t>Benützte</a:t>
            </a:r>
            <a:r>
              <a:rPr lang="en-US" sz="2600" dirty="0" smtClean="0"/>
              <a:t> Tools</a:t>
            </a:r>
          </a:p>
          <a:p>
            <a:pPr lvl="1"/>
            <a:r>
              <a:rPr lang="en-US" sz="2600" dirty="0" smtClean="0"/>
              <a:t>OAI server (</a:t>
            </a:r>
            <a:r>
              <a:rPr lang="en-US" sz="2600" dirty="0" err="1" smtClean="0"/>
              <a:t>provider&amp;harvester</a:t>
            </a:r>
            <a:r>
              <a:rPr lang="en-US" sz="2600" dirty="0" smtClean="0"/>
              <a:t>) (</a:t>
            </a:r>
            <a:r>
              <a:rPr lang="en-US" sz="2600" dirty="0" err="1" smtClean="0"/>
              <a:t>jOAI</a:t>
            </a:r>
            <a:r>
              <a:rPr lang="en-US" sz="2600" dirty="0" smtClean="0"/>
              <a:t> installation)</a:t>
            </a:r>
          </a:p>
          <a:p>
            <a:pPr lvl="1"/>
            <a:r>
              <a:rPr lang="en-US" sz="2600" dirty="0" smtClean="0"/>
              <a:t>Requests </a:t>
            </a:r>
            <a:r>
              <a:rPr lang="en-US" sz="2600" dirty="0" err="1" smtClean="0"/>
              <a:t>über</a:t>
            </a:r>
            <a:r>
              <a:rPr lang="en-US" sz="2600" dirty="0" smtClean="0"/>
              <a:t> den Internet-Browser</a:t>
            </a:r>
          </a:p>
          <a:p>
            <a:pPr lvl="1"/>
            <a:r>
              <a:rPr lang="en-US" sz="2600" dirty="0"/>
              <a:t>m</a:t>
            </a:r>
            <a:r>
              <a:rPr lang="en-US" sz="2600" dirty="0" smtClean="0"/>
              <a:t>dmanger.py </a:t>
            </a:r>
            <a:r>
              <a:rPr lang="en-US" sz="2600" dirty="0"/>
              <a:t>(mode </a:t>
            </a:r>
            <a:r>
              <a:rPr lang="en-US" sz="2600" dirty="0" smtClean="0"/>
              <a:t>‘h’)</a:t>
            </a:r>
          </a:p>
          <a:p>
            <a:r>
              <a:rPr lang="en-US" sz="2600" dirty="0" err="1" smtClean="0"/>
              <a:t>Resultat</a:t>
            </a:r>
            <a:r>
              <a:rPr lang="en-US" sz="2600" dirty="0" smtClean="0"/>
              <a:t>:</a:t>
            </a:r>
          </a:p>
          <a:p>
            <a:pPr lvl="1"/>
            <a:r>
              <a:rPr lang="en-US" sz="2600" dirty="0" smtClean="0"/>
              <a:t>XML-</a:t>
            </a:r>
            <a:r>
              <a:rPr lang="en-US" sz="2600" dirty="0" err="1" smtClean="0"/>
              <a:t>Dateien</a:t>
            </a:r>
            <a:r>
              <a:rPr lang="en-US" sz="2600" dirty="0" smtClean="0"/>
              <a:t>,</a:t>
            </a:r>
          </a:p>
          <a:p>
            <a:pPr lvl="2"/>
            <a:r>
              <a:rPr lang="en-US" sz="2600" dirty="0" err="1" smtClean="0"/>
              <a:t>Zur</a:t>
            </a:r>
            <a:r>
              <a:rPr lang="en-US" sz="2600" dirty="0" smtClean="0"/>
              <a:t> </a:t>
            </a:r>
            <a:r>
              <a:rPr lang="en-US" sz="2600" dirty="0" err="1" smtClean="0"/>
              <a:t>Verfügung</a:t>
            </a:r>
            <a:r>
              <a:rPr lang="en-US" sz="2600" dirty="0" smtClean="0"/>
              <a:t> </a:t>
            </a:r>
            <a:r>
              <a:rPr lang="en-US" sz="2600" dirty="0" err="1" smtClean="0"/>
              <a:t>gestellt</a:t>
            </a:r>
            <a:endParaRPr lang="en-US" sz="2600" dirty="0" smtClean="0"/>
          </a:p>
          <a:p>
            <a:pPr lvl="2"/>
            <a:r>
              <a:rPr lang="en-US" sz="2600" dirty="0" err="1" smtClean="0"/>
              <a:t>oder</a:t>
            </a:r>
            <a:r>
              <a:rPr lang="en-US" sz="2600" dirty="0" smtClean="0"/>
              <a:t> von OAI endpoints </a:t>
            </a:r>
            <a:r>
              <a:rPr lang="en-US" sz="2600" dirty="0" err="1" smtClean="0"/>
              <a:t>geharvestet</a:t>
            </a:r>
            <a:endParaRPr lang="en-US" sz="2600" dirty="0" smtClean="0"/>
          </a:p>
        </p:txBody>
      </p:sp>
    </p:spTree>
    <p:extLst>
      <p:ext uri="{BB962C8B-B14F-4D97-AF65-F5344CB8AC3E}">
        <p14:creationId xmlns:p14="http://schemas.microsoft.com/office/powerpoint/2010/main" val="31902239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9300" y="533400"/>
            <a:ext cx="5105400" cy="576064"/>
          </a:xfrm>
        </p:spPr>
        <p:txBody>
          <a:bodyPr/>
          <a:lstStyle/>
          <a:p>
            <a:r>
              <a:rPr lang="en-GB" b="0" dirty="0" smtClean="0"/>
              <a:t>MD Schemata (</a:t>
            </a:r>
            <a:r>
              <a:rPr lang="en-GB" b="0" dirty="0" err="1" smtClean="0"/>
              <a:t>Beispiele</a:t>
            </a:r>
            <a:r>
              <a:rPr lang="en-GB" b="0" dirty="0" smtClean="0"/>
              <a:t>)</a:t>
            </a:r>
            <a:endParaRPr lang="en-GB" b="0" dirty="0"/>
          </a:p>
        </p:txBody>
      </p:sp>
      <p:graphicFrame>
        <p:nvGraphicFramePr>
          <p:cNvPr id="10" name="Tabelle 9"/>
          <p:cNvGraphicFramePr>
            <a:graphicFrameLocks noGrp="1"/>
          </p:cNvGraphicFramePr>
          <p:nvPr>
            <p:extLst>
              <p:ext uri="{D42A27DB-BD31-4B8C-83A1-F6EECF244321}">
                <p14:modId xmlns:p14="http://schemas.microsoft.com/office/powerpoint/2010/main" val="1526250001"/>
              </p:ext>
            </p:extLst>
          </p:nvPr>
        </p:nvGraphicFramePr>
        <p:xfrm>
          <a:off x="228601" y="1253118"/>
          <a:ext cx="8610598" cy="4766682"/>
        </p:xfrm>
        <a:graphic>
          <a:graphicData uri="http://schemas.openxmlformats.org/drawingml/2006/table">
            <a:tbl>
              <a:tblPr firstRow="1" bandRow="1">
                <a:tableStyleId>{5C22544A-7EE6-4342-B048-85BDC9FD1C3A}</a:tableStyleId>
              </a:tblPr>
              <a:tblGrid>
                <a:gridCol w="1064230"/>
                <a:gridCol w="2225211"/>
                <a:gridCol w="5321157"/>
              </a:tblGrid>
              <a:tr h="648072">
                <a:tc>
                  <a:txBody>
                    <a:bodyPr/>
                    <a:lstStyle/>
                    <a:p>
                      <a:pPr algn="l"/>
                      <a:r>
                        <a:rPr lang="en-GB" sz="1200" b="1" noProof="0" dirty="0" smtClean="0">
                          <a:solidFill>
                            <a:schemeClr val="tx1"/>
                          </a:solidFill>
                          <a:latin typeface="+mn-lt"/>
                        </a:rPr>
                        <a:t>Name</a:t>
                      </a:r>
                    </a:p>
                  </a:txBody>
                  <a:tcPr>
                    <a:solidFill>
                      <a:schemeClr val="tx2">
                        <a:lumMod val="60000"/>
                        <a:lumOff val="40000"/>
                      </a:schemeClr>
                    </a:solidFill>
                  </a:tcPr>
                </a:tc>
                <a:tc>
                  <a:txBody>
                    <a:bodyPr/>
                    <a:lstStyle/>
                    <a:p>
                      <a:pPr algn="l"/>
                      <a:r>
                        <a:rPr lang="en-GB" sz="1200" b="1" noProof="0" dirty="0" smtClean="0">
                          <a:solidFill>
                            <a:schemeClr val="tx1"/>
                          </a:solidFill>
                          <a:latin typeface="+mn-lt"/>
                        </a:rPr>
                        <a:t>Specification</a:t>
                      </a:r>
                    </a:p>
                  </a:txBody>
                  <a:tcPr>
                    <a:solidFill>
                      <a:schemeClr val="tx2">
                        <a:lumMod val="60000"/>
                        <a:lumOff val="40000"/>
                      </a:schemeClr>
                    </a:solidFill>
                  </a:tcPr>
                </a:tc>
                <a:tc>
                  <a:txBody>
                    <a:bodyPr/>
                    <a:lstStyle/>
                    <a:p>
                      <a:pPr algn="l" fontAlgn="t"/>
                      <a:r>
                        <a:rPr lang="en-GB" sz="1200" b="1" i="0" u="none" strike="noStrike" noProof="0" dirty="0" smtClean="0">
                          <a:solidFill>
                            <a:srgbClr val="000000"/>
                          </a:solidFill>
                          <a:effectLst/>
                          <a:latin typeface="+mn-lt"/>
                        </a:rPr>
                        <a:t>Description</a:t>
                      </a:r>
                      <a:endParaRPr lang="en-GB" sz="1200" b="1" i="0" u="none" strike="noStrike" noProof="0" dirty="0">
                        <a:solidFill>
                          <a:srgbClr val="000000"/>
                        </a:solidFill>
                        <a:effectLst/>
                        <a:latin typeface="+mn-lt"/>
                      </a:endParaRPr>
                    </a:p>
                  </a:txBody>
                  <a:tcPr marL="9525" marR="9525" marT="9525" marB="0">
                    <a:solidFill>
                      <a:schemeClr val="tx2">
                        <a:lumMod val="60000"/>
                        <a:lumOff val="40000"/>
                      </a:schemeClr>
                    </a:solidFill>
                  </a:tcPr>
                </a:tc>
              </a:tr>
              <a:tr h="214491">
                <a:tc>
                  <a:txBody>
                    <a:bodyPr/>
                    <a:lstStyle/>
                    <a:p>
                      <a:pPr algn="l"/>
                      <a:r>
                        <a:rPr lang="en-GB" sz="1200" b="1">
                          <a:latin typeface="+mn-lt"/>
                        </a:rPr>
                        <a:t>Dublincore</a:t>
                      </a:r>
                    </a:p>
                  </a:txBody>
                  <a:tcPr marL="9525" marR="9525" marT="9525" marB="9525">
                    <a:solidFill>
                      <a:schemeClr val="accent5">
                        <a:lumMod val="40000"/>
                        <a:lumOff val="60000"/>
                      </a:schemeClr>
                    </a:solidFill>
                  </a:tcPr>
                </a:tc>
                <a:tc>
                  <a:txBody>
                    <a:bodyPr/>
                    <a:lstStyle/>
                    <a:p>
                      <a:pPr algn="l"/>
                      <a:r>
                        <a:rPr lang="en-GB" sz="1200">
                          <a:latin typeface="+mn-lt"/>
                        </a:rPr>
                        <a:t>Specification: See at </a:t>
                      </a:r>
                      <a:r>
                        <a:rPr lang="en-GB" sz="1200">
                          <a:latin typeface="+mn-lt"/>
                          <a:hlinkClick r:id="rId3"/>
                        </a:rPr>
                        <a:t>http://dublincore.org/specifications/</a:t>
                      </a:r>
                      <a:r>
                        <a:rPr lang="en-GB" sz="1200">
                          <a:latin typeface="+mn-lt"/>
                        </a:rPr>
                        <a:t> and in the following standard documents:</a:t>
                      </a:r>
                    </a:p>
                    <a:p>
                      <a:pPr algn="l">
                        <a:buFont typeface="Arial"/>
                        <a:buChar char="•"/>
                      </a:pPr>
                      <a:r>
                        <a:rPr lang="en-GB" sz="1200">
                          <a:latin typeface="+mn-lt"/>
                        </a:rPr>
                        <a:t>IETF RFC 5013</a:t>
                      </a:r>
                    </a:p>
                    <a:p>
                      <a:pPr algn="l">
                        <a:buFont typeface="Arial"/>
                        <a:buChar char="•"/>
                      </a:pPr>
                      <a:r>
                        <a:rPr lang="en-GB" sz="1200">
                          <a:latin typeface="+mn-lt"/>
                        </a:rPr>
                        <a:t>ISO Standard 15836-2009</a:t>
                      </a:r>
                    </a:p>
                    <a:p>
                      <a:pPr algn="l">
                        <a:buFont typeface="Arial"/>
                        <a:buChar char="•"/>
                      </a:pPr>
                      <a:r>
                        <a:rPr lang="en-GB" sz="1200">
                          <a:latin typeface="+mn-lt"/>
                        </a:rPr>
                        <a:t>NISO Standard Z39.85</a:t>
                      </a:r>
                    </a:p>
                  </a:txBody>
                  <a:tcPr marL="9525" marR="9525" marT="9525" marB="9525">
                    <a:solidFill>
                      <a:schemeClr val="accent5">
                        <a:lumMod val="40000"/>
                        <a:lumOff val="60000"/>
                      </a:schemeClr>
                    </a:solidFill>
                  </a:tcPr>
                </a:tc>
                <a:tc>
                  <a:txBody>
                    <a:bodyPr/>
                    <a:lstStyle/>
                    <a:p>
                      <a:pPr algn="l"/>
                      <a:r>
                        <a:rPr lang="en-GB" sz="1200" dirty="0">
                          <a:latin typeface="+mn-lt"/>
                        </a:rPr>
                        <a:t>The </a:t>
                      </a:r>
                      <a:r>
                        <a:rPr lang="en-GB" sz="1200" b="1" dirty="0">
                          <a:latin typeface="+mn-lt"/>
                        </a:rPr>
                        <a:t>Dublin Core Schema</a:t>
                      </a:r>
                      <a:r>
                        <a:rPr lang="en-GB" sz="1200" dirty="0">
                          <a:latin typeface="+mn-lt"/>
                        </a:rPr>
                        <a:t> is a small set of vocabulary terms that can be used to describe web resources (video, images, web pages, etc.), as well as physical resources such as books or CDs, and objects like artworks</a:t>
                      </a:r>
                      <a:r>
                        <a:rPr lang="en-GB" sz="1200" dirty="0" smtClean="0">
                          <a:latin typeface="+mn-lt"/>
                        </a:rPr>
                        <a:t>. The </a:t>
                      </a:r>
                      <a:r>
                        <a:rPr lang="en-GB" sz="1200" dirty="0">
                          <a:latin typeface="+mn-lt"/>
                        </a:rPr>
                        <a:t>full set of Dublin Core metadata terms can be found on the Dublin Core Metadata Initiative (DCMI) website, see </a:t>
                      </a:r>
                      <a:r>
                        <a:rPr lang="en-GB" sz="1200" dirty="0" smtClean="0">
                          <a:latin typeface="+mn-lt"/>
                        </a:rPr>
                        <a:t>left. </a:t>
                      </a:r>
                      <a:endParaRPr lang="en-GB" sz="1200" dirty="0">
                        <a:latin typeface="+mn-lt"/>
                      </a:endParaRPr>
                    </a:p>
                  </a:txBody>
                  <a:tcPr marL="9525" marR="9525" marT="9525" marB="9525">
                    <a:solidFill>
                      <a:schemeClr val="accent5">
                        <a:lumMod val="40000"/>
                        <a:lumOff val="60000"/>
                      </a:schemeClr>
                    </a:solidFill>
                  </a:tcPr>
                </a:tc>
              </a:tr>
              <a:tr h="215984">
                <a:tc>
                  <a:txBody>
                    <a:bodyPr/>
                    <a:lstStyle/>
                    <a:p>
                      <a:pPr algn="l"/>
                      <a:r>
                        <a:rPr lang="en-GB" sz="1200" b="1"/>
                        <a:t>ISO 19115</a:t>
                      </a:r>
                    </a:p>
                  </a:txBody>
                  <a:tcPr marL="9525" marR="9525" marT="9525" marB="9525">
                    <a:solidFill>
                      <a:schemeClr val="accent6">
                        <a:lumMod val="60000"/>
                        <a:lumOff val="40000"/>
                      </a:schemeClr>
                    </a:solidFill>
                  </a:tcPr>
                </a:tc>
                <a:tc>
                  <a:txBody>
                    <a:bodyPr/>
                    <a:lstStyle/>
                    <a:p>
                      <a:pPr algn="l"/>
                      <a:r>
                        <a:rPr lang="en-GB" sz="1200" dirty="0">
                          <a:hlinkClick r:id="rId4"/>
                        </a:rPr>
                        <a:t>http://www.iso.org/iso/home/store/catalogue_tc/catalogue_detail.htm?csnumber=53798</a:t>
                      </a:r>
                      <a:endParaRPr lang="en-GB" sz="1200" dirty="0"/>
                    </a:p>
                  </a:txBody>
                  <a:tcPr marL="9525" marR="9525" marT="9525" marB="9525">
                    <a:solidFill>
                      <a:schemeClr val="accent6">
                        <a:lumMod val="60000"/>
                        <a:lumOff val="40000"/>
                      </a:schemeClr>
                    </a:solidFill>
                  </a:tcPr>
                </a:tc>
                <a:tc>
                  <a:txBody>
                    <a:bodyPr/>
                    <a:lstStyle/>
                    <a:p>
                      <a:pPr algn="l"/>
                      <a:r>
                        <a:rPr lang="en-GB" sz="1200" b="1"/>
                        <a:t>ISO 19115-1:2014</a:t>
                      </a:r>
                      <a:r>
                        <a:rPr lang="en-GB" sz="1200"/>
                        <a:t> defines the schema required for describing geographic information and services by means of metadata. It provides information about the identification, the extent, the quality, the spatial and temporal aspects, the content, the spatial reference, the portrayal, distribution, and other properties of digital geographic data and services.</a:t>
                      </a:r>
                    </a:p>
                  </a:txBody>
                  <a:tcPr marL="9525" marR="9525" marT="9525" marB="9525">
                    <a:solidFill>
                      <a:schemeClr val="accent6">
                        <a:lumMod val="60000"/>
                        <a:lumOff val="40000"/>
                      </a:schemeClr>
                    </a:solidFill>
                  </a:tcPr>
                </a:tc>
              </a:tr>
              <a:tr h="593963">
                <a:tc>
                  <a:txBody>
                    <a:bodyPr/>
                    <a:lstStyle/>
                    <a:p>
                      <a:pPr algn="l"/>
                      <a:r>
                        <a:rPr lang="en-GB" sz="1200" b="1"/>
                        <a:t>MarcXML</a:t>
                      </a:r>
                    </a:p>
                  </a:txBody>
                  <a:tcPr marL="9525" marR="9525" marT="9525" marB="9525">
                    <a:solidFill>
                      <a:schemeClr val="accent3">
                        <a:lumMod val="75000"/>
                      </a:schemeClr>
                    </a:solidFill>
                  </a:tcPr>
                </a:tc>
                <a:tc>
                  <a:txBody>
                    <a:bodyPr/>
                    <a:lstStyle/>
                    <a:p>
                      <a:pPr algn="l"/>
                      <a:r>
                        <a:rPr lang="en-GB" sz="1200"/>
                        <a:t> </a:t>
                      </a:r>
                      <a:r>
                        <a:rPr lang="en-GB" sz="1200">
                          <a:hlinkClick r:id="rId5"/>
                        </a:rPr>
                        <a:t>http://www.loc.gov/standards/marcxml/</a:t>
                      </a:r>
                      <a:r>
                        <a:rPr lang="en-GB" sz="1200"/>
                        <a:t> </a:t>
                      </a:r>
                    </a:p>
                  </a:txBody>
                  <a:tcPr marL="9525" marR="9525" marT="9525" marB="9525">
                    <a:solidFill>
                      <a:schemeClr val="accent3">
                        <a:lumMod val="75000"/>
                      </a:schemeClr>
                    </a:solidFill>
                  </a:tcPr>
                </a:tc>
                <a:tc>
                  <a:txBody>
                    <a:bodyPr/>
                    <a:lstStyle/>
                    <a:p>
                      <a:pPr algn="l"/>
                      <a:r>
                        <a:rPr lang="en-GB" sz="1200" b="1"/>
                        <a:t>MARC</a:t>
                      </a:r>
                      <a:r>
                        <a:rPr lang="en-GB" sz="1200"/>
                        <a:t> (</a:t>
                      </a:r>
                      <a:r>
                        <a:rPr lang="en-GB" sz="1200" b="1"/>
                        <a:t>MA</a:t>
                      </a:r>
                      <a:r>
                        <a:rPr lang="en-GB" sz="1200"/>
                        <a:t>chine-</a:t>
                      </a:r>
                      <a:r>
                        <a:rPr lang="en-GB" sz="1200" b="1"/>
                        <a:t>R</a:t>
                      </a:r>
                      <a:r>
                        <a:rPr lang="en-GB" sz="1200"/>
                        <a:t>eadable </a:t>
                      </a:r>
                      <a:r>
                        <a:rPr lang="en-GB" sz="1200" b="1"/>
                        <a:t>C</a:t>
                      </a:r>
                      <a:r>
                        <a:rPr lang="en-GB" sz="1200"/>
                        <a:t>ataloging) standards are a set of digital formats for the description of items catalogued by libraries, such as books. It was developed by Henriette Avram at the US Library of Congress during the 1960s to create records that can be used by computers, and to share those records among libraries.</a:t>
                      </a:r>
                    </a:p>
                  </a:txBody>
                  <a:tcPr marL="9525" marR="9525" marT="9525" marB="9525">
                    <a:solidFill>
                      <a:schemeClr val="accent3">
                        <a:lumMod val="75000"/>
                      </a:schemeClr>
                    </a:solidFill>
                  </a:tcPr>
                </a:tc>
              </a:tr>
              <a:tr h="377281">
                <a:tc>
                  <a:txBody>
                    <a:bodyPr/>
                    <a:lstStyle/>
                    <a:p>
                      <a:pPr algn="l"/>
                      <a:r>
                        <a:rPr lang="en-GB" sz="1200" b="1" dirty="0"/>
                        <a:t>CMDI</a:t>
                      </a:r>
                      <a:endParaRPr lang="en-GB" sz="1200" dirty="0"/>
                    </a:p>
                  </a:txBody>
                  <a:tcPr marL="9525" marR="9525" marT="9525" marB="9525">
                    <a:solidFill>
                      <a:srgbClr val="FFC000"/>
                    </a:solidFill>
                  </a:tcPr>
                </a:tc>
                <a:tc>
                  <a:txBody>
                    <a:bodyPr/>
                    <a:lstStyle/>
                    <a:p>
                      <a:pPr algn="l"/>
                      <a:r>
                        <a:rPr lang="en-GB" sz="1200">
                          <a:hlinkClick r:id="rId6"/>
                        </a:rPr>
                        <a:t>http://www.clarin.eu/content/component-metadata </a:t>
                      </a:r>
                      <a:endParaRPr lang="en-GB" sz="1200"/>
                    </a:p>
                  </a:txBody>
                  <a:tcPr marL="9525" marR="9525" marT="9525" marB="9525">
                    <a:solidFill>
                      <a:srgbClr val="FFC000"/>
                    </a:solidFill>
                  </a:tcPr>
                </a:tc>
                <a:tc>
                  <a:txBody>
                    <a:bodyPr/>
                    <a:lstStyle/>
                    <a:p>
                      <a:pPr algn="l"/>
                      <a:r>
                        <a:rPr lang="en-GB" sz="1200" b="1"/>
                        <a:t>CMDI</a:t>
                      </a:r>
                      <a:r>
                        <a:rPr lang="en-GB" sz="1200"/>
                        <a:t> (</a:t>
                      </a:r>
                      <a:r>
                        <a:rPr lang="en-GB" sz="1200" b="1"/>
                        <a:t>C</a:t>
                      </a:r>
                      <a:r>
                        <a:rPr lang="en-GB" sz="1200"/>
                        <a:t>omponent </a:t>
                      </a:r>
                      <a:r>
                        <a:rPr lang="en-GB" sz="1200" b="1"/>
                        <a:t>M</a:t>
                      </a:r>
                      <a:r>
                        <a:rPr lang="en-GB" sz="1200"/>
                        <a:t>eta</a:t>
                      </a:r>
                      <a:r>
                        <a:rPr lang="en-GB" sz="1200" b="1"/>
                        <a:t>D</a:t>
                      </a:r>
                      <a:r>
                        <a:rPr lang="en-GB" sz="1200"/>
                        <a:t>ata </a:t>
                      </a:r>
                      <a:r>
                        <a:rPr lang="en-GB" sz="1200" b="1"/>
                        <a:t>I</a:t>
                      </a:r>
                      <a:r>
                        <a:rPr lang="en-GB" sz="1200"/>
                        <a:t>nfrastructure) was initiated by CLARIN to  provide a framework to describe and reuse metadata blueprints. Description building blocks (“components”, which include field definitions) can be grouped into a ready-made description format (a “profile”).</a:t>
                      </a:r>
                    </a:p>
                  </a:txBody>
                  <a:tcPr marL="9525" marR="9525" marT="9525" marB="9525">
                    <a:solidFill>
                      <a:srgbClr val="FFC000"/>
                    </a:solidFill>
                  </a:tcPr>
                </a:tc>
              </a:tr>
              <a:tr h="377281">
                <a:tc>
                  <a:txBody>
                    <a:bodyPr/>
                    <a:lstStyle/>
                    <a:p>
                      <a:pPr algn="l"/>
                      <a:r>
                        <a:rPr lang="en-GB" sz="1200" b="1" dirty="0"/>
                        <a:t>DDI</a:t>
                      </a:r>
                      <a:endParaRPr lang="en-GB" sz="1200" dirty="0"/>
                    </a:p>
                  </a:txBody>
                  <a:tcPr marL="9525" marR="9525" marT="9525" marB="9525">
                    <a:solidFill>
                      <a:schemeClr val="accent4">
                        <a:lumMod val="60000"/>
                        <a:lumOff val="40000"/>
                      </a:schemeClr>
                    </a:solidFill>
                  </a:tcPr>
                </a:tc>
                <a:tc>
                  <a:txBody>
                    <a:bodyPr/>
                    <a:lstStyle/>
                    <a:p>
                      <a:pPr algn="l"/>
                      <a:r>
                        <a:rPr lang="en-GB" sz="1200">
                          <a:hlinkClick r:id="rId7"/>
                        </a:rPr>
                        <a:t>http://www.ddialliance.org</a:t>
                      </a:r>
                      <a:endParaRPr lang="en-GB" sz="1200"/>
                    </a:p>
                  </a:txBody>
                  <a:tcPr marL="9525" marR="9525" marT="9525" marB="9525">
                    <a:solidFill>
                      <a:schemeClr val="accent4">
                        <a:lumMod val="60000"/>
                        <a:lumOff val="40000"/>
                      </a:schemeClr>
                    </a:solidFill>
                  </a:tcPr>
                </a:tc>
                <a:tc>
                  <a:txBody>
                    <a:bodyPr/>
                    <a:lstStyle/>
                    <a:p>
                      <a:pPr algn="l"/>
                      <a:r>
                        <a:rPr lang="en-GB" sz="1200" b="1" dirty="0"/>
                        <a:t>DDI </a:t>
                      </a:r>
                      <a:r>
                        <a:rPr lang="en-GB" sz="1200" dirty="0"/>
                        <a:t>(</a:t>
                      </a:r>
                      <a:r>
                        <a:rPr lang="en-GB" sz="1200" b="1" dirty="0"/>
                        <a:t>D</a:t>
                      </a:r>
                      <a:r>
                        <a:rPr lang="en-GB" sz="1200" dirty="0"/>
                        <a:t>ata</a:t>
                      </a:r>
                      <a:r>
                        <a:rPr lang="en-GB" sz="1200" b="1" dirty="0"/>
                        <a:t> D</a:t>
                      </a:r>
                      <a:r>
                        <a:rPr lang="en-GB" sz="1200" dirty="0"/>
                        <a:t>ocumentation</a:t>
                      </a:r>
                      <a:r>
                        <a:rPr lang="en-GB" sz="1200" b="1" dirty="0"/>
                        <a:t> I</a:t>
                      </a:r>
                      <a:r>
                        <a:rPr lang="en-GB" sz="1200" dirty="0"/>
                        <a:t>nitiative</a:t>
                      </a:r>
                      <a:r>
                        <a:rPr lang="en-GB" sz="1200" b="1" dirty="0"/>
                        <a:t>)</a:t>
                      </a:r>
                      <a:r>
                        <a:rPr lang="en-GB" sz="1200" dirty="0"/>
                        <a:t> is an effort to create an international standard for describing data from the social, behavioural, and economic sciences.</a:t>
                      </a:r>
                    </a:p>
                  </a:txBody>
                  <a:tcPr marL="9525" marR="9525" marT="9525" marB="9525">
                    <a:solidFill>
                      <a:schemeClr val="accent4">
                        <a:lumMod val="60000"/>
                        <a:lumOff val="40000"/>
                      </a:schemeClr>
                    </a:solidFill>
                  </a:tcPr>
                </a:tc>
              </a:tr>
            </a:tbl>
          </a:graphicData>
        </a:graphic>
      </p:graphicFrame>
    </p:spTree>
    <p:extLst>
      <p:ext uri="{BB962C8B-B14F-4D97-AF65-F5344CB8AC3E}">
        <p14:creationId xmlns:p14="http://schemas.microsoft.com/office/powerpoint/2010/main" val="38249431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533400" y="609600"/>
            <a:ext cx="8305800" cy="685800"/>
          </a:xfrm>
        </p:spPr>
        <p:txBody>
          <a:bodyPr>
            <a:noAutofit/>
          </a:bodyPr>
          <a:lstStyle/>
          <a:p>
            <a:pPr eaLnBrk="1" hangingPunct="1">
              <a:defRPr/>
            </a:pPr>
            <a:r>
              <a:rPr lang="de-DE" altLang="it-IT" sz="3600" b="0" dirty="0" smtClean="0">
                <a:latin typeface="+mj-lt"/>
                <a:ea typeface="ＭＳ Ｐゴシック" pitchFamily="34" charset="-128"/>
                <a:cs typeface="Arial" charset="0"/>
              </a:rPr>
              <a:t>Modul 2 : ‚Anbieten‘ und </a:t>
            </a:r>
            <a:r>
              <a:rPr lang="de-DE" altLang="it-IT" sz="3600" b="0" dirty="0" err="1" smtClean="0">
                <a:latin typeface="+mj-lt"/>
                <a:ea typeface="ＭＳ Ｐゴシック" pitchFamily="34" charset="-128"/>
                <a:cs typeface="Arial" charset="0"/>
              </a:rPr>
              <a:t>Harvesten</a:t>
            </a:r>
            <a:r>
              <a:rPr lang="de-DE" altLang="it-IT" sz="3600" b="0" dirty="0" smtClean="0">
                <a:latin typeface="+mj-lt"/>
                <a:ea typeface="ＭＳ Ｐゴシック" pitchFamily="34" charset="-128"/>
                <a:cs typeface="Arial" charset="0"/>
              </a:rPr>
              <a:t> MD</a:t>
            </a:r>
            <a:br>
              <a:rPr lang="de-DE" altLang="it-IT" sz="3600" b="0" dirty="0" smtClean="0">
                <a:latin typeface="+mj-lt"/>
                <a:ea typeface="ＭＳ Ｐゴシック" pitchFamily="34" charset="-128"/>
                <a:cs typeface="Arial" charset="0"/>
              </a:rPr>
            </a:br>
            <a:r>
              <a:rPr lang="de-DE" altLang="it-IT" sz="3600" b="0" dirty="0" smtClean="0">
                <a:latin typeface="+mj-lt"/>
                <a:ea typeface="ＭＳ Ｐゴシック" pitchFamily="34" charset="-128"/>
                <a:cs typeface="Arial" charset="0"/>
              </a:rPr>
              <a:t>- Aufgaben -</a:t>
            </a:r>
            <a:endParaRPr altLang="it-IT" sz="36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228600" y="1905000"/>
            <a:ext cx="8915400" cy="4525963"/>
          </a:xfrm>
        </p:spPr>
        <p:txBody>
          <a:bodyPr>
            <a:normAutofit/>
          </a:bodyPr>
          <a:lstStyle/>
          <a:p>
            <a:pPr marL="514350" indent="-514350">
              <a:buFont typeface="+mj-lt"/>
              <a:buAutoNum type="arabicPeriod"/>
            </a:pPr>
            <a:r>
              <a:rPr lang="en-US" sz="2600" dirty="0" err="1" smtClean="0"/>
              <a:t>Stell</a:t>
            </a:r>
            <a:r>
              <a:rPr lang="en-US" sz="2600" dirty="0" smtClean="0"/>
              <a:t> </a:t>
            </a:r>
            <a:r>
              <a:rPr lang="en-US" sz="2600" dirty="0" err="1" smtClean="0"/>
              <a:t>deine</a:t>
            </a:r>
            <a:r>
              <a:rPr lang="en-US" sz="2600" dirty="0" smtClean="0"/>
              <a:t> </a:t>
            </a:r>
            <a:r>
              <a:rPr lang="en-US" sz="2600" dirty="0" err="1" smtClean="0"/>
              <a:t>erzeugten</a:t>
            </a:r>
            <a:r>
              <a:rPr lang="en-US" sz="2600" dirty="0" smtClean="0"/>
              <a:t> (</a:t>
            </a:r>
            <a:r>
              <a:rPr lang="en-US" sz="2600" dirty="0" err="1" smtClean="0"/>
              <a:t>DublinCore</a:t>
            </a:r>
            <a:r>
              <a:rPr lang="en-US" sz="2600" dirty="0" smtClean="0"/>
              <a:t>) XML </a:t>
            </a:r>
            <a:r>
              <a:rPr lang="en-US" sz="2600" dirty="0" err="1" smtClean="0"/>
              <a:t>Dateien</a:t>
            </a:r>
            <a:r>
              <a:rPr lang="en-US" sz="2600" dirty="0" smtClean="0"/>
              <a:t> </a:t>
            </a:r>
            <a:r>
              <a:rPr lang="en-US" sz="2600" dirty="0" err="1" smtClean="0"/>
              <a:t>im</a:t>
            </a:r>
            <a:r>
              <a:rPr lang="en-US" sz="2600" dirty="0" smtClean="0"/>
              <a:t> OAI Provider </a:t>
            </a:r>
            <a:r>
              <a:rPr lang="en-US" sz="2600" dirty="0" err="1" smtClean="0"/>
              <a:t>zur</a:t>
            </a:r>
            <a:r>
              <a:rPr lang="en-US" sz="2600" dirty="0" smtClean="0"/>
              <a:t> </a:t>
            </a:r>
            <a:r>
              <a:rPr lang="en-US" sz="2600" dirty="0" err="1" smtClean="0"/>
              <a:t>Verfügung</a:t>
            </a:r>
            <a:endParaRPr lang="en-US" sz="2600" dirty="0" smtClean="0"/>
          </a:p>
          <a:p>
            <a:pPr marL="514350" indent="-514350">
              <a:buFont typeface="+mj-lt"/>
              <a:buAutoNum type="arabicPeriod"/>
            </a:pPr>
            <a:r>
              <a:rPr lang="en-US" sz="2600" dirty="0" err="1" smtClean="0"/>
              <a:t>Harveste</a:t>
            </a:r>
            <a:r>
              <a:rPr lang="en-US" sz="2600" dirty="0" smtClean="0"/>
              <a:t> </a:t>
            </a:r>
            <a:r>
              <a:rPr lang="en-US" sz="2600" dirty="0" err="1" smtClean="0"/>
              <a:t>diese</a:t>
            </a:r>
            <a:r>
              <a:rPr lang="en-US" sz="2600" dirty="0" smtClean="0"/>
              <a:t> </a:t>
            </a:r>
            <a:r>
              <a:rPr lang="en-US" sz="2600" dirty="0" err="1" smtClean="0"/>
              <a:t>Dateien</a:t>
            </a:r>
            <a:endParaRPr lang="en-US" sz="2600" dirty="0" smtClean="0"/>
          </a:p>
          <a:p>
            <a:pPr marL="971550" lvl="1" indent="-571500">
              <a:buFont typeface="+mj-lt"/>
              <a:buAutoNum type="romanLcPeriod"/>
            </a:pPr>
            <a:r>
              <a:rPr lang="en-US" sz="2600" dirty="0" err="1" smtClean="0"/>
              <a:t>Im</a:t>
            </a:r>
            <a:r>
              <a:rPr lang="en-US" sz="2600" dirty="0" smtClean="0"/>
              <a:t> Browser von </a:t>
            </a:r>
            <a:r>
              <a:rPr lang="en-US" sz="2600" dirty="0" smtClean="0">
                <a:hlinkClick r:id="rId3"/>
              </a:rPr>
              <a:t>localhost:8181/</a:t>
            </a:r>
            <a:r>
              <a:rPr lang="en-US" sz="2600" dirty="0" err="1" smtClean="0">
                <a:hlinkClick r:id="rId3"/>
              </a:rPr>
              <a:t>oai</a:t>
            </a:r>
            <a:r>
              <a:rPr lang="en-US" sz="2600" dirty="0" smtClean="0">
                <a:hlinkClick r:id="rId3"/>
              </a:rPr>
              <a:t>/provider </a:t>
            </a:r>
            <a:r>
              <a:rPr lang="en-US" sz="2600" dirty="0" smtClean="0"/>
              <a:t> </a:t>
            </a:r>
          </a:p>
          <a:p>
            <a:pPr marL="914400" lvl="1" indent="-514350">
              <a:buFont typeface="+mj-lt"/>
              <a:buAutoNum type="romanLcPeriod"/>
            </a:pPr>
            <a:r>
              <a:rPr lang="en-US" sz="2600" dirty="0" err="1" smtClean="0"/>
              <a:t>über</a:t>
            </a:r>
            <a:r>
              <a:rPr lang="en-US" sz="2600" dirty="0" smtClean="0"/>
              <a:t> das </a:t>
            </a:r>
            <a:r>
              <a:rPr lang="en-US" sz="2600" dirty="0" err="1" smtClean="0"/>
              <a:t>Meue</a:t>
            </a:r>
            <a:r>
              <a:rPr lang="en-US" sz="2600" dirty="0" smtClean="0"/>
              <a:t> ‘Harvester’ </a:t>
            </a:r>
            <a:r>
              <a:rPr lang="en-US" sz="2600" dirty="0" err="1" smtClean="0"/>
              <a:t>im</a:t>
            </a:r>
            <a:r>
              <a:rPr lang="en-US" sz="2600" dirty="0" smtClean="0"/>
              <a:t> </a:t>
            </a:r>
            <a:r>
              <a:rPr lang="en-US" sz="2600" dirty="0" err="1" smtClean="0"/>
              <a:t>jOAI</a:t>
            </a:r>
            <a:r>
              <a:rPr lang="en-US" sz="2600" dirty="0"/>
              <a:t> </a:t>
            </a:r>
            <a:r>
              <a:rPr lang="en-US" sz="2600" dirty="0" smtClean="0"/>
              <a:t>GUI</a:t>
            </a:r>
          </a:p>
          <a:p>
            <a:pPr marL="914400" lvl="1" indent="-514350">
              <a:buFont typeface="+mj-lt"/>
              <a:buAutoNum type="romanLcPeriod"/>
            </a:pPr>
            <a:r>
              <a:rPr lang="en-US" sz="2600" dirty="0" err="1"/>
              <a:t>m</a:t>
            </a:r>
            <a:r>
              <a:rPr lang="en-US" sz="2600" dirty="0" err="1" smtClean="0"/>
              <a:t>it</a:t>
            </a:r>
            <a:r>
              <a:rPr lang="en-US" sz="2600" dirty="0" smtClean="0"/>
              <a:t> </a:t>
            </a:r>
            <a:r>
              <a:rPr lang="en-US" sz="2600" dirty="0" err="1" smtClean="0"/>
              <a:t>dem</a:t>
            </a:r>
            <a:r>
              <a:rPr lang="en-US" sz="2600" dirty="0" smtClean="0"/>
              <a:t> Python scripts </a:t>
            </a:r>
            <a:r>
              <a:rPr lang="en-US" sz="2600" dirty="0" smtClean="0">
                <a:latin typeface="Courier New" panose="02070309020205020404" pitchFamily="49" charset="0"/>
                <a:cs typeface="Courier New" panose="02070309020205020404" pitchFamily="49" charset="0"/>
              </a:rPr>
              <a:t>mdmanager.py –mode h </a:t>
            </a:r>
          </a:p>
          <a:p>
            <a:pPr marL="514350" indent="-514350">
              <a:buFont typeface="+mj-lt"/>
              <a:buAutoNum type="arabicPeriod"/>
            </a:pPr>
            <a:endParaRPr lang="en-US" sz="2600" dirty="0" smtClean="0"/>
          </a:p>
        </p:txBody>
      </p:sp>
    </p:spTree>
    <p:extLst>
      <p:ext uri="{BB962C8B-B14F-4D97-AF65-F5344CB8AC3E}">
        <p14:creationId xmlns:p14="http://schemas.microsoft.com/office/powerpoint/2010/main" val="23521105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 1"/>
          <p:cNvSpPr txBox="1">
            <a:spLocks noGrp="1"/>
          </p:cNvSpPr>
          <p:nvPr>
            <p:ph type="title" idx="4294967295"/>
          </p:nvPr>
        </p:nvSpPr>
        <p:spPr>
          <a:xfrm>
            <a:off x="1752600" y="457200"/>
            <a:ext cx="4953000" cy="869950"/>
          </a:xfrm>
          <a:prstGeom prst="rect">
            <a:avLst/>
          </a:prstGeo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de-DE" dirty="0" smtClean="0"/>
              <a:t>3.a. MD </a:t>
            </a:r>
            <a:r>
              <a:rPr lang="de-DE" dirty="0"/>
              <a:t>Mapping</a:t>
            </a:r>
          </a:p>
        </p:txBody>
      </p:sp>
      <p:sp>
        <p:nvSpPr>
          <p:cNvPr id="7" name="Segnaposto contenuto 2"/>
          <p:cNvSpPr txBox="1">
            <a:spLocks/>
          </p:cNvSpPr>
          <p:nvPr/>
        </p:nvSpPr>
        <p:spPr>
          <a:xfrm>
            <a:off x="152400" y="1676400"/>
            <a:ext cx="4648200" cy="4191000"/>
          </a:xfrm>
          <a:prstGeom prst="rect">
            <a:avLst/>
          </a:prstGeom>
        </p:spPr>
        <p:txBody>
          <a:bodyPr>
            <a:normAutofit fontScale="70000" lnSpcReduction="20000"/>
          </a:bodyPr>
          <a:lstStyle>
            <a:lvl1pPr marL="342900" indent="-3429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GB" dirty="0" smtClean="0"/>
              <a:t>Die </a:t>
            </a:r>
            <a:r>
              <a:rPr lang="en-GB" dirty="0" err="1" smtClean="0"/>
              <a:t>heterogenen</a:t>
            </a:r>
            <a:r>
              <a:rPr lang="en-GB" dirty="0" smtClean="0"/>
              <a:t>, </a:t>
            </a:r>
            <a:r>
              <a:rPr lang="en-GB" dirty="0" err="1" smtClean="0"/>
              <a:t>forschungsspezifischen</a:t>
            </a:r>
            <a:r>
              <a:rPr lang="en-GB" dirty="0" smtClean="0"/>
              <a:t> MD metadata </a:t>
            </a:r>
            <a:r>
              <a:rPr lang="en-GB" dirty="0" err="1" smtClean="0"/>
              <a:t>werden</a:t>
            </a:r>
            <a:r>
              <a:rPr lang="en-GB" dirty="0" smtClean="0"/>
              <a:t> </a:t>
            </a:r>
            <a:r>
              <a:rPr lang="en-GB" dirty="0" err="1" smtClean="0"/>
              <a:t>weiter</a:t>
            </a:r>
            <a:r>
              <a:rPr lang="en-GB" dirty="0" smtClean="0"/>
              <a:t> </a:t>
            </a:r>
            <a:r>
              <a:rPr lang="en-GB" dirty="0" err="1" smtClean="0"/>
              <a:t>prozessiert</a:t>
            </a:r>
            <a:r>
              <a:rPr lang="en-GB" dirty="0" smtClean="0"/>
              <a:t>, </a:t>
            </a:r>
            <a:r>
              <a:rPr lang="en-GB" dirty="0" err="1" smtClean="0"/>
              <a:t>homogenisiert</a:t>
            </a:r>
            <a:r>
              <a:rPr lang="en-GB" dirty="0" smtClean="0"/>
              <a:t> und auf das ‘</a:t>
            </a:r>
            <a:r>
              <a:rPr lang="en-GB" dirty="0" err="1" smtClean="0"/>
              <a:t>Zielschema</a:t>
            </a:r>
            <a:r>
              <a:rPr lang="en-GB" dirty="0" smtClean="0"/>
              <a:t>’ ‘EUDAT-B2FIND’ </a:t>
            </a:r>
            <a:r>
              <a:rPr lang="en-GB" dirty="0" err="1" smtClean="0"/>
              <a:t>abgebildet</a:t>
            </a:r>
            <a:r>
              <a:rPr lang="en-GB" dirty="0" smtClean="0"/>
              <a:t> :</a:t>
            </a:r>
            <a:endParaRPr lang="en-GB" dirty="0"/>
          </a:p>
          <a:p>
            <a:pPr marL="285750" indent="-285750"/>
            <a:r>
              <a:rPr lang="en-GB" dirty="0" err="1" smtClean="0"/>
              <a:t>Zerlege</a:t>
            </a:r>
            <a:r>
              <a:rPr lang="en-GB" dirty="0" smtClean="0"/>
              <a:t> die XML –</a:t>
            </a:r>
            <a:r>
              <a:rPr lang="en-GB" dirty="0" err="1" smtClean="0"/>
              <a:t>Datensätze</a:t>
            </a:r>
            <a:r>
              <a:rPr lang="en-GB" dirty="0" smtClean="0"/>
              <a:t> und </a:t>
            </a:r>
            <a:r>
              <a:rPr lang="en-GB" dirty="0" err="1" smtClean="0"/>
              <a:t>wähle</a:t>
            </a:r>
            <a:r>
              <a:rPr lang="en-GB" dirty="0" smtClean="0"/>
              <a:t> </a:t>
            </a:r>
            <a:r>
              <a:rPr lang="en-GB" dirty="0" err="1" smtClean="0"/>
              <a:t>Eintraäge</a:t>
            </a:r>
            <a:r>
              <a:rPr lang="en-GB" dirty="0" smtClean="0"/>
              <a:t> </a:t>
            </a:r>
            <a:r>
              <a:rPr lang="en-GB" dirty="0" err="1" smtClean="0"/>
              <a:t>durch</a:t>
            </a:r>
            <a:r>
              <a:rPr lang="en-GB" dirty="0" smtClean="0"/>
              <a:t> </a:t>
            </a:r>
            <a:r>
              <a:rPr lang="en-GB" dirty="0" err="1" smtClean="0"/>
              <a:t>spezifische</a:t>
            </a:r>
            <a:r>
              <a:rPr lang="en-GB" dirty="0" smtClean="0"/>
              <a:t> </a:t>
            </a:r>
            <a:r>
              <a:rPr lang="en-GB" dirty="0" err="1" smtClean="0"/>
              <a:t>Regeln</a:t>
            </a:r>
            <a:r>
              <a:rPr lang="en-GB" dirty="0" smtClean="0"/>
              <a:t> </a:t>
            </a:r>
            <a:r>
              <a:rPr lang="en-GB" dirty="0" err="1" smtClean="0"/>
              <a:t>aus</a:t>
            </a:r>
            <a:endParaRPr lang="en-GB" dirty="0"/>
          </a:p>
          <a:p>
            <a:pPr marL="285750" indent="-285750"/>
            <a:r>
              <a:rPr lang="en-GB" dirty="0" err="1" smtClean="0"/>
              <a:t>Analysiere</a:t>
            </a:r>
            <a:r>
              <a:rPr lang="en-GB" dirty="0" smtClean="0"/>
              <a:t> </a:t>
            </a:r>
            <a:r>
              <a:rPr lang="en-GB" dirty="0"/>
              <a:t>u</a:t>
            </a:r>
            <a:r>
              <a:rPr lang="en-GB" dirty="0" smtClean="0"/>
              <a:t>nd ‘parse ‘ die </a:t>
            </a:r>
            <a:r>
              <a:rPr lang="en-GB" dirty="0" err="1" smtClean="0"/>
              <a:t>Werte</a:t>
            </a:r>
            <a:r>
              <a:rPr lang="en-GB" dirty="0" smtClean="0"/>
              <a:t> und </a:t>
            </a:r>
            <a:r>
              <a:rPr lang="en-GB" dirty="0" err="1" smtClean="0"/>
              <a:t>ordne</a:t>
            </a:r>
            <a:r>
              <a:rPr lang="en-GB" dirty="0" smtClean="0"/>
              <a:t> </a:t>
            </a:r>
            <a:r>
              <a:rPr lang="en-GB" dirty="0" err="1" smtClean="0"/>
              <a:t>sie</a:t>
            </a:r>
            <a:r>
              <a:rPr lang="en-GB" dirty="0" smtClean="0"/>
              <a:t> ‘key-value’ </a:t>
            </a:r>
            <a:r>
              <a:rPr lang="en-GB" dirty="0" err="1" smtClean="0"/>
              <a:t>Paaren</a:t>
            </a:r>
            <a:r>
              <a:rPr lang="en-GB" dirty="0" smtClean="0"/>
              <a:t>  </a:t>
            </a:r>
            <a:r>
              <a:rPr lang="en-GB" dirty="0"/>
              <a:t>(JSON) </a:t>
            </a:r>
            <a:r>
              <a:rPr lang="en-GB" dirty="0" err="1" smtClean="0"/>
              <a:t>zu</a:t>
            </a:r>
            <a:endParaRPr lang="en-GB" dirty="0" smtClean="0"/>
          </a:p>
          <a:p>
            <a:pPr marL="285750" indent="-285750"/>
            <a:r>
              <a:rPr lang="en-GB" dirty="0" err="1" smtClean="0"/>
              <a:t>Dabei</a:t>
            </a:r>
            <a:r>
              <a:rPr lang="en-GB" dirty="0" smtClean="0"/>
              <a:t> </a:t>
            </a:r>
            <a:r>
              <a:rPr lang="en-GB" dirty="0" err="1" smtClean="0"/>
              <a:t>werden</a:t>
            </a:r>
            <a:r>
              <a:rPr lang="en-GB" dirty="0" smtClean="0"/>
              <a:t> ‘controlled vocabularies’ </a:t>
            </a:r>
            <a:r>
              <a:rPr lang="en-GB" dirty="0" err="1" smtClean="0"/>
              <a:t>benützt</a:t>
            </a:r>
            <a:endParaRPr lang="en-GB" dirty="0"/>
          </a:p>
          <a:p>
            <a:pPr marL="0" indent="0">
              <a:buNone/>
            </a:pPr>
            <a:r>
              <a:rPr lang="en-GB" dirty="0" err="1" smtClean="0"/>
              <a:t>Letztendlich</a:t>
            </a:r>
            <a:r>
              <a:rPr lang="en-GB" dirty="0" smtClean="0"/>
              <a:t> </a:t>
            </a:r>
            <a:r>
              <a:rPr lang="en-GB" dirty="0" err="1" smtClean="0"/>
              <a:t>erhält</a:t>
            </a:r>
            <a:r>
              <a:rPr lang="en-GB" dirty="0" smtClean="0"/>
              <a:t> man JSON-</a:t>
            </a:r>
            <a:r>
              <a:rPr lang="en-GB" dirty="0" err="1" smtClean="0"/>
              <a:t>Datensätze</a:t>
            </a:r>
            <a:r>
              <a:rPr lang="en-GB" dirty="0" smtClean="0"/>
              <a:t>, die </a:t>
            </a:r>
            <a:r>
              <a:rPr lang="en-GB" dirty="0" err="1" smtClean="0"/>
              <a:t>die</a:t>
            </a:r>
            <a:r>
              <a:rPr lang="en-GB" dirty="0" smtClean="0"/>
              <a:t> </a:t>
            </a:r>
            <a:r>
              <a:rPr lang="en-GB" dirty="0" err="1" smtClean="0"/>
              <a:t>Spezifikation</a:t>
            </a:r>
            <a:r>
              <a:rPr lang="en-GB" dirty="0" smtClean="0"/>
              <a:t> des B2FIND-Schemas </a:t>
            </a:r>
            <a:r>
              <a:rPr lang="en-GB" dirty="0" err="1" smtClean="0"/>
              <a:t>erfüllen</a:t>
            </a:r>
            <a:r>
              <a:rPr lang="en-GB" dirty="0" smtClean="0"/>
              <a:t> und in das CKAN portal </a:t>
            </a:r>
            <a:r>
              <a:rPr lang="en-GB" dirty="0" err="1" smtClean="0"/>
              <a:t>hochgeladen</a:t>
            </a:r>
            <a:r>
              <a:rPr lang="en-GB" dirty="0" smtClean="0"/>
              <a:t> </a:t>
            </a:r>
            <a:r>
              <a:rPr lang="en-GB" dirty="0" err="1" smtClean="0"/>
              <a:t>werden</a:t>
            </a:r>
            <a:r>
              <a:rPr lang="en-GB" dirty="0" smtClean="0"/>
              <a:t> </a:t>
            </a:r>
            <a:r>
              <a:rPr lang="en-GB" dirty="0" err="1" smtClean="0"/>
              <a:t>kann</a:t>
            </a:r>
            <a:endParaRPr lang="en-GB" dirty="0"/>
          </a:p>
        </p:txBody>
      </p:sp>
      <p:pic>
        <p:nvPicPr>
          <p:cNvPr id="4" name="Grafik 3"/>
          <p:cNvPicPr>
            <a:picLocks noChangeAspect="1"/>
          </p:cNvPicPr>
          <p:nvPr/>
        </p:nvPicPr>
        <p:blipFill>
          <a:blip r:embed="rId4">
            <a:lum/>
            <a:alphaModFix/>
          </a:blip>
          <a:srcRect/>
          <a:stretch>
            <a:fillRect/>
          </a:stretch>
        </p:blipFill>
        <p:spPr>
          <a:xfrm>
            <a:off x="4876800" y="1752600"/>
            <a:ext cx="3962400" cy="3675066"/>
          </a:xfrm>
          <a:prstGeom prst="rect">
            <a:avLst/>
          </a:prstGeom>
          <a:noFill/>
          <a:ln>
            <a:noFill/>
          </a:ln>
        </p:spPr>
      </p:pic>
    </p:spTree>
    <p:extLst>
      <p:ext uri="{BB962C8B-B14F-4D97-AF65-F5344CB8AC3E}">
        <p14:creationId xmlns:p14="http://schemas.microsoft.com/office/powerpoint/2010/main" val="2305597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371600" y="457200"/>
            <a:ext cx="5181600" cy="576064"/>
          </a:xfrm>
        </p:spPr>
        <p:txBody>
          <a:bodyPr/>
          <a:lstStyle/>
          <a:p>
            <a:r>
              <a:rPr lang="en-GB" b="0" dirty="0" smtClean="0"/>
              <a:t>B2FIND MD Schema (</a:t>
            </a:r>
            <a:r>
              <a:rPr lang="en-GB" b="0" dirty="0" err="1" smtClean="0"/>
              <a:t>Auszug</a:t>
            </a:r>
            <a:r>
              <a:rPr lang="en-GB" b="0" dirty="0" smtClean="0"/>
              <a:t>)</a:t>
            </a:r>
            <a:endParaRPr lang="en-GB" b="0" dirty="0"/>
          </a:p>
        </p:txBody>
      </p:sp>
      <p:graphicFrame>
        <p:nvGraphicFramePr>
          <p:cNvPr id="10" name="Tabelle 9"/>
          <p:cNvGraphicFramePr>
            <a:graphicFrameLocks noGrp="1"/>
          </p:cNvGraphicFramePr>
          <p:nvPr>
            <p:extLst>
              <p:ext uri="{D42A27DB-BD31-4B8C-83A1-F6EECF244321}">
                <p14:modId xmlns:p14="http://schemas.microsoft.com/office/powerpoint/2010/main" val="3538087467"/>
              </p:ext>
            </p:extLst>
          </p:nvPr>
        </p:nvGraphicFramePr>
        <p:xfrm>
          <a:off x="395537" y="1066798"/>
          <a:ext cx="8280919" cy="5112023"/>
        </p:xfrm>
        <a:graphic>
          <a:graphicData uri="http://schemas.openxmlformats.org/drawingml/2006/table">
            <a:tbl>
              <a:tblPr firstRow="1" bandRow="1">
                <a:tableStyleId>{5C22544A-7EE6-4342-B048-85BDC9FD1C3A}</a:tableStyleId>
              </a:tblPr>
              <a:tblGrid>
                <a:gridCol w="1018741"/>
                <a:gridCol w="1285514"/>
                <a:gridCol w="1728192"/>
                <a:gridCol w="2304256"/>
                <a:gridCol w="1008112"/>
                <a:gridCol w="936104"/>
              </a:tblGrid>
              <a:tr h="652969">
                <a:tc>
                  <a:txBody>
                    <a:bodyPr/>
                    <a:lstStyle/>
                    <a:p>
                      <a:pPr algn="l"/>
                      <a:r>
                        <a:rPr lang="en-GB" sz="1400" b="1" noProof="0" dirty="0" smtClean="0">
                          <a:solidFill>
                            <a:schemeClr val="tx1"/>
                          </a:solidFill>
                        </a:rPr>
                        <a:t>Metadata</a:t>
                      </a:r>
                    </a:p>
                    <a:p>
                      <a:pPr algn="l"/>
                      <a:r>
                        <a:rPr lang="en-GB" sz="1400" b="1" noProof="0" dirty="0" smtClean="0">
                          <a:solidFill>
                            <a:schemeClr val="tx1"/>
                          </a:solidFill>
                        </a:rPr>
                        <a:t>Type</a:t>
                      </a:r>
                    </a:p>
                  </a:txBody>
                  <a:tcPr>
                    <a:solidFill>
                      <a:schemeClr val="tx2">
                        <a:lumMod val="60000"/>
                        <a:lumOff val="40000"/>
                      </a:schemeClr>
                    </a:solidFill>
                  </a:tcPr>
                </a:tc>
                <a:tc>
                  <a:txBody>
                    <a:bodyPr/>
                    <a:lstStyle/>
                    <a:p>
                      <a:pPr algn="l"/>
                      <a:r>
                        <a:rPr lang="en-GB" sz="1400" b="1" noProof="0" dirty="0" smtClean="0">
                          <a:solidFill>
                            <a:schemeClr val="tx1"/>
                          </a:solidFill>
                        </a:rPr>
                        <a:t>B2FIND</a:t>
                      </a:r>
                    </a:p>
                    <a:p>
                      <a:pPr algn="l"/>
                      <a:r>
                        <a:rPr lang="en-GB" sz="1400" b="1" noProof="0" dirty="0" smtClean="0">
                          <a:solidFill>
                            <a:schemeClr val="tx1"/>
                          </a:solidFill>
                        </a:rPr>
                        <a:t>Field name </a:t>
                      </a:r>
                    </a:p>
                  </a:txBody>
                  <a:tcPr>
                    <a:solidFill>
                      <a:schemeClr val="tx2">
                        <a:lumMod val="60000"/>
                        <a:lumOff val="40000"/>
                      </a:schemeClr>
                    </a:solidFill>
                  </a:tcPr>
                </a:tc>
                <a:tc>
                  <a:txBody>
                    <a:bodyPr/>
                    <a:lstStyle/>
                    <a:p>
                      <a:pPr algn="l" fontAlgn="t"/>
                      <a:r>
                        <a:rPr lang="en-GB" sz="1400" b="1" i="0" u="none" strike="noStrike" noProof="0" dirty="0">
                          <a:solidFill>
                            <a:srgbClr val="000000"/>
                          </a:solidFill>
                          <a:effectLst/>
                          <a:latin typeface="Calibri"/>
                        </a:rPr>
                        <a:t>Semantic </a:t>
                      </a:r>
                      <a:r>
                        <a:rPr lang="en-GB" sz="1400" b="1" i="0" u="none" strike="noStrike" noProof="0" dirty="0" smtClean="0">
                          <a:solidFill>
                            <a:srgbClr val="000000"/>
                          </a:solidFill>
                          <a:effectLst/>
                          <a:latin typeface="Calibri"/>
                        </a:rPr>
                        <a:t>definition</a:t>
                      </a:r>
                      <a:endParaRPr lang="en-GB" sz="1400" b="1" i="0" u="none" strike="noStrike" noProof="0" dirty="0">
                        <a:solidFill>
                          <a:srgbClr val="000000"/>
                        </a:solidFill>
                        <a:effectLst/>
                        <a:latin typeface="Calibri"/>
                      </a:endParaRPr>
                    </a:p>
                  </a:txBody>
                  <a:tcPr marL="9525" marR="9525" marT="9525" marB="0">
                    <a:solidFill>
                      <a:schemeClr val="tx2">
                        <a:lumMod val="60000"/>
                        <a:lumOff val="40000"/>
                      </a:schemeClr>
                    </a:solidFill>
                  </a:tcPr>
                </a:tc>
                <a:tc>
                  <a:txBody>
                    <a:bodyPr/>
                    <a:lstStyle/>
                    <a:p>
                      <a:pPr algn="l" fontAlgn="t"/>
                      <a:r>
                        <a:rPr lang="en-GB" sz="1400" b="1" i="0" u="none" strike="noStrike" noProof="0" dirty="0">
                          <a:solidFill>
                            <a:srgbClr val="000000"/>
                          </a:solidFill>
                          <a:effectLst/>
                          <a:latin typeface="Calibri"/>
                        </a:rPr>
                        <a:t>Allowed </a:t>
                      </a:r>
                      <a:r>
                        <a:rPr lang="en-GB" sz="1400" b="1" i="0" u="none" strike="noStrike" noProof="0" dirty="0" smtClean="0">
                          <a:solidFill>
                            <a:srgbClr val="000000"/>
                          </a:solidFill>
                          <a:effectLst/>
                          <a:latin typeface="Calibri"/>
                        </a:rPr>
                        <a:t>values / CV</a:t>
                      </a:r>
                      <a:endParaRPr lang="en-GB" sz="1400" b="1" i="0" u="none" strike="noStrike" noProof="0" dirty="0">
                        <a:solidFill>
                          <a:srgbClr val="000000"/>
                        </a:solidFill>
                        <a:effectLst/>
                        <a:latin typeface="Calibri"/>
                      </a:endParaRPr>
                    </a:p>
                  </a:txBody>
                  <a:tcPr marL="9525" marR="9525" marT="9525" marB="0">
                    <a:solidFill>
                      <a:schemeClr val="tx2">
                        <a:lumMod val="60000"/>
                        <a:lumOff val="40000"/>
                      </a:schemeClr>
                    </a:solidFill>
                  </a:tcPr>
                </a:tc>
                <a:tc>
                  <a:txBody>
                    <a:bodyPr/>
                    <a:lstStyle/>
                    <a:p>
                      <a:pPr algn="l" fontAlgn="t"/>
                      <a:r>
                        <a:rPr lang="en-GB" sz="1400" b="1" i="0" u="sng" strike="noStrike" noProof="0" dirty="0">
                          <a:solidFill>
                            <a:srgbClr val="0000FF"/>
                          </a:solidFill>
                          <a:effectLst/>
                          <a:latin typeface="Calibri"/>
                        </a:rPr>
                        <a:t>Level of Obligation</a:t>
                      </a:r>
                    </a:p>
                  </a:txBody>
                  <a:tcPr marL="9525" marR="9525" marT="9525" marB="0">
                    <a:solidFill>
                      <a:schemeClr val="tx2">
                        <a:lumMod val="60000"/>
                        <a:lumOff val="40000"/>
                      </a:schemeClr>
                    </a:solidFill>
                  </a:tcPr>
                </a:tc>
                <a:tc>
                  <a:txBody>
                    <a:bodyPr/>
                    <a:lstStyle/>
                    <a:p>
                      <a:pPr algn="l" fontAlgn="t"/>
                      <a:r>
                        <a:rPr lang="en-GB" sz="1400" b="1" i="0" u="sng" strike="noStrike" noProof="0" dirty="0" smtClean="0">
                          <a:solidFill>
                            <a:srgbClr val="0000FF"/>
                          </a:solidFill>
                          <a:effectLst/>
                          <a:latin typeface="Calibri"/>
                          <a:hlinkClick r:id="rId3" action="ppaction://hlinkfile"/>
                        </a:rPr>
                        <a:t>Occurrence</a:t>
                      </a:r>
                      <a:endParaRPr lang="en-GB" sz="1400" b="1" i="0" u="sng" strike="noStrike" noProof="0" dirty="0">
                        <a:solidFill>
                          <a:srgbClr val="0000FF"/>
                        </a:solidFill>
                        <a:effectLst/>
                        <a:latin typeface="Calibri"/>
                      </a:endParaRPr>
                    </a:p>
                  </a:txBody>
                  <a:tcPr marL="9525" marR="9525" marT="9525" marB="0">
                    <a:solidFill>
                      <a:schemeClr val="tx2">
                        <a:lumMod val="60000"/>
                        <a:lumOff val="40000"/>
                      </a:schemeClr>
                    </a:solidFill>
                  </a:tcPr>
                </a:tc>
              </a:tr>
              <a:tr h="378121">
                <a:tc rowSpan="2">
                  <a:txBody>
                    <a:bodyPr/>
                    <a:lstStyle/>
                    <a:p>
                      <a:pPr algn="l" fontAlgn="t"/>
                      <a:r>
                        <a:rPr lang="en-GB" sz="1200" b="1" i="0" u="none" strike="noStrike" noProof="0" dirty="0" smtClean="0">
                          <a:solidFill>
                            <a:srgbClr val="000000"/>
                          </a:solidFill>
                          <a:effectLst/>
                          <a:latin typeface="+mj-lt"/>
                        </a:rPr>
                        <a:t>General information</a:t>
                      </a:r>
                    </a:p>
                  </a:txBody>
                  <a:tcPr marL="9525" marR="9525" marT="9525" marB="0">
                    <a:solidFill>
                      <a:schemeClr val="accent5">
                        <a:lumMod val="40000"/>
                        <a:lumOff val="60000"/>
                      </a:schemeClr>
                    </a:solidFill>
                  </a:tcPr>
                </a:tc>
                <a:tc>
                  <a:txBody>
                    <a:bodyPr/>
                    <a:lstStyle/>
                    <a:p>
                      <a:pPr algn="l" fontAlgn="t"/>
                      <a:r>
                        <a:rPr lang="en-GB" sz="1200" b="1" i="0" u="none" strike="noStrike" noProof="0" dirty="0">
                          <a:solidFill>
                            <a:srgbClr val="000000"/>
                          </a:solidFill>
                          <a:effectLst/>
                          <a:latin typeface="+mj-lt"/>
                        </a:rPr>
                        <a:t>Title</a:t>
                      </a:r>
                    </a:p>
                  </a:txBody>
                  <a:tcPr marL="9525" marR="9525" marT="9525" marB="0">
                    <a:solidFill>
                      <a:schemeClr val="accent5">
                        <a:lumMod val="40000"/>
                        <a:lumOff val="60000"/>
                      </a:schemeClr>
                    </a:solidFill>
                  </a:tcPr>
                </a:tc>
                <a:tc>
                  <a:txBody>
                    <a:bodyPr/>
                    <a:lstStyle/>
                    <a:p>
                      <a:pPr algn="l" fontAlgn="t"/>
                      <a:r>
                        <a:rPr lang="en-GB" sz="1200" b="0" i="0" u="none" strike="noStrike" noProof="0" dirty="0">
                          <a:solidFill>
                            <a:srgbClr val="000000"/>
                          </a:solidFill>
                          <a:effectLst/>
                          <a:latin typeface="+mj-lt"/>
                        </a:rPr>
                        <a:t>A name or title a resource is known</a:t>
                      </a:r>
                    </a:p>
                  </a:txBody>
                  <a:tcPr marL="9525" marR="9525" marT="9525" marB="0">
                    <a:solidFill>
                      <a:schemeClr val="accent5">
                        <a:lumMod val="40000"/>
                        <a:lumOff val="60000"/>
                      </a:schemeClr>
                    </a:solidFill>
                  </a:tcPr>
                </a:tc>
                <a:tc>
                  <a:txBody>
                    <a:bodyPr/>
                    <a:lstStyle/>
                    <a:p>
                      <a:pPr algn="l" fontAlgn="t"/>
                      <a:r>
                        <a:rPr lang="en-GB" sz="1200" b="0" i="0" u="none" strike="noStrike" noProof="0" dirty="0">
                          <a:solidFill>
                            <a:srgbClr val="000000"/>
                          </a:solidFill>
                          <a:effectLst/>
                          <a:latin typeface="+mj-lt"/>
                        </a:rPr>
                        <a:t>Free text</a:t>
                      </a:r>
                    </a:p>
                  </a:txBody>
                  <a:tcPr marL="9525" marR="9525" marT="9525" marB="0">
                    <a:solidFill>
                      <a:schemeClr val="accent5">
                        <a:lumMod val="40000"/>
                        <a:lumOff val="60000"/>
                      </a:schemeClr>
                    </a:solidFill>
                  </a:tcPr>
                </a:tc>
                <a:tc>
                  <a:txBody>
                    <a:bodyPr/>
                    <a:lstStyle/>
                    <a:p>
                      <a:pPr algn="l" fontAlgn="t"/>
                      <a:r>
                        <a:rPr lang="en-GB" sz="1200" b="0" i="0" u="none" strike="noStrike" noProof="0" dirty="0" smtClean="0">
                          <a:solidFill>
                            <a:srgbClr val="000000"/>
                          </a:solidFill>
                          <a:effectLst/>
                          <a:latin typeface="+mj-lt"/>
                        </a:rPr>
                        <a:t>Mandatory</a:t>
                      </a:r>
                      <a:endParaRPr lang="en-GB" sz="1200" b="0"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r>
                        <a:rPr lang="en-GB" sz="1200" noProof="0" dirty="0" smtClean="0">
                          <a:latin typeface="+mj-lt"/>
                        </a:rPr>
                        <a:t>1</a:t>
                      </a:r>
                      <a:endParaRPr lang="en-GB" sz="1200" noProof="0" dirty="0">
                        <a:latin typeface="+mj-lt"/>
                      </a:endParaRPr>
                    </a:p>
                  </a:txBody>
                  <a:tcPr marL="9525" marR="9525" marT="9525" marB="0">
                    <a:solidFill>
                      <a:schemeClr val="accent5">
                        <a:lumMod val="40000"/>
                        <a:lumOff val="60000"/>
                      </a:schemeClr>
                    </a:solidFill>
                  </a:tcPr>
                </a:tc>
              </a:tr>
              <a:tr h="380132">
                <a:tc vMerge="1">
                  <a:txBody>
                    <a:bodyPr/>
                    <a:lstStyle/>
                    <a:p>
                      <a:pPr algn="l" fontAlgn="t"/>
                      <a:endParaRPr lang="en-GB" sz="1200" b="1"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pPr algn="l" fontAlgn="t"/>
                      <a:r>
                        <a:rPr lang="en-GB" sz="1200" b="1" i="0" u="none" strike="noStrike" noProof="0" dirty="0">
                          <a:solidFill>
                            <a:srgbClr val="000000"/>
                          </a:solidFill>
                          <a:effectLst/>
                          <a:latin typeface="+mj-lt"/>
                        </a:rPr>
                        <a:t>Description</a:t>
                      </a:r>
                    </a:p>
                  </a:txBody>
                  <a:tcPr marL="9525" marR="9525" marT="9525" marB="0">
                    <a:solidFill>
                      <a:schemeClr val="accent5">
                        <a:lumMod val="40000"/>
                        <a:lumOff val="60000"/>
                      </a:schemeClr>
                    </a:solidFill>
                  </a:tcPr>
                </a:tc>
                <a:tc>
                  <a:txBody>
                    <a:bodyPr/>
                    <a:lstStyle/>
                    <a:p>
                      <a:pPr algn="l" fontAlgn="t"/>
                      <a:r>
                        <a:rPr lang="en-GB" sz="1200" b="0" i="0" u="none" strike="noStrike" noProof="0" dirty="0">
                          <a:solidFill>
                            <a:srgbClr val="000000"/>
                          </a:solidFill>
                          <a:effectLst/>
                          <a:latin typeface="+mj-lt"/>
                        </a:rPr>
                        <a:t>All </a:t>
                      </a:r>
                      <a:r>
                        <a:rPr lang="en-GB" sz="1200" b="0" i="0" u="none" strike="noStrike" noProof="0" dirty="0" smtClean="0">
                          <a:solidFill>
                            <a:srgbClr val="000000"/>
                          </a:solidFill>
                          <a:effectLst/>
                          <a:latin typeface="+mj-lt"/>
                        </a:rPr>
                        <a:t>additional</a:t>
                      </a:r>
                      <a:r>
                        <a:rPr lang="en-GB" sz="1200" b="0" i="0" u="none" strike="noStrike" baseline="0" noProof="0" dirty="0" smtClean="0">
                          <a:solidFill>
                            <a:srgbClr val="000000"/>
                          </a:solidFill>
                          <a:effectLst/>
                          <a:latin typeface="+mj-lt"/>
                        </a:rPr>
                        <a:t> textual </a:t>
                      </a:r>
                      <a:r>
                        <a:rPr lang="en-GB" sz="1200" b="0" i="0" u="none" strike="noStrike" noProof="0" dirty="0" smtClean="0">
                          <a:solidFill>
                            <a:srgbClr val="000000"/>
                          </a:solidFill>
                          <a:effectLst/>
                          <a:latin typeface="+mj-lt"/>
                        </a:rPr>
                        <a:t>information</a:t>
                      </a:r>
                      <a:endParaRPr lang="en-GB" sz="1200" b="0"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pPr algn="l" fontAlgn="t"/>
                      <a:r>
                        <a:rPr lang="en-GB" sz="1200" b="0" i="0" u="none" strike="noStrike" noProof="0" dirty="0" smtClean="0">
                          <a:solidFill>
                            <a:srgbClr val="000000"/>
                          </a:solidFill>
                          <a:effectLst/>
                          <a:latin typeface="+mj-lt"/>
                        </a:rPr>
                        <a:t>CKAN2.0 </a:t>
                      </a:r>
                      <a:r>
                        <a:rPr lang="en-GB" sz="1200" b="0" i="0" u="none" strike="noStrike" noProof="0" dirty="0">
                          <a:solidFill>
                            <a:srgbClr val="000000"/>
                          </a:solidFill>
                          <a:effectLst/>
                          <a:latin typeface="+mj-lt"/>
                        </a:rPr>
                        <a:t>only supports plain </a:t>
                      </a:r>
                      <a:r>
                        <a:rPr lang="en-GB" sz="1200" b="0" i="0" u="none" strike="noStrike" noProof="0" dirty="0" smtClean="0">
                          <a:solidFill>
                            <a:srgbClr val="000000"/>
                          </a:solidFill>
                          <a:effectLst/>
                          <a:latin typeface="+mj-lt"/>
                        </a:rPr>
                        <a:t>text</a:t>
                      </a:r>
                      <a:endParaRPr lang="en-GB" sz="1200" b="0"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pPr algn="l" fontAlgn="t"/>
                      <a:r>
                        <a:rPr lang="en-GB" sz="1200" b="0" i="0" u="none" strike="noStrike" noProof="0" dirty="0" smtClean="0">
                          <a:solidFill>
                            <a:srgbClr val="000000"/>
                          </a:solidFill>
                          <a:effectLst/>
                          <a:latin typeface="+mj-lt"/>
                        </a:rPr>
                        <a:t>Recommended</a:t>
                      </a:r>
                      <a:endParaRPr lang="en-GB" sz="1200" b="0"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r>
                        <a:rPr lang="en-GB" sz="1200" noProof="0" dirty="0" smtClean="0">
                          <a:latin typeface="+mj-lt"/>
                        </a:rPr>
                        <a:t>1</a:t>
                      </a:r>
                      <a:endParaRPr lang="en-GB" sz="1200" noProof="0" dirty="0">
                        <a:latin typeface="+mj-lt"/>
                      </a:endParaRPr>
                    </a:p>
                  </a:txBody>
                  <a:tcPr marL="9525" marR="9525" marT="9525" marB="0">
                    <a:solidFill>
                      <a:schemeClr val="accent5">
                        <a:lumMod val="40000"/>
                        <a:lumOff val="60000"/>
                      </a:schemeClr>
                    </a:solidFill>
                  </a:tcPr>
                </a:tc>
              </a:tr>
              <a:tr h="217616">
                <a:tc rowSpan="3">
                  <a:txBody>
                    <a:bodyPr/>
                    <a:lstStyle/>
                    <a:p>
                      <a:pPr algn="l" fontAlgn="t"/>
                      <a:r>
                        <a:rPr lang="en-GB" sz="1200" b="1" i="0" u="none" strike="noStrike" noProof="0" dirty="0" smtClean="0">
                          <a:solidFill>
                            <a:srgbClr val="000000"/>
                          </a:solidFill>
                          <a:effectLst/>
                          <a:latin typeface="+mj-lt"/>
                        </a:rPr>
                        <a:t>Data Access</a:t>
                      </a:r>
                      <a:endParaRPr lang="en-GB" sz="1200" b="1"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1" i="0" u="none" strike="noStrike" noProof="0" dirty="0">
                          <a:solidFill>
                            <a:srgbClr val="000000"/>
                          </a:solidFill>
                          <a:effectLst/>
                          <a:latin typeface="+mj-lt"/>
                        </a:rPr>
                        <a:t>Source</a:t>
                      </a: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URI </a:t>
                      </a:r>
                      <a:r>
                        <a:rPr lang="en-GB" sz="1200" b="0" i="0" u="none" strike="noStrike" noProof="0" dirty="0">
                          <a:solidFill>
                            <a:srgbClr val="000000"/>
                          </a:solidFill>
                          <a:effectLst/>
                          <a:latin typeface="+mj-lt"/>
                        </a:rPr>
                        <a:t>of </a:t>
                      </a:r>
                      <a:r>
                        <a:rPr lang="en-GB" sz="1200" b="0" i="0" u="none" strike="noStrike" noProof="0" dirty="0" smtClean="0">
                          <a:solidFill>
                            <a:srgbClr val="000000"/>
                          </a:solidFill>
                          <a:effectLst/>
                          <a:latin typeface="+mj-lt"/>
                        </a:rPr>
                        <a:t>the related resource</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Valid URL</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Mandatory</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1</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r>
              <a:tr h="217656">
                <a:tc vMerge="1">
                  <a:txBody>
                    <a:bodyPr/>
                    <a:lstStyle/>
                    <a:p>
                      <a:pPr algn="l" fontAlgn="t"/>
                      <a:endParaRPr lang="en-GB" sz="1200" b="1"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pPr algn="l" fontAlgn="t"/>
                      <a:r>
                        <a:rPr lang="en-GB" sz="1200" b="1" i="0" u="none" strike="noStrike" noProof="0" dirty="0" smtClean="0">
                          <a:solidFill>
                            <a:srgbClr val="000000"/>
                          </a:solidFill>
                          <a:effectLst/>
                          <a:latin typeface="+mj-lt"/>
                        </a:rPr>
                        <a:t>PID</a:t>
                      </a:r>
                      <a:endParaRPr lang="en-GB" sz="1200" b="1"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Persistent Identifier</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Recommended</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1</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r>
              <a:tr h="217656">
                <a:tc vMerge="1">
                  <a:txBody>
                    <a:bodyPr/>
                    <a:lstStyle/>
                    <a:p>
                      <a:pPr algn="l" fontAlgn="t"/>
                      <a:endParaRPr lang="en-GB" sz="1200" b="1"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pPr algn="l" fontAlgn="t"/>
                      <a:r>
                        <a:rPr lang="en-GB" sz="1200" b="1" i="0" u="none" strike="noStrike" noProof="0" dirty="0" smtClean="0">
                          <a:solidFill>
                            <a:srgbClr val="000000"/>
                          </a:solidFill>
                          <a:effectLst/>
                          <a:latin typeface="+mj-lt"/>
                        </a:rPr>
                        <a:t>DOI</a:t>
                      </a:r>
                      <a:endParaRPr lang="en-GB" sz="1200" b="1"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Digital</a:t>
                      </a:r>
                      <a:r>
                        <a:rPr lang="en-GB" sz="1200" b="0" i="0" u="none" strike="noStrike" baseline="0" noProof="0" dirty="0" smtClean="0">
                          <a:solidFill>
                            <a:srgbClr val="000000"/>
                          </a:solidFill>
                          <a:effectLst/>
                          <a:latin typeface="+mj-lt"/>
                        </a:rPr>
                        <a:t> Object Identifier</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Recommended</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c>
                  <a:txBody>
                    <a:bodyPr/>
                    <a:lstStyle/>
                    <a:p>
                      <a:pPr algn="l" fontAlgn="t"/>
                      <a:r>
                        <a:rPr lang="en-GB" sz="1200" b="0" i="0" u="none" strike="noStrike" noProof="0" dirty="0" smtClean="0">
                          <a:solidFill>
                            <a:srgbClr val="000000"/>
                          </a:solidFill>
                          <a:effectLst/>
                          <a:latin typeface="+mj-lt"/>
                        </a:rPr>
                        <a:t>1</a:t>
                      </a:r>
                      <a:endParaRPr lang="en-GB" sz="1200" b="0" i="0" u="none" strike="noStrike" noProof="0" dirty="0">
                        <a:solidFill>
                          <a:srgbClr val="000000"/>
                        </a:solidFill>
                        <a:effectLst/>
                        <a:latin typeface="+mj-lt"/>
                      </a:endParaRPr>
                    </a:p>
                  </a:txBody>
                  <a:tcPr marL="9525" marR="9525" marT="9525" marB="0">
                    <a:solidFill>
                      <a:schemeClr val="accent6">
                        <a:lumMod val="60000"/>
                        <a:lumOff val="40000"/>
                      </a:schemeClr>
                    </a:solidFill>
                  </a:tcPr>
                </a:tc>
              </a:tr>
              <a:tr h="598451">
                <a:tc rowSpan="4">
                  <a:txBody>
                    <a:bodyPr/>
                    <a:lstStyle/>
                    <a:p>
                      <a:pPr algn="l" fontAlgn="t"/>
                      <a:r>
                        <a:rPr lang="en-GB" sz="1200" b="1" i="0" u="none" strike="noStrike" noProof="0" dirty="0" smtClean="0">
                          <a:solidFill>
                            <a:srgbClr val="000000"/>
                          </a:solidFill>
                          <a:effectLst/>
                          <a:latin typeface="+mj-lt"/>
                        </a:rPr>
                        <a:t>Provenance</a:t>
                      </a:r>
                      <a:r>
                        <a:rPr lang="en-GB" sz="1200" b="1" i="0" u="none" strike="noStrike" baseline="0" noProof="0" dirty="0" smtClean="0">
                          <a:solidFill>
                            <a:srgbClr val="000000"/>
                          </a:solidFill>
                          <a:effectLst/>
                          <a:latin typeface="+mj-lt"/>
                        </a:rPr>
                        <a:t> data</a:t>
                      </a:r>
                      <a:endParaRPr lang="en-GB" sz="1200" b="1"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1" i="0" u="none" strike="noStrike" noProof="0" dirty="0" smtClean="0">
                          <a:solidFill>
                            <a:srgbClr val="000000"/>
                          </a:solidFill>
                          <a:effectLst/>
                          <a:latin typeface="+mj-lt"/>
                        </a:rPr>
                        <a:t>Creator</a:t>
                      </a:r>
                      <a:endParaRPr lang="en-GB" sz="1200" b="1"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smtClean="0">
                          <a:solidFill>
                            <a:srgbClr val="000000"/>
                          </a:solidFill>
                          <a:effectLst/>
                          <a:latin typeface="+mj-lt"/>
                        </a:rPr>
                        <a:t>List of the </a:t>
                      </a:r>
                      <a:r>
                        <a:rPr lang="en-GB" sz="1200" b="0" i="0" u="none" strike="noStrike" noProof="0" dirty="0">
                          <a:solidFill>
                            <a:srgbClr val="000000"/>
                          </a:solidFill>
                          <a:effectLst/>
                          <a:latin typeface="+mj-lt"/>
                        </a:rPr>
                        <a:t>main researchers involved in producing the </a:t>
                      </a:r>
                      <a:r>
                        <a:rPr lang="en-GB" sz="1200" b="0" i="0" u="none" strike="noStrike" noProof="0" dirty="0" smtClean="0">
                          <a:solidFill>
                            <a:srgbClr val="000000"/>
                          </a:solidFill>
                          <a:effectLst/>
                          <a:latin typeface="+mj-lt"/>
                        </a:rPr>
                        <a:t>data</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smtClean="0">
                          <a:solidFill>
                            <a:srgbClr val="000000"/>
                          </a:solidFill>
                          <a:effectLst/>
                          <a:latin typeface="+mj-lt"/>
                        </a:rPr>
                        <a:t>Text field (‘;’ list of citied names, separately</a:t>
                      </a:r>
                      <a:r>
                        <a:rPr lang="en-GB" sz="1200" b="0" i="0" u="none" strike="noStrike" baseline="0" noProof="0" dirty="0" smtClean="0">
                          <a:solidFill>
                            <a:srgbClr val="000000"/>
                          </a:solidFill>
                          <a:effectLst/>
                          <a:latin typeface="+mj-lt"/>
                        </a:rPr>
                        <a:t> indexed</a:t>
                      </a:r>
                      <a:r>
                        <a:rPr lang="en-GB" sz="1200" b="0" i="0" u="none" strike="noStrike" noProof="0" dirty="0" smtClean="0">
                          <a:solidFill>
                            <a:srgbClr val="000000"/>
                          </a:solidFill>
                          <a:effectLst/>
                          <a:latin typeface="+mj-lt"/>
                        </a:rPr>
                        <a:t>)</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a:solidFill>
                            <a:srgbClr val="000000"/>
                          </a:solidFill>
                          <a:effectLst/>
                          <a:latin typeface="+mj-lt"/>
                        </a:rPr>
                        <a:t> </a:t>
                      </a:r>
                      <a:r>
                        <a:rPr lang="en-GB" sz="1200" b="0" i="0" u="none" strike="noStrike" noProof="0" dirty="0" smtClean="0">
                          <a:solidFill>
                            <a:srgbClr val="000000"/>
                          </a:solidFill>
                          <a:effectLst/>
                          <a:latin typeface="+mj-lt"/>
                        </a:rPr>
                        <a:t>Recommended</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a:solidFill>
                            <a:srgbClr val="000000"/>
                          </a:solidFill>
                          <a:effectLst/>
                          <a:latin typeface="+mj-lt"/>
                        </a:rPr>
                        <a:t>0</a:t>
                      </a:r>
                      <a:r>
                        <a:rPr lang="en-GB" sz="1200" b="0" i="0" u="none" strike="noStrike" noProof="0" dirty="0" smtClean="0">
                          <a:solidFill>
                            <a:srgbClr val="000000"/>
                          </a:solidFill>
                          <a:effectLst/>
                          <a:latin typeface="+mj-lt"/>
                        </a:rPr>
                        <a:t>-n</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r>
              <a:tr h="380132">
                <a:tc vMerge="1">
                  <a:txBody>
                    <a:bodyPr/>
                    <a:lstStyle/>
                    <a:p>
                      <a:pPr algn="l" fontAlgn="t"/>
                      <a:endParaRPr lang="en-GB" sz="1200" b="1" i="0" u="none" strike="noStrike" noProof="0" dirty="0">
                        <a:solidFill>
                          <a:srgbClr val="000000"/>
                        </a:solidFill>
                        <a:effectLst/>
                        <a:latin typeface="+mj-lt"/>
                      </a:endParaRPr>
                    </a:p>
                  </a:txBody>
                  <a:tcPr marL="9525" marR="9525" marT="9525" marB="0">
                    <a:solidFill>
                      <a:srgbClr val="92D050"/>
                    </a:solidFill>
                  </a:tcPr>
                </a:tc>
                <a:tc>
                  <a:txBody>
                    <a:bodyPr/>
                    <a:lstStyle/>
                    <a:p>
                      <a:pPr algn="l" fontAlgn="t"/>
                      <a:r>
                        <a:rPr lang="en-GB" sz="1200" b="1" i="0" u="none" strike="noStrike" noProof="0" dirty="0">
                          <a:solidFill>
                            <a:srgbClr val="000000"/>
                          </a:solidFill>
                          <a:effectLst/>
                          <a:latin typeface="+mj-lt"/>
                        </a:rPr>
                        <a:t>Discipline</a:t>
                      </a:r>
                    </a:p>
                  </a:txBody>
                  <a:tcPr marL="9525" marR="9525" marT="9525" marB="0">
                    <a:solidFill>
                      <a:schemeClr val="accent3">
                        <a:lumMod val="75000"/>
                      </a:schemeClr>
                    </a:solidFill>
                  </a:tcPr>
                </a:tc>
                <a:tc>
                  <a:txBody>
                    <a:bodyPr/>
                    <a:lstStyle/>
                    <a:p>
                      <a:pPr algn="l" fontAlgn="t"/>
                      <a:r>
                        <a:rPr lang="en-GB" sz="1200" b="0" i="0" u="none" strike="noStrike" noProof="0" dirty="0">
                          <a:solidFill>
                            <a:srgbClr val="000000"/>
                          </a:solidFill>
                          <a:effectLst/>
                          <a:latin typeface="+mj-lt"/>
                        </a:rPr>
                        <a:t>Field of </a:t>
                      </a:r>
                      <a:r>
                        <a:rPr lang="en-GB" sz="1200" b="0" i="0" u="none" strike="noStrike" noProof="0" dirty="0" smtClean="0">
                          <a:solidFill>
                            <a:srgbClr val="000000"/>
                          </a:solidFill>
                          <a:effectLst/>
                          <a:latin typeface="+mj-lt"/>
                        </a:rPr>
                        <a:t>research</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smtClean="0">
                          <a:solidFill>
                            <a:srgbClr val="000000"/>
                          </a:solidFill>
                          <a:effectLst/>
                          <a:latin typeface="+mj-lt"/>
                        </a:rPr>
                        <a:t>Text field (mapped and validated</a:t>
                      </a:r>
                      <a:r>
                        <a:rPr lang="en-GB" sz="1200" b="0" i="0" u="none" strike="noStrike" baseline="0" noProof="0" dirty="0" smtClean="0">
                          <a:solidFill>
                            <a:srgbClr val="000000"/>
                          </a:solidFill>
                          <a:effectLst/>
                          <a:latin typeface="+mj-lt"/>
                        </a:rPr>
                        <a:t> against CV)</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smtClean="0">
                          <a:solidFill>
                            <a:srgbClr val="000000"/>
                          </a:solidFill>
                          <a:effectLst/>
                          <a:latin typeface="+mj-lt"/>
                        </a:rPr>
                        <a:t>Recommended</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a:solidFill>
                            <a:srgbClr val="000000"/>
                          </a:solidFill>
                          <a:effectLst/>
                          <a:latin typeface="+mj-lt"/>
                        </a:rPr>
                        <a:t>0-n</a:t>
                      </a:r>
                    </a:p>
                  </a:txBody>
                  <a:tcPr marL="9525" marR="9525" marT="9525" marB="0">
                    <a:solidFill>
                      <a:schemeClr val="accent3">
                        <a:lumMod val="75000"/>
                      </a:schemeClr>
                    </a:solidFill>
                  </a:tcPr>
                </a:tc>
              </a:tr>
              <a:tr h="380132">
                <a:tc vMerge="1">
                  <a:txBody>
                    <a:bodyPr/>
                    <a:lstStyle/>
                    <a:p>
                      <a:endParaRPr lang="en-GB"/>
                    </a:p>
                  </a:txBody>
                  <a:tcPr/>
                </a:tc>
                <a:tc>
                  <a:txBody>
                    <a:bodyPr/>
                    <a:lstStyle/>
                    <a:p>
                      <a:pPr algn="l" fontAlgn="t"/>
                      <a:r>
                        <a:rPr lang="en-GB" sz="1200" b="1" i="0" u="none" strike="noStrike" noProof="0" dirty="0" smtClean="0">
                          <a:solidFill>
                            <a:srgbClr val="000000"/>
                          </a:solidFill>
                          <a:effectLst/>
                          <a:latin typeface="+mj-lt"/>
                        </a:rPr>
                        <a:t>Publisher</a:t>
                      </a:r>
                      <a:endParaRPr lang="en-GB" sz="1200" b="1"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smtClean="0">
                          <a:solidFill>
                            <a:srgbClr val="000000"/>
                          </a:solidFill>
                          <a:effectLst/>
                          <a:latin typeface="+mj-lt"/>
                        </a:rPr>
                        <a:t>The person or institution publishes the</a:t>
                      </a:r>
                      <a:r>
                        <a:rPr lang="en-GB" sz="1200" b="0" i="0" u="none" strike="noStrike" baseline="0" noProof="0" dirty="0" smtClean="0">
                          <a:solidFill>
                            <a:srgbClr val="000000"/>
                          </a:solidFill>
                          <a:effectLst/>
                          <a:latin typeface="+mj-lt"/>
                        </a:rPr>
                        <a:t> data</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r>
              <a:tr h="380132">
                <a:tc vMerge="1">
                  <a:txBody>
                    <a:bodyPr/>
                    <a:lstStyle/>
                    <a:p>
                      <a:pPr algn="l" fontAlgn="t"/>
                      <a:endParaRPr lang="en-GB" sz="1200" b="1"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pPr algn="l" fontAlgn="t"/>
                      <a:r>
                        <a:rPr lang="en-GB" sz="1200" b="1" i="0" u="none" strike="noStrike" noProof="0" dirty="0">
                          <a:solidFill>
                            <a:srgbClr val="000000"/>
                          </a:solidFill>
                          <a:effectLst/>
                          <a:latin typeface="+mj-lt"/>
                        </a:rPr>
                        <a:t>PublicationYear</a:t>
                      </a:r>
                    </a:p>
                  </a:txBody>
                  <a:tcPr marL="9525" marR="9525" marT="9525" marB="0">
                    <a:solidFill>
                      <a:schemeClr val="accent3">
                        <a:lumMod val="75000"/>
                      </a:schemeClr>
                    </a:solidFill>
                  </a:tcPr>
                </a:tc>
                <a:tc>
                  <a:txBody>
                    <a:bodyPr/>
                    <a:lstStyle/>
                    <a:p>
                      <a:pPr algn="l" fontAlgn="t"/>
                      <a:r>
                        <a:rPr lang="en-GB" sz="1200" b="0" i="0" u="none" strike="noStrike" noProof="0" dirty="0">
                          <a:solidFill>
                            <a:srgbClr val="000000"/>
                          </a:solidFill>
                          <a:effectLst/>
                          <a:latin typeface="+mj-lt"/>
                        </a:rPr>
                        <a:t>The year when the data was or </a:t>
                      </a:r>
                      <a:r>
                        <a:rPr lang="en-GB" sz="1200" b="0" i="0" u="none" strike="noStrike" noProof="0" dirty="0" smtClean="0">
                          <a:solidFill>
                            <a:srgbClr val="000000"/>
                          </a:solidFill>
                          <a:effectLst/>
                          <a:latin typeface="+mj-lt"/>
                        </a:rPr>
                        <a:t>will </a:t>
                      </a:r>
                      <a:r>
                        <a:rPr lang="en-GB" sz="1200" b="0" i="0" u="none" strike="noStrike" noProof="0" dirty="0">
                          <a:solidFill>
                            <a:srgbClr val="000000"/>
                          </a:solidFill>
                          <a:effectLst/>
                          <a:latin typeface="+mj-lt"/>
                        </a:rPr>
                        <a:t>be made </a:t>
                      </a:r>
                      <a:r>
                        <a:rPr lang="en-GB" sz="1200" b="0" i="0" u="none" strike="noStrike" noProof="0" dirty="0" smtClean="0">
                          <a:solidFill>
                            <a:srgbClr val="000000"/>
                          </a:solidFill>
                          <a:effectLst/>
                          <a:latin typeface="+mj-lt"/>
                        </a:rPr>
                        <a:t>public</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a:solidFill>
                            <a:srgbClr val="000000"/>
                          </a:solidFill>
                          <a:effectLst/>
                          <a:latin typeface="+mj-lt"/>
                        </a:rPr>
                        <a:t>YYYY</a:t>
                      </a:r>
                    </a:p>
                  </a:txBody>
                  <a:tcPr marL="9525" marR="9525" marT="9525" marB="0">
                    <a:solidFill>
                      <a:schemeClr val="accent3">
                        <a:lumMod val="75000"/>
                      </a:schemeClr>
                    </a:solidFill>
                  </a:tcPr>
                </a:tc>
                <a:tc>
                  <a:txBody>
                    <a:bodyPr/>
                    <a:lstStyle/>
                    <a:p>
                      <a:pPr algn="l" fontAlgn="t"/>
                      <a:r>
                        <a:rPr lang="en-GB" sz="1200" b="0" i="0" u="none" strike="noStrike" noProof="0" dirty="0" smtClean="0">
                          <a:solidFill>
                            <a:srgbClr val="000000"/>
                          </a:solidFill>
                          <a:effectLst/>
                          <a:latin typeface="+mj-lt"/>
                        </a:rPr>
                        <a:t>Recommended</a:t>
                      </a:r>
                      <a:endParaRPr lang="en-GB" sz="1200" b="0" i="0" u="none" strike="noStrike" noProof="0" dirty="0">
                        <a:solidFill>
                          <a:srgbClr val="000000"/>
                        </a:solidFill>
                        <a:effectLst/>
                        <a:latin typeface="+mj-lt"/>
                      </a:endParaRPr>
                    </a:p>
                  </a:txBody>
                  <a:tcPr marL="9525" marR="9525" marT="9525" marB="0">
                    <a:solidFill>
                      <a:schemeClr val="accent3">
                        <a:lumMod val="75000"/>
                      </a:schemeClr>
                    </a:solidFill>
                  </a:tcPr>
                </a:tc>
                <a:tc>
                  <a:txBody>
                    <a:bodyPr/>
                    <a:lstStyle/>
                    <a:p>
                      <a:pPr algn="l" fontAlgn="t"/>
                      <a:r>
                        <a:rPr lang="en-GB" sz="1200" b="0" i="0" u="none" strike="noStrike" noProof="0" dirty="0">
                          <a:solidFill>
                            <a:srgbClr val="000000"/>
                          </a:solidFill>
                          <a:effectLst/>
                          <a:latin typeface="+mj-lt"/>
                        </a:rPr>
                        <a:t>1</a:t>
                      </a:r>
                    </a:p>
                  </a:txBody>
                  <a:tcPr marL="9525" marR="9525" marT="9525" marB="0">
                    <a:solidFill>
                      <a:schemeClr val="accent3">
                        <a:lumMod val="75000"/>
                      </a:schemeClr>
                    </a:solidFill>
                  </a:tcPr>
                </a:tc>
              </a:tr>
              <a:tr h="562382">
                <a:tc rowSpan="2">
                  <a:txBody>
                    <a:bodyPr/>
                    <a:lstStyle/>
                    <a:p>
                      <a:pPr algn="l" fontAlgn="t"/>
                      <a:r>
                        <a:rPr lang="en-GB" sz="1200" b="1" i="0" u="none" strike="noStrike" noProof="0" dirty="0" smtClean="0">
                          <a:solidFill>
                            <a:srgbClr val="000000"/>
                          </a:solidFill>
                          <a:effectLst/>
                          <a:latin typeface="+mj-lt"/>
                        </a:rPr>
                        <a:t>Data coverage</a:t>
                      </a:r>
                      <a:endParaRPr lang="en-GB" sz="1200" b="1" i="0" u="none" strike="noStrike" noProof="0" dirty="0">
                        <a:solidFill>
                          <a:srgbClr val="000000"/>
                        </a:solidFill>
                        <a:effectLst/>
                        <a:latin typeface="+mj-lt"/>
                      </a:endParaRPr>
                    </a:p>
                  </a:txBody>
                  <a:tcPr marL="9525" marR="9525" marT="9525" marB="0">
                    <a:solidFill>
                      <a:srgbClr val="FFC000"/>
                    </a:solidFill>
                  </a:tcPr>
                </a:tc>
                <a:tc>
                  <a:txBody>
                    <a:bodyPr/>
                    <a:lstStyle/>
                    <a:p>
                      <a:pPr algn="l" fontAlgn="t"/>
                      <a:r>
                        <a:rPr lang="en-GB" sz="1200" b="1" i="0" u="none" strike="noStrike" noProof="0" dirty="0">
                          <a:solidFill>
                            <a:srgbClr val="000000"/>
                          </a:solidFill>
                          <a:effectLst/>
                          <a:latin typeface="+mj-lt"/>
                        </a:rPr>
                        <a:t>TemporalCoverage</a:t>
                      </a:r>
                    </a:p>
                  </a:txBody>
                  <a:tcPr marL="9525" marR="9525" marT="9525" marB="0">
                    <a:solidFill>
                      <a:srgbClr val="FFC000"/>
                    </a:solidFill>
                  </a:tcPr>
                </a:tc>
                <a:tc>
                  <a:txBody>
                    <a:bodyPr/>
                    <a:lstStyle/>
                    <a:p>
                      <a:pPr algn="l" fontAlgn="t"/>
                      <a:r>
                        <a:rPr lang="en-GB" sz="1200" b="0" i="0" u="none" strike="noStrike" noProof="0" dirty="0" smtClean="0">
                          <a:solidFill>
                            <a:srgbClr val="000000"/>
                          </a:solidFill>
                          <a:effectLst/>
                          <a:latin typeface="+mj-lt"/>
                        </a:rPr>
                        <a:t>Relation to or Coverage of </a:t>
                      </a:r>
                      <a:r>
                        <a:rPr lang="en-GB" sz="1200" b="0" i="0" u="none" strike="noStrike" noProof="0" dirty="0">
                          <a:solidFill>
                            <a:srgbClr val="000000"/>
                          </a:solidFill>
                          <a:effectLst/>
                          <a:latin typeface="+mj-lt"/>
                        </a:rPr>
                        <a:t>a specific interval in time</a:t>
                      </a:r>
                      <a:r>
                        <a:rPr lang="en-GB" sz="1200" b="0" i="0" u="none" strike="noStrike" noProof="0" dirty="0" smtClean="0">
                          <a:solidFill>
                            <a:srgbClr val="000000"/>
                          </a:solidFill>
                          <a:effectLst/>
                          <a:latin typeface="+mj-lt"/>
                        </a:rPr>
                        <a:t>.</a:t>
                      </a:r>
                      <a:endParaRPr lang="en-GB" sz="1200" b="0" i="0" u="none" strike="noStrike" noProof="0" dirty="0">
                        <a:solidFill>
                          <a:srgbClr val="000000"/>
                        </a:solidFill>
                        <a:effectLst/>
                        <a:latin typeface="+mj-lt"/>
                      </a:endParaRPr>
                    </a:p>
                  </a:txBody>
                  <a:tcPr marL="9525" marR="9525" marT="9525" marB="0">
                    <a:solidFill>
                      <a:srgbClr val="FFC000"/>
                    </a:solidFill>
                  </a:tcPr>
                </a:tc>
                <a:tc>
                  <a:txBody>
                    <a:bodyPr/>
                    <a:lstStyle/>
                    <a:p>
                      <a:pPr algn="l" fontAlgn="t"/>
                      <a:r>
                        <a:rPr lang="en-GB" sz="1200" b="0" i="0" u="none" strike="noStrike" noProof="0" dirty="0" smtClean="0">
                          <a:solidFill>
                            <a:srgbClr val="000000"/>
                          </a:solidFill>
                          <a:effectLst/>
                          <a:latin typeface="+mj-lt"/>
                        </a:rPr>
                        <a:t>Interval between</a:t>
                      </a:r>
                      <a:r>
                        <a:rPr lang="en-GB" sz="1200" b="0" i="0" u="none" strike="noStrike" baseline="0" noProof="0" dirty="0" smtClean="0">
                          <a:solidFill>
                            <a:srgbClr val="000000"/>
                          </a:solidFill>
                          <a:effectLst/>
                          <a:latin typeface="+mj-lt"/>
                        </a:rPr>
                        <a:t> two UTC Date Timestamps : [ BeginDateTime , EndDateTime ]</a:t>
                      </a:r>
                      <a:endParaRPr lang="en-GB" sz="1200" b="0" i="0" u="none" strike="noStrike" noProof="0" dirty="0">
                        <a:solidFill>
                          <a:srgbClr val="000000"/>
                        </a:solidFill>
                        <a:effectLst/>
                        <a:latin typeface="+mj-lt"/>
                      </a:endParaRPr>
                    </a:p>
                  </a:txBody>
                  <a:tcPr marL="9525" marR="9525" marT="9525" marB="0">
                    <a:solidFill>
                      <a:srgbClr val="FFC000"/>
                    </a:solidFill>
                  </a:tcPr>
                </a:tc>
                <a:tc>
                  <a:txBody>
                    <a:bodyPr/>
                    <a:lstStyle/>
                    <a:p>
                      <a:pPr algn="l" fontAlgn="t"/>
                      <a:r>
                        <a:rPr lang="en-GB" sz="1200" b="0" i="0" u="none" strike="noStrike" noProof="0" dirty="0" smtClean="0">
                          <a:solidFill>
                            <a:srgbClr val="000000"/>
                          </a:solidFill>
                          <a:effectLst/>
                          <a:latin typeface="+mj-lt"/>
                        </a:rPr>
                        <a:t>Optional</a:t>
                      </a:r>
                      <a:endParaRPr lang="en-GB" sz="1200" b="0" i="0" u="none" strike="noStrike" noProof="0" dirty="0">
                        <a:solidFill>
                          <a:srgbClr val="000000"/>
                        </a:solidFill>
                        <a:effectLst/>
                        <a:latin typeface="+mj-lt"/>
                      </a:endParaRPr>
                    </a:p>
                  </a:txBody>
                  <a:tcPr marL="9525" marR="9525" marT="9525" marB="0">
                    <a:solidFill>
                      <a:srgbClr val="FFC000"/>
                    </a:solidFill>
                  </a:tcPr>
                </a:tc>
                <a:tc>
                  <a:txBody>
                    <a:bodyPr/>
                    <a:lstStyle/>
                    <a:p>
                      <a:r>
                        <a:rPr lang="en-GB" sz="1200" noProof="0" dirty="0" smtClean="0">
                          <a:latin typeface="+mj-lt"/>
                        </a:rPr>
                        <a:t>1</a:t>
                      </a:r>
                      <a:endParaRPr lang="en-GB" sz="1200" noProof="0" dirty="0">
                        <a:latin typeface="+mj-lt"/>
                      </a:endParaRPr>
                    </a:p>
                  </a:txBody>
                  <a:tcPr marL="9525" marR="9525" marT="9525" marB="0">
                    <a:solidFill>
                      <a:srgbClr val="FFC000"/>
                    </a:solidFill>
                  </a:tcPr>
                </a:tc>
              </a:tr>
              <a:tr h="746644">
                <a:tc vMerge="1">
                  <a:txBody>
                    <a:bodyPr/>
                    <a:lstStyle/>
                    <a:p>
                      <a:pPr algn="l" fontAlgn="t"/>
                      <a:endParaRPr lang="en-GB" sz="1200" b="1" i="0" u="none" strike="noStrike" noProof="0" dirty="0">
                        <a:solidFill>
                          <a:srgbClr val="000000"/>
                        </a:solidFill>
                        <a:effectLst/>
                        <a:latin typeface="+mj-lt"/>
                      </a:endParaRPr>
                    </a:p>
                  </a:txBody>
                  <a:tcPr marL="9525" marR="9525" marT="9525" marB="0">
                    <a:solidFill>
                      <a:schemeClr val="accent5">
                        <a:lumMod val="40000"/>
                        <a:lumOff val="60000"/>
                      </a:schemeClr>
                    </a:solidFill>
                  </a:tcPr>
                </a:tc>
                <a:tc>
                  <a:txBody>
                    <a:bodyPr/>
                    <a:lstStyle/>
                    <a:p>
                      <a:pPr algn="l" fontAlgn="t"/>
                      <a:r>
                        <a:rPr lang="en-GB" sz="1200" b="1" i="0" u="none" strike="noStrike" noProof="0" dirty="0" smtClean="0">
                          <a:solidFill>
                            <a:srgbClr val="000000"/>
                          </a:solidFill>
                          <a:effectLst/>
                          <a:latin typeface="+mj-lt"/>
                        </a:rPr>
                        <a:t>SpatialCoverage</a:t>
                      </a:r>
                      <a:endParaRPr lang="en-GB" sz="1200" b="1" i="0" u="none" strike="noStrike" noProof="0" dirty="0">
                        <a:solidFill>
                          <a:srgbClr val="000000"/>
                        </a:solidFill>
                        <a:effectLst/>
                        <a:latin typeface="+mj-lt"/>
                      </a:endParaRPr>
                    </a:p>
                  </a:txBody>
                  <a:tcPr marL="9525" marR="9525" marT="9525" marB="0">
                    <a:solidFill>
                      <a:srgbClr val="FFC000"/>
                    </a:solidFill>
                  </a:tcPr>
                </a:tc>
                <a:tc>
                  <a:txBody>
                    <a:bodyPr/>
                    <a:lstStyle/>
                    <a:p>
                      <a:pPr algn="l" fontAlgn="t"/>
                      <a:r>
                        <a:rPr lang="en-GB" sz="1200" b="0" i="0" u="none" strike="noStrike" noProof="0" dirty="0">
                          <a:solidFill>
                            <a:srgbClr val="000000"/>
                          </a:solidFill>
                          <a:effectLst/>
                          <a:latin typeface="+mj-lt"/>
                        </a:rPr>
                        <a:t>The spatial limits of a place.</a:t>
                      </a:r>
                    </a:p>
                  </a:txBody>
                  <a:tcPr marL="9525" marR="9525" marT="9525" marB="0">
                    <a:solidFill>
                      <a:srgbClr val="FFC000"/>
                    </a:solidFill>
                  </a:tcPr>
                </a:tc>
                <a:tc>
                  <a:txBody>
                    <a:bodyPr/>
                    <a:lstStyle/>
                    <a:p>
                      <a:pPr algn="l" fontAlgn="t"/>
                      <a:r>
                        <a:rPr lang="en-GB" sz="1200" b="0" i="0" u="none" strike="noStrike" noProof="0" dirty="0">
                          <a:solidFill>
                            <a:srgbClr val="000000"/>
                          </a:solidFill>
                          <a:effectLst/>
                          <a:latin typeface="+mj-lt"/>
                        </a:rPr>
                        <a:t>A spatial point or box </a:t>
                      </a:r>
                      <a:r>
                        <a:rPr lang="en-GB" sz="1200" b="0" i="0" u="none" strike="noStrike" noProof="0" dirty="0" smtClean="0">
                          <a:solidFill>
                            <a:srgbClr val="000000"/>
                          </a:solidFill>
                          <a:effectLst/>
                          <a:latin typeface="+mj-lt"/>
                        </a:rPr>
                        <a:t>specification,</a:t>
                      </a:r>
                      <a:r>
                        <a:rPr lang="en-GB" sz="1200" b="0" i="0" u="none" strike="noStrike" baseline="0" noProof="0" dirty="0" smtClean="0">
                          <a:solidFill>
                            <a:srgbClr val="000000"/>
                          </a:solidFill>
                          <a:effectLst/>
                          <a:latin typeface="+mj-lt"/>
                        </a:rPr>
                        <a:t> CKAN representation :</a:t>
                      </a:r>
                      <a:r>
                        <a:rPr lang="en-GB" sz="1200" b="0" i="0" u="none" strike="noStrike" noProof="0" dirty="0">
                          <a:solidFill>
                            <a:srgbClr val="000000"/>
                          </a:solidFill>
                          <a:effectLst/>
                          <a:latin typeface="+mj-lt"/>
                        </a:rPr>
                        <a:t/>
                      </a:r>
                      <a:br>
                        <a:rPr lang="en-GB" sz="1200" b="0" i="0" u="none" strike="noStrike" noProof="0" dirty="0">
                          <a:solidFill>
                            <a:srgbClr val="000000"/>
                          </a:solidFill>
                          <a:effectLst/>
                          <a:latin typeface="+mj-lt"/>
                        </a:rPr>
                      </a:br>
                      <a:r>
                        <a:rPr lang="en-GB" sz="1200" b="0" i="0" u="none" strike="noStrike" noProof="0" dirty="0" smtClean="0">
                          <a:solidFill>
                            <a:srgbClr val="000000"/>
                          </a:solidFill>
                          <a:effectLst/>
                          <a:latin typeface="+mj-lt"/>
                        </a:rPr>
                        <a:t>spatial</a:t>
                      </a:r>
                      <a:r>
                        <a:rPr lang="en-GB" sz="1200" b="0" i="0" u="none" strike="noStrike" noProof="0" dirty="0">
                          <a:solidFill>
                            <a:srgbClr val="000000"/>
                          </a:solidFill>
                          <a:effectLst/>
                          <a:latin typeface="+mj-lt"/>
                        </a:rPr>
                        <a:t>={"type":"Polygon","coordinates</a:t>
                      </a:r>
                      <a:r>
                        <a:rPr lang="en-GB" sz="1200" b="0" i="0" u="none" strike="noStrike" noProof="0" dirty="0" smtClean="0">
                          <a:solidFill>
                            <a:srgbClr val="000000"/>
                          </a:solidFill>
                          <a:effectLst/>
                          <a:latin typeface="+mj-lt"/>
                        </a:rPr>
                        <a:t>":[[[minlat,minlon…]]}</a:t>
                      </a:r>
                      <a:endParaRPr lang="en-GB" sz="1200" b="0" i="0" u="none" strike="noStrike" noProof="0" dirty="0">
                        <a:solidFill>
                          <a:srgbClr val="000000"/>
                        </a:solidFill>
                        <a:effectLst/>
                        <a:latin typeface="+mj-lt"/>
                      </a:endParaRPr>
                    </a:p>
                  </a:txBody>
                  <a:tcPr marL="9525" marR="9525" marT="9525" marB="0">
                    <a:solidFill>
                      <a:srgbClr val="FFC000"/>
                    </a:solidFill>
                  </a:tcPr>
                </a:tc>
                <a:tc>
                  <a:txBody>
                    <a:bodyPr/>
                    <a:lstStyle/>
                    <a:p>
                      <a:pPr algn="l" fontAlgn="t"/>
                      <a:r>
                        <a:rPr lang="en-GB" sz="1200" b="0" i="0" u="none" strike="noStrike" noProof="0" dirty="0" smtClean="0">
                          <a:solidFill>
                            <a:srgbClr val="000000"/>
                          </a:solidFill>
                          <a:effectLst/>
                          <a:latin typeface="+mj-lt"/>
                        </a:rPr>
                        <a:t>Optional</a:t>
                      </a:r>
                      <a:endParaRPr lang="en-GB" sz="1200" b="0" i="0" u="none" strike="noStrike" noProof="0" dirty="0">
                        <a:solidFill>
                          <a:srgbClr val="000000"/>
                        </a:solidFill>
                        <a:effectLst/>
                        <a:latin typeface="+mj-lt"/>
                      </a:endParaRPr>
                    </a:p>
                  </a:txBody>
                  <a:tcPr marL="9525" marR="9525" marT="9525" marB="0">
                    <a:solidFill>
                      <a:srgbClr val="FFC000"/>
                    </a:solidFill>
                  </a:tcPr>
                </a:tc>
                <a:tc>
                  <a:txBody>
                    <a:bodyPr/>
                    <a:lstStyle/>
                    <a:p>
                      <a:r>
                        <a:rPr lang="en-GB" sz="1200" noProof="0" dirty="0" smtClean="0">
                          <a:latin typeface="+mj-lt"/>
                        </a:rPr>
                        <a:t>1</a:t>
                      </a:r>
                      <a:endParaRPr lang="en-GB" sz="1200" noProof="0" dirty="0">
                        <a:latin typeface="+mj-lt"/>
                      </a:endParaRPr>
                    </a:p>
                  </a:txBody>
                  <a:tcPr marL="9525" marR="9525" marT="9525" marB="0">
                    <a:solidFill>
                      <a:srgbClr val="FFC000"/>
                    </a:solidFill>
                  </a:tcPr>
                </a:tc>
              </a:tr>
            </a:tbl>
          </a:graphicData>
        </a:graphic>
      </p:graphicFrame>
    </p:spTree>
    <p:extLst>
      <p:ext uri="{BB962C8B-B14F-4D97-AF65-F5344CB8AC3E}">
        <p14:creationId xmlns:p14="http://schemas.microsoft.com/office/powerpoint/2010/main" val="3793869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feld 48"/>
          <p:cNvSpPr txBox="1"/>
          <p:nvPr/>
        </p:nvSpPr>
        <p:spPr>
          <a:xfrm>
            <a:off x="7185967" y="1079702"/>
            <a:ext cx="1958033" cy="5632311"/>
          </a:xfrm>
          <a:prstGeom prst="rect">
            <a:avLst/>
          </a:prstGeom>
          <a:noFill/>
          <a:ln>
            <a:solidFill>
              <a:schemeClr val="tx1"/>
            </a:solidFill>
          </a:ln>
        </p:spPr>
        <p:txBody>
          <a:bodyPr wrap="square" rtlCol="0">
            <a:spAutoFit/>
          </a:bodyPr>
          <a:lstStyle/>
          <a:p>
            <a:pPr marL="228600" indent="-228600">
              <a:buFont typeface="+mj-lt"/>
              <a:buAutoNum type="arabicPeriod"/>
            </a:pPr>
            <a:r>
              <a:rPr lang="en-GB" sz="1200" dirty="0" smtClean="0"/>
              <a:t>Humanities</a:t>
            </a:r>
          </a:p>
          <a:p>
            <a:r>
              <a:rPr lang="en-GB" sz="1200" b="1" dirty="0" smtClean="0"/>
              <a:t>        1.1 History</a:t>
            </a:r>
          </a:p>
          <a:p>
            <a:r>
              <a:rPr lang="en-GB" sz="1200" b="1" dirty="0"/>
              <a:t> </a:t>
            </a:r>
            <a:r>
              <a:rPr lang="en-GB" sz="1200" b="1" dirty="0" smtClean="0"/>
              <a:t>       1.2 </a:t>
            </a:r>
            <a:r>
              <a:rPr lang="en-GB" sz="1200" b="1" dirty="0"/>
              <a:t>Linguistics</a:t>
            </a:r>
          </a:p>
          <a:p>
            <a:r>
              <a:rPr lang="en-GB" sz="1200" dirty="0"/>
              <a:t>    </a:t>
            </a:r>
            <a:r>
              <a:rPr lang="en-GB" sz="1200" dirty="0" smtClean="0"/>
              <a:t>    1.3 </a:t>
            </a:r>
            <a:r>
              <a:rPr lang="en-GB" sz="1200" dirty="0"/>
              <a:t>Literature</a:t>
            </a:r>
          </a:p>
          <a:p>
            <a:r>
              <a:rPr lang="en-GB" sz="1200" b="1" dirty="0"/>
              <a:t>    </a:t>
            </a:r>
            <a:r>
              <a:rPr lang="en-GB" sz="1200" b="1" dirty="0" smtClean="0"/>
              <a:t>    1.4 </a:t>
            </a:r>
            <a:r>
              <a:rPr lang="en-GB" sz="1200" b="1" dirty="0"/>
              <a:t>Arts</a:t>
            </a:r>
          </a:p>
          <a:p>
            <a:r>
              <a:rPr lang="en-GB" sz="1200" dirty="0"/>
              <a:t>        </a:t>
            </a:r>
            <a:r>
              <a:rPr lang="en-GB" sz="1200" dirty="0" smtClean="0"/>
              <a:t>    1.4.1 </a:t>
            </a:r>
            <a:r>
              <a:rPr lang="en-GB" sz="1200" dirty="0"/>
              <a:t>Performing arts</a:t>
            </a:r>
          </a:p>
          <a:p>
            <a:r>
              <a:rPr lang="en-GB" sz="1200" dirty="0"/>
              <a:t>        </a:t>
            </a:r>
            <a:r>
              <a:rPr lang="en-GB" sz="1200" dirty="0" smtClean="0"/>
              <a:t>    …</a:t>
            </a:r>
            <a:endParaRPr lang="en-GB" sz="1200" dirty="0"/>
          </a:p>
          <a:p>
            <a:r>
              <a:rPr lang="en-GB" sz="1200" b="1" dirty="0" smtClean="0"/>
              <a:t>         1.5 Philosophy</a:t>
            </a:r>
            <a:endParaRPr lang="en-GB" sz="1200" b="1" dirty="0"/>
          </a:p>
          <a:p>
            <a:r>
              <a:rPr lang="en-GB" sz="1200" b="1" dirty="0"/>
              <a:t>    </a:t>
            </a:r>
            <a:r>
              <a:rPr lang="en-GB" sz="1200" b="1" dirty="0" smtClean="0"/>
              <a:t>     1.6 Religion</a:t>
            </a:r>
          </a:p>
          <a:p>
            <a:pPr marL="228600" indent="-228600">
              <a:buFont typeface="+mj-lt"/>
              <a:buAutoNum type="arabicPeriod" startAt="2"/>
            </a:pPr>
            <a:r>
              <a:rPr lang="en-GB" sz="1200" dirty="0" smtClean="0"/>
              <a:t>Social sciences</a:t>
            </a:r>
            <a:endParaRPr lang="en-GB" sz="1200" dirty="0"/>
          </a:p>
          <a:p>
            <a:r>
              <a:rPr lang="en-GB" sz="1200" dirty="0"/>
              <a:t>    </a:t>
            </a:r>
            <a:r>
              <a:rPr lang="en-GB" sz="1200" dirty="0" smtClean="0"/>
              <a:t>2.1 </a:t>
            </a:r>
            <a:r>
              <a:rPr lang="en-GB" sz="1200" dirty="0"/>
              <a:t>Anthropology</a:t>
            </a:r>
          </a:p>
          <a:p>
            <a:r>
              <a:rPr lang="en-GB" sz="1200" b="1" dirty="0"/>
              <a:t>    </a:t>
            </a:r>
            <a:r>
              <a:rPr lang="en-GB" sz="1200" b="1" dirty="0" smtClean="0"/>
              <a:t>2.2 </a:t>
            </a:r>
            <a:r>
              <a:rPr lang="en-GB" sz="1200" b="1" dirty="0"/>
              <a:t>Archaeology</a:t>
            </a:r>
          </a:p>
          <a:p>
            <a:r>
              <a:rPr lang="en-GB" sz="1200" dirty="0" smtClean="0"/>
              <a:t>    ….</a:t>
            </a:r>
            <a:endParaRPr lang="en-GB" sz="1200" dirty="0"/>
          </a:p>
          <a:p>
            <a:r>
              <a:rPr lang="en-GB" sz="1200" dirty="0"/>
              <a:t>    </a:t>
            </a:r>
            <a:r>
              <a:rPr lang="en-GB" sz="1200" dirty="0" smtClean="0"/>
              <a:t>2.7 Geography</a:t>
            </a:r>
            <a:endParaRPr lang="en-GB" sz="1200" dirty="0"/>
          </a:p>
          <a:p>
            <a:pPr marL="228600" indent="-228600">
              <a:buFont typeface="+mj-lt"/>
              <a:buAutoNum type="arabicPeriod" startAt="3"/>
            </a:pPr>
            <a:r>
              <a:rPr lang="en-GB" sz="1200" dirty="0" smtClean="0"/>
              <a:t>Natural sciences</a:t>
            </a:r>
            <a:endParaRPr lang="en-GB" sz="1200" dirty="0"/>
          </a:p>
          <a:p>
            <a:r>
              <a:rPr lang="en-GB" sz="1200" b="1" dirty="0"/>
              <a:t>    </a:t>
            </a:r>
            <a:r>
              <a:rPr lang="en-GB" sz="1200" b="1" dirty="0" smtClean="0"/>
              <a:t>3.1 </a:t>
            </a:r>
            <a:r>
              <a:rPr lang="en-GB" sz="1200" b="1" dirty="0"/>
              <a:t>Biology</a:t>
            </a:r>
          </a:p>
          <a:p>
            <a:r>
              <a:rPr lang="en-GB" sz="1200" b="1" dirty="0"/>
              <a:t>    </a:t>
            </a:r>
            <a:r>
              <a:rPr lang="en-GB" sz="1200" b="1" dirty="0" smtClean="0"/>
              <a:t>3.2 </a:t>
            </a:r>
            <a:r>
              <a:rPr lang="en-GB" sz="1200" b="1" dirty="0"/>
              <a:t>Chemistry</a:t>
            </a:r>
          </a:p>
          <a:p>
            <a:r>
              <a:rPr lang="en-GB" sz="1200" b="1" dirty="0"/>
              <a:t>    </a:t>
            </a:r>
            <a:r>
              <a:rPr lang="en-GB" sz="1200" b="1" dirty="0" smtClean="0"/>
              <a:t>3.3 </a:t>
            </a:r>
            <a:r>
              <a:rPr lang="en-GB" sz="1200" b="1" dirty="0"/>
              <a:t>Earth sciences</a:t>
            </a:r>
          </a:p>
          <a:p>
            <a:r>
              <a:rPr lang="en-GB" sz="1200" b="1" dirty="0"/>
              <a:t>    </a:t>
            </a:r>
            <a:r>
              <a:rPr lang="en-GB" sz="1200" b="1" dirty="0" smtClean="0"/>
              <a:t>3.4 </a:t>
            </a:r>
            <a:r>
              <a:rPr lang="en-GB" sz="1200" b="1" dirty="0"/>
              <a:t>Physics</a:t>
            </a:r>
          </a:p>
          <a:p>
            <a:r>
              <a:rPr lang="en-GB" sz="1200" dirty="0"/>
              <a:t>    </a:t>
            </a:r>
            <a:r>
              <a:rPr lang="en-GB" sz="1200" dirty="0" smtClean="0"/>
              <a:t>…</a:t>
            </a:r>
            <a:endParaRPr lang="en-GB" sz="1200" dirty="0"/>
          </a:p>
          <a:p>
            <a:pPr marL="228600" indent="-228600">
              <a:buFont typeface="+mj-lt"/>
              <a:buAutoNum type="arabicPeriod" startAt="4"/>
            </a:pPr>
            <a:r>
              <a:rPr lang="en-GB" sz="1200" dirty="0" smtClean="0"/>
              <a:t> </a:t>
            </a:r>
            <a:r>
              <a:rPr lang="en-GB" sz="1200" dirty="0"/>
              <a:t>Formal </a:t>
            </a:r>
            <a:r>
              <a:rPr lang="en-GB" sz="1200" dirty="0" smtClean="0"/>
              <a:t>sciences</a:t>
            </a:r>
            <a:endParaRPr lang="en-GB" sz="1200" dirty="0"/>
          </a:p>
          <a:p>
            <a:r>
              <a:rPr lang="en-GB" sz="1200" dirty="0"/>
              <a:t>    </a:t>
            </a:r>
            <a:r>
              <a:rPr lang="en-GB" sz="1200" dirty="0" smtClean="0"/>
              <a:t>4.1 Mathematics</a:t>
            </a:r>
            <a:endParaRPr lang="en-GB" sz="1200" dirty="0"/>
          </a:p>
          <a:p>
            <a:r>
              <a:rPr lang="en-GB" sz="1200" dirty="0"/>
              <a:t>    </a:t>
            </a:r>
            <a:r>
              <a:rPr lang="en-GB" sz="1200" dirty="0" smtClean="0"/>
              <a:t>4.2 </a:t>
            </a:r>
            <a:r>
              <a:rPr lang="en-GB" sz="1200" dirty="0"/>
              <a:t>Computer </a:t>
            </a:r>
            <a:r>
              <a:rPr lang="en-GB" sz="1200" dirty="0" smtClean="0"/>
              <a:t>sciences</a:t>
            </a:r>
          </a:p>
          <a:p>
            <a:r>
              <a:rPr lang="en-GB" sz="1200" dirty="0" smtClean="0"/>
              <a:t>5. Professions</a:t>
            </a:r>
            <a:endParaRPr lang="en-GB" sz="1200" dirty="0"/>
          </a:p>
          <a:p>
            <a:r>
              <a:rPr lang="en-GB" sz="1200" b="1" dirty="0"/>
              <a:t>    </a:t>
            </a:r>
            <a:r>
              <a:rPr lang="en-GB" sz="1200" b="1" dirty="0" smtClean="0"/>
              <a:t>5.1 </a:t>
            </a:r>
            <a:r>
              <a:rPr lang="en-GB" sz="1200" b="1" dirty="0"/>
              <a:t>Agriculture</a:t>
            </a:r>
          </a:p>
          <a:p>
            <a:r>
              <a:rPr lang="en-GB" sz="1200" dirty="0"/>
              <a:t>    </a:t>
            </a:r>
            <a:r>
              <a:rPr lang="en-GB" sz="1200" dirty="0" smtClean="0"/>
              <a:t>….</a:t>
            </a:r>
            <a:endParaRPr lang="en-GB" sz="1200" dirty="0"/>
          </a:p>
          <a:p>
            <a:r>
              <a:rPr lang="en-GB" sz="1200" b="1" dirty="0"/>
              <a:t>    </a:t>
            </a:r>
            <a:r>
              <a:rPr lang="en-GB" sz="1200" b="1" dirty="0" smtClean="0"/>
              <a:t>5.6 </a:t>
            </a:r>
            <a:r>
              <a:rPr lang="en-GB" sz="1200" b="1" dirty="0"/>
              <a:t>Engineering</a:t>
            </a:r>
          </a:p>
          <a:p>
            <a:r>
              <a:rPr lang="en-GB" sz="1200" dirty="0"/>
              <a:t>        </a:t>
            </a:r>
            <a:r>
              <a:rPr lang="en-GB" sz="1200" dirty="0" smtClean="0"/>
              <a:t>5.6.1 </a:t>
            </a:r>
            <a:r>
              <a:rPr lang="en-GB" sz="1200" dirty="0"/>
              <a:t>Chemical </a:t>
            </a:r>
            <a:r>
              <a:rPr lang="en-GB" sz="1200" dirty="0" smtClean="0"/>
              <a:t>Eng.</a:t>
            </a:r>
            <a:endParaRPr lang="en-GB" sz="1200" dirty="0"/>
          </a:p>
          <a:p>
            <a:r>
              <a:rPr lang="en-GB" sz="1200" dirty="0" smtClean="0"/>
              <a:t>    5.12 </a:t>
            </a:r>
            <a:r>
              <a:rPr lang="en-GB" sz="1200" dirty="0"/>
              <a:t>Library </a:t>
            </a:r>
            <a:r>
              <a:rPr lang="en-GB" sz="1200" dirty="0" smtClean="0"/>
              <a:t>studies</a:t>
            </a:r>
            <a:endParaRPr lang="en-GB" sz="1200" dirty="0"/>
          </a:p>
          <a:p>
            <a:r>
              <a:rPr lang="en-GB" sz="1200" dirty="0"/>
              <a:t>    </a:t>
            </a:r>
            <a:r>
              <a:rPr lang="en-GB" sz="1200" dirty="0" smtClean="0"/>
              <a:t>5.13 Medicine</a:t>
            </a:r>
            <a:endParaRPr lang="en-GB" sz="1200" dirty="0"/>
          </a:p>
        </p:txBody>
      </p:sp>
      <p:sp>
        <p:nvSpPr>
          <p:cNvPr id="9" name="Titel 1"/>
          <p:cNvSpPr txBox="1">
            <a:spLocks/>
          </p:cNvSpPr>
          <p:nvPr/>
        </p:nvSpPr>
        <p:spPr>
          <a:xfrm>
            <a:off x="457200" y="457200"/>
            <a:ext cx="7391400" cy="57606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baseline="0">
                <a:solidFill>
                  <a:schemeClr val="tx1"/>
                </a:solidFill>
                <a:latin typeface="Calibri" panose="020F0502020204030204" pitchFamily="34" charset="0"/>
                <a:ea typeface="+mj-ea"/>
                <a:cs typeface="+mj-cs"/>
              </a:defRPr>
            </a:lvl1pPr>
          </a:lstStyle>
          <a:p>
            <a:r>
              <a:rPr lang="en-GB" dirty="0" smtClean="0"/>
              <a:t>Mapping of the Facet ‘Discipline’</a:t>
            </a:r>
            <a:endParaRPr lang="en-GB" dirty="0"/>
          </a:p>
        </p:txBody>
      </p:sp>
      <p:sp>
        <p:nvSpPr>
          <p:cNvPr id="11" name="Textfeld 10"/>
          <p:cNvSpPr txBox="1"/>
          <p:nvPr/>
        </p:nvSpPr>
        <p:spPr>
          <a:xfrm>
            <a:off x="323528" y="4519788"/>
            <a:ext cx="791409" cy="338554"/>
          </a:xfrm>
          <a:prstGeom prst="rect">
            <a:avLst/>
          </a:prstGeom>
          <a:noFill/>
        </p:spPr>
        <p:txBody>
          <a:bodyPr wrap="square" rtlCol="0">
            <a:spAutoFit/>
          </a:bodyPr>
          <a:lstStyle/>
          <a:p>
            <a:r>
              <a:rPr lang="en-GB" sz="1600" b="1" dirty="0" smtClean="0">
                <a:solidFill>
                  <a:schemeClr val="accent4">
                    <a:lumMod val="75000"/>
                  </a:schemeClr>
                </a:solidFill>
              </a:rPr>
              <a:t>ENES</a:t>
            </a:r>
          </a:p>
        </p:txBody>
      </p:sp>
      <p:cxnSp>
        <p:nvCxnSpPr>
          <p:cNvPr id="12" name="Gerade Verbindung mit Pfeil 11"/>
          <p:cNvCxnSpPr/>
          <p:nvPr/>
        </p:nvCxnSpPr>
        <p:spPr>
          <a:xfrm>
            <a:off x="2451214" y="4380998"/>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a:off x="1331640" y="4689065"/>
            <a:ext cx="4507707"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5936766" y="4519788"/>
            <a:ext cx="1558086" cy="338554"/>
          </a:xfrm>
          <a:prstGeom prst="rect">
            <a:avLst/>
          </a:prstGeom>
          <a:noFill/>
        </p:spPr>
        <p:txBody>
          <a:bodyPr wrap="square" rtlCol="0">
            <a:spAutoFit/>
          </a:bodyPr>
          <a:lstStyle/>
          <a:p>
            <a:r>
              <a:rPr lang="en-GB" sz="1600" b="1" dirty="0" smtClean="0">
                <a:solidFill>
                  <a:schemeClr val="accent4">
                    <a:lumMod val="75000"/>
                  </a:schemeClr>
                </a:solidFill>
              </a:rPr>
              <a:t>Earth Sciences</a:t>
            </a:r>
          </a:p>
        </p:txBody>
      </p:sp>
      <p:sp>
        <p:nvSpPr>
          <p:cNvPr id="15" name="Textfeld 14"/>
          <p:cNvSpPr txBox="1"/>
          <p:nvPr/>
        </p:nvSpPr>
        <p:spPr>
          <a:xfrm>
            <a:off x="323528" y="4037110"/>
            <a:ext cx="791409" cy="338554"/>
          </a:xfrm>
          <a:prstGeom prst="rect">
            <a:avLst/>
          </a:prstGeom>
          <a:noFill/>
        </p:spPr>
        <p:txBody>
          <a:bodyPr wrap="square" rtlCol="0">
            <a:spAutoFit/>
          </a:bodyPr>
          <a:lstStyle/>
          <a:p>
            <a:r>
              <a:rPr lang="en-GB" sz="1600" b="1" dirty="0" smtClean="0">
                <a:solidFill>
                  <a:schemeClr val="accent4">
                    <a:lumMod val="75000"/>
                  </a:schemeClr>
                </a:solidFill>
              </a:rPr>
              <a:t>GBIF</a:t>
            </a:r>
          </a:p>
        </p:txBody>
      </p:sp>
      <p:cxnSp>
        <p:nvCxnSpPr>
          <p:cNvPr id="16" name="Gerade Verbindung mit Pfeil 15"/>
          <p:cNvCxnSpPr/>
          <p:nvPr/>
        </p:nvCxnSpPr>
        <p:spPr>
          <a:xfrm>
            <a:off x="1331640" y="4206387"/>
            <a:ext cx="4507707"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7" name="Textfeld 16"/>
          <p:cNvSpPr txBox="1"/>
          <p:nvPr/>
        </p:nvSpPr>
        <p:spPr>
          <a:xfrm>
            <a:off x="5936766" y="4037110"/>
            <a:ext cx="920268" cy="338554"/>
          </a:xfrm>
          <a:prstGeom prst="rect">
            <a:avLst/>
          </a:prstGeom>
          <a:noFill/>
        </p:spPr>
        <p:txBody>
          <a:bodyPr wrap="square" rtlCol="0">
            <a:spAutoFit/>
          </a:bodyPr>
          <a:lstStyle/>
          <a:p>
            <a:r>
              <a:rPr lang="en-GB" sz="1600" b="1" dirty="0" smtClean="0">
                <a:solidFill>
                  <a:schemeClr val="accent4">
                    <a:lumMod val="75000"/>
                  </a:schemeClr>
                </a:solidFill>
              </a:rPr>
              <a:t>Biology</a:t>
            </a:r>
          </a:p>
        </p:txBody>
      </p:sp>
      <p:sp>
        <p:nvSpPr>
          <p:cNvPr id="18" name="Textfeld 17"/>
          <p:cNvSpPr txBox="1"/>
          <p:nvPr/>
        </p:nvSpPr>
        <p:spPr>
          <a:xfrm>
            <a:off x="323528" y="1815788"/>
            <a:ext cx="1080120" cy="338554"/>
          </a:xfrm>
          <a:prstGeom prst="rect">
            <a:avLst/>
          </a:prstGeom>
          <a:noFill/>
        </p:spPr>
        <p:txBody>
          <a:bodyPr wrap="square" rtlCol="0">
            <a:spAutoFit/>
          </a:bodyPr>
          <a:lstStyle/>
          <a:p>
            <a:r>
              <a:rPr lang="en-GB" sz="1600" b="1" dirty="0" smtClean="0">
                <a:solidFill>
                  <a:schemeClr val="accent4">
                    <a:lumMod val="75000"/>
                  </a:schemeClr>
                </a:solidFill>
              </a:rPr>
              <a:t>CLARIN</a:t>
            </a:r>
          </a:p>
        </p:txBody>
      </p:sp>
      <p:cxnSp>
        <p:nvCxnSpPr>
          <p:cNvPr id="19" name="Gerade Verbindung mit Pfeil 18"/>
          <p:cNvCxnSpPr/>
          <p:nvPr/>
        </p:nvCxnSpPr>
        <p:spPr>
          <a:xfrm>
            <a:off x="1259632" y="1985065"/>
            <a:ext cx="4670266" cy="21378"/>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0" name="Textfeld 19"/>
          <p:cNvSpPr txBox="1"/>
          <p:nvPr/>
        </p:nvSpPr>
        <p:spPr>
          <a:xfrm>
            <a:off x="5897999" y="1815788"/>
            <a:ext cx="1234390" cy="338554"/>
          </a:xfrm>
          <a:prstGeom prst="rect">
            <a:avLst/>
          </a:prstGeom>
          <a:noFill/>
        </p:spPr>
        <p:txBody>
          <a:bodyPr wrap="square" rtlCol="0">
            <a:spAutoFit/>
          </a:bodyPr>
          <a:lstStyle/>
          <a:p>
            <a:r>
              <a:rPr lang="en-GB" sz="1600" b="1" dirty="0" smtClean="0">
                <a:solidFill>
                  <a:schemeClr val="accent4">
                    <a:lumMod val="75000"/>
                  </a:schemeClr>
                </a:solidFill>
              </a:rPr>
              <a:t>Linguistics</a:t>
            </a:r>
          </a:p>
        </p:txBody>
      </p:sp>
      <p:sp>
        <p:nvSpPr>
          <p:cNvPr id="21" name="Textfeld 20"/>
          <p:cNvSpPr txBox="1"/>
          <p:nvPr/>
        </p:nvSpPr>
        <p:spPr>
          <a:xfrm>
            <a:off x="323528" y="5117230"/>
            <a:ext cx="1008112" cy="338554"/>
          </a:xfrm>
          <a:prstGeom prst="rect">
            <a:avLst/>
          </a:prstGeom>
          <a:noFill/>
        </p:spPr>
        <p:txBody>
          <a:bodyPr wrap="square" rtlCol="0">
            <a:spAutoFit/>
          </a:bodyPr>
          <a:lstStyle/>
          <a:p>
            <a:r>
              <a:rPr lang="en-GB" sz="1600" b="1" dirty="0" smtClean="0">
                <a:solidFill>
                  <a:schemeClr val="accent4">
                    <a:lumMod val="75000"/>
                  </a:schemeClr>
                </a:solidFill>
              </a:rPr>
              <a:t>ALEPH</a:t>
            </a:r>
          </a:p>
        </p:txBody>
      </p:sp>
      <p:cxnSp>
        <p:nvCxnSpPr>
          <p:cNvPr id="22" name="Gerade Verbindung mit Pfeil 21"/>
          <p:cNvCxnSpPr/>
          <p:nvPr/>
        </p:nvCxnSpPr>
        <p:spPr>
          <a:xfrm flipV="1">
            <a:off x="1331640" y="5254569"/>
            <a:ext cx="3933707" cy="31938"/>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3" name="Textfeld 22"/>
          <p:cNvSpPr txBox="1"/>
          <p:nvPr/>
        </p:nvSpPr>
        <p:spPr>
          <a:xfrm>
            <a:off x="5364088" y="4869160"/>
            <a:ext cx="1299530" cy="830997"/>
          </a:xfrm>
          <a:prstGeom prst="rect">
            <a:avLst/>
          </a:prstGeom>
          <a:noFill/>
        </p:spPr>
        <p:txBody>
          <a:bodyPr wrap="square" rtlCol="0">
            <a:spAutoFit/>
          </a:bodyPr>
          <a:lstStyle/>
          <a:p>
            <a:r>
              <a:rPr lang="en-GB" sz="1600" b="1" dirty="0" smtClean="0">
                <a:solidFill>
                  <a:schemeClr val="accent4">
                    <a:lumMod val="75000"/>
                  </a:schemeClr>
                </a:solidFill>
              </a:rPr>
              <a:t>Elementary Particle Physics</a:t>
            </a:r>
          </a:p>
        </p:txBody>
      </p:sp>
      <p:sp>
        <p:nvSpPr>
          <p:cNvPr id="24" name="Textfeld 23"/>
          <p:cNvSpPr txBox="1"/>
          <p:nvPr/>
        </p:nvSpPr>
        <p:spPr>
          <a:xfrm>
            <a:off x="323528" y="5682734"/>
            <a:ext cx="1224136" cy="338554"/>
          </a:xfrm>
          <a:prstGeom prst="rect">
            <a:avLst/>
          </a:prstGeom>
          <a:noFill/>
        </p:spPr>
        <p:txBody>
          <a:bodyPr wrap="square" rtlCol="0">
            <a:spAutoFit/>
          </a:bodyPr>
          <a:lstStyle/>
          <a:p>
            <a:r>
              <a:rPr lang="en-GB" sz="1600" b="1" dirty="0" err="1" smtClean="0">
                <a:solidFill>
                  <a:schemeClr val="accent4">
                    <a:lumMod val="75000"/>
                  </a:schemeClr>
                </a:solidFill>
              </a:rPr>
              <a:t>PanData</a:t>
            </a:r>
            <a:endParaRPr lang="en-GB" sz="1600" b="1" dirty="0" smtClean="0">
              <a:solidFill>
                <a:schemeClr val="accent4">
                  <a:lumMod val="75000"/>
                </a:schemeClr>
              </a:solidFill>
            </a:endParaRPr>
          </a:p>
        </p:txBody>
      </p:sp>
      <p:cxnSp>
        <p:nvCxnSpPr>
          <p:cNvPr id="25" name="Gerade Verbindung mit Pfeil 24"/>
          <p:cNvCxnSpPr/>
          <p:nvPr/>
        </p:nvCxnSpPr>
        <p:spPr>
          <a:xfrm>
            <a:off x="1547664" y="5852011"/>
            <a:ext cx="3255287"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6" name="Textfeld 25"/>
          <p:cNvSpPr txBox="1"/>
          <p:nvPr/>
        </p:nvSpPr>
        <p:spPr>
          <a:xfrm>
            <a:off x="4913497" y="5610726"/>
            <a:ext cx="1098663" cy="584775"/>
          </a:xfrm>
          <a:prstGeom prst="rect">
            <a:avLst/>
          </a:prstGeom>
          <a:noFill/>
        </p:spPr>
        <p:txBody>
          <a:bodyPr wrap="square" rtlCol="0">
            <a:spAutoFit/>
          </a:bodyPr>
          <a:lstStyle/>
          <a:p>
            <a:r>
              <a:rPr lang="en-GB" sz="1600" b="1" dirty="0" smtClean="0">
                <a:solidFill>
                  <a:schemeClr val="accent4">
                    <a:lumMod val="75000"/>
                  </a:schemeClr>
                </a:solidFill>
              </a:rPr>
              <a:t>Natural Sciences</a:t>
            </a:r>
          </a:p>
        </p:txBody>
      </p:sp>
      <p:sp>
        <p:nvSpPr>
          <p:cNvPr id="27" name="Textfeld 26"/>
          <p:cNvSpPr txBox="1"/>
          <p:nvPr/>
        </p:nvSpPr>
        <p:spPr>
          <a:xfrm>
            <a:off x="323528" y="2824008"/>
            <a:ext cx="1512168" cy="584775"/>
          </a:xfrm>
          <a:prstGeom prst="rect">
            <a:avLst/>
          </a:prstGeom>
          <a:noFill/>
        </p:spPr>
        <p:txBody>
          <a:bodyPr wrap="square" rtlCol="0">
            <a:spAutoFit/>
          </a:bodyPr>
          <a:lstStyle/>
          <a:p>
            <a:r>
              <a:rPr lang="en-GB" sz="1600" b="1" dirty="0" err="1" smtClean="0">
                <a:solidFill>
                  <a:schemeClr val="accent4">
                    <a:lumMod val="75000"/>
                  </a:schemeClr>
                </a:solidFill>
              </a:rPr>
              <a:t>TheEuropean</a:t>
            </a:r>
            <a:r>
              <a:rPr lang="en-GB" sz="1600" b="1" dirty="0" smtClean="0">
                <a:solidFill>
                  <a:schemeClr val="accent4">
                    <a:lumMod val="75000"/>
                  </a:schemeClr>
                </a:solidFill>
              </a:rPr>
              <a:t> Library</a:t>
            </a:r>
          </a:p>
        </p:txBody>
      </p:sp>
      <p:sp>
        <p:nvSpPr>
          <p:cNvPr id="28" name="Textfeld 27"/>
          <p:cNvSpPr txBox="1"/>
          <p:nvPr/>
        </p:nvSpPr>
        <p:spPr>
          <a:xfrm>
            <a:off x="5839347" y="3594502"/>
            <a:ext cx="964901" cy="338554"/>
          </a:xfrm>
          <a:prstGeom prst="rect">
            <a:avLst/>
          </a:prstGeom>
          <a:noFill/>
        </p:spPr>
        <p:txBody>
          <a:bodyPr wrap="square" rtlCol="0">
            <a:spAutoFit/>
          </a:bodyPr>
          <a:lstStyle/>
          <a:p>
            <a:r>
              <a:rPr lang="en-GB" sz="1600" b="1" dirty="0" smtClean="0">
                <a:solidFill>
                  <a:schemeClr val="accent4">
                    <a:lumMod val="75000"/>
                  </a:schemeClr>
                </a:solidFill>
              </a:rPr>
              <a:t> History</a:t>
            </a:r>
          </a:p>
        </p:txBody>
      </p:sp>
      <p:sp>
        <p:nvSpPr>
          <p:cNvPr id="29" name="Textfeld 28"/>
          <p:cNvSpPr txBox="1"/>
          <p:nvPr/>
        </p:nvSpPr>
        <p:spPr>
          <a:xfrm>
            <a:off x="3873599" y="3285204"/>
            <a:ext cx="1346473" cy="338554"/>
          </a:xfrm>
          <a:prstGeom prst="rect">
            <a:avLst/>
          </a:prstGeom>
          <a:noFill/>
        </p:spPr>
        <p:txBody>
          <a:bodyPr wrap="square" rtlCol="0">
            <a:spAutoFit/>
          </a:bodyPr>
          <a:lstStyle/>
          <a:p>
            <a:r>
              <a:rPr lang="en-GB" sz="1600" b="1" dirty="0" err="1" smtClean="0">
                <a:solidFill>
                  <a:schemeClr val="accent4">
                    <a:lumMod val="75000"/>
                  </a:schemeClr>
                </a:solidFill>
              </a:rPr>
              <a:t>dc:subject</a:t>
            </a:r>
            <a:r>
              <a:rPr lang="en-GB" sz="1600" b="1" dirty="0" smtClean="0">
                <a:solidFill>
                  <a:schemeClr val="accent4">
                    <a:lumMod val="75000"/>
                  </a:schemeClr>
                </a:solidFill>
              </a:rPr>
              <a:t>=??</a:t>
            </a:r>
          </a:p>
        </p:txBody>
      </p:sp>
      <p:cxnSp>
        <p:nvCxnSpPr>
          <p:cNvPr id="30" name="Gerade Verbindung mit Pfeil 29"/>
          <p:cNvCxnSpPr/>
          <p:nvPr/>
        </p:nvCxnSpPr>
        <p:spPr>
          <a:xfrm>
            <a:off x="5436096" y="3763779"/>
            <a:ext cx="500670" cy="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1" name="Textfeld 30"/>
          <p:cNvSpPr txBox="1"/>
          <p:nvPr/>
        </p:nvSpPr>
        <p:spPr>
          <a:xfrm>
            <a:off x="2361431" y="2226350"/>
            <a:ext cx="1346473" cy="830997"/>
          </a:xfrm>
          <a:prstGeom prst="rect">
            <a:avLst/>
          </a:prstGeom>
          <a:noFill/>
        </p:spPr>
        <p:txBody>
          <a:bodyPr wrap="square" rtlCol="0">
            <a:spAutoFit/>
          </a:bodyPr>
          <a:lstStyle/>
          <a:p>
            <a:r>
              <a:rPr lang="en-GB" sz="1600" b="1" dirty="0" smtClean="0">
                <a:solidFill>
                  <a:schemeClr val="accent4">
                    <a:lumMod val="75000"/>
                  </a:schemeClr>
                </a:solidFill>
              </a:rPr>
              <a:t>e.g. OAI set= ‚Artworks of …‘</a:t>
            </a:r>
          </a:p>
        </p:txBody>
      </p:sp>
      <p:sp>
        <p:nvSpPr>
          <p:cNvPr id="32" name="Textfeld 31"/>
          <p:cNvSpPr txBox="1"/>
          <p:nvPr/>
        </p:nvSpPr>
        <p:spPr>
          <a:xfrm>
            <a:off x="323528" y="1239724"/>
            <a:ext cx="1224136" cy="338554"/>
          </a:xfrm>
          <a:prstGeom prst="rect">
            <a:avLst/>
          </a:prstGeom>
          <a:noFill/>
        </p:spPr>
        <p:txBody>
          <a:bodyPr wrap="square" rtlCol="0">
            <a:spAutoFit/>
          </a:bodyPr>
          <a:lstStyle/>
          <a:p>
            <a:r>
              <a:rPr lang="en-GB" sz="1600" b="1" i="1" dirty="0" smtClean="0"/>
              <a:t>Community</a:t>
            </a:r>
          </a:p>
        </p:txBody>
      </p:sp>
      <p:sp>
        <p:nvSpPr>
          <p:cNvPr id="33" name="Textfeld 32"/>
          <p:cNvSpPr txBox="1"/>
          <p:nvPr/>
        </p:nvSpPr>
        <p:spPr>
          <a:xfrm>
            <a:off x="2145407" y="1239724"/>
            <a:ext cx="1706513" cy="338554"/>
          </a:xfrm>
          <a:prstGeom prst="rect">
            <a:avLst/>
          </a:prstGeom>
          <a:noFill/>
        </p:spPr>
        <p:txBody>
          <a:bodyPr wrap="square" rtlCol="0">
            <a:spAutoFit/>
          </a:bodyPr>
          <a:lstStyle/>
          <a:p>
            <a:r>
              <a:rPr lang="en-GB" sz="1600" b="1" i="1" dirty="0" smtClean="0"/>
              <a:t>Filter by Subsets</a:t>
            </a:r>
          </a:p>
        </p:txBody>
      </p:sp>
      <p:cxnSp>
        <p:nvCxnSpPr>
          <p:cNvPr id="34" name="Gerade Verbindung mit Pfeil 33"/>
          <p:cNvCxnSpPr>
            <a:stCxn id="31" idx="3"/>
          </p:cNvCxnSpPr>
          <p:nvPr/>
        </p:nvCxnSpPr>
        <p:spPr>
          <a:xfrm flipV="1">
            <a:off x="3707904" y="2641848"/>
            <a:ext cx="2190095" cy="1"/>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5" name="Textfeld 34"/>
          <p:cNvSpPr txBox="1"/>
          <p:nvPr/>
        </p:nvSpPr>
        <p:spPr>
          <a:xfrm>
            <a:off x="5868144" y="2463860"/>
            <a:ext cx="1234390" cy="338554"/>
          </a:xfrm>
          <a:prstGeom prst="rect">
            <a:avLst/>
          </a:prstGeom>
          <a:noFill/>
        </p:spPr>
        <p:txBody>
          <a:bodyPr wrap="square" rtlCol="0">
            <a:spAutoFit/>
          </a:bodyPr>
          <a:lstStyle/>
          <a:p>
            <a:r>
              <a:rPr lang="en-GB" sz="1600" b="1" dirty="0" smtClean="0">
                <a:solidFill>
                  <a:schemeClr val="accent4">
                    <a:lumMod val="75000"/>
                  </a:schemeClr>
                </a:solidFill>
              </a:rPr>
              <a:t>Arts</a:t>
            </a:r>
          </a:p>
        </p:txBody>
      </p:sp>
      <p:sp>
        <p:nvSpPr>
          <p:cNvPr id="36" name="Textfeld 35"/>
          <p:cNvSpPr txBox="1"/>
          <p:nvPr/>
        </p:nvSpPr>
        <p:spPr>
          <a:xfrm>
            <a:off x="3995936" y="3594502"/>
            <a:ext cx="1728192" cy="338554"/>
          </a:xfrm>
          <a:prstGeom prst="rect">
            <a:avLst/>
          </a:prstGeom>
          <a:noFill/>
        </p:spPr>
        <p:txBody>
          <a:bodyPr wrap="square" rtlCol="0">
            <a:spAutoFit/>
          </a:bodyPr>
          <a:lstStyle/>
          <a:p>
            <a:r>
              <a:rPr lang="en-GB" sz="1600" b="1" dirty="0" smtClean="0">
                <a:solidFill>
                  <a:schemeClr val="accent4">
                    <a:lumMod val="75000"/>
                  </a:schemeClr>
                </a:solidFill>
              </a:rPr>
              <a:t>=“*World War*”</a:t>
            </a:r>
          </a:p>
        </p:txBody>
      </p:sp>
      <p:sp>
        <p:nvSpPr>
          <p:cNvPr id="37" name="Textfeld 36"/>
          <p:cNvSpPr txBox="1"/>
          <p:nvPr/>
        </p:nvSpPr>
        <p:spPr>
          <a:xfrm>
            <a:off x="3873599" y="1218238"/>
            <a:ext cx="1706513" cy="584775"/>
          </a:xfrm>
          <a:prstGeom prst="rect">
            <a:avLst/>
          </a:prstGeom>
          <a:noFill/>
        </p:spPr>
        <p:txBody>
          <a:bodyPr wrap="square" rtlCol="0">
            <a:spAutoFit/>
          </a:bodyPr>
          <a:lstStyle/>
          <a:p>
            <a:r>
              <a:rPr lang="en-GB" sz="1600" b="1" i="1" dirty="0" smtClean="0"/>
              <a:t>Map by specific rules</a:t>
            </a:r>
          </a:p>
        </p:txBody>
      </p:sp>
      <p:sp>
        <p:nvSpPr>
          <p:cNvPr id="38" name="Textfeld 37"/>
          <p:cNvSpPr txBox="1"/>
          <p:nvPr/>
        </p:nvSpPr>
        <p:spPr>
          <a:xfrm>
            <a:off x="6411930" y="5373216"/>
            <a:ext cx="1331808" cy="338554"/>
          </a:xfrm>
          <a:prstGeom prst="rect">
            <a:avLst/>
          </a:prstGeom>
          <a:noFill/>
        </p:spPr>
        <p:txBody>
          <a:bodyPr wrap="square" rtlCol="0">
            <a:spAutoFit/>
          </a:bodyPr>
          <a:lstStyle/>
          <a:p>
            <a:r>
              <a:rPr lang="en-GB" sz="1600" b="1" dirty="0" smtClean="0">
                <a:solidFill>
                  <a:schemeClr val="accent4">
                    <a:lumMod val="75000"/>
                  </a:schemeClr>
                </a:solidFill>
              </a:rPr>
              <a:t>Chemistry</a:t>
            </a:r>
          </a:p>
        </p:txBody>
      </p:sp>
      <p:cxnSp>
        <p:nvCxnSpPr>
          <p:cNvPr id="39" name="Gerade Verbindung mit Pfeil 38"/>
          <p:cNvCxnSpPr>
            <a:endCxn id="38" idx="1"/>
          </p:cNvCxnSpPr>
          <p:nvPr/>
        </p:nvCxnSpPr>
        <p:spPr>
          <a:xfrm flipV="1">
            <a:off x="5814679" y="5542493"/>
            <a:ext cx="597251" cy="360620"/>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40" name="Textfeld 39"/>
          <p:cNvSpPr txBox="1"/>
          <p:nvPr/>
        </p:nvSpPr>
        <p:spPr>
          <a:xfrm>
            <a:off x="6396852" y="5826750"/>
            <a:ext cx="1331808" cy="338554"/>
          </a:xfrm>
          <a:prstGeom prst="rect">
            <a:avLst/>
          </a:prstGeom>
          <a:noFill/>
        </p:spPr>
        <p:txBody>
          <a:bodyPr wrap="square" rtlCol="0">
            <a:spAutoFit/>
          </a:bodyPr>
          <a:lstStyle/>
          <a:p>
            <a:r>
              <a:rPr lang="en-GB" sz="1600" b="1" dirty="0" smtClean="0">
                <a:solidFill>
                  <a:schemeClr val="accent4">
                    <a:lumMod val="75000"/>
                  </a:schemeClr>
                </a:solidFill>
              </a:rPr>
              <a:t>Physics</a:t>
            </a:r>
          </a:p>
        </p:txBody>
      </p:sp>
      <p:cxnSp>
        <p:nvCxnSpPr>
          <p:cNvPr id="42" name="Gerade Verbindung mit Pfeil 41"/>
          <p:cNvCxnSpPr>
            <a:endCxn id="40" idx="1"/>
          </p:cNvCxnSpPr>
          <p:nvPr/>
        </p:nvCxnSpPr>
        <p:spPr>
          <a:xfrm>
            <a:off x="5814679" y="5903113"/>
            <a:ext cx="582173" cy="92914"/>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3" name="Gerade Verbindung mit Pfeil 42"/>
          <p:cNvCxnSpPr/>
          <p:nvPr/>
        </p:nvCxnSpPr>
        <p:spPr>
          <a:xfrm>
            <a:off x="5814679" y="5996027"/>
            <a:ext cx="560907" cy="432048"/>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44" name="Textfeld 43"/>
          <p:cNvSpPr txBox="1"/>
          <p:nvPr/>
        </p:nvSpPr>
        <p:spPr>
          <a:xfrm>
            <a:off x="5580112" y="1218238"/>
            <a:ext cx="1706513" cy="584775"/>
          </a:xfrm>
          <a:prstGeom prst="rect">
            <a:avLst/>
          </a:prstGeom>
          <a:noFill/>
        </p:spPr>
        <p:txBody>
          <a:bodyPr wrap="square" rtlCol="0">
            <a:spAutoFit/>
          </a:bodyPr>
          <a:lstStyle/>
          <a:p>
            <a:r>
              <a:rPr lang="en-GB" sz="1600" b="1" i="1" dirty="0" smtClean="0"/>
              <a:t>Assigned Discipline</a:t>
            </a:r>
          </a:p>
        </p:txBody>
      </p:sp>
      <p:cxnSp>
        <p:nvCxnSpPr>
          <p:cNvPr id="45" name="Gewinkelte Verbindung 44"/>
          <p:cNvCxnSpPr/>
          <p:nvPr/>
        </p:nvCxnSpPr>
        <p:spPr>
          <a:xfrm flipV="1">
            <a:off x="1835696" y="2641849"/>
            <a:ext cx="525735" cy="474547"/>
          </a:xfrm>
          <a:prstGeom prst="bentConnector3">
            <a:avLst/>
          </a:prstGeom>
          <a:ln w="3810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6" name="Gewinkelte Verbindung 45"/>
          <p:cNvCxnSpPr/>
          <p:nvPr/>
        </p:nvCxnSpPr>
        <p:spPr>
          <a:xfrm>
            <a:off x="1835696" y="3116396"/>
            <a:ext cx="2016224" cy="647383"/>
          </a:xfrm>
          <a:prstGeom prst="bentConnector3">
            <a:avLst/>
          </a:prstGeom>
          <a:ln w="3810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0" name="Textfeld 49"/>
          <p:cNvSpPr txBox="1"/>
          <p:nvPr/>
        </p:nvSpPr>
        <p:spPr>
          <a:xfrm>
            <a:off x="7164288" y="476672"/>
            <a:ext cx="2635646" cy="584775"/>
          </a:xfrm>
          <a:prstGeom prst="rect">
            <a:avLst/>
          </a:prstGeom>
          <a:noFill/>
        </p:spPr>
        <p:txBody>
          <a:bodyPr wrap="square" rtlCol="0">
            <a:spAutoFit/>
          </a:bodyPr>
          <a:lstStyle/>
          <a:p>
            <a:r>
              <a:rPr lang="en-GB" sz="1600" b="1" dirty="0" smtClean="0"/>
              <a:t>B2FIND closed vocab </a:t>
            </a:r>
          </a:p>
          <a:p>
            <a:r>
              <a:rPr lang="en-GB" sz="1600" b="1" dirty="0" smtClean="0"/>
              <a:t>for ‚Discipline‘</a:t>
            </a:r>
          </a:p>
        </p:txBody>
      </p:sp>
    </p:spTree>
    <p:extLst>
      <p:ext uri="{BB962C8B-B14F-4D97-AF65-F5344CB8AC3E}">
        <p14:creationId xmlns:p14="http://schemas.microsoft.com/office/powerpoint/2010/main" val="4379920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 1"/>
          <p:cNvSpPr txBox="1">
            <a:spLocks noGrp="1"/>
          </p:cNvSpPr>
          <p:nvPr>
            <p:ph type="title" idx="4294967295"/>
          </p:nvPr>
        </p:nvSpPr>
        <p:spPr>
          <a:xfrm>
            <a:off x="2667000" y="501650"/>
            <a:ext cx="4724400" cy="869950"/>
          </a:xfrm>
          <a:prstGeom prst="rect">
            <a:avLst/>
          </a:prstGeo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de-DE" dirty="0" smtClean="0"/>
              <a:t>3.b. MD </a:t>
            </a:r>
            <a:r>
              <a:rPr lang="de-DE" dirty="0"/>
              <a:t>Validation</a:t>
            </a:r>
          </a:p>
        </p:txBody>
      </p:sp>
      <p:sp>
        <p:nvSpPr>
          <p:cNvPr id="8" name="Segnaposto contenuto 2"/>
          <p:cNvSpPr txBox="1">
            <a:spLocks/>
          </p:cNvSpPr>
          <p:nvPr/>
        </p:nvSpPr>
        <p:spPr>
          <a:xfrm>
            <a:off x="152400" y="1524000"/>
            <a:ext cx="5064368" cy="4572000"/>
          </a:xfrm>
          <a:prstGeom prst="rect">
            <a:avLst/>
          </a:prstGeom>
        </p:spPr>
        <p:txBody>
          <a:bodyPr>
            <a:normAutofit fontScale="92500"/>
          </a:bodyPr>
          <a:lstStyle>
            <a:lvl1pPr marL="342900" indent="-3429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000" dirty="0" smtClean="0"/>
              <a:t>Examine </a:t>
            </a:r>
            <a:r>
              <a:rPr lang="en-GB" sz="2000" dirty="0">
                <a:latin typeface="Arial" panose="020B0604020202020204" pitchFamily="34" charset="0"/>
                <a:cs typeface="Arial" panose="020B0604020202020204" pitchFamily="34" charset="0"/>
              </a:rPr>
              <a:t>each field for coverage, consistency and validity </a:t>
            </a:r>
          </a:p>
          <a:p>
            <a:r>
              <a:rPr lang="en-GB" sz="2000" dirty="0"/>
              <a:t>Semantic validation by using</a:t>
            </a:r>
          </a:p>
          <a:p>
            <a:pPr lvl="1"/>
            <a:r>
              <a:rPr lang="en-GB" sz="2000" dirty="0"/>
              <a:t>controlled vocabularies</a:t>
            </a:r>
          </a:p>
          <a:p>
            <a:pPr lvl="1"/>
            <a:r>
              <a:rPr lang="en-GB" sz="2000" dirty="0"/>
              <a:t>standard libraries, e.g. iso639 library for ‘Language’</a:t>
            </a:r>
          </a:p>
          <a:p>
            <a:r>
              <a:rPr lang="en-GB" sz="2000" dirty="0">
                <a:latin typeface="Arial" panose="020B0604020202020204" pitchFamily="34" charset="0"/>
                <a:cs typeface="Arial" panose="020B0604020202020204" pitchFamily="34" charset="0"/>
              </a:rPr>
              <a:t>‘Technical’ checks, e.g.:</a:t>
            </a:r>
          </a:p>
          <a:p>
            <a:pPr lvl="1"/>
            <a:r>
              <a:rPr lang="en-GB" sz="2000" dirty="0"/>
              <a:t>Conformance of </a:t>
            </a:r>
            <a:r>
              <a:rPr lang="en-GB" sz="2000" dirty="0">
                <a:latin typeface="Arial" panose="020B0604020202020204" pitchFamily="34" charset="0"/>
                <a:cs typeface="Arial" panose="020B0604020202020204" pitchFamily="34" charset="0"/>
              </a:rPr>
              <a:t>date-time fields with UTC format</a:t>
            </a:r>
            <a:endParaRPr lang="en-GB" sz="2000" dirty="0"/>
          </a:p>
          <a:p>
            <a:pPr lvl="1"/>
            <a:r>
              <a:rPr lang="en-GB" sz="2000" dirty="0"/>
              <a:t>Test </a:t>
            </a:r>
            <a:r>
              <a:rPr lang="en-GB" sz="2000" dirty="0">
                <a:latin typeface="Arial" panose="020B0604020202020204" pitchFamily="34" charset="0"/>
                <a:cs typeface="Arial" panose="020B0604020202020204" pitchFamily="34" charset="0"/>
              </a:rPr>
              <a:t>spatial coverage by geonames.org and consistency of </a:t>
            </a:r>
            <a:r>
              <a:rPr lang="en-GB" sz="2000" dirty="0" err="1">
                <a:latin typeface="Arial" panose="020B0604020202020204" pitchFamily="34" charset="0"/>
                <a:cs typeface="Arial" panose="020B0604020202020204" pitchFamily="34" charset="0"/>
              </a:rPr>
              <a:t>lat</a:t>
            </a:r>
            <a:r>
              <a:rPr lang="en-GB" sz="2000" dirty="0">
                <a:latin typeface="Arial" panose="020B0604020202020204" pitchFamily="34" charset="0"/>
                <a:cs typeface="Arial" panose="020B0604020202020204" pitchFamily="34" charset="0"/>
              </a:rPr>
              <a:t>/</a:t>
            </a:r>
            <a:r>
              <a:rPr lang="en-GB" sz="2000" dirty="0" err="1">
                <a:latin typeface="Arial" panose="020B0604020202020204" pitchFamily="34" charset="0"/>
                <a:cs typeface="Arial" panose="020B0604020202020204" pitchFamily="34" charset="0"/>
              </a:rPr>
              <a:t>lon</a:t>
            </a:r>
            <a:r>
              <a:rPr lang="en-GB" sz="2000" dirty="0">
                <a:latin typeface="Arial" panose="020B0604020202020204" pitchFamily="34" charset="0"/>
                <a:cs typeface="Arial" panose="020B0604020202020204" pitchFamily="34" charset="0"/>
              </a:rPr>
              <a:t> coordinates</a:t>
            </a:r>
            <a:endParaRPr lang="en-GB" sz="2000" dirty="0"/>
          </a:p>
          <a:p>
            <a:pPr lvl="1"/>
            <a:r>
              <a:rPr lang="en-GB" sz="2000" dirty="0"/>
              <a:t>online checks of URL’s to the data objects (‘Source’, ‘PID’ and ‘DOI’) </a:t>
            </a:r>
          </a:p>
        </p:txBody>
      </p:sp>
    </p:spTree>
    <p:extLst>
      <p:ext uri="{BB962C8B-B14F-4D97-AF65-F5344CB8AC3E}">
        <p14:creationId xmlns:p14="http://schemas.microsoft.com/office/powerpoint/2010/main" val="925008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228600" y="609600"/>
            <a:ext cx="8763000" cy="685800"/>
          </a:xfrm>
        </p:spPr>
        <p:txBody>
          <a:bodyPr>
            <a:noAutofit/>
          </a:bodyPr>
          <a:lstStyle/>
          <a:p>
            <a:pPr eaLnBrk="1" hangingPunct="1">
              <a:defRPr/>
            </a:pPr>
            <a:r>
              <a:rPr lang="de-DE" altLang="it-IT" sz="3600" b="0" dirty="0" smtClean="0">
                <a:latin typeface="+mj-lt"/>
                <a:ea typeface="ＭＳ Ｐゴシック" pitchFamily="34" charset="-128"/>
                <a:cs typeface="Arial" charset="0"/>
              </a:rPr>
              <a:t>Modul 3 : ‚Mapping‘ und Validierung von MD</a:t>
            </a:r>
            <a:endParaRPr altLang="it-IT" sz="36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228600" y="1524000"/>
            <a:ext cx="8686800" cy="4525963"/>
          </a:xfrm>
        </p:spPr>
        <p:txBody>
          <a:bodyPr>
            <a:normAutofit lnSpcReduction="10000"/>
          </a:bodyPr>
          <a:lstStyle/>
          <a:p>
            <a:r>
              <a:rPr lang="en-US" sz="2600" dirty="0" smtClean="0"/>
              <a:t>15:00-15:30</a:t>
            </a:r>
          </a:p>
          <a:p>
            <a:r>
              <a:rPr lang="de-DE" altLang="it-IT" sz="2800" dirty="0" smtClean="0">
                <a:ea typeface="ＭＳ Ｐゴシック" pitchFamily="34" charset="-128"/>
                <a:cs typeface="Arial" charset="0"/>
              </a:rPr>
              <a:t>Aufgabe</a:t>
            </a:r>
            <a:endParaRPr lang="en-US" sz="2600" dirty="0" smtClean="0"/>
          </a:p>
          <a:p>
            <a:pPr lvl="1"/>
            <a:r>
              <a:rPr lang="en-US" dirty="0" err="1" smtClean="0"/>
              <a:t>Erzeuge</a:t>
            </a:r>
            <a:r>
              <a:rPr lang="en-US" dirty="0" smtClean="0"/>
              <a:t> </a:t>
            </a:r>
            <a:r>
              <a:rPr lang="en-US" dirty="0" err="1" smtClean="0"/>
              <a:t>aus</a:t>
            </a:r>
            <a:r>
              <a:rPr lang="en-US" dirty="0" smtClean="0"/>
              <a:t> XML </a:t>
            </a:r>
            <a:r>
              <a:rPr lang="en-US" dirty="0" err="1" smtClean="0"/>
              <a:t>Dateien</a:t>
            </a:r>
            <a:r>
              <a:rPr lang="en-US" dirty="0" smtClean="0"/>
              <a:t> </a:t>
            </a:r>
            <a:r>
              <a:rPr lang="en-US" dirty="0" err="1" smtClean="0"/>
              <a:t>im</a:t>
            </a:r>
            <a:r>
              <a:rPr lang="en-US" dirty="0" smtClean="0"/>
              <a:t> </a:t>
            </a:r>
            <a:r>
              <a:rPr lang="en-US" dirty="0" err="1" smtClean="0"/>
              <a:t>Metadataforamt</a:t>
            </a:r>
            <a:r>
              <a:rPr lang="en-US" dirty="0" smtClean="0"/>
              <a:t> </a:t>
            </a:r>
            <a:r>
              <a:rPr lang="en-US" dirty="0" err="1" smtClean="0"/>
              <a:t>DublinCore</a:t>
            </a:r>
            <a:r>
              <a:rPr lang="en-US" dirty="0" smtClean="0"/>
              <a:t> JSON </a:t>
            </a:r>
            <a:r>
              <a:rPr lang="en-US" dirty="0" err="1" smtClean="0"/>
              <a:t>Dateien</a:t>
            </a:r>
            <a:r>
              <a:rPr lang="en-US" dirty="0" smtClean="0"/>
              <a:t> </a:t>
            </a:r>
            <a:r>
              <a:rPr lang="en-US" dirty="0" err="1" smtClean="0"/>
              <a:t>im</a:t>
            </a:r>
            <a:r>
              <a:rPr lang="en-US" dirty="0" smtClean="0"/>
              <a:t> MD schema B2FIND </a:t>
            </a:r>
            <a:endParaRPr lang="en-US" dirty="0">
              <a:sym typeface="Wingdings" panose="05000000000000000000" pitchFamily="2" charset="2"/>
            </a:endParaRPr>
          </a:p>
          <a:p>
            <a:r>
              <a:rPr lang="en-US" sz="2600" dirty="0" err="1" smtClean="0"/>
              <a:t>Benützte</a:t>
            </a:r>
            <a:r>
              <a:rPr lang="en-US" sz="2600" dirty="0" smtClean="0"/>
              <a:t> Tools</a:t>
            </a:r>
          </a:p>
          <a:p>
            <a:pPr lvl="1"/>
            <a:r>
              <a:rPr lang="en-US" sz="2600" dirty="0" err="1" smtClean="0"/>
              <a:t>Mdmanger</a:t>
            </a:r>
            <a:r>
              <a:rPr lang="en-US" sz="2600" dirty="0" smtClean="0"/>
              <a:t> (mode ‘m’ and ‘v’)</a:t>
            </a:r>
          </a:p>
          <a:p>
            <a:r>
              <a:rPr lang="en-US" sz="2600" dirty="0" err="1" smtClean="0"/>
              <a:t>Benützte</a:t>
            </a:r>
            <a:r>
              <a:rPr lang="en-US" sz="2600" dirty="0" smtClean="0"/>
              <a:t> </a:t>
            </a:r>
            <a:r>
              <a:rPr lang="en-US" sz="2600" dirty="0" err="1" smtClean="0"/>
              <a:t>Daten</a:t>
            </a:r>
            <a:endParaRPr lang="en-US" sz="2600" dirty="0" smtClean="0"/>
          </a:p>
          <a:p>
            <a:pPr lvl="1"/>
            <a:r>
              <a:rPr lang="en-US" sz="2600" dirty="0" err="1" smtClean="0"/>
              <a:t>Als</a:t>
            </a:r>
            <a:r>
              <a:rPr lang="en-US" sz="2600" dirty="0" smtClean="0"/>
              <a:t> input : XML </a:t>
            </a:r>
            <a:r>
              <a:rPr lang="en-US" sz="2600" dirty="0" err="1" smtClean="0"/>
              <a:t>Dateien</a:t>
            </a:r>
            <a:endParaRPr lang="en-US" sz="2600" dirty="0" smtClean="0"/>
          </a:p>
          <a:p>
            <a:r>
              <a:rPr lang="en-US" sz="2600" dirty="0" err="1" smtClean="0"/>
              <a:t>Resultat</a:t>
            </a:r>
            <a:r>
              <a:rPr lang="en-US" sz="2600" dirty="0" smtClean="0"/>
              <a:t>:</a:t>
            </a:r>
          </a:p>
          <a:p>
            <a:pPr lvl="1"/>
            <a:r>
              <a:rPr lang="en-US" sz="2600" dirty="0" smtClean="0"/>
              <a:t>‘</a:t>
            </a:r>
            <a:r>
              <a:rPr lang="en-US" sz="2600" dirty="0" err="1" smtClean="0"/>
              <a:t>validierte</a:t>
            </a:r>
            <a:r>
              <a:rPr lang="en-US" sz="2600" dirty="0" smtClean="0"/>
              <a:t>’ JSON-</a:t>
            </a:r>
            <a:r>
              <a:rPr lang="en-US" sz="2600" dirty="0" err="1" smtClean="0"/>
              <a:t>Dateien</a:t>
            </a:r>
            <a:r>
              <a:rPr lang="en-US" sz="2600" dirty="0" smtClean="0"/>
              <a:t> </a:t>
            </a:r>
            <a:r>
              <a:rPr lang="en-US" sz="2600" dirty="0" err="1" smtClean="0"/>
              <a:t>im</a:t>
            </a:r>
            <a:r>
              <a:rPr lang="en-US" sz="2600" dirty="0" smtClean="0"/>
              <a:t> ‘B2FIND’-Format</a:t>
            </a:r>
          </a:p>
        </p:txBody>
      </p:sp>
    </p:spTree>
    <p:extLst>
      <p:ext uri="{BB962C8B-B14F-4D97-AF65-F5344CB8AC3E}">
        <p14:creationId xmlns:p14="http://schemas.microsoft.com/office/powerpoint/2010/main" val="41018404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 1"/>
          <p:cNvSpPr txBox="1">
            <a:spLocks noGrp="1"/>
          </p:cNvSpPr>
          <p:nvPr>
            <p:ph type="title" idx="4294967295"/>
          </p:nvPr>
        </p:nvSpPr>
        <p:spPr>
          <a:xfrm>
            <a:off x="1219200" y="533400"/>
            <a:ext cx="8229600" cy="869950"/>
          </a:xfrm>
          <a:prstGeom prst="rect">
            <a:avLst/>
          </a:prstGeo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de-DE" dirty="0" smtClean="0"/>
              <a:t>4. MD </a:t>
            </a:r>
            <a:r>
              <a:rPr lang="de-DE" dirty="0" err="1" smtClean="0"/>
              <a:t>Uploading</a:t>
            </a:r>
            <a:endParaRPr lang="de-DE" dirty="0"/>
          </a:p>
        </p:txBody>
      </p:sp>
      <p:sp>
        <p:nvSpPr>
          <p:cNvPr id="5" name="Segnaposto contenuto 2"/>
          <p:cNvSpPr txBox="1">
            <a:spLocks/>
          </p:cNvSpPr>
          <p:nvPr/>
        </p:nvSpPr>
        <p:spPr>
          <a:xfrm>
            <a:off x="152400" y="1524000"/>
            <a:ext cx="4419600" cy="4572000"/>
          </a:xfrm>
          <a:prstGeom prst="rect">
            <a:avLst/>
          </a:prstGeom>
        </p:spPr>
        <p:txBody>
          <a:bodyPr>
            <a:normAutofit fontScale="92500"/>
          </a:bodyPr>
          <a:lstStyle>
            <a:lvl1pPr marL="342900" indent="-3429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SzPct val="100000"/>
              <a:buFontTx/>
              <a:buBlip>
                <a:blip r:embed="rId3"/>
              </a:buBlip>
              <a:defRPr sz="24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08000" indent="0">
              <a:buNone/>
            </a:pPr>
            <a:r>
              <a:rPr lang="en-GB" dirty="0">
                <a:latin typeface="Arial" panose="020B0604020202020204" pitchFamily="34" charset="0"/>
                <a:cs typeface="Arial" panose="020B0604020202020204" pitchFamily="34" charset="0"/>
              </a:rPr>
              <a:t>Finally the checked and mapped JSON records are uploaded as datasets to the MD catalogue, which is based on the open source code CKAN. </a:t>
            </a:r>
          </a:p>
          <a:p>
            <a:pPr marL="108000" indent="0">
              <a:buNone/>
            </a:pPr>
            <a:r>
              <a:rPr lang="en-GB" dirty="0">
                <a:latin typeface="Arial" panose="020B0604020202020204" pitchFamily="34" charset="0"/>
                <a:cs typeface="Arial" panose="020B0604020202020204" pitchFamily="34" charset="0"/>
              </a:rPr>
              <a:t>CKAN </a:t>
            </a:r>
          </a:p>
          <a:p>
            <a:r>
              <a:rPr lang="en-GB" dirty="0">
                <a:latin typeface="Arial" panose="020B0604020202020204" pitchFamily="34" charset="0"/>
                <a:cs typeface="Arial" panose="020B0604020202020204" pitchFamily="34" charset="0"/>
              </a:rPr>
              <a:t>provides a rich RESTful JSON API and</a:t>
            </a:r>
          </a:p>
          <a:p>
            <a:r>
              <a:rPr lang="en-US" dirty="0">
                <a:latin typeface="Arial" panose="020B0604020202020204" pitchFamily="34" charset="0"/>
                <a:ea typeface="Calibri"/>
                <a:cs typeface="Arial" panose="020B0604020202020204" pitchFamily="34" charset="0"/>
              </a:rPr>
              <a:t>uses SOLR for dataset indexing</a:t>
            </a:r>
          </a:p>
          <a:p>
            <a:pPr marL="108000" indent="0">
              <a:buNone/>
            </a:pPr>
            <a:r>
              <a:rPr lang="en-US" dirty="0">
                <a:latin typeface="Arial" panose="020B0604020202020204" pitchFamily="34" charset="0"/>
                <a:cs typeface="Arial" panose="020B0604020202020204" pitchFamily="34" charset="0"/>
              </a:rPr>
              <a:t>That </a:t>
            </a:r>
            <a:r>
              <a:rPr lang="en-US" dirty="0">
                <a:latin typeface="Arial" panose="020B0604020202020204" pitchFamily="34" charset="0"/>
                <a:ea typeface="Calibri"/>
                <a:cs typeface="Arial" panose="020B0604020202020204" pitchFamily="34" charset="0"/>
              </a:rPr>
              <a:t>enables users to query and search in the catalogue</a:t>
            </a:r>
            <a:endParaRPr lang="en-GB" dirty="0">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447800"/>
            <a:ext cx="3667124" cy="4914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47707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9050" y="381000"/>
            <a:ext cx="8229600" cy="671997"/>
          </a:xfrm>
        </p:spPr>
        <p:txBody>
          <a:bodyPr>
            <a:noAutofit/>
          </a:bodyPr>
          <a:lstStyle/>
          <a:p>
            <a:pPr eaLnBrk="1" hangingPunct="1">
              <a:defRPr/>
            </a:pPr>
            <a:r>
              <a:rPr lang="de-DE" altLang="it-IT" sz="3600" b="0" dirty="0" smtClean="0">
                <a:latin typeface="+mj-lt"/>
                <a:ea typeface="ＭＳ Ｐゴシック" pitchFamily="34" charset="-128"/>
                <a:cs typeface="Arial" charset="0"/>
              </a:rPr>
              <a:t>	CKAN </a:t>
            </a:r>
            <a:r>
              <a:rPr lang="de-DE" altLang="it-IT" sz="3600" b="0" dirty="0" err="1" smtClean="0">
                <a:latin typeface="+mj-lt"/>
                <a:ea typeface="ＭＳ Ｐゴシック" pitchFamily="34" charset="-128"/>
                <a:cs typeface="Arial" charset="0"/>
              </a:rPr>
              <a:t>Overview</a:t>
            </a:r>
            <a:endParaRPr altLang="it-IT" sz="18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457200" y="1143000"/>
            <a:ext cx="8077200" cy="5257800"/>
          </a:xfrm>
        </p:spPr>
        <p:txBody>
          <a:bodyPr>
            <a:normAutofit/>
          </a:bodyPr>
          <a:lstStyle/>
          <a:p>
            <a:r>
              <a:rPr lang="en-US" sz="2800" dirty="0" smtClean="0">
                <a:latin typeface="Calibri" panose="020F0502020204030204" pitchFamily="34" charset="0"/>
              </a:rPr>
              <a:t>CKAN is an open-source data portal software available </a:t>
            </a:r>
            <a:r>
              <a:rPr lang="en-US" sz="2800" dirty="0">
                <a:latin typeface="Calibri" panose="020F0502020204030204" pitchFamily="34" charset="0"/>
              </a:rPr>
              <a:t>from </a:t>
            </a:r>
            <a:r>
              <a:rPr lang="en-US" sz="2800" dirty="0">
                <a:latin typeface="Calibri" panose="020F0502020204030204" pitchFamily="34" charset="0"/>
                <a:hlinkClick r:id="rId3"/>
              </a:rPr>
              <a:t>http://ckan.org</a:t>
            </a:r>
            <a:r>
              <a:rPr lang="en-US" sz="2800" dirty="0" smtClean="0">
                <a:latin typeface="Calibri" panose="020F0502020204030204" pitchFamily="34" charset="0"/>
                <a:hlinkClick r:id="rId3"/>
              </a:rPr>
              <a:t>/</a:t>
            </a:r>
            <a:r>
              <a:rPr lang="en-US" sz="2800" dirty="0" smtClean="0">
                <a:latin typeface="Calibri" panose="020F0502020204030204" pitchFamily="34" charset="0"/>
              </a:rPr>
              <a:t> intended to support data publishers to make their data accessible.</a:t>
            </a:r>
          </a:p>
          <a:p>
            <a:r>
              <a:rPr lang="en-US" sz="2800" dirty="0" smtClean="0">
                <a:latin typeface="Calibri" panose="020F0502020204030204" pitchFamily="34" charset="0"/>
              </a:rPr>
              <a:t>It features a modular design based on Python, the </a:t>
            </a:r>
            <a:r>
              <a:rPr lang="en-US" sz="2800" dirty="0" err="1" smtClean="0">
                <a:latin typeface="Calibri" panose="020F0502020204030204" pitchFamily="34" charset="0"/>
              </a:rPr>
              <a:t>Postgresql</a:t>
            </a:r>
            <a:r>
              <a:rPr lang="en-US" sz="2800" dirty="0" smtClean="0">
                <a:latin typeface="Calibri" panose="020F0502020204030204" pitchFamily="34" charset="0"/>
              </a:rPr>
              <a:t> database and a </a:t>
            </a:r>
            <a:r>
              <a:rPr lang="en-US" sz="2800" dirty="0" err="1" smtClean="0">
                <a:latin typeface="Calibri" panose="020F0502020204030204" pitchFamily="34" charset="0"/>
              </a:rPr>
              <a:t>Solr</a:t>
            </a:r>
            <a:r>
              <a:rPr lang="en-US" sz="2800" dirty="0" smtClean="0">
                <a:latin typeface="Calibri" panose="020F0502020204030204" pitchFamily="34" charset="0"/>
              </a:rPr>
              <a:t> index</a:t>
            </a:r>
            <a:r>
              <a:rPr lang="en-US" sz="2800" dirty="0">
                <a:latin typeface="Calibri" panose="020F0502020204030204" pitchFamily="34" charset="0"/>
              </a:rPr>
              <a:t> </a:t>
            </a:r>
            <a:r>
              <a:rPr lang="en-US" sz="2800" dirty="0" smtClean="0">
                <a:latin typeface="Calibri" panose="020F0502020204030204" pitchFamily="34" charset="0"/>
              </a:rPr>
              <a:t>for (meta-)data search</a:t>
            </a:r>
          </a:p>
          <a:p>
            <a:r>
              <a:rPr lang="en-US" sz="2800" dirty="0" smtClean="0">
                <a:latin typeface="Calibri" panose="020F0502020204030204" pitchFamily="34" charset="0"/>
              </a:rPr>
              <a:t>Metadata access is available on a customizable web interface or by an API for external application support</a:t>
            </a:r>
          </a:p>
          <a:p>
            <a:r>
              <a:rPr lang="en-US" sz="2800" dirty="0">
                <a:latin typeface="Calibri" panose="020F0502020204030204" pitchFamily="34" charset="0"/>
              </a:rPr>
              <a:t>Feature overview: </a:t>
            </a:r>
            <a:r>
              <a:rPr lang="en-US" sz="2800" dirty="0">
                <a:latin typeface="Calibri" panose="020F0502020204030204" pitchFamily="34" charset="0"/>
                <a:hlinkClick r:id="rId4"/>
              </a:rPr>
              <a:t>http://ckan.org/features</a:t>
            </a:r>
            <a:r>
              <a:rPr lang="en-US" sz="2800" dirty="0" smtClean="0">
                <a:latin typeface="Calibri" panose="020F0502020204030204" pitchFamily="34" charset="0"/>
                <a:hlinkClick r:id="rId4"/>
              </a:rPr>
              <a:t>/</a:t>
            </a:r>
            <a:endParaRPr lang="en-US" sz="2800" dirty="0" smtClean="0">
              <a:latin typeface="Calibri" panose="020F0502020204030204" pitchFamily="34" charset="0"/>
            </a:endParaRPr>
          </a:p>
          <a:p>
            <a:pPr marL="0" indent="0">
              <a:buNone/>
            </a:pPr>
            <a:endParaRPr lang="en-US" sz="2800" dirty="0" smtClean="0">
              <a:latin typeface="Calibri" panose="020F0502020204030204" pitchFamily="34" charset="0"/>
            </a:endParaRPr>
          </a:p>
          <a:p>
            <a:endParaRPr lang="en-US" sz="2800" dirty="0" smtClean="0">
              <a:latin typeface="Calibri" panose="020F0502020204030204" pitchFamily="34" charset="0"/>
            </a:endParaRPr>
          </a:p>
          <a:p>
            <a:endParaRPr lang="en-US" sz="2800" dirty="0">
              <a:latin typeface="Calibri" panose="020F0502020204030204" pitchFamily="34" charset="0"/>
            </a:endParaRPr>
          </a:p>
          <a:p>
            <a:endParaRPr lang="en-US" sz="2800" dirty="0">
              <a:latin typeface="Calibri" panose="020F0502020204030204" pitchFamily="34" charset="0"/>
            </a:endParaRPr>
          </a:p>
          <a:p>
            <a:endParaRPr lang="en-US" dirty="0" smtClean="0"/>
          </a:p>
          <a:p>
            <a:endParaRPr lang="en-US" dirty="0" smtClean="0"/>
          </a:p>
          <a:p>
            <a:pPr lvl="1"/>
            <a:endParaRPr lang="en-US" dirty="0"/>
          </a:p>
        </p:txBody>
      </p:sp>
    </p:spTree>
    <p:extLst>
      <p:ext uri="{BB962C8B-B14F-4D97-AF65-F5344CB8AC3E}">
        <p14:creationId xmlns:p14="http://schemas.microsoft.com/office/powerpoint/2010/main" val="339695363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9050" y="381000"/>
            <a:ext cx="8229600" cy="671997"/>
          </a:xfrm>
        </p:spPr>
        <p:txBody>
          <a:bodyPr>
            <a:noAutofit/>
          </a:bodyPr>
          <a:lstStyle/>
          <a:p>
            <a:pPr eaLnBrk="1" hangingPunct="1">
              <a:defRPr/>
            </a:pPr>
            <a:r>
              <a:rPr lang="de-DE" altLang="it-IT" sz="3600" b="0" dirty="0" smtClean="0">
                <a:latin typeface="+mj-lt"/>
                <a:ea typeface="ＭＳ Ｐゴシック" pitchFamily="34" charset="-128"/>
                <a:cs typeface="Arial" charset="0"/>
              </a:rPr>
              <a:t>	CKAN Installation -1-</a:t>
            </a:r>
            <a:endParaRPr altLang="it-IT" sz="18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457200" y="1143000"/>
            <a:ext cx="8077200" cy="5257800"/>
          </a:xfrm>
        </p:spPr>
        <p:txBody>
          <a:bodyPr>
            <a:normAutofit/>
          </a:bodyPr>
          <a:lstStyle/>
          <a:p>
            <a:r>
              <a:rPr lang="en-US" dirty="0" smtClean="0">
                <a:latin typeface="Calibri" panose="020F0502020204030204" pitchFamily="34" charset="0"/>
              </a:rPr>
              <a:t>CKAN installation </a:t>
            </a:r>
            <a:r>
              <a:rPr lang="en-US" dirty="0">
                <a:latin typeface="Calibri" panose="020F0502020204030204" pitchFamily="34" charset="0"/>
              </a:rPr>
              <a:t>from packages</a:t>
            </a:r>
            <a:br>
              <a:rPr lang="en-US" dirty="0">
                <a:latin typeface="Calibri" panose="020F0502020204030204" pitchFamily="34" charset="0"/>
              </a:rPr>
            </a:br>
            <a:r>
              <a:rPr lang="en-US" dirty="0">
                <a:latin typeface="Calibri" panose="020F0502020204030204" pitchFamily="34" charset="0"/>
                <a:hlinkClick r:id="rId3"/>
              </a:rPr>
              <a:t>http://</a:t>
            </a:r>
            <a:r>
              <a:rPr lang="en-US" dirty="0" smtClean="0">
                <a:latin typeface="Calibri" panose="020F0502020204030204" pitchFamily="34" charset="0"/>
                <a:hlinkClick r:id="rId3"/>
              </a:rPr>
              <a:t>docs.ckan.org/en/latest/maintaining/installing/install-from-package.html</a:t>
            </a:r>
            <a:endParaRPr lang="en-US" dirty="0" smtClean="0">
              <a:latin typeface="Calibri" panose="020F0502020204030204" pitchFamily="34" charset="0"/>
            </a:endParaRPr>
          </a:p>
          <a:p>
            <a:endParaRPr lang="en-US" dirty="0">
              <a:latin typeface="Calibri" panose="020F0502020204030204" pitchFamily="34" charset="0"/>
            </a:endParaRPr>
          </a:p>
          <a:p>
            <a:pPr lvl="1"/>
            <a:r>
              <a:rPr lang="en-US" dirty="0" smtClean="0">
                <a:latin typeface="Calibri" panose="020F0502020204030204" pitchFamily="34" charset="0"/>
              </a:rPr>
              <a:t>Available for Ubuntu 12.04 and 14.04</a:t>
            </a:r>
          </a:p>
          <a:p>
            <a:pPr lvl="1"/>
            <a:r>
              <a:rPr lang="en-US" dirty="0" smtClean="0">
                <a:latin typeface="Calibri" panose="020F0502020204030204" pitchFamily="34" charset="0"/>
              </a:rPr>
              <a:t>Pre-requisites:</a:t>
            </a:r>
            <a:br>
              <a:rPr lang="en-US" dirty="0" smtClean="0">
                <a:latin typeface="Calibri" panose="020F0502020204030204" pitchFamily="34" charset="0"/>
              </a:rPr>
            </a:br>
            <a:r>
              <a:rPr lang="en-US" dirty="0" smtClean="0">
                <a:latin typeface="Calibri" panose="020F0502020204030204" pitchFamily="34" charset="0"/>
              </a:rPr>
              <a:t>Installation of Nginx, Apache2, </a:t>
            </a:r>
            <a:r>
              <a:rPr lang="en-US" dirty="0" err="1" smtClean="0">
                <a:latin typeface="Calibri" panose="020F0502020204030204" pitchFamily="34" charset="0"/>
              </a:rPr>
              <a:t>Postgresql</a:t>
            </a:r>
            <a:r>
              <a:rPr lang="en-US" dirty="0" smtClean="0">
                <a:latin typeface="Calibri" panose="020F0502020204030204" pitchFamily="34" charset="0"/>
              </a:rPr>
              <a:t> &amp; </a:t>
            </a:r>
            <a:r>
              <a:rPr lang="en-US" dirty="0" err="1" smtClean="0">
                <a:latin typeface="Calibri" panose="020F0502020204030204" pitchFamily="34" charset="0"/>
              </a:rPr>
              <a:t>Solr</a:t>
            </a:r>
            <a:r>
              <a:rPr lang="en-US" dirty="0" smtClean="0">
                <a:latin typeface="Calibri" panose="020F0502020204030204" pitchFamily="34" charset="0"/>
              </a:rPr>
              <a:t>-jetty packages from Ubuntu repository</a:t>
            </a:r>
            <a:endParaRPr lang="en-US" dirty="0">
              <a:latin typeface="Calibri" panose="020F0502020204030204" pitchFamily="34" charset="0"/>
            </a:endParaRPr>
          </a:p>
          <a:p>
            <a:pPr lvl="1"/>
            <a:r>
              <a:rPr lang="en-US" dirty="0" smtClean="0">
                <a:latin typeface="Calibri" panose="020F0502020204030204" pitchFamily="34" charset="0"/>
              </a:rPr>
              <a:t>Python virtual environment will be created during CKAN package setup</a:t>
            </a:r>
          </a:p>
          <a:p>
            <a:pPr lvl="1"/>
            <a:r>
              <a:rPr lang="en-US" dirty="0" smtClean="0">
                <a:latin typeface="Calibri" panose="020F0502020204030204" pitchFamily="34" charset="0"/>
              </a:rPr>
              <a:t>Simple configuration of </a:t>
            </a:r>
            <a:r>
              <a:rPr lang="en-US" dirty="0" err="1" smtClean="0">
                <a:latin typeface="Calibri" panose="020F0502020204030204" pitchFamily="34" charset="0"/>
              </a:rPr>
              <a:t>Solr</a:t>
            </a:r>
            <a:r>
              <a:rPr lang="en-US" dirty="0" smtClean="0">
                <a:latin typeface="Calibri" panose="020F0502020204030204" pitchFamily="34" charset="0"/>
              </a:rPr>
              <a:t> environment and Postgres database schema</a:t>
            </a:r>
            <a:endParaRPr lang="en-US" dirty="0" smtClean="0"/>
          </a:p>
          <a:p>
            <a:pPr lvl="1"/>
            <a:endParaRPr lang="en-US" dirty="0"/>
          </a:p>
        </p:txBody>
      </p:sp>
    </p:spTree>
    <p:extLst>
      <p:ext uri="{BB962C8B-B14F-4D97-AF65-F5344CB8AC3E}">
        <p14:creationId xmlns:p14="http://schemas.microsoft.com/office/powerpoint/2010/main" val="16961674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9050" y="381000"/>
            <a:ext cx="8229600" cy="671997"/>
          </a:xfrm>
        </p:spPr>
        <p:txBody>
          <a:bodyPr>
            <a:noAutofit/>
          </a:bodyPr>
          <a:lstStyle/>
          <a:p>
            <a:pPr eaLnBrk="1" hangingPunct="1">
              <a:defRPr/>
            </a:pPr>
            <a:r>
              <a:rPr lang="de-DE" altLang="it-IT" sz="3600" b="0" dirty="0" smtClean="0">
                <a:latin typeface="+mj-lt"/>
                <a:ea typeface="ＭＳ Ｐゴシック" pitchFamily="34" charset="-128"/>
                <a:cs typeface="Arial" charset="0"/>
              </a:rPr>
              <a:t>	CKAN Installation -2-</a:t>
            </a:r>
            <a:endParaRPr altLang="it-IT" sz="18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457200" y="1143000"/>
            <a:ext cx="8077200" cy="5257800"/>
          </a:xfrm>
        </p:spPr>
        <p:txBody>
          <a:bodyPr>
            <a:normAutofit/>
          </a:bodyPr>
          <a:lstStyle/>
          <a:p>
            <a:r>
              <a:rPr lang="en-US" dirty="0" smtClean="0">
                <a:latin typeface="Calibri" panose="020F0502020204030204" pitchFamily="34" charset="0"/>
              </a:rPr>
              <a:t>CKAN installation </a:t>
            </a:r>
            <a:r>
              <a:rPr lang="en-US" dirty="0">
                <a:latin typeface="Calibri" panose="020F0502020204030204" pitchFamily="34" charset="0"/>
              </a:rPr>
              <a:t>from source</a:t>
            </a:r>
            <a:br>
              <a:rPr lang="en-US" dirty="0">
                <a:latin typeface="Calibri" panose="020F0502020204030204" pitchFamily="34" charset="0"/>
              </a:rPr>
            </a:br>
            <a:r>
              <a:rPr lang="en-US" dirty="0">
                <a:latin typeface="Calibri" panose="020F0502020204030204" pitchFamily="34" charset="0"/>
                <a:hlinkClick r:id="rId3"/>
              </a:rPr>
              <a:t>http://</a:t>
            </a:r>
            <a:r>
              <a:rPr lang="en-US" dirty="0" smtClean="0">
                <a:latin typeface="Calibri" panose="020F0502020204030204" pitchFamily="34" charset="0"/>
                <a:hlinkClick r:id="rId3"/>
              </a:rPr>
              <a:t>docs.ckan.org/en/latest/maintaining/installing/install-from-source.html</a:t>
            </a:r>
            <a:endParaRPr lang="en-US" dirty="0" smtClean="0">
              <a:latin typeface="Calibri" panose="020F0502020204030204" pitchFamily="34" charset="0"/>
            </a:endParaRPr>
          </a:p>
          <a:p>
            <a:endParaRPr lang="en-US" dirty="0">
              <a:latin typeface="Calibri" panose="020F0502020204030204" pitchFamily="34" charset="0"/>
            </a:endParaRPr>
          </a:p>
          <a:p>
            <a:pPr lvl="1"/>
            <a:r>
              <a:rPr lang="en-US" dirty="0" smtClean="0">
                <a:latin typeface="Calibri" panose="020F0502020204030204" pitchFamily="34" charset="0"/>
              </a:rPr>
              <a:t>Available for many operating systems (e.g. </a:t>
            </a:r>
            <a:r>
              <a:rPr lang="en-US" dirty="0" err="1" smtClean="0">
                <a:latin typeface="Calibri" panose="020F0502020204030204" pitchFamily="34" charset="0"/>
              </a:rPr>
              <a:t>RedHat</a:t>
            </a:r>
            <a:r>
              <a:rPr lang="en-US" dirty="0" smtClean="0">
                <a:latin typeface="Calibri" panose="020F0502020204030204" pitchFamily="34" charset="0"/>
              </a:rPr>
              <a:t>, CentOS, OS X)</a:t>
            </a:r>
          </a:p>
          <a:p>
            <a:pPr lvl="1"/>
            <a:r>
              <a:rPr lang="en-US" dirty="0" smtClean="0">
                <a:latin typeface="Calibri" panose="020F0502020204030204" pitchFamily="34" charset="0"/>
              </a:rPr>
              <a:t>Pre-requisites:</a:t>
            </a:r>
            <a:br>
              <a:rPr lang="en-US" dirty="0" smtClean="0">
                <a:latin typeface="Calibri" panose="020F0502020204030204" pitchFamily="34" charset="0"/>
              </a:rPr>
            </a:br>
            <a:r>
              <a:rPr lang="en-US" dirty="0" smtClean="0">
                <a:latin typeface="Calibri" panose="020F0502020204030204" pitchFamily="34" charset="0"/>
              </a:rPr>
              <a:t>Manual installation of Python 2.6 (or later), Apache, </a:t>
            </a:r>
            <a:r>
              <a:rPr lang="en-US" dirty="0" err="1" smtClean="0">
                <a:latin typeface="Calibri" panose="020F0502020204030204" pitchFamily="34" charset="0"/>
              </a:rPr>
              <a:t>Postgresql</a:t>
            </a:r>
            <a:r>
              <a:rPr lang="en-US" dirty="0" smtClean="0">
                <a:latin typeface="Calibri" panose="020F0502020204030204" pitchFamily="34" charset="0"/>
              </a:rPr>
              <a:t>, </a:t>
            </a:r>
            <a:r>
              <a:rPr lang="en-US" dirty="0" err="1" smtClean="0">
                <a:latin typeface="Calibri" panose="020F0502020204030204" pitchFamily="34" charset="0"/>
              </a:rPr>
              <a:t>Solr</a:t>
            </a:r>
            <a:r>
              <a:rPr lang="en-US" dirty="0" smtClean="0">
                <a:latin typeface="Calibri" panose="020F0502020204030204" pitchFamily="34" charset="0"/>
              </a:rPr>
              <a:t> &amp; miscellaneous libraries</a:t>
            </a:r>
            <a:endParaRPr lang="en-US" dirty="0">
              <a:latin typeface="Calibri" panose="020F0502020204030204" pitchFamily="34" charset="0"/>
            </a:endParaRPr>
          </a:p>
          <a:p>
            <a:pPr lvl="1"/>
            <a:r>
              <a:rPr lang="en-US" dirty="0" smtClean="0">
                <a:latin typeface="Calibri" panose="020F0502020204030204" pitchFamily="34" charset="0"/>
              </a:rPr>
              <a:t>Python virtual environment has to be created manually</a:t>
            </a:r>
          </a:p>
          <a:p>
            <a:pPr lvl="1"/>
            <a:r>
              <a:rPr lang="en-US" dirty="0" smtClean="0">
                <a:latin typeface="Calibri" panose="020F0502020204030204" pitchFamily="34" charset="0"/>
              </a:rPr>
              <a:t>Simple configuration of </a:t>
            </a:r>
            <a:r>
              <a:rPr lang="en-US" dirty="0" err="1" smtClean="0">
                <a:latin typeface="Calibri" panose="020F0502020204030204" pitchFamily="34" charset="0"/>
              </a:rPr>
              <a:t>Solr</a:t>
            </a:r>
            <a:r>
              <a:rPr lang="en-US" dirty="0" smtClean="0">
                <a:latin typeface="Calibri" panose="020F0502020204030204" pitchFamily="34" charset="0"/>
              </a:rPr>
              <a:t> environment and Postgres database schema</a:t>
            </a:r>
            <a:endParaRPr lang="en-US" dirty="0" smtClean="0"/>
          </a:p>
          <a:p>
            <a:pPr lvl="1"/>
            <a:endParaRPr lang="en-US" dirty="0"/>
          </a:p>
        </p:txBody>
      </p:sp>
    </p:spTree>
    <p:extLst>
      <p:ext uri="{BB962C8B-B14F-4D97-AF65-F5344CB8AC3E}">
        <p14:creationId xmlns:p14="http://schemas.microsoft.com/office/powerpoint/2010/main" val="257440254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228600" y="609600"/>
            <a:ext cx="8915400" cy="685800"/>
          </a:xfrm>
        </p:spPr>
        <p:txBody>
          <a:bodyPr>
            <a:noAutofit/>
          </a:bodyPr>
          <a:lstStyle/>
          <a:p>
            <a:pPr eaLnBrk="1" hangingPunct="1">
              <a:defRPr/>
            </a:pPr>
            <a:r>
              <a:rPr lang="de-DE" altLang="it-IT" sz="3600" b="0" dirty="0" smtClean="0">
                <a:latin typeface="+mj-lt"/>
                <a:ea typeface="ＭＳ Ｐゴシック" pitchFamily="34" charset="-128"/>
                <a:cs typeface="Arial" charset="0"/>
              </a:rPr>
              <a:t>Modul 4 : MD Hochladen in Katalog und Portal</a:t>
            </a:r>
            <a:endParaRPr altLang="it-IT" sz="36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228600" y="1524000"/>
            <a:ext cx="8686800" cy="4525963"/>
          </a:xfrm>
        </p:spPr>
        <p:txBody>
          <a:bodyPr>
            <a:normAutofit fontScale="92500" lnSpcReduction="20000"/>
          </a:bodyPr>
          <a:lstStyle/>
          <a:p>
            <a:r>
              <a:rPr lang="en-US" sz="2600" dirty="0" smtClean="0"/>
              <a:t>15:30-16:00</a:t>
            </a:r>
          </a:p>
          <a:p>
            <a:r>
              <a:rPr lang="de-DE" altLang="it-IT" sz="2800" dirty="0" smtClean="0">
                <a:ea typeface="ＭＳ Ｐゴシック" pitchFamily="34" charset="-128"/>
                <a:cs typeface="Arial" charset="0"/>
              </a:rPr>
              <a:t>Aufgabe</a:t>
            </a:r>
            <a:endParaRPr lang="en-US" sz="2600" dirty="0" smtClean="0"/>
          </a:p>
          <a:p>
            <a:pPr lvl="1"/>
            <a:r>
              <a:rPr lang="en-US" dirty="0" smtClean="0"/>
              <a:t>Lade JSON </a:t>
            </a:r>
            <a:r>
              <a:rPr lang="en-US" dirty="0" err="1" smtClean="0"/>
              <a:t>Dateien</a:t>
            </a:r>
            <a:r>
              <a:rPr lang="en-US" dirty="0" smtClean="0"/>
              <a:t> </a:t>
            </a:r>
            <a:r>
              <a:rPr lang="en-US" dirty="0" err="1" smtClean="0"/>
              <a:t>als</a:t>
            </a:r>
            <a:r>
              <a:rPr lang="en-US" dirty="0" smtClean="0"/>
              <a:t> </a:t>
            </a:r>
            <a:r>
              <a:rPr lang="en-US" dirty="0" err="1" smtClean="0"/>
              <a:t>Datensätze</a:t>
            </a:r>
            <a:r>
              <a:rPr lang="en-US" dirty="0" smtClean="0"/>
              <a:t> in den CKAN </a:t>
            </a:r>
            <a:r>
              <a:rPr lang="en-US" dirty="0" err="1" smtClean="0"/>
              <a:t>Katalog</a:t>
            </a:r>
            <a:r>
              <a:rPr lang="en-US" dirty="0" smtClean="0"/>
              <a:t> </a:t>
            </a:r>
            <a:r>
              <a:rPr lang="en-US" dirty="0" err="1" smtClean="0"/>
              <a:t>hoch</a:t>
            </a:r>
            <a:r>
              <a:rPr lang="en-US" dirty="0" smtClean="0"/>
              <a:t> und </a:t>
            </a:r>
            <a:r>
              <a:rPr lang="en-US" dirty="0" err="1" smtClean="0"/>
              <a:t>überprüfe</a:t>
            </a:r>
            <a:r>
              <a:rPr lang="en-US" dirty="0" smtClean="0"/>
              <a:t> die </a:t>
            </a:r>
            <a:r>
              <a:rPr lang="en-US" dirty="0" err="1" smtClean="0"/>
              <a:t>Zugriff</a:t>
            </a:r>
            <a:r>
              <a:rPr lang="en-US" dirty="0" smtClean="0"/>
              <a:t>- und </a:t>
            </a:r>
            <a:r>
              <a:rPr lang="en-US" dirty="0" err="1" smtClean="0"/>
              <a:t>Suchbarkeit</a:t>
            </a:r>
            <a:r>
              <a:rPr lang="en-US" dirty="0" smtClean="0"/>
              <a:t> </a:t>
            </a:r>
            <a:r>
              <a:rPr lang="en-US" dirty="0" err="1" smtClean="0"/>
              <a:t>im</a:t>
            </a:r>
            <a:r>
              <a:rPr lang="en-US" dirty="0" smtClean="0"/>
              <a:t> Portal</a:t>
            </a:r>
            <a:endParaRPr lang="en-US" dirty="0">
              <a:sym typeface="Wingdings" panose="05000000000000000000" pitchFamily="2" charset="2"/>
            </a:endParaRPr>
          </a:p>
          <a:p>
            <a:r>
              <a:rPr lang="en-US" sz="2600" dirty="0" err="1" smtClean="0"/>
              <a:t>Benützte</a:t>
            </a:r>
            <a:r>
              <a:rPr lang="en-US" sz="2600" dirty="0" smtClean="0"/>
              <a:t> Tools</a:t>
            </a:r>
          </a:p>
          <a:p>
            <a:pPr lvl="1"/>
            <a:r>
              <a:rPr lang="en-US" sz="2600" dirty="0" err="1" smtClean="0"/>
              <a:t>Mdmanger</a:t>
            </a:r>
            <a:r>
              <a:rPr lang="en-US" sz="2600" dirty="0" smtClean="0"/>
              <a:t> (mode ‘u’)</a:t>
            </a:r>
          </a:p>
          <a:p>
            <a:pPr lvl="1"/>
            <a:r>
              <a:rPr lang="en-US" sz="2600" dirty="0" err="1" smtClean="0"/>
              <a:t>Lokale</a:t>
            </a:r>
            <a:r>
              <a:rPr lang="en-US" sz="2600" dirty="0" smtClean="0"/>
              <a:t> CKAN installation</a:t>
            </a:r>
          </a:p>
          <a:p>
            <a:r>
              <a:rPr lang="en-US" sz="2600" dirty="0" err="1" smtClean="0"/>
              <a:t>Benützte</a:t>
            </a:r>
            <a:r>
              <a:rPr lang="en-US" sz="2600" dirty="0" smtClean="0"/>
              <a:t> </a:t>
            </a:r>
            <a:r>
              <a:rPr lang="en-US" sz="2600" dirty="0" err="1" smtClean="0"/>
              <a:t>Daten</a:t>
            </a:r>
            <a:endParaRPr lang="en-US" sz="2600" dirty="0" smtClean="0"/>
          </a:p>
          <a:p>
            <a:pPr lvl="1"/>
            <a:r>
              <a:rPr lang="en-US" sz="2600" dirty="0" err="1" smtClean="0"/>
              <a:t>Als</a:t>
            </a:r>
            <a:r>
              <a:rPr lang="en-US" sz="2600" dirty="0" smtClean="0"/>
              <a:t> input : JSON </a:t>
            </a:r>
            <a:r>
              <a:rPr lang="en-US" sz="2600" dirty="0" err="1" smtClean="0"/>
              <a:t>Dateien</a:t>
            </a:r>
            <a:endParaRPr lang="en-US" sz="2600" dirty="0" smtClean="0"/>
          </a:p>
          <a:p>
            <a:r>
              <a:rPr lang="en-US" sz="2600" dirty="0" err="1" smtClean="0"/>
              <a:t>Resultat</a:t>
            </a:r>
            <a:r>
              <a:rPr lang="en-US" sz="2600" dirty="0" smtClean="0"/>
              <a:t>:</a:t>
            </a:r>
          </a:p>
          <a:p>
            <a:pPr lvl="1"/>
            <a:r>
              <a:rPr lang="en-US" sz="2600" dirty="0" smtClean="0"/>
              <a:t>(Meta)</a:t>
            </a:r>
            <a:r>
              <a:rPr lang="en-US" sz="2600" dirty="0" err="1" smtClean="0"/>
              <a:t>Datensätze</a:t>
            </a:r>
            <a:r>
              <a:rPr lang="en-US" sz="2600" dirty="0" smtClean="0"/>
              <a:t>,</a:t>
            </a:r>
          </a:p>
          <a:p>
            <a:pPr lvl="2"/>
            <a:r>
              <a:rPr lang="en-US" sz="2600" dirty="0" err="1" smtClean="0"/>
              <a:t>Im</a:t>
            </a:r>
            <a:r>
              <a:rPr lang="en-US" sz="2600" dirty="0" smtClean="0"/>
              <a:t> CKAN-</a:t>
            </a:r>
            <a:r>
              <a:rPr lang="en-US" sz="2600" dirty="0" err="1" smtClean="0"/>
              <a:t>Katalog</a:t>
            </a:r>
            <a:r>
              <a:rPr lang="en-US" sz="2600" dirty="0" smtClean="0"/>
              <a:t> </a:t>
            </a:r>
            <a:r>
              <a:rPr lang="en-US" sz="2600" dirty="0" err="1" smtClean="0"/>
              <a:t>sichtbar</a:t>
            </a:r>
            <a:r>
              <a:rPr lang="en-US" sz="2600" dirty="0"/>
              <a:t> </a:t>
            </a:r>
            <a:r>
              <a:rPr lang="en-US" sz="2600" dirty="0" smtClean="0"/>
              <a:t>und </a:t>
            </a:r>
            <a:r>
              <a:rPr lang="en-US" sz="2600" dirty="0" err="1" smtClean="0"/>
              <a:t>suchbar</a:t>
            </a:r>
            <a:endParaRPr lang="en-US" sz="2600" dirty="0" smtClean="0"/>
          </a:p>
        </p:txBody>
      </p:sp>
    </p:spTree>
    <p:extLst>
      <p:ext uri="{BB962C8B-B14F-4D97-AF65-F5344CB8AC3E}">
        <p14:creationId xmlns:p14="http://schemas.microsoft.com/office/powerpoint/2010/main" val="10542346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338336"/>
            <a:ext cx="5105400" cy="576064"/>
          </a:xfrm>
        </p:spPr>
        <p:txBody>
          <a:bodyPr/>
          <a:lstStyle/>
          <a:p>
            <a:r>
              <a:rPr lang="en-GB" b="0" dirty="0" smtClean="0"/>
              <a:t>MD Schemata (</a:t>
            </a:r>
            <a:r>
              <a:rPr lang="en-GB" b="0" dirty="0" err="1" smtClean="0"/>
              <a:t>Beispiele</a:t>
            </a:r>
            <a:r>
              <a:rPr lang="en-GB" b="0" dirty="0" smtClean="0"/>
              <a:t>)</a:t>
            </a:r>
            <a:endParaRPr lang="en-GB" b="0" dirty="0"/>
          </a:p>
        </p:txBody>
      </p:sp>
      <p:graphicFrame>
        <p:nvGraphicFramePr>
          <p:cNvPr id="10" name="Tabelle 9"/>
          <p:cNvGraphicFramePr>
            <a:graphicFrameLocks noGrp="1"/>
          </p:cNvGraphicFramePr>
          <p:nvPr>
            <p:extLst>
              <p:ext uri="{D42A27DB-BD31-4B8C-83A1-F6EECF244321}">
                <p14:modId xmlns:p14="http://schemas.microsoft.com/office/powerpoint/2010/main" val="2341560681"/>
              </p:ext>
            </p:extLst>
          </p:nvPr>
        </p:nvGraphicFramePr>
        <p:xfrm>
          <a:off x="228601" y="914400"/>
          <a:ext cx="8534401" cy="5681082"/>
        </p:xfrm>
        <a:graphic>
          <a:graphicData uri="http://schemas.openxmlformats.org/drawingml/2006/table">
            <a:tbl>
              <a:tblPr firstRow="1" bandRow="1">
                <a:tableStyleId>{5C22544A-7EE6-4342-B048-85BDC9FD1C3A}</a:tableStyleId>
              </a:tblPr>
              <a:tblGrid>
                <a:gridCol w="838199"/>
                <a:gridCol w="1752600"/>
                <a:gridCol w="4191000"/>
                <a:gridCol w="1752602"/>
              </a:tblGrid>
              <a:tr h="648072">
                <a:tc>
                  <a:txBody>
                    <a:bodyPr/>
                    <a:lstStyle/>
                    <a:p>
                      <a:pPr algn="l"/>
                      <a:r>
                        <a:rPr lang="en-GB" sz="1200" b="1" noProof="0" dirty="0" smtClean="0">
                          <a:solidFill>
                            <a:schemeClr val="tx1"/>
                          </a:solidFill>
                          <a:latin typeface="+mn-lt"/>
                        </a:rPr>
                        <a:t>Name</a:t>
                      </a:r>
                    </a:p>
                  </a:txBody>
                  <a:tcPr>
                    <a:solidFill>
                      <a:schemeClr val="tx2">
                        <a:lumMod val="60000"/>
                        <a:lumOff val="40000"/>
                      </a:schemeClr>
                    </a:solidFill>
                  </a:tcPr>
                </a:tc>
                <a:tc>
                  <a:txBody>
                    <a:bodyPr/>
                    <a:lstStyle/>
                    <a:p>
                      <a:pPr algn="l"/>
                      <a:r>
                        <a:rPr lang="en-GB" sz="1200" b="1" noProof="0" dirty="0" smtClean="0">
                          <a:solidFill>
                            <a:schemeClr val="tx1"/>
                          </a:solidFill>
                          <a:latin typeface="+mn-lt"/>
                        </a:rPr>
                        <a:t>Specification</a:t>
                      </a:r>
                    </a:p>
                  </a:txBody>
                  <a:tcPr>
                    <a:solidFill>
                      <a:schemeClr val="tx2">
                        <a:lumMod val="60000"/>
                        <a:lumOff val="40000"/>
                      </a:schemeClr>
                    </a:solidFill>
                  </a:tcPr>
                </a:tc>
                <a:tc>
                  <a:txBody>
                    <a:bodyPr/>
                    <a:lstStyle/>
                    <a:p>
                      <a:pPr algn="l" fontAlgn="t"/>
                      <a:r>
                        <a:rPr lang="en-GB" sz="1200" b="1" i="0" u="none" strike="noStrike" noProof="0" dirty="0" smtClean="0">
                          <a:solidFill>
                            <a:srgbClr val="000000"/>
                          </a:solidFill>
                          <a:effectLst/>
                          <a:latin typeface="+mn-lt"/>
                        </a:rPr>
                        <a:t>Description</a:t>
                      </a:r>
                      <a:endParaRPr lang="en-GB" sz="1200" b="1" i="0" u="none" strike="noStrike" noProof="0" dirty="0">
                        <a:solidFill>
                          <a:srgbClr val="000000"/>
                        </a:solidFill>
                        <a:effectLst/>
                        <a:latin typeface="+mn-lt"/>
                      </a:endParaRPr>
                    </a:p>
                  </a:txBody>
                  <a:tcPr marL="9525" marR="9525" marT="9525" marB="0">
                    <a:solidFill>
                      <a:schemeClr val="tx2">
                        <a:lumMod val="60000"/>
                        <a:lumOff val="40000"/>
                      </a:schemeClr>
                    </a:solidFill>
                  </a:tcPr>
                </a:tc>
                <a:tc>
                  <a:txBody>
                    <a:bodyPr/>
                    <a:lstStyle/>
                    <a:p>
                      <a:pPr algn="l" fontAlgn="t"/>
                      <a:r>
                        <a:rPr lang="en-GB" sz="1200" b="1" i="0" u="none" strike="noStrike" noProof="0" dirty="0" smtClean="0">
                          <a:solidFill>
                            <a:srgbClr val="000000"/>
                          </a:solidFill>
                          <a:effectLst/>
                          <a:latin typeface="+mn-lt"/>
                        </a:rPr>
                        <a:t>Used</a:t>
                      </a:r>
                      <a:r>
                        <a:rPr lang="en-GB" sz="1200" b="1" i="0" u="none" strike="noStrike" baseline="0" noProof="0" dirty="0" smtClean="0">
                          <a:solidFill>
                            <a:srgbClr val="000000"/>
                          </a:solidFill>
                          <a:effectLst/>
                          <a:latin typeface="+mn-lt"/>
                        </a:rPr>
                        <a:t> by B2FIND to harvest from Communities</a:t>
                      </a:r>
                      <a:endParaRPr lang="en-GB" sz="1200" b="1" i="0" u="none" strike="noStrike" noProof="0" dirty="0">
                        <a:solidFill>
                          <a:srgbClr val="000000"/>
                        </a:solidFill>
                        <a:effectLst/>
                        <a:latin typeface="+mn-lt"/>
                      </a:endParaRPr>
                    </a:p>
                  </a:txBody>
                  <a:tcPr marL="9525" marR="9525" marT="9525" marB="0">
                    <a:solidFill>
                      <a:schemeClr val="tx2">
                        <a:lumMod val="60000"/>
                        <a:lumOff val="40000"/>
                      </a:schemeClr>
                    </a:solidFill>
                  </a:tcPr>
                </a:tc>
              </a:tr>
              <a:tr h="214491">
                <a:tc>
                  <a:txBody>
                    <a:bodyPr/>
                    <a:lstStyle/>
                    <a:p>
                      <a:pPr algn="l"/>
                      <a:r>
                        <a:rPr lang="en-GB" sz="1200" b="1">
                          <a:latin typeface="+mn-lt"/>
                        </a:rPr>
                        <a:t>Dublincore</a:t>
                      </a:r>
                    </a:p>
                  </a:txBody>
                  <a:tcPr marL="9525" marR="9525" marT="9525" marB="9525">
                    <a:solidFill>
                      <a:schemeClr val="accent5">
                        <a:lumMod val="40000"/>
                        <a:lumOff val="60000"/>
                      </a:schemeClr>
                    </a:solidFill>
                  </a:tcPr>
                </a:tc>
                <a:tc>
                  <a:txBody>
                    <a:bodyPr/>
                    <a:lstStyle/>
                    <a:p>
                      <a:pPr algn="l"/>
                      <a:r>
                        <a:rPr lang="en-GB" sz="1200">
                          <a:latin typeface="+mn-lt"/>
                        </a:rPr>
                        <a:t>Specification: See at </a:t>
                      </a:r>
                      <a:r>
                        <a:rPr lang="en-GB" sz="1200">
                          <a:latin typeface="+mn-lt"/>
                          <a:hlinkClick r:id="rId3"/>
                        </a:rPr>
                        <a:t>http://dublincore.org/specifications/</a:t>
                      </a:r>
                      <a:r>
                        <a:rPr lang="en-GB" sz="1200">
                          <a:latin typeface="+mn-lt"/>
                        </a:rPr>
                        <a:t> and in the following standard documents:</a:t>
                      </a:r>
                    </a:p>
                    <a:p>
                      <a:pPr algn="l">
                        <a:buFont typeface="Arial"/>
                        <a:buChar char="•"/>
                      </a:pPr>
                      <a:r>
                        <a:rPr lang="en-GB" sz="1200">
                          <a:latin typeface="+mn-lt"/>
                        </a:rPr>
                        <a:t>IETF RFC 5013</a:t>
                      </a:r>
                    </a:p>
                    <a:p>
                      <a:pPr algn="l">
                        <a:buFont typeface="Arial"/>
                        <a:buChar char="•"/>
                      </a:pPr>
                      <a:r>
                        <a:rPr lang="en-GB" sz="1200">
                          <a:latin typeface="+mn-lt"/>
                        </a:rPr>
                        <a:t>ISO Standard 15836-2009</a:t>
                      </a:r>
                    </a:p>
                    <a:p>
                      <a:pPr algn="l">
                        <a:buFont typeface="Arial"/>
                        <a:buChar char="•"/>
                      </a:pPr>
                      <a:r>
                        <a:rPr lang="en-GB" sz="1200">
                          <a:latin typeface="+mn-lt"/>
                        </a:rPr>
                        <a:t>NISO Standard Z39.85</a:t>
                      </a:r>
                    </a:p>
                  </a:txBody>
                  <a:tcPr marL="9525" marR="9525" marT="9525" marB="9525">
                    <a:solidFill>
                      <a:schemeClr val="accent5">
                        <a:lumMod val="40000"/>
                        <a:lumOff val="60000"/>
                      </a:schemeClr>
                    </a:solidFill>
                  </a:tcPr>
                </a:tc>
                <a:tc>
                  <a:txBody>
                    <a:bodyPr/>
                    <a:lstStyle/>
                    <a:p>
                      <a:pPr algn="l"/>
                      <a:r>
                        <a:rPr lang="en-GB" sz="1200" dirty="0">
                          <a:latin typeface="+mn-lt"/>
                        </a:rPr>
                        <a:t>The </a:t>
                      </a:r>
                      <a:r>
                        <a:rPr lang="en-GB" sz="1200" b="1" dirty="0">
                          <a:latin typeface="+mn-lt"/>
                        </a:rPr>
                        <a:t>Dublin Core Schema</a:t>
                      </a:r>
                      <a:r>
                        <a:rPr lang="en-GB" sz="1200" dirty="0">
                          <a:latin typeface="+mn-lt"/>
                        </a:rPr>
                        <a:t> is a small set of vocabulary terms that can be used to describe web resources (video, images, web pages, etc.), as well as physical resources such as books or CDs, and objects like artworks</a:t>
                      </a:r>
                      <a:r>
                        <a:rPr lang="en-GB" sz="1200" dirty="0" smtClean="0">
                          <a:latin typeface="+mn-lt"/>
                        </a:rPr>
                        <a:t>. The </a:t>
                      </a:r>
                      <a:r>
                        <a:rPr lang="en-GB" sz="1200" dirty="0">
                          <a:latin typeface="+mn-lt"/>
                        </a:rPr>
                        <a:t>full set of Dublin Core metadata terms can be found on the Dublin Core Metadata Initiative (DCMI) website, see </a:t>
                      </a:r>
                      <a:r>
                        <a:rPr lang="en-GB" sz="1200" dirty="0" smtClean="0">
                          <a:latin typeface="+mn-lt"/>
                        </a:rPr>
                        <a:t>left. </a:t>
                      </a:r>
                      <a:endParaRPr lang="en-GB" sz="1200" dirty="0">
                        <a:latin typeface="+mn-lt"/>
                      </a:endParaRPr>
                    </a:p>
                  </a:txBody>
                  <a:tcPr marL="9525" marR="9525" marT="9525" marB="9525">
                    <a:solidFill>
                      <a:schemeClr val="accent5">
                        <a:lumMod val="40000"/>
                        <a:lumOff val="60000"/>
                      </a:schemeClr>
                    </a:solidFill>
                  </a:tcPr>
                </a:tc>
                <a:tc>
                  <a:txBody>
                    <a:bodyPr/>
                    <a:lstStyle/>
                    <a:p>
                      <a:pPr marL="285750" indent="-285750" algn="l">
                        <a:buFont typeface="Arial" panose="020B0604020202020204" pitchFamily="34" charset="0"/>
                        <a:buChar char="•"/>
                      </a:pPr>
                      <a:r>
                        <a:rPr lang="en-GB" sz="1200" dirty="0" err="1" smtClean="0">
                          <a:latin typeface="+mn-lt"/>
                        </a:rPr>
                        <a:t>DataCite</a:t>
                      </a:r>
                      <a:endParaRPr lang="en-GB" sz="1200" dirty="0" smtClean="0">
                        <a:latin typeface="+mn-lt"/>
                      </a:endParaRPr>
                    </a:p>
                    <a:p>
                      <a:pPr marL="285750" indent="-285750" algn="l">
                        <a:buFont typeface="Arial" panose="020B0604020202020204" pitchFamily="34" charset="0"/>
                        <a:buChar char="•"/>
                      </a:pPr>
                      <a:r>
                        <a:rPr lang="en-GB" sz="1200" dirty="0" smtClean="0">
                          <a:latin typeface="+mn-lt"/>
                        </a:rPr>
                        <a:t>NARCIS</a:t>
                      </a:r>
                    </a:p>
                    <a:p>
                      <a:pPr marL="285750" indent="-285750" algn="l">
                        <a:buFont typeface="Arial" panose="020B0604020202020204" pitchFamily="34" charset="0"/>
                        <a:buChar char="•"/>
                      </a:pPr>
                      <a:r>
                        <a:rPr lang="en-GB" sz="1200" dirty="0" err="1" smtClean="0">
                          <a:latin typeface="+mn-lt"/>
                        </a:rPr>
                        <a:t>PanData</a:t>
                      </a:r>
                      <a:endParaRPr lang="en-GB" sz="1200" dirty="0" smtClean="0">
                        <a:latin typeface="+mn-lt"/>
                      </a:endParaRPr>
                    </a:p>
                    <a:p>
                      <a:pPr marL="285750" indent="-285750" algn="l">
                        <a:buFont typeface="Arial" panose="020B0604020202020204" pitchFamily="34" charset="0"/>
                        <a:buChar char="•"/>
                      </a:pPr>
                      <a:r>
                        <a:rPr lang="en-GB" sz="1200" dirty="0" err="1" smtClean="0">
                          <a:latin typeface="+mn-lt"/>
                        </a:rPr>
                        <a:t>TheEuropeanLibrary</a:t>
                      </a:r>
                      <a:endParaRPr lang="en-GB" sz="1200" dirty="0" smtClean="0">
                        <a:latin typeface="+mn-lt"/>
                      </a:endParaRPr>
                    </a:p>
                    <a:p>
                      <a:pPr marL="285750" indent="-285750" algn="l">
                        <a:buFont typeface="Arial" panose="020B0604020202020204" pitchFamily="34" charset="0"/>
                        <a:buChar char="•"/>
                      </a:pPr>
                      <a:r>
                        <a:rPr lang="en-GB" sz="1200" dirty="0" smtClean="0">
                          <a:latin typeface="+mn-lt"/>
                        </a:rPr>
                        <a:t>SDL</a:t>
                      </a:r>
                    </a:p>
                    <a:p>
                      <a:pPr marL="285750" indent="-285750" algn="l">
                        <a:buFont typeface="Arial" panose="020B0604020202020204" pitchFamily="34" charset="0"/>
                        <a:buChar char="•"/>
                      </a:pPr>
                      <a:r>
                        <a:rPr lang="en-GB" sz="1200" dirty="0" smtClean="0">
                          <a:latin typeface="+mn-lt"/>
                        </a:rPr>
                        <a:t>DARIAH</a:t>
                      </a:r>
                    </a:p>
                    <a:p>
                      <a:pPr marL="285750" indent="-285750" algn="l">
                        <a:buFont typeface="Arial" panose="020B0604020202020204" pitchFamily="34" charset="0"/>
                        <a:buChar char="•"/>
                      </a:pPr>
                      <a:r>
                        <a:rPr lang="en-GB" sz="1200" dirty="0" smtClean="0">
                          <a:latin typeface="+mn-lt"/>
                        </a:rPr>
                        <a:t>IVOA</a:t>
                      </a:r>
                    </a:p>
                    <a:p>
                      <a:pPr marL="285750" indent="-285750" algn="l">
                        <a:buFont typeface="Arial" panose="020B0604020202020204" pitchFamily="34" charset="0"/>
                        <a:buChar char="•"/>
                      </a:pPr>
                      <a:r>
                        <a:rPr lang="en-GB" sz="1200" dirty="0" smtClean="0">
                          <a:latin typeface="+mn-lt"/>
                        </a:rPr>
                        <a:t>PDC</a:t>
                      </a:r>
                      <a:endParaRPr lang="en-GB" sz="1200" dirty="0">
                        <a:latin typeface="+mn-lt"/>
                      </a:endParaRPr>
                    </a:p>
                  </a:txBody>
                  <a:tcPr marL="9525" marR="9525" marT="9525" marB="9525">
                    <a:solidFill>
                      <a:schemeClr val="accent5">
                        <a:lumMod val="40000"/>
                        <a:lumOff val="60000"/>
                      </a:schemeClr>
                    </a:solidFill>
                  </a:tcPr>
                </a:tc>
              </a:tr>
              <a:tr h="215984">
                <a:tc>
                  <a:txBody>
                    <a:bodyPr/>
                    <a:lstStyle/>
                    <a:p>
                      <a:pPr algn="l"/>
                      <a:r>
                        <a:rPr lang="en-GB" sz="1200" b="1"/>
                        <a:t>ISO 19115</a:t>
                      </a:r>
                    </a:p>
                  </a:txBody>
                  <a:tcPr marL="9525" marR="9525" marT="9525" marB="9525">
                    <a:solidFill>
                      <a:schemeClr val="accent6">
                        <a:lumMod val="60000"/>
                        <a:lumOff val="40000"/>
                      </a:schemeClr>
                    </a:solidFill>
                  </a:tcPr>
                </a:tc>
                <a:tc>
                  <a:txBody>
                    <a:bodyPr/>
                    <a:lstStyle/>
                    <a:p>
                      <a:pPr algn="l"/>
                      <a:r>
                        <a:rPr lang="en-GB" sz="1200" dirty="0">
                          <a:hlinkClick r:id="rId4"/>
                        </a:rPr>
                        <a:t>http://www.iso.org/iso/home/store/catalogue_tc/catalogue_detail.htm?csnumber=53798</a:t>
                      </a:r>
                      <a:endParaRPr lang="en-GB" sz="1200" dirty="0"/>
                    </a:p>
                  </a:txBody>
                  <a:tcPr marL="9525" marR="9525" marT="9525" marB="9525">
                    <a:solidFill>
                      <a:schemeClr val="accent6">
                        <a:lumMod val="60000"/>
                        <a:lumOff val="40000"/>
                      </a:schemeClr>
                    </a:solidFill>
                  </a:tcPr>
                </a:tc>
                <a:tc>
                  <a:txBody>
                    <a:bodyPr/>
                    <a:lstStyle/>
                    <a:p>
                      <a:pPr algn="l"/>
                      <a:r>
                        <a:rPr lang="en-GB" sz="1200" b="1"/>
                        <a:t>ISO 19115-1:2014</a:t>
                      </a:r>
                      <a:r>
                        <a:rPr lang="en-GB" sz="1200"/>
                        <a:t> defines the schema required for describing geographic information and services by means of metadata. It provides information about the identification, the extent, the quality, the spatial and temporal aspects, the content, the spatial reference, the portrayal, distribution, and other properties of digital geographic data and services.</a:t>
                      </a:r>
                    </a:p>
                  </a:txBody>
                  <a:tcPr marL="9525" marR="9525" marT="9525" marB="9525">
                    <a:solidFill>
                      <a:schemeClr val="accent6">
                        <a:lumMod val="60000"/>
                        <a:lumOff val="40000"/>
                      </a:schemeClr>
                    </a:solidFill>
                  </a:tcPr>
                </a:tc>
                <a:tc>
                  <a:txBody>
                    <a:bodyPr/>
                    <a:lstStyle/>
                    <a:p>
                      <a:pPr marL="171450" indent="-171450" algn="l">
                        <a:buFont typeface="Arial" panose="020B0604020202020204" pitchFamily="34" charset="0"/>
                        <a:buChar char="•"/>
                      </a:pPr>
                      <a:r>
                        <a:rPr lang="en-GB" sz="1200" dirty="0" smtClean="0"/>
                        <a:t>ENES</a:t>
                      </a:r>
                    </a:p>
                    <a:p>
                      <a:pPr marL="171450" indent="-171450" algn="l">
                        <a:buFont typeface="Arial" panose="020B0604020202020204" pitchFamily="34" charset="0"/>
                        <a:buChar char="•"/>
                      </a:pPr>
                      <a:r>
                        <a:rPr lang="en-GB" sz="1200" dirty="0" err="1" smtClean="0"/>
                        <a:t>Earlinet</a:t>
                      </a:r>
                      <a:endParaRPr lang="en-GB" sz="1200" dirty="0" smtClean="0"/>
                    </a:p>
                    <a:p>
                      <a:pPr marL="0" indent="0" algn="l">
                        <a:buFont typeface="Arial" panose="020B0604020202020204" pitchFamily="34" charset="0"/>
                        <a:buNone/>
                      </a:pPr>
                      <a:endParaRPr lang="en-GB" sz="1200" dirty="0"/>
                    </a:p>
                  </a:txBody>
                  <a:tcPr marL="9525" marR="9525" marT="9525" marB="9525">
                    <a:solidFill>
                      <a:schemeClr val="accent6">
                        <a:lumMod val="60000"/>
                        <a:lumOff val="40000"/>
                      </a:schemeClr>
                    </a:solidFill>
                  </a:tcPr>
                </a:tc>
              </a:tr>
              <a:tr h="593963">
                <a:tc>
                  <a:txBody>
                    <a:bodyPr/>
                    <a:lstStyle/>
                    <a:p>
                      <a:pPr algn="l"/>
                      <a:r>
                        <a:rPr lang="en-GB" sz="1200" b="1"/>
                        <a:t>MarcXML</a:t>
                      </a:r>
                    </a:p>
                  </a:txBody>
                  <a:tcPr marL="9525" marR="9525" marT="9525" marB="9525">
                    <a:solidFill>
                      <a:schemeClr val="accent3">
                        <a:lumMod val="75000"/>
                      </a:schemeClr>
                    </a:solidFill>
                  </a:tcPr>
                </a:tc>
                <a:tc>
                  <a:txBody>
                    <a:bodyPr/>
                    <a:lstStyle/>
                    <a:p>
                      <a:pPr algn="l"/>
                      <a:r>
                        <a:rPr lang="en-GB" sz="1200"/>
                        <a:t> </a:t>
                      </a:r>
                      <a:r>
                        <a:rPr lang="en-GB" sz="1200">
                          <a:hlinkClick r:id="rId5"/>
                        </a:rPr>
                        <a:t>http://www.loc.gov/standards/marcxml/</a:t>
                      </a:r>
                      <a:r>
                        <a:rPr lang="en-GB" sz="1200"/>
                        <a:t> </a:t>
                      </a:r>
                    </a:p>
                  </a:txBody>
                  <a:tcPr marL="9525" marR="9525" marT="9525" marB="9525">
                    <a:solidFill>
                      <a:schemeClr val="accent3">
                        <a:lumMod val="75000"/>
                      </a:schemeClr>
                    </a:solidFill>
                  </a:tcPr>
                </a:tc>
                <a:tc>
                  <a:txBody>
                    <a:bodyPr/>
                    <a:lstStyle/>
                    <a:p>
                      <a:pPr algn="l"/>
                      <a:r>
                        <a:rPr lang="en-GB" sz="1200" b="1"/>
                        <a:t>MARC</a:t>
                      </a:r>
                      <a:r>
                        <a:rPr lang="en-GB" sz="1200"/>
                        <a:t> (</a:t>
                      </a:r>
                      <a:r>
                        <a:rPr lang="en-GB" sz="1200" b="1"/>
                        <a:t>MA</a:t>
                      </a:r>
                      <a:r>
                        <a:rPr lang="en-GB" sz="1200"/>
                        <a:t>chine-</a:t>
                      </a:r>
                      <a:r>
                        <a:rPr lang="en-GB" sz="1200" b="1"/>
                        <a:t>R</a:t>
                      </a:r>
                      <a:r>
                        <a:rPr lang="en-GB" sz="1200"/>
                        <a:t>eadable </a:t>
                      </a:r>
                      <a:r>
                        <a:rPr lang="en-GB" sz="1200" b="1"/>
                        <a:t>C</a:t>
                      </a:r>
                      <a:r>
                        <a:rPr lang="en-GB" sz="1200"/>
                        <a:t>ataloging) standards are a set of digital formats for the description of items catalogued by libraries, such as books. It was developed by Henriette Avram at the US Library of Congress during the 1960s to create records that can be used by computers, and to share those records among libraries.</a:t>
                      </a:r>
                    </a:p>
                  </a:txBody>
                  <a:tcPr marL="9525" marR="9525" marT="9525" marB="9525">
                    <a:solidFill>
                      <a:schemeClr val="accent3">
                        <a:lumMod val="75000"/>
                      </a:schemeClr>
                    </a:solidFill>
                  </a:tcPr>
                </a:tc>
                <a:tc>
                  <a:txBody>
                    <a:bodyPr/>
                    <a:lstStyle/>
                    <a:p>
                      <a:pPr marL="171450" indent="-171450" algn="l">
                        <a:buFont typeface="Arial" panose="020B0604020202020204" pitchFamily="34" charset="0"/>
                        <a:buChar char="•"/>
                      </a:pPr>
                      <a:r>
                        <a:rPr lang="en-GB" sz="1200" dirty="0" smtClean="0"/>
                        <a:t>B2SHARE</a:t>
                      </a:r>
                    </a:p>
                    <a:p>
                      <a:pPr marL="171450" indent="-171450" algn="l">
                        <a:buFont typeface="Arial" panose="020B0604020202020204" pitchFamily="34" charset="0"/>
                        <a:buChar char="•"/>
                      </a:pPr>
                      <a:r>
                        <a:rPr lang="en-GB" sz="1200" dirty="0" smtClean="0"/>
                        <a:t>ALEPH</a:t>
                      </a:r>
                      <a:endParaRPr lang="en-GB" sz="1200" dirty="0"/>
                    </a:p>
                  </a:txBody>
                  <a:tcPr marL="9525" marR="9525" marT="9525" marB="9525">
                    <a:solidFill>
                      <a:schemeClr val="accent3">
                        <a:lumMod val="75000"/>
                      </a:schemeClr>
                    </a:solidFill>
                  </a:tcPr>
                </a:tc>
              </a:tr>
              <a:tr h="377281">
                <a:tc>
                  <a:txBody>
                    <a:bodyPr/>
                    <a:lstStyle/>
                    <a:p>
                      <a:pPr algn="l"/>
                      <a:r>
                        <a:rPr lang="en-GB" sz="1200" b="1" dirty="0"/>
                        <a:t>CMDI</a:t>
                      </a:r>
                      <a:endParaRPr lang="en-GB" sz="1200" dirty="0"/>
                    </a:p>
                  </a:txBody>
                  <a:tcPr marL="9525" marR="9525" marT="9525" marB="9525">
                    <a:solidFill>
                      <a:srgbClr val="FFC000"/>
                    </a:solidFill>
                  </a:tcPr>
                </a:tc>
                <a:tc>
                  <a:txBody>
                    <a:bodyPr/>
                    <a:lstStyle/>
                    <a:p>
                      <a:pPr algn="l"/>
                      <a:r>
                        <a:rPr lang="en-GB" sz="1200">
                          <a:hlinkClick r:id="rId6"/>
                        </a:rPr>
                        <a:t>http://www.clarin.eu/content/component-metadata </a:t>
                      </a:r>
                      <a:endParaRPr lang="en-GB" sz="1200"/>
                    </a:p>
                  </a:txBody>
                  <a:tcPr marL="9525" marR="9525" marT="9525" marB="9525">
                    <a:solidFill>
                      <a:srgbClr val="FFC000"/>
                    </a:solidFill>
                  </a:tcPr>
                </a:tc>
                <a:tc>
                  <a:txBody>
                    <a:bodyPr/>
                    <a:lstStyle/>
                    <a:p>
                      <a:pPr algn="l"/>
                      <a:r>
                        <a:rPr lang="en-GB" sz="1200" b="1"/>
                        <a:t>CMDI</a:t>
                      </a:r>
                      <a:r>
                        <a:rPr lang="en-GB" sz="1200"/>
                        <a:t> (</a:t>
                      </a:r>
                      <a:r>
                        <a:rPr lang="en-GB" sz="1200" b="1"/>
                        <a:t>C</a:t>
                      </a:r>
                      <a:r>
                        <a:rPr lang="en-GB" sz="1200"/>
                        <a:t>omponent </a:t>
                      </a:r>
                      <a:r>
                        <a:rPr lang="en-GB" sz="1200" b="1"/>
                        <a:t>M</a:t>
                      </a:r>
                      <a:r>
                        <a:rPr lang="en-GB" sz="1200"/>
                        <a:t>eta</a:t>
                      </a:r>
                      <a:r>
                        <a:rPr lang="en-GB" sz="1200" b="1"/>
                        <a:t>D</a:t>
                      </a:r>
                      <a:r>
                        <a:rPr lang="en-GB" sz="1200"/>
                        <a:t>ata </a:t>
                      </a:r>
                      <a:r>
                        <a:rPr lang="en-GB" sz="1200" b="1"/>
                        <a:t>I</a:t>
                      </a:r>
                      <a:r>
                        <a:rPr lang="en-GB" sz="1200"/>
                        <a:t>nfrastructure) was initiated by CLARIN to  provide a framework to describe and reuse metadata blueprints. Description building blocks (“components”, which include field definitions) can be grouped into a ready-made description format (a “profile”).</a:t>
                      </a:r>
                    </a:p>
                  </a:txBody>
                  <a:tcPr marL="9525" marR="9525" marT="9525" marB="9525">
                    <a:solidFill>
                      <a:srgbClr val="FFC000"/>
                    </a:solidFill>
                  </a:tcPr>
                </a:tc>
                <a:tc>
                  <a:txBody>
                    <a:bodyPr/>
                    <a:lstStyle/>
                    <a:p>
                      <a:pPr marL="171450" indent="-171450" algn="l">
                        <a:buFont typeface="Arial" panose="020B0604020202020204" pitchFamily="34" charset="0"/>
                        <a:buChar char="•"/>
                      </a:pPr>
                      <a:r>
                        <a:rPr lang="en-GB" sz="1200" dirty="0"/>
                        <a:t>CLARIN</a:t>
                      </a:r>
                    </a:p>
                  </a:txBody>
                  <a:tcPr marL="9525" marR="9525" marT="9525" marB="9525">
                    <a:solidFill>
                      <a:srgbClr val="FFC000"/>
                    </a:solidFill>
                  </a:tcPr>
                </a:tc>
              </a:tr>
              <a:tr h="377281">
                <a:tc>
                  <a:txBody>
                    <a:bodyPr/>
                    <a:lstStyle/>
                    <a:p>
                      <a:pPr algn="l"/>
                      <a:r>
                        <a:rPr lang="en-GB" sz="1200" b="1" dirty="0"/>
                        <a:t>DDI</a:t>
                      </a:r>
                      <a:endParaRPr lang="en-GB" sz="1200" dirty="0"/>
                    </a:p>
                  </a:txBody>
                  <a:tcPr marL="9525" marR="9525" marT="9525" marB="9525">
                    <a:solidFill>
                      <a:schemeClr val="accent4">
                        <a:lumMod val="60000"/>
                        <a:lumOff val="40000"/>
                      </a:schemeClr>
                    </a:solidFill>
                  </a:tcPr>
                </a:tc>
                <a:tc>
                  <a:txBody>
                    <a:bodyPr/>
                    <a:lstStyle/>
                    <a:p>
                      <a:pPr algn="l"/>
                      <a:r>
                        <a:rPr lang="en-GB" sz="1200">
                          <a:hlinkClick r:id="rId7"/>
                        </a:rPr>
                        <a:t>http://www.ddialliance.org</a:t>
                      </a:r>
                      <a:endParaRPr lang="en-GB" sz="1200"/>
                    </a:p>
                  </a:txBody>
                  <a:tcPr marL="9525" marR="9525" marT="9525" marB="9525">
                    <a:solidFill>
                      <a:schemeClr val="accent4">
                        <a:lumMod val="60000"/>
                        <a:lumOff val="40000"/>
                      </a:schemeClr>
                    </a:solidFill>
                  </a:tcPr>
                </a:tc>
                <a:tc>
                  <a:txBody>
                    <a:bodyPr/>
                    <a:lstStyle/>
                    <a:p>
                      <a:pPr algn="l"/>
                      <a:r>
                        <a:rPr lang="en-GB" sz="1200" b="1"/>
                        <a:t>DDI </a:t>
                      </a:r>
                      <a:r>
                        <a:rPr lang="en-GB" sz="1200"/>
                        <a:t>(</a:t>
                      </a:r>
                      <a:r>
                        <a:rPr lang="en-GB" sz="1200" b="1"/>
                        <a:t>D</a:t>
                      </a:r>
                      <a:r>
                        <a:rPr lang="en-GB" sz="1200"/>
                        <a:t>ata</a:t>
                      </a:r>
                      <a:r>
                        <a:rPr lang="en-GB" sz="1200" b="1"/>
                        <a:t> D</a:t>
                      </a:r>
                      <a:r>
                        <a:rPr lang="en-GB" sz="1200"/>
                        <a:t>ocumentation</a:t>
                      </a:r>
                      <a:r>
                        <a:rPr lang="en-GB" sz="1200" b="1"/>
                        <a:t> I</a:t>
                      </a:r>
                      <a:r>
                        <a:rPr lang="en-GB" sz="1200"/>
                        <a:t>nitiative</a:t>
                      </a:r>
                      <a:r>
                        <a:rPr lang="en-GB" sz="1200" b="1"/>
                        <a:t>)</a:t>
                      </a:r>
                      <a:r>
                        <a:rPr lang="en-GB" sz="1200"/>
                        <a:t> is an effort to create an international standard for describing data from the social, behavioural, and economic sciences.</a:t>
                      </a:r>
                    </a:p>
                  </a:txBody>
                  <a:tcPr marL="9525" marR="9525" marT="9525" marB="9525">
                    <a:solidFill>
                      <a:schemeClr val="accent4">
                        <a:lumMod val="60000"/>
                        <a:lumOff val="40000"/>
                      </a:schemeClr>
                    </a:solidFill>
                  </a:tcPr>
                </a:tc>
                <a:tc>
                  <a:txBody>
                    <a:bodyPr/>
                    <a:lstStyle/>
                    <a:p>
                      <a:pPr marL="171450" indent="-171450" algn="l">
                        <a:buFont typeface="Arial" panose="020B0604020202020204" pitchFamily="34" charset="0"/>
                        <a:buChar char="•"/>
                      </a:pPr>
                      <a:r>
                        <a:rPr lang="en-GB" sz="1200" dirty="0"/>
                        <a:t>CESSDA</a:t>
                      </a:r>
                    </a:p>
                  </a:txBody>
                  <a:tcPr marL="9525" marR="9525" marT="9525" marB="9525">
                    <a:solidFill>
                      <a:schemeClr val="accent4">
                        <a:lumMod val="60000"/>
                        <a:lumOff val="40000"/>
                      </a:schemeClr>
                    </a:solidFill>
                  </a:tcPr>
                </a:tc>
              </a:tr>
            </a:tbl>
          </a:graphicData>
        </a:graphic>
      </p:graphicFrame>
    </p:spTree>
    <p:extLst>
      <p:ext uri="{BB962C8B-B14F-4D97-AF65-F5344CB8AC3E}">
        <p14:creationId xmlns:p14="http://schemas.microsoft.com/office/powerpoint/2010/main" val="15244630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52400" y="394803"/>
            <a:ext cx="8229600" cy="671997"/>
          </a:xfrm>
        </p:spPr>
        <p:txBody>
          <a:bodyPr>
            <a:noAutofit/>
          </a:bodyPr>
          <a:lstStyle/>
          <a:p>
            <a:pPr eaLnBrk="1" hangingPunct="1">
              <a:defRPr/>
            </a:pPr>
            <a:r>
              <a:rPr lang="de-DE" altLang="it-IT" sz="3600" b="0" dirty="0" smtClean="0">
                <a:latin typeface="+mj-lt"/>
                <a:ea typeface="ＭＳ Ｐゴシック" pitchFamily="34" charset="-128"/>
                <a:cs typeface="Arial" charset="0"/>
              </a:rPr>
              <a:t>	Appendix</a:t>
            </a:r>
            <a:endParaRPr altLang="it-IT" sz="18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457200" y="1143000"/>
            <a:ext cx="8077200" cy="5257800"/>
          </a:xfrm>
        </p:spPr>
        <p:txBody>
          <a:bodyPr>
            <a:normAutofit/>
          </a:bodyPr>
          <a:lstStyle/>
          <a:p>
            <a:pPr lvl="1"/>
            <a:r>
              <a:rPr lang="en-US" dirty="0" err="1" smtClean="0">
                <a:sym typeface="Wingdings" panose="05000000000000000000" pitchFamily="2" charset="2"/>
              </a:rPr>
              <a:t>Mit</a:t>
            </a:r>
            <a:r>
              <a:rPr lang="en-US" smtClean="0">
                <a:sym typeface="Wingdings" panose="05000000000000000000" pitchFamily="2" charset="2"/>
              </a:rPr>
              <a:t> </a:t>
            </a:r>
            <a:r>
              <a:rPr lang="en-US" smtClean="0">
                <a:sym typeface="Wingdings" panose="05000000000000000000" pitchFamily="2" charset="2"/>
              </a:rPr>
              <a:t>Links </a:t>
            </a:r>
            <a:r>
              <a:rPr lang="en-US" dirty="0" smtClean="0">
                <a:sym typeface="Wingdings" panose="05000000000000000000" pitchFamily="2" charset="2"/>
              </a:rPr>
              <a:t>und </a:t>
            </a:r>
            <a:r>
              <a:rPr lang="en-US" dirty="0" err="1" smtClean="0">
                <a:sym typeface="Wingdings" panose="05000000000000000000" pitchFamily="2" charset="2"/>
              </a:rPr>
              <a:t>Installationsanweisungen</a:t>
            </a:r>
            <a:endParaRPr lang="en-US" dirty="0" smtClean="0">
              <a:latin typeface="Source Code Pro" panose="020B0509030403020204" pitchFamily="49" charset="0"/>
            </a:endParaRPr>
          </a:p>
          <a:p>
            <a:pPr lvl="1"/>
            <a:endParaRPr lang="en-US" dirty="0"/>
          </a:p>
        </p:txBody>
      </p:sp>
    </p:spTree>
    <p:extLst>
      <p:ext uri="{BB962C8B-B14F-4D97-AF65-F5344CB8AC3E}">
        <p14:creationId xmlns:p14="http://schemas.microsoft.com/office/powerpoint/2010/main" val="369758468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52400" y="394803"/>
            <a:ext cx="8229600" cy="1143000"/>
          </a:xfrm>
        </p:spPr>
        <p:txBody>
          <a:bodyPr>
            <a:noAutofit/>
          </a:bodyPr>
          <a:lstStyle/>
          <a:p>
            <a:r>
              <a:rPr lang="de-DE" altLang="it-IT" sz="3600" b="0" dirty="0" smtClean="0">
                <a:latin typeface="+mj-lt"/>
                <a:ea typeface="ＭＳ Ｐゴシック" pitchFamily="34" charset="-128"/>
                <a:cs typeface="Arial" charset="0"/>
              </a:rPr>
              <a:t>	</a:t>
            </a:r>
            <a:r>
              <a:rPr lang="en-US" sz="3600" b="0" dirty="0"/>
              <a:t>VM </a:t>
            </a:r>
            <a:r>
              <a:rPr lang="en-US" sz="3600" b="0" dirty="0" err="1"/>
              <a:t>RDA_Demo</a:t>
            </a:r>
            <a:r>
              <a:rPr lang="en-US" sz="3600" b="0" dirty="0"/>
              <a:t> </a:t>
            </a:r>
            <a:r>
              <a:rPr lang="en-US" sz="3600" b="0" dirty="0" smtClean="0"/>
              <a:t>-</a:t>
            </a:r>
            <a:r>
              <a:rPr lang="en-US" sz="3600" b="0" dirty="0"/>
              <a:t> </a:t>
            </a:r>
            <a:r>
              <a:rPr lang="en-US" sz="3600" b="0" dirty="0" smtClean="0"/>
              <a:t>Settings</a:t>
            </a:r>
            <a:endParaRPr lang="en-US" sz="3600" b="0" dirty="0"/>
          </a:p>
        </p:txBody>
      </p:sp>
      <p:sp>
        <p:nvSpPr>
          <p:cNvPr id="7" name="Inhaltsplatzhalter 2"/>
          <p:cNvSpPr>
            <a:spLocks noGrp="1"/>
          </p:cNvSpPr>
          <p:nvPr>
            <p:ph idx="1"/>
          </p:nvPr>
        </p:nvSpPr>
        <p:spPr>
          <a:xfrm>
            <a:off x="457200" y="1143000"/>
            <a:ext cx="8534400" cy="5257800"/>
          </a:xfrm>
        </p:spPr>
        <p:txBody>
          <a:bodyPr>
            <a:normAutofit/>
          </a:bodyPr>
          <a:lstStyle/>
          <a:p>
            <a:pPr marL="914400" lvl="2" indent="0">
              <a:buNone/>
            </a:pPr>
            <a:endParaRPr lang="en-US" dirty="0"/>
          </a:p>
          <a:p>
            <a:r>
              <a:rPr lang="en-US" dirty="0" smtClean="0"/>
              <a:t>Ubuntu </a:t>
            </a:r>
            <a:r>
              <a:rPr lang="en-US" dirty="0"/>
              <a:t>14.04 LTS</a:t>
            </a:r>
          </a:p>
          <a:p>
            <a:r>
              <a:rPr lang="en-US" dirty="0"/>
              <a:t>RAM </a:t>
            </a:r>
            <a:r>
              <a:rPr lang="en-US" dirty="0" smtClean="0"/>
              <a:t>4GB</a:t>
            </a:r>
            <a:endParaRPr lang="en-US" dirty="0"/>
          </a:p>
          <a:p>
            <a:r>
              <a:rPr lang="en-US" dirty="0"/>
              <a:t>Disk </a:t>
            </a:r>
            <a:r>
              <a:rPr lang="en-US" dirty="0" smtClean="0"/>
              <a:t>16GB</a:t>
            </a:r>
            <a:endParaRPr lang="en-US" dirty="0"/>
          </a:p>
          <a:p>
            <a:r>
              <a:rPr lang="en-US" dirty="0"/>
              <a:t>Hostname :  </a:t>
            </a:r>
            <a:r>
              <a:rPr lang="en-US" dirty="0" err="1" smtClean="0"/>
              <a:t>rda-VirtualBox</a:t>
            </a:r>
            <a:endParaRPr lang="en-US" dirty="0" smtClean="0"/>
          </a:p>
          <a:p>
            <a:r>
              <a:rPr lang="en-US" dirty="0" smtClean="0"/>
              <a:t>User : </a:t>
            </a:r>
          </a:p>
          <a:p>
            <a:pPr lvl="1"/>
            <a:r>
              <a:rPr lang="en-US" dirty="0" smtClean="0"/>
              <a:t>Username : </a:t>
            </a:r>
            <a:r>
              <a:rPr lang="en-US" dirty="0" err="1" smtClean="0"/>
              <a:t>rda</a:t>
            </a:r>
            <a:endParaRPr lang="en-US" dirty="0"/>
          </a:p>
          <a:p>
            <a:pPr lvl="1"/>
            <a:r>
              <a:rPr lang="en-US" dirty="0" err="1" smtClean="0"/>
              <a:t>Passwort</a:t>
            </a:r>
            <a:r>
              <a:rPr lang="en-US" dirty="0" smtClean="0"/>
              <a:t> : rda1</a:t>
            </a:r>
          </a:p>
          <a:p>
            <a:pPr lvl="1"/>
            <a:r>
              <a:rPr lang="en-US" dirty="0" smtClean="0"/>
              <a:t>! Note : </a:t>
            </a:r>
            <a:r>
              <a:rPr lang="en-US" dirty="0" err="1" smtClean="0"/>
              <a:t>rda</a:t>
            </a:r>
            <a:r>
              <a:rPr lang="en-US" dirty="0" smtClean="0"/>
              <a:t> has ‘</a:t>
            </a:r>
            <a:r>
              <a:rPr lang="en-US" dirty="0" err="1" smtClean="0"/>
              <a:t>sudo</a:t>
            </a:r>
            <a:r>
              <a:rPr lang="en-US" dirty="0"/>
              <a:t> </a:t>
            </a:r>
            <a:r>
              <a:rPr lang="en-US" dirty="0" smtClean="0"/>
              <a:t>rights’, use with care !</a:t>
            </a:r>
            <a:endParaRPr lang="en-US" dirty="0"/>
          </a:p>
        </p:txBody>
      </p:sp>
    </p:spTree>
    <p:extLst>
      <p:ext uri="{BB962C8B-B14F-4D97-AF65-F5344CB8AC3E}">
        <p14:creationId xmlns:p14="http://schemas.microsoft.com/office/powerpoint/2010/main" val="1423995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Inhaltsplatzhalter 2"/>
          <p:cNvSpPr>
            <a:spLocks noGrp="1"/>
          </p:cNvSpPr>
          <p:nvPr>
            <p:ph idx="1"/>
          </p:nvPr>
        </p:nvSpPr>
        <p:spPr>
          <a:xfrm>
            <a:off x="381000" y="1600200"/>
            <a:ext cx="8534400" cy="5257800"/>
          </a:xfrm>
        </p:spPr>
        <p:txBody>
          <a:bodyPr>
            <a:normAutofit/>
          </a:bodyPr>
          <a:lstStyle/>
          <a:p>
            <a:r>
              <a:rPr lang="en-US" dirty="0" err="1" smtClean="0"/>
              <a:t>Zu</a:t>
            </a:r>
            <a:r>
              <a:rPr lang="en-US" dirty="0" smtClean="0"/>
              <a:t> </a:t>
            </a:r>
            <a:r>
              <a:rPr lang="en-US" dirty="0" err="1" smtClean="0"/>
              <a:t>installierende</a:t>
            </a:r>
            <a:r>
              <a:rPr lang="en-US" dirty="0" smtClean="0"/>
              <a:t> (!+) </a:t>
            </a:r>
            <a:r>
              <a:rPr lang="en-US" dirty="0" err="1" smtClean="0"/>
              <a:t>bzw</a:t>
            </a:r>
            <a:r>
              <a:rPr lang="en-US" dirty="0" smtClean="0"/>
              <a:t>. </a:t>
            </a:r>
            <a:r>
              <a:rPr lang="en-US" dirty="0" err="1" smtClean="0"/>
              <a:t>Installierte</a:t>
            </a:r>
            <a:r>
              <a:rPr lang="en-US" dirty="0" smtClean="0"/>
              <a:t> (V+)  SW :</a:t>
            </a:r>
          </a:p>
          <a:p>
            <a:pPr lvl="1"/>
            <a:r>
              <a:rPr lang="en-US" dirty="0" err="1" smtClean="0"/>
              <a:t>Installationsanleitungen</a:t>
            </a:r>
            <a:r>
              <a:rPr lang="en-US" dirty="0" smtClean="0"/>
              <a:t> </a:t>
            </a:r>
            <a:r>
              <a:rPr lang="en-US" dirty="0" err="1" smtClean="0"/>
              <a:t>siehe</a:t>
            </a:r>
            <a:r>
              <a:rPr lang="en-US" dirty="0" smtClean="0"/>
              <a:t> </a:t>
            </a:r>
            <a:r>
              <a:rPr lang="en-US" dirty="0" err="1" smtClean="0"/>
              <a:t>im</a:t>
            </a:r>
            <a:r>
              <a:rPr lang="en-US" dirty="0" smtClean="0"/>
              <a:t> </a:t>
            </a:r>
            <a:r>
              <a:rPr lang="en-US" dirty="0" smtClean="0">
                <a:sym typeface="Wingdings" panose="05000000000000000000" pitchFamily="2" charset="2"/>
              </a:rPr>
              <a:t> </a:t>
            </a:r>
            <a:r>
              <a:rPr lang="en-US" dirty="0" err="1" smtClean="0"/>
              <a:t>Anhang</a:t>
            </a:r>
            <a:endParaRPr lang="en-US" dirty="0"/>
          </a:p>
          <a:p>
            <a:pPr lvl="1"/>
            <a:r>
              <a:rPr lang="en-US" dirty="0" smtClean="0"/>
              <a:t>!?+ </a:t>
            </a:r>
            <a:r>
              <a:rPr lang="en-US" dirty="0"/>
              <a:t>editor (</a:t>
            </a:r>
            <a:r>
              <a:rPr lang="en-US" dirty="0" err="1"/>
              <a:t>emacs</a:t>
            </a:r>
            <a:r>
              <a:rPr lang="en-US" dirty="0"/>
              <a:t> ?) ; vi, </a:t>
            </a:r>
            <a:r>
              <a:rPr lang="en-US" dirty="0" err="1"/>
              <a:t>nano</a:t>
            </a:r>
            <a:r>
              <a:rPr lang="en-US" dirty="0"/>
              <a:t> and </a:t>
            </a:r>
            <a:r>
              <a:rPr lang="en-US" dirty="0" err="1"/>
              <a:t>pico</a:t>
            </a:r>
            <a:r>
              <a:rPr lang="en-US" dirty="0"/>
              <a:t> already available</a:t>
            </a:r>
          </a:p>
          <a:p>
            <a:pPr lvl="1"/>
            <a:r>
              <a:rPr lang="en-US" dirty="0"/>
              <a:t>V</a:t>
            </a:r>
            <a:r>
              <a:rPr lang="en-US" dirty="0" smtClean="0"/>
              <a:t>+ </a:t>
            </a:r>
            <a:r>
              <a:rPr lang="en-US" dirty="0"/>
              <a:t>XML editor </a:t>
            </a:r>
            <a:r>
              <a:rPr lang="en-US" dirty="0" smtClean="0"/>
              <a:t> </a:t>
            </a:r>
            <a:r>
              <a:rPr lang="en-US" dirty="0" smtClean="0">
                <a:sym typeface="Wingdings" panose="05000000000000000000" pitchFamily="2" charset="2"/>
              </a:rPr>
              <a:t> Oxygen </a:t>
            </a:r>
            <a:endParaRPr lang="en-US" dirty="0" smtClean="0"/>
          </a:p>
          <a:p>
            <a:pPr lvl="1"/>
            <a:r>
              <a:rPr lang="en-US" dirty="0" smtClean="0"/>
              <a:t>!+ OAI-PMH provider/harvester </a:t>
            </a:r>
            <a:r>
              <a:rPr lang="en-US" dirty="0" smtClean="0">
                <a:sym typeface="Wingdings" panose="05000000000000000000" pitchFamily="2" charset="2"/>
              </a:rPr>
              <a:t> </a:t>
            </a:r>
            <a:r>
              <a:rPr lang="en-US" dirty="0" err="1" smtClean="0"/>
              <a:t>joai</a:t>
            </a:r>
            <a:r>
              <a:rPr lang="en-US" dirty="0" smtClean="0"/>
              <a:t> installation</a:t>
            </a:r>
          </a:p>
          <a:p>
            <a:pPr lvl="1"/>
            <a:r>
              <a:rPr lang="en-US" dirty="0" smtClean="0"/>
              <a:t>V+ MD catalogue/portal </a:t>
            </a:r>
            <a:r>
              <a:rPr lang="en-US" dirty="0" smtClean="0">
                <a:sym typeface="Wingdings" panose="05000000000000000000" pitchFamily="2" charset="2"/>
              </a:rPr>
              <a:t> </a:t>
            </a:r>
            <a:r>
              <a:rPr lang="en-US" dirty="0" smtClean="0"/>
              <a:t>CKAN installation </a:t>
            </a:r>
            <a:r>
              <a:rPr lang="en-US" dirty="0" smtClean="0">
                <a:sym typeface="Wingdings" panose="05000000000000000000" pitchFamily="2" charset="2"/>
              </a:rPr>
              <a:t>+ spatial-</a:t>
            </a:r>
            <a:r>
              <a:rPr lang="en-US" dirty="0" err="1" smtClean="0">
                <a:sym typeface="Wingdings" panose="05000000000000000000" pitchFamily="2" charset="2"/>
              </a:rPr>
              <a:t>extention</a:t>
            </a:r>
            <a:endParaRPr lang="en-US" dirty="0" smtClean="0"/>
          </a:p>
          <a:p>
            <a:pPr lvl="1"/>
            <a:r>
              <a:rPr lang="en-US" dirty="0" smtClean="0"/>
              <a:t>V+ MD manager (Python script) </a:t>
            </a:r>
            <a:r>
              <a:rPr lang="en-US" dirty="0" smtClean="0">
                <a:sym typeface="Wingdings" panose="05000000000000000000" pitchFamily="2" charset="2"/>
              </a:rPr>
              <a:t> RDA-Training</a:t>
            </a:r>
            <a:endParaRPr lang="en-US" dirty="0" smtClean="0"/>
          </a:p>
        </p:txBody>
      </p:sp>
      <p:sp>
        <p:nvSpPr>
          <p:cNvPr id="5" name="Titolo 1"/>
          <p:cNvSpPr>
            <a:spLocks noGrp="1"/>
          </p:cNvSpPr>
          <p:nvPr>
            <p:ph type="title"/>
          </p:nvPr>
        </p:nvSpPr>
        <p:spPr>
          <a:xfrm>
            <a:off x="-152400" y="394803"/>
            <a:ext cx="8229600" cy="1143000"/>
          </a:xfrm>
        </p:spPr>
        <p:txBody>
          <a:bodyPr>
            <a:noAutofit/>
          </a:bodyPr>
          <a:lstStyle/>
          <a:p>
            <a:r>
              <a:rPr lang="de-DE" altLang="it-IT" sz="3600" b="0" dirty="0" smtClean="0">
                <a:latin typeface="+mj-lt"/>
                <a:ea typeface="ＭＳ Ｐゴシック" pitchFamily="34" charset="-128"/>
                <a:cs typeface="Arial" charset="0"/>
              </a:rPr>
              <a:t>	</a:t>
            </a:r>
            <a:r>
              <a:rPr lang="en-US" sz="3600" b="0" dirty="0"/>
              <a:t>VM </a:t>
            </a:r>
            <a:r>
              <a:rPr lang="en-US" sz="3600" b="0" dirty="0" err="1"/>
              <a:t>RDA_Demo</a:t>
            </a:r>
            <a:r>
              <a:rPr lang="en-US" sz="3600" b="0" dirty="0"/>
              <a:t> </a:t>
            </a:r>
            <a:r>
              <a:rPr lang="en-US" sz="3600" b="0" dirty="0" smtClean="0"/>
              <a:t>-</a:t>
            </a:r>
            <a:r>
              <a:rPr lang="en-US" sz="3600" b="0" dirty="0"/>
              <a:t> </a:t>
            </a:r>
            <a:r>
              <a:rPr lang="en-US" sz="3600" b="0" dirty="0" smtClean="0"/>
              <a:t>Software</a:t>
            </a:r>
            <a:endParaRPr lang="en-US" sz="3600" b="0" dirty="0"/>
          </a:p>
        </p:txBody>
      </p:sp>
    </p:spTree>
    <p:extLst>
      <p:ext uri="{BB962C8B-B14F-4D97-AF65-F5344CB8AC3E}">
        <p14:creationId xmlns:p14="http://schemas.microsoft.com/office/powerpoint/2010/main" val="10895300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52400" y="394803"/>
            <a:ext cx="8229600" cy="1143000"/>
          </a:xfrm>
        </p:spPr>
        <p:txBody>
          <a:bodyPr>
            <a:noAutofit/>
          </a:bodyPr>
          <a:lstStyle/>
          <a:p>
            <a:pPr eaLnBrk="1" hangingPunct="1">
              <a:defRPr/>
            </a:pPr>
            <a:r>
              <a:rPr lang="de-DE" altLang="it-IT" sz="3600" b="0" dirty="0" smtClean="0">
                <a:latin typeface="+mj-lt"/>
                <a:ea typeface="ＭＳ Ｐゴシック" pitchFamily="34" charset="-128"/>
                <a:cs typeface="Arial" charset="0"/>
              </a:rPr>
              <a:t>	Oxygen </a:t>
            </a:r>
            <a:r>
              <a:rPr lang="de-DE" altLang="it-IT" sz="3600" b="0" dirty="0" err="1" smtClean="0">
                <a:latin typeface="+mj-lt"/>
                <a:ea typeface="ＭＳ Ｐゴシック" pitchFamily="34" charset="-128"/>
                <a:cs typeface="Arial" charset="0"/>
              </a:rPr>
              <a:t>installation</a:t>
            </a:r>
            <a:endParaRPr altLang="it-IT" sz="18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457200" y="1143000"/>
            <a:ext cx="8077200" cy="5257800"/>
          </a:xfrm>
        </p:spPr>
        <p:txBody>
          <a:bodyPr>
            <a:normAutofit/>
          </a:bodyPr>
          <a:lstStyle/>
          <a:p>
            <a:pPr lvl="1"/>
            <a:r>
              <a:rPr lang="en-US" dirty="0" smtClean="0">
                <a:sym typeface="Wingdings" panose="05000000000000000000" pitchFamily="2" charset="2"/>
              </a:rPr>
              <a:t>Download from the web :</a:t>
            </a:r>
          </a:p>
          <a:p>
            <a:pPr lvl="2"/>
            <a:r>
              <a:rPr lang="en-US" dirty="0" smtClean="0">
                <a:sym typeface="Wingdings" panose="05000000000000000000" pitchFamily="2" charset="2"/>
              </a:rPr>
              <a:t> oxygenxml.com  </a:t>
            </a:r>
            <a:r>
              <a:rPr lang="en-US" dirty="0" err="1" smtClean="0">
                <a:sym typeface="Wingdings" panose="05000000000000000000" pitchFamily="2" charset="2"/>
              </a:rPr>
              <a:t>xml_editor</a:t>
            </a:r>
            <a:r>
              <a:rPr lang="en-US" dirty="0" smtClean="0">
                <a:sym typeface="Wingdings" panose="05000000000000000000" pitchFamily="2" charset="2"/>
              </a:rPr>
              <a:t>  Download</a:t>
            </a:r>
          </a:p>
          <a:p>
            <a:pPr lvl="2"/>
            <a:r>
              <a:rPr lang="en-US" dirty="0" smtClean="0">
                <a:sym typeface="Wingdings" panose="05000000000000000000" pitchFamily="2" charset="2"/>
              </a:rPr>
              <a:t> Linux 64 bit … oxygen-64bit.sh will be downloaded</a:t>
            </a:r>
          </a:p>
          <a:p>
            <a:pPr lvl="1"/>
            <a:r>
              <a:rPr lang="en-US" dirty="0" smtClean="0">
                <a:latin typeface="Source Code Pro" panose="020B0509030403020204" pitchFamily="49" charset="0"/>
                <a:sym typeface="Wingdings" panose="05000000000000000000" pitchFamily="2" charset="2"/>
              </a:rPr>
              <a:t>Open a terminal :</a:t>
            </a:r>
          </a:p>
          <a:p>
            <a:pPr lvl="3"/>
            <a:r>
              <a:rPr lang="en-US" dirty="0" smtClean="0">
                <a:latin typeface="Source Code Pro" panose="020B0509030403020204" pitchFamily="49" charset="0"/>
                <a:sym typeface="Wingdings" panose="05000000000000000000" pitchFamily="2" charset="2"/>
              </a:rPr>
              <a:t>~$ cd Downloads</a:t>
            </a:r>
            <a:endParaRPr lang="en-US" dirty="0" smtClean="0">
              <a:sym typeface="Wingdings" panose="05000000000000000000" pitchFamily="2" charset="2"/>
            </a:endParaRPr>
          </a:p>
          <a:p>
            <a:pPr lvl="3"/>
            <a:r>
              <a:rPr lang="en-US" dirty="0">
                <a:latin typeface="Source Code Pro" panose="020B0509030403020204" pitchFamily="49" charset="0"/>
                <a:sym typeface="Wingdings" panose="05000000000000000000" pitchFamily="2" charset="2"/>
              </a:rPr>
              <a:t>~/Downloads$ bash </a:t>
            </a:r>
            <a:r>
              <a:rPr lang="en-US" dirty="0">
                <a:sym typeface="Wingdings" panose="05000000000000000000" pitchFamily="2" charset="2"/>
              </a:rPr>
              <a:t>oxygen-64bit.sh</a:t>
            </a:r>
          </a:p>
          <a:p>
            <a:pPr lvl="3"/>
            <a:r>
              <a:rPr lang="en-US" dirty="0" smtClean="0">
                <a:latin typeface="Source Code Pro" panose="020B0509030403020204" pitchFamily="49" charset="0"/>
              </a:rPr>
              <a:t>	Unpacking JRE …</a:t>
            </a:r>
          </a:p>
          <a:p>
            <a:pPr lvl="1"/>
            <a:r>
              <a:rPr lang="en-US" dirty="0">
                <a:latin typeface="Source Code Pro" panose="020B0509030403020204" pitchFamily="49" charset="0"/>
              </a:rPr>
              <a:t>	</a:t>
            </a:r>
            <a:r>
              <a:rPr lang="en-US" dirty="0" smtClean="0">
                <a:latin typeface="Source Code Pro" panose="020B0509030403020204" pitchFamily="49" charset="0"/>
              </a:rPr>
              <a:t>Follow the Installer instructions</a:t>
            </a:r>
          </a:p>
          <a:p>
            <a:pPr lvl="2"/>
            <a:r>
              <a:rPr lang="en-US" dirty="0" smtClean="0">
                <a:latin typeface="Source Code Pro" panose="020B0509030403020204" pitchFamily="49" charset="0"/>
              </a:rPr>
              <a:t>Choose your </a:t>
            </a:r>
            <a:r>
              <a:rPr lang="en-US" dirty="0" err="1" smtClean="0">
                <a:latin typeface="Source Code Pro" panose="020B0509030403020204" pitchFamily="49" charset="0"/>
              </a:rPr>
              <a:t>favourised</a:t>
            </a:r>
            <a:r>
              <a:rPr lang="en-US" dirty="0" smtClean="0">
                <a:latin typeface="Source Code Pro" panose="020B0509030403020204" pitchFamily="49" charset="0"/>
              </a:rPr>
              <a:t> language (German for the RDA-DE workshop)</a:t>
            </a:r>
          </a:p>
          <a:p>
            <a:pPr lvl="2"/>
            <a:r>
              <a:rPr lang="en-US" dirty="0" smtClean="0">
                <a:latin typeface="Source Code Pro" panose="020B0509030403020204" pitchFamily="49" charset="0"/>
                <a:sym typeface="Wingdings" panose="05000000000000000000" pitchFamily="2" charset="2"/>
              </a:rPr>
              <a:t>Get a trial </a:t>
            </a:r>
            <a:r>
              <a:rPr lang="en-US" dirty="0" err="1" smtClean="0">
                <a:latin typeface="Source Code Pro" panose="020B0509030403020204" pitchFamily="49" charset="0"/>
                <a:sym typeface="Wingdings" panose="05000000000000000000" pitchFamily="2" charset="2"/>
              </a:rPr>
              <a:t>licence</a:t>
            </a:r>
            <a:r>
              <a:rPr lang="en-US" dirty="0" smtClean="0">
                <a:latin typeface="Source Code Pro" panose="020B0509030403020204" pitchFamily="49" charset="0"/>
                <a:sym typeface="Wingdings" panose="05000000000000000000" pitchFamily="2" charset="2"/>
              </a:rPr>
              <a:t> key and paste it</a:t>
            </a:r>
            <a:endParaRPr lang="en-US" dirty="0" smtClean="0">
              <a:latin typeface="Source Code Pro" panose="020B0509030403020204" pitchFamily="49" charset="0"/>
            </a:endParaRPr>
          </a:p>
          <a:p>
            <a:pPr lvl="1"/>
            <a:endParaRPr lang="en-US" dirty="0"/>
          </a:p>
        </p:txBody>
      </p:sp>
    </p:spTree>
    <p:extLst>
      <p:ext uri="{BB962C8B-B14F-4D97-AF65-F5344CB8AC3E}">
        <p14:creationId xmlns:p14="http://schemas.microsoft.com/office/powerpoint/2010/main" val="17507816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52400" y="394803"/>
            <a:ext cx="8229600" cy="1143000"/>
          </a:xfrm>
        </p:spPr>
        <p:txBody>
          <a:bodyPr>
            <a:noAutofit/>
          </a:bodyPr>
          <a:lstStyle/>
          <a:p>
            <a:pPr eaLnBrk="1" hangingPunct="1">
              <a:defRPr/>
            </a:pPr>
            <a:r>
              <a:rPr lang="de-DE" altLang="it-IT" sz="3600" b="0" dirty="0" smtClean="0">
                <a:latin typeface="+mj-lt"/>
                <a:ea typeface="ＭＳ Ｐゴシック" pitchFamily="34" charset="-128"/>
                <a:cs typeface="Arial" charset="0"/>
              </a:rPr>
              <a:t>	Apache – </a:t>
            </a:r>
            <a:r>
              <a:rPr lang="de-DE" altLang="it-IT" sz="3600" b="0" dirty="0" err="1" smtClean="0">
                <a:latin typeface="+mj-lt"/>
                <a:ea typeface="ＭＳ Ｐゴシック" pitchFamily="34" charset="-128"/>
                <a:cs typeface="Arial" charset="0"/>
              </a:rPr>
              <a:t>trouble</a:t>
            </a: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shooting</a:t>
            </a:r>
            <a:endParaRPr altLang="it-IT" sz="18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457200" y="1143000"/>
            <a:ext cx="8077200" cy="5257800"/>
          </a:xfrm>
        </p:spPr>
        <p:txBody>
          <a:bodyPr>
            <a:normAutofit fontScale="92500" lnSpcReduction="20000"/>
          </a:bodyPr>
          <a:lstStyle/>
          <a:p>
            <a:r>
              <a:rPr lang="en-US" dirty="0" smtClean="0"/>
              <a:t>Apache </a:t>
            </a:r>
            <a:r>
              <a:rPr lang="en-US" dirty="0"/>
              <a:t>by default gives the following error </a:t>
            </a:r>
            <a:r>
              <a:rPr lang="en-US" dirty="0" smtClean="0"/>
              <a:t>message (during booting the VM)</a:t>
            </a:r>
            <a:endParaRPr lang="en-US" dirty="0"/>
          </a:p>
          <a:p>
            <a:pPr lvl="1"/>
            <a:r>
              <a:rPr lang="en-US" dirty="0"/>
              <a:t>AH00558: apache2: Could not reliably determine the server's fully qualified domain name, using 127.0.1.1. Set the '</a:t>
            </a:r>
            <a:r>
              <a:rPr lang="en-US" dirty="0" err="1"/>
              <a:t>ServerName</a:t>
            </a:r>
            <a:r>
              <a:rPr lang="en-US" dirty="0"/>
              <a:t>' directive globally to suppress this message To fix this, set the </a:t>
            </a:r>
            <a:r>
              <a:rPr lang="en-US" dirty="0" err="1"/>
              <a:t>ServerName</a:t>
            </a:r>
            <a:r>
              <a:rPr lang="en-US" dirty="0"/>
              <a:t> variable to your hostname or fully qualified domain name in the apache configuration </a:t>
            </a:r>
            <a:r>
              <a:rPr lang="en-US" dirty="0" smtClean="0"/>
              <a:t>file</a:t>
            </a:r>
          </a:p>
          <a:p>
            <a:r>
              <a:rPr lang="en-US" dirty="0" smtClean="0"/>
              <a:t>Solution</a:t>
            </a:r>
          </a:p>
          <a:p>
            <a:pPr lvl="1"/>
            <a:r>
              <a:rPr lang="en-US" dirty="0" smtClean="0"/>
              <a:t>Open shell by  &lt;Alt&gt;+&lt;Shift&gt;+&lt;F1&gt;</a:t>
            </a:r>
          </a:p>
          <a:p>
            <a:pPr lvl="1"/>
            <a:r>
              <a:rPr lang="en-US" dirty="0" smtClean="0"/>
              <a:t>$ hostname</a:t>
            </a:r>
            <a:endParaRPr lang="en-US" dirty="0"/>
          </a:p>
          <a:p>
            <a:pPr lvl="1"/>
            <a:r>
              <a:rPr lang="en-US" dirty="0"/>
              <a:t>$ </a:t>
            </a:r>
            <a:r>
              <a:rPr lang="en-US" dirty="0" err="1"/>
              <a:t>sudo</a:t>
            </a:r>
            <a:r>
              <a:rPr lang="en-US" dirty="0"/>
              <a:t> </a:t>
            </a:r>
            <a:r>
              <a:rPr lang="en-US" dirty="0" err="1"/>
              <a:t>nano</a:t>
            </a:r>
            <a:r>
              <a:rPr lang="en-US" dirty="0"/>
              <a:t> /</a:t>
            </a:r>
            <a:r>
              <a:rPr lang="en-US" dirty="0" err="1"/>
              <a:t>etc</a:t>
            </a:r>
            <a:r>
              <a:rPr lang="en-US" dirty="0"/>
              <a:t>/apache2/apache2.conf </a:t>
            </a:r>
            <a:endParaRPr lang="en-US" dirty="0" smtClean="0"/>
          </a:p>
          <a:p>
            <a:pPr lvl="2"/>
            <a:r>
              <a:rPr lang="en-US" dirty="0" smtClean="0"/>
              <a:t>Add </a:t>
            </a:r>
            <a:r>
              <a:rPr lang="en-US" dirty="0"/>
              <a:t>the following line to the end</a:t>
            </a:r>
          </a:p>
          <a:p>
            <a:pPr marL="914400" lvl="2" indent="0">
              <a:buNone/>
            </a:pPr>
            <a:r>
              <a:rPr lang="en-US" dirty="0" err="1"/>
              <a:t>ServerName</a:t>
            </a:r>
            <a:r>
              <a:rPr lang="en-US" dirty="0"/>
              <a:t> </a:t>
            </a:r>
            <a:r>
              <a:rPr lang="en-US" dirty="0" err="1"/>
              <a:t>yourhostname</a:t>
            </a:r>
            <a:r>
              <a:rPr lang="en-US" dirty="0"/>
              <a:t> </a:t>
            </a:r>
            <a:endParaRPr lang="en-US" dirty="0" smtClean="0"/>
          </a:p>
          <a:p>
            <a:pPr lvl="2"/>
            <a:r>
              <a:rPr lang="en-US" dirty="0" smtClean="0"/>
              <a:t>Reload </a:t>
            </a:r>
            <a:r>
              <a:rPr lang="en-US" dirty="0"/>
              <a:t>Apache configuration</a:t>
            </a:r>
          </a:p>
          <a:p>
            <a:pPr lvl="1"/>
            <a:r>
              <a:rPr lang="en-US" dirty="0"/>
              <a:t>$ </a:t>
            </a:r>
            <a:r>
              <a:rPr lang="en-US" dirty="0" err="1"/>
              <a:t>sudo</a:t>
            </a:r>
            <a:r>
              <a:rPr lang="en-US" dirty="0"/>
              <a:t> service apache2 reload</a:t>
            </a:r>
          </a:p>
        </p:txBody>
      </p:sp>
    </p:spTree>
    <p:extLst>
      <p:ext uri="{BB962C8B-B14F-4D97-AF65-F5344CB8AC3E}">
        <p14:creationId xmlns:p14="http://schemas.microsoft.com/office/powerpoint/2010/main" val="88075670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52400" y="394803"/>
            <a:ext cx="8229600" cy="1143000"/>
          </a:xfrm>
        </p:spPr>
        <p:txBody>
          <a:bodyPr>
            <a:noAutofit/>
          </a:bodyPr>
          <a:lstStyle/>
          <a:p>
            <a:pPr eaLnBrk="1" hangingPunct="1">
              <a:defRPr/>
            </a:pP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joai</a:t>
            </a: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installation</a:t>
            </a:r>
            <a:r>
              <a:rPr lang="de-DE" altLang="it-IT" sz="3600" b="0" dirty="0" smtClean="0">
                <a:latin typeface="+mj-lt"/>
                <a:ea typeface="ＭＳ Ｐゴシック" pitchFamily="34" charset="-128"/>
                <a:cs typeface="Arial" charset="0"/>
              </a:rPr>
              <a:t> -1 - </a:t>
            </a:r>
            <a:r>
              <a:rPr lang="de-DE" altLang="it-IT" sz="1800" b="0" dirty="0" smtClean="0">
                <a:latin typeface="+mj-lt"/>
                <a:ea typeface="ＭＳ Ｐゴシック" pitchFamily="34" charset="-128"/>
                <a:cs typeface="Arial" charset="0"/>
              </a:rPr>
              <a:t>(</a:t>
            </a:r>
            <a:r>
              <a:rPr lang="de-DE" altLang="it-IT" sz="1800" b="0" dirty="0" err="1" smtClean="0">
                <a:latin typeface="+mj-lt"/>
                <a:ea typeface="ＭＳ Ｐゴシック" pitchFamily="34" charset="-128"/>
                <a:cs typeface="Arial" charset="0"/>
              </a:rPr>
              <a:t>step</a:t>
            </a:r>
            <a:r>
              <a:rPr lang="de-DE" altLang="it-IT" sz="1800" b="0" dirty="0" smtClean="0">
                <a:latin typeface="+mj-lt"/>
                <a:ea typeface="ＭＳ Ｐゴシック" pitchFamily="34" charset="-128"/>
                <a:cs typeface="Arial" charset="0"/>
              </a:rPr>
              <a:t> </a:t>
            </a:r>
            <a:r>
              <a:rPr lang="de-DE" altLang="it-IT" sz="1800" b="0" dirty="0" err="1" smtClean="0">
                <a:latin typeface="+mj-lt"/>
                <a:ea typeface="ＭＳ Ｐゴシック" pitchFamily="34" charset="-128"/>
                <a:cs typeface="Arial" charset="0"/>
              </a:rPr>
              <a:t>by</a:t>
            </a:r>
            <a:r>
              <a:rPr lang="de-DE" altLang="it-IT" sz="1800" b="0" dirty="0" smtClean="0">
                <a:latin typeface="+mj-lt"/>
                <a:ea typeface="ＭＳ Ｐゴシック" pitchFamily="34" charset="-128"/>
                <a:cs typeface="Arial" charset="0"/>
              </a:rPr>
              <a:t> </a:t>
            </a:r>
            <a:r>
              <a:rPr lang="de-DE" altLang="it-IT" sz="1800" b="0" dirty="0" err="1" smtClean="0">
                <a:latin typeface="+mj-lt"/>
                <a:ea typeface="ＭＳ Ｐゴシック" pitchFamily="34" charset="-128"/>
                <a:cs typeface="Arial" charset="0"/>
              </a:rPr>
              <a:t>step</a:t>
            </a:r>
            <a:r>
              <a:rPr lang="de-DE" altLang="it-IT" sz="1800" b="0" dirty="0" smtClean="0">
                <a:latin typeface="+mj-lt"/>
                <a:ea typeface="ＭＳ Ｐゴシック" pitchFamily="34" charset="-128"/>
                <a:cs typeface="Arial" charset="0"/>
              </a:rPr>
              <a:t> in English </a:t>
            </a:r>
            <a:r>
              <a:rPr lang="de-DE" altLang="it-IT" sz="1800" b="0" dirty="0" err="1" smtClean="0">
                <a:latin typeface="+mj-lt"/>
                <a:ea typeface="ＭＳ Ｐゴシック" pitchFamily="34" charset="-128"/>
                <a:cs typeface="Arial" charset="0"/>
              </a:rPr>
              <a:t>and</a:t>
            </a:r>
            <a:r>
              <a:rPr lang="de-DE" altLang="it-IT" sz="1800" b="0" dirty="0" smtClean="0">
                <a:latin typeface="+mj-lt"/>
                <a:ea typeface="ＭＳ Ｐゴシック" pitchFamily="34" charset="-128"/>
                <a:cs typeface="Arial" charset="0"/>
              </a:rPr>
              <a:t> </a:t>
            </a:r>
            <a:r>
              <a:rPr lang="de-DE" altLang="it-IT" sz="1800" b="0" dirty="0" err="1" smtClean="0">
                <a:latin typeface="+mj-lt"/>
                <a:ea typeface="ＭＳ Ｐゴシック" pitchFamily="34" charset="-128"/>
                <a:cs typeface="Arial" charset="0"/>
              </a:rPr>
              <a:t>for</a:t>
            </a:r>
            <a:r>
              <a:rPr lang="de-DE" altLang="it-IT" sz="1800" b="0" dirty="0" smtClean="0">
                <a:latin typeface="+mj-lt"/>
                <a:ea typeface="ＭＳ Ｐゴシック" pitchFamily="34" charset="-128"/>
                <a:cs typeface="Arial" charset="0"/>
              </a:rPr>
              <a:t> Christine </a:t>
            </a:r>
            <a:r>
              <a:rPr lang="de-DE" altLang="it-IT" sz="1800" b="0" dirty="0" err="1" smtClean="0">
                <a:latin typeface="+mj-lt"/>
                <a:ea typeface="ＭＳ Ｐゴシック" pitchFamily="34" charset="-128"/>
                <a:cs typeface="Arial" charset="0"/>
              </a:rPr>
              <a:t>and</a:t>
            </a:r>
            <a:r>
              <a:rPr lang="de-DE" altLang="it-IT" sz="1800" b="0" dirty="0" smtClean="0">
                <a:latin typeface="+mj-lt"/>
                <a:ea typeface="ＭＳ Ｐゴシック" pitchFamily="34" charset="-128"/>
                <a:cs typeface="Arial" charset="0"/>
              </a:rPr>
              <a:t> Shaun </a:t>
            </a:r>
            <a:r>
              <a:rPr lang="de-DE" altLang="it-IT" sz="1800" b="0" dirty="0" smtClean="0">
                <a:latin typeface="+mj-lt"/>
                <a:ea typeface="ＭＳ Ｐゴシック" pitchFamily="34" charset="-128"/>
                <a:cs typeface="Arial" charset="0"/>
                <a:sym typeface="Wingdings" panose="05000000000000000000" pitchFamily="2" charset="2"/>
              </a:rPr>
              <a:t> )</a:t>
            </a:r>
            <a:endParaRPr altLang="it-IT" sz="18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457200" y="1143000"/>
            <a:ext cx="8077200" cy="5257800"/>
          </a:xfrm>
        </p:spPr>
        <p:txBody>
          <a:bodyPr>
            <a:normAutofit/>
          </a:bodyPr>
          <a:lstStyle/>
          <a:p>
            <a:r>
              <a:rPr lang="en-US" dirty="0" smtClean="0"/>
              <a:t>Download </a:t>
            </a:r>
            <a:r>
              <a:rPr lang="en-US" dirty="0" err="1" smtClean="0"/>
              <a:t>joi</a:t>
            </a:r>
            <a:r>
              <a:rPr lang="en-US" dirty="0" smtClean="0"/>
              <a:t> zip file </a:t>
            </a:r>
          </a:p>
          <a:p>
            <a:pPr lvl="1"/>
            <a:r>
              <a:rPr lang="en-US" dirty="0">
                <a:hlinkClick r:id="rId3"/>
              </a:rPr>
              <a:t>https://sourceforge.net/projects/dlsciences/?</a:t>
            </a:r>
            <a:r>
              <a:rPr lang="en-US" dirty="0" smtClean="0">
                <a:hlinkClick r:id="rId3"/>
              </a:rPr>
              <a:t>source=typ_redirect</a:t>
            </a:r>
            <a:endParaRPr lang="en-US" dirty="0" smtClean="0"/>
          </a:p>
          <a:p>
            <a:pPr lvl="1"/>
            <a:r>
              <a:rPr lang="en-US" dirty="0" smtClean="0">
                <a:sym typeface="Wingdings" panose="05000000000000000000" pitchFamily="2" charset="2"/>
              </a:rPr>
              <a:t> Download joai_v3.1.1.4.zip</a:t>
            </a:r>
            <a:endParaRPr lang="en-US" dirty="0" smtClean="0"/>
          </a:p>
          <a:p>
            <a:pPr lvl="1"/>
            <a:r>
              <a:rPr lang="en-US" dirty="0" smtClean="0"/>
              <a:t>Unzip and change to </a:t>
            </a:r>
            <a:r>
              <a:rPr lang="en-US" dirty="0"/>
              <a:t>joai_v3.1.1.4/</a:t>
            </a:r>
            <a:endParaRPr lang="en-US" dirty="0" smtClean="0"/>
          </a:p>
          <a:p>
            <a:r>
              <a:rPr lang="en-US" dirty="0" smtClean="0"/>
              <a:t>Follow the instructions in INSTALL.txt :</a:t>
            </a:r>
          </a:p>
          <a:p>
            <a:pPr marL="1314450" lvl="2" indent="-457200">
              <a:buFont typeface="+mj-lt"/>
              <a:buAutoNum type="alphaLcPeriod"/>
            </a:pPr>
            <a:r>
              <a:rPr lang="en-US" dirty="0" smtClean="0"/>
              <a:t>Download Tomcat6.0 from …</a:t>
            </a:r>
          </a:p>
          <a:p>
            <a:pPr marL="1314450" lvl="2" indent="-457200">
              <a:buFont typeface="+mj-lt"/>
              <a:buAutoNum type="alphaLcPeriod"/>
            </a:pPr>
            <a:r>
              <a:rPr lang="en-US" dirty="0" smtClean="0"/>
              <a:t>Download an install </a:t>
            </a:r>
            <a:r>
              <a:rPr lang="en-US" dirty="0" err="1" smtClean="0"/>
              <a:t>jre</a:t>
            </a:r>
            <a:r>
              <a:rPr lang="en-US" dirty="0" smtClean="0"/>
              <a:t> SE 5….</a:t>
            </a:r>
          </a:p>
          <a:p>
            <a:pPr marL="1314450" lvl="2" indent="-457200">
              <a:buFont typeface="+mj-lt"/>
              <a:buAutoNum type="alphaLcPeriod"/>
            </a:pPr>
            <a:r>
              <a:rPr lang="en-US" dirty="0" smtClean="0"/>
              <a:t>Copy </a:t>
            </a:r>
            <a:r>
              <a:rPr lang="en-US" dirty="0" err="1" smtClean="0"/>
              <a:t>oai.war</a:t>
            </a:r>
            <a:r>
              <a:rPr lang="en-US" dirty="0" smtClean="0"/>
              <a:t> in tomcat </a:t>
            </a:r>
            <a:r>
              <a:rPr lang="en-US" dirty="0" err="1" smtClean="0"/>
              <a:t>webapps</a:t>
            </a:r>
            <a:endParaRPr lang="en-US" dirty="0" smtClean="0"/>
          </a:p>
          <a:p>
            <a:pPr marL="1314450" lvl="2" indent="-457200">
              <a:buFont typeface="+mj-lt"/>
              <a:buAutoNum type="alphaLcPeriod"/>
            </a:pPr>
            <a:r>
              <a:rPr lang="en-US" dirty="0" smtClean="0"/>
              <a:t>Change port to 8181</a:t>
            </a:r>
          </a:p>
          <a:p>
            <a:pPr marL="1314450" lvl="2" indent="-457200">
              <a:buFont typeface="+mj-lt"/>
              <a:buAutoNum type="alphaLcPeriod"/>
            </a:pPr>
            <a:r>
              <a:rPr lang="en-US" dirty="0" smtClean="0"/>
              <a:t>Restart tomcat</a:t>
            </a:r>
          </a:p>
          <a:p>
            <a:pPr lvl="1"/>
            <a:endParaRPr lang="en-US" dirty="0" smtClean="0"/>
          </a:p>
          <a:p>
            <a:endParaRPr lang="en-US" dirty="0" smtClean="0"/>
          </a:p>
          <a:p>
            <a:pPr lvl="1"/>
            <a:endParaRPr lang="en-US" dirty="0"/>
          </a:p>
        </p:txBody>
      </p:sp>
    </p:spTree>
    <p:extLst>
      <p:ext uri="{BB962C8B-B14F-4D97-AF65-F5344CB8AC3E}">
        <p14:creationId xmlns:p14="http://schemas.microsoft.com/office/powerpoint/2010/main" val="32790913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457200" y="381000"/>
            <a:ext cx="8229600" cy="1143000"/>
          </a:xfrm>
        </p:spPr>
        <p:txBody>
          <a:bodyPr>
            <a:noAutofit/>
          </a:bodyPr>
          <a:lstStyle/>
          <a:p>
            <a:pPr eaLnBrk="1" hangingPunct="1">
              <a:defRPr/>
            </a:pP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joai</a:t>
            </a: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installation</a:t>
            </a:r>
            <a:r>
              <a:rPr lang="de-DE" altLang="it-IT" sz="3600" b="0" dirty="0" smtClean="0">
                <a:latin typeface="+mj-lt"/>
                <a:ea typeface="ＭＳ Ｐゴシック" pitchFamily="34" charset="-128"/>
                <a:cs typeface="Arial" charset="0"/>
              </a:rPr>
              <a:t> -2-</a:t>
            </a:r>
            <a:br>
              <a:rPr lang="de-DE" altLang="it-IT" sz="3600" b="0" dirty="0" smtClean="0">
                <a:latin typeface="+mj-lt"/>
                <a:ea typeface="ＭＳ Ｐゴシック" pitchFamily="34" charset="-128"/>
                <a:cs typeface="Arial" charset="0"/>
              </a:rPr>
            </a:br>
            <a:r>
              <a:rPr lang="de-DE" altLang="it-IT" sz="3600" b="0" dirty="0" smtClean="0">
                <a:latin typeface="+mj-lt"/>
                <a:ea typeface="ＭＳ Ｐゴシック" pitchFamily="34" charset="-128"/>
                <a:cs typeface="Arial" charset="0"/>
              </a:rPr>
              <a:t>	a) </a:t>
            </a:r>
            <a:r>
              <a:rPr lang="de-DE" altLang="it-IT" sz="3600" b="0" dirty="0" err="1" smtClean="0">
                <a:latin typeface="+mj-lt"/>
                <a:ea typeface="ＭＳ Ｐゴシック" pitchFamily="34" charset="-128"/>
                <a:cs typeface="Arial" charset="0"/>
              </a:rPr>
              <a:t>Tomcat</a:t>
            </a:r>
            <a:r>
              <a:rPr lang="de-DE" altLang="it-IT" sz="3600" b="0" dirty="0" smtClean="0">
                <a:latin typeface="+mj-lt"/>
                <a:ea typeface="ＭＳ Ｐゴシック" pitchFamily="34" charset="-128"/>
                <a:cs typeface="Arial" charset="0"/>
              </a:rPr>
              <a:t> 6.0 </a:t>
            </a:r>
            <a:r>
              <a:rPr lang="de-DE" altLang="it-IT" sz="3600" b="0" dirty="0" err="1" smtClean="0">
                <a:latin typeface="+mj-lt"/>
                <a:ea typeface="ＭＳ Ｐゴシック" pitchFamily="34" charset="-128"/>
                <a:cs typeface="Arial" charset="0"/>
              </a:rPr>
              <a:t>installation</a:t>
            </a:r>
            <a:r>
              <a:rPr lang="de-DE" altLang="it-IT" sz="3600" b="0" dirty="0" smtClean="0">
                <a:latin typeface="+mj-lt"/>
                <a:ea typeface="ＭＳ Ｐゴシック" pitchFamily="34" charset="-128"/>
                <a:cs typeface="Arial" charset="0"/>
              </a:rPr>
              <a:t> -1-</a:t>
            </a:r>
            <a:endParaRPr altLang="it-IT" sz="18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533400" y="1752600"/>
            <a:ext cx="8077200" cy="4572000"/>
          </a:xfrm>
        </p:spPr>
        <p:txBody>
          <a:bodyPr>
            <a:normAutofit fontScale="70000" lnSpcReduction="20000"/>
          </a:bodyPr>
          <a:lstStyle/>
          <a:p>
            <a:r>
              <a:rPr lang="en-US" dirty="0"/>
              <a:t>from </a:t>
            </a:r>
            <a:r>
              <a:rPr lang="en-US" dirty="0">
                <a:hlinkClick r:id="rId3"/>
              </a:rPr>
              <a:t>http://tomcat.apache.org</a:t>
            </a:r>
            <a:r>
              <a:rPr lang="en-US" dirty="0" smtClean="0">
                <a:hlinkClick r:id="rId3"/>
              </a:rPr>
              <a:t>/</a:t>
            </a:r>
            <a:endParaRPr lang="en-US" dirty="0" smtClean="0"/>
          </a:p>
          <a:p>
            <a:pPr lvl="1"/>
            <a:r>
              <a:rPr lang="en-US" dirty="0" smtClean="0">
                <a:sym typeface="Wingdings" panose="05000000000000000000" pitchFamily="2" charset="2"/>
              </a:rPr>
              <a:t> Tomcat 6.0.45 Released  Download  6.0.45  tar.gz</a:t>
            </a:r>
            <a:endParaRPr lang="en-US" dirty="0">
              <a:sym typeface="Wingdings" panose="05000000000000000000" pitchFamily="2" charset="2"/>
            </a:endParaRPr>
          </a:p>
          <a:p>
            <a:pPr lvl="2"/>
            <a:r>
              <a:rPr lang="en-US" dirty="0">
                <a:sym typeface="Wingdings" panose="05000000000000000000" pitchFamily="2" charset="2"/>
              </a:rPr>
              <a:t>(Note : Tomcat 6.0 is recommended here, don’t know if it works with later versions</a:t>
            </a:r>
            <a:r>
              <a:rPr lang="en-US" dirty="0" smtClean="0">
                <a:sym typeface="Wingdings" panose="05000000000000000000" pitchFamily="2" charset="2"/>
              </a:rPr>
              <a:t>)</a:t>
            </a:r>
          </a:p>
          <a:p>
            <a:pPr lvl="1"/>
            <a:r>
              <a:rPr lang="en-US" dirty="0" smtClean="0">
                <a:sym typeface="Wingdings" panose="05000000000000000000" pitchFamily="2" charset="2"/>
              </a:rPr>
              <a:t>Unzip and </a:t>
            </a:r>
            <a:r>
              <a:rPr lang="en-US" dirty="0" err="1" smtClean="0">
                <a:sym typeface="Wingdings" panose="05000000000000000000" pitchFamily="2" charset="2"/>
              </a:rPr>
              <a:t>untar</a:t>
            </a:r>
            <a:r>
              <a:rPr lang="en-US" dirty="0" smtClean="0">
                <a:sym typeface="Wingdings" panose="05000000000000000000" pitchFamily="2" charset="2"/>
              </a:rPr>
              <a:t> in /</a:t>
            </a:r>
            <a:r>
              <a:rPr lang="en-US" dirty="0" err="1" smtClean="0">
                <a:sym typeface="Wingdings" panose="05000000000000000000" pitchFamily="2" charset="2"/>
              </a:rPr>
              <a:t>usr</a:t>
            </a:r>
            <a:r>
              <a:rPr lang="en-US" dirty="0" smtClean="0">
                <a:sym typeface="Wingdings" panose="05000000000000000000" pitchFamily="2" charset="2"/>
              </a:rPr>
              <a:t>/local</a:t>
            </a:r>
          </a:p>
          <a:p>
            <a:pPr lvl="2"/>
            <a:r>
              <a:rPr lang="en-US" dirty="0" smtClean="0">
                <a:sym typeface="Wingdings" panose="05000000000000000000" pitchFamily="2" charset="2"/>
              </a:rPr>
              <a:t>…</a:t>
            </a:r>
          </a:p>
          <a:p>
            <a:pPr lvl="2"/>
            <a:r>
              <a:rPr lang="en-US" dirty="0" smtClean="0">
                <a:sym typeface="Wingdings" panose="05000000000000000000" pitchFamily="2" charset="2"/>
              </a:rPr>
              <a:t>$ cd /</a:t>
            </a:r>
            <a:r>
              <a:rPr lang="en-US" dirty="0" err="1" smtClean="0">
                <a:sym typeface="Wingdings" panose="05000000000000000000" pitchFamily="2" charset="2"/>
              </a:rPr>
              <a:t>usr</a:t>
            </a:r>
            <a:r>
              <a:rPr lang="en-US" dirty="0" smtClean="0">
                <a:sym typeface="Wingdings" panose="05000000000000000000" pitchFamily="2" charset="2"/>
              </a:rPr>
              <a:t>/local</a:t>
            </a:r>
          </a:p>
          <a:p>
            <a:pPr lvl="1"/>
            <a:r>
              <a:rPr lang="en-US" dirty="0" smtClean="0">
                <a:sym typeface="Wingdings" panose="05000000000000000000" pitchFamily="2" charset="2"/>
              </a:rPr>
              <a:t>Copy </a:t>
            </a:r>
            <a:r>
              <a:rPr lang="en-US" dirty="0" err="1" smtClean="0">
                <a:sym typeface="Wingdings" panose="05000000000000000000" pitchFamily="2" charset="2"/>
              </a:rPr>
              <a:t>oai</a:t>
            </a:r>
            <a:r>
              <a:rPr lang="en-US" dirty="0" smtClean="0">
                <a:sym typeface="Wingdings" panose="05000000000000000000" pitchFamily="2" charset="2"/>
              </a:rPr>
              <a:t> web application to apache </a:t>
            </a:r>
            <a:r>
              <a:rPr lang="en-US" dirty="0" err="1" smtClean="0">
                <a:sym typeface="Wingdings" panose="05000000000000000000" pitchFamily="2" charset="2"/>
              </a:rPr>
              <a:t>webapps</a:t>
            </a:r>
            <a:endParaRPr lang="en-US" dirty="0" smtClean="0">
              <a:sym typeface="Wingdings" panose="05000000000000000000" pitchFamily="2" charset="2"/>
            </a:endParaRPr>
          </a:p>
          <a:p>
            <a:pPr lvl="2"/>
            <a:r>
              <a:rPr lang="en-US" dirty="0">
                <a:sym typeface="Wingdings" panose="05000000000000000000" pitchFamily="2" charset="2"/>
              </a:rPr>
              <a:t>$ </a:t>
            </a:r>
            <a:r>
              <a:rPr lang="en-US" dirty="0" err="1">
                <a:sym typeface="Wingdings" panose="05000000000000000000" pitchFamily="2" charset="2"/>
              </a:rPr>
              <a:t>sudo</a:t>
            </a:r>
            <a:r>
              <a:rPr lang="en-US" dirty="0">
                <a:sym typeface="Wingdings" panose="05000000000000000000" pitchFamily="2" charset="2"/>
              </a:rPr>
              <a:t> </a:t>
            </a:r>
            <a:r>
              <a:rPr lang="en-US" dirty="0" err="1">
                <a:sym typeface="Wingdings" panose="05000000000000000000" pitchFamily="2" charset="2"/>
              </a:rPr>
              <a:t>cp</a:t>
            </a:r>
            <a:r>
              <a:rPr lang="en-US" dirty="0">
                <a:sym typeface="Wingdings" panose="05000000000000000000" pitchFamily="2" charset="2"/>
              </a:rPr>
              <a:t> ~/joai_v3.1.1.4/</a:t>
            </a:r>
            <a:r>
              <a:rPr lang="en-US" dirty="0" err="1">
                <a:sym typeface="Wingdings" panose="05000000000000000000" pitchFamily="2" charset="2"/>
              </a:rPr>
              <a:t>oai.war</a:t>
            </a:r>
            <a:r>
              <a:rPr lang="en-US" dirty="0">
                <a:sym typeface="Wingdings" panose="05000000000000000000" pitchFamily="2" charset="2"/>
              </a:rPr>
              <a:t> </a:t>
            </a:r>
            <a:r>
              <a:rPr lang="en-US" dirty="0" smtClean="0">
                <a:sym typeface="Wingdings" panose="05000000000000000000" pitchFamily="2" charset="2"/>
              </a:rPr>
              <a:t>apache-tomcat-6.0.45/</a:t>
            </a:r>
            <a:r>
              <a:rPr lang="en-US" dirty="0" err="1" smtClean="0">
                <a:sym typeface="Wingdings" panose="05000000000000000000" pitchFamily="2" charset="2"/>
              </a:rPr>
              <a:t>webapps</a:t>
            </a:r>
            <a:endParaRPr lang="en-US" dirty="0" smtClean="0">
              <a:sym typeface="Wingdings" panose="05000000000000000000" pitchFamily="2" charset="2"/>
            </a:endParaRPr>
          </a:p>
          <a:p>
            <a:pPr lvl="1"/>
            <a:r>
              <a:rPr lang="en-US" dirty="0" smtClean="0"/>
              <a:t>Reset the port for this webserver</a:t>
            </a:r>
          </a:p>
          <a:p>
            <a:pPr lvl="2"/>
            <a:r>
              <a:rPr lang="en-US" dirty="0" smtClean="0"/>
              <a:t>(Note : there is already another apache running on port 8080 (for CKAN) )</a:t>
            </a:r>
          </a:p>
          <a:p>
            <a:pPr lvl="2"/>
            <a:r>
              <a:rPr lang="en-US" dirty="0" smtClean="0"/>
              <a:t>$ </a:t>
            </a:r>
            <a:r>
              <a:rPr lang="en-US" dirty="0" err="1" smtClean="0"/>
              <a:t>sudo</a:t>
            </a:r>
            <a:r>
              <a:rPr lang="en-US" dirty="0"/>
              <a:t> vi apache-tomcat-6.0.45/</a:t>
            </a:r>
            <a:r>
              <a:rPr lang="en-US" dirty="0" err="1"/>
              <a:t>conf</a:t>
            </a:r>
            <a:r>
              <a:rPr lang="en-US" dirty="0"/>
              <a:t>/server.xml</a:t>
            </a:r>
            <a:endParaRPr lang="en-US" dirty="0" smtClean="0"/>
          </a:p>
          <a:p>
            <a:pPr lvl="3"/>
            <a:r>
              <a:rPr lang="en-US" dirty="0"/>
              <a:t> &lt;Connector port="</a:t>
            </a:r>
            <a:r>
              <a:rPr lang="en-US" b="1" dirty="0"/>
              <a:t>8181</a:t>
            </a:r>
            <a:r>
              <a:rPr lang="en-US" dirty="0"/>
              <a:t>" protocol="HTTP/1.1"</a:t>
            </a:r>
          </a:p>
          <a:p>
            <a:pPr lvl="3"/>
            <a:r>
              <a:rPr lang="en-US" dirty="0"/>
              <a:t>               </a:t>
            </a:r>
            <a:r>
              <a:rPr lang="en-US" dirty="0" err="1"/>
              <a:t>connectionTimeout</a:t>
            </a:r>
            <a:r>
              <a:rPr lang="en-US" dirty="0"/>
              <a:t>="20000"</a:t>
            </a:r>
          </a:p>
          <a:p>
            <a:pPr lvl="3"/>
            <a:r>
              <a:rPr lang="en-US" dirty="0"/>
              <a:t>               </a:t>
            </a:r>
            <a:r>
              <a:rPr lang="en-US" dirty="0" err="1"/>
              <a:t>redirectPort</a:t>
            </a:r>
            <a:r>
              <a:rPr lang="en-US" dirty="0"/>
              <a:t>="8443" </a:t>
            </a:r>
            <a:r>
              <a:rPr lang="en-US" dirty="0" smtClean="0"/>
              <a:t>/&gt;</a:t>
            </a:r>
          </a:p>
        </p:txBody>
      </p:sp>
    </p:spTree>
    <p:extLst>
      <p:ext uri="{BB962C8B-B14F-4D97-AF65-F5344CB8AC3E}">
        <p14:creationId xmlns:p14="http://schemas.microsoft.com/office/powerpoint/2010/main" val="31618929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457200" y="381000"/>
            <a:ext cx="8229600" cy="1143000"/>
          </a:xfrm>
        </p:spPr>
        <p:txBody>
          <a:bodyPr>
            <a:noAutofit/>
          </a:bodyPr>
          <a:lstStyle/>
          <a:p>
            <a:pPr eaLnBrk="1" hangingPunct="1">
              <a:defRPr/>
            </a:pP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joai</a:t>
            </a: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installation</a:t>
            </a:r>
            <a:r>
              <a:rPr lang="de-DE" altLang="it-IT" sz="3600" b="0" dirty="0" smtClean="0">
                <a:latin typeface="+mj-lt"/>
                <a:ea typeface="ＭＳ Ｐゴシック" pitchFamily="34" charset="-128"/>
                <a:cs typeface="Arial" charset="0"/>
              </a:rPr>
              <a:t> -</a:t>
            </a:r>
            <a:r>
              <a:rPr lang="de-DE" altLang="it-IT" sz="3600" b="0" dirty="0">
                <a:latin typeface="+mj-lt"/>
                <a:ea typeface="ＭＳ Ｐゴシック" pitchFamily="34" charset="-128"/>
                <a:cs typeface="Arial" charset="0"/>
              </a:rPr>
              <a:t>3</a:t>
            </a:r>
            <a:r>
              <a:rPr lang="de-DE" altLang="it-IT" sz="3600" b="0" dirty="0" smtClean="0">
                <a:latin typeface="+mj-lt"/>
                <a:ea typeface="ＭＳ Ｐゴシック" pitchFamily="34" charset="-128"/>
                <a:cs typeface="Arial" charset="0"/>
              </a:rPr>
              <a:t>-</a:t>
            </a:r>
            <a:br>
              <a:rPr lang="de-DE" altLang="it-IT" sz="3600" b="0" dirty="0" smtClean="0">
                <a:latin typeface="+mj-lt"/>
                <a:ea typeface="ＭＳ Ｐゴシック" pitchFamily="34" charset="-128"/>
                <a:cs typeface="Arial" charset="0"/>
              </a:rPr>
            </a:br>
            <a:r>
              <a:rPr lang="de-DE" altLang="it-IT" sz="3600" b="0" dirty="0" smtClean="0">
                <a:latin typeface="+mj-lt"/>
                <a:ea typeface="ＭＳ Ｐゴシック" pitchFamily="34" charset="-128"/>
                <a:cs typeface="Arial" charset="0"/>
              </a:rPr>
              <a:t>	a) </a:t>
            </a:r>
            <a:r>
              <a:rPr lang="de-DE" altLang="it-IT" sz="3600" b="0" dirty="0" err="1" smtClean="0">
                <a:latin typeface="+mj-lt"/>
                <a:ea typeface="ＭＳ Ｐゴシック" pitchFamily="34" charset="-128"/>
                <a:cs typeface="Arial" charset="0"/>
              </a:rPr>
              <a:t>Tomcat</a:t>
            </a:r>
            <a:r>
              <a:rPr lang="de-DE" altLang="it-IT" sz="3600" b="0" dirty="0" smtClean="0">
                <a:latin typeface="+mj-lt"/>
                <a:ea typeface="ＭＳ Ｐゴシック" pitchFamily="34" charset="-128"/>
                <a:cs typeface="Arial" charset="0"/>
              </a:rPr>
              <a:t> 6.0 </a:t>
            </a:r>
            <a:r>
              <a:rPr lang="de-DE" altLang="it-IT" sz="3600" b="0" dirty="0" err="1" smtClean="0">
                <a:latin typeface="+mj-lt"/>
                <a:ea typeface="ＭＳ Ｐゴシック" pitchFamily="34" charset="-128"/>
                <a:cs typeface="Arial" charset="0"/>
              </a:rPr>
              <a:t>installation</a:t>
            </a:r>
            <a:r>
              <a:rPr lang="de-DE" altLang="it-IT" sz="3600" b="0" dirty="0" smtClean="0">
                <a:latin typeface="+mj-lt"/>
                <a:ea typeface="ＭＳ Ｐゴシック" pitchFamily="34" charset="-128"/>
                <a:cs typeface="Arial" charset="0"/>
              </a:rPr>
              <a:t> -2-</a:t>
            </a:r>
            <a:endParaRPr altLang="it-IT" sz="18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533400" y="1752600"/>
            <a:ext cx="8382000" cy="4572000"/>
          </a:xfrm>
        </p:spPr>
        <p:txBody>
          <a:bodyPr>
            <a:normAutofit fontScale="92500" lnSpcReduction="10000"/>
          </a:bodyPr>
          <a:lstStyle/>
          <a:p>
            <a:r>
              <a:rPr lang="en-US" dirty="0" smtClean="0"/>
              <a:t>JRE needed by tomcat</a:t>
            </a:r>
          </a:p>
          <a:p>
            <a:pPr lvl="1"/>
            <a:r>
              <a:rPr lang="en-US" dirty="0" smtClean="0"/>
              <a:t>Tomcat </a:t>
            </a:r>
            <a:r>
              <a:rPr lang="en-US" dirty="0"/>
              <a:t>requires the Java Platform, Standard Edition v5 or later, available here:</a:t>
            </a:r>
          </a:p>
          <a:p>
            <a:pPr lvl="2"/>
            <a:r>
              <a:rPr lang="en-US" dirty="0"/>
              <a:t>Sun: http://java.sun.com/javase/</a:t>
            </a:r>
          </a:p>
          <a:p>
            <a:pPr lvl="2"/>
            <a:r>
              <a:rPr lang="en-US" dirty="0" smtClean="0"/>
              <a:t>IBM</a:t>
            </a:r>
            <a:r>
              <a:rPr lang="en-US" dirty="0"/>
              <a:t>: http://www6.software.ibm.com/dl/lxdk/lxdk-p</a:t>
            </a:r>
          </a:p>
          <a:p>
            <a:pPr lvl="2"/>
            <a:r>
              <a:rPr lang="en-US" dirty="0"/>
              <a:t>For Mac OSX (Jaguar or later): Java 2 comes pre-installed or may be installed</a:t>
            </a:r>
          </a:p>
          <a:p>
            <a:pPr lvl="2"/>
            <a:r>
              <a:rPr lang="en-US" dirty="0"/>
              <a:t>using software update</a:t>
            </a:r>
            <a:r>
              <a:rPr lang="en-US" dirty="0" smtClean="0"/>
              <a:t>.</a:t>
            </a:r>
          </a:p>
          <a:p>
            <a:pPr lvl="1"/>
            <a:r>
              <a:rPr lang="en-US" dirty="0" smtClean="0"/>
              <a:t>On </a:t>
            </a:r>
            <a:r>
              <a:rPr lang="en-US" dirty="0" err="1" smtClean="0"/>
              <a:t>linux</a:t>
            </a:r>
            <a:r>
              <a:rPr lang="en-US" dirty="0" smtClean="0"/>
              <a:t> it is mostly installed in</a:t>
            </a:r>
          </a:p>
          <a:p>
            <a:pPr lvl="2"/>
            <a:r>
              <a:rPr lang="en-US" dirty="0"/>
              <a:t>/</a:t>
            </a:r>
            <a:r>
              <a:rPr lang="en-US" dirty="0" err="1" smtClean="0"/>
              <a:t>usr</a:t>
            </a:r>
            <a:r>
              <a:rPr lang="en-US" dirty="0" smtClean="0"/>
              <a:t>/lib/</a:t>
            </a:r>
            <a:r>
              <a:rPr lang="en-US" dirty="0" err="1" smtClean="0"/>
              <a:t>jvm</a:t>
            </a:r>
            <a:r>
              <a:rPr lang="en-US" dirty="0" smtClean="0"/>
              <a:t>/java-7-openjdk-amd64/</a:t>
            </a:r>
            <a:r>
              <a:rPr lang="en-US" dirty="0" err="1" smtClean="0"/>
              <a:t>jre</a:t>
            </a:r>
            <a:endParaRPr lang="en-US" dirty="0" smtClean="0"/>
          </a:p>
          <a:p>
            <a:pPr lvl="1"/>
            <a:r>
              <a:rPr lang="en-US" dirty="0" smtClean="0"/>
              <a:t>Set the JRE_HOME in catalina.sh</a:t>
            </a:r>
          </a:p>
          <a:p>
            <a:pPr lvl="2"/>
            <a:r>
              <a:rPr lang="en-US" dirty="0"/>
              <a:t>JRE_HOME=/</a:t>
            </a:r>
            <a:r>
              <a:rPr lang="en-US" dirty="0" err="1"/>
              <a:t>usr</a:t>
            </a:r>
            <a:r>
              <a:rPr lang="en-US" dirty="0"/>
              <a:t>/lib/</a:t>
            </a:r>
            <a:r>
              <a:rPr lang="en-US" dirty="0" err="1"/>
              <a:t>jvm</a:t>
            </a:r>
            <a:r>
              <a:rPr lang="en-US" dirty="0"/>
              <a:t>/java-7-openjdk-amd64/</a:t>
            </a:r>
            <a:r>
              <a:rPr lang="en-US" dirty="0" err="1"/>
              <a:t>jre</a:t>
            </a:r>
            <a:endParaRPr lang="en-US" dirty="0"/>
          </a:p>
          <a:p>
            <a:pPr lvl="2"/>
            <a:endParaRPr lang="en-US" dirty="0" smtClean="0"/>
          </a:p>
          <a:p>
            <a:endParaRPr lang="en-US" dirty="0" smtClean="0"/>
          </a:p>
          <a:p>
            <a:pPr lvl="1"/>
            <a:endParaRPr lang="en-US" dirty="0"/>
          </a:p>
        </p:txBody>
      </p:sp>
    </p:spTree>
    <p:extLst>
      <p:ext uri="{BB962C8B-B14F-4D97-AF65-F5344CB8AC3E}">
        <p14:creationId xmlns:p14="http://schemas.microsoft.com/office/powerpoint/2010/main" val="7913803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457200" y="381000"/>
            <a:ext cx="8229600" cy="1143000"/>
          </a:xfrm>
        </p:spPr>
        <p:txBody>
          <a:bodyPr>
            <a:noAutofit/>
          </a:bodyPr>
          <a:lstStyle/>
          <a:p>
            <a:pPr eaLnBrk="1" hangingPunct="1">
              <a:defRPr/>
            </a:pP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joai</a:t>
            </a: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installation</a:t>
            </a:r>
            <a:r>
              <a:rPr lang="de-DE" altLang="it-IT" sz="3600" b="0" dirty="0" smtClean="0">
                <a:latin typeface="+mj-lt"/>
                <a:ea typeface="ＭＳ Ｐゴシック" pitchFamily="34" charset="-128"/>
                <a:cs typeface="Arial" charset="0"/>
              </a:rPr>
              <a:t> -4-</a:t>
            </a:r>
            <a:br>
              <a:rPr lang="de-DE" altLang="it-IT" sz="3600" b="0" dirty="0" smtClean="0">
                <a:latin typeface="+mj-lt"/>
                <a:ea typeface="ＭＳ Ｐゴシック" pitchFamily="34" charset="-128"/>
                <a:cs typeface="Arial" charset="0"/>
              </a:rPr>
            </a:br>
            <a:r>
              <a:rPr lang="de-DE" altLang="it-IT" sz="3600" b="0" dirty="0" smtClean="0">
                <a:latin typeface="+mj-lt"/>
                <a:ea typeface="ＭＳ Ｐゴシック" pitchFamily="34" charset="-128"/>
                <a:cs typeface="Arial" charset="0"/>
              </a:rPr>
              <a:t>	Start </a:t>
            </a:r>
            <a:r>
              <a:rPr lang="de-DE" altLang="it-IT" sz="3600" b="0" dirty="0" err="1" smtClean="0">
                <a:latin typeface="+mj-lt"/>
                <a:ea typeface="ＭＳ Ｐゴシック" pitchFamily="34" charset="-128"/>
                <a:cs typeface="Arial" charset="0"/>
              </a:rPr>
              <a:t>the</a:t>
            </a: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oai</a:t>
            </a:r>
            <a:r>
              <a:rPr lang="de-DE" altLang="it-IT" sz="3600" b="0" dirty="0" smtClean="0">
                <a:latin typeface="+mj-lt"/>
                <a:ea typeface="ＭＳ Ｐゴシック" pitchFamily="34" charset="-128"/>
                <a:cs typeface="Arial" charset="0"/>
              </a:rPr>
              <a:t> </a:t>
            </a:r>
            <a:r>
              <a:rPr lang="de-DE" altLang="it-IT" sz="3600" b="0" dirty="0" err="1">
                <a:latin typeface="+mj-lt"/>
                <a:ea typeface="ＭＳ Ｐゴシック" pitchFamily="34" charset="-128"/>
                <a:cs typeface="Arial" charset="0"/>
              </a:rPr>
              <a:t>t</a:t>
            </a:r>
            <a:r>
              <a:rPr lang="de-DE" altLang="it-IT" sz="3600" b="0" dirty="0" err="1" smtClean="0">
                <a:latin typeface="+mj-lt"/>
                <a:ea typeface="ＭＳ Ｐゴシック" pitchFamily="34" charset="-128"/>
                <a:cs typeface="Arial" charset="0"/>
              </a:rPr>
              <a:t>omcat</a:t>
            </a: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and</a:t>
            </a: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use</a:t>
            </a: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your</a:t>
            </a: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joai</a:t>
            </a:r>
            <a:r>
              <a:rPr lang="de-DE" altLang="it-IT" sz="3600" b="0" dirty="0" smtClean="0">
                <a:latin typeface="+mj-lt"/>
                <a:ea typeface="ＭＳ Ｐゴシック" pitchFamily="34" charset="-128"/>
                <a:cs typeface="Arial" charset="0"/>
              </a:rPr>
              <a:t> </a:t>
            </a:r>
            <a:r>
              <a:rPr lang="de-DE" altLang="it-IT" sz="3600" b="0" dirty="0" err="1" smtClean="0">
                <a:latin typeface="+mj-lt"/>
                <a:ea typeface="ＭＳ Ｐゴシック" pitchFamily="34" charset="-128"/>
                <a:cs typeface="Arial" charset="0"/>
              </a:rPr>
              <a:t>server</a:t>
            </a:r>
            <a:r>
              <a:rPr lang="de-DE" altLang="it-IT" sz="3600" b="0" dirty="0" smtClean="0">
                <a:latin typeface="+mj-lt"/>
                <a:ea typeface="ＭＳ Ｐゴシック" pitchFamily="34" charset="-128"/>
                <a:cs typeface="Arial" charset="0"/>
              </a:rPr>
              <a:t> !</a:t>
            </a:r>
            <a:endParaRPr altLang="it-IT" sz="18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381000" y="2133600"/>
            <a:ext cx="8382000" cy="4191000"/>
          </a:xfrm>
        </p:spPr>
        <p:txBody>
          <a:bodyPr>
            <a:normAutofit/>
          </a:bodyPr>
          <a:lstStyle/>
          <a:p>
            <a:r>
              <a:rPr lang="en-US" dirty="0" smtClean="0"/>
              <a:t>Start tomcat :</a:t>
            </a:r>
          </a:p>
          <a:p>
            <a:pPr lvl="1"/>
            <a:r>
              <a:rPr lang="en-US" sz="1700" dirty="0"/>
              <a:t>/</a:t>
            </a:r>
            <a:r>
              <a:rPr lang="en-US" sz="1700" dirty="0" err="1"/>
              <a:t>usr</a:t>
            </a:r>
            <a:r>
              <a:rPr lang="en-US" sz="1700" dirty="0"/>
              <a:t>/local$ </a:t>
            </a:r>
            <a:r>
              <a:rPr lang="en-US" sz="1700" dirty="0" err="1"/>
              <a:t>sudo</a:t>
            </a:r>
            <a:r>
              <a:rPr lang="en-US" sz="1700" dirty="0"/>
              <a:t> </a:t>
            </a:r>
            <a:r>
              <a:rPr lang="en-US" sz="1700" dirty="0" smtClean="0"/>
              <a:t>apache-tomcat-6.0.45/bin/startup.sh</a:t>
            </a:r>
          </a:p>
          <a:p>
            <a:pPr marL="457200" lvl="1" indent="0">
              <a:buNone/>
            </a:pPr>
            <a:r>
              <a:rPr lang="en-US" sz="1700" dirty="0"/>
              <a:t>	Using CATALINA_BASE:   /</a:t>
            </a:r>
            <a:r>
              <a:rPr lang="en-US" sz="1700" dirty="0" err="1"/>
              <a:t>usr</a:t>
            </a:r>
            <a:r>
              <a:rPr lang="en-US" sz="1700" dirty="0"/>
              <a:t>/local/apache-tomcat-6.0.45</a:t>
            </a:r>
          </a:p>
          <a:p>
            <a:pPr marL="457200" lvl="1" indent="0">
              <a:buNone/>
            </a:pPr>
            <a:r>
              <a:rPr lang="en-US" sz="1700" dirty="0"/>
              <a:t>Using CATALINA_HOME:   /</a:t>
            </a:r>
            <a:r>
              <a:rPr lang="en-US" sz="1700" dirty="0" err="1"/>
              <a:t>usr</a:t>
            </a:r>
            <a:r>
              <a:rPr lang="en-US" sz="1700" dirty="0"/>
              <a:t>/local/apache-tomcat-6.0.45</a:t>
            </a:r>
          </a:p>
          <a:p>
            <a:pPr marL="457200" lvl="1" indent="0">
              <a:buNone/>
            </a:pPr>
            <a:r>
              <a:rPr lang="en-US" sz="1700" dirty="0"/>
              <a:t>Using CATALINA_TMPDIR: /</a:t>
            </a:r>
            <a:r>
              <a:rPr lang="en-US" sz="1700" dirty="0" err="1"/>
              <a:t>usr</a:t>
            </a:r>
            <a:r>
              <a:rPr lang="en-US" sz="1700" dirty="0"/>
              <a:t>/local/apache-tomcat-6.0.45/temp</a:t>
            </a:r>
          </a:p>
          <a:p>
            <a:pPr marL="457200" lvl="1" indent="0">
              <a:buNone/>
            </a:pPr>
            <a:r>
              <a:rPr lang="en-US" sz="1700" dirty="0"/>
              <a:t>Using JRE_HOME:        /</a:t>
            </a:r>
            <a:r>
              <a:rPr lang="en-US" sz="1700" dirty="0" err="1"/>
              <a:t>usr</a:t>
            </a:r>
            <a:r>
              <a:rPr lang="en-US" sz="1700" dirty="0"/>
              <a:t>/lib/</a:t>
            </a:r>
            <a:r>
              <a:rPr lang="en-US" sz="1700" dirty="0" err="1"/>
              <a:t>jvm</a:t>
            </a:r>
            <a:r>
              <a:rPr lang="en-US" sz="1700" dirty="0"/>
              <a:t>/java-7-openjdk-amd64/</a:t>
            </a:r>
            <a:r>
              <a:rPr lang="en-US" sz="1700" dirty="0" err="1"/>
              <a:t>jre</a:t>
            </a:r>
            <a:endParaRPr lang="en-US" sz="1700" dirty="0"/>
          </a:p>
          <a:p>
            <a:pPr marL="457200" lvl="1" indent="0">
              <a:buNone/>
            </a:pPr>
            <a:r>
              <a:rPr lang="en-US" sz="1700" dirty="0"/>
              <a:t>Using CLASSPATH:       /</a:t>
            </a:r>
            <a:r>
              <a:rPr lang="en-US" sz="1700" dirty="0" err="1" smtClean="0"/>
              <a:t>usr</a:t>
            </a:r>
            <a:r>
              <a:rPr lang="en-US" sz="1700" dirty="0" smtClean="0"/>
              <a:t>/local/apache-tomcat-6.0.45/bin/bootstrap.jar</a:t>
            </a:r>
          </a:p>
          <a:p>
            <a:pPr indent="-285750"/>
            <a:r>
              <a:rPr lang="en-US" sz="2000" dirty="0" smtClean="0"/>
              <a:t>Open OAI provider and harvester</a:t>
            </a:r>
          </a:p>
          <a:p>
            <a:pPr lvl="1"/>
            <a:r>
              <a:rPr lang="en-US" sz="2000" dirty="0">
                <a:sym typeface="Wingdings" panose="05000000000000000000" pitchFamily="2" charset="2"/>
              </a:rPr>
              <a:t> </a:t>
            </a:r>
            <a:r>
              <a:rPr lang="en-US" sz="2000" dirty="0">
                <a:sym typeface="Wingdings" panose="05000000000000000000" pitchFamily="2" charset="2"/>
                <a:hlinkClick r:id="rId3"/>
              </a:rPr>
              <a:t>http://localhost:8181/oai</a:t>
            </a:r>
            <a:r>
              <a:rPr lang="en-US" sz="2000" dirty="0" smtClean="0">
                <a:sym typeface="Wingdings" panose="05000000000000000000" pitchFamily="2" charset="2"/>
                <a:hlinkClick r:id="rId3"/>
              </a:rPr>
              <a:t>/</a:t>
            </a:r>
            <a:endParaRPr lang="en-US" sz="2000" dirty="0" smtClean="0">
              <a:sym typeface="Wingdings" panose="05000000000000000000" pitchFamily="2" charset="2"/>
            </a:endParaRPr>
          </a:p>
          <a:p>
            <a:pPr lvl="1"/>
            <a:r>
              <a:rPr lang="en-US" sz="2000" dirty="0" smtClean="0">
                <a:sym typeface="Wingdings" panose="05000000000000000000" pitchFamily="2" charset="2"/>
              </a:rPr>
              <a:t>… go back to ‘Configuration and usage of OAI-PMH server’</a:t>
            </a:r>
            <a:endParaRPr lang="en-US" sz="2000" dirty="0" smtClean="0"/>
          </a:p>
        </p:txBody>
      </p:sp>
    </p:spTree>
    <p:extLst>
      <p:ext uri="{BB962C8B-B14F-4D97-AF65-F5344CB8AC3E}">
        <p14:creationId xmlns:p14="http://schemas.microsoft.com/office/powerpoint/2010/main" val="218828929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52400" y="394803"/>
            <a:ext cx="8229600" cy="671997"/>
          </a:xfrm>
        </p:spPr>
        <p:txBody>
          <a:bodyPr>
            <a:noAutofit/>
          </a:bodyPr>
          <a:lstStyle/>
          <a:p>
            <a:pPr eaLnBrk="1" hangingPunct="1">
              <a:defRPr/>
            </a:pPr>
            <a:r>
              <a:rPr lang="de-DE" altLang="it-IT" sz="3600" b="0" dirty="0" smtClean="0">
                <a:latin typeface="+mj-lt"/>
                <a:ea typeface="ＭＳ Ｐゴシック" pitchFamily="34" charset="-128"/>
                <a:cs typeface="Arial" charset="0"/>
              </a:rPr>
              <a:t>	RDA-Training material -1-</a:t>
            </a:r>
            <a:br>
              <a:rPr lang="de-DE" altLang="it-IT" sz="3600" b="0" dirty="0" smtClean="0">
                <a:latin typeface="+mj-lt"/>
                <a:ea typeface="ＭＳ Ｐゴシック" pitchFamily="34" charset="-128"/>
                <a:cs typeface="Arial" charset="0"/>
              </a:rPr>
            </a:br>
            <a:r>
              <a:rPr lang="de-DE" altLang="it-IT" sz="3600" b="0" dirty="0" smtClean="0">
                <a:latin typeface="+mj-lt"/>
                <a:ea typeface="ＭＳ Ｐゴシック" pitchFamily="34" charset="-128"/>
                <a:cs typeface="Arial" charset="0"/>
              </a:rPr>
              <a:t> </a:t>
            </a:r>
            <a:endParaRPr altLang="it-IT" sz="1800" b="0" dirty="0" smtClean="0">
              <a:latin typeface="+mj-lt"/>
              <a:ea typeface="ＭＳ Ｐゴシック" pitchFamily="34" charset="-128"/>
              <a:cs typeface="Arial" charset="0"/>
            </a:endParaRPr>
          </a:p>
        </p:txBody>
      </p:sp>
      <p:sp>
        <p:nvSpPr>
          <p:cNvPr id="7" name="Inhaltsplatzhalter 2"/>
          <p:cNvSpPr>
            <a:spLocks noGrp="1"/>
          </p:cNvSpPr>
          <p:nvPr>
            <p:ph idx="1"/>
          </p:nvPr>
        </p:nvSpPr>
        <p:spPr>
          <a:xfrm>
            <a:off x="457200" y="1143000"/>
            <a:ext cx="8077200" cy="5257800"/>
          </a:xfrm>
        </p:spPr>
        <p:txBody>
          <a:bodyPr>
            <a:normAutofit fontScale="92500" lnSpcReduction="10000"/>
          </a:bodyPr>
          <a:lstStyle/>
          <a:p>
            <a:r>
              <a:rPr lang="en-US" dirty="0" smtClean="0"/>
              <a:t>Preconditions</a:t>
            </a:r>
          </a:p>
          <a:p>
            <a:pPr lvl="1"/>
            <a:r>
              <a:rPr lang="en-US" dirty="0" smtClean="0"/>
              <a:t>Python version &gt;= 2.7 needed</a:t>
            </a:r>
          </a:p>
          <a:p>
            <a:pPr lvl="2"/>
            <a:r>
              <a:rPr lang="en-US" dirty="0" smtClean="0"/>
              <a:t>$ python –version</a:t>
            </a:r>
          </a:p>
          <a:p>
            <a:pPr lvl="2"/>
            <a:r>
              <a:rPr lang="en-US" dirty="0" smtClean="0"/>
              <a:t>python 2.7.6</a:t>
            </a:r>
          </a:p>
          <a:p>
            <a:pPr lvl="1"/>
            <a:r>
              <a:rPr lang="en-US" dirty="0" err="1" smtClean="0"/>
              <a:t>Git</a:t>
            </a:r>
            <a:r>
              <a:rPr lang="en-US" dirty="0" smtClean="0"/>
              <a:t> and pip needed :</a:t>
            </a:r>
          </a:p>
          <a:p>
            <a:pPr lvl="2"/>
            <a:r>
              <a:rPr lang="en-US" dirty="0" err="1"/>
              <a:t>git</a:t>
            </a:r>
            <a:r>
              <a:rPr lang="en-US" dirty="0"/>
              <a:t> (</a:t>
            </a:r>
            <a:r>
              <a:rPr lang="en-US" dirty="0" err="1"/>
              <a:t>sudo</a:t>
            </a:r>
            <a:r>
              <a:rPr lang="en-US" dirty="0"/>
              <a:t> apt-get install python-</a:t>
            </a:r>
            <a:r>
              <a:rPr lang="en-US" dirty="0" err="1"/>
              <a:t>git</a:t>
            </a:r>
            <a:r>
              <a:rPr lang="en-US" dirty="0"/>
              <a:t> </a:t>
            </a:r>
            <a:r>
              <a:rPr lang="en-US" dirty="0" smtClean="0"/>
              <a:t>)</a:t>
            </a:r>
          </a:p>
          <a:p>
            <a:pPr lvl="2"/>
            <a:r>
              <a:rPr lang="en-US" dirty="0"/>
              <a:t>pip (</a:t>
            </a:r>
            <a:r>
              <a:rPr lang="en-US" dirty="0" err="1"/>
              <a:t>sudo</a:t>
            </a:r>
            <a:r>
              <a:rPr lang="en-US" dirty="0"/>
              <a:t> apt-get install python-</a:t>
            </a:r>
            <a:r>
              <a:rPr lang="en-US" dirty="0" err="1"/>
              <a:t>git</a:t>
            </a:r>
            <a:r>
              <a:rPr lang="en-US" dirty="0"/>
              <a:t> </a:t>
            </a:r>
            <a:r>
              <a:rPr lang="en-US" dirty="0" smtClean="0"/>
              <a:t>)</a:t>
            </a:r>
          </a:p>
          <a:p>
            <a:pPr marL="457200"/>
            <a:r>
              <a:rPr lang="en-US" dirty="0" smtClean="0"/>
              <a:t>MD </a:t>
            </a:r>
            <a:r>
              <a:rPr lang="en-US" dirty="0"/>
              <a:t>manager (Python script) </a:t>
            </a:r>
            <a:r>
              <a:rPr lang="en-US" dirty="0">
                <a:sym typeface="Wingdings" panose="05000000000000000000" pitchFamily="2" charset="2"/>
              </a:rPr>
              <a:t> </a:t>
            </a:r>
            <a:r>
              <a:rPr lang="en-US" dirty="0" smtClean="0">
                <a:sym typeface="Wingdings" panose="05000000000000000000" pitchFamily="2" charset="2"/>
              </a:rPr>
              <a:t>RDA-Training </a:t>
            </a:r>
            <a:r>
              <a:rPr lang="en-US" dirty="0" err="1" smtClean="0">
                <a:sym typeface="Wingdings" panose="05000000000000000000" pitchFamily="2" charset="2"/>
              </a:rPr>
              <a:t>git</a:t>
            </a:r>
            <a:r>
              <a:rPr lang="en-US" dirty="0" smtClean="0">
                <a:sym typeface="Wingdings" panose="05000000000000000000" pitchFamily="2" charset="2"/>
              </a:rPr>
              <a:t> repos</a:t>
            </a:r>
            <a:endParaRPr lang="en-US" dirty="0"/>
          </a:p>
          <a:p>
            <a:pPr lvl="2"/>
            <a:r>
              <a:rPr lang="en-US" dirty="0" smtClean="0"/>
              <a:t>~$ </a:t>
            </a:r>
            <a:r>
              <a:rPr lang="en-US" dirty="0" err="1" smtClean="0"/>
              <a:t>git</a:t>
            </a:r>
            <a:r>
              <a:rPr lang="en-US" dirty="0" smtClean="0"/>
              <a:t> </a:t>
            </a:r>
            <a:r>
              <a:rPr lang="en-US" dirty="0"/>
              <a:t>clone </a:t>
            </a:r>
            <a:r>
              <a:rPr lang="en-US" dirty="0" smtClean="0"/>
              <a:t>https://github.com/hwidmann/RDA-Training</a:t>
            </a:r>
          </a:p>
          <a:p>
            <a:pPr lvl="2"/>
            <a:r>
              <a:rPr lang="en-US" dirty="0" smtClean="0"/>
              <a:t>~$ cd RDA-Training</a:t>
            </a:r>
          </a:p>
          <a:p>
            <a:pPr lvl="2"/>
            <a:r>
              <a:rPr lang="en-US" dirty="0" smtClean="0"/>
              <a:t>~$ pip install -r requirements.txt</a:t>
            </a:r>
            <a:endParaRPr lang="en-US" dirty="0"/>
          </a:p>
          <a:p>
            <a:pPr marL="2171700" lvl="4" indent="-342900">
              <a:buFont typeface="Arial" panose="020B0604020202020204" pitchFamily="34" charset="0"/>
              <a:buChar char="•"/>
            </a:pPr>
            <a:r>
              <a:rPr lang="en-US" dirty="0"/>
              <a:t>V , </a:t>
            </a:r>
            <a:r>
              <a:rPr lang="en-US" dirty="0" err="1"/>
              <a:t>aber</a:t>
            </a:r>
            <a:r>
              <a:rPr lang="en-US" dirty="0"/>
              <a:t> </a:t>
            </a:r>
            <a:r>
              <a:rPr lang="en-US" dirty="0" err="1"/>
              <a:t>Probleme</a:t>
            </a:r>
            <a:r>
              <a:rPr lang="en-US" dirty="0"/>
              <a:t> </a:t>
            </a:r>
            <a:r>
              <a:rPr lang="en-US" dirty="0" err="1"/>
              <a:t>mit</a:t>
            </a:r>
            <a:r>
              <a:rPr lang="en-US" dirty="0"/>
              <a:t> </a:t>
            </a:r>
            <a:r>
              <a:rPr lang="en-US" dirty="0" err="1"/>
              <a:t>Levenshtein</a:t>
            </a:r>
            <a:r>
              <a:rPr lang="en-US" dirty="0"/>
              <a:t> ??? </a:t>
            </a:r>
            <a:r>
              <a:rPr lang="en-US" dirty="0">
                <a:sym typeface="Wingdings" panose="05000000000000000000" pitchFamily="2" charset="2"/>
              </a:rPr>
              <a:t> </a:t>
            </a:r>
            <a:r>
              <a:rPr lang="en-US" dirty="0" err="1">
                <a:sym typeface="Wingdings" panose="05000000000000000000" pitchFamily="2" charset="2"/>
              </a:rPr>
              <a:t>nehme</a:t>
            </a:r>
            <a:r>
              <a:rPr lang="en-US" dirty="0">
                <a:sym typeface="Wingdings" panose="05000000000000000000" pitchFamily="2" charset="2"/>
              </a:rPr>
              <a:t> python-</a:t>
            </a:r>
            <a:r>
              <a:rPr lang="en-US" dirty="0" err="1">
                <a:sym typeface="Wingdings" panose="05000000000000000000" pitchFamily="2" charset="2"/>
              </a:rPr>
              <a:t>levenshtein</a:t>
            </a:r>
            <a:r>
              <a:rPr lang="en-US" dirty="0"/>
              <a:t>! </a:t>
            </a:r>
          </a:p>
          <a:p>
            <a:endParaRPr lang="en-US" dirty="0" smtClean="0"/>
          </a:p>
          <a:p>
            <a:endParaRPr lang="en-US" dirty="0" smtClean="0"/>
          </a:p>
          <a:p>
            <a:pPr lvl="1"/>
            <a:endParaRPr lang="en-US" dirty="0"/>
          </a:p>
        </p:txBody>
      </p:sp>
    </p:spTree>
    <p:extLst>
      <p:ext uri="{BB962C8B-B14F-4D97-AF65-F5344CB8AC3E}">
        <p14:creationId xmlns:p14="http://schemas.microsoft.com/office/powerpoint/2010/main" val="84972497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Allgemeine Präsentation DKRZ 2012">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llgemeine Präsentation DKRZ 2012">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EUDAT2020_UserDoc-KO-2015.03.26-v1.0</Template>
  <TotalTime>0</TotalTime>
  <Words>3662</Words>
  <Application>Microsoft Office PowerPoint</Application>
  <PresentationFormat>Bildschirmpräsentation (4:3)</PresentationFormat>
  <Paragraphs>678</Paragraphs>
  <Slides>53</Slides>
  <Notes>44</Notes>
  <HiddenSlides>9</HiddenSlides>
  <MMClips>0</MMClips>
  <ScaleCrop>false</ScaleCrop>
  <HeadingPairs>
    <vt:vector size="6" baseType="variant">
      <vt:variant>
        <vt:lpstr>Design</vt:lpstr>
      </vt:variant>
      <vt:variant>
        <vt:i4>2</vt:i4>
      </vt:variant>
      <vt:variant>
        <vt:lpstr>Eingebettete OLE-Server</vt:lpstr>
      </vt:variant>
      <vt:variant>
        <vt:i4>1</vt:i4>
      </vt:variant>
      <vt:variant>
        <vt:lpstr>Folientitel</vt:lpstr>
      </vt:variant>
      <vt:variant>
        <vt:i4>53</vt:i4>
      </vt:variant>
    </vt:vector>
  </HeadingPairs>
  <TitlesOfParts>
    <vt:vector size="56" baseType="lpstr">
      <vt:lpstr>1_Allgemeine Präsentation DKRZ 2012</vt:lpstr>
      <vt:lpstr>Allgemeine Präsentation DKRZ 2012</vt:lpstr>
      <vt:lpstr>Dokument</vt:lpstr>
      <vt:lpstr>RDA-DE Trainings Workshop Metadaten-Workflows 25. Mai 2016</vt:lpstr>
      <vt:lpstr> Agenda</vt:lpstr>
      <vt:lpstr> Allgemeines</vt:lpstr>
      <vt:lpstr> Vorbereitungen</vt:lpstr>
      <vt:lpstr>Einführung in Metadaten-Management</vt:lpstr>
      <vt:lpstr> Was sind Metadaten (MD) ?</vt:lpstr>
      <vt:lpstr> Wozu sind MD gut ?</vt:lpstr>
      <vt:lpstr> Wie werden MD optimal nutzbar ?</vt:lpstr>
      <vt:lpstr>PowerPoint-Präsentation</vt:lpstr>
      <vt:lpstr>Hand-ons -Allgemeines-</vt:lpstr>
      <vt:lpstr>Hand-ons -Material-</vt:lpstr>
      <vt:lpstr>Agenda (Module) entsprechend MD workflow</vt:lpstr>
      <vt:lpstr>PowerPoint-Präsentation</vt:lpstr>
      <vt:lpstr>Modul 1 : Erzeugung von MD</vt:lpstr>
      <vt:lpstr>Modul 1 : Erzeugung von MD - Aufgabe -</vt:lpstr>
      <vt:lpstr>MD Schemata (Beispiele)</vt:lpstr>
      <vt:lpstr>MD Standards (used here)</vt:lpstr>
      <vt:lpstr>MD Standards (cont.)</vt:lpstr>
      <vt:lpstr>PowerPoint-Präsentation</vt:lpstr>
      <vt:lpstr>OAI-PMH</vt:lpstr>
      <vt:lpstr>Data/Service Provider setup</vt:lpstr>
      <vt:lpstr>Basic functioning of OAI-PMH</vt:lpstr>
      <vt:lpstr>OAI benefits</vt:lpstr>
      <vt:lpstr>OAI shortcomings</vt:lpstr>
      <vt:lpstr>Software for OAI-PMH</vt:lpstr>
      <vt:lpstr>Installation overview</vt:lpstr>
      <vt:lpstr>Data provider</vt:lpstr>
      <vt:lpstr>OAI-PMH Harvester – Verbs and parameters</vt:lpstr>
      <vt:lpstr>An example of an OAI Provider and Harvester</vt:lpstr>
      <vt:lpstr>Modul 2 : ‚Anbieten‘ und Harvesten MD</vt:lpstr>
      <vt:lpstr>MD Schemata (Beispiele)</vt:lpstr>
      <vt:lpstr>Modul 2 : ‚Anbieten‘ und Harvesten MD - Aufgaben -</vt:lpstr>
      <vt:lpstr>3.a. MD Mapping</vt:lpstr>
      <vt:lpstr>B2FIND MD Schema (Auszug)</vt:lpstr>
      <vt:lpstr>PowerPoint-Präsentation</vt:lpstr>
      <vt:lpstr>3.b. MD Validation</vt:lpstr>
      <vt:lpstr>Modul 3 : ‚Mapping‘ und Validierung von MD</vt:lpstr>
      <vt:lpstr>4. MD Uploading</vt:lpstr>
      <vt:lpstr> CKAN Overview</vt:lpstr>
      <vt:lpstr> CKAN Installation -1-</vt:lpstr>
      <vt:lpstr> CKAN Installation -2-</vt:lpstr>
      <vt:lpstr>Modul 4 : MD Hochladen in Katalog und Portal</vt:lpstr>
      <vt:lpstr>MD Schemata (Beispiele)</vt:lpstr>
      <vt:lpstr> Appendix</vt:lpstr>
      <vt:lpstr> VM RDA_Demo - Settings</vt:lpstr>
      <vt:lpstr> VM RDA_Demo - Software</vt:lpstr>
      <vt:lpstr> Oxygen installation</vt:lpstr>
      <vt:lpstr> Apache – trouble shooting</vt:lpstr>
      <vt:lpstr> joai installation -1 - (step by step in English and for Christine and Shaun  )</vt:lpstr>
      <vt:lpstr> joai installation -2-  a) Tomcat 6.0 installation -1-</vt:lpstr>
      <vt:lpstr> joai installation -3-  a) Tomcat 6.0 installation -2-</vt:lpstr>
      <vt:lpstr> joai installation -4-  Start the oai tomcat and use your joai server !</vt:lpstr>
      <vt:lpstr> RDA-Training material -1-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B2FIND</dc:title>
  <dc:creator>Heinrich Widmann</dc:creator>
  <cp:lastModifiedBy>Heinrich Widmann</cp:lastModifiedBy>
  <cp:revision>269</cp:revision>
  <cp:lastPrinted>2016-05-24T08:35:15Z</cp:lastPrinted>
  <dcterms:created xsi:type="dcterms:W3CDTF">2006-08-16T00:00:00Z</dcterms:created>
  <dcterms:modified xsi:type="dcterms:W3CDTF">2016-05-26T15:02:23Z</dcterms:modified>
</cp:coreProperties>
</file>