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04" r:id="rId2"/>
  </p:sldMasterIdLst>
  <p:notesMasterIdLst>
    <p:notesMasterId r:id="rId4"/>
  </p:notesMasterIdLst>
  <p:handoutMasterIdLst>
    <p:handoutMasterId r:id="rId5"/>
  </p:handoutMasterIdLst>
  <p:sldIdLst>
    <p:sldId id="322" r:id="rId3"/>
  </p:sldIdLst>
  <p:sldSz cx="9144000" cy="6858000" type="screen4x3"/>
  <p:notesSz cx="9875838" cy="6800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inrich Widmann" initials="HW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C7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176" autoAdjust="0"/>
  </p:normalViewPr>
  <p:slideViewPr>
    <p:cSldViewPr>
      <p:cViewPr>
        <p:scale>
          <a:sx n="110" d="100"/>
          <a:sy n="110" d="100"/>
        </p:scale>
        <p:origin x="-10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192"/>
    </p:cViewPr>
  </p:sorterViewPr>
  <p:notesViewPr>
    <p:cSldViewPr>
      <p:cViewPr varScale="1">
        <p:scale>
          <a:sx n="71" d="100"/>
          <a:sy n="71" d="100"/>
        </p:scale>
        <p:origin x="-787" y="-86"/>
      </p:cViewPr>
      <p:guideLst>
        <p:guide orient="horz" pos="2142"/>
        <p:guide pos="311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279530" cy="3400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594023" y="2"/>
            <a:ext cx="4279530" cy="3400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64316-6A96-4112-97EB-CB86925EDE81}" type="datetimeFigureOut">
              <a:rPr lang="de-DE" smtClean="0"/>
              <a:t>24.05.2016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9629"/>
            <a:ext cx="4279530" cy="3400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94023" y="6459629"/>
            <a:ext cx="4279530" cy="3400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43B3B-6337-4C3A-82C9-F479B30981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3079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279530" cy="3400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4023" y="2"/>
            <a:ext cx="4279530" cy="3400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8DD27-43A9-4898-97C5-391566282BF5}" type="datetimeFigureOut">
              <a:rPr lang="en-GB" smtClean="0"/>
              <a:t>24/05/2016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38500" y="509588"/>
            <a:ext cx="3398838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584" y="3230403"/>
            <a:ext cx="7900670" cy="306038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9629"/>
            <a:ext cx="4279530" cy="3400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4023" y="6459629"/>
            <a:ext cx="4279530" cy="3400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B1C69-55FB-4F7E-83AF-94BFBA4184B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350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it-IT" smtClean="0">
              <a:ea typeface="ＭＳ Ｐゴシック" pitchFamily="34" charset="-128"/>
            </a:endParaRPr>
          </a:p>
        </p:txBody>
      </p:sp>
      <p:sp>
        <p:nvSpPr>
          <p:cNvPr id="2560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08106" indent="-272348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089393" indent="-21787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525151" indent="-21787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1960908" indent="-21787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396665" indent="-2178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832423" indent="-2178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268180" indent="-2178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703937" indent="-2178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B3C6262-0761-40CE-91CC-72480AFBEF03}" type="slidenum">
              <a:rPr lang="de-DE" altLang="it-IT" smtClean="0">
                <a:latin typeface="Calibri" pitchFamily="34" charset="0"/>
              </a:rPr>
              <a:pPr eaLnBrk="1" hangingPunct="1"/>
              <a:t>1</a:t>
            </a:fld>
            <a:endParaRPr lang="de-DE" altLang="it-IT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gemein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 anchorCtr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29.04.2016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6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r">
              <a:defRPr sz="1100">
                <a:solidFill>
                  <a:srgbClr val="F6F6F6"/>
                </a:solidFill>
                <a:latin typeface="Calibri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A4D798F-BC53-4B2C-AF0B-B02A7EE5497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584775"/>
          </a:xfrm>
          <a:prstGeom prst="rect">
            <a:avLst/>
          </a:prstGeom>
          <a:solidFill>
            <a:srgbClr val="F6F6F6"/>
          </a:solidFill>
        </p:spPr>
        <p:txBody>
          <a:bodyPr lIns="180000" rIns="180000"/>
          <a:lstStyle>
            <a:lvl1pPr algn="r">
              <a:defRPr sz="3200">
                <a:solidFill>
                  <a:srgbClr val="00519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8" name="Fußzeilenplatzhalter 5"/>
          <p:cNvSpPr txBox="1">
            <a:spLocks/>
          </p:cNvSpPr>
          <p:nvPr userDrawn="1"/>
        </p:nvSpPr>
        <p:spPr>
          <a:xfrm>
            <a:off x="179512" y="6597352"/>
            <a:ext cx="1594407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 smtClean="0"/>
              <a:t>H.</a:t>
            </a:r>
            <a:r>
              <a:rPr lang="de-DE" baseline="0" dirty="0" smtClean="0"/>
              <a:t> Widmann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349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r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1831643" y="4256039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03176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536576"/>
          </a:xfrm>
        </p:spPr>
        <p:txBody>
          <a:bodyPr/>
          <a:lstStyle>
            <a:lvl1pPr marL="0" indent="0" algn="ctr">
              <a:buNone/>
              <a:defRPr>
                <a:solidFill>
                  <a:srgbClr val="00519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915344"/>
            <a:ext cx="8537615" cy="1440160"/>
          </a:xfrm>
          <a:prstGeom prst="rect">
            <a:avLst/>
          </a:prstGeom>
        </p:spPr>
        <p:txBody>
          <a:bodyPr wrap="square">
            <a:noAutofit/>
          </a:bodyPr>
          <a:lstStyle>
            <a:lvl1pPr algn="ctr">
              <a:defRPr>
                <a:solidFill>
                  <a:srgbClr val="00519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29.04.2016</a:t>
            </a:r>
            <a:endParaRPr lang="en-US" dirty="0"/>
          </a:p>
        </p:txBody>
      </p:sp>
      <p:sp>
        <p:nvSpPr>
          <p:cNvPr id="10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r">
              <a:defRPr sz="1100">
                <a:solidFill>
                  <a:srgbClr val="F6F6F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A4D798F-BC53-4B2C-AF0B-B02A7EE5497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2" name="Fußzeilenplatzhalter 5"/>
          <p:cNvSpPr txBox="1">
            <a:spLocks/>
          </p:cNvSpPr>
          <p:nvPr userDrawn="1"/>
        </p:nvSpPr>
        <p:spPr>
          <a:xfrm>
            <a:off x="179512" y="6597352"/>
            <a:ext cx="1594407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 smtClean="0"/>
              <a:t>H. Widmann</a:t>
            </a:r>
          </a:p>
        </p:txBody>
      </p:sp>
    </p:spTree>
    <p:extLst>
      <p:ext uri="{BB962C8B-B14F-4D97-AF65-F5344CB8AC3E}">
        <p14:creationId xmlns:p14="http://schemas.microsoft.com/office/powerpoint/2010/main" val="1349973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1831643" y="4256039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03176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6400800" cy="2184648"/>
          </a:xfrm>
        </p:spPr>
        <p:txBody>
          <a:bodyPr/>
          <a:lstStyle>
            <a:lvl1pPr marL="0" indent="0" algn="ctr">
              <a:buNone/>
              <a:defRPr>
                <a:solidFill>
                  <a:srgbClr val="00519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537615" cy="1440160"/>
          </a:xfrm>
          <a:prstGeom prst="rect">
            <a:avLst/>
          </a:prstGeom>
        </p:spPr>
        <p:txBody>
          <a:bodyPr wrap="square">
            <a:noAutofit/>
          </a:bodyPr>
          <a:lstStyle>
            <a:lvl1pPr algn="ctr">
              <a:defRPr>
                <a:solidFill>
                  <a:srgbClr val="00519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1906911" y="5373216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5191"/>
                </a:solidFill>
                <a:latin typeface="+mn-lt"/>
                <a:ea typeface="CMU Sans Serif" pitchFamily="50" charset="0"/>
                <a:cs typeface="Vijaya" panose="020B0604020202020204" pitchFamily="34" charset="0"/>
              </a:rPr>
              <a:t>Heinrich</a:t>
            </a:r>
            <a:r>
              <a:rPr lang="de-DE" baseline="0" dirty="0" smtClean="0">
                <a:solidFill>
                  <a:srgbClr val="005191"/>
                </a:solidFill>
                <a:latin typeface="+mn-lt"/>
                <a:ea typeface="CMU Sans Serif" pitchFamily="50" charset="0"/>
                <a:cs typeface="Vijaya" panose="020B0604020202020204" pitchFamily="34" charset="0"/>
              </a:rPr>
              <a:t> Widmann</a:t>
            </a:r>
            <a:endParaRPr lang="de-DE" dirty="0" smtClean="0">
              <a:solidFill>
                <a:srgbClr val="005191"/>
              </a:solidFill>
              <a:latin typeface="+mn-lt"/>
              <a:ea typeface="CMU Sans Serif" pitchFamily="50" charset="0"/>
              <a:cs typeface="Vijaya" panose="020B0604020202020204" pitchFamily="34" charset="0"/>
            </a:endParaRPr>
          </a:p>
          <a:p>
            <a:pPr algn="ctr"/>
            <a:r>
              <a:rPr lang="de-DE" dirty="0" smtClean="0">
                <a:solidFill>
                  <a:srgbClr val="005191"/>
                </a:solidFill>
                <a:latin typeface="+mn-lt"/>
                <a:ea typeface="CMU Sans Serif" pitchFamily="50" charset="0"/>
                <a:cs typeface="Vijaya" panose="020B0604020202020204" pitchFamily="34" charset="0"/>
              </a:rPr>
              <a:t>Deutsches Klimarechenzentrum (DKRZ)</a:t>
            </a:r>
            <a:endParaRPr lang="en-US" dirty="0">
              <a:solidFill>
                <a:srgbClr val="005191"/>
              </a:solidFill>
              <a:latin typeface="+mn-lt"/>
              <a:ea typeface="CMU Sans Serif" pitchFamily="50" charset="0"/>
              <a:cs typeface="Vijay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970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gemein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 anchorCtr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29.04.2016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6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r">
              <a:defRPr sz="1100">
                <a:solidFill>
                  <a:srgbClr val="F6F6F6"/>
                </a:solidFill>
                <a:latin typeface="Calibri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A4D798F-BC53-4B2C-AF0B-B02A7EE5497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584775"/>
          </a:xfrm>
          <a:prstGeom prst="rect">
            <a:avLst/>
          </a:prstGeom>
          <a:solidFill>
            <a:srgbClr val="F6F6F6"/>
          </a:solidFill>
        </p:spPr>
        <p:txBody>
          <a:bodyPr lIns="180000" rIns="180000"/>
          <a:lstStyle>
            <a:lvl1pPr algn="r">
              <a:defRPr sz="3200">
                <a:solidFill>
                  <a:srgbClr val="00519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8" name="Fußzeilenplatzhalter 5"/>
          <p:cNvSpPr txBox="1">
            <a:spLocks/>
          </p:cNvSpPr>
          <p:nvPr userDrawn="1"/>
        </p:nvSpPr>
        <p:spPr>
          <a:xfrm>
            <a:off x="179512" y="6597352"/>
            <a:ext cx="1594407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 smtClean="0"/>
              <a:t>H.</a:t>
            </a:r>
            <a:r>
              <a:rPr lang="de-DE" baseline="0" dirty="0" smtClean="0"/>
              <a:t> Widmann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455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r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1831643" y="4256039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03176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536576"/>
          </a:xfrm>
        </p:spPr>
        <p:txBody>
          <a:bodyPr/>
          <a:lstStyle>
            <a:lvl1pPr marL="0" indent="0" algn="ctr">
              <a:buNone/>
              <a:defRPr>
                <a:solidFill>
                  <a:srgbClr val="00519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915344"/>
            <a:ext cx="8537615" cy="1440160"/>
          </a:xfrm>
          <a:prstGeom prst="rect">
            <a:avLst/>
          </a:prstGeom>
        </p:spPr>
        <p:txBody>
          <a:bodyPr wrap="square">
            <a:noAutofit/>
          </a:bodyPr>
          <a:lstStyle>
            <a:lvl1pPr algn="ctr">
              <a:defRPr>
                <a:solidFill>
                  <a:srgbClr val="00519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29.04.2016</a:t>
            </a:r>
            <a:endParaRPr lang="en-US" dirty="0"/>
          </a:p>
        </p:txBody>
      </p:sp>
      <p:sp>
        <p:nvSpPr>
          <p:cNvPr id="10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r">
              <a:defRPr sz="1100">
                <a:solidFill>
                  <a:srgbClr val="F6F6F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A4D798F-BC53-4B2C-AF0B-B02A7EE5497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2" name="Fußzeilenplatzhalter 5"/>
          <p:cNvSpPr txBox="1">
            <a:spLocks/>
          </p:cNvSpPr>
          <p:nvPr userDrawn="1"/>
        </p:nvSpPr>
        <p:spPr>
          <a:xfrm>
            <a:off x="179512" y="6597352"/>
            <a:ext cx="1594407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 smtClean="0"/>
              <a:t>H. Widmann</a:t>
            </a:r>
          </a:p>
        </p:txBody>
      </p:sp>
    </p:spTree>
    <p:extLst>
      <p:ext uri="{BB962C8B-B14F-4D97-AF65-F5344CB8AC3E}">
        <p14:creationId xmlns:p14="http://schemas.microsoft.com/office/powerpoint/2010/main" val="797029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1831643" y="4256039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03176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6400800" cy="2184648"/>
          </a:xfrm>
        </p:spPr>
        <p:txBody>
          <a:bodyPr/>
          <a:lstStyle>
            <a:lvl1pPr marL="0" indent="0" algn="ctr">
              <a:buNone/>
              <a:defRPr>
                <a:solidFill>
                  <a:srgbClr val="00519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537615" cy="1440160"/>
          </a:xfrm>
          <a:prstGeom prst="rect">
            <a:avLst/>
          </a:prstGeom>
        </p:spPr>
        <p:txBody>
          <a:bodyPr wrap="square">
            <a:noAutofit/>
          </a:bodyPr>
          <a:lstStyle>
            <a:lvl1pPr algn="ctr">
              <a:defRPr>
                <a:solidFill>
                  <a:srgbClr val="00519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1906911" y="5373216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5191"/>
                </a:solidFill>
                <a:latin typeface="+mn-lt"/>
                <a:ea typeface="CMU Sans Serif" pitchFamily="50" charset="0"/>
                <a:cs typeface="Vijaya" panose="020B0604020202020204" pitchFamily="34" charset="0"/>
              </a:rPr>
              <a:t>Heinrich</a:t>
            </a:r>
            <a:r>
              <a:rPr lang="de-DE" baseline="0" dirty="0" smtClean="0">
                <a:solidFill>
                  <a:srgbClr val="005191"/>
                </a:solidFill>
                <a:latin typeface="+mn-lt"/>
                <a:ea typeface="CMU Sans Serif" pitchFamily="50" charset="0"/>
                <a:cs typeface="Vijaya" panose="020B0604020202020204" pitchFamily="34" charset="0"/>
              </a:rPr>
              <a:t> Widmann</a:t>
            </a:r>
            <a:endParaRPr lang="de-DE" dirty="0" smtClean="0">
              <a:solidFill>
                <a:srgbClr val="005191"/>
              </a:solidFill>
              <a:latin typeface="+mn-lt"/>
              <a:ea typeface="CMU Sans Serif" pitchFamily="50" charset="0"/>
              <a:cs typeface="Vijaya" panose="020B0604020202020204" pitchFamily="34" charset="0"/>
            </a:endParaRPr>
          </a:p>
          <a:p>
            <a:pPr algn="ctr"/>
            <a:r>
              <a:rPr lang="de-DE" dirty="0" smtClean="0">
                <a:solidFill>
                  <a:srgbClr val="005191"/>
                </a:solidFill>
                <a:latin typeface="+mn-lt"/>
                <a:ea typeface="CMU Sans Serif" pitchFamily="50" charset="0"/>
                <a:cs typeface="Vijaya" panose="020B0604020202020204" pitchFamily="34" charset="0"/>
              </a:rPr>
              <a:t>Deutsches Klimarechenzentrum (DKRZ)</a:t>
            </a:r>
            <a:endParaRPr lang="en-US" dirty="0">
              <a:solidFill>
                <a:srgbClr val="005191"/>
              </a:solidFill>
              <a:latin typeface="+mn-lt"/>
              <a:ea typeface="CMU Sans Serif" pitchFamily="50" charset="0"/>
              <a:cs typeface="Vijay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733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0" y="0"/>
            <a:ext cx="9144000" cy="381001"/>
          </a:xfrm>
          <a:prstGeom prst="rect">
            <a:avLst/>
          </a:prstGeom>
          <a:solidFill>
            <a:srgbClr val="005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005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621" y="37412"/>
            <a:ext cx="958032" cy="25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ußzeilenplatzhalter 5"/>
          <p:cNvSpPr txBox="1">
            <a:spLocks/>
          </p:cNvSpPr>
          <p:nvPr userDrawn="1"/>
        </p:nvSpPr>
        <p:spPr>
          <a:xfrm>
            <a:off x="1773920" y="6597352"/>
            <a:ext cx="5390368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RDA-DE</a:t>
            </a:r>
            <a:r>
              <a:rPr lang="en-US" baseline="0" dirty="0" smtClean="0"/>
              <a:t> Workshop 2016 : </a:t>
            </a:r>
            <a:r>
              <a:rPr lang="en-US" baseline="0" dirty="0" err="1" smtClean="0"/>
              <a:t>Metadaten</a:t>
            </a:r>
            <a:r>
              <a:rPr lang="en-US" baseline="0" dirty="0" smtClean="0"/>
              <a:t>-Workflows </a:t>
            </a:r>
            <a:r>
              <a:rPr lang="en-US" dirty="0" smtClean="0"/>
              <a:t> ;</a:t>
            </a:r>
            <a:r>
              <a:rPr lang="en-US" baseline="0" dirty="0" smtClean="0"/>
              <a:t>  2016-05-25</a:t>
            </a: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"/>
            <a:ext cx="838200" cy="65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15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5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519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5191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5191"/>
        </a:buClr>
        <a:buFont typeface="Calibri" pitchFamily="34" charset="0"/>
        <a:buChar char="‒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0" y="0"/>
            <a:ext cx="9144000" cy="332656"/>
          </a:xfrm>
          <a:prstGeom prst="rect">
            <a:avLst/>
          </a:prstGeom>
          <a:solidFill>
            <a:srgbClr val="005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005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621" y="37412"/>
            <a:ext cx="958032" cy="25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ußzeilenplatzhalter 5"/>
          <p:cNvSpPr txBox="1">
            <a:spLocks/>
          </p:cNvSpPr>
          <p:nvPr userDrawn="1"/>
        </p:nvSpPr>
        <p:spPr>
          <a:xfrm>
            <a:off x="1773920" y="6597352"/>
            <a:ext cx="5390368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Use cases for PID in EUDAT B2FIND ;</a:t>
            </a:r>
            <a:r>
              <a:rPr lang="en-US" baseline="0" dirty="0" smtClean="0"/>
              <a:t>  2016-04-29</a:t>
            </a:r>
            <a:endParaRPr lang="en-US" dirty="0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524"/>
            <a:ext cx="1331640" cy="34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2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519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5191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5191"/>
        </a:buClr>
        <a:buFont typeface="Calibri" pitchFamily="34" charset="0"/>
        <a:buChar char="‒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/>
          <p:cNvSpPr>
            <a:spLocks noGrp="1"/>
          </p:cNvSpPr>
          <p:nvPr>
            <p:ph type="title"/>
          </p:nvPr>
        </p:nvSpPr>
        <p:spPr>
          <a:xfrm>
            <a:off x="-533400" y="471003"/>
            <a:ext cx="10058400" cy="82439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de-DE" altLang="it-IT" sz="3600" b="0" dirty="0" smtClean="0">
                <a:latin typeface="+mj-lt"/>
                <a:ea typeface="ＭＳ Ｐゴシック" pitchFamily="34" charset="-128"/>
                <a:cs typeface="Arial" charset="0"/>
              </a:rPr>
              <a:t>	</a:t>
            </a:r>
            <a:r>
              <a:rPr lang="en-US" altLang="en-US" sz="3600" dirty="0">
                <a:solidFill>
                  <a:schemeClr val="tx2"/>
                </a:solidFill>
              </a:rPr>
              <a:t> </a:t>
            </a:r>
            <a:r>
              <a:rPr lang="en-US" altLang="en-US" sz="3600" b="0" dirty="0" err="1" smtClean="0">
                <a:solidFill>
                  <a:schemeClr val="tx2"/>
                </a:solidFill>
                <a:latin typeface="+mj-lt"/>
              </a:rPr>
              <a:t>Überblick</a:t>
            </a:r>
            <a:r>
              <a:rPr lang="en-US" altLang="en-US" sz="3600" b="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altLang="en-US" sz="3600" b="0" dirty="0" err="1" smtClean="0">
                <a:solidFill>
                  <a:schemeClr val="tx2"/>
                </a:solidFill>
                <a:latin typeface="+mj-lt"/>
              </a:rPr>
              <a:t>zur</a:t>
            </a:r>
            <a:r>
              <a:rPr lang="en-US" altLang="en-US" sz="3600" b="0" dirty="0" smtClean="0">
                <a:solidFill>
                  <a:schemeClr val="tx2"/>
                </a:solidFill>
                <a:latin typeface="+mj-lt"/>
              </a:rPr>
              <a:t> Session  ‘</a:t>
            </a:r>
            <a:r>
              <a:rPr lang="en-US" altLang="en-US" sz="3600" b="0" dirty="0" err="1" smtClean="0">
                <a:solidFill>
                  <a:schemeClr val="tx2"/>
                </a:solidFill>
                <a:latin typeface="+mj-lt"/>
              </a:rPr>
              <a:t>Metadaten</a:t>
            </a:r>
            <a:r>
              <a:rPr lang="en-US" altLang="en-US" sz="3600" b="0" dirty="0" smtClean="0">
                <a:solidFill>
                  <a:schemeClr val="tx2"/>
                </a:solidFill>
                <a:latin typeface="+mj-lt"/>
              </a:rPr>
              <a:t>-Workflows’</a:t>
            </a:r>
            <a:endParaRPr altLang="it-IT" sz="3600" b="0" dirty="0" smtClean="0">
              <a:latin typeface="+mj-lt"/>
              <a:ea typeface="ＭＳ Ｐゴシック" pitchFamily="34" charset="-128"/>
              <a:cs typeface="Arial" charset="0"/>
            </a:endParaRPr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533400" y="1295399"/>
            <a:ext cx="4343400" cy="5105401"/>
          </a:xfrm>
        </p:spPr>
        <p:txBody>
          <a:bodyPr>
            <a:noAutofit/>
          </a:bodyPr>
          <a:lstStyle/>
          <a:p>
            <a:r>
              <a:rPr lang="de-DE" sz="2000" dirty="0" smtClean="0"/>
              <a:t>Anhand von konkreten Übungen erlernen und diskutieren wir, wie </a:t>
            </a:r>
            <a:r>
              <a:rPr lang="de-DE" sz="2000" dirty="0"/>
              <a:t>auf der Basis bekannter Technologien </a:t>
            </a:r>
            <a:r>
              <a:rPr lang="de-DE" sz="2000" dirty="0" smtClean="0"/>
              <a:t>das Management von Metadaten - von der Erzeugung bis zum Anbieten in einem Suchportal - möglichst effizient aufgesetzt werden kann.</a:t>
            </a:r>
            <a:endParaRPr lang="de-DE" sz="2000" dirty="0"/>
          </a:p>
          <a:p>
            <a:r>
              <a:rPr lang="de-DE" sz="2000" dirty="0" smtClean="0"/>
              <a:t>Der </a:t>
            </a:r>
            <a:r>
              <a:rPr lang="de-DE" sz="2000" dirty="0"/>
              <a:t>Kurs richtet sich an Daten-Manager, die Metadaten-Portale realisieren </a:t>
            </a:r>
            <a:r>
              <a:rPr lang="de-DE" sz="2000" dirty="0" smtClean="0"/>
              <a:t>wollen</a:t>
            </a:r>
          </a:p>
          <a:p>
            <a:r>
              <a:rPr lang="de-DE" sz="2000" dirty="0" smtClean="0"/>
              <a:t>XML, OAI-PMH, </a:t>
            </a:r>
            <a:r>
              <a:rPr lang="de-DE" sz="2000" dirty="0" err="1"/>
              <a:t>DublinCore</a:t>
            </a:r>
            <a:r>
              <a:rPr lang="de-DE" sz="2000" dirty="0"/>
              <a:t>, </a:t>
            </a:r>
            <a:r>
              <a:rPr lang="de-DE" sz="2000" dirty="0" smtClean="0"/>
              <a:t>MD-Standards, </a:t>
            </a:r>
            <a:r>
              <a:rPr lang="de-DE" sz="2000" dirty="0"/>
              <a:t>SOLR, </a:t>
            </a:r>
            <a:r>
              <a:rPr lang="de-DE" sz="2000" dirty="0" smtClean="0"/>
              <a:t>CKAN, B2FIND</a:t>
            </a:r>
            <a:endParaRPr lang="de-DE" sz="2000" dirty="0"/>
          </a:p>
        </p:txBody>
      </p:sp>
      <p:sp>
        <p:nvSpPr>
          <p:cNvPr id="4" name="Pfeil nach unten 3"/>
          <p:cNvSpPr/>
          <p:nvPr/>
        </p:nvSpPr>
        <p:spPr>
          <a:xfrm>
            <a:off x="6869430" y="5519481"/>
            <a:ext cx="533400" cy="337331"/>
          </a:xfrm>
          <a:prstGeom prst="downArrow">
            <a:avLst/>
          </a:prstGeom>
          <a:solidFill>
            <a:srgbClr val="FFC0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Pfeil nach unten 4"/>
          <p:cNvSpPr/>
          <p:nvPr/>
        </p:nvSpPr>
        <p:spPr>
          <a:xfrm>
            <a:off x="6869430" y="1858806"/>
            <a:ext cx="533400" cy="43723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Pfeil nach unten 5"/>
          <p:cNvSpPr/>
          <p:nvPr/>
        </p:nvSpPr>
        <p:spPr>
          <a:xfrm>
            <a:off x="6869430" y="3581401"/>
            <a:ext cx="533400" cy="1404131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ussdiagramm: Alternativer Prozess 7"/>
          <p:cNvSpPr/>
          <p:nvPr/>
        </p:nvSpPr>
        <p:spPr>
          <a:xfrm>
            <a:off x="5791200" y="1219201"/>
            <a:ext cx="2895600" cy="2514600"/>
          </a:xfrm>
          <a:prstGeom prst="flowChartAlternateProcess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Flussdiagramm: Prozess 8"/>
          <p:cNvSpPr/>
          <p:nvPr/>
        </p:nvSpPr>
        <p:spPr>
          <a:xfrm>
            <a:off x="5981700" y="1371601"/>
            <a:ext cx="2362200" cy="533400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1.MD Generation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Flussdiagramm: Alternativer Prozess 9"/>
          <p:cNvSpPr/>
          <p:nvPr/>
        </p:nvSpPr>
        <p:spPr>
          <a:xfrm>
            <a:off x="5791200" y="3842531"/>
            <a:ext cx="2895600" cy="2710669"/>
          </a:xfrm>
          <a:prstGeom prst="flowChartAlternateProcess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1" name="Flussdiagramm: Prozess 10"/>
          <p:cNvSpPr/>
          <p:nvPr/>
        </p:nvSpPr>
        <p:spPr>
          <a:xfrm>
            <a:off x="6057900" y="4042061"/>
            <a:ext cx="2362200" cy="533400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2.b MD Harvesting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Flussdiagramm: Prozess 11"/>
          <p:cNvSpPr/>
          <p:nvPr/>
        </p:nvSpPr>
        <p:spPr>
          <a:xfrm>
            <a:off x="6057900" y="5001797"/>
            <a:ext cx="2362200" cy="533400"/>
          </a:xfrm>
          <a:prstGeom prst="flowChartProcess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2.c. MD Mapping and Validation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Flussdiagramm: Prozess 12"/>
          <p:cNvSpPr/>
          <p:nvPr/>
        </p:nvSpPr>
        <p:spPr>
          <a:xfrm>
            <a:off x="6096000" y="5867401"/>
            <a:ext cx="2362200" cy="533400"/>
          </a:xfrm>
          <a:prstGeom prst="flowChartProcess">
            <a:avLst/>
          </a:prstGeom>
          <a:solidFill>
            <a:srgbClr val="00B0F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2.d. MD Uploading and Indexer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Flussdiagramm: Magnetplattenspeicher 13"/>
          <p:cNvSpPr/>
          <p:nvPr/>
        </p:nvSpPr>
        <p:spPr>
          <a:xfrm>
            <a:off x="6385560" y="2296042"/>
            <a:ext cx="1600200" cy="1361559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2.a MD Repository </a:t>
            </a:r>
            <a:r>
              <a:rPr lang="en-GB" dirty="0">
                <a:solidFill>
                  <a:schemeClr val="tx1"/>
                </a:solidFill>
              </a:rPr>
              <a:t>and </a:t>
            </a:r>
            <a:r>
              <a:rPr lang="en-GB" dirty="0" smtClean="0">
                <a:solidFill>
                  <a:schemeClr val="tx1"/>
                </a:solidFill>
              </a:rPr>
              <a:t>Provider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35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Allgemeine Präsentation DKRZ 2012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llgemeine Präsentation DKRZ 2012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EUDAT2020_UserDoc-KO-2015.03.26-v1.0</Template>
  <TotalTime>0</TotalTime>
  <Words>83</Words>
  <Application>Microsoft Office PowerPoint</Application>
  <PresentationFormat>Bildschirmpräsentation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1_Allgemeine Präsentation DKRZ 2012</vt:lpstr>
      <vt:lpstr>Allgemeine Präsentation DKRZ 2012</vt:lpstr>
      <vt:lpstr>  Überblick zur Session  ‘Metadaten-Workflows’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B2FIND</dc:title>
  <dc:creator>Heinrich Widmann</dc:creator>
  <cp:lastModifiedBy>Hannes Thiemann</cp:lastModifiedBy>
  <cp:revision>214</cp:revision>
  <cp:lastPrinted>2016-01-22T19:25:38Z</cp:lastPrinted>
  <dcterms:created xsi:type="dcterms:W3CDTF">2006-08-16T00:00:00Z</dcterms:created>
  <dcterms:modified xsi:type="dcterms:W3CDTF">2016-05-24T06:38:41Z</dcterms:modified>
</cp:coreProperties>
</file>