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1"/>
  </p:notesMasterIdLst>
  <p:sldIdLst>
    <p:sldId id="263" r:id="rId3"/>
    <p:sldId id="338" r:id="rId4"/>
    <p:sldId id="341" r:id="rId5"/>
    <p:sldId id="313" r:id="rId6"/>
    <p:sldId id="342" r:id="rId7"/>
    <p:sldId id="323" r:id="rId8"/>
    <p:sldId id="327" r:id="rId9"/>
    <p:sldId id="325" r:id="rId10"/>
    <p:sldId id="328" r:id="rId11"/>
    <p:sldId id="314" r:id="rId12"/>
    <p:sldId id="332" r:id="rId13"/>
    <p:sldId id="335" r:id="rId14"/>
    <p:sldId id="336" r:id="rId15"/>
    <p:sldId id="337" r:id="rId16"/>
    <p:sldId id="330" r:id="rId17"/>
    <p:sldId id="343" r:id="rId18"/>
    <p:sldId id="340" r:id="rId19"/>
    <p:sldId id="322" r:id="rId20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28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8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8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8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8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8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8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8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800" b="1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D700"/>
    <a:srgbClr val="9A9B9C"/>
    <a:srgbClr val="58A618"/>
    <a:srgbClr val="703D29"/>
    <a:srgbClr val="D96A2C"/>
    <a:srgbClr val="CC6021"/>
    <a:srgbClr val="C55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86" autoAdjust="0"/>
    <p:restoredTop sz="99175" autoAdjust="0"/>
  </p:normalViewPr>
  <p:slideViewPr>
    <p:cSldViewPr>
      <p:cViewPr>
        <p:scale>
          <a:sx n="80" d="100"/>
          <a:sy n="80" d="100"/>
        </p:scale>
        <p:origin x="-1968" y="-4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2" d="100"/>
          <a:sy n="72" d="100"/>
        </p:scale>
        <p:origin x="-3504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5FA21091-5BA2-AC44-833F-B265DB045E52}" type="slidenum">
              <a:rPr lang="en-AU"/>
              <a:pPr>
                <a:defRPr/>
              </a:pPr>
              <a:t>‹Nr.›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9988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this talk? </a:t>
            </a:r>
            <a:r>
              <a:rPr lang="en-US" dirty="0" smtClean="0">
                <a:sym typeface="Wingdings"/>
              </a:rPr>
              <a:t> research data repositories spread during last 5 years, especially for research data until now rather isolated solutions (maybe due to special demands regarding volume, velocity, variety?)</a:t>
            </a:r>
          </a:p>
          <a:p>
            <a:endParaRPr lang="en-US" dirty="0" smtClean="0">
              <a:sym typeface="Wingdings"/>
            </a:endParaRPr>
          </a:p>
          <a:p>
            <a:r>
              <a:rPr lang="en-US" dirty="0" smtClean="0"/>
              <a:t>What is the context? </a:t>
            </a:r>
            <a:r>
              <a:rPr lang="en-US" dirty="0" smtClean="0">
                <a:sym typeface="Wingdings"/>
              </a:rPr>
              <a:t> RDA WG planned on this topic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7950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Not </a:t>
            </a:r>
            <a:r>
              <a:rPr lang="de-DE" dirty="0" err="1" smtClean="0"/>
              <a:t>invent</a:t>
            </a:r>
            <a:r>
              <a:rPr lang="de-DE" dirty="0" smtClean="0"/>
              <a:t> </a:t>
            </a:r>
            <a:r>
              <a:rPr lang="de-DE" dirty="0" err="1" smtClean="0"/>
              <a:t>something</a:t>
            </a:r>
            <a:r>
              <a:rPr lang="de-DE" dirty="0" smtClean="0"/>
              <a:t> </a:t>
            </a:r>
            <a:r>
              <a:rPr lang="de-DE" dirty="0" err="1" smtClean="0"/>
              <a:t>new</a:t>
            </a:r>
            <a:r>
              <a:rPr lang="de-DE" dirty="0" smtClean="0"/>
              <a:t> but </a:t>
            </a:r>
            <a:r>
              <a:rPr lang="de-DE" dirty="0" err="1" smtClean="0"/>
              <a:t>collect</a:t>
            </a:r>
            <a:r>
              <a:rPr lang="de-DE" dirty="0" smtClean="0"/>
              <a:t> </a:t>
            </a:r>
            <a:r>
              <a:rPr lang="de-DE" dirty="0" err="1" smtClean="0"/>
              <a:t>established</a:t>
            </a:r>
            <a:r>
              <a:rPr lang="de-DE" dirty="0" smtClean="0"/>
              <a:t> </a:t>
            </a:r>
            <a:r>
              <a:rPr lang="de-DE" dirty="0" err="1" smtClean="0"/>
              <a:t>standards</a:t>
            </a:r>
            <a:r>
              <a:rPr lang="de-DE" dirty="0" smtClean="0"/>
              <a:t>/</a:t>
            </a:r>
            <a:r>
              <a:rPr lang="de-DE" dirty="0" err="1" smtClean="0"/>
              <a:t>technologies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agree</a:t>
            </a:r>
            <a:r>
              <a:rPr lang="de-DE" dirty="0" smtClean="0"/>
              <a:t> on </a:t>
            </a:r>
            <a:r>
              <a:rPr lang="de-DE" dirty="0" err="1" smtClean="0"/>
              <a:t>adopting</a:t>
            </a:r>
            <a:r>
              <a:rPr lang="de-DE" dirty="0" smtClean="0"/>
              <a:t> </a:t>
            </a:r>
            <a:r>
              <a:rPr lang="de-DE" dirty="0" err="1" smtClean="0"/>
              <a:t>them</a:t>
            </a:r>
            <a:r>
              <a:rPr lang="de-DE" dirty="0" smtClean="0"/>
              <a:t> (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required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minor</a:t>
            </a:r>
            <a:r>
              <a:rPr lang="de-DE" dirty="0" smtClean="0"/>
              <a:t> </a:t>
            </a:r>
            <a:r>
              <a:rPr lang="de-DE" dirty="0" err="1" smtClean="0"/>
              <a:t>adaptions</a:t>
            </a:r>
            <a:r>
              <a:rPr lang="de-DE" dirty="0" smtClean="0"/>
              <a:t> </a:t>
            </a:r>
            <a:r>
              <a:rPr lang="de-DE" dirty="0" err="1" smtClean="0"/>
              <a:t>regarding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/>
              <a:t>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3840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Many</a:t>
            </a:r>
            <a:r>
              <a:rPr lang="de-DE" dirty="0" smtClean="0"/>
              <a:t> </a:t>
            </a:r>
            <a:r>
              <a:rPr lang="de-DE" dirty="0" err="1" smtClean="0"/>
              <a:t>partners</a:t>
            </a:r>
            <a:r>
              <a:rPr lang="de-DE" dirty="0" smtClean="0"/>
              <a:t> </a:t>
            </a:r>
            <a:r>
              <a:rPr lang="de-DE" dirty="0" err="1" smtClean="0"/>
              <a:t>representing</a:t>
            </a:r>
            <a:r>
              <a:rPr lang="de-DE" dirty="0" smtClean="0"/>
              <a:t> </a:t>
            </a:r>
            <a:r>
              <a:rPr lang="de-DE" dirty="0" err="1" smtClean="0"/>
              <a:t>many</a:t>
            </a:r>
            <a:r>
              <a:rPr lang="de-DE" dirty="0" smtClean="0"/>
              <a:t> </a:t>
            </a:r>
            <a:r>
              <a:rPr lang="de-DE" dirty="0" err="1" smtClean="0"/>
              <a:t>repository</a:t>
            </a:r>
            <a:r>
              <a:rPr lang="de-DE" dirty="0" smtClean="0"/>
              <a:t> </a:t>
            </a:r>
            <a:r>
              <a:rPr lang="de-DE" dirty="0" err="1" smtClean="0"/>
              <a:t>platforms</a:t>
            </a:r>
            <a:r>
              <a:rPr lang="de-DE" dirty="0"/>
              <a:t> </a:t>
            </a:r>
            <a:r>
              <a:rPr lang="de-DE" dirty="0" smtClean="0">
                <a:sym typeface="Wingdings"/>
              </a:rPr>
              <a:t> </a:t>
            </a:r>
            <a:r>
              <a:rPr lang="de-DE" dirty="0" err="1" smtClean="0">
                <a:sym typeface="Wingdings"/>
              </a:rPr>
              <a:t>great</a:t>
            </a:r>
            <a:r>
              <a:rPr lang="de-DE" dirty="0" smtClean="0">
                <a:sym typeface="Wingdings"/>
              </a:rPr>
              <a:t> potential </a:t>
            </a:r>
            <a:r>
              <a:rPr lang="de-DE" dirty="0" err="1" smtClean="0">
                <a:sym typeface="Wingdings"/>
              </a:rPr>
              <a:t>for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later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adoption</a:t>
            </a:r>
            <a:r>
              <a:rPr lang="de-DE" dirty="0" smtClean="0">
                <a:sym typeface="Wingdings"/>
              </a:rPr>
              <a:t>, a </a:t>
            </a:r>
            <a:r>
              <a:rPr lang="de-DE" dirty="0" err="1" smtClean="0">
                <a:sym typeface="Wingdings"/>
              </a:rPr>
              <a:t>lot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of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expertise</a:t>
            </a:r>
            <a:r>
              <a:rPr lang="de-DE" dirty="0" smtClean="0">
                <a:sym typeface="Wingdings"/>
              </a:rPr>
              <a:t>, </a:t>
            </a:r>
            <a:r>
              <a:rPr lang="de-DE" dirty="0" err="1" smtClean="0">
                <a:sym typeface="Wingdings"/>
              </a:rPr>
              <a:t>coverage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of</a:t>
            </a:r>
            <a:r>
              <a:rPr lang="de-DE" dirty="0" smtClean="0">
                <a:sym typeface="Wingdings"/>
              </a:rPr>
              <a:t> a </a:t>
            </a:r>
            <a:r>
              <a:rPr lang="de-DE" dirty="0" err="1" smtClean="0">
                <a:sym typeface="Wingdings"/>
              </a:rPr>
              <a:t>huge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community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landscape</a:t>
            </a:r>
            <a:endParaRPr lang="de-DE" dirty="0" smtClean="0">
              <a:sym typeface="Wingdings"/>
            </a:endParaRPr>
          </a:p>
          <a:p>
            <a:endParaRPr lang="de-DE" dirty="0">
              <a:sym typeface="Wingdings"/>
            </a:endParaRPr>
          </a:p>
          <a:p>
            <a:r>
              <a:rPr lang="de-DE" dirty="0" err="1" smtClean="0">
                <a:sym typeface="Wingdings"/>
              </a:rPr>
              <a:t>How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could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this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help</a:t>
            </a:r>
            <a:r>
              <a:rPr lang="de-DE" dirty="0" smtClean="0">
                <a:sym typeface="Wingdings"/>
              </a:rPr>
              <a:t>?  </a:t>
            </a:r>
            <a:r>
              <a:rPr lang="de-DE" dirty="0" err="1" smtClean="0">
                <a:sym typeface="Wingdings"/>
              </a:rPr>
              <a:t>use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cases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are</a:t>
            </a:r>
            <a:r>
              <a:rPr lang="de-DE" dirty="0">
                <a:sym typeface="Wingdings"/>
              </a:rPr>
              <a:t>:</a:t>
            </a:r>
            <a:endParaRPr lang="de-DE" dirty="0" smtClean="0">
              <a:sym typeface="Wingdings"/>
            </a:endParaRPr>
          </a:p>
          <a:p>
            <a:endParaRPr lang="de-DE" dirty="0">
              <a:sym typeface="Wingdings"/>
            </a:endParaRPr>
          </a:p>
          <a:p>
            <a:r>
              <a:rPr lang="de-DE" dirty="0" smtClean="0"/>
              <a:t>1) Migration</a:t>
            </a:r>
            <a:r>
              <a:rPr lang="de-DE" dirty="0"/>
              <a:t>/Replication </a:t>
            </a:r>
            <a:r>
              <a:rPr lang="de-DE" dirty="0" err="1"/>
              <a:t>of</a:t>
            </a:r>
            <a:r>
              <a:rPr lang="de-DE" dirty="0"/>
              <a:t> a Digital </a:t>
            </a:r>
            <a:r>
              <a:rPr lang="de-DE" dirty="0" err="1"/>
              <a:t>Object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repository</a:t>
            </a:r>
            <a:r>
              <a:rPr lang="de-DE" dirty="0"/>
              <a:t> </a:t>
            </a:r>
            <a:r>
              <a:rPr lang="de-DE" dirty="0" err="1"/>
              <a:t>platforms</a:t>
            </a:r>
            <a:endParaRPr lang="de-DE" dirty="0"/>
          </a:p>
          <a:p>
            <a:pPr lvl="1"/>
            <a:r>
              <a:rPr lang="de-DE" dirty="0" err="1"/>
              <a:t>Platform</a:t>
            </a:r>
            <a:r>
              <a:rPr lang="de-DE" dirty="0"/>
              <a:t>,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/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version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differ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source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destination</a:t>
            </a:r>
            <a:endParaRPr lang="de-DE" dirty="0"/>
          </a:p>
          <a:p>
            <a:r>
              <a:rPr lang="de-DE" dirty="0" smtClean="0"/>
              <a:t>2) </a:t>
            </a:r>
            <a:r>
              <a:rPr lang="de-DE" dirty="0" err="1" smtClean="0"/>
              <a:t>Retrieval</a:t>
            </a:r>
            <a:r>
              <a:rPr lang="de-DE" dirty="0" smtClean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related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platform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/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its</a:t>
            </a:r>
            <a:r>
              <a:rPr lang="de-DE" dirty="0"/>
              <a:t> </a:t>
            </a:r>
            <a:r>
              <a:rPr lang="de-DE" dirty="0" err="1"/>
              <a:t>contents</a:t>
            </a:r>
            <a:endParaRPr lang="de-DE" dirty="0"/>
          </a:p>
          <a:p>
            <a:pPr lvl="1"/>
            <a:r>
              <a:rPr lang="de-DE" dirty="0"/>
              <a:t>E.g.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register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 in a (</a:t>
            </a:r>
            <a:r>
              <a:rPr lang="de-DE" dirty="0" err="1"/>
              <a:t>repository</a:t>
            </a:r>
            <a:r>
              <a:rPr lang="de-DE" dirty="0"/>
              <a:t>) </a:t>
            </a:r>
            <a:r>
              <a:rPr lang="de-DE" dirty="0" err="1"/>
              <a:t>registry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harvest</a:t>
            </a:r>
            <a:r>
              <a:rPr lang="de-DE" dirty="0"/>
              <a:t> </a:t>
            </a:r>
            <a:r>
              <a:rPr lang="de-DE" dirty="0" err="1" smtClean="0"/>
              <a:t>contents</a:t>
            </a:r>
            <a:endParaRPr lang="de-DE" dirty="0" smtClean="0"/>
          </a:p>
          <a:p>
            <a:pPr lvl="1"/>
            <a:endParaRPr lang="de-DE" dirty="0"/>
          </a:p>
          <a:p>
            <a:r>
              <a:rPr lang="de-DE" dirty="0" err="1" smtClean="0"/>
              <a:t>Example</a:t>
            </a:r>
            <a:r>
              <a:rPr lang="de-DE" dirty="0" smtClean="0"/>
              <a:t> </a:t>
            </a:r>
            <a:r>
              <a:rPr lang="de-DE" dirty="0" err="1" smtClean="0"/>
              <a:t>follows</a:t>
            </a:r>
            <a:r>
              <a:rPr lang="de-DE" dirty="0" smtClean="0"/>
              <a:t>....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4558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H.2020 </a:t>
            </a:r>
            <a:r>
              <a:rPr lang="de-DE" dirty="0" err="1" smtClean="0"/>
              <a:t>project</a:t>
            </a:r>
            <a:r>
              <a:rPr lang="de-DE" dirty="0" smtClean="0"/>
              <a:t> NFFA Europe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6201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Generic</a:t>
            </a:r>
            <a:r>
              <a:rPr lang="de-DE" dirty="0" smtClean="0"/>
              <a:t> </a:t>
            </a:r>
            <a:r>
              <a:rPr lang="de-DE" dirty="0" err="1" smtClean="0"/>
              <a:t>model</a:t>
            </a:r>
            <a:r>
              <a:rPr lang="de-DE" dirty="0" smtClean="0"/>
              <a:t>, </a:t>
            </a:r>
            <a:r>
              <a:rPr lang="de-DE" dirty="0" err="1" smtClean="0"/>
              <a:t>basic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r>
              <a:rPr lang="de-DE" dirty="0" smtClean="0"/>
              <a:t> </a:t>
            </a:r>
            <a:r>
              <a:rPr lang="de-DE" dirty="0" err="1" smtClean="0"/>
              <a:t>supported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vocabularies</a:t>
            </a:r>
            <a:r>
              <a:rPr lang="de-DE" dirty="0" smtClean="0"/>
              <a:t> </a:t>
            </a:r>
            <a:r>
              <a:rPr lang="de-DE" dirty="0" err="1" smtClean="0"/>
              <a:t>where</a:t>
            </a:r>
            <a:r>
              <a:rPr lang="de-DE" dirty="0" smtClean="0"/>
              <a:t> </a:t>
            </a:r>
            <a:r>
              <a:rPr lang="de-DE" dirty="0" err="1" smtClean="0"/>
              <a:t>possible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824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smtClean="0"/>
              <a:t>User </a:t>
            </a:r>
            <a:r>
              <a:rPr lang="de-DE" dirty="0" err="1" smtClean="0"/>
              <a:t>registers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submits</a:t>
            </a:r>
            <a:r>
              <a:rPr lang="de-DE" dirty="0" smtClean="0"/>
              <a:t> </a:t>
            </a:r>
            <a:r>
              <a:rPr lang="de-DE" dirty="0" err="1" smtClean="0"/>
              <a:t>proposal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multiple NFFA </a:t>
            </a:r>
            <a:r>
              <a:rPr lang="de-DE" dirty="0" err="1" smtClean="0"/>
              <a:t>facilities</a:t>
            </a:r>
            <a:r>
              <a:rPr lang="de-DE" dirty="0" smtClean="0"/>
              <a:t>/</a:t>
            </a:r>
            <a:r>
              <a:rPr lang="de-DE" dirty="0" err="1" smtClean="0"/>
              <a:t>instruments</a:t>
            </a:r>
            <a:r>
              <a:rPr lang="de-DE" dirty="0" smtClean="0"/>
              <a:t> </a:t>
            </a:r>
            <a:r>
              <a:rPr lang="de-DE" dirty="0" smtClean="0"/>
              <a:t>via </a:t>
            </a:r>
            <a:r>
              <a:rPr lang="de-DE" dirty="0" err="1" smtClean="0"/>
              <a:t>portal</a:t>
            </a:r>
            <a:endParaRPr lang="de-DE" dirty="0" smtClean="0"/>
          </a:p>
          <a:p>
            <a:pPr marL="171450" indent="-171450">
              <a:buFontTx/>
              <a:buChar char="-"/>
            </a:pP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proposal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accepted</a:t>
            </a:r>
            <a:r>
              <a:rPr lang="de-DE" dirty="0" smtClean="0"/>
              <a:t>, </a:t>
            </a:r>
            <a:r>
              <a:rPr lang="de-DE" dirty="0" err="1" smtClean="0"/>
              <a:t>user</a:t>
            </a:r>
            <a:r>
              <a:rPr lang="de-DE" dirty="0" smtClean="0"/>
              <a:t> </a:t>
            </a:r>
            <a:r>
              <a:rPr lang="de-DE" dirty="0" err="1" smtClean="0"/>
              <a:t>visits</a:t>
            </a:r>
            <a:r>
              <a:rPr lang="de-DE" dirty="0" smtClean="0"/>
              <a:t> all </a:t>
            </a:r>
            <a:r>
              <a:rPr lang="de-DE" dirty="0" err="1" smtClean="0"/>
              <a:t>facilities</a:t>
            </a:r>
            <a:r>
              <a:rPr lang="de-DE" dirty="0" smtClean="0"/>
              <a:t> </a:t>
            </a:r>
            <a:r>
              <a:rPr lang="de-DE" dirty="0" err="1" smtClean="0"/>
              <a:t>performing</a:t>
            </a:r>
            <a:r>
              <a:rPr lang="de-DE" dirty="0" smtClean="0"/>
              <a:t> </a:t>
            </a:r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r>
              <a:rPr lang="de-DE" dirty="0" smtClean="0"/>
              <a:t> </a:t>
            </a:r>
            <a:r>
              <a:rPr lang="de-DE" dirty="0" err="1" smtClean="0"/>
              <a:t>experiments</a:t>
            </a:r>
            <a:r>
              <a:rPr lang="de-DE" dirty="0" smtClean="0"/>
              <a:t>/</a:t>
            </a:r>
            <a:r>
              <a:rPr lang="de-DE" dirty="0" err="1" smtClean="0"/>
              <a:t>measurements</a:t>
            </a:r>
            <a:r>
              <a:rPr lang="de-DE" dirty="0" smtClean="0"/>
              <a:t>/</a:t>
            </a:r>
            <a:r>
              <a:rPr lang="de-DE" dirty="0" err="1" smtClean="0"/>
              <a:t>analysis</a:t>
            </a:r>
            <a:r>
              <a:rPr lang="de-DE" dirty="0" smtClean="0"/>
              <a:t> 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facility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local</a:t>
            </a:r>
            <a:r>
              <a:rPr lang="de-DE" dirty="0" smtClean="0"/>
              <a:t> </a:t>
            </a:r>
            <a:r>
              <a:rPr lang="de-DE" dirty="0" err="1" smtClean="0"/>
              <a:t>infrastructure</a:t>
            </a:r>
            <a:endParaRPr lang="de-DE" dirty="0" smtClean="0"/>
          </a:p>
          <a:p>
            <a:pPr marL="628650" lvl="1" indent="-171450">
              <a:buFontTx/>
              <a:buChar char="-"/>
            </a:pPr>
            <a:r>
              <a:rPr lang="de-DE" dirty="0" smtClean="0"/>
              <a:t>Data will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stored</a:t>
            </a:r>
            <a:r>
              <a:rPr lang="de-DE" dirty="0" smtClean="0"/>
              <a:t> in </a:t>
            </a:r>
            <a:r>
              <a:rPr lang="de-DE" dirty="0" err="1" smtClean="0"/>
              <a:t>local</a:t>
            </a:r>
            <a:r>
              <a:rPr lang="de-DE" dirty="0" smtClean="0"/>
              <a:t>/remote </a:t>
            </a:r>
            <a:r>
              <a:rPr lang="de-DE" dirty="0" err="1" smtClean="0"/>
              <a:t>repository</a:t>
            </a:r>
            <a:r>
              <a:rPr lang="de-DE" dirty="0" smtClean="0"/>
              <a:t> </a:t>
            </a:r>
            <a:r>
              <a:rPr lang="de-DE" dirty="0" err="1" smtClean="0"/>
              <a:t>systems</a:t>
            </a:r>
            <a:endParaRPr lang="de-DE" dirty="0" smtClean="0"/>
          </a:p>
          <a:p>
            <a:pPr marL="628650" lvl="1" indent="-171450">
              <a:buFontTx/>
              <a:buChar char="-"/>
            </a:pPr>
            <a:r>
              <a:rPr lang="de-DE" dirty="0" err="1" smtClean="0"/>
              <a:t>Many</a:t>
            </a:r>
            <a:r>
              <a:rPr lang="de-DE" dirty="0" smtClean="0"/>
              <a:t> </a:t>
            </a:r>
            <a:r>
              <a:rPr lang="de-DE" dirty="0" err="1" smtClean="0"/>
              <a:t>systems</a:t>
            </a:r>
            <a:r>
              <a:rPr lang="de-DE" dirty="0" smtClean="0"/>
              <a:t>: ICAT, </a:t>
            </a:r>
            <a:r>
              <a:rPr lang="de-DE" dirty="0" err="1" smtClean="0"/>
              <a:t>iRods</a:t>
            </a:r>
            <a:r>
              <a:rPr lang="de-DE" dirty="0" smtClean="0"/>
              <a:t>, </a:t>
            </a:r>
            <a:r>
              <a:rPr lang="de-DE" dirty="0" err="1" smtClean="0"/>
              <a:t>NoMaD</a:t>
            </a:r>
            <a:r>
              <a:rPr lang="de-DE" dirty="0" smtClean="0"/>
              <a:t>, KIT DM, </a:t>
            </a:r>
            <a:r>
              <a:rPr lang="de-DE" dirty="0" err="1" smtClean="0"/>
              <a:t>AiiDA</a:t>
            </a: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6201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 smtClean="0"/>
              <a:t>Proposal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fill</a:t>
            </a:r>
            <a:r>
              <a:rPr lang="de-DE" dirty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first</a:t>
            </a:r>
            <a:r>
              <a:rPr lang="de-DE" dirty="0" smtClean="0"/>
              <a:t> </a:t>
            </a:r>
            <a:r>
              <a:rPr lang="de-DE" dirty="0" err="1" smtClean="0"/>
              <a:t>part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IDRP </a:t>
            </a:r>
            <a:r>
              <a:rPr lang="de-DE" dirty="0" err="1" smtClean="0"/>
              <a:t>standard</a:t>
            </a:r>
            <a:r>
              <a:rPr lang="de-DE" dirty="0" smtClean="0"/>
              <a:t> </a:t>
            </a:r>
            <a:r>
              <a:rPr lang="de-DE" dirty="0" err="1" smtClean="0"/>
              <a:t>metadata</a:t>
            </a:r>
            <a:r>
              <a:rPr lang="de-DE" dirty="0" smtClean="0"/>
              <a:t> </a:t>
            </a:r>
            <a:r>
              <a:rPr lang="de-DE" dirty="0" err="1" smtClean="0"/>
              <a:t>model</a:t>
            </a:r>
            <a:r>
              <a:rPr lang="de-DE" dirty="0" smtClean="0"/>
              <a:t> (</a:t>
            </a:r>
            <a:r>
              <a:rPr lang="de-DE" dirty="0" err="1" smtClean="0"/>
              <a:t>already</a:t>
            </a:r>
            <a:r>
              <a:rPr lang="de-DE" dirty="0" smtClean="0"/>
              <a:t> </a:t>
            </a:r>
            <a:r>
              <a:rPr lang="de-DE" dirty="0" err="1" smtClean="0"/>
              <a:t>done</a:t>
            </a:r>
            <a:r>
              <a:rPr lang="de-DE" dirty="0" smtClean="0"/>
              <a:t> after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propsal</a:t>
            </a:r>
            <a:r>
              <a:rPr lang="de-DE" dirty="0" smtClean="0"/>
              <a:t> </a:t>
            </a:r>
            <a:r>
              <a:rPr lang="de-DE" dirty="0" err="1" smtClean="0"/>
              <a:t>has</a:t>
            </a:r>
            <a:r>
              <a:rPr lang="de-DE" dirty="0" smtClean="0"/>
              <a:t> </a:t>
            </a:r>
            <a:r>
              <a:rPr lang="de-DE" dirty="0" err="1" smtClean="0"/>
              <a:t>been</a:t>
            </a:r>
            <a:r>
              <a:rPr lang="de-DE" dirty="0" smtClean="0"/>
              <a:t> </a:t>
            </a:r>
            <a:r>
              <a:rPr lang="de-DE" dirty="0" err="1" smtClean="0"/>
              <a:t>accepted</a:t>
            </a:r>
            <a:r>
              <a:rPr lang="de-DE" dirty="0" smtClean="0"/>
              <a:t>)</a:t>
            </a:r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 smtClean="0"/>
              <a:t>Before</a:t>
            </a:r>
            <a:r>
              <a:rPr lang="de-DE" dirty="0" smtClean="0"/>
              <a:t> </a:t>
            </a:r>
            <a:r>
              <a:rPr lang="de-DE" dirty="0" err="1" smtClean="0"/>
              <a:t>leaving</a:t>
            </a:r>
            <a:r>
              <a:rPr lang="de-DE" dirty="0" smtClean="0"/>
              <a:t> a </a:t>
            </a:r>
            <a:r>
              <a:rPr lang="de-DE" dirty="0" err="1" smtClean="0"/>
              <a:t>facility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user</a:t>
            </a:r>
            <a:r>
              <a:rPr lang="de-DE" dirty="0" smtClean="0"/>
              <a:t> </a:t>
            </a:r>
            <a:r>
              <a:rPr lang="de-DE" dirty="0" err="1" smtClean="0"/>
              <a:t>registers</a:t>
            </a:r>
            <a:r>
              <a:rPr lang="de-DE" dirty="0" smtClean="0"/>
              <a:t> </a:t>
            </a:r>
            <a:r>
              <a:rPr lang="de-DE" dirty="0" err="1" smtClean="0"/>
              <a:t>created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assets</a:t>
            </a:r>
            <a:r>
              <a:rPr lang="de-DE" dirty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IDRP</a:t>
            </a:r>
          </a:p>
          <a:p>
            <a:pPr marL="628650" lvl="1" indent="-171450">
              <a:buFontTx/>
              <a:buChar char="-"/>
            </a:pPr>
            <a:r>
              <a:rPr lang="de-DE" dirty="0" err="1" smtClean="0"/>
              <a:t>Creation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missing</a:t>
            </a:r>
            <a:r>
              <a:rPr lang="de-DE" dirty="0" smtClean="0"/>
              <a:t> </a:t>
            </a:r>
            <a:r>
              <a:rPr lang="de-DE" dirty="0" err="1" smtClean="0"/>
              <a:t>metadata</a:t>
            </a:r>
            <a:r>
              <a:rPr lang="de-DE" dirty="0" smtClean="0"/>
              <a:t> </a:t>
            </a:r>
            <a:r>
              <a:rPr lang="de-DE" dirty="0" err="1" smtClean="0"/>
              <a:t>entries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standard</a:t>
            </a:r>
            <a:r>
              <a:rPr lang="de-DE" dirty="0" smtClean="0"/>
              <a:t> </a:t>
            </a:r>
            <a:r>
              <a:rPr lang="de-DE" dirty="0" err="1" smtClean="0"/>
              <a:t>model</a:t>
            </a:r>
            <a:endParaRPr lang="de-DE" dirty="0" smtClean="0"/>
          </a:p>
          <a:p>
            <a:pPr marL="628650" lvl="1" indent="-171450">
              <a:buFontTx/>
              <a:buChar char="-"/>
            </a:pPr>
            <a:r>
              <a:rPr lang="de-DE" dirty="0" err="1" smtClean="0"/>
              <a:t>Referencing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assets</a:t>
            </a:r>
            <a:r>
              <a:rPr lang="de-DE" dirty="0" smtClean="0"/>
              <a:t> </a:t>
            </a:r>
            <a:r>
              <a:rPr lang="de-DE" dirty="0" err="1" smtClean="0"/>
              <a:t>stored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local</a:t>
            </a:r>
            <a:r>
              <a:rPr lang="de-DE" dirty="0" smtClean="0"/>
              <a:t>/remote </a:t>
            </a:r>
            <a:r>
              <a:rPr lang="de-DE" dirty="0" err="1" smtClean="0"/>
              <a:t>repositories</a:t>
            </a:r>
            <a:endParaRPr lang="de-DE" dirty="0" smtClean="0"/>
          </a:p>
          <a:p>
            <a:pPr marL="628650" lvl="1" indent="-171450">
              <a:buFontTx/>
              <a:buChar char="-"/>
            </a:pPr>
            <a:r>
              <a:rPr lang="de-DE" dirty="0" err="1" smtClean="0"/>
              <a:t>Optionally</a:t>
            </a:r>
            <a:r>
              <a:rPr lang="de-DE" dirty="0" smtClean="0"/>
              <a:t>  </a:t>
            </a:r>
            <a:r>
              <a:rPr lang="de-DE" dirty="0" err="1" smtClean="0"/>
              <a:t>providing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additional, </a:t>
            </a:r>
            <a:r>
              <a:rPr lang="de-DE" dirty="0" err="1" smtClean="0"/>
              <a:t>custom</a:t>
            </a:r>
            <a:r>
              <a:rPr lang="de-DE" dirty="0" smtClean="0"/>
              <a:t> </a:t>
            </a:r>
            <a:r>
              <a:rPr lang="de-DE" dirty="0" err="1" smtClean="0"/>
              <a:t>metadata</a:t>
            </a:r>
            <a:endParaRPr lang="de-DE" dirty="0" smtClean="0"/>
          </a:p>
          <a:p>
            <a:pPr marL="1085850" lvl="2" indent="-171450">
              <a:buFontTx/>
              <a:buChar char="-"/>
            </a:pPr>
            <a:r>
              <a:rPr lang="de-DE" dirty="0" smtClean="0"/>
              <a:t>Not </a:t>
            </a:r>
            <a:r>
              <a:rPr lang="de-DE" dirty="0" err="1" smtClean="0"/>
              <a:t>part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standard</a:t>
            </a:r>
            <a:r>
              <a:rPr lang="de-DE" dirty="0" smtClean="0"/>
              <a:t> </a:t>
            </a:r>
            <a:r>
              <a:rPr lang="de-DE" dirty="0" err="1" smtClean="0"/>
              <a:t>model</a:t>
            </a:r>
            <a:endParaRPr lang="de-DE" dirty="0" smtClean="0"/>
          </a:p>
          <a:p>
            <a:pPr marL="628650" lvl="1" indent="-171450">
              <a:buFontTx/>
              <a:buChar char="-"/>
            </a:pPr>
            <a:r>
              <a:rPr lang="de-DE" dirty="0" smtClean="0"/>
              <a:t>Data MIGHT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copied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IDRP in </a:t>
            </a:r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cases</a:t>
            </a: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6201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smtClean="0"/>
              <a:t>After </a:t>
            </a:r>
            <a:r>
              <a:rPr lang="de-DE" dirty="0" err="1" smtClean="0"/>
              <a:t>visiting</a:t>
            </a:r>
            <a:r>
              <a:rPr lang="de-DE" dirty="0" smtClean="0"/>
              <a:t> all </a:t>
            </a:r>
            <a:r>
              <a:rPr lang="de-DE" dirty="0" err="1" smtClean="0"/>
              <a:t>facilities</a:t>
            </a:r>
            <a:r>
              <a:rPr lang="de-DE" dirty="0"/>
              <a:t> </a:t>
            </a:r>
            <a:r>
              <a:rPr lang="de-DE" dirty="0" smtClean="0"/>
              <a:t>all </a:t>
            </a:r>
            <a:r>
              <a:rPr lang="de-DE" dirty="0" err="1" smtClean="0"/>
              <a:t>experiments</a:t>
            </a:r>
            <a:r>
              <a:rPr lang="de-DE" dirty="0" smtClean="0"/>
              <a:t>/</a:t>
            </a:r>
            <a:r>
              <a:rPr lang="de-DE" dirty="0" err="1" smtClean="0"/>
              <a:t>measurements</a:t>
            </a:r>
            <a:r>
              <a:rPr lang="de-DE" dirty="0" smtClean="0"/>
              <a:t> </a:t>
            </a:r>
            <a:r>
              <a:rPr lang="de-DE" dirty="0" err="1" smtClean="0"/>
              <a:t>carried</a:t>
            </a:r>
            <a:r>
              <a:rPr lang="de-DE" dirty="0" smtClean="0"/>
              <a:t> out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scope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proposal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findable</a:t>
            </a:r>
            <a:r>
              <a:rPr lang="de-DE" dirty="0" smtClean="0"/>
              <a:t>/</a:t>
            </a:r>
            <a:r>
              <a:rPr lang="de-DE" dirty="0" err="1" smtClean="0"/>
              <a:t>retrievable</a:t>
            </a:r>
            <a:r>
              <a:rPr lang="de-DE" dirty="0" smtClean="0"/>
              <a:t>/</a:t>
            </a:r>
            <a:r>
              <a:rPr lang="de-DE" dirty="0" err="1" smtClean="0"/>
              <a:t>sharable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 smtClean="0"/>
              <a:t> NFFA </a:t>
            </a:r>
            <a:r>
              <a:rPr lang="de-DE" dirty="0" err="1" smtClean="0"/>
              <a:t>users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NFFA </a:t>
            </a:r>
            <a:r>
              <a:rPr lang="de-DE" dirty="0" err="1" smtClean="0"/>
              <a:t>portal</a:t>
            </a:r>
            <a:endParaRPr lang="de-DE" dirty="0" smtClean="0"/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smtClean="0"/>
              <a:t>Data </a:t>
            </a:r>
            <a:r>
              <a:rPr lang="de-DE" dirty="0" err="1" smtClean="0"/>
              <a:t>is</a:t>
            </a:r>
            <a:r>
              <a:rPr lang="de-DE" dirty="0" smtClean="0"/>
              <a:t> still </a:t>
            </a:r>
            <a:r>
              <a:rPr lang="de-DE" dirty="0" err="1" smtClean="0"/>
              <a:t>located</a:t>
            </a:r>
            <a:r>
              <a:rPr lang="de-DE" dirty="0" smtClean="0"/>
              <a:t> (in </a:t>
            </a:r>
            <a:r>
              <a:rPr lang="de-DE" dirty="0" err="1" smtClean="0"/>
              <a:t>most</a:t>
            </a:r>
            <a:r>
              <a:rPr lang="de-DE" dirty="0" smtClean="0"/>
              <a:t> </a:t>
            </a:r>
            <a:r>
              <a:rPr lang="de-DE" dirty="0" err="1" smtClean="0"/>
              <a:t>cases</a:t>
            </a:r>
            <a:r>
              <a:rPr lang="de-DE" dirty="0" smtClean="0"/>
              <a:t>)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local</a:t>
            </a:r>
            <a:r>
              <a:rPr lang="de-DE" dirty="0" smtClean="0"/>
              <a:t>/remote</a:t>
            </a:r>
            <a:r>
              <a:rPr lang="de-DE" dirty="0" smtClean="0"/>
              <a:t> </a:t>
            </a:r>
            <a:r>
              <a:rPr lang="de-DE" dirty="0" smtClean="0"/>
              <a:t>DRs</a:t>
            </a:r>
          </a:p>
          <a:p>
            <a:pPr marL="628650" lvl="1" indent="-171450">
              <a:buFontTx/>
              <a:buChar char="-"/>
            </a:pPr>
            <a:r>
              <a:rPr lang="de-DE" dirty="0" smtClean="0"/>
              <a:t>Transparent </a:t>
            </a:r>
            <a:r>
              <a:rPr lang="de-DE" dirty="0" err="1" smtClean="0"/>
              <a:t>access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bitstreams</a:t>
            </a:r>
            <a:r>
              <a:rPr lang="de-DE" dirty="0" smtClean="0"/>
              <a:t> </a:t>
            </a:r>
            <a:r>
              <a:rPr lang="de-DE" dirty="0" err="1" smtClean="0"/>
              <a:t>through</a:t>
            </a:r>
            <a:r>
              <a:rPr lang="de-DE" dirty="0" smtClean="0"/>
              <a:t> </a:t>
            </a:r>
            <a:r>
              <a:rPr lang="de-DE" dirty="0" err="1" smtClean="0"/>
              <a:t>portal</a:t>
            </a: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6201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smtClean="0"/>
              <a:t>On </a:t>
            </a:r>
            <a:r>
              <a:rPr lang="de-DE" dirty="0" err="1" smtClean="0"/>
              <a:t>demand</a:t>
            </a:r>
            <a:r>
              <a:rPr lang="de-DE" dirty="0" smtClean="0"/>
              <a:t> </a:t>
            </a:r>
            <a:r>
              <a:rPr lang="de-DE" dirty="0" err="1" smtClean="0"/>
              <a:t>single</a:t>
            </a:r>
            <a:r>
              <a:rPr lang="de-DE" dirty="0" smtClean="0"/>
              <a:t> </a:t>
            </a:r>
            <a:r>
              <a:rPr lang="de-DE" dirty="0" err="1" smtClean="0"/>
              <a:t>measurements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made</a:t>
            </a:r>
            <a:r>
              <a:rPr lang="de-DE" dirty="0" smtClean="0"/>
              <a:t> </a:t>
            </a:r>
            <a:r>
              <a:rPr lang="de-DE" dirty="0" err="1" smtClean="0"/>
              <a:t>accessible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public</a:t>
            </a:r>
            <a:endParaRPr lang="de-DE" dirty="0" smtClean="0"/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 smtClean="0"/>
              <a:t>According</a:t>
            </a:r>
            <a:r>
              <a:rPr lang="de-DE" dirty="0" smtClean="0"/>
              <a:t> </a:t>
            </a:r>
            <a:r>
              <a:rPr lang="de-DE" dirty="0" err="1" smtClean="0"/>
              <a:t>measurements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replicated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a </a:t>
            </a:r>
            <a:r>
              <a:rPr lang="de-DE" dirty="0" err="1" smtClean="0"/>
              <a:t>publication</a:t>
            </a:r>
            <a:r>
              <a:rPr lang="de-DE" dirty="0" smtClean="0"/>
              <a:t> </a:t>
            </a:r>
            <a:r>
              <a:rPr lang="de-DE" dirty="0" err="1" smtClean="0"/>
              <a:t>repository</a:t>
            </a:r>
            <a:endParaRPr lang="de-DE" dirty="0" smtClean="0"/>
          </a:p>
          <a:p>
            <a:pPr marL="628650" lvl="1" indent="-171450">
              <a:buFontTx/>
              <a:buChar char="-"/>
            </a:pPr>
            <a:r>
              <a:rPr lang="de-DE" dirty="0" smtClean="0"/>
              <a:t>Different, </a:t>
            </a:r>
            <a:r>
              <a:rPr lang="de-DE" dirty="0" err="1" smtClean="0"/>
              <a:t>reduced</a:t>
            </a:r>
            <a:r>
              <a:rPr lang="de-DE" dirty="0" smtClean="0"/>
              <a:t> </a:t>
            </a:r>
            <a:r>
              <a:rPr lang="de-DE" dirty="0" err="1" smtClean="0"/>
              <a:t>metadata</a:t>
            </a:r>
            <a:r>
              <a:rPr lang="de-DE" dirty="0" smtClean="0"/>
              <a:t> </a:t>
            </a:r>
            <a:r>
              <a:rPr lang="de-DE" dirty="0" err="1" smtClean="0"/>
              <a:t>model</a:t>
            </a:r>
            <a:r>
              <a:rPr lang="de-DE" dirty="0" smtClean="0"/>
              <a:t> (</a:t>
            </a:r>
            <a:r>
              <a:rPr lang="de-DE" dirty="0" err="1" smtClean="0"/>
              <a:t>privacy</a:t>
            </a:r>
            <a:r>
              <a:rPr lang="de-DE" dirty="0" smtClean="0"/>
              <a:t> </a:t>
            </a:r>
            <a:r>
              <a:rPr lang="de-DE" dirty="0" err="1" smtClean="0"/>
              <a:t>related</a:t>
            </a:r>
            <a:r>
              <a:rPr lang="de-DE" dirty="0" smtClean="0"/>
              <a:t> </a:t>
            </a:r>
            <a:r>
              <a:rPr lang="de-DE" dirty="0" err="1" smtClean="0"/>
              <a:t>metadata</a:t>
            </a:r>
            <a:r>
              <a:rPr lang="de-DE" dirty="0" smtClean="0"/>
              <a:t>)</a:t>
            </a:r>
            <a:endParaRPr lang="de-DE" dirty="0" smtClean="0"/>
          </a:p>
          <a:p>
            <a:pPr marL="628650" lvl="1" indent="-171450">
              <a:buFontTx/>
              <a:buChar char="-"/>
            </a:pPr>
            <a:r>
              <a:rPr lang="de-DE" dirty="0" smtClean="0"/>
              <a:t>Different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policy</a:t>
            </a:r>
            <a:r>
              <a:rPr lang="de-DE" dirty="0" smtClean="0"/>
              <a:t> (</a:t>
            </a:r>
            <a:r>
              <a:rPr lang="de-DE" dirty="0" err="1" smtClean="0"/>
              <a:t>direct</a:t>
            </a:r>
            <a:r>
              <a:rPr lang="de-DE" dirty="0" smtClean="0"/>
              <a:t> </a:t>
            </a:r>
            <a:r>
              <a:rPr lang="de-DE" dirty="0" err="1" smtClean="0"/>
              <a:t>access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)</a:t>
            </a:r>
          </a:p>
          <a:p>
            <a:pPr marL="628650" lvl="1" indent="-171450">
              <a:buFontTx/>
              <a:buChar char="-"/>
            </a:pPr>
            <a:r>
              <a:rPr lang="de-DE" dirty="0" smtClean="0"/>
              <a:t>PID </a:t>
            </a:r>
            <a:r>
              <a:rPr lang="de-DE" dirty="0" err="1" smtClean="0"/>
              <a:t>assignment</a:t>
            </a:r>
            <a:r>
              <a:rPr lang="de-DE" dirty="0" smtClean="0"/>
              <a:t>, open </a:t>
            </a:r>
            <a:r>
              <a:rPr lang="de-DE" dirty="0" err="1" smtClean="0"/>
              <a:t>access</a:t>
            </a: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6201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3840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model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additional </a:t>
            </a:r>
            <a:r>
              <a:rPr lang="de-DE" dirty="0" err="1" smtClean="0"/>
              <a:t>facility</a:t>
            </a:r>
            <a:r>
              <a:rPr lang="de-DE" dirty="0" smtClean="0"/>
              <a:t>-/experiment-</a:t>
            </a:r>
            <a:r>
              <a:rPr lang="de-DE" dirty="0" err="1" smtClean="0"/>
              <a:t>specific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metadata</a:t>
            </a:r>
            <a:endParaRPr lang="de-DE" dirty="0" smtClean="0"/>
          </a:p>
          <a:p>
            <a:endParaRPr lang="de-DE" dirty="0"/>
          </a:p>
          <a:p>
            <a:r>
              <a:rPr lang="de-DE" dirty="0" err="1" smtClean="0"/>
              <a:t>Interoperability</a:t>
            </a:r>
            <a:r>
              <a:rPr lang="de-DE" dirty="0" smtClean="0"/>
              <a:t> </a:t>
            </a:r>
            <a:r>
              <a:rPr lang="de-DE" dirty="0" err="1" smtClean="0"/>
              <a:t>could</a:t>
            </a:r>
            <a:r>
              <a:rPr lang="de-DE" dirty="0" smtClean="0"/>
              <a:t> </a:t>
            </a:r>
            <a:r>
              <a:rPr lang="de-DE" dirty="0" err="1" smtClean="0"/>
              <a:t>help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providing</a:t>
            </a:r>
            <a:r>
              <a:rPr lang="de-DE" dirty="0" smtClean="0"/>
              <a:t> </a:t>
            </a:r>
            <a:r>
              <a:rPr lang="de-DE" dirty="0" err="1" smtClean="0"/>
              <a:t>import</a:t>
            </a:r>
            <a:r>
              <a:rPr lang="de-DE" dirty="0" smtClean="0"/>
              <a:t>/</a:t>
            </a:r>
            <a:r>
              <a:rPr lang="de-DE" dirty="0" err="1" smtClean="0"/>
              <a:t>export</a:t>
            </a:r>
            <a:r>
              <a:rPr lang="de-DE" dirty="0" smtClean="0"/>
              <a:t> </a:t>
            </a:r>
            <a:r>
              <a:rPr lang="de-DE" dirty="0" err="1" smtClean="0"/>
              <a:t>formats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registering</a:t>
            </a:r>
            <a:r>
              <a:rPr lang="de-DE" dirty="0" smtClean="0"/>
              <a:t> digital </a:t>
            </a:r>
            <a:r>
              <a:rPr lang="de-DE" dirty="0" err="1" smtClean="0"/>
              <a:t>objects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local</a:t>
            </a:r>
            <a:r>
              <a:rPr lang="de-DE" dirty="0" smtClean="0"/>
              <a:t> </a:t>
            </a:r>
            <a:r>
              <a:rPr lang="de-DE" dirty="0" err="1" smtClean="0"/>
              <a:t>repo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distrib</a:t>
            </a:r>
            <a:r>
              <a:rPr lang="de-DE" dirty="0" smtClean="0"/>
              <a:t>. </a:t>
            </a:r>
            <a:r>
              <a:rPr lang="de-DE" dirty="0" err="1" smtClean="0"/>
              <a:t>Repo</a:t>
            </a:r>
            <a:r>
              <a:rPr lang="de-DE" dirty="0" smtClean="0"/>
              <a:t>, </a:t>
            </a:r>
            <a:r>
              <a:rPr lang="de-DE" dirty="0" err="1" smtClean="0"/>
              <a:t>defined</a:t>
            </a:r>
            <a:r>
              <a:rPr lang="de-DE" dirty="0" smtClean="0"/>
              <a:t> </a:t>
            </a:r>
            <a:r>
              <a:rPr lang="de-DE" dirty="0" err="1" smtClean="0"/>
              <a:t>procedure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replication</a:t>
            </a:r>
            <a:r>
              <a:rPr lang="de-DE" dirty="0" smtClean="0"/>
              <a:t> (</a:t>
            </a:r>
            <a:r>
              <a:rPr lang="de-DE" dirty="0" err="1" smtClean="0"/>
              <a:t>for</a:t>
            </a:r>
            <a:r>
              <a:rPr lang="de-DE" dirty="0" smtClean="0"/>
              <a:t> NFFA </a:t>
            </a:r>
            <a:r>
              <a:rPr lang="de-DE" dirty="0" err="1" smtClean="0"/>
              <a:t>mostly</a:t>
            </a:r>
            <a:r>
              <a:rPr lang="de-DE" dirty="0" smtClean="0"/>
              <a:t> just </a:t>
            </a:r>
            <a:r>
              <a:rPr lang="de-DE" dirty="0" err="1" smtClean="0"/>
              <a:t>replication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metadata</a:t>
            </a:r>
            <a:r>
              <a:rPr lang="de-DE" dirty="0" smtClean="0"/>
              <a:t>) </a:t>
            </a:r>
            <a:r>
              <a:rPr lang="de-DE" dirty="0" err="1" smtClean="0"/>
              <a:t>could</a:t>
            </a:r>
            <a:r>
              <a:rPr lang="de-DE" dirty="0" smtClean="0"/>
              <a:t> also </a:t>
            </a:r>
            <a:r>
              <a:rPr lang="de-DE" dirty="0" err="1" smtClean="0"/>
              <a:t>help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3840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Distrib</a:t>
            </a:r>
            <a:r>
              <a:rPr lang="de-DE" dirty="0" smtClean="0"/>
              <a:t>.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publication</a:t>
            </a:r>
            <a:r>
              <a:rPr lang="de-DE" dirty="0" smtClean="0"/>
              <a:t> </a:t>
            </a:r>
            <a:r>
              <a:rPr lang="de-DE" dirty="0" err="1" smtClean="0"/>
              <a:t>repo</a:t>
            </a:r>
            <a:r>
              <a:rPr lang="de-DE" dirty="0" smtClean="0"/>
              <a:t> </a:t>
            </a:r>
            <a:r>
              <a:rPr lang="de-DE" dirty="0" err="1" smtClean="0"/>
              <a:t>planned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realized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same </a:t>
            </a:r>
            <a:r>
              <a:rPr lang="de-DE" dirty="0" err="1" smtClean="0"/>
              <a:t>platform</a:t>
            </a:r>
            <a:endParaRPr lang="de-DE" dirty="0" smtClean="0"/>
          </a:p>
          <a:p>
            <a:endParaRPr lang="de-DE" dirty="0"/>
          </a:p>
          <a:p>
            <a:r>
              <a:rPr lang="de-DE" dirty="0" smtClean="0">
                <a:sym typeface="Wingdings"/>
              </a:rPr>
              <a:t> </a:t>
            </a:r>
            <a:r>
              <a:rPr lang="de-DE" dirty="0" err="1" smtClean="0">
                <a:sym typeface="Wingdings"/>
              </a:rPr>
              <a:t>Interoperability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could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help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to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avoid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vendor</a:t>
            </a:r>
            <a:r>
              <a:rPr lang="de-DE" dirty="0" smtClean="0">
                <a:sym typeface="Wingdings"/>
              </a:rPr>
              <a:t> lock-ins (</a:t>
            </a:r>
            <a:r>
              <a:rPr lang="de-DE" dirty="0" err="1" smtClean="0">
                <a:sym typeface="Wingdings"/>
              </a:rPr>
              <a:t>change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platforms</a:t>
            </a:r>
            <a:r>
              <a:rPr lang="de-DE" dirty="0" smtClean="0">
                <a:sym typeface="Wingdings"/>
              </a:rPr>
              <a:t>) </a:t>
            </a:r>
            <a:r>
              <a:rPr lang="de-DE" dirty="0" err="1" smtClean="0">
                <a:sym typeface="Wingdings"/>
              </a:rPr>
              <a:t>and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while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migration</a:t>
            </a:r>
            <a:r>
              <a:rPr lang="de-DE" dirty="0" smtClean="0">
                <a:sym typeface="Wingdings"/>
              </a:rPr>
              <a:t>/</a:t>
            </a:r>
            <a:r>
              <a:rPr lang="de-DE" dirty="0" err="1" smtClean="0">
                <a:sym typeface="Wingdings"/>
              </a:rPr>
              <a:t>replication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of</a:t>
            </a:r>
            <a:r>
              <a:rPr lang="de-DE" dirty="0" smtClean="0">
                <a:sym typeface="Wingdings"/>
              </a:rPr>
              <a:t> digital </a:t>
            </a:r>
            <a:r>
              <a:rPr lang="de-DE" dirty="0" err="1" smtClean="0">
                <a:sym typeface="Wingdings"/>
              </a:rPr>
              <a:t>objects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from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distrib</a:t>
            </a:r>
            <a:r>
              <a:rPr lang="de-DE" dirty="0" smtClean="0">
                <a:sym typeface="Wingdings"/>
              </a:rPr>
              <a:t>. </a:t>
            </a:r>
            <a:r>
              <a:rPr lang="de-DE" dirty="0" err="1" smtClean="0">
                <a:sym typeface="Wingdings"/>
              </a:rPr>
              <a:t>Repo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into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public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repo</a:t>
            </a:r>
            <a:r>
              <a:rPr lang="de-DE" dirty="0" smtClean="0">
                <a:sym typeface="Wingdings"/>
              </a:rPr>
              <a:t> (</a:t>
            </a:r>
            <a:r>
              <a:rPr lang="de-DE" dirty="0" err="1" smtClean="0">
                <a:sym typeface="Wingdings"/>
              </a:rPr>
              <a:t>including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transformation</a:t>
            </a:r>
            <a:r>
              <a:rPr lang="de-DE" dirty="0" smtClean="0">
                <a:sym typeface="Wingdings"/>
              </a:rPr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38404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NFFA will </a:t>
            </a:r>
            <a:r>
              <a:rPr lang="de-DE" dirty="0" err="1" smtClean="0"/>
              <a:t>include</a:t>
            </a:r>
            <a:r>
              <a:rPr lang="de-DE" dirty="0" smtClean="0"/>
              <a:t> </a:t>
            </a:r>
            <a:r>
              <a:rPr lang="de-DE" dirty="0" err="1" smtClean="0"/>
              <a:t>outcome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RDA</a:t>
            </a:r>
          </a:p>
          <a:p>
            <a:endParaRPr lang="de-DE" dirty="0"/>
          </a:p>
          <a:p>
            <a:r>
              <a:rPr lang="de-DE" dirty="0" err="1" smtClean="0"/>
              <a:t>Interoperability</a:t>
            </a:r>
            <a:r>
              <a:rPr lang="de-DE" dirty="0" smtClean="0"/>
              <a:t> </a:t>
            </a:r>
            <a:r>
              <a:rPr lang="de-DE" dirty="0" err="1" smtClean="0"/>
              <a:t>could</a:t>
            </a:r>
            <a:r>
              <a:rPr lang="de-DE" dirty="0" smtClean="0"/>
              <a:t> </a:t>
            </a:r>
            <a:r>
              <a:rPr lang="de-DE" dirty="0" err="1" smtClean="0"/>
              <a:t>help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agree</a:t>
            </a:r>
            <a:r>
              <a:rPr lang="de-DE" dirty="0" smtClean="0"/>
              <a:t> on </a:t>
            </a:r>
            <a:r>
              <a:rPr lang="de-DE" dirty="0" err="1" smtClean="0"/>
              <a:t>interfaces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r>
              <a:rPr lang="de-DE" dirty="0" smtClean="0"/>
              <a:t> </a:t>
            </a:r>
            <a:r>
              <a:rPr lang="de-DE" dirty="0" err="1" smtClean="0"/>
              <a:t>retrieval</a:t>
            </a:r>
            <a:r>
              <a:rPr lang="de-DE" dirty="0" smtClean="0"/>
              <a:t>, e.g.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type </a:t>
            </a:r>
            <a:r>
              <a:rPr lang="de-DE" dirty="0" err="1" smtClean="0"/>
              <a:t>information</a:t>
            </a:r>
            <a:r>
              <a:rPr lang="de-DE" dirty="0" smtClean="0"/>
              <a:t> </a:t>
            </a:r>
            <a:r>
              <a:rPr lang="de-DE" dirty="0" err="1" smtClean="0"/>
              <a:t>retrieval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repository</a:t>
            </a:r>
            <a:r>
              <a:rPr lang="de-DE" dirty="0" smtClean="0"/>
              <a:t> </a:t>
            </a:r>
            <a:r>
              <a:rPr lang="de-DE" dirty="0" err="1" smtClean="0"/>
              <a:t>platform</a:t>
            </a:r>
            <a:r>
              <a:rPr lang="de-DE" dirty="0" smtClean="0"/>
              <a:t> </a:t>
            </a:r>
            <a:r>
              <a:rPr lang="de-DE" dirty="0" err="1" smtClean="0"/>
              <a:t>destription</a:t>
            </a:r>
            <a:r>
              <a:rPr lang="de-DE" dirty="0" smtClean="0"/>
              <a:t> (e.g.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repository</a:t>
            </a:r>
            <a:r>
              <a:rPr lang="de-DE" dirty="0" smtClean="0"/>
              <a:t> </a:t>
            </a:r>
            <a:r>
              <a:rPr lang="de-DE" dirty="0" err="1" smtClean="0"/>
              <a:t>registries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3840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charset="0"/>
              <a:buChar char="à"/>
            </a:pPr>
            <a:r>
              <a:rPr lang="de-DE" dirty="0">
                <a:sym typeface="Wingdings"/>
              </a:rPr>
              <a:t>NFFA Europe </a:t>
            </a:r>
            <a:r>
              <a:rPr lang="de-DE" dirty="0" err="1">
                <a:sym typeface="Wingdings"/>
              </a:rPr>
              <a:t>stands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representative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for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the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research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data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landscape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bringing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together</a:t>
            </a:r>
            <a:r>
              <a:rPr lang="de-DE" dirty="0">
                <a:sym typeface="Wingdings"/>
              </a:rPr>
              <a:t> all </a:t>
            </a:r>
            <a:r>
              <a:rPr lang="de-DE" dirty="0" err="1">
                <a:sym typeface="Wingdings"/>
              </a:rPr>
              <a:t>challenges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arising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from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handling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research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data</a:t>
            </a:r>
            <a:endParaRPr lang="de-DE" dirty="0">
              <a:sym typeface="Wingdings"/>
            </a:endParaRPr>
          </a:p>
          <a:p>
            <a:pPr marL="171450" indent="-171450">
              <a:buFont typeface="Wingdings" charset="0"/>
              <a:buChar char="à"/>
            </a:pPr>
            <a:endParaRPr lang="de-DE" dirty="0" smtClean="0">
              <a:sym typeface="Wingdings"/>
            </a:endParaRPr>
          </a:p>
          <a:p>
            <a:pPr marL="171450" indent="-171450">
              <a:buFont typeface="Wingdings" charset="0"/>
              <a:buChar char="à"/>
            </a:pPr>
            <a:r>
              <a:rPr lang="de-DE" dirty="0" err="1">
                <a:sym typeface="Wingdings"/>
              </a:rPr>
              <a:t>Requirements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as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input</a:t>
            </a:r>
            <a:r>
              <a:rPr lang="de-DE" dirty="0">
                <a:sym typeface="Wingdings"/>
              </a:rPr>
              <a:t> </a:t>
            </a:r>
            <a:r>
              <a:rPr lang="de-DE" dirty="0" err="1">
                <a:sym typeface="Wingdings"/>
              </a:rPr>
              <a:t>to</a:t>
            </a:r>
            <a:r>
              <a:rPr lang="de-DE" dirty="0">
                <a:sym typeface="Wingdings"/>
              </a:rPr>
              <a:t> WG</a:t>
            </a:r>
          </a:p>
          <a:p>
            <a:pPr marL="171450" indent="-171450">
              <a:buFont typeface="Wingdings" charset="0"/>
              <a:buChar char="à"/>
            </a:pPr>
            <a:endParaRPr lang="de-DE" dirty="0" smtClean="0">
              <a:sym typeface="Wingding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3840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charset="0"/>
              <a:buChar char="à"/>
            </a:pPr>
            <a:r>
              <a:rPr lang="de-DE" dirty="0" smtClean="0"/>
              <a:t>OAI-ORE </a:t>
            </a:r>
            <a:r>
              <a:rPr lang="de-DE" dirty="0" smtClean="0">
                <a:sym typeface="Wingdings"/>
              </a:rPr>
              <a:t> </a:t>
            </a:r>
            <a:r>
              <a:rPr lang="de-DE" dirty="0" err="1" smtClean="0">
                <a:sym typeface="Wingdings"/>
              </a:rPr>
              <a:t>Object</a:t>
            </a:r>
            <a:r>
              <a:rPr lang="de-DE" dirty="0" smtClean="0">
                <a:sym typeface="Wingdings"/>
              </a:rPr>
              <a:t> Reuse </a:t>
            </a:r>
            <a:r>
              <a:rPr lang="de-DE" dirty="0" err="1" smtClean="0">
                <a:sym typeface="Wingdings"/>
              </a:rPr>
              <a:t>and</a:t>
            </a:r>
            <a:r>
              <a:rPr lang="de-DE" dirty="0" smtClean="0">
                <a:sym typeface="Wingdings"/>
              </a:rPr>
              <a:t> Exchange</a:t>
            </a:r>
            <a:endParaRPr lang="de-DE" dirty="0" smtClean="0"/>
          </a:p>
          <a:p>
            <a:pPr marL="171450" indent="-171450">
              <a:buFont typeface="Wingdings" charset="0"/>
              <a:buChar char="à"/>
            </a:pPr>
            <a:endParaRPr lang="de-DE" dirty="0" smtClean="0"/>
          </a:p>
          <a:p>
            <a:pPr marL="171450" indent="-171450">
              <a:buFont typeface="Wingdings" charset="0"/>
              <a:buChar char="à"/>
            </a:pPr>
            <a:r>
              <a:rPr lang="de-DE" dirty="0" err="1" smtClean="0"/>
              <a:t>Efford</a:t>
            </a:r>
            <a:r>
              <a:rPr lang="de-DE" dirty="0" smtClean="0"/>
              <a:t> </a:t>
            </a:r>
            <a:r>
              <a:rPr lang="de-DE" dirty="0" err="1" smtClean="0"/>
              <a:t>minimization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agreement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standard</a:t>
            </a:r>
            <a:r>
              <a:rPr lang="de-DE" dirty="0" smtClean="0"/>
              <a:t> </a:t>
            </a:r>
            <a:r>
              <a:rPr lang="de-DE" dirty="0" err="1" smtClean="0"/>
              <a:t>interfaces</a:t>
            </a:r>
            <a:r>
              <a:rPr lang="de-DE" dirty="0" smtClean="0"/>
              <a:t>/</a:t>
            </a:r>
            <a:r>
              <a:rPr lang="de-DE" dirty="0" err="1" smtClean="0"/>
              <a:t>functionalities</a:t>
            </a:r>
            <a:endParaRPr lang="de-DE" dirty="0" smtClean="0"/>
          </a:p>
          <a:p>
            <a:pPr marL="171450" indent="-171450">
              <a:buFont typeface="Wingdings" charset="0"/>
              <a:buChar char="à"/>
            </a:pPr>
            <a:r>
              <a:rPr lang="de-DE" dirty="0" smtClean="0"/>
              <a:t>„</a:t>
            </a:r>
            <a:r>
              <a:rPr lang="de-DE" dirty="0" err="1" smtClean="0"/>
              <a:t>Federation</a:t>
            </a:r>
            <a:r>
              <a:rPr lang="de-DE" dirty="0" smtClean="0"/>
              <a:t>“ in </a:t>
            </a:r>
            <a:r>
              <a:rPr lang="de-DE" dirty="0" err="1" smtClean="0"/>
              <a:t>terms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digital </a:t>
            </a:r>
            <a:r>
              <a:rPr lang="de-DE" dirty="0" err="1" smtClean="0"/>
              <a:t>object</a:t>
            </a:r>
            <a:r>
              <a:rPr lang="de-DE" dirty="0" smtClean="0"/>
              <a:t> </a:t>
            </a:r>
            <a:r>
              <a:rPr lang="de-DE" dirty="0" err="1" smtClean="0"/>
              <a:t>exchange</a:t>
            </a:r>
            <a:r>
              <a:rPr lang="de-DE" dirty="0" smtClean="0"/>
              <a:t> (AAI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another</a:t>
            </a:r>
            <a:r>
              <a:rPr lang="de-DE" dirty="0" smtClean="0"/>
              <a:t> </a:t>
            </a:r>
            <a:r>
              <a:rPr lang="de-DE" dirty="0" err="1" smtClean="0"/>
              <a:t>topic</a:t>
            </a:r>
            <a:r>
              <a:rPr lang="de-DE" dirty="0" smtClean="0"/>
              <a:t>)</a:t>
            </a:r>
          </a:p>
          <a:p>
            <a:pPr marL="171450" indent="-171450">
              <a:buFont typeface="Wingdings" charset="0"/>
              <a:buChar char="à"/>
            </a:pPr>
            <a:r>
              <a:rPr lang="de-DE" dirty="0" err="1" smtClean="0"/>
              <a:t>Increased</a:t>
            </a:r>
            <a:r>
              <a:rPr lang="de-DE" dirty="0" smtClean="0"/>
              <a:t> </a:t>
            </a:r>
            <a:r>
              <a:rPr lang="de-DE" dirty="0" err="1" smtClean="0"/>
              <a:t>flexibility</a:t>
            </a:r>
            <a:r>
              <a:rPr lang="de-DE" dirty="0" smtClean="0"/>
              <a:t>, easy </a:t>
            </a:r>
            <a:r>
              <a:rPr lang="de-DE" dirty="0" err="1" smtClean="0"/>
              <a:t>publication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dirty="0" err="1" smtClean="0"/>
              <a:t>platforms</a:t>
            </a:r>
            <a:r>
              <a:rPr lang="de-DE" dirty="0" smtClean="0"/>
              <a:t>, e.g.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publication</a:t>
            </a:r>
            <a:endParaRPr lang="de-DE" dirty="0" smtClean="0"/>
          </a:p>
          <a:p>
            <a:pPr marL="171450" indent="-171450">
              <a:buFont typeface="Wingdings" charset="0"/>
              <a:buChar char="à"/>
            </a:pPr>
            <a:r>
              <a:rPr lang="de-DE" dirty="0" smtClean="0"/>
              <a:t>Standard </a:t>
            </a:r>
            <a:r>
              <a:rPr lang="de-DE" dirty="0" err="1" smtClean="0"/>
              <a:t>ways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r>
              <a:rPr lang="de-DE" dirty="0" smtClean="0"/>
              <a:t> </a:t>
            </a:r>
            <a:r>
              <a:rPr lang="de-DE" dirty="0" err="1" smtClean="0"/>
              <a:t>retrieval</a:t>
            </a:r>
            <a:r>
              <a:rPr lang="de-DE" dirty="0" smtClean="0"/>
              <a:t> </a:t>
            </a:r>
            <a:r>
              <a:rPr lang="de-DE" dirty="0" err="1" smtClean="0"/>
              <a:t>could</a:t>
            </a:r>
            <a:r>
              <a:rPr lang="de-DE" dirty="0" smtClean="0"/>
              <a:t> </a:t>
            </a:r>
            <a:r>
              <a:rPr lang="de-DE" dirty="0" err="1" smtClean="0"/>
              <a:t>help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get</a:t>
            </a:r>
            <a:r>
              <a:rPr lang="de-DE" dirty="0" smtClean="0"/>
              <a:t> </a:t>
            </a:r>
            <a:r>
              <a:rPr lang="de-DE" dirty="0" err="1" smtClean="0"/>
              <a:t>identify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‚</a:t>
            </a:r>
            <a:r>
              <a:rPr lang="de-DE" dirty="0" err="1" smtClean="0"/>
              <a:t>counterpart</a:t>
            </a:r>
            <a:r>
              <a:rPr lang="de-DE" dirty="0" smtClean="0"/>
              <a:t>‘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its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/</a:t>
            </a:r>
            <a:r>
              <a:rPr lang="de-DE" dirty="0" err="1" smtClean="0"/>
              <a:t>capabilities</a:t>
            </a:r>
            <a:endParaRPr lang="de-DE" dirty="0"/>
          </a:p>
          <a:p>
            <a:pPr marL="171450" indent="-171450">
              <a:buFont typeface="Wingdings" charset="0"/>
              <a:buChar char="à"/>
            </a:pPr>
            <a:endParaRPr lang="de-DE" dirty="0" smtClean="0"/>
          </a:p>
          <a:p>
            <a:r>
              <a:rPr lang="de-DE" b="1" dirty="0" err="1" smtClean="0"/>
              <a:t>How</a:t>
            </a:r>
            <a:r>
              <a:rPr lang="de-DE" b="1" dirty="0" smtClean="0"/>
              <a:t> </a:t>
            </a:r>
            <a:r>
              <a:rPr lang="de-DE" b="1" dirty="0" err="1" smtClean="0"/>
              <a:t>could</a:t>
            </a:r>
            <a:r>
              <a:rPr lang="de-DE" b="1" dirty="0" smtClean="0"/>
              <a:t> NFFA </a:t>
            </a:r>
            <a:r>
              <a:rPr lang="de-DE" b="1" dirty="0" err="1" smtClean="0"/>
              <a:t>help</a:t>
            </a:r>
            <a:r>
              <a:rPr lang="de-DE" b="1" dirty="0" smtClean="0"/>
              <a:t> </a:t>
            </a:r>
            <a:r>
              <a:rPr lang="de-DE" b="1" dirty="0" err="1" smtClean="0"/>
              <a:t>the</a:t>
            </a:r>
            <a:r>
              <a:rPr lang="de-DE" b="1" dirty="0" smtClean="0"/>
              <a:t> WG? </a:t>
            </a:r>
          </a:p>
          <a:p>
            <a:pPr marL="171450" indent="-171450">
              <a:buFont typeface="Wingdings" charset="0"/>
              <a:buChar char="à"/>
            </a:pPr>
            <a:r>
              <a:rPr lang="de-DE" dirty="0" smtClean="0"/>
              <a:t>High </a:t>
            </a:r>
            <a:r>
              <a:rPr lang="de-DE" dirty="0" err="1"/>
              <a:t>probability</a:t>
            </a:r>
            <a:r>
              <a:rPr lang="de-DE" dirty="0"/>
              <a:t> (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capacities</a:t>
            </a:r>
            <a:r>
              <a:rPr lang="de-DE" dirty="0"/>
              <a:t>)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direct</a:t>
            </a:r>
            <a:r>
              <a:rPr lang="de-DE" dirty="0"/>
              <a:t> </a:t>
            </a:r>
            <a:r>
              <a:rPr lang="de-DE" dirty="0" err="1"/>
              <a:t>adoption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WG </a:t>
            </a:r>
            <a:r>
              <a:rPr lang="de-DE" dirty="0" err="1"/>
              <a:t>results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3840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charset="0"/>
              <a:buChar char="à"/>
            </a:pPr>
            <a:r>
              <a:rPr lang="de-DE" dirty="0" smtClean="0"/>
              <a:t>Standards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standard</a:t>
            </a:r>
            <a:r>
              <a:rPr lang="de-DE" dirty="0" smtClean="0"/>
              <a:t> </a:t>
            </a:r>
            <a:r>
              <a:rPr lang="de-DE" dirty="0" err="1" smtClean="0"/>
              <a:t>technologies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in </a:t>
            </a:r>
            <a:r>
              <a:rPr lang="de-DE" dirty="0" err="1" smtClean="0"/>
              <a:t>many</a:t>
            </a:r>
            <a:r>
              <a:rPr lang="de-DE" dirty="0" smtClean="0"/>
              <a:t> </a:t>
            </a:r>
            <a:r>
              <a:rPr lang="de-DE" dirty="0" err="1" smtClean="0"/>
              <a:t>platforms</a:t>
            </a:r>
            <a:endParaRPr lang="de-DE" dirty="0"/>
          </a:p>
          <a:p>
            <a:pPr marL="171450" indent="-171450">
              <a:buFont typeface="Wingdings" charset="0"/>
              <a:buChar char="à"/>
            </a:pPr>
            <a:endParaRPr lang="de-DE" dirty="0" smtClean="0"/>
          </a:p>
          <a:p>
            <a:pPr marL="171450" indent="-171450">
              <a:buFontTx/>
              <a:buChar char="-"/>
            </a:pPr>
            <a:r>
              <a:rPr lang="de-DE" dirty="0" err="1" smtClean="0"/>
              <a:t>Previous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r>
              <a:rPr lang="de-DE" dirty="0" smtClean="0"/>
              <a:t> </a:t>
            </a:r>
            <a:r>
              <a:rPr lang="de-DE" dirty="0" err="1" smtClean="0"/>
              <a:t>carried</a:t>
            </a:r>
            <a:r>
              <a:rPr lang="de-DE" dirty="0" smtClean="0"/>
              <a:t> out </a:t>
            </a:r>
            <a:r>
              <a:rPr lang="de-DE" dirty="0" err="1" smtClean="0"/>
              <a:t>by</a:t>
            </a:r>
            <a:r>
              <a:rPr lang="de-DE" dirty="0" smtClean="0"/>
              <a:t> COAR (final </a:t>
            </a:r>
            <a:r>
              <a:rPr lang="de-DE" dirty="0" err="1" smtClean="0"/>
              <a:t>roadmap</a:t>
            </a:r>
            <a:r>
              <a:rPr lang="de-DE" dirty="0" smtClean="0"/>
              <a:t> </a:t>
            </a:r>
            <a:r>
              <a:rPr lang="de-DE" dirty="0" err="1" smtClean="0"/>
              <a:t>document</a:t>
            </a:r>
            <a:r>
              <a:rPr lang="de-DE" dirty="0" smtClean="0"/>
              <a:t> </a:t>
            </a:r>
            <a:r>
              <a:rPr lang="de-DE" dirty="0" err="1" smtClean="0"/>
              <a:t>released</a:t>
            </a:r>
            <a:r>
              <a:rPr lang="de-DE" dirty="0" smtClean="0"/>
              <a:t> </a:t>
            </a:r>
            <a:r>
              <a:rPr lang="de-DE" dirty="0" err="1" smtClean="0"/>
              <a:t>beginning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2015) </a:t>
            </a:r>
          </a:p>
          <a:p>
            <a:pPr marL="171450" indent="-171450">
              <a:buFontTx/>
              <a:buChar char="-"/>
            </a:pPr>
            <a:r>
              <a:rPr lang="de-DE" dirty="0" smtClean="0">
                <a:sym typeface="Wingdings"/>
              </a:rPr>
              <a:t> Great </a:t>
            </a:r>
            <a:r>
              <a:rPr lang="de-DE" dirty="0" err="1" smtClean="0">
                <a:sym typeface="Wingdings"/>
              </a:rPr>
              <a:t>overview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about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state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of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the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art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and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aspects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of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interoperability</a:t>
            </a:r>
            <a:endParaRPr lang="de-DE" dirty="0" smtClean="0">
              <a:sym typeface="Wingdings"/>
            </a:endParaRPr>
          </a:p>
          <a:p>
            <a:pPr marL="171450" indent="-171450">
              <a:buFont typeface="Wingdings" charset="0"/>
              <a:buChar char="à"/>
            </a:pPr>
            <a:r>
              <a:rPr lang="de-DE" dirty="0" smtClean="0">
                <a:sym typeface="Wingdings"/>
              </a:rPr>
              <a:t>May </a:t>
            </a:r>
            <a:r>
              <a:rPr lang="de-DE" dirty="0" err="1" smtClean="0">
                <a:sym typeface="Wingdings"/>
              </a:rPr>
              <a:t>serve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to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prioritize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work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of</a:t>
            </a:r>
            <a:r>
              <a:rPr lang="de-DE" dirty="0" smtClean="0">
                <a:sym typeface="Wingdings"/>
              </a:rPr>
              <a:t> RDA WG</a:t>
            </a:r>
          </a:p>
          <a:p>
            <a:pPr marL="171450" indent="-171450">
              <a:buFont typeface="Wingdings" charset="0"/>
              <a:buChar char="à"/>
            </a:pPr>
            <a:endParaRPr lang="de-DE" dirty="0">
              <a:sym typeface="Wingdings"/>
            </a:endParaRPr>
          </a:p>
          <a:p>
            <a:pPr marL="171450" indent="-171450">
              <a:buFont typeface="Wingdings" charset="0"/>
              <a:buChar char="à"/>
            </a:pPr>
            <a:r>
              <a:rPr lang="de-DE" dirty="0" err="1" smtClean="0">
                <a:sym typeface="Wingdings"/>
              </a:rPr>
              <a:t>Recommendations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of</a:t>
            </a:r>
            <a:r>
              <a:rPr lang="de-DE" dirty="0" smtClean="0">
                <a:sym typeface="Wingdings"/>
              </a:rPr>
              <a:t> RDA </a:t>
            </a:r>
            <a:r>
              <a:rPr lang="de-DE" dirty="0" err="1" smtClean="0">
                <a:sym typeface="Wingdings"/>
              </a:rPr>
              <a:t>groups</a:t>
            </a:r>
            <a:r>
              <a:rPr lang="de-DE" dirty="0" smtClean="0">
                <a:sym typeface="Wingdings"/>
              </a:rPr>
              <a:t> will </a:t>
            </a:r>
            <a:r>
              <a:rPr lang="de-DE" dirty="0" err="1" smtClean="0">
                <a:sym typeface="Wingdings"/>
              </a:rPr>
              <a:t>be</a:t>
            </a:r>
            <a:r>
              <a:rPr lang="de-DE" dirty="0" smtClean="0">
                <a:sym typeface="Wingdings"/>
              </a:rPr>
              <a:t> </a:t>
            </a:r>
            <a:r>
              <a:rPr lang="de-DE" dirty="0" err="1" smtClean="0">
                <a:sym typeface="Wingdings"/>
              </a:rPr>
              <a:t>included</a:t>
            </a:r>
            <a:endParaRPr lang="de-DE" dirty="0" smtClean="0"/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3840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3840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6201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71601" y="2132856"/>
            <a:ext cx="7272808" cy="2232248"/>
          </a:xfrm>
          <a:prstGeom prst="rect">
            <a:avLst/>
          </a:prstGeom>
        </p:spPr>
        <p:txBody>
          <a:bodyPr anchor="ctr"/>
          <a:lstStyle>
            <a:lvl1pPr algn="ctr">
              <a:defRPr sz="3000" b="1" i="0">
                <a:solidFill>
                  <a:schemeClr val="bg1"/>
                </a:solidFill>
                <a:latin typeface=""/>
                <a:cs typeface="Trebuchet MS"/>
              </a:defRPr>
            </a:lvl1pPr>
          </a:lstStyle>
          <a:p>
            <a:pPr lvl="0"/>
            <a:r>
              <a:rPr lang="nl-NL" noProof="0" smtClean="0"/>
              <a:t>Click to edit Master title style</a:t>
            </a:r>
            <a:endParaRPr lang="en-AU" noProof="0" dirty="0" smtClean="0"/>
          </a:p>
        </p:txBody>
      </p:sp>
    </p:spTree>
    <p:extLst>
      <p:ext uri="{BB962C8B-B14F-4D97-AF65-F5344CB8AC3E}">
        <p14:creationId xmlns:p14="http://schemas.microsoft.com/office/powerpoint/2010/main" val="881049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340768"/>
            <a:ext cx="8137599" cy="478539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cs typeface="Arial"/>
              </a:defRPr>
            </a:lvl1pPr>
            <a:lvl2pPr marL="742950" indent="-285750"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cs typeface="Trebuchet MS"/>
              </a:defRPr>
            </a:lvl2pPr>
            <a:lvl3pPr marL="1143000" indent="-228600"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3pPr>
            <a:lvl4pPr marL="1600200" indent="-228600"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4pPr>
            <a:lvl5pPr marL="2057400" indent="-228600"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5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55576" y="0"/>
            <a:ext cx="7560840" cy="981075"/>
          </a:xfrm>
          <a:prstGeom prst="rect">
            <a:avLst/>
          </a:prstGeom>
        </p:spPr>
        <p:txBody>
          <a:bodyPr anchor="ctr"/>
          <a:lstStyle>
            <a:lvl1pPr>
              <a:defRPr sz="1800">
                <a:solidFill>
                  <a:srgbClr val="58A618"/>
                </a:solidFill>
                <a:latin typeface=""/>
                <a:cs typeface="Trebuchet MS"/>
              </a:defRPr>
            </a:lvl1pPr>
          </a:lstStyle>
          <a:p>
            <a:r>
              <a:rPr lang="nl-NL" smtClean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076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576" y="2132856"/>
            <a:ext cx="3888432" cy="3456384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8A618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1pPr>
            <a:lvl2pPr marL="742950" indent="-285750">
              <a:buClr>
                <a:srgbClr val="703D29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2pPr>
            <a:lvl3pPr marL="1143000" indent="-228600"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3pPr>
            <a:lvl4pPr marL="1600200" indent="-228600">
              <a:buClr>
                <a:schemeClr val="accent5"/>
              </a:buClr>
              <a:buFont typeface="Wingdings" charset="2"/>
              <a:buChar char="§"/>
              <a:defRPr sz="1800">
                <a:solidFill>
                  <a:schemeClr val="tx1"/>
                </a:solidFill>
                <a:latin typeface="Trebuchet MS"/>
                <a:cs typeface="Trebuchet MS"/>
              </a:defRPr>
            </a:lvl4pPr>
            <a:lvl5pPr marL="2057400" indent="-228600">
              <a:buClr>
                <a:schemeClr val="accent5"/>
              </a:buClr>
              <a:buFont typeface="Wingdings" charset="2"/>
              <a:buChar char="§"/>
              <a:defRPr sz="1800">
                <a:solidFill>
                  <a:schemeClr val="tx1"/>
                </a:solidFill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2132856"/>
            <a:ext cx="3889127" cy="3456384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8A618"/>
              </a:buClr>
              <a:buFont typeface="Wingdings" charset="2"/>
              <a:buChar char="§"/>
              <a:defRPr sz="1800">
                <a:latin typeface=""/>
                <a:cs typeface="Trebuchet MS"/>
              </a:defRPr>
            </a:lvl1pPr>
            <a:lvl2pPr marL="742950" indent="-285750">
              <a:buClr>
                <a:srgbClr val="703D29"/>
              </a:buClr>
              <a:buFont typeface="Wingdings" charset="2"/>
              <a:buChar char="§"/>
              <a:defRPr sz="1600">
                <a:latin typeface=""/>
                <a:cs typeface="Trebuchet MS"/>
              </a:defRPr>
            </a:lvl2pPr>
            <a:lvl3pPr marL="1143000" indent="-228600">
              <a:buClr>
                <a:srgbClr val="E4D700"/>
              </a:buClr>
              <a:buFont typeface="Wingdings" charset="2"/>
              <a:buChar char="§"/>
              <a:defRPr sz="1600">
                <a:latin typeface=""/>
                <a:cs typeface="Trebuchet MS"/>
              </a:defRPr>
            </a:lvl3pPr>
            <a:lvl4pPr marL="1600200" indent="-228600">
              <a:buClr>
                <a:schemeClr val="accent5"/>
              </a:buClr>
              <a:buFont typeface="Wingdings" charset="2"/>
              <a:buChar char="§"/>
              <a:defRPr sz="1800">
                <a:latin typeface="Trebuchet MS"/>
                <a:cs typeface="Trebuchet MS"/>
              </a:defRPr>
            </a:lvl4pPr>
            <a:lvl5pPr marL="2057400" indent="-228600">
              <a:buClr>
                <a:schemeClr val="accent5"/>
              </a:buClr>
              <a:buFont typeface="Wingdings" charset="2"/>
              <a:buChar char="§"/>
              <a:defRPr sz="1800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755576" y="1349078"/>
            <a:ext cx="3888432" cy="639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6017" y="1349078"/>
            <a:ext cx="3888432" cy="639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55576" y="0"/>
            <a:ext cx="7560840" cy="981075"/>
          </a:xfrm>
          <a:prstGeom prst="rect">
            <a:avLst/>
          </a:prstGeom>
        </p:spPr>
        <p:txBody>
          <a:bodyPr anchor="ctr"/>
          <a:lstStyle>
            <a:lvl1pPr>
              <a:defRPr sz="1800">
                <a:solidFill>
                  <a:srgbClr val="58A618"/>
                </a:solidFill>
                <a:latin typeface=""/>
                <a:cs typeface="Trebuchet MS"/>
              </a:defRPr>
            </a:lvl1pPr>
          </a:lstStyle>
          <a:p>
            <a:r>
              <a:rPr lang="nl-NL" smtClean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30524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232248"/>
          </a:xfrm>
          <a:prstGeom prst="rect">
            <a:avLst/>
          </a:prstGeom>
        </p:spPr>
        <p:txBody>
          <a:bodyPr vert="horz" anchor="ctr" anchorCtr="0"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86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theme" Target="../theme/theme2.xml"/><Relationship Id="rId3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11"/>
          <p:cNvSpPr>
            <a:spLocks noChangeArrowheads="1"/>
          </p:cNvSpPr>
          <p:nvPr/>
        </p:nvSpPr>
        <p:spPr bwMode="auto">
          <a:xfrm>
            <a:off x="8316416" y="332656"/>
            <a:ext cx="584200" cy="196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r">
              <a:defRPr/>
            </a:pPr>
            <a:fld id="{7252A759-CE90-8E4D-8205-5455BBF991FC}" type="slidenum">
              <a:rPr lang="en-AU" sz="1000" b="0" i="0">
                <a:solidFill>
                  <a:srgbClr val="58A618"/>
                </a:solidFill>
                <a:latin typeface=""/>
                <a:cs typeface="Trebuchet MS"/>
              </a:rPr>
              <a:pPr algn="r">
                <a:defRPr/>
              </a:pPr>
              <a:t>‹Nr.›</a:t>
            </a:fld>
            <a:endParaRPr lang="en-AU" sz="1000" b="0" i="0" dirty="0">
              <a:solidFill>
                <a:srgbClr val="58A618"/>
              </a:solidFill>
              <a:latin typeface=""/>
              <a:cs typeface="Trebuchet M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9" r:id="rId2"/>
    <p:sldLayoutId id="2147483790" r:id="rId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i="0">
          <a:solidFill>
            <a:schemeClr val="bg1"/>
          </a:solidFill>
          <a:latin typeface=""/>
          <a:ea typeface="ＭＳ Ｐゴシック" charset="0"/>
          <a:cs typeface="Trebuchet M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tabLst>
          <a:tab pos="1879600" algn="l"/>
        </a:tabLst>
        <a:defRPr sz="1600">
          <a:solidFill>
            <a:schemeClr val="bg1"/>
          </a:solidFill>
          <a:latin typeface="Trebuchet MS"/>
          <a:ea typeface="ＭＳ Ｐゴシック" charset="0"/>
          <a:cs typeface="Trebuchet MS"/>
        </a:defRPr>
      </a:lvl1pPr>
      <a:lvl2pPr marL="811213" indent="-354013" algn="l" rtl="0" eaLnBrk="0" fontAlgn="base" hangingPunct="0">
        <a:spcBef>
          <a:spcPct val="20000"/>
        </a:spcBef>
        <a:spcAft>
          <a:spcPct val="0"/>
        </a:spcAft>
        <a:buChar char="–"/>
        <a:tabLst>
          <a:tab pos="1879600" algn="l"/>
        </a:tabLst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219200" indent="-228600" algn="l" rtl="0" eaLnBrk="0" fontAlgn="base" hangingPunct="0">
        <a:spcBef>
          <a:spcPct val="20000"/>
        </a:spcBef>
        <a:spcAft>
          <a:spcPct val="0"/>
        </a:spcAft>
        <a:buChar char="•"/>
        <a:tabLst>
          <a:tab pos="1879600" algn="l"/>
        </a:tabLst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27188" indent="-228600" algn="l" rtl="0" eaLnBrk="0" fontAlgn="base" hangingPunct="0">
        <a:spcBef>
          <a:spcPct val="20000"/>
        </a:spcBef>
        <a:spcAft>
          <a:spcPct val="0"/>
        </a:spcAft>
        <a:buChar char="–"/>
        <a:tabLst>
          <a:tab pos="1879600" algn="l"/>
        </a:tabLst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tabLst>
          <a:tab pos="1879600" algn="l"/>
        </a:tabLst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tabLst>
          <a:tab pos="1879600" algn="l"/>
        </a:tabLs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tabLst>
          <a:tab pos="1879600" algn="l"/>
        </a:tabLs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tabLst>
          <a:tab pos="1879600" algn="l"/>
        </a:tabLs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tabLst>
          <a:tab pos="1879600" algn="l"/>
        </a:tabLs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Research Data Repository Interoperability</a:t>
            </a:r>
            <a:br>
              <a:rPr lang="en-US" dirty="0" smtClean="0"/>
            </a:br>
            <a:r>
              <a:rPr lang="en-US" sz="2400" dirty="0" smtClean="0"/>
              <a:t>Thomas Jejkal</a:t>
            </a:r>
            <a:endParaRPr lang="en-US" sz="2400" dirty="0"/>
          </a:p>
        </p:txBody>
      </p:sp>
      <p:sp>
        <p:nvSpPr>
          <p:cNvPr id="2" name="Textfeld 1"/>
          <p:cNvSpPr txBox="1"/>
          <p:nvPr/>
        </p:nvSpPr>
        <p:spPr>
          <a:xfrm>
            <a:off x="-650875" y="2952750"/>
            <a:ext cx="184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RDA Working </a:t>
            </a:r>
            <a:r>
              <a:rPr lang="en-GB" sz="3200" dirty="0" smtClean="0"/>
              <a:t>Group - Charter</a:t>
            </a:r>
            <a:endParaRPr lang="en-GB" sz="3200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539552" y="1547500"/>
            <a:ext cx="8208912" cy="281760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108000" bIns="108000" anchor="ctr" anchorCtr="0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69875" lvl="1" indent="0" algn="just">
              <a:buNone/>
            </a:pPr>
            <a:r>
              <a:rPr lang="de-DE" sz="2200" dirty="0" smtClean="0">
                <a:latin typeface="Arial"/>
                <a:cs typeface="Arial"/>
              </a:rPr>
              <a:t>„</a:t>
            </a:r>
            <a:r>
              <a:rPr lang="de-DE" sz="2400" dirty="0"/>
              <a:t>The Research Data Repository </a:t>
            </a:r>
            <a:r>
              <a:rPr lang="de-DE" sz="2400" dirty="0" err="1"/>
              <a:t>Interoperability</a:t>
            </a:r>
            <a:r>
              <a:rPr lang="de-DE" sz="2400" dirty="0"/>
              <a:t> Working Group will </a:t>
            </a:r>
            <a:r>
              <a:rPr lang="de-DE" sz="2400" dirty="0" err="1"/>
              <a:t>establish</a:t>
            </a:r>
            <a:r>
              <a:rPr lang="de-DE" sz="2400" dirty="0"/>
              <a:t> </a:t>
            </a:r>
            <a:r>
              <a:rPr lang="de-DE" sz="2400" dirty="0" err="1"/>
              <a:t>standards</a:t>
            </a:r>
            <a:r>
              <a:rPr lang="de-DE" sz="2400" dirty="0"/>
              <a:t>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interoperability</a:t>
            </a:r>
            <a:r>
              <a:rPr lang="de-DE" sz="2400" dirty="0"/>
              <a:t> </a:t>
            </a:r>
            <a:r>
              <a:rPr lang="de-DE" sz="2400" dirty="0" err="1"/>
              <a:t>between</a:t>
            </a:r>
            <a:r>
              <a:rPr lang="de-DE" sz="2400" dirty="0"/>
              <a:t> different </a:t>
            </a:r>
            <a:r>
              <a:rPr lang="de-DE" sz="2400" dirty="0" err="1"/>
              <a:t>research</a:t>
            </a:r>
            <a:r>
              <a:rPr lang="de-DE" sz="2400" dirty="0"/>
              <a:t> </a:t>
            </a:r>
            <a:r>
              <a:rPr lang="de-DE" sz="2400" dirty="0" err="1"/>
              <a:t>data</a:t>
            </a:r>
            <a:r>
              <a:rPr lang="de-DE" sz="2400" dirty="0"/>
              <a:t> </a:t>
            </a:r>
            <a:r>
              <a:rPr lang="de-DE" sz="2400" dirty="0" err="1"/>
              <a:t>repository</a:t>
            </a:r>
            <a:r>
              <a:rPr lang="de-DE" sz="2400" dirty="0"/>
              <a:t> </a:t>
            </a:r>
            <a:r>
              <a:rPr lang="de-DE" sz="2400" dirty="0" err="1"/>
              <a:t>platforms</a:t>
            </a:r>
            <a:r>
              <a:rPr lang="de-DE" sz="2400" dirty="0"/>
              <a:t> </a:t>
            </a:r>
            <a:r>
              <a:rPr lang="de-DE" sz="2400" dirty="0" err="1"/>
              <a:t>focusing</a:t>
            </a:r>
            <a:r>
              <a:rPr lang="de-DE" sz="2400" dirty="0"/>
              <a:t> on </a:t>
            </a:r>
            <a:r>
              <a:rPr lang="de-DE" sz="2400" dirty="0" err="1"/>
              <a:t>machine-machine</a:t>
            </a:r>
            <a:r>
              <a:rPr lang="de-DE" sz="2400" dirty="0"/>
              <a:t> </a:t>
            </a:r>
            <a:r>
              <a:rPr lang="de-DE" sz="2400" dirty="0" err="1"/>
              <a:t>communication</a:t>
            </a:r>
            <a:r>
              <a:rPr lang="de-DE" sz="2400" dirty="0"/>
              <a:t>. These </a:t>
            </a:r>
            <a:r>
              <a:rPr lang="de-DE" sz="2400" dirty="0" err="1"/>
              <a:t>standards</a:t>
            </a:r>
            <a:r>
              <a:rPr lang="de-DE" sz="2400" dirty="0"/>
              <a:t> </a:t>
            </a:r>
            <a:r>
              <a:rPr lang="de-DE" sz="2400" dirty="0" err="1"/>
              <a:t>may</a:t>
            </a:r>
            <a:r>
              <a:rPr lang="de-DE" sz="2400" dirty="0"/>
              <a:t> </a:t>
            </a:r>
            <a:r>
              <a:rPr lang="de-DE" sz="2400" dirty="0" err="1"/>
              <a:t>include</a:t>
            </a:r>
            <a:r>
              <a:rPr lang="de-DE" sz="2400" dirty="0"/>
              <a:t> (but </a:t>
            </a:r>
            <a:r>
              <a:rPr lang="de-DE" sz="2400" dirty="0" err="1"/>
              <a:t>are</a:t>
            </a:r>
            <a:r>
              <a:rPr lang="de-DE" sz="2400" dirty="0"/>
              <a:t> not limited </a:t>
            </a:r>
            <a:r>
              <a:rPr lang="de-DE" sz="2400" dirty="0" err="1"/>
              <a:t>to</a:t>
            </a:r>
            <a:r>
              <a:rPr lang="de-DE" sz="2400" dirty="0"/>
              <a:t>) a </a:t>
            </a:r>
            <a:r>
              <a:rPr lang="de-DE" sz="2400" dirty="0" err="1"/>
              <a:t>generic</a:t>
            </a:r>
            <a:r>
              <a:rPr lang="de-DE" sz="2400" dirty="0"/>
              <a:t> API </a:t>
            </a:r>
            <a:r>
              <a:rPr lang="de-DE" sz="2400" dirty="0" err="1"/>
              <a:t>specification</a:t>
            </a:r>
            <a:r>
              <a:rPr lang="de-DE" sz="2400" dirty="0"/>
              <a:t> </a:t>
            </a:r>
            <a:r>
              <a:rPr lang="de-DE" sz="2400" dirty="0" err="1"/>
              <a:t>and</a:t>
            </a:r>
            <a:r>
              <a:rPr lang="de-DE" sz="2400" dirty="0"/>
              <a:t> </a:t>
            </a:r>
            <a:r>
              <a:rPr lang="de-DE" sz="2400" dirty="0" err="1"/>
              <a:t>import</a:t>
            </a:r>
            <a:r>
              <a:rPr lang="de-DE" sz="2400" dirty="0"/>
              <a:t>/</a:t>
            </a:r>
            <a:r>
              <a:rPr lang="de-DE" sz="2400" dirty="0" err="1"/>
              <a:t>export</a:t>
            </a:r>
            <a:r>
              <a:rPr lang="de-DE" sz="2400" dirty="0"/>
              <a:t> </a:t>
            </a:r>
            <a:r>
              <a:rPr lang="de-DE" sz="2400" dirty="0" err="1"/>
              <a:t>formats</a:t>
            </a:r>
            <a:r>
              <a:rPr lang="de-DE" sz="2400" dirty="0"/>
              <a:t> </a:t>
            </a:r>
            <a:r>
              <a:rPr lang="de-DE" sz="2200" dirty="0" smtClean="0">
                <a:latin typeface="Arial"/>
                <a:cs typeface="Arial"/>
              </a:rPr>
              <a:t> [...]“</a:t>
            </a:r>
            <a:endParaRPr lang="en-US" sz="2200" dirty="0">
              <a:latin typeface="Arial"/>
              <a:cs typeface="Arial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491880" y="4355812"/>
            <a:ext cx="5303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0" dirty="0" smtClean="0">
                <a:solidFill>
                  <a:schemeClr val="tx1"/>
                </a:solidFill>
              </a:rPr>
              <a:t>RDRIWG Case Statement (https</a:t>
            </a:r>
            <a:r>
              <a:rPr lang="en-US" sz="1800" b="0" dirty="0">
                <a:solidFill>
                  <a:schemeClr val="tx1"/>
                </a:solidFill>
              </a:rPr>
              <a:t>://</a:t>
            </a:r>
            <a:r>
              <a:rPr lang="en-US" sz="1800" b="0" dirty="0" err="1">
                <a:solidFill>
                  <a:schemeClr val="tx1"/>
                </a:solidFill>
              </a:rPr>
              <a:t>goo.gl</a:t>
            </a:r>
            <a:r>
              <a:rPr lang="en-US" sz="1800" b="0" dirty="0">
                <a:solidFill>
                  <a:schemeClr val="tx1"/>
                </a:solidFill>
              </a:rPr>
              <a:t>/</a:t>
            </a:r>
            <a:r>
              <a:rPr lang="en-US" sz="1800" b="0" dirty="0" smtClean="0">
                <a:solidFill>
                  <a:schemeClr val="tx1"/>
                </a:solidFill>
              </a:rPr>
              <a:t>8WJ5oJ)</a:t>
            </a:r>
            <a:endParaRPr lang="de-DE" sz="1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839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3645024"/>
            <a:ext cx="1020000" cy="936104"/>
          </a:xfrm>
          <a:prstGeom prst="rect">
            <a:avLst/>
          </a:prstGeom>
        </p:spPr>
      </p:pic>
      <p:pic>
        <p:nvPicPr>
          <p:cNvPr id="5" name="Bild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5157192"/>
            <a:ext cx="1866447" cy="648072"/>
          </a:xfrm>
          <a:prstGeom prst="rect">
            <a:avLst/>
          </a:prstGeom>
        </p:spPr>
      </p:pic>
      <p:pic>
        <p:nvPicPr>
          <p:cNvPr id="6" name="Bild 5" descr="logo_m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284984"/>
            <a:ext cx="1152128" cy="1152128"/>
          </a:xfrm>
          <a:prstGeom prst="rect">
            <a:avLst/>
          </a:prstGeom>
        </p:spPr>
      </p:pic>
      <p:pic>
        <p:nvPicPr>
          <p:cNvPr id="7" name="Bild 6"/>
          <p:cNvPicPr>
            <a:picLocks noChangeAspect="1"/>
          </p:cNvPicPr>
          <p:nvPr/>
        </p:nvPicPr>
        <p:blipFill rotWithShape="1">
          <a:blip r:embed="rId6"/>
          <a:srcRect r="71270" b="764"/>
          <a:stretch/>
        </p:blipFill>
        <p:spPr>
          <a:xfrm>
            <a:off x="7380312" y="2636912"/>
            <a:ext cx="1584176" cy="1152581"/>
          </a:xfrm>
          <a:prstGeom prst="rect">
            <a:avLst/>
          </a:prstGeom>
        </p:spPr>
      </p:pic>
      <p:pic>
        <p:nvPicPr>
          <p:cNvPr id="8" name="Bild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6256" y="2060848"/>
            <a:ext cx="825500" cy="622300"/>
          </a:xfrm>
          <a:prstGeom prst="rect">
            <a:avLst/>
          </a:prstGeom>
        </p:spPr>
      </p:pic>
      <p:pic>
        <p:nvPicPr>
          <p:cNvPr id="9" name="Bild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7080" y="5187280"/>
            <a:ext cx="3505200" cy="762000"/>
          </a:xfrm>
          <a:prstGeom prst="rect">
            <a:avLst/>
          </a:prstGeom>
        </p:spPr>
      </p:pic>
      <p:pic>
        <p:nvPicPr>
          <p:cNvPr id="10" name="Bild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4208" y="4445506"/>
            <a:ext cx="2592288" cy="927710"/>
          </a:xfrm>
          <a:prstGeom prst="rect">
            <a:avLst/>
          </a:prstGeom>
        </p:spPr>
      </p:pic>
      <p:sp>
        <p:nvSpPr>
          <p:cNvPr id="11" name="Content Placeholder 1"/>
          <p:cNvSpPr>
            <a:spLocks noGrp="1"/>
          </p:cNvSpPr>
          <p:nvPr>
            <p:ph idx="1"/>
          </p:nvPr>
        </p:nvSpPr>
        <p:spPr>
          <a:xfrm>
            <a:off x="755576" y="1340768"/>
            <a:ext cx="7920880" cy="3456384"/>
          </a:xfrm>
        </p:spPr>
        <p:txBody>
          <a:bodyPr/>
          <a:lstStyle/>
          <a:p>
            <a:r>
              <a:rPr lang="x-none" sz="2000" dirty="0"/>
              <a:t>First meeting at P6, phone conference and BoF session at P7</a:t>
            </a:r>
          </a:p>
          <a:p>
            <a:endParaRPr lang="de-DE" sz="2000" dirty="0" smtClean="0"/>
          </a:p>
          <a:p>
            <a:r>
              <a:rPr lang="x-none" sz="2000" dirty="0"/>
              <a:t>Case Statement submitted on 19th of May</a:t>
            </a:r>
          </a:p>
          <a:p>
            <a:endParaRPr lang="de-DE" sz="2000" dirty="0" smtClean="0"/>
          </a:p>
          <a:p>
            <a:r>
              <a:rPr lang="de-DE" sz="2000" dirty="0" smtClean="0"/>
              <a:t>18 </a:t>
            </a:r>
            <a:r>
              <a:rPr lang="de-DE" sz="2000" dirty="0" err="1" smtClean="0"/>
              <a:t>months</a:t>
            </a:r>
            <a:r>
              <a:rPr lang="de-DE" sz="2000" dirty="0"/>
              <a:t> </a:t>
            </a:r>
            <a:r>
              <a:rPr lang="de-DE" sz="2000" dirty="0" err="1" smtClean="0"/>
              <a:t>with</a:t>
            </a:r>
            <a:r>
              <a:rPr lang="de-DE" sz="2000" dirty="0" smtClean="0"/>
              <a:t> </a:t>
            </a:r>
            <a:r>
              <a:rPr lang="de-DE" sz="2000" dirty="0" err="1" smtClean="0"/>
              <a:t>adoptable</a:t>
            </a:r>
            <a:r>
              <a:rPr lang="de-DE" sz="2000" dirty="0" smtClean="0"/>
              <a:t> </a:t>
            </a:r>
            <a:r>
              <a:rPr lang="de-DE" sz="2000" dirty="0" err="1" smtClean="0"/>
              <a:t>outcome</a:t>
            </a:r>
            <a:endParaRPr lang="x-none" sz="2000" dirty="0" smtClean="0"/>
          </a:p>
          <a:p>
            <a:pPr marL="0" indent="0">
              <a:buNone/>
            </a:pPr>
            <a:endParaRPr lang="x-none" sz="2000" dirty="0"/>
          </a:p>
          <a:p>
            <a:r>
              <a:rPr lang="x-none" sz="2000" dirty="0" smtClean="0"/>
              <a:t>2 generic use cases</a:t>
            </a:r>
          </a:p>
          <a:p>
            <a:pPr lvl="1"/>
            <a:r>
              <a:rPr lang="x-none" dirty="0" smtClean="0"/>
              <a:t>Replication/M</a:t>
            </a:r>
            <a:r>
              <a:rPr lang="de-DE" dirty="0" smtClean="0"/>
              <a:t>i</a:t>
            </a:r>
            <a:r>
              <a:rPr lang="x-none" dirty="0" smtClean="0"/>
              <a:t>gration</a:t>
            </a:r>
          </a:p>
          <a:p>
            <a:pPr lvl="1"/>
            <a:r>
              <a:rPr lang="x-none" dirty="0" smtClean="0"/>
              <a:t>Information retrieval</a:t>
            </a:r>
          </a:p>
          <a:p>
            <a:endParaRPr lang="x-none" sz="2000" dirty="0" smtClean="0"/>
          </a:p>
          <a:p>
            <a:pPr marL="0" indent="0">
              <a:buNone/>
            </a:pPr>
            <a:endParaRPr lang="x-none" sz="2000" dirty="0"/>
          </a:p>
        </p:txBody>
      </p:sp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755576" y="0"/>
            <a:ext cx="7560840" cy="981075"/>
          </a:xfrm>
        </p:spPr>
        <p:txBody>
          <a:bodyPr/>
          <a:lstStyle/>
          <a:p>
            <a:r>
              <a:rPr lang="en-GB" sz="3200" dirty="0" smtClean="0"/>
              <a:t>RDA Working </a:t>
            </a:r>
            <a:r>
              <a:rPr lang="en-GB" sz="3200" dirty="0" smtClean="0"/>
              <a:t>Group - History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37245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1340768"/>
            <a:ext cx="8280920" cy="4785395"/>
          </a:xfrm>
        </p:spPr>
        <p:txBody>
          <a:bodyPr/>
          <a:lstStyle/>
          <a:p>
            <a:pPr lvl="0"/>
            <a:r>
              <a:rPr lang="is-IS" sz="2000" dirty="0" smtClean="0"/>
              <a:t>18 nanoscience facilities all over </a:t>
            </a:r>
            <a:r>
              <a:rPr lang="is-IS" sz="2000" dirty="0" smtClean="0"/>
              <a:t>Europe</a:t>
            </a:r>
          </a:p>
          <a:p>
            <a:pPr lvl="1"/>
            <a:r>
              <a:rPr lang="is-IS" dirty="0" smtClean="0"/>
              <a:t>M</a:t>
            </a:r>
            <a:r>
              <a:rPr lang="de-DE" dirty="0" err="1" smtClean="0"/>
              <a:t>e</a:t>
            </a:r>
            <a:r>
              <a:rPr lang="is-IS" dirty="0" smtClean="0"/>
              <a:t>asurement, Analysis, Simulation</a:t>
            </a:r>
            <a:endParaRPr lang="is-IS" dirty="0" smtClean="0"/>
          </a:p>
          <a:p>
            <a:pPr lvl="0"/>
            <a:endParaRPr lang="is-IS" sz="2000" dirty="0" smtClean="0"/>
          </a:p>
          <a:p>
            <a:pPr lvl="0"/>
            <a:r>
              <a:rPr lang="is-IS" sz="2000" dirty="0" smtClean="0"/>
              <a:t>Support for multi-facility proposals</a:t>
            </a:r>
          </a:p>
          <a:p>
            <a:pPr lvl="0"/>
            <a:endParaRPr lang="is-IS" sz="2000" dirty="0" smtClean="0"/>
          </a:p>
          <a:p>
            <a:pPr lvl="0"/>
            <a:r>
              <a:rPr lang="en-US" sz="2000" dirty="0" smtClean="0"/>
              <a:t>Huge variety of research data outputs (raw, analyzed, simulated)</a:t>
            </a:r>
          </a:p>
          <a:p>
            <a:pPr marL="457200" lvl="1" indent="0">
              <a:buNone/>
            </a:pPr>
            <a:endParaRPr lang="en-US" sz="1600" dirty="0" smtClean="0"/>
          </a:p>
          <a:p>
            <a:r>
              <a:rPr lang="en-US" sz="2000" dirty="0" smtClean="0"/>
              <a:t>Registered at </a:t>
            </a:r>
            <a:r>
              <a:rPr lang="en-US" sz="2000" dirty="0" smtClean="0"/>
              <a:t>distributed </a:t>
            </a:r>
            <a:r>
              <a:rPr lang="en-US" sz="2000" dirty="0" smtClean="0"/>
              <a:t>information data repository platform (IDRP)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Find, retrieve, share via data portal</a:t>
            </a:r>
          </a:p>
          <a:p>
            <a:endParaRPr lang="en-US" sz="2000" dirty="0" smtClean="0"/>
          </a:p>
          <a:p>
            <a:r>
              <a:rPr lang="en-US" sz="2000" dirty="0" smtClean="0"/>
              <a:t>Publication </a:t>
            </a:r>
            <a:r>
              <a:rPr lang="en-US" sz="2000" dirty="0" smtClean="0"/>
              <a:t>to publication </a:t>
            </a:r>
            <a:r>
              <a:rPr lang="en-US" sz="2000" dirty="0"/>
              <a:t>repository </a:t>
            </a:r>
            <a:r>
              <a:rPr lang="en-US" sz="2000" dirty="0" smtClean="0"/>
              <a:t>on</a:t>
            </a:r>
            <a:r>
              <a:rPr lang="en-US" sz="2000" dirty="0"/>
              <a:t>-demand 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pPr lvl="0"/>
            <a:endParaRPr lang="is-IS" sz="2000" dirty="0" smtClean="0"/>
          </a:p>
          <a:p>
            <a:pPr lvl="0"/>
            <a:endParaRPr lang="en-US" sz="2000" dirty="0"/>
          </a:p>
          <a:p>
            <a:pPr lvl="1">
              <a:buSzPct val="100000"/>
              <a:buFontTx/>
              <a:buChar char="-"/>
            </a:pP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Use Case – NFFA Europe</a:t>
            </a:r>
            <a:endParaRPr lang="en-GB" sz="3200" dirty="0"/>
          </a:p>
        </p:txBody>
      </p:sp>
      <p:pic>
        <p:nvPicPr>
          <p:cNvPr id="4" name="Bild 3" descr="Logo NNFA_NFFAeuLogo_Colou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68" y="1484784"/>
            <a:ext cx="3203848" cy="103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21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755576" y="0"/>
            <a:ext cx="7560840" cy="981075"/>
          </a:xfrm>
        </p:spPr>
        <p:txBody>
          <a:bodyPr/>
          <a:lstStyle/>
          <a:p>
            <a:r>
              <a:rPr lang="en-GB" sz="3200" dirty="0" smtClean="0"/>
              <a:t>NFFA Europe – Metadata Model</a:t>
            </a:r>
            <a:endParaRPr lang="en-GB" sz="3200" dirty="0"/>
          </a:p>
        </p:txBody>
      </p:sp>
      <p:sp>
        <p:nvSpPr>
          <p:cNvPr id="5" name="Abgerundetes Rechteck 4"/>
          <p:cNvSpPr/>
          <p:nvPr/>
        </p:nvSpPr>
        <p:spPr>
          <a:xfrm>
            <a:off x="2051720" y="1340768"/>
            <a:ext cx="1260141" cy="3600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Project (NFFA)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2051720" y="1988840"/>
            <a:ext cx="1260141" cy="3600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err="1"/>
              <a:t>Proposal</a:t>
            </a:r>
            <a:endParaRPr lang="de-DE" sz="1200" dirty="0"/>
          </a:p>
        </p:txBody>
      </p:sp>
      <p:sp>
        <p:nvSpPr>
          <p:cNvPr id="7" name="Abgerundetes Rechteck 6"/>
          <p:cNvSpPr/>
          <p:nvPr/>
        </p:nvSpPr>
        <p:spPr>
          <a:xfrm>
            <a:off x="1187624" y="2636912"/>
            <a:ext cx="1260141" cy="3600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err="1"/>
              <a:t>Facility</a:t>
            </a:r>
            <a:r>
              <a:rPr lang="de-DE" sz="1200" dirty="0"/>
              <a:t> 1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611560" y="3356992"/>
            <a:ext cx="1260141" cy="3600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Instrument</a:t>
            </a:r>
          </a:p>
        </p:txBody>
      </p:sp>
      <p:sp>
        <p:nvSpPr>
          <p:cNvPr id="9" name="Abgerundetes Rechteck 8"/>
          <p:cNvSpPr/>
          <p:nvPr/>
        </p:nvSpPr>
        <p:spPr>
          <a:xfrm>
            <a:off x="611560" y="4005064"/>
            <a:ext cx="1260141" cy="360039"/>
          </a:xfrm>
          <a:prstGeom prst="roundRect">
            <a:avLst/>
          </a:prstGeom>
          <a:solidFill>
            <a:srgbClr val="C3D6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de-DE" sz="1200" dirty="0">
                <a:solidFill>
                  <a:srgbClr val="000000"/>
                </a:solidFill>
              </a:rPr>
              <a:t>Experiment</a:t>
            </a:r>
          </a:p>
        </p:txBody>
      </p:sp>
      <p:sp>
        <p:nvSpPr>
          <p:cNvPr id="10" name="Abgerundetes Rechteck 9"/>
          <p:cNvSpPr/>
          <p:nvPr/>
        </p:nvSpPr>
        <p:spPr>
          <a:xfrm>
            <a:off x="611560" y="4653136"/>
            <a:ext cx="1260141" cy="360039"/>
          </a:xfrm>
          <a:prstGeom prst="roundRect">
            <a:avLst/>
          </a:prstGeom>
          <a:solidFill>
            <a:srgbClr val="C3D6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de-DE" sz="1200" b="1" dirty="0">
                <a:solidFill>
                  <a:srgbClr val="000000"/>
                </a:solidFill>
              </a:rPr>
              <a:t>Measurement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611560" y="5301208"/>
            <a:ext cx="1260141" cy="3600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de-DE" sz="1200" b="1" dirty="0" err="1" smtClean="0">
                <a:solidFill>
                  <a:srgbClr val="000000"/>
                </a:solidFill>
              </a:rPr>
              <a:t>Raw</a:t>
            </a:r>
            <a:r>
              <a:rPr lang="de-DE" sz="1200" b="1" dirty="0" smtClean="0">
                <a:solidFill>
                  <a:srgbClr val="000000"/>
                </a:solidFill>
              </a:rPr>
              <a:t> Data</a:t>
            </a:r>
            <a:endParaRPr lang="de-DE" sz="1200" b="1" dirty="0">
              <a:solidFill>
                <a:srgbClr val="000000"/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2843808" y="2636912"/>
            <a:ext cx="1260141" cy="3600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err="1"/>
              <a:t>Facility</a:t>
            </a:r>
            <a:r>
              <a:rPr lang="de-DE" sz="1200" dirty="0"/>
              <a:t> 2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323528" y="4365104"/>
            <a:ext cx="792088" cy="288031"/>
          </a:xfrm>
          <a:prstGeom prst="roundRect">
            <a:avLst/>
          </a:prstGeom>
          <a:solidFill>
            <a:srgbClr val="C3D6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de-DE" sz="1200" dirty="0">
                <a:solidFill>
                  <a:srgbClr val="000000"/>
                </a:solidFill>
              </a:rPr>
              <a:t>Sample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2051720" y="4653136"/>
            <a:ext cx="1260141" cy="360039"/>
          </a:xfrm>
          <a:prstGeom prst="roundRect">
            <a:avLst/>
          </a:prstGeom>
          <a:solidFill>
            <a:srgbClr val="C3D6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de-DE" sz="1200" dirty="0">
                <a:solidFill>
                  <a:srgbClr val="000000"/>
                </a:solidFill>
              </a:rPr>
              <a:t>Data Analysis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2051720" y="5301208"/>
            <a:ext cx="1260141" cy="3600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de-DE" sz="1200" dirty="0" err="1">
                <a:solidFill>
                  <a:srgbClr val="000000"/>
                </a:solidFill>
              </a:rPr>
              <a:t>Analysed</a:t>
            </a:r>
            <a:r>
              <a:rPr lang="de-DE" sz="1200" dirty="0">
                <a:solidFill>
                  <a:srgbClr val="000000"/>
                </a:solidFill>
              </a:rPr>
              <a:t> Data</a:t>
            </a:r>
          </a:p>
        </p:txBody>
      </p:sp>
      <p:cxnSp>
        <p:nvCxnSpPr>
          <p:cNvPr id="16" name="Gerade Verbindung 15"/>
          <p:cNvCxnSpPr>
            <a:stCxn id="14" idx="2"/>
            <a:endCxn id="15" idx="0"/>
          </p:cNvCxnSpPr>
          <p:nvPr/>
        </p:nvCxnSpPr>
        <p:spPr>
          <a:xfrm>
            <a:off x="2681791" y="5013175"/>
            <a:ext cx="0" cy="2880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>
            <a:stCxn id="5" idx="2"/>
            <a:endCxn id="6" idx="0"/>
          </p:cNvCxnSpPr>
          <p:nvPr/>
        </p:nvCxnSpPr>
        <p:spPr>
          <a:xfrm>
            <a:off x="2681791" y="1700807"/>
            <a:ext cx="0" cy="2880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>
            <a:stCxn id="6" idx="2"/>
            <a:endCxn id="7" idx="0"/>
          </p:cNvCxnSpPr>
          <p:nvPr/>
        </p:nvCxnSpPr>
        <p:spPr>
          <a:xfrm flipH="1">
            <a:off x="1817695" y="2348879"/>
            <a:ext cx="864096" cy="2880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>
            <a:stCxn id="6" idx="2"/>
            <a:endCxn id="12" idx="0"/>
          </p:cNvCxnSpPr>
          <p:nvPr/>
        </p:nvCxnSpPr>
        <p:spPr>
          <a:xfrm>
            <a:off x="2681791" y="2348879"/>
            <a:ext cx="792088" cy="2880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>
            <a:stCxn id="7" idx="2"/>
            <a:endCxn id="8" idx="0"/>
          </p:cNvCxnSpPr>
          <p:nvPr/>
        </p:nvCxnSpPr>
        <p:spPr>
          <a:xfrm flipH="1">
            <a:off x="1241631" y="2996951"/>
            <a:ext cx="576064" cy="3600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>
            <a:stCxn id="8" idx="2"/>
            <a:endCxn id="9" idx="0"/>
          </p:cNvCxnSpPr>
          <p:nvPr/>
        </p:nvCxnSpPr>
        <p:spPr>
          <a:xfrm>
            <a:off x="1241631" y="3717031"/>
            <a:ext cx="0" cy="2880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>
            <a:stCxn id="9" idx="2"/>
            <a:endCxn id="10" idx="0"/>
          </p:cNvCxnSpPr>
          <p:nvPr/>
        </p:nvCxnSpPr>
        <p:spPr>
          <a:xfrm>
            <a:off x="1241631" y="4365103"/>
            <a:ext cx="0" cy="2880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>
            <a:stCxn id="10" idx="2"/>
            <a:endCxn id="11" idx="0"/>
          </p:cNvCxnSpPr>
          <p:nvPr/>
        </p:nvCxnSpPr>
        <p:spPr>
          <a:xfrm>
            <a:off x="1241631" y="5013175"/>
            <a:ext cx="0" cy="2880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 flipV="1">
            <a:off x="1835696" y="5013176"/>
            <a:ext cx="288032" cy="288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3275856" y="2852936"/>
            <a:ext cx="5040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>
                <a:solidFill>
                  <a:srgbClr val="58A618"/>
                </a:solidFill>
              </a:rPr>
              <a:t>.</a:t>
            </a:r>
          </a:p>
          <a:p>
            <a:pPr algn="ctr"/>
            <a:r>
              <a:rPr lang="de-DE" sz="2800" dirty="0" smtClean="0">
                <a:solidFill>
                  <a:srgbClr val="58A618"/>
                </a:solidFill>
              </a:rPr>
              <a:t>.</a:t>
            </a:r>
          </a:p>
          <a:p>
            <a:pPr algn="ctr"/>
            <a:r>
              <a:rPr lang="de-DE" sz="2800" dirty="0">
                <a:solidFill>
                  <a:srgbClr val="58A618"/>
                </a:solidFill>
              </a:rPr>
              <a:t>.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2195736" y="3140968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rgbClr val="58A618"/>
                </a:solidFill>
              </a:rPr>
              <a:t>.</a:t>
            </a:r>
          </a:p>
          <a:p>
            <a:pPr algn="ctr"/>
            <a:r>
              <a:rPr lang="de-DE" sz="2000" dirty="0" smtClean="0">
                <a:solidFill>
                  <a:srgbClr val="58A618"/>
                </a:solidFill>
              </a:rPr>
              <a:t>.</a:t>
            </a:r>
          </a:p>
          <a:p>
            <a:pPr algn="ctr"/>
            <a:r>
              <a:rPr lang="de-DE" sz="2000" dirty="0">
                <a:solidFill>
                  <a:srgbClr val="58A618"/>
                </a:solidFill>
              </a:rPr>
              <a:t>.</a:t>
            </a:r>
          </a:p>
        </p:txBody>
      </p:sp>
      <p:sp>
        <p:nvSpPr>
          <p:cNvPr id="2" name="Geschweifte Klammer rechts 1"/>
          <p:cNvSpPr/>
          <p:nvPr/>
        </p:nvSpPr>
        <p:spPr bwMode="auto">
          <a:xfrm>
            <a:off x="3923928" y="1340768"/>
            <a:ext cx="864096" cy="2376264"/>
          </a:xfrm>
          <a:prstGeom prst="rightBrace">
            <a:avLst>
              <a:gd name="adj1" fmla="val 8333"/>
              <a:gd name="adj2" fmla="val 49332"/>
            </a:avLst>
          </a:prstGeom>
          <a:noFill/>
          <a:ln w="38100" cmpd="sng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8" name="Geschweifte Klammer rechts 27"/>
          <p:cNvSpPr/>
          <p:nvPr/>
        </p:nvSpPr>
        <p:spPr bwMode="auto">
          <a:xfrm>
            <a:off x="3995936" y="4005064"/>
            <a:ext cx="792088" cy="1008112"/>
          </a:xfrm>
          <a:prstGeom prst="rightBrace">
            <a:avLst>
              <a:gd name="adj1" fmla="val 8333"/>
              <a:gd name="adj2" fmla="val 47519"/>
            </a:avLst>
          </a:prstGeom>
          <a:noFill/>
          <a:ln w="38100" cmpd="sng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9" name="Content Placeholder 1"/>
          <p:cNvSpPr txBox="1">
            <a:spLocks/>
          </p:cNvSpPr>
          <p:nvPr/>
        </p:nvSpPr>
        <p:spPr>
          <a:xfrm>
            <a:off x="4860032" y="5085184"/>
            <a:ext cx="3960440" cy="86409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dirty="0"/>
              <a:t>Data</a:t>
            </a:r>
            <a:r>
              <a:rPr lang="en-US" sz="2000" b="0" dirty="0"/>
              <a:t> assets summarize all </a:t>
            </a:r>
            <a:r>
              <a:rPr lang="en-US" sz="2000" b="0" dirty="0" smtClean="0"/>
              <a:t>file-based </a:t>
            </a:r>
            <a:r>
              <a:rPr lang="en-US" sz="2000" b="0" dirty="0"/>
              <a:t>output of </a:t>
            </a:r>
            <a:r>
              <a:rPr lang="en-US" sz="2000" b="0" dirty="0" smtClean="0"/>
              <a:t>experiments</a:t>
            </a:r>
            <a:endParaRPr lang="en-US" sz="2000" b="0" dirty="0"/>
          </a:p>
          <a:p>
            <a:endParaRPr lang="en-US" sz="2000" dirty="0" smtClean="0"/>
          </a:p>
          <a:p>
            <a:pPr lvl="1">
              <a:buSzPct val="100000"/>
              <a:buFontTx/>
              <a:buChar char="-"/>
            </a:pPr>
            <a:endParaRPr lang="en-US" sz="2000" dirty="0"/>
          </a:p>
        </p:txBody>
      </p:sp>
      <p:sp>
        <p:nvSpPr>
          <p:cNvPr id="31" name="Geschweifte Klammer rechts 30"/>
          <p:cNvSpPr/>
          <p:nvPr/>
        </p:nvSpPr>
        <p:spPr bwMode="auto">
          <a:xfrm>
            <a:off x="4067944" y="5301208"/>
            <a:ext cx="792088" cy="360040"/>
          </a:xfrm>
          <a:prstGeom prst="rightBrace">
            <a:avLst>
              <a:gd name="adj1" fmla="val 8333"/>
              <a:gd name="adj2" fmla="val 47519"/>
            </a:avLst>
          </a:prstGeom>
          <a:noFill/>
          <a:ln w="38100" cmpd="sng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2" name="Content Placeholder 1"/>
          <p:cNvSpPr txBox="1">
            <a:spLocks/>
          </p:cNvSpPr>
          <p:nvPr/>
        </p:nvSpPr>
        <p:spPr>
          <a:xfrm>
            <a:off x="4860032" y="2060848"/>
            <a:ext cx="3960440" cy="86409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b="0" dirty="0" smtClean="0"/>
              <a:t>Basic </a:t>
            </a:r>
            <a:r>
              <a:rPr lang="en-US" sz="2000" dirty="0" smtClean="0"/>
              <a:t>metadata</a:t>
            </a:r>
            <a:r>
              <a:rPr lang="en-US" sz="2000" b="0" dirty="0" smtClean="0"/>
              <a:t> provided with proposal submission</a:t>
            </a:r>
          </a:p>
          <a:p>
            <a:endParaRPr lang="is-IS" sz="2000" dirty="0" smtClean="0"/>
          </a:p>
          <a:p>
            <a:endParaRPr lang="en-US" sz="2000" dirty="0" smtClean="0"/>
          </a:p>
          <a:p>
            <a:pPr lvl="1">
              <a:buSzPct val="100000"/>
              <a:buFontTx/>
              <a:buChar char="-"/>
            </a:pPr>
            <a:endParaRPr lang="en-US" sz="2000" dirty="0"/>
          </a:p>
        </p:txBody>
      </p:sp>
      <p:sp>
        <p:nvSpPr>
          <p:cNvPr id="33" name="Content Placeholder 1"/>
          <p:cNvSpPr txBox="1">
            <a:spLocks/>
          </p:cNvSpPr>
          <p:nvPr/>
        </p:nvSpPr>
        <p:spPr>
          <a:xfrm>
            <a:off x="4860032" y="4077072"/>
            <a:ext cx="4680520" cy="86409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b="0" dirty="0"/>
              <a:t>Additional </a:t>
            </a:r>
            <a:r>
              <a:rPr lang="en-US" sz="2000" dirty="0"/>
              <a:t>metadata</a:t>
            </a:r>
            <a:r>
              <a:rPr lang="en-US" sz="2000" b="0" dirty="0"/>
              <a:t> added after </a:t>
            </a:r>
            <a:r>
              <a:rPr lang="en-US" sz="2000" b="0" dirty="0" smtClean="0"/>
              <a:t>experiment</a:t>
            </a:r>
            <a:endParaRPr lang="is-IS" sz="2000" b="0" dirty="0" smtClean="0"/>
          </a:p>
        </p:txBody>
      </p:sp>
    </p:spTree>
    <p:extLst>
      <p:ext uri="{BB962C8B-B14F-4D97-AF65-F5344CB8AC3E}">
        <p14:creationId xmlns:p14="http://schemas.microsoft.com/office/powerpoint/2010/main" val="535172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NFFA Europe </a:t>
            </a:r>
            <a:r>
              <a:rPr lang="en-GB" sz="3200" dirty="0"/>
              <a:t>– </a:t>
            </a:r>
            <a:r>
              <a:rPr lang="en-GB" sz="3200" dirty="0" smtClean="0"/>
              <a:t>Architecture</a:t>
            </a:r>
            <a:endParaRPr lang="en-GB" sz="3200" dirty="0"/>
          </a:p>
        </p:txBody>
      </p:sp>
      <p:sp>
        <p:nvSpPr>
          <p:cNvPr id="13" name="Abgerundetes Rechteck 12"/>
          <p:cNvSpPr/>
          <p:nvPr/>
        </p:nvSpPr>
        <p:spPr>
          <a:xfrm>
            <a:off x="539552" y="1556792"/>
            <a:ext cx="792088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b="1" dirty="0" smtClean="0"/>
              <a:t>NFFA Portal</a:t>
            </a:r>
            <a:endParaRPr lang="de-DE" sz="1800" b="1" dirty="0"/>
          </a:p>
        </p:txBody>
      </p:sp>
      <p:sp>
        <p:nvSpPr>
          <p:cNvPr id="14" name="Abgerundetes Rechteck 13"/>
          <p:cNvSpPr/>
          <p:nvPr/>
        </p:nvSpPr>
        <p:spPr>
          <a:xfrm>
            <a:off x="539552" y="4581128"/>
            <a:ext cx="7992888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DE" sz="2000" dirty="0"/>
              <a:t>Facility</a:t>
            </a:r>
            <a:r>
              <a:rPr lang="de-DE" sz="1800" b="1" dirty="0" smtClean="0"/>
              <a:t> </a:t>
            </a:r>
            <a:endParaRPr lang="de-DE" sz="2000" b="1" dirty="0"/>
          </a:p>
        </p:txBody>
      </p:sp>
      <p:sp>
        <p:nvSpPr>
          <p:cNvPr id="15" name="Abgerundetes Rechteck 14"/>
          <p:cNvSpPr/>
          <p:nvPr/>
        </p:nvSpPr>
        <p:spPr>
          <a:xfrm>
            <a:off x="755576" y="5085183"/>
            <a:ext cx="3096343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err="1"/>
              <a:t>Local</a:t>
            </a:r>
            <a:r>
              <a:rPr lang="de-DE" sz="1800" dirty="0"/>
              <a:t> Data Repository</a:t>
            </a:r>
          </a:p>
        </p:txBody>
      </p:sp>
      <p:sp>
        <p:nvSpPr>
          <p:cNvPr id="16" name="Abgerundetes Rechteck 15"/>
          <p:cNvSpPr/>
          <p:nvPr/>
        </p:nvSpPr>
        <p:spPr>
          <a:xfrm>
            <a:off x="5148064" y="5085183"/>
            <a:ext cx="3024336" cy="648072"/>
          </a:xfrm>
          <a:prstGeom prst="roundRect">
            <a:avLst/>
          </a:prstGeom>
          <a:solidFill>
            <a:srgbClr val="969696">
              <a:alpha val="5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smtClean="0">
                <a:ln>
                  <a:solidFill>
                    <a:schemeClr val="bg1">
                      <a:lumMod val="65000"/>
                    </a:schemeClr>
                  </a:solidFill>
                </a:ln>
              </a:rPr>
              <a:t>Analysis Resources</a:t>
            </a:r>
          </a:p>
        </p:txBody>
      </p:sp>
    </p:spTree>
    <p:extLst>
      <p:ext uri="{BB962C8B-B14F-4D97-AF65-F5344CB8AC3E}">
        <p14:creationId xmlns:p14="http://schemas.microsoft.com/office/powerpoint/2010/main" val="3094234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NFFA Europe – Architecture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539552" y="1556792"/>
            <a:ext cx="792088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b="1" dirty="0" smtClean="0"/>
              <a:t>NFFA Portal</a:t>
            </a:r>
            <a:endParaRPr lang="de-DE" sz="1800" b="1" dirty="0"/>
          </a:p>
        </p:txBody>
      </p:sp>
      <p:sp>
        <p:nvSpPr>
          <p:cNvPr id="14" name="Abgerundetes Rechteck 13"/>
          <p:cNvSpPr/>
          <p:nvPr/>
        </p:nvSpPr>
        <p:spPr>
          <a:xfrm>
            <a:off x="539552" y="4581128"/>
            <a:ext cx="7992888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DE" sz="2000" dirty="0"/>
              <a:t>Facility</a:t>
            </a:r>
            <a:r>
              <a:rPr lang="de-DE" sz="1800" b="1" dirty="0" smtClean="0"/>
              <a:t> </a:t>
            </a:r>
            <a:endParaRPr lang="de-DE" sz="2000" b="1" dirty="0"/>
          </a:p>
        </p:txBody>
      </p:sp>
      <p:sp>
        <p:nvSpPr>
          <p:cNvPr id="15" name="Abgerundetes Rechteck 14"/>
          <p:cNvSpPr/>
          <p:nvPr/>
        </p:nvSpPr>
        <p:spPr>
          <a:xfrm>
            <a:off x="755576" y="5085183"/>
            <a:ext cx="3096343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err="1"/>
              <a:t>Local</a:t>
            </a:r>
            <a:r>
              <a:rPr lang="de-DE" sz="1800" dirty="0"/>
              <a:t> Data Repository</a:t>
            </a:r>
          </a:p>
        </p:txBody>
      </p:sp>
      <p:sp>
        <p:nvSpPr>
          <p:cNvPr id="16" name="Abgerundetes Rechteck 15"/>
          <p:cNvSpPr/>
          <p:nvPr/>
        </p:nvSpPr>
        <p:spPr>
          <a:xfrm>
            <a:off x="5148064" y="5085183"/>
            <a:ext cx="3024336" cy="648072"/>
          </a:xfrm>
          <a:prstGeom prst="roundRect">
            <a:avLst/>
          </a:prstGeom>
          <a:solidFill>
            <a:srgbClr val="969696">
              <a:alpha val="5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smtClean="0">
                <a:ln>
                  <a:solidFill>
                    <a:schemeClr val="bg1">
                      <a:lumMod val="65000"/>
                    </a:schemeClr>
                  </a:solidFill>
                </a:ln>
              </a:rPr>
              <a:t>Analysis Resources</a:t>
            </a:r>
          </a:p>
        </p:txBody>
      </p:sp>
      <p:sp>
        <p:nvSpPr>
          <p:cNvPr id="17" name="Abgerundetes Rechteck 16"/>
          <p:cNvSpPr/>
          <p:nvPr/>
        </p:nvSpPr>
        <p:spPr>
          <a:xfrm>
            <a:off x="539552" y="2492896"/>
            <a:ext cx="7992888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DE" sz="2000" dirty="0"/>
              <a:t>Information </a:t>
            </a:r>
            <a:r>
              <a:rPr lang="de-DE" sz="2000" dirty="0" err="1"/>
              <a:t>and</a:t>
            </a:r>
            <a:r>
              <a:rPr lang="de-DE" sz="2000" dirty="0"/>
              <a:t> Data </a:t>
            </a:r>
            <a:r>
              <a:rPr lang="de-DE" sz="2000" dirty="0" smtClean="0"/>
              <a:t>Repository </a:t>
            </a:r>
            <a:r>
              <a:rPr lang="de-DE" sz="2000" dirty="0" err="1" smtClean="0"/>
              <a:t>Platform</a:t>
            </a:r>
            <a:r>
              <a:rPr lang="de-DE" sz="2000" dirty="0" smtClean="0"/>
              <a:t> </a:t>
            </a:r>
            <a:r>
              <a:rPr lang="de-DE" sz="2000" dirty="0"/>
              <a:t>(IDRP)</a:t>
            </a:r>
          </a:p>
        </p:txBody>
      </p:sp>
      <p:sp>
        <p:nvSpPr>
          <p:cNvPr id="18" name="Abgerundetes Rechteck 17"/>
          <p:cNvSpPr/>
          <p:nvPr/>
        </p:nvSpPr>
        <p:spPr>
          <a:xfrm>
            <a:off x="755576" y="3031792"/>
            <a:ext cx="3096344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Distributed Repository</a:t>
            </a:r>
          </a:p>
        </p:txBody>
      </p:sp>
      <p:sp>
        <p:nvSpPr>
          <p:cNvPr id="23" name="Pfeil nach oben 22"/>
          <p:cNvSpPr/>
          <p:nvPr/>
        </p:nvSpPr>
        <p:spPr>
          <a:xfrm rot="10800000">
            <a:off x="4572000" y="2060848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4" name="Pfeil nach oben 23"/>
          <p:cNvSpPr/>
          <p:nvPr/>
        </p:nvSpPr>
        <p:spPr>
          <a:xfrm>
            <a:off x="2339752" y="4077072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97210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NFFA Europe – Architecture</a:t>
            </a:r>
          </a:p>
        </p:txBody>
      </p:sp>
      <p:sp>
        <p:nvSpPr>
          <p:cNvPr id="13" name="Pfeil nach oben 12"/>
          <p:cNvSpPr/>
          <p:nvPr/>
        </p:nvSpPr>
        <p:spPr>
          <a:xfrm>
            <a:off x="4067944" y="2060848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rgbClr val="FF0000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539552" y="1556792"/>
            <a:ext cx="792088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b="1" dirty="0" smtClean="0"/>
              <a:t>NFFA Portal</a:t>
            </a:r>
            <a:endParaRPr lang="de-DE" sz="1800" b="1" dirty="0"/>
          </a:p>
        </p:txBody>
      </p:sp>
      <p:sp>
        <p:nvSpPr>
          <p:cNvPr id="21" name="Abgerundetes Rechteck 20"/>
          <p:cNvSpPr/>
          <p:nvPr/>
        </p:nvSpPr>
        <p:spPr>
          <a:xfrm>
            <a:off x="539552" y="4581128"/>
            <a:ext cx="7992888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DE" sz="2000" dirty="0"/>
              <a:t>Facility</a:t>
            </a:r>
            <a:r>
              <a:rPr lang="de-DE" sz="1800" b="1" dirty="0" smtClean="0"/>
              <a:t> </a:t>
            </a:r>
            <a:endParaRPr lang="de-DE" sz="2000" b="1" dirty="0"/>
          </a:p>
        </p:txBody>
      </p:sp>
      <p:sp>
        <p:nvSpPr>
          <p:cNvPr id="22" name="Abgerundetes Rechteck 21"/>
          <p:cNvSpPr/>
          <p:nvPr/>
        </p:nvSpPr>
        <p:spPr>
          <a:xfrm>
            <a:off x="755576" y="5085183"/>
            <a:ext cx="3096343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err="1"/>
              <a:t>Local</a:t>
            </a:r>
            <a:r>
              <a:rPr lang="de-DE" sz="1800" dirty="0"/>
              <a:t> Data Repository</a:t>
            </a:r>
          </a:p>
        </p:txBody>
      </p:sp>
      <p:sp>
        <p:nvSpPr>
          <p:cNvPr id="23" name="Abgerundetes Rechteck 22"/>
          <p:cNvSpPr/>
          <p:nvPr/>
        </p:nvSpPr>
        <p:spPr>
          <a:xfrm>
            <a:off x="5148064" y="5085183"/>
            <a:ext cx="3024336" cy="648072"/>
          </a:xfrm>
          <a:prstGeom prst="roundRect">
            <a:avLst/>
          </a:prstGeom>
          <a:solidFill>
            <a:srgbClr val="969696">
              <a:alpha val="5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smtClean="0">
                <a:ln>
                  <a:solidFill>
                    <a:schemeClr val="bg1">
                      <a:lumMod val="65000"/>
                    </a:schemeClr>
                  </a:solidFill>
                </a:ln>
              </a:rPr>
              <a:t>Analysis Resources</a:t>
            </a:r>
          </a:p>
        </p:txBody>
      </p:sp>
      <p:sp>
        <p:nvSpPr>
          <p:cNvPr id="24" name="Abgerundetes Rechteck 23"/>
          <p:cNvSpPr/>
          <p:nvPr/>
        </p:nvSpPr>
        <p:spPr>
          <a:xfrm>
            <a:off x="539552" y="2492896"/>
            <a:ext cx="7992888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DE" sz="2000" dirty="0"/>
              <a:t>Information </a:t>
            </a:r>
            <a:r>
              <a:rPr lang="de-DE" sz="2000" dirty="0" err="1"/>
              <a:t>and</a:t>
            </a:r>
            <a:r>
              <a:rPr lang="de-DE" sz="2000" dirty="0"/>
              <a:t> Data </a:t>
            </a:r>
            <a:r>
              <a:rPr lang="de-DE" sz="2000" dirty="0" smtClean="0"/>
              <a:t>Repository </a:t>
            </a:r>
            <a:r>
              <a:rPr lang="de-DE" sz="2000" dirty="0" err="1" smtClean="0"/>
              <a:t>Platform</a:t>
            </a:r>
            <a:r>
              <a:rPr lang="de-DE" sz="2000" dirty="0" smtClean="0"/>
              <a:t> </a:t>
            </a:r>
            <a:r>
              <a:rPr lang="de-DE" sz="2000" dirty="0"/>
              <a:t>(IDRP)</a:t>
            </a:r>
          </a:p>
        </p:txBody>
      </p:sp>
      <p:sp>
        <p:nvSpPr>
          <p:cNvPr id="25" name="Abgerundetes Rechteck 24"/>
          <p:cNvSpPr/>
          <p:nvPr/>
        </p:nvSpPr>
        <p:spPr>
          <a:xfrm>
            <a:off x="755576" y="3031792"/>
            <a:ext cx="3096344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Distributed Repository</a:t>
            </a:r>
          </a:p>
        </p:txBody>
      </p:sp>
      <p:sp>
        <p:nvSpPr>
          <p:cNvPr id="26" name="Pfeil nach oben 25"/>
          <p:cNvSpPr/>
          <p:nvPr/>
        </p:nvSpPr>
        <p:spPr>
          <a:xfrm rot="10800000">
            <a:off x="4572000" y="2060848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7" name="Pfeil nach oben 26"/>
          <p:cNvSpPr/>
          <p:nvPr/>
        </p:nvSpPr>
        <p:spPr>
          <a:xfrm>
            <a:off x="2339752" y="4077072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2" name="Pfeil nach oben 11"/>
          <p:cNvSpPr/>
          <p:nvPr/>
        </p:nvSpPr>
        <p:spPr>
          <a:xfrm rot="10800000">
            <a:off x="2843808" y="4149080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033837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NFFA Europe </a:t>
            </a:r>
            <a:r>
              <a:rPr lang="en-GB" sz="3200" dirty="0" smtClean="0"/>
              <a:t>– </a:t>
            </a:r>
            <a:r>
              <a:rPr lang="en-GB" sz="3200" dirty="0"/>
              <a:t>Architecture</a:t>
            </a:r>
          </a:p>
        </p:txBody>
      </p:sp>
      <p:sp>
        <p:nvSpPr>
          <p:cNvPr id="28" name="Pfeil nach oben 27"/>
          <p:cNvSpPr/>
          <p:nvPr/>
        </p:nvSpPr>
        <p:spPr>
          <a:xfrm>
            <a:off x="4067944" y="2060848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rgbClr val="FF0000"/>
              </a:solidFill>
            </a:endParaRPr>
          </a:p>
        </p:txBody>
      </p:sp>
      <p:sp>
        <p:nvSpPr>
          <p:cNvPr id="29" name="Abgerundetes Rechteck 28"/>
          <p:cNvSpPr/>
          <p:nvPr/>
        </p:nvSpPr>
        <p:spPr>
          <a:xfrm>
            <a:off x="539552" y="1556792"/>
            <a:ext cx="792088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b="1" dirty="0" smtClean="0"/>
              <a:t>NFFA Portal</a:t>
            </a:r>
            <a:endParaRPr lang="de-DE" sz="1800" b="1" dirty="0"/>
          </a:p>
        </p:txBody>
      </p:sp>
      <p:sp>
        <p:nvSpPr>
          <p:cNvPr id="30" name="Abgerundetes Rechteck 29"/>
          <p:cNvSpPr/>
          <p:nvPr/>
        </p:nvSpPr>
        <p:spPr>
          <a:xfrm>
            <a:off x="539552" y="4581128"/>
            <a:ext cx="7992888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DE" sz="2000" dirty="0"/>
              <a:t>Facility</a:t>
            </a:r>
            <a:r>
              <a:rPr lang="de-DE" sz="1800" b="1" dirty="0" smtClean="0"/>
              <a:t> </a:t>
            </a:r>
            <a:endParaRPr lang="de-DE" sz="2000" b="1" dirty="0"/>
          </a:p>
        </p:txBody>
      </p:sp>
      <p:sp>
        <p:nvSpPr>
          <p:cNvPr id="31" name="Abgerundetes Rechteck 30"/>
          <p:cNvSpPr/>
          <p:nvPr/>
        </p:nvSpPr>
        <p:spPr>
          <a:xfrm>
            <a:off x="755576" y="5085183"/>
            <a:ext cx="3096343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err="1"/>
              <a:t>Local</a:t>
            </a:r>
            <a:r>
              <a:rPr lang="de-DE" sz="1800" dirty="0"/>
              <a:t> Data Repository</a:t>
            </a:r>
          </a:p>
        </p:txBody>
      </p:sp>
      <p:sp>
        <p:nvSpPr>
          <p:cNvPr id="32" name="Abgerundetes Rechteck 31"/>
          <p:cNvSpPr/>
          <p:nvPr/>
        </p:nvSpPr>
        <p:spPr>
          <a:xfrm>
            <a:off x="5148064" y="5085183"/>
            <a:ext cx="3024336" cy="648072"/>
          </a:xfrm>
          <a:prstGeom prst="roundRect">
            <a:avLst/>
          </a:prstGeom>
          <a:solidFill>
            <a:srgbClr val="969696">
              <a:alpha val="5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smtClean="0">
                <a:ln>
                  <a:solidFill>
                    <a:schemeClr val="bg1">
                      <a:lumMod val="65000"/>
                    </a:schemeClr>
                  </a:solidFill>
                </a:ln>
              </a:rPr>
              <a:t>Analysis Resources</a:t>
            </a:r>
          </a:p>
        </p:txBody>
      </p:sp>
      <p:sp>
        <p:nvSpPr>
          <p:cNvPr id="33" name="Abgerundetes Rechteck 32"/>
          <p:cNvSpPr/>
          <p:nvPr/>
        </p:nvSpPr>
        <p:spPr>
          <a:xfrm>
            <a:off x="539552" y="2492896"/>
            <a:ext cx="7992888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DE" sz="2000" dirty="0"/>
              <a:t>Information </a:t>
            </a:r>
            <a:r>
              <a:rPr lang="de-DE" sz="2000" dirty="0" err="1"/>
              <a:t>and</a:t>
            </a:r>
            <a:r>
              <a:rPr lang="de-DE" sz="2000" dirty="0"/>
              <a:t> Data </a:t>
            </a:r>
            <a:r>
              <a:rPr lang="de-DE" sz="2000" dirty="0" smtClean="0"/>
              <a:t>Repository </a:t>
            </a:r>
            <a:r>
              <a:rPr lang="de-DE" sz="2000" dirty="0" err="1" smtClean="0"/>
              <a:t>Platform</a:t>
            </a:r>
            <a:r>
              <a:rPr lang="de-DE" sz="2000" dirty="0" smtClean="0"/>
              <a:t> </a:t>
            </a:r>
            <a:r>
              <a:rPr lang="de-DE" sz="2000" dirty="0"/>
              <a:t>(IDRP)</a:t>
            </a:r>
          </a:p>
        </p:txBody>
      </p:sp>
      <p:sp>
        <p:nvSpPr>
          <p:cNvPr id="34" name="Abgerundetes Rechteck 33"/>
          <p:cNvSpPr/>
          <p:nvPr/>
        </p:nvSpPr>
        <p:spPr>
          <a:xfrm>
            <a:off x="755576" y="3031792"/>
            <a:ext cx="3096344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Distributed Repository</a:t>
            </a:r>
          </a:p>
        </p:txBody>
      </p:sp>
      <p:sp>
        <p:nvSpPr>
          <p:cNvPr id="35" name="Pfeil nach oben 34"/>
          <p:cNvSpPr/>
          <p:nvPr/>
        </p:nvSpPr>
        <p:spPr>
          <a:xfrm rot="10800000">
            <a:off x="4572000" y="2060848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6" name="Pfeil nach oben 35"/>
          <p:cNvSpPr/>
          <p:nvPr/>
        </p:nvSpPr>
        <p:spPr>
          <a:xfrm>
            <a:off x="2339752" y="4077072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5" name="Pfeil nach oben 14"/>
          <p:cNvSpPr/>
          <p:nvPr/>
        </p:nvSpPr>
        <p:spPr>
          <a:xfrm rot="5400000">
            <a:off x="4319972" y="3248980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4" name="Abgerundetes Rechteck 13"/>
          <p:cNvSpPr/>
          <p:nvPr/>
        </p:nvSpPr>
        <p:spPr>
          <a:xfrm>
            <a:off x="5076056" y="3068960"/>
            <a:ext cx="3024336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err="1"/>
              <a:t>Publication</a:t>
            </a:r>
            <a:r>
              <a:rPr lang="de-DE" sz="1800" dirty="0"/>
              <a:t> Repository</a:t>
            </a:r>
          </a:p>
        </p:txBody>
      </p:sp>
      <p:sp>
        <p:nvSpPr>
          <p:cNvPr id="16" name="Pfeil nach oben 15"/>
          <p:cNvSpPr/>
          <p:nvPr/>
        </p:nvSpPr>
        <p:spPr>
          <a:xfrm rot="10800000">
            <a:off x="2843808" y="4149080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4102999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Many different research data repository systems at facilities</a:t>
            </a:r>
          </a:p>
          <a:p>
            <a:pPr lvl="1"/>
            <a:r>
              <a:rPr lang="en-US" dirty="0" smtClean="0"/>
              <a:t>How to provide </a:t>
            </a:r>
            <a:r>
              <a:rPr lang="en-US" b="1" dirty="0" smtClean="0"/>
              <a:t>transparent access </a:t>
            </a:r>
            <a:r>
              <a:rPr lang="en-US" dirty="0" smtClean="0"/>
              <a:t>via IDRP/portal </a:t>
            </a:r>
            <a:r>
              <a:rPr lang="en-US" b="1" dirty="0" smtClean="0"/>
              <a:t>to (meta-)data</a:t>
            </a:r>
            <a:r>
              <a:rPr lang="en-US" dirty="0" smtClean="0"/>
              <a:t>?</a:t>
            </a:r>
          </a:p>
          <a:p>
            <a:pPr lvl="1"/>
            <a:endParaRPr lang="en-US" dirty="0"/>
          </a:p>
          <a:p>
            <a:r>
              <a:rPr lang="en-US" sz="2000" dirty="0" smtClean="0"/>
              <a:t>Different models/repositories needed for internal and public data</a:t>
            </a:r>
          </a:p>
          <a:p>
            <a:pPr lvl="1"/>
            <a:r>
              <a:rPr lang="en-US" dirty="0" smtClean="0"/>
              <a:t>How to </a:t>
            </a:r>
            <a:r>
              <a:rPr lang="en-US" b="1" dirty="0" smtClean="0"/>
              <a:t>migrate from the internal to the public model</a:t>
            </a:r>
            <a:r>
              <a:rPr lang="en-US" dirty="0" smtClean="0"/>
              <a:t>?</a:t>
            </a:r>
          </a:p>
          <a:p>
            <a:pPr lvl="1"/>
            <a:endParaRPr lang="en-US" dirty="0" smtClean="0"/>
          </a:p>
          <a:p>
            <a:r>
              <a:rPr lang="en-US" sz="2000" dirty="0" smtClean="0"/>
              <a:t>Different (research) data types</a:t>
            </a:r>
          </a:p>
          <a:p>
            <a:pPr lvl="1"/>
            <a:r>
              <a:rPr lang="en-US" dirty="0" smtClean="0"/>
              <a:t>How to </a:t>
            </a:r>
            <a:r>
              <a:rPr lang="en-US" b="1" dirty="0" smtClean="0"/>
              <a:t>identify/obtain data type information</a:t>
            </a:r>
            <a:r>
              <a:rPr lang="en-US" dirty="0" smtClean="0"/>
              <a:t> from repositories?</a:t>
            </a:r>
          </a:p>
          <a:p>
            <a:pPr lvl="1"/>
            <a:endParaRPr lang="en-US" dirty="0" smtClean="0"/>
          </a:p>
          <a:p>
            <a:r>
              <a:rPr lang="en-US" sz="2000" dirty="0" smtClean="0"/>
              <a:t>Reasonable performance and flexibility needed due to focus on research data</a:t>
            </a:r>
          </a:p>
          <a:p>
            <a:pPr lvl="1"/>
            <a:r>
              <a:rPr lang="en-US" dirty="0" smtClean="0"/>
              <a:t>What </a:t>
            </a:r>
            <a:r>
              <a:rPr lang="en-US" dirty="0" smtClean="0"/>
              <a:t>are </a:t>
            </a:r>
            <a:r>
              <a:rPr lang="en-US" b="1" dirty="0" smtClean="0"/>
              <a:t>special challenges</a:t>
            </a:r>
            <a:r>
              <a:rPr lang="en-US" b="1" dirty="0" smtClean="0"/>
              <a:t> </a:t>
            </a:r>
            <a:r>
              <a:rPr lang="en-US" b="1" dirty="0" smtClean="0"/>
              <a:t>for research data</a:t>
            </a:r>
            <a:r>
              <a:rPr lang="en-US" dirty="0" smtClean="0"/>
              <a:t>? </a:t>
            </a:r>
            <a:endParaRPr lang="en-US" dirty="0"/>
          </a:p>
          <a:p>
            <a:pPr marL="269875" lvl="1" indent="0">
              <a:buNone/>
            </a:pPr>
            <a:endParaRPr lang="en-US" sz="2000" dirty="0"/>
          </a:p>
          <a:p>
            <a:pPr lvl="1">
              <a:buSzPct val="100000"/>
              <a:buFontTx/>
              <a:buChar char="-"/>
            </a:pP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Interoperability Aspects &amp; Questions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64590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99993" y="1556793"/>
            <a:ext cx="4392488" cy="3312368"/>
          </a:xfrm>
        </p:spPr>
        <p:txBody>
          <a:bodyPr/>
          <a:lstStyle/>
          <a:p>
            <a:r>
              <a:rPr lang="en-US" sz="2000" dirty="0" smtClean="0"/>
              <a:t>One internal metadata model</a:t>
            </a:r>
          </a:p>
          <a:p>
            <a:endParaRPr lang="en-US" sz="2000" dirty="0"/>
          </a:p>
          <a:p>
            <a:r>
              <a:rPr lang="en-US" sz="2000" dirty="0" smtClean="0"/>
              <a:t>Custom metadata provided separately, custom extraction and retrieval needed</a:t>
            </a:r>
          </a:p>
          <a:p>
            <a:endParaRPr lang="en-US" sz="2000" dirty="0"/>
          </a:p>
          <a:p>
            <a:r>
              <a:rPr lang="en-US" sz="2000" dirty="0" smtClean="0"/>
              <a:t>Data remains at facility, registered by reference, access organized by policy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Transparent Access to (Meta-)Data</a:t>
            </a:r>
            <a:endParaRPr lang="en-GB" sz="3200" dirty="0"/>
          </a:p>
        </p:txBody>
      </p:sp>
      <p:sp>
        <p:nvSpPr>
          <p:cNvPr id="5" name="Abgerundetes Rechteck 4"/>
          <p:cNvSpPr/>
          <p:nvPr/>
        </p:nvSpPr>
        <p:spPr>
          <a:xfrm>
            <a:off x="539552" y="1556792"/>
            <a:ext cx="3528392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b="1" dirty="0" smtClean="0"/>
              <a:t>NFFA Portal</a:t>
            </a:r>
            <a:endParaRPr lang="de-DE" sz="1800" b="1" dirty="0"/>
          </a:p>
        </p:txBody>
      </p:sp>
      <p:sp>
        <p:nvSpPr>
          <p:cNvPr id="6" name="Abgerundetes Rechteck 5"/>
          <p:cNvSpPr/>
          <p:nvPr/>
        </p:nvSpPr>
        <p:spPr>
          <a:xfrm>
            <a:off x="539552" y="4581128"/>
            <a:ext cx="3528392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DE" sz="2000" dirty="0"/>
              <a:t>Facility</a:t>
            </a:r>
            <a:r>
              <a:rPr lang="de-DE" sz="1800" b="1" dirty="0" smtClean="0"/>
              <a:t> </a:t>
            </a:r>
            <a:endParaRPr lang="de-DE" sz="2000" b="1" dirty="0"/>
          </a:p>
        </p:txBody>
      </p:sp>
      <p:sp>
        <p:nvSpPr>
          <p:cNvPr id="7" name="Abgerundetes Rechteck 6"/>
          <p:cNvSpPr/>
          <p:nvPr/>
        </p:nvSpPr>
        <p:spPr>
          <a:xfrm>
            <a:off x="755576" y="5085183"/>
            <a:ext cx="3096343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err="1"/>
              <a:t>Local</a:t>
            </a:r>
            <a:r>
              <a:rPr lang="de-DE" sz="1800" dirty="0"/>
              <a:t> Data Repository</a:t>
            </a:r>
          </a:p>
        </p:txBody>
      </p:sp>
      <p:sp>
        <p:nvSpPr>
          <p:cNvPr id="9" name="Abgerundetes Rechteck 8"/>
          <p:cNvSpPr/>
          <p:nvPr/>
        </p:nvSpPr>
        <p:spPr>
          <a:xfrm>
            <a:off x="539552" y="2492896"/>
            <a:ext cx="3528392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DE" sz="2000" dirty="0" smtClean="0"/>
              <a:t>IDRP</a:t>
            </a:r>
            <a:endParaRPr lang="de-DE" sz="2000" dirty="0"/>
          </a:p>
        </p:txBody>
      </p:sp>
      <p:sp>
        <p:nvSpPr>
          <p:cNvPr id="10" name="Abgerundetes Rechteck 9"/>
          <p:cNvSpPr/>
          <p:nvPr/>
        </p:nvSpPr>
        <p:spPr>
          <a:xfrm>
            <a:off x="755576" y="3031792"/>
            <a:ext cx="3096344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Distributed Repository</a:t>
            </a:r>
          </a:p>
        </p:txBody>
      </p:sp>
      <p:sp>
        <p:nvSpPr>
          <p:cNvPr id="11" name="Pfeil nach oben 10"/>
          <p:cNvSpPr/>
          <p:nvPr/>
        </p:nvSpPr>
        <p:spPr>
          <a:xfrm rot="10800000">
            <a:off x="2123728" y="2060848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2" name="Pfeil nach oben 11"/>
          <p:cNvSpPr/>
          <p:nvPr/>
        </p:nvSpPr>
        <p:spPr>
          <a:xfrm>
            <a:off x="2123728" y="4077072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4572000" y="5157192"/>
            <a:ext cx="4392488" cy="79208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ym typeface="Wingdings"/>
              </a:rPr>
              <a:t> Import/Export formats, replication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774457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4005064"/>
            <a:ext cx="7848872" cy="1512168"/>
          </a:xfrm>
        </p:spPr>
        <p:txBody>
          <a:bodyPr/>
          <a:lstStyle/>
          <a:p>
            <a:r>
              <a:rPr lang="en-US" sz="2000" dirty="0" smtClean="0"/>
              <a:t>Transformation as crosswalk from internal model to (reduced) public model, automated PID assignment</a:t>
            </a:r>
          </a:p>
          <a:p>
            <a:endParaRPr lang="en-US" sz="2000" dirty="0"/>
          </a:p>
          <a:p>
            <a:r>
              <a:rPr lang="en-US" sz="2000" dirty="0" smtClean="0"/>
              <a:t>Data dereferenced </a:t>
            </a:r>
            <a:r>
              <a:rPr lang="en-US" sz="2000" dirty="0" smtClean="0">
                <a:sym typeface="Wingdings"/>
              </a:rPr>
              <a:t> copied </a:t>
            </a:r>
            <a:r>
              <a:rPr lang="en-US" sz="2000" dirty="0" smtClean="0"/>
              <a:t>to IDRP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Migrate from Internal to Public Model</a:t>
            </a:r>
            <a:endParaRPr lang="en-GB" sz="3200" dirty="0"/>
          </a:p>
        </p:txBody>
      </p:sp>
      <p:sp>
        <p:nvSpPr>
          <p:cNvPr id="21" name="Abgerundetes Rechteck 20"/>
          <p:cNvSpPr/>
          <p:nvPr/>
        </p:nvSpPr>
        <p:spPr>
          <a:xfrm>
            <a:off x="1115616" y="1340768"/>
            <a:ext cx="7128792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b="1" dirty="0" smtClean="0"/>
              <a:t>NFFA Portal</a:t>
            </a:r>
            <a:endParaRPr lang="de-DE" sz="1800" b="1" dirty="0"/>
          </a:p>
        </p:txBody>
      </p:sp>
      <p:sp>
        <p:nvSpPr>
          <p:cNvPr id="22" name="Abgerundetes Rechteck 21"/>
          <p:cNvSpPr/>
          <p:nvPr/>
        </p:nvSpPr>
        <p:spPr>
          <a:xfrm>
            <a:off x="1115616" y="2276872"/>
            <a:ext cx="7128792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DE" sz="2000" dirty="0" smtClean="0"/>
              <a:t>IDRP</a:t>
            </a:r>
            <a:endParaRPr lang="de-DE" sz="2000" dirty="0"/>
          </a:p>
        </p:txBody>
      </p:sp>
      <p:sp>
        <p:nvSpPr>
          <p:cNvPr id="23" name="Abgerundetes Rechteck 22"/>
          <p:cNvSpPr/>
          <p:nvPr/>
        </p:nvSpPr>
        <p:spPr>
          <a:xfrm>
            <a:off x="1331640" y="2815768"/>
            <a:ext cx="3096344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Distributed Repository</a:t>
            </a:r>
          </a:p>
        </p:txBody>
      </p:sp>
      <p:sp>
        <p:nvSpPr>
          <p:cNvPr id="24" name="Pfeil nach oben 23"/>
          <p:cNvSpPr/>
          <p:nvPr/>
        </p:nvSpPr>
        <p:spPr>
          <a:xfrm rot="10800000">
            <a:off x="4499992" y="1844824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5" name="Pfeil nach oben 24"/>
          <p:cNvSpPr/>
          <p:nvPr/>
        </p:nvSpPr>
        <p:spPr>
          <a:xfrm rot="5400000">
            <a:off x="4535996" y="3032956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6" name="Abgerundetes Rechteck 25"/>
          <p:cNvSpPr/>
          <p:nvPr/>
        </p:nvSpPr>
        <p:spPr>
          <a:xfrm>
            <a:off x="5004048" y="2852936"/>
            <a:ext cx="3024336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err="1"/>
              <a:t>Publication</a:t>
            </a:r>
            <a:r>
              <a:rPr lang="de-DE" sz="1800" dirty="0"/>
              <a:t> Repository</a:t>
            </a: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827584" y="5661248"/>
            <a:ext cx="7776864" cy="576064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ym typeface="Wingdings"/>
              </a:rPr>
              <a:t> Replication/migration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897139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Identify/Obtain Data Type Information</a:t>
            </a:r>
            <a:endParaRPr lang="en-GB" sz="3200" dirty="0"/>
          </a:p>
        </p:txBody>
      </p:sp>
      <p:sp>
        <p:nvSpPr>
          <p:cNvPr id="12" name="Abgerundetes Rechteck 11"/>
          <p:cNvSpPr/>
          <p:nvPr/>
        </p:nvSpPr>
        <p:spPr>
          <a:xfrm>
            <a:off x="539552" y="4365104"/>
            <a:ext cx="3528392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DE" sz="2000" dirty="0"/>
              <a:t>Facility</a:t>
            </a:r>
            <a:r>
              <a:rPr lang="de-DE" sz="1800" b="1" dirty="0" smtClean="0"/>
              <a:t> </a:t>
            </a:r>
            <a:endParaRPr lang="de-DE" sz="2000" b="1" dirty="0"/>
          </a:p>
        </p:txBody>
      </p:sp>
      <p:sp>
        <p:nvSpPr>
          <p:cNvPr id="13" name="Abgerundetes Rechteck 12"/>
          <p:cNvSpPr/>
          <p:nvPr/>
        </p:nvSpPr>
        <p:spPr>
          <a:xfrm>
            <a:off x="755576" y="4869159"/>
            <a:ext cx="3096343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err="1"/>
              <a:t>Local</a:t>
            </a:r>
            <a:r>
              <a:rPr lang="de-DE" sz="1800" dirty="0"/>
              <a:t> Data Repository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39552" y="1628800"/>
            <a:ext cx="3528392" cy="2088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DE" sz="2000" dirty="0" smtClean="0"/>
              <a:t>IDRP</a:t>
            </a:r>
            <a:endParaRPr lang="de-DE" sz="2000" dirty="0"/>
          </a:p>
        </p:txBody>
      </p:sp>
      <p:sp>
        <p:nvSpPr>
          <p:cNvPr id="15" name="Abgerundetes Rechteck 14"/>
          <p:cNvSpPr/>
          <p:nvPr/>
        </p:nvSpPr>
        <p:spPr>
          <a:xfrm>
            <a:off x="755576" y="2167696"/>
            <a:ext cx="3096344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Distributed Repository</a:t>
            </a:r>
          </a:p>
        </p:txBody>
      </p:sp>
      <p:sp>
        <p:nvSpPr>
          <p:cNvPr id="17" name="Pfeil nach oben 16"/>
          <p:cNvSpPr/>
          <p:nvPr/>
        </p:nvSpPr>
        <p:spPr>
          <a:xfrm>
            <a:off x="2123728" y="3861048"/>
            <a:ext cx="432048" cy="3600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8" name="Abgerundetes Rechteck 17"/>
          <p:cNvSpPr/>
          <p:nvPr/>
        </p:nvSpPr>
        <p:spPr>
          <a:xfrm>
            <a:off x="1259632" y="2996952"/>
            <a:ext cx="2592288" cy="57606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smtClean="0"/>
              <a:t>Data Type Registry</a:t>
            </a:r>
            <a:endParaRPr lang="de-DE" sz="1800" dirty="0"/>
          </a:p>
        </p:txBody>
      </p:sp>
      <p:sp>
        <p:nvSpPr>
          <p:cNvPr id="19" name="Content Placeholder 1"/>
          <p:cNvSpPr>
            <a:spLocks noGrp="1"/>
          </p:cNvSpPr>
          <p:nvPr>
            <p:ph idx="1"/>
          </p:nvPr>
        </p:nvSpPr>
        <p:spPr>
          <a:xfrm>
            <a:off x="4499992" y="1556792"/>
            <a:ext cx="4644007" cy="4785395"/>
          </a:xfrm>
        </p:spPr>
        <p:txBody>
          <a:bodyPr/>
          <a:lstStyle/>
          <a:p>
            <a:r>
              <a:rPr lang="en-US" sz="2000" dirty="0" smtClean="0"/>
              <a:t>Manual definition of data types</a:t>
            </a:r>
          </a:p>
          <a:p>
            <a:endParaRPr lang="en-US" sz="2000" dirty="0"/>
          </a:p>
          <a:p>
            <a:r>
              <a:rPr lang="en-US" sz="2000" dirty="0" smtClean="0"/>
              <a:t>Suggestion based on defined types</a:t>
            </a:r>
          </a:p>
          <a:p>
            <a:endParaRPr lang="en-US" sz="2000" dirty="0"/>
          </a:p>
          <a:p>
            <a:r>
              <a:rPr lang="en-US" sz="2000" dirty="0" smtClean="0"/>
              <a:t> Adoption of results of DTR WG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typeregistry.org</a:t>
            </a:r>
            <a:r>
              <a:rPr lang="en-US" dirty="0"/>
              <a:t>/registrar/</a:t>
            </a:r>
            <a:endParaRPr lang="en-US" dirty="0" smtClean="0"/>
          </a:p>
          <a:p>
            <a:endParaRPr lang="en-US" sz="2000" dirty="0"/>
          </a:p>
          <a:p>
            <a:pPr lvl="1">
              <a:buSzPct val="100000"/>
              <a:buFontTx/>
              <a:buChar char="-"/>
            </a:pPr>
            <a:endParaRPr lang="en-US" sz="2000" dirty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4499992" y="4869160"/>
            <a:ext cx="4392488" cy="79208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ym typeface="Wingdings"/>
              </a:rPr>
              <a:t> Retrieval of platform/content related information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068118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Challenges for </a:t>
            </a:r>
            <a:r>
              <a:rPr lang="en-US" sz="3200" dirty="0" smtClean="0"/>
              <a:t>(NFFA) Research Data</a:t>
            </a:r>
            <a:endParaRPr lang="en-GB" sz="3200" dirty="0"/>
          </a:p>
        </p:txBody>
      </p:sp>
      <p:sp>
        <p:nvSpPr>
          <p:cNvPr id="19" name="Content Placeholder 1"/>
          <p:cNvSpPr>
            <a:spLocks noGrp="1"/>
          </p:cNvSpPr>
          <p:nvPr>
            <p:ph idx="1"/>
          </p:nvPr>
        </p:nvSpPr>
        <p:spPr>
          <a:xfrm>
            <a:off x="755577" y="1340768"/>
            <a:ext cx="8064896" cy="4785395"/>
          </a:xfrm>
        </p:spPr>
        <p:txBody>
          <a:bodyPr/>
          <a:lstStyle/>
          <a:p>
            <a:r>
              <a:rPr lang="en-US" sz="2000" dirty="0" smtClean="0"/>
              <a:t>Stored at many different platforms (ICAT, </a:t>
            </a:r>
            <a:r>
              <a:rPr lang="en-US" sz="2000" dirty="0" err="1" smtClean="0"/>
              <a:t>NoMaD</a:t>
            </a:r>
            <a:r>
              <a:rPr lang="en-US" sz="2000" dirty="0" smtClean="0"/>
              <a:t>, </a:t>
            </a:r>
            <a:r>
              <a:rPr lang="en-US" sz="2000" dirty="0" err="1" smtClean="0"/>
              <a:t>iRods</a:t>
            </a:r>
            <a:r>
              <a:rPr lang="en-US" sz="2000" dirty="0" smtClean="0"/>
              <a:t>, </a:t>
            </a:r>
            <a:r>
              <a:rPr lang="en-US" sz="2000" dirty="0" err="1" smtClean="0"/>
              <a:t>AiiDA</a:t>
            </a:r>
            <a:r>
              <a:rPr lang="en-US" sz="2000" dirty="0" smtClean="0"/>
              <a:t>, KIT Data Manager)</a:t>
            </a:r>
          </a:p>
          <a:p>
            <a:endParaRPr lang="en-US" sz="2000" dirty="0" smtClean="0"/>
          </a:p>
          <a:p>
            <a:r>
              <a:rPr lang="en-US" sz="2000" dirty="0" smtClean="0"/>
              <a:t>Data formats and structure differ depending on repository platform and used equipment</a:t>
            </a:r>
          </a:p>
          <a:p>
            <a:endParaRPr lang="en-US" sz="2000" dirty="0" smtClean="0"/>
          </a:p>
          <a:p>
            <a:r>
              <a:rPr lang="en-US" sz="2000" dirty="0" smtClean="0"/>
              <a:t>Often no clear separation between data and metadata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 smtClean="0"/>
              <a:t>Volume from 1 to 10 TB/a</a:t>
            </a:r>
          </a:p>
          <a:p>
            <a:endParaRPr lang="en-US" sz="2000" dirty="0" smtClean="0"/>
          </a:p>
          <a:p>
            <a:r>
              <a:rPr lang="en-US" sz="2000" dirty="0" smtClean="0"/>
              <a:t>Data and metadata access restricted by default, publication optional, might be covered by data policy</a:t>
            </a:r>
          </a:p>
          <a:p>
            <a:endParaRPr lang="en-US" sz="2000" dirty="0"/>
          </a:p>
          <a:p>
            <a:endParaRPr lang="en-US" sz="2000" dirty="0"/>
          </a:p>
          <a:p>
            <a:pPr lvl="1">
              <a:buSzPct val="100000"/>
              <a:buFontTx/>
              <a:buChar char="-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61726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sz="2000" dirty="0" smtClean="0"/>
              <a:t>R</a:t>
            </a:r>
            <a:r>
              <a:rPr lang="de-DE" sz="2000" dirty="0" err="1" smtClean="0"/>
              <a:t>e</a:t>
            </a:r>
            <a:r>
              <a:rPr lang="x-none" sz="2000" dirty="0" smtClean="0"/>
              <a:t>duce effort for realizing NFFA-like concepts</a:t>
            </a:r>
          </a:p>
          <a:p>
            <a:endParaRPr lang="x-none" sz="2000" dirty="0" smtClean="0"/>
          </a:p>
          <a:p>
            <a:r>
              <a:rPr lang="x-none" sz="2000" dirty="0"/>
              <a:t>Easier “federation” of local repositories</a:t>
            </a:r>
          </a:p>
          <a:p>
            <a:endParaRPr lang="x-none" sz="2000" dirty="0"/>
          </a:p>
          <a:p>
            <a:r>
              <a:rPr lang="x-none" sz="2000" dirty="0" smtClean="0"/>
              <a:t>Less vendor lock-ins </a:t>
            </a:r>
            <a:r>
              <a:rPr lang="x-none" sz="2000" dirty="0" smtClean="0"/>
              <a:t>(</a:t>
            </a:r>
            <a:r>
              <a:rPr lang="de-DE" sz="2000" dirty="0" smtClean="0"/>
              <a:t>e.g. </a:t>
            </a:r>
            <a:r>
              <a:rPr lang="x-none" sz="2000" dirty="0" smtClean="0"/>
              <a:t>publication </a:t>
            </a:r>
            <a:r>
              <a:rPr lang="x-none" sz="2000" dirty="0" smtClean="0"/>
              <a:t>repository)</a:t>
            </a:r>
          </a:p>
          <a:p>
            <a:endParaRPr lang="x-none" sz="2000" dirty="0"/>
          </a:p>
          <a:p>
            <a:r>
              <a:rPr lang="x-none" sz="2000" dirty="0" smtClean="0"/>
              <a:t>Standard ways for getting platform/content related information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How could Interoperability help?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05445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sz="2000" dirty="0" smtClean="0"/>
              <a:t>State of the art standards/technologies for access/information retrieval</a:t>
            </a:r>
          </a:p>
          <a:p>
            <a:pPr lvl="1"/>
            <a:r>
              <a:rPr lang="x-none" dirty="0" smtClean="0"/>
              <a:t>OAI-PMH, OAI-ORE, SWORD, METS, Resource </a:t>
            </a:r>
            <a:r>
              <a:rPr lang="x-none" dirty="0" smtClean="0"/>
              <a:t>Sync, </a:t>
            </a:r>
            <a:r>
              <a:rPr lang="x-none" dirty="0" smtClean="0"/>
              <a:t>Re3Data ....</a:t>
            </a:r>
          </a:p>
          <a:p>
            <a:endParaRPr lang="en-US" sz="2000" dirty="0" smtClean="0"/>
          </a:p>
          <a:p>
            <a:r>
              <a:rPr lang="en-US" sz="2000" dirty="0" smtClean="0"/>
              <a:t>Confederation of Open Access Repositories (COAR)</a:t>
            </a:r>
          </a:p>
          <a:p>
            <a:pPr lvl="1"/>
            <a:r>
              <a:rPr lang="en-US" dirty="0" smtClean="0"/>
              <a:t>Worked since 2011 on (open access) repository interoperability</a:t>
            </a:r>
          </a:p>
          <a:p>
            <a:pPr lvl="1"/>
            <a:r>
              <a:rPr lang="en-US" dirty="0" smtClean="0"/>
              <a:t>Roadmap </a:t>
            </a:r>
            <a:r>
              <a:rPr lang="en-US" dirty="0"/>
              <a:t>for Future Directions for Repositories </a:t>
            </a:r>
            <a:r>
              <a:rPr lang="en-US" dirty="0" smtClean="0"/>
              <a:t>Interoperability</a:t>
            </a:r>
          </a:p>
          <a:p>
            <a:pPr lvl="1"/>
            <a:endParaRPr lang="en-US" dirty="0"/>
          </a:p>
          <a:p>
            <a:r>
              <a:rPr lang="en-US" sz="2000" dirty="0" smtClean="0"/>
              <a:t>Related RDA IGs and WGs</a:t>
            </a:r>
          </a:p>
          <a:p>
            <a:pPr lvl="1"/>
            <a:r>
              <a:rPr lang="en-US" dirty="0" smtClean="0"/>
              <a:t>Repository Platforms for Research Data IG</a:t>
            </a:r>
          </a:p>
          <a:p>
            <a:pPr lvl="1"/>
            <a:r>
              <a:rPr lang="en-US" dirty="0" smtClean="0"/>
              <a:t>Data Fabric IG</a:t>
            </a:r>
          </a:p>
          <a:p>
            <a:pPr lvl="1"/>
            <a:r>
              <a:rPr lang="en-US" dirty="0" smtClean="0"/>
              <a:t>The Long Tail of Research Data IG</a:t>
            </a:r>
          </a:p>
          <a:p>
            <a:pPr lvl="1"/>
            <a:r>
              <a:rPr lang="en-US" dirty="0" smtClean="0"/>
              <a:t>Data Type Registry WG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What is There?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693431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sz="2000" dirty="0" smtClean="0"/>
              <a:t>First working meeting at P8 (if endorsed)</a:t>
            </a:r>
          </a:p>
          <a:p>
            <a:endParaRPr lang="x-none" sz="2000" dirty="0"/>
          </a:p>
          <a:p>
            <a:r>
              <a:rPr lang="x-none" sz="2000" dirty="0" smtClean="0"/>
              <a:t>Start working on analyzing the state of the art and identifying gaps</a:t>
            </a:r>
          </a:p>
          <a:p>
            <a:endParaRPr lang="x-none" sz="2000" dirty="0"/>
          </a:p>
          <a:p>
            <a:r>
              <a:rPr lang="x-none" sz="2000" dirty="0" smtClean="0"/>
              <a:t>Short talks and discussion</a:t>
            </a:r>
          </a:p>
          <a:p>
            <a:pPr lvl="1"/>
            <a:r>
              <a:rPr lang="x-none" dirty="0" smtClean="0"/>
              <a:t>E.g. OAI-PMH, </a:t>
            </a:r>
            <a:r>
              <a:rPr lang="de-DE" dirty="0" smtClean="0"/>
              <a:t>SWORD, METS, </a:t>
            </a:r>
            <a:r>
              <a:rPr lang="de-DE" dirty="0" err="1"/>
              <a:t>Linked</a:t>
            </a:r>
            <a:r>
              <a:rPr lang="de-DE" dirty="0"/>
              <a:t> Data </a:t>
            </a:r>
            <a:r>
              <a:rPr lang="de-DE" dirty="0" err="1" smtClean="0"/>
              <a:t>Platform</a:t>
            </a:r>
            <a:r>
              <a:rPr lang="de-DE" dirty="0" smtClean="0"/>
              <a:t>, </a:t>
            </a:r>
            <a:r>
              <a:rPr lang="de-DE" dirty="0" err="1" smtClean="0"/>
              <a:t>ResourceSync</a:t>
            </a:r>
            <a:endParaRPr lang="de-DE" dirty="0" smtClean="0"/>
          </a:p>
          <a:p>
            <a:pPr lvl="1"/>
            <a:endParaRPr lang="x-none" sz="2000" dirty="0"/>
          </a:p>
          <a:p>
            <a:r>
              <a:rPr lang="x-none" sz="2000" dirty="0" smtClean="0"/>
              <a:t>Go into D1: </a:t>
            </a:r>
            <a:r>
              <a:rPr lang="de-DE" sz="2000" dirty="0"/>
              <a:t>Research Data Repository </a:t>
            </a:r>
            <a:r>
              <a:rPr lang="de-DE" sz="2000" dirty="0" err="1"/>
              <a:t>Interoperability</a:t>
            </a:r>
            <a:r>
              <a:rPr lang="de-DE" sz="2000" dirty="0"/>
              <a:t> Primer (M6</a:t>
            </a:r>
            <a:r>
              <a:rPr lang="de-DE" sz="2000" dirty="0" smtClean="0"/>
              <a:t>)</a:t>
            </a:r>
          </a:p>
          <a:p>
            <a:endParaRPr lang="de-DE" sz="2000" dirty="0"/>
          </a:p>
          <a:p>
            <a:r>
              <a:rPr lang="de-DE" sz="2000" dirty="0" smtClean="0"/>
              <a:t>Basis </a:t>
            </a:r>
            <a:r>
              <a:rPr lang="de-DE" sz="2000" dirty="0" err="1" smtClean="0"/>
              <a:t>for</a:t>
            </a:r>
            <a:r>
              <a:rPr lang="de-DE" sz="2000" dirty="0" smtClean="0"/>
              <a:t> D2: Interface </a:t>
            </a:r>
            <a:r>
              <a:rPr lang="de-DE" sz="2000" dirty="0" err="1"/>
              <a:t>Specification</a:t>
            </a:r>
            <a:r>
              <a:rPr lang="de-DE" sz="2000" dirty="0"/>
              <a:t> </a:t>
            </a:r>
            <a:r>
              <a:rPr lang="de-DE" sz="2000" dirty="0" err="1"/>
              <a:t>Draft</a:t>
            </a:r>
            <a:r>
              <a:rPr lang="de-DE" sz="2000" dirty="0"/>
              <a:t> (M12</a:t>
            </a:r>
            <a:r>
              <a:rPr lang="de-DE" sz="2000" dirty="0" smtClean="0"/>
              <a:t>)</a:t>
            </a:r>
          </a:p>
          <a:p>
            <a:endParaRPr lang="de-DE" sz="2000" dirty="0"/>
          </a:p>
          <a:p>
            <a:r>
              <a:rPr lang="de-DE" sz="2000" dirty="0" smtClean="0"/>
              <a:t>Workshop </a:t>
            </a:r>
            <a:r>
              <a:rPr lang="de-DE" sz="2000" dirty="0" err="1" smtClean="0"/>
              <a:t>proposal</a:t>
            </a:r>
            <a:r>
              <a:rPr lang="de-DE" sz="2000" dirty="0" smtClean="0"/>
              <a:t> </a:t>
            </a:r>
            <a:r>
              <a:rPr lang="de-DE" sz="2000" dirty="0" err="1" smtClean="0"/>
              <a:t>submitted</a:t>
            </a:r>
            <a:r>
              <a:rPr lang="de-DE" sz="2000" dirty="0" smtClean="0"/>
              <a:t> </a:t>
            </a:r>
            <a:r>
              <a:rPr lang="de-DE" sz="2000" dirty="0" err="1" smtClean="0"/>
              <a:t>for</a:t>
            </a:r>
            <a:r>
              <a:rPr lang="de-DE" sz="2000" dirty="0" smtClean="0"/>
              <a:t> IEEE </a:t>
            </a:r>
            <a:r>
              <a:rPr lang="de-DE" sz="2000" dirty="0" err="1" smtClean="0"/>
              <a:t>BigData</a:t>
            </a:r>
            <a:r>
              <a:rPr lang="de-DE" sz="2000" dirty="0" smtClean="0"/>
              <a:t> 2016</a:t>
            </a:r>
            <a:endParaRPr lang="en-US" sz="2000" dirty="0" smtClean="0"/>
          </a:p>
          <a:p>
            <a:pPr marL="457200" lvl="1" indent="0">
              <a:buSzPct val="100000"/>
              <a:buNone/>
            </a:pP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RDA Working </a:t>
            </a:r>
            <a:r>
              <a:rPr lang="en-GB" sz="3200" dirty="0" smtClean="0"/>
              <a:t>Group – What’s next?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57839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000" dirty="0" smtClean="0"/>
              <a:t>Research data repository interoperability could help to </a:t>
            </a:r>
          </a:p>
          <a:p>
            <a:pPr lvl="1"/>
            <a:r>
              <a:rPr lang="en-US" dirty="0" smtClean="0"/>
              <a:t>remove barriers,</a:t>
            </a:r>
          </a:p>
          <a:p>
            <a:pPr lvl="1"/>
            <a:r>
              <a:rPr lang="en-US" dirty="0" smtClean="0"/>
              <a:t>support collaboration, and</a:t>
            </a:r>
          </a:p>
          <a:p>
            <a:pPr lvl="1"/>
            <a:r>
              <a:rPr lang="en-US" dirty="0" smtClean="0"/>
              <a:t>to create commonalities.</a:t>
            </a:r>
          </a:p>
          <a:p>
            <a:pPr lvl="1"/>
            <a:endParaRPr lang="en-US" dirty="0"/>
          </a:p>
          <a:p>
            <a:r>
              <a:rPr lang="en-US" sz="2000" dirty="0" smtClean="0"/>
              <a:t>RDA WG brings </a:t>
            </a:r>
            <a:r>
              <a:rPr lang="en-US" sz="2000" dirty="0" smtClean="0"/>
              <a:t>platform developers </a:t>
            </a:r>
            <a:r>
              <a:rPr lang="en-US" sz="2000" dirty="0" smtClean="0"/>
              <a:t>together to work on this topic</a:t>
            </a:r>
          </a:p>
          <a:p>
            <a:endParaRPr lang="en-US" sz="2000" dirty="0" smtClean="0"/>
          </a:p>
          <a:p>
            <a:r>
              <a:rPr lang="en-US" sz="2000" dirty="0"/>
              <a:t>Could greatly improve data sharing and exchange</a:t>
            </a:r>
          </a:p>
          <a:p>
            <a:endParaRPr lang="en-US" sz="2000" dirty="0"/>
          </a:p>
          <a:p>
            <a:r>
              <a:rPr lang="en-US" sz="2000" dirty="0" smtClean="0"/>
              <a:t>Potential of immediate adoption/benefit of outcomes for NFFA </a:t>
            </a:r>
          </a:p>
          <a:p>
            <a:pPr lvl="1"/>
            <a:endParaRPr lang="en-US" dirty="0"/>
          </a:p>
          <a:p>
            <a:pPr lvl="1">
              <a:buSzPct val="100000"/>
              <a:buFontTx/>
              <a:buChar char="-"/>
            </a:pP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Conclusions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070437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PT CWG Cost models">
  <a:themeElements>
    <a:clrScheme name="Custom 2">
      <a:dk1>
        <a:srgbClr val="37424A"/>
      </a:dk1>
      <a:lt1>
        <a:srgbClr val="FFFFFF"/>
      </a:lt1>
      <a:dk2>
        <a:srgbClr val="FFFFFF"/>
      </a:dk2>
      <a:lt2>
        <a:srgbClr val="FFFFFF"/>
      </a:lt2>
      <a:accent1>
        <a:srgbClr val="69923A"/>
      </a:accent1>
      <a:accent2>
        <a:srgbClr val="969696"/>
      </a:accent2>
      <a:accent3>
        <a:srgbClr val="FFFFFF"/>
      </a:accent3>
      <a:accent4>
        <a:srgbClr val="212121"/>
      </a:accent4>
      <a:accent5>
        <a:srgbClr val="93B1CC"/>
      </a:accent5>
      <a:accent6>
        <a:srgbClr val="878787"/>
      </a:accent6>
      <a:hlink>
        <a:srgbClr val="69923A"/>
      </a:hlink>
      <a:folHlink>
        <a:srgbClr val="69923A"/>
      </a:folHlink>
    </a:clrScheme>
    <a:fontScheme name="Standard Content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 Content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Content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Content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Content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Content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Content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13">
        <a:dk1>
          <a:srgbClr val="292929"/>
        </a:dk1>
        <a:lt1>
          <a:srgbClr val="FFFFFF"/>
        </a:lt1>
        <a:dk2>
          <a:srgbClr val="FFFFFF"/>
        </a:dk2>
        <a:lt2>
          <a:srgbClr val="FFFFFF"/>
        </a:lt2>
        <a:accent1>
          <a:srgbClr val="007F7B"/>
        </a:accent1>
        <a:accent2>
          <a:srgbClr val="969696"/>
        </a:accent2>
        <a:accent3>
          <a:srgbClr val="FFFFFF"/>
        </a:accent3>
        <a:accent4>
          <a:srgbClr val="212121"/>
        </a:accent4>
        <a:accent5>
          <a:srgbClr val="AAC0BF"/>
        </a:accent5>
        <a:accent6>
          <a:srgbClr val="878787"/>
        </a:accent6>
        <a:hlink>
          <a:srgbClr val="007F7B"/>
        </a:hlink>
        <a:folHlink>
          <a:srgbClr val="1C9D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ection Slide 1">
  <a:themeElements>
    <a:clrScheme name="Section Slide 1 13">
      <a:dk1>
        <a:srgbClr val="292929"/>
      </a:dk1>
      <a:lt1>
        <a:srgbClr val="FFFFFF"/>
      </a:lt1>
      <a:dk2>
        <a:srgbClr val="FFFFFF"/>
      </a:dk2>
      <a:lt2>
        <a:srgbClr val="FFFFFF"/>
      </a:lt2>
      <a:accent1>
        <a:srgbClr val="007F7B"/>
      </a:accent1>
      <a:accent2>
        <a:srgbClr val="969696"/>
      </a:accent2>
      <a:accent3>
        <a:srgbClr val="FFFFFF"/>
      </a:accent3>
      <a:accent4>
        <a:srgbClr val="212121"/>
      </a:accent4>
      <a:accent5>
        <a:srgbClr val="AAC0BF"/>
      </a:accent5>
      <a:accent6>
        <a:srgbClr val="878787"/>
      </a:accent6>
      <a:hlink>
        <a:srgbClr val="E17A00"/>
      </a:hlink>
      <a:folHlink>
        <a:srgbClr val="1C9D92"/>
      </a:folHlink>
    </a:clrScheme>
    <a:fontScheme name="Section Slide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ection Slid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Slid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Slid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Slid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Slid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Slid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Slid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Slid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Slid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Slid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Slid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Slid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Slide 1 13">
        <a:dk1>
          <a:srgbClr val="292929"/>
        </a:dk1>
        <a:lt1>
          <a:srgbClr val="FFFFFF"/>
        </a:lt1>
        <a:dk2>
          <a:srgbClr val="FFFFFF"/>
        </a:dk2>
        <a:lt2>
          <a:srgbClr val="FFFFFF"/>
        </a:lt2>
        <a:accent1>
          <a:srgbClr val="007F7B"/>
        </a:accent1>
        <a:accent2>
          <a:srgbClr val="969696"/>
        </a:accent2>
        <a:accent3>
          <a:srgbClr val="FFFFFF"/>
        </a:accent3>
        <a:accent4>
          <a:srgbClr val="212121"/>
        </a:accent4>
        <a:accent5>
          <a:srgbClr val="AAC0BF"/>
        </a:accent5>
        <a:accent6>
          <a:srgbClr val="878787"/>
        </a:accent6>
        <a:hlink>
          <a:srgbClr val="E17A00"/>
        </a:hlink>
        <a:folHlink>
          <a:srgbClr val="1C9D9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Slide 1 14">
        <a:dk1>
          <a:srgbClr val="292929"/>
        </a:dk1>
        <a:lt1>
          <a:srgbClr val="FFFFFF"/>
        </a:lt1>
        <a:dk2>
          <a:srgbClr val="FFFFFF"/>
        </a:dk2>
        <a:lt2>
          <a:srgbClr val="FFFFFF"/>
        </a:lt2>
        <a:accent1>
          <a:srgbClr val="007F7B"/>
        </a:accent1>
        <a:accent2>
          <a:srgbClr val="969696"/>
        </a:accent2>
        <a:accent3>
          <a:srgbClr val="FFFFFF"/>
        </a:accent3>
        <a:accent4>
          <a:srgbClr val="212121"/>
        </a:accent4>
        <a:accent5>
          <a:srgbClr val="AAC0BF"/>
        </a:accent5>
        <a:accent6>
          <a:srgbClr val="878787"/>
        </a:accent6>
        <a:hlink>
          <a:srgbClr val="007F7B"/>
        </a:hlink>
        <a:folHlink>
          <a:srgbClr val="1C9D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CWG Cost models.potx</Template>
  <TotalTime>0</TotalTime>
  <Words>1560</Words>
  <Application>Microsoft Macintosh PowerPoint</Application>
  <PresentationFormat>Bildschirmpräsentation (4:3)</PresentationFormat>
  <Paragraphs>265</Paragraphs>
  <Slides>18</Slides>
  <Notes>18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18</vt:i4>
      </vt:variant>
    </vt:vector>
  </HeadingPairs>
  <TitlesOfParts>
    <vt:vector size="20" baseType="lpstr">
      <vt:lpstr>PPT CWG Cost models</vt:lpstr>
      <vt:lpstr>Section Slide 1</vt:lpstr>
      <vt:lpstr>Research Data Repository Interoperability Thomas Jejkal</vt:lpstr>
      <vt:lpstr>RDA Working Group - Charter</vt:lpstr>
      <vt:lpstr>RDA Working Group - History</vt:lpstr>
      <vt:lpstr>Use Case – NFFA Europe</vt:lpstr>
      <vt:lpstr>NFFA Europe – Metadata Model</vt:lpstr>
      <vt:lpstr>NFFA Europe – Architecture</vt:lpstr>
      <vt:lpstr>NFFA Europe – Architecture</vt:lpstr>
      <vt:lpstr>NFFA Europe – Architecture</vt:lpstr>
      <vt:lpstr>NFFA Europe – Architecture</vt:lpstr>
      <vt:lpstr>Interoperability Aspects &amp; Questions</vt:lpstr>
      <vt:lpstr>Transparent Access to (Meta-)Data</vt:lpstr>
      <vt:lpstr>Migrate from Internal to Public Model</vt:lpstr>
      <vt:lpstr>Identify/Obtain Data Type Information</vt:lpstr>
      <vt:lpstr>Challenges for (NFFA) Research Data</vt:lpstr>
      <vt:lpstr>How could Interoperability help?</vt:lpstr>
      <vt:lpstr>What is There?</vt:lpstr>
      <vt:lpstr>RDA Working Group – What’s next?</vt:lpstr>
      <vt:lpstr>Conclusions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Vardigan, Mary</dc:creator>
  <cp:lastModifiedBy>Thomas  Jejkal</cp:lastModifiedBy>
  <cp:revision>353</cp:revision>
  <dcterms:created xsi:type="dcterms:W3CDTF">2011-02-25T12:57:11Z</dcterms:created>
  <dcterms:modified xsi:type="dcterms:W3CDTF">2016-05-24T09:18:44Z</dcterms:modified>
</cp:coreProperties>
</file>