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8" r:id="rId2"/>
    <p:sldId id="259" r:id="rId3"/>
    <p:sldId id="281" r:id="rId4"/>
    <p:sldId id="283" r:id="rId5"/>
    <p:sldId id="282" r:id="rId6"/>
    <p:sldId id="284" r:id="rId7"/>
    <p:sldId id="260" r:id="rId8"/>
    <p:sldId id="272" r:id="rId9"/>
    <p:sldId id="277" r:id="rId10"/>
    <p:sldId id="273" r:id="rId11"/>
    <p:sldId id="275" r:id="rId12"/>
    <p:sldId id="276" r:id="rId13"/>
    <p:sldId id="274" r:id="rId14"/>
    <p:sldId id="278" r:id="rId15"/>
    <p:sldId id="299" r:id="rId16"/>
    <p:sldId id="300" r:id="rId17"/>
    <p:sldId id="301" r:id="rId18"/>
    <p:sldId id="261" r:id="rId19"/>
    <p:sldId id="302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98" r:id="rId31"/>
    <p:sldId id="279" r:id="rId32"/>
    <p:sldId id="280" r:id="rId33"/>
    <p:sldId id="285" r:id="rId34"/>
    <p:sldId id="291" r:id="rId35"/>
    <p:sldId id="287" r:id="rId36"/>
    <p:sldId id="286" r:id="rId37"/>
    <p:sldId id="289" r:id="rId38"/>
    <p:sldId id="290" r:id="rId3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3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9"/>
    <p:restoredTop sz="94723"/>
  </p:normalViewPr>
  <p:slideViewPr>
    <p:cSldViewPr>
      <p:cViewPr>
        <p:scale>
          <a:sx n="60" d="100"/>
          <a:sy n="60" d="100"/>
        </p:scale>
        <p:origin x="-655" y="-1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756"/>
    </p:cViewPr>
  </p:sorterViewPr>
  <p:notesViewPr>
    <p:cSldViewPr>
      <p:cViewPr varScale="1">
        <p:scale>
          <a:sx n="89" d="100"/>
          <a:sy n="89" d="100"/>
        </p:scale>
        <p:origin x="-312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5ABBF-413A-43DE-B1DD-17903633E25E}" type="doc">
      <dgm:prSet loTypeId="urn:microsoft.com/office/officeart/2005/8/layout/vList3" loCatId="picture" qsTypeId="urn:microsoft.com/office/officeart/2005/8/quickstyle/simple1" qsCatId="simple" csTypeId="urn:microsoft.com/office/officeart/2005/8/colors/colorful5" csCatId="colorful" phldr="1"/>
      <dgm:spPr/>
    </dgm:pt>
    <dgm:pt modelId="{84297E76-6667-4E6E-B21D-3306611E6012}">
      <dgm:prSet phldrT="[Text]"/>
      <dgm:spPr/>
      <dgm:t>
        <a:bodyPr/>
        <a:lstStyle/>
        <a:p>
          <a:r>
            <a:rPr lang="en-GB" dirty="0" smtClean="0"/>
            <a:t>Dynamic Data Citation &amp; the Argo data set</a:t>
          </a:r>
        </a:p>
        <a:p>
          <a:r>
            <a:rPr lang="en-GB" i="1" dirty="0" smtClean="0"/>
            <a:t>Adopting</a:t>
          </a:r>
          <a:r>
            <a:rPr lang="en-GB" dirty="0" smtClean="0"/>
            <a:t>: Dynamic Data Citation</a:t>
          </a:r>
          <a:endParaRPr lang="en-GB" dirty="0"/>
        </a:p>
      </dgm:t>
    </dgm:pt>
    <dgm:pt modelId="{94DD1E9D-E2B3-40F7-8FCB-477481D0468B}" type="parTrans" cxnId="{2AE698C8-34A9-43B7-91DD-4D33FB10E15A}">
      <dgm:prSet/>
      <dgm:spPr/>
      <dgm:t>
        <a:bodyPr/>
        <a:lstStyle/>
        <a:p>
          <a:endParaRPr lang="en-GB"/>
        </a:p>
      </dgm:t>
    </dgm:pt>
    <dgm:pt modelId="{93C35163-53F9-474E-969A-62D4E2022F22}" type="sibTrans" cxnId="{2AE698C8-34A9-43B7-91DD-4D33FB10E15A}">
      <dgm:prSet/>
      <dgm:spPr/>
      <dgm:t>
        <a:bodyPr/>
        <a:lstStyle/>
        <a:p>
          <a:endParaRPr lang="en-GB"/>
        </a:p>
      </dgm:t>
    </dgm:pt>
    <dgm:pt modelId="{57228CE2-BBD7-4E8D-8EBE-D1EDAD61F440}">
      <dgm:prSet phldrT="[Text]"/>
      <dgm:spPr/>
      <dgm:t>
        <a:bodyPr/>
        <a:lstStyle/>
        <a:p>
          <a:r>
            <a:rPr lang="en-GB" dirty="0" smtClean="0"/>
            <a:t> Creation of a Query interface for phenotyping data</a:t>
          </a:r>
        </a:p>
        <a:p>
          <a:r>
            <a:rPr lang="en-GB" i="1" dirty="0" smtClean="0"/>
            <a:t>Adopting</a:t>
          </a:r>
          <a:r>
            <a:rPr lang="en-GB" dirty="0" smtClean="0"/>
            <a:t>: Wheat Data Interoperability (WDI)</a:t>
          </a:r>
          <a:endParaRPr lang="en-GB" dirty="0"/>
        </a:p>
      </dgm:t>
    </dgm:pt>
    <dgm:pt modelId="{538992C0-8E3B-494C-ACEB-9D627521D063}" type="parTrans" cxnId="{15414CC0-5600-438B-BF4F-967E19DACEED}">
      <dgm:prSet/>
      <dgm:spPr/>
      <dgm:t>
        <a:bodyPr/>
        <a:lstStyle/>
        <a:p>
          <a:endParaRPr lang="en-GB"/>
        </a:p>
      </dgm:t>
    </dgm:pt>
    <dgm:pt modelId="{E073E723-BC8B-43BE-B802-E614B5E5768E}" type="sibTrans" cxnId="{15414CC0-5600-438B-BF4F-967E19DACEED}">
      <dgm:prSet/>
      <dgm:spPr/>
      <dgm:t>
        <a:bodyPr/>
        <a:lstStyle/>
        <a:p>
          <a:endParaRPr lang="en-GB"/>
        </a:p>
      </dgm:t>
    </dgm:pt>
    <dgm:pt modelId="{1E7A8E0B-6E0E-4C3F-A3D6-C5F76804E49F}">
      <dgm:prSet phldrT="[Text]"/>
      <dgm:spPr/>
      <dgm:t>
        <a:bodyPr/>
        <a:lstStyle/>
        <a:p>
          <a:r>
            <a:rPr lang="en-GB" dirty="0" smtClean="0"/>
            <a:t>Integration of the RDA Metadata Standards Directory into DMPonline</a:t>
          </a:r>
        </a:p>
        <a:p>
          <a:r>
            <a:rPr lang="en-GB" i="1" dirty="0" smtClean="0"/>
            <a:t>Adopting</a:t>
          </a:r>
          <a:r>
            <a:rPr lang="en-GB" dirty="0" smtClean="0"/>
            <a:t>: Metadata Standards Directory</a:t>
          </a:r>
          <a:endParaRPr lang="en-GB" dirty="0"/>
        </a:p>
      </dgm:t>
    </dgm:pt>
    <dgm:pt modelId="{2F79DAED-8860-400F-BC0D-C4A55332DE5B}" type="parTrans" cxnId="{C45DD485-E684-4463-8479-DB03CA23B4BD}">
      <dgm:prSet/>
      <dgm:spPr/>
      <dgm:t>
        <a:bodyPr/>
        <a:lstStyle/>
        <a:p>
          <a:endParaRPr lang="en-GB"/>
        </a:p>
      </dgm:t>
    </dgm:pt>
    <dgm:pt modelId="{4955A4A2-B25B-48DE-8B24-C8A33EC378C6}" type="sibTrans" cxnId="{C45DD485-E684-4463-8479-DB03CA23B4BD}">
      <dgm:prSet/>
      <dgm:spPr/>
      <dgm:t>
        <a:bodyPr/>
        <a:lstStyle/>
        <a:p>
          <a:endParaRPr lang="en-GB"/>
        </a:p>
      </dgm:t>
    </dgm:pt>
    <dgm:pt modelId="{1CF214B9-CBA4-4B08-A673-210D489AA123}">
      <dgm:prSet phldrT="[Text]"/>
      <dgm:spPr/>
      <dgm:t>
        <a:bodyPr/>
        <a:lstStyle/>
        <a:p>
          <a:r>
            <a:rPr lang="en-GB" dirty="0" smtClean="0"/>
            <a:t>Analysis of the OpenPhilology/Perseus and the CLARIN data repositories</a:t>
          </a:r>
        </a:p>
        <a:p>
          <a:r>
            <a:rPr lang="en-GB" i="1" dirty="0" smtClean="0"/>
            <a:t>Adopting</a:t>
          </a:r>
          <a:r>
            <a:rPr lang="en-GB" dirty="0" smtClean="0"/>
            <a:t>: Data Foundation and Terminology</a:t>
          </a:r>
          <a:endParaRPr lang="en-GB" dirty="0"/>
        </a:p>
      </dgm:t>
    </dgm:pt>
    <dgm:pt modelId="{D620E4F7-CD03-4EC9-A510-D41CF86938A6}" type="parTrans" cxnId="{63B3D0F4-A988-494C-8B61-5D7B063B8F7A}">
      <dgm:prSet/>
      <dgm:spPr/>
      <dgm:t>
        <a:bodyPr/>
        <a:lstStyle/>
        <a:p>
          <a:endParaRPr lang="en-GB"/>
        </a:p>
      </dgm:t>
    </dgm:pt>
    <dgm:pt modelId="{B72A92FB-21E1-4456-A7B3-5ACD0DA3F7F8}" type="sibTrans" cxnId="{63B3D0F4-A988-494C-8B61-5D7B063B8F7A}">
      <dgm:prSet/>
      <dgm:spPr/>
      <dgm:t>
        <a:bodyPr/>
        <a:lstStyle/>
        <a:p>
          <a:endParaRPr lang="en-GB"/>
        </a:p>
      </dgm:t>
    </dgm:pt>
    <dgm:pt modelId="{EE598352-87AB-40AB-A988-BDAB4ADEF6DE}">
      <dgm:prSet phldrT="[Text]"/>
      <dgm:spPr/>
      <dgm:t>
        <a:bodyPr/>
        <a:lstStyle/>
        <a:p>
          <a:r>
            <a:rPr lang="en-GB" dirty="0" smtClean="0"/>
            <a:t>Implementation of a Query Store for the VAMDC infrastructure</a:t>
          </a:r>
        </a:p>
        <a:p>
          <a:r>
            <a:rPr lang="en-GB" i="1" dirty="0" smtClean="0"/>
            <a:t>Adopting: </a:t>
          </a:r>
          <a:r>
            <a:rPr lang="en-GB" i="0" dirty="0" smtClean="0"/>
            <a:t>Data Citation</a:t>
          </a:r>
        </a:p>
      </dgm:t>
    </dgm:pt>
    <dgm:pt modelId="{7ACF3559-E8A2-4712-919E-EA0A1BF27157}" type="parTrans" cxnId="{9562986E-A4F9-44CB-B05E-35728075423B}">
      <dgm:prSet/>
      <dgm:spPr/>
      <dgm:t>
        <a:bodyPr/>
        <a:lstStyle/>
        <a:p>
          <a:endParaRPr lang="en-GB"/>
        </a:p>
      </dgm:t>
    </dgm:pt>
    <dgm:pt modelId="{DB7F3FD0-B5B5-4A90-91EB-928C828C3DA7}" type="sibTrans" cxnId="{9562986E-A4F9-44CB-B05E-35728075423B}">
      <dgm:prSet/>
      <dgm:spPr/>
      <dgm:t>
        <a:bodyPr/>
        <a:lstStyle/>
        <a:p>
          <a:endParaRPr lang="en-GB"/>
        </a:p>
      </dgm:t>
    </dgm:pt>
    <dgm:pt modelId="{FE805E66-AB93-4F38-AAFD-E7BD369017B5}">
      <dgm:prSet phldrT="[Text]"/>
      <dgm:spPr/>
      <dgm:t>
        <a:bodyPr/>
        <a:lstStyle/>
        <a:p>
          <a:r>
            <a:rPr lang="en-GB" dirty="0" smtClean="0"/>
            <a:t>Integration of the DLI Service into the OpenAire infrastructure</a:t>
          </a:r>
        </a:p>
        <a:p>
          <a:r>
            <a:rPr lang="en-GB" i="1" dirty="0" smtClean="0"/>
            <a:t>Adopting: </a:t>
          </a:r>
          <a:r>
            <a:rPr lang="en-GB" i="0" dirty="0" smtClean="0"/>
            <a:t>Publishing Data services</a:t>
          </a:r>
          <a:endParaRPr lang="en-GB" i="0" dirty="0"/>
        </a:p>
      </dgm:t>
    </dgm:pt>
    <dgm:pt modelId="{6797D574-2F46-4D24-BE75-756012C5F040}" type="parTrans" cxnId="{C066301E-F9C3-4CE9-A19C-702FB165F2AA}">
      <dgm:prSet/>
      <dgm:spPr/>
      <dgm:t>
        <a:bodyPr/>
        <a:lstStyle/>
        <a:p>
          <a:endParaRPr lang="en-GB"/>
        </a:p>
      </dgm:t>
    </dgm:pt>
    <dgm:pt modelId="{AB9EE5EF-D991-4E8C-B252-EEB0EF0E33B3}" type="sibTrans" cxnId="{C066301E-F9C3-4CE9-A19C-702FB165F2AA}">
      <dgm:prSet/>
      <dgm:spPr/>
      <dgm:t>
        <a:bodyPr/>
        <a:lstStyle/>
        <a:p>
          <a:endParaRPr lang="en-GB"/>
        </a:p>
      </dgm:t>
    </dgm:pt>
    <dgm:pt modelId="{684BE0D1-7F2D-429F-A477-A5F9B4DDCE64}">
      <dgm:prSet phldrT="[Text]"/>
      <dgm:spPr/>
      <dgm:t>
        <a:bodyPr/>
        <a:lstStyle/>
        <a:p>
          <a:r>
            <a:rPr lang="en-GB" dirty="0" smtClean="0"/>
            <a:t>Introduction of PIDs to the Armenian Life Sciences</a:t>
          </a:r>
        </a:p>
        <a:p>
          <a:r>
            <a:rPr lang="en-GB" i="1" dirty="0" smtClean="0"/>
            <a:t>Adopting: </a:t>
          </a:r>
          <a:r>
            <a:rPr lang="en-GB" i="0" dirty="0" smtClean="0"/>
            <a:t>PID Information Types</a:t>
          </a:r>
          <a:endParaRPr lang="en-GB" i="0" dirty="0"/>
        </a:p>
      </dgm:t>
    </dgm:pt>
    <dgm:pt modelId="{B211B4F3-F1A5-440C-B6E0-731F170C9BA8}" type="parTrans" cxnId="{A7E68154-2CC4-4C5C-9720-898F56438C0F}">
      <dgm:prSet/>
      <dgm:spPr/>
      <dgm:t>
        <a:bodyPr/>
        <a:lstStyle/>
        <a:p>
          <a:endParaRPr lang="en-GB"/>
        </a:p>
      </dgm:t>
    </dgm:pt>
    <dgm:pt modelId="{E6CB4FD2-580A-4DF2-A34A-95428ADD49F6}" type="sibTrans" cxnId="{A7E68154-2CC4-4C5C-9720-898F56438C0F}">
      <dgm:prSet/>
      <dgm:spPr/>
      <dgm:t>
        <a:bodyPr/>
        <a:lstStyle/>
        <a:p>
          <a:endParaRPr lang="en-GB"/>
        </a:p>
      </dgm:t>
    </dgm:pt>
    <dgm:pt modelId="{76E146B1-902B-4F2B-BAC2-59BFD2CE4B78}" type="pres">
      <dgm:prSet presAssocID="{79C5ABBF-413A-43DE-B1DD-17903633E25E}" presName="linearFlow" presStyleCnt="0">
        <dgm:presLayoutVars>
          <dgm:dir/>
          <dgm:resizeHandles val="exact"/>
        </dgm:presLayoutVars>
      </dgm:prSet>
      <dgm:spPr/>
    </dgm:pt>
    <dgm:pt modelId="{0CAE42CB-6CFB-4142-95B8-623868E5C3AC}" type="pres">
      <dgm:prSet presAssocID="{84297E76-6667-4E6E-B21D-3306611E6012}" presName="composite" presStyleCnt="0"/>
      <dgm:spPr/>
    </dgm:pt>
    <dgm:pt modelId="{679835BE-5461-422B-BD64-4F0E2108B7B9}" type="pres">
      <dgm:prSet presAssocID="{84297E76-6667-4E6E-B21D-3306611E6012}" presName="imgShp" presStyleLbl="fgImgPlace1" presStyleIdx="0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B6C4A84-9395-4631-9E56-C429ED7B04D3}" type="pres">
      <dgm:prSet presAssocID="{84297E76-6667-4E6E-B21D-3306611E6012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B1C39D-B385-47A9-B47E-7928D1ECA83F}" type="pres">
      <dgm:prSet presAssocID="{93C35163-53F9-474E-969A-62D4E2022F22}" presName="spacing" presStyleCnt="0"/>
      <dgm:spPr/>
    </dgm:pt>
    <dgm:pt modelId="{D69BF243-8000-4396-A554-7E6167317CC6}" type="pres">
      <dgm:prSet presAssocID="{57228CE2-BBD7-4E8D-8EBE-D1EDAD61F440}" presName="composite" presStyleCnt="0"/>
      <dgm:spPr/>
    </dgm:pt>
    <dgm:pt modelId="{895FA4FF-819A-429C-A0B2-183EF26CC321}" type="pres">
      <dgm:prSet presAssocID="{57228CE2-BBD7-4E8D-8EBE-D1EDAD61F440}" presName="imgShp" presStyleLbl="fgImgPlace1" presStyleIdx="1" presStyleCnt="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800E26DA-A95C-49C7-ABD7-D4E1B12C7043}" type="pres">
      <dgm:prSet presAssocID="{57228CE2-BBD7-4E8D-8EBE-D1EDAD61F440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140739-0478-4D22-8FA7-E302F6E733CF}" type="pres">
      <dgm:prSet presAssocID="{E073E723-BC8B-43BE-B802-E614B5E5768E}" presName="spacing" presStyleCnt="0"/>
      <dgm:spPr/>
    </dgm:pt>
    <dgm:pt modelId="{AFCDDF0A-FB43-4BC7-9D3B-890FD11C7C0B}" type="pres">
      <dgm:prSet presAssocID="{1E7A8E0B-6E0E-4C3F-A3D6-C5F76804E49F}" presName="composite" presStyleCnt="0"/>
      <dgm:spPr/>
    </dgm:pt>
    <dgm:pt modelId="{1C45FFFD-11B1-43DA-8AF8-5BF49AA25511}" type="pres">
      <dgm:prSet presAssocID="{1E7A8E0B-6E0E-4C3F-A3D6-C5F76804E49F}" presName="imgShp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4EA1316B-0548-4E64-8813-02B5BCD29887}" type="pres">
      <dgm:prSet presAssocID="{1E7A8E0B-6E0E-4C3F-A3D6-C5F76804E49F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08FAFD-9BA5-4FD3-8A40-C4EB4442F85A}" type="pres">
      <dgm:prSet presAssocID="{4955A4A2-B25B-48DE-8B24-C8A33EC378C6}" presName="spacing" presStyleCnt="0"/>
      <dgm:spPr/>
    </dgm:pt>
    <dgm:pt modelId="{7940C88B-CCAB-4F15-9E8B-98B59DA3B359}" type="pres">
      <dgm:prSet presAssocID="{1CF214B9-CBA4-4B08-A673-210D489AA123}" presName="composite" presStyleCnt="0"/>
      <dgm:spPr/>
    </dgm:pt>
    <dgm:pt modelId="{5A48E722-FB4B-4461-B54D-26E714D03340}" type="pres">
      <dgm:prSet presAssocID="{1CF214B9-CBA4-4B08-A673-210D489AA123}" presName="imgShp" presStyleLbl="fgImgPlac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9173CED4-3DC0-489D-8349-4D7728F07CD1}" type="pres">
      <dgm:prSet presAssocID="{1CF214B9-CBA4-4B08-A673-210D489AA123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B6C936-76FF-49D2-B07A-C3ABD6482E68}" type="pres">
      <dgm:prSet presAssocID="{B72A92FB-21E1-4456-A7B3-5ACD0DA3F7F8}" presName="spacing" presStyleCnt="0"/>
      <dgm:spPr/>
    </dgm:pt>
    <dgm:pt modelId="{B402E470-6517-432F-BF89-357E64E9B7B0}" type="pres">
      <dgm:prSet presAssocID="{EE598352-87AB-40AB-A988-BDAB4ADEF6DE}" presName="composite" presStyleCnt="0"/>
      <dgm:spPr/>
    </dgm:pt>
    <dgm:pt modelId="{1ECC54FB-E26C-4329-93BF-3E19873C65F0}" type="pres">
      <dgm:prSet presAssocID="{EE598352-87AB-40AB-A988-BDAB4ADEF6DE}" presName="imgShp" presStyleLbl="fgImgPlace1" presStyleIdx="4" presStyleCnt="7" custLinFactNeighborX="-7882" custLinFactNeighborY="416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</dgm:spPr>
    </dgm:pt>
    <dgm:pt modelId="{A2325A84-8362-4C46-BD96-F814ACDE1F49}" type="pres">
      <dgm:prSet presAssocID="{EE598352-87AB-40AB-A988-BDAB4ADEF6DE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26AE61-19F1-40E0-B789-1EC8C39376F0}" type="pres">
      <dgm:prSet presAssocID="{DB7F3FD0-B5B5-4A90-91EB-928C828C3DA7}" presName="spacing" presStyleCnt="0"/>
      <dgm:spPr/>
    </dgm:pt>
    <dgm:pt modelId="{573D1D43-0749-4680-A5D0-FB4A6D0EE72D}" type="pres">
      <dgm:prSet presAssocID="{FE805E66-AB93-4F38-AAFD-E7BD369017B5}" presName="composite" presStyleCnt="0"/>
      <dgm:spPr/>
    </dgm:pt>
    <dgm:pt modelId="{93768A52-64D0-47B9-8032-26B06BBA140D}" type="pres">
      <dgm:prSet presAssocID="{FE805E66-AB93-4F38-AAFD-E7BD369017B5}" presName="imgShp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B785B21E-323F-4D64-894A-4B0B80454BCE}" type="pres">
      <dgm:prSet presAssocID="{FE805E66-AB93-4F38-AAFD-E7BD369017B5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49841C-AAB3-4572-A453-7E7217D97804}" type="pres">
      <dgm:prSet presAssocID="{AB9EE5EF-D991-4E8C-B252-EEB0EF0E33B3}" presName="spacing" presStyleCnt="0"/>
      <dgm:spPr/>
    </dgm:pt>
    <dgm:pt modelId="{36182DBC-66B0-4F98-8310-86E6404AB887}" type="pres">
      <dgm:prSet presAssocID="{684BE0D1-7F2D-429F-A477-A5F9B4DDCE64}" presName="composite" presStyleCnt="0"/>
      <dgm:spPr/>
    </dgm:pt>
    <dgm:pt modelId="{0AA6AFA0-E46A-4710-ABD8-C9A38F61636D}" type="pres">
      <dgm:prSet presAssocID="{684BE0D1-7F2D-429F-A477-A5F9B4DDCE64}" presName="imgShp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8230AA08-6182-4848-9590-71A356FAC611}" type="pres">
      <dgm:prSet presAssocID="{684BE0D1-7F2D-429F-A477-A5F9B4DDCE64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5414CC0-5600-438B-BF4F-967E19DACEED}" srcId="{79C5ABBF-413A-43DE-B1DD-17903633E25E}" destId="{57228CE2-BBD7-4E8D-8EBE-D1EDAD61F440}" srcOrd="1" destOrd="0" parTransId="{538992C0-8E3B-494C-ACEB-9D627521D063}" sibTransId="{E073E723-BC8B-43BE-B802-E614B5E5768E}"/>
    <dgm:cxn modelId="{0A97BFCE-9209-40EF-A929-D89A4D2131A7}" type="presOf" srcId="{79C5ABBF-413A-43DE-B1DD-17903633E25E}" destId="{76E146B1-902B-4F2B-BAC2-59BFD2CE4B78}" srcOrd="0" destOrd="0" presId="urn:microsoft.com/office/officeart/2005/8/layout/vList3"/>
    <dgm:cxn modelId="{2AE698C8-34A9-43B7-91DD-4D33FB10E15A}" srcId="{79C5ABBF-413A-43DE-B1DD-17903633E25E}" destId="{84297E76-6667-4E6E-B21D-3306611E6012}" srcOrd="0" destOrd="0" parTransId="{94DD1E9D-E2B3-40F7-8FCB-477481D0468B}" sibTransId="{93C35163-53F9-474E-969A-62D4E2022F22}"/>
    <dgm:cxn modelId="{C066301E-F9C3-4CE9-A19C-702FB165F2AA}" srcId="{79C5ABBF-413A-43DE-B1DD-17903633E25E}" destId="{FE805E66-AB93-4F38-AAFD-E7BD369017B5}" srcOrd="5" destOrd="0" parTransId="{6797D574-2F46-4D24-BE75-756012C5F040}" sibTransId="{AB9EE5EF-D991-4E8C-B252-EEB0EF0E33B3}"/>
    <dgm:cxn modelId="{3B15D3DA-7D4D-47BD-9A11-BC499773DC19}" type="presOf" srcId="{1E7A8E0B-6E0E-4C3F-A3D6-C5F76804E49F}" destId="{4EA1316B-0548-4E64-8813-02B5BCD29887}" srcOrd="0" destOrd="0" presId="urn:microsoft.com/office/officeart/2005/8/layout/vList3"/>
    <dgm:cxn modelId="{63B3D0F4-A988-494C-8B61-5D7B063B8F7A}" srcId="{79C5ABBF-413A-43DE-B1DD-17903633E25E}" destId="{1CF214B9-CBA4-4B08-A673-210D489AA123}" srcOrd="3" destOrd="0" parTransId="{D620E4F7-CD03-4EC9-A510-D41CF86938A6}" sibTransId="{B72A92FB-21E1-4456-A7B3-5ACD0DA3F7F8}"/>
    <dgm:cxn modelId="{A7E68154-2CC4-4C5C-9720-898F56438C0F}" srcId="{79C5ABBF-413A-43DE-B1DD-17903633E25E}" destId="{684BE0D1-7F2D-429F-A477-A5F9B4DDCE64}" srcOrd="6" destOrd="0" parTransId="{B211B4F3-F1A5-440C-B6E0-731F170C9BA8}" sibTransId="{E6CB4FD2-580A-4DF2-A34A-95428ADD49F6}"/>
    <dgm:cxn modelId="{54E9201F-9C89-481D-8B49-F1ED88084679}" type="presOf" srcId="{FE805E66-AB93-4F38-AAFD-E7BD369017B5}" destId="{B785B21E-323F-4D64-894A-4B0B80454BCE}" srcOrd="0" destOrd="0" presId="urn:microsoft.com/office/officeart/2005/8/layout/vList3"/>
    <dgm:cxn modelId="{37D03FDC-6D8A-4735-8762-5B437A742D91}" type="presOf" srcId="{684BE0D1-7F2D-429F-A477-A5F9B4DDCE64}" destId="{8230AA08-6182-4848-9590-71A356FAC611}" srcOrd="0" destOrd="0" presId="urn:microsoft.com/office/officeart/2005/8/layout/vList3"/>
    <dgm:cxn modelId="{C45DD485-E684-4463-8479-DB03CA23B4BD}" srcId="{79C5ABBF-413A-43DE-B1DD-17903633E25E}" destId="{1E7A8E0B-6E0E-4C3F-A3D6-C5F76804E49F}" srcOrd="2" destOrd="0" parTransId="{2F79DAED-8860-400F-BC0D-C4A55332DE5B}" sibTransId="{4955A4A2-B25B-48DE-8B24-C8A33EC378C6}"/>
    <dgm:cxn modelId="{46B56DF6-2FA0-4205-84AD-8C6F2860C152}" type="presOf" srcId="{84297E76-6667-4E6E-B21D-3306611E6012}" destId="{8B6C4A84-9395-4631-9E56-C429ED7B04D3}" srcOrd="0" destOrd="0" presId="urn:microsoft.com/office/officeart/2005/8/layout/vList3"/>
    <dgm:cxn modelId="{20BF8B5F-4C1B-4895-A89E-8939D3A05082}" type="presOf" srcId="{EE598352-87AB-40AB-A988-BDAB4ADEF6DE}" destId="{A2325A84-8362-4C46-BD96-F814ACDE1F49}" srcOrd="0" destOrd="0" presId="urn:microsoft.com/office/officeart/2005/8/layout/vList3"/>
    <dgm:cxn modelId="{FB50F4BF-1E83-44EB-ABDC-088613AED360}" type="presOf" srcId="{57228CE2-BBD7-4E8D-8EBE-D1EDAD61F440}" destId="{800E26DA-A95C-49C7-ABD7-D4E1B12C7043}" srcOrd="0" destOrd="0" presId="urn:microsoft.com/office/officeart/2005/8/layout/vList3"/>
    <dgm:cxn modelId="{9562986E-A4F9-44CB-B05E-35728075423B}" srcId="{79C5ABBF-413A-43DE-B1DD-17903633E25E}" destId="{EE598352-87AB-40AB-A988-BDAB4ADEF6DE}" srcOrd="4" destOrd="0" parTransId="{7ACF3559-E8A2-4712-919E-EA0A1BF27157}" sibTransId="{DB7F3FD0-B5B5-4A90-91EB-928C828C3DA7}"/>
    <dgm:cxn modelId="{32265A50-59DB-4B24-A1CA-6B76CC243FC1}" type="presOf" srcId="{1CF214B9-CBA4-4B08-A673-210D489AA123}" destId="{9173CED4-3DC0-489D-8349-4D7728F07CD1}" srcOrd="0" destOrd="0" presId="urn:microsoft.com/office/officeart/2005/8/layout/vList3"/>
    <dgm:cxn modelId="{603F8FE6-111F-48C9-92DD-DEA9F30733E7}" type="presParOf" srcId="{76E146B1-902B-4F2B-BAC2-59BFD2CE4B78}" destId="{0CAE42CB-6CFB-4142-95B8-623868E5C3AC}" srcOrd="0" destOrd="0" presId="urn:microsoft.com/office/officeart/2005/8/layout/vList3"/>
    <dgm:cxn modelId="{F989A7B1-1123-46A2-808F-CAF0052AC065}" type="presParOf" srcId="{0CAE42CB-6CFB-4142-95B8-623868E5C3AC}" destId="{679835BE-5461-422B-BD64-4F0E2108B7B9}" srcOrd="0" destOrd="0" presId="urn:microsoft.com/office/officeart/2005/8/layout/vList3"/>
    <dgm:cxn modelId="{37D3192E-9BE2-4452-B87E-E9254AF832A4}" type="presParOf" srcId="{0CAE42CB-6CFB-4142-95B8-623868E5C3AC}" destId="{8B6C4A84-9395-4631-9E56-C429ED7B04D3}" srcOrd="1" destOrd="0" presId="urn:microsoft.com/office/officeart/2005/8/layout/vList3"/>
    <dgm:cxn modelId="{5F820320-1362-4880-A43E-99ED38996D10}" type="presParOf" srcId="{76E146B1-902B-4F2B-BAC2-59BFD2CE4B78}" destId="{F0B1C39D-B385-47A9-B47E-7928D1ECA83F}" srcOrd="1" destOrd="0" presId="urn:microsoft.com/office/officeart/2005/8/layout/vList3"/>
    <dgm:cxn modelId="{52931F32-3A60-40D6-9AE7-D97CE8C3D895}" type="presParOf" srcId="{76E146B1-902B-4F2B-BAC2-59BFD2CE4B78}" destId="{D69BF243-8000-4396-A554-7E6167317CC6}" srcOrd="2" destOrd="0" presId="urn:microsoft.com/office/officeart/2005/8/layout/vList3"/>
    <dgm:cxn modelId="{DD48C300-6570-41B7-9E8E-28546B331B7C}" type="presParOf" srcId="{D69BF243-8000-4396-A554-7E6167317CC6}" destId="{895FA4FF-819A-429C-A0B2-183EF26CC321}" srcOrd="0" destOrd="0" presId="urn:microsoft.com/office/officeart/2005/8/layout/vList3"/>
    <dgm:cxn modelId="{BCDE8C4F-EDC6-4694-A8AA-C99B4005591E}" type="presParOf" srcId="{D69BF243-8000-4396-A554-7E6167317CC6}" destId="{800E26DA-A95C-49C7-ABD7-D4E1B12C7043}" srcOrd="1" destOrd="0" presId="urn:microsoft.com/office/officeart/2005/8/layout/vList3"/>
    <dgm:cxn modelId="{AF642812-DFFB-4651-901A-19270AA99D22}" type="presParOf" srcId="{76E146B1-902B-4F2B-BAC2-59BFD2CE4B78}" destId="{D5140739-0478-4D22-8FA7-E302F6E733CF}" srcOrd="3" destOrd="0" presId="urn:microsoft.com/office/officeart/2005/8/layout/vList3"/>
    <dgm:cxn modelId="{93C3E855-846C-4767-94C0-7FFF561F15ED}" type="presParOf" srcId="{76E146B1-902B-4F2B-BAC2-59BFD2CE4B78}" destId="{AFCDDF0A-FB43-4BC7-9D3B-890FD11C7C0B}" srcOrd="4" destOrd="0" presId="urn:microsoft.com/office/officeart/2005/8/layout/vList3"/>
    <dgm:cxn modelId="{8BC35FED-849A-43FD-BC8B-DD0AB2B4006E}" type="presParOf" srcId="{AFCDDF0A-FB43-4BC7-9D3B-890FD11C7C0B}" destId="{1C45FFFD-11B1-43DA-8AF8-5BF49AA25511}" srcOrd="0" destOrd="0" presId="urn:microsoft.com/office/officeart/2005/8/layout/vList3"/>
    <dgm:cxn modelId="{423C9BB6-C1FB-42E4-87BF-55F58454B1C7}" type="presParOf" srcId="{AFCDDF0A-FB43-4BC7-9D3B-890FD11C7C0B}" destId="{4EA1316B-0548-4E64-8813-02B5BCD29887}" srcOrd="1" destOrd="0" presId="urn:microsoft.com/office/officeart/2005/8/layout/vList3"/>
    <dgm:cxn modelId="{D281645E-BEC2-428D-B646-11B3C6859AB7}" type="presParOf" srcId="{76E146B1-902B-4F2B-BAC2-59BFD2CE4B78}" destId="{0708FAFD-9BA5-4FD3-8A40-C4EB4442F85A}" srcOrd="5" destOrd="0" presId="urn:microsoft.com/office/officeart/2005/8/layout/vList3"/>
    <dgm:cxn modelId="{4935867E-4435-48C9-AA33-B93B10BF8DA9}" type="presParOf" srcId="{76E146B1-902B-4F2B-BAC2-59BFD2CE4B78}" destId="{7940C88B-CCAB-4F15-9E8B-98B59DA3B359}" srcOrd="6" destOrd="0" presId="urn:microsoft.com/office/officeart/2005/8/layout/vList3"/>
    <dgm:cxn modelId="{06893B32-6AA3-49AC-8B80-5BB7E6826CB3}" type="presParOf" srcId="{7940C88B-CCAB-4F15-9E8B-98B59DA3B359}" destId="{5A48E722-FB4B-4461-B54D-26E714D03340}" srcOrd="0" destOrd="0" presId="urn:microsoft.com/office/officeart/2005/8/layout/vList3"/>
    <dgm:cxn modelId="{8BE884A3-D067-4FD2-9FF6-AA49573457CA}" type="presParOf" srcId="{7940C88B-CCAB-4F15-9E8B-98B59DA3B359}" destId="{9173CED4-3DC0-489D-8349-4D7728F07CD1}" srcOrd="1" destOrd="0" presId="urn:microsoft.com/office/officeart/2005/8/layout/vList3"/>
    <dgm:cxn modelId="{686404B7-A165-40FC-9DA5-BE2DAF7C53D1}" type="presParOf" srcId="{76E146B1-902B-4F2B-BAC2-59BFD2CE4B78}" destId="{27B6C936-76FF-49D2-B07A-C3ABD6482E68}" srcOrd="7" destOrd="0" presId="urn:microsoft.com/office/officeart/2005/8/layout/vList3"/>
    <dgm:cxn modelId="{30B2B34E-81A5-4C78-BA88-859DB24FB37E}" type="presParOf" srcId="{76E146B1-902B-4F2B-BAC2-59BFD2CE4B78}" destId="{B402E470-6517-432F-BF89-357E64E9B7B0}" srcOrd="8" destOrd="0" presId="urn:microsoft.com/office/officeart/2005/8/layout/vList3"/>
    <dgm:cxn modelId="{64DB041B-6C09-4EA6-8AA2-52FE68263CDA}" type="presParOf" srcId="{B402E470-6517-432F-BF89-357E64E9B7B0}" destId="{1ECC54FB-E26C-4329-93BF-3E19873C65F0}" srcOrd="0" destOrd="0" presId="urn:microsoft.com/office/officeart/2005/8/layout/vList3"/>
    <dgm:cxn modelId="{6B87BB50-5624-4F29-812C-8C1622FD1218}" type="presParOf" srcId="{B402E470-6517-432F-BF89-357E64E9B7B0}" destId="{A2325A84-8362-4C46-BD96-F814ACDE1F49}" srcOrd="1" destOrd="0" presId="urn:microsoft.com/office/officeart/2005/8/layout/vList3"/>
    <dgm:cxn modelId="{3A238112-5B2E-4F11-8411-1675BAB1F05F}" type="presParOf" srcId="{76E146B1-902B-4F2B-BAC2-59BFD2CE4B78}" destId="{1F26AE61-19F1-40E0-B789-1EC8C39376F0}" srcOrd="9" destOrd="0" presId="urn:microsoft.com/office/officeart/2005/8/layout/vList3"/>
    <dgm:cxn modelId="{88D76A35-563A-4CB7-B024-B68FACF4A4C0}" type="presParOf" srcId="{76E146B1-902B-4F2B-BAC2-59BFD2CE4B78}" destId="{573D1D43-0749-4680-A5D0-FB4A6D0EE72D}" srcOrd="10" destOrd="0" presId="urn:microsoft.com/office/officeart/2005/8/layout/vList3"/>
    <dgm:cxn modelId="{FA6897D4-3262-490D-8779-BAE9174A9741}" type="presParOf" srcId="{573D1D43-0749-4680-A5D0-FB4A6D0EE72D}" destId="{93768A52-64D0-47B9-8032-26B06BBA140D}" srcOrd="0" destOrd="0" presId="urn:microsoft.com/office/officeart/2005/8/layout/vList3"/>
    <dgm:cxn modelId="{FF3AE2E1-AF5F-4B4D-96C2-BFA2F62658CE}" type="presParOf" srcId="{573D1D43-0749-4680-A5D0-FB4A6D0EE72D}" destId="{B785B21E-323F-4D64-894A-4B0B80454BCE}" srcOrd="1" destOrd="0" presId="urn:microsoft.com/office/officeart/2005/8/layout/vList3"/>
    <dgm:cxn modelId="{0C645F05-3F71-4CBD-84C7-D5CD0CCA16A0}" type="presParOf" srcId="{76E146B1-902B-4F2B-BAC2-59BFD2CE4B78}" destId="{DD49841C-AAB3-4572-A453-7E7217D97804}" srcOrd="11" destOrd="0" presId="urn:microsoft.com/office/officeart/2005/8/layout/vList3"/>
    <dgm:cxn modelId="{72806B18-7888-4397-96B9-8DB7E427359F}" type="presParOf" srcId="{76E146B1-902B-4F2B-BAC2-59BFD2CE4B78}" destId="{36182DBC-66B0-4F98-8310-86E6404AB887}" srcOrd="12" destOrd="0" presId="urn:microsoft.com/office/officeart/2005/8/layout/vList3"/>
    <dgm:cxn modelId="{F8C9A52D-1408-412C-8E66-517885E94FB2}" type="presParOf" srcId="{36182DBC-66B0-4F98-8310-86E6404AB887}" destId="{0AA6AFA0-E46A-4710-ABD8-C9A38F61636D}" srcOrd="0" destOrd="0" presId="urn:microsoft.com/office/officeart/2005/8/layout/vList3"/>
    <dgm:cxn modelId="{59BFC84A-7DE0-4F51-A306-1FCDBF30C6E4}" type="presParOf" srcId="{36182DBC-66B0-4F98-8310-86E6404AB887}" destId="{8230AA08-6182-4848-9590-71A356FAC61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C4A84-9395-4631-9E56-C429ED7B04D3}">
      <dsp:nvSpPr>
        <dsp:cNvPr id="0" name=""/>
        <dsp:cNvSpPr/>
      </dsp:nvSpPr>
      <dsp:spPr>
        <a:xfrm rot="10800000">
          <a:off x="1399345" y="1934"/>
          <a:ext cx="5006773" cy="552964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Dynamic Data Citation &amp; the Argo data set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</a:t>
          </a:r>
          <a:r>
            <a:rPr lang="en-GB" sz="1100" kern="1200" dirty="0" smtClean="0"/>
            <a:t>: Dynamic Data Citation</a:t>
          </a:r>
          <a:endParaRPr lang="en-GB" sz="1100" kern="1200" dirty="0"/>
        </a:p>
      </dsp:txBody>
      <dsp:txXfrm rot="10800000">
        <a:off x="1537586" y="1934"/>
        <a:ext cx="4868532" cy="552964"/>
      </dsp:txXfrm>
    </dsp:sp>
    <dsp:sp modelId="{679835BE-5461-422B-BD64-4F0E2108B7B9}">
      <dsp:nvSpPr>
        <dsp:cNvPr id="0" name=""/>
        <dsp:cNvSpPr/>
      </dsp:nvSpPr>
      <dsp:spPr>
        <a:xfrm>
          <a:off x="1122863" y="1934"/>
          <a:ext cx="552964" cy="55296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0E26DA-A95C-49C7-ABD7-D4E1B12C7043}">
      <dsp:nvSpPr>
        <dsp:cNvPr id="0" name=""/>
        <dsp:cNvSpPr/>
      </dsp:nvSpPr>
      <dsp:spPr>
        <a:xfrm rot="10800000">
          <a:off x="1399345" y="719963"/>
          <a:ext cx="5006773" cy="552964"/>
        </a:xfrm>
        <a:prstGeom prst="homePlate">
          <a:avLst/>
        </a:prstGeom>
        <a:solidFill>
          <a:schemeClr val="accent5">
            <a:hueOff val="-2084207"/>
            <a:satOff val="-5975"/>
            <a:lumOff val="-2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 Creation of a Query interface for phenotyping data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</a:t>
          </a:r>
          <a:r>
            <a:rPr lang="en-GB" sz="1100" kern="1200" dirty="0" smtClean="0"/>
            <a:t>: Wheat Data Interoperability (WDI)</a:t>
          </a:r>
          <a:endParaRPr lang="en-GB" sz="1100" kern="1200" dirty="0"/>
        </a:p>
      </dsp:txBody>
      <dsp:txXfrm rot="10800000">
        <a:off x="1537586" y="719963"/>
        <a:ext cx="4868532" cy="552964"/>
      </dsp:txXfrm>
    </dsp:sp>
    <dsp:sp modelId="{895FA4FF-819A-429C-A0B2-183EF26CC321}">
      <dsp:nvSpPr>
        <dsp:cNvPr id="0" name=""/>
        <dsp:cNvSpPr/>
      </dsp:nvSpPr>
      <dsp:spPr>
        <a:xfrm>
          <a:off x="1122863" y="719963"/>
          <a:ext cx="552964" cy="55296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1316B-0548-4E64-8813-02B5BCD29887}">
      <dsp:nvSpPr>
        <dsp:cNvPr id="0" name=""/>
        <dsp:cNvSpPr/>
      </dsp:nvSpPr>
      <dsp:spPr>
        <a:xfrm rot="10800000">
          <a:off x="1399345" y="1437992"/>
          <a:ext cx="5006773" cy="552964"/>
        </a:xfrm>
        <a:prstGeom prst="homePlate">
          <a:avLst/>
        </a:prstGeom>
        <a:solidFill>
          <a:schemeClr val="accent5">
            <a:hueOff val="-4168413"/>
            <a:satOff val="-11950"/>
            <a:lumOff val="-5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Integration of the RDA Metadata Standards Directory into DMPonline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</a:t>
          </a:r>
          <a:r>
            <a:rPr lang="en-GB" sz="1100" kern="1200" dirty="0" smtClean="0"/>
            <a:t>: Metadata Standards Directory</a:t>
          </a:r>
          <a:endParaRPr lang="en-GB" sz="1100" kern="1200" dirty="0"/>
        </a:p>
      </dsp:txBody>
      <dsp:txXfrm rot="10800000">
        <a:off x="1537586" y="1437992"/>
        <a:ext cx="4868532" cy="552964"/>
      </dsp:txXfrm>
    </dsp:sp>
    <dsp:sp modelId="{1C45FFFD-11B1-43DA-8AF8-5BF49AA25511}">
      <dsp:nvSpPr>
        <dsp:cNvPr id="0" name=""/>
        <dsp:cNvSpPr/>
      </dsp:nvSpPr>
      <dsp:spPr>
        <a:xfrm>
          <a:off x="1122863" y="1437992"/>
          <a:ext cx="552964" cy="55296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3CED4-3DC0-489D-8349-4D7728F07CD1}">
      <dsp:nvSpPr>
        <dsp:cNvPr id="0" name=""/>
        <dsp:cNvSpPr/>
      </dsp:nvSpPr>
      <dsp:spPr>
        <a:xfrm rot="10800000">
          <a:off x="1399345" y="2156021"/>
          <a:ext cx="5006773" cy="552964"/>
        </a:xfrm>
        <a:prstGeom prst="homePlate">
          <a:avLst/>
        </a:prstGeom>
        <a:solidFill>
          <a:schemeClr val="accent5">
            <a:hueOff val="-6252620"/>
            <a:satOff val="-17924"/>
            <a:lumOff val="-7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Analysis of the OpenPhilology/Perseus and the CLARIN data repositories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</a:t>
          </a:r>
          <a:r>
            <a:rPr lang="en-GB" sz="1100" kern="1200" dirty="0" smtClean="0"/>
            <a:t>: Data Foundation and Terminology</a:t>
          </a:r>
          <a:endParaRPr lang="en-GB" sz="1100" kern="1200" dirty="0"/>
        </a:p>
      </dsp:txBody>
      <dsp:txXfrm rot="10800000">
        <a:off x="1537586" y="2156021"/>
        <a:ext cx="4868532" cy="552964"/>
      </dsp:txXfrm>
    </dsp:sp>
    <dsp:sp modelId="{5A48E722-FB4B-4461-B54D-26E714D03340}">
      <dsp:nvSpPr>
        <dsp:cNvPr id="0" name=""/>
        <dsp:cNvSpPr/>
      </dsp:nvSpPr>
      <dsp:spPr>
        <a:xfrm>
          <a:off x="1122863" y="2156021"/>
          <a:ext cx="552964" cy="55296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325A84-8362-4C46-BD96-F814ACDE1F49}">
      <dsp:nvSpPr>
        <dsp:cNvPr id="0" name=""/>
        <dsp:cNvSpPr/>
      </dsp:nvSpPr>
      <dsp:spPr>
        <a:xfrm rot="10800000">
          <a:off x="1399345" y="2874050"/>
          <a:ext cx="5006773" cy="552964"/>
        </a:xfrm>
        <a:prstGeom prst="homePlate">
          <a:avLst/>
        </a:prstGeom>
        <a:solidFill>
          <a:schemeClr val="accent5">
            <a:hueOff val="-8336827"/>
            <a:satOff val="-23899"/>
            <a:lumOff val="-105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Implementation of a Query Store for the VAMDC infrastructure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Adopting: </a:t>
          </a:r>
          <a:r>
            <a:rPr lang="en-GB" sz="1100" i="0" kern="1200" dirty="0" smtClean="0"/>
            <a:t>Data Citation</a:t>
          </a:r>
        </a:p>
      </dsp:txBody>
      <dsp:txXfrm rot="10800000">
        <a:off x="1537586" y="2874050"/>
        <a:ext cx="4868532" cy="552964"/>
      </dsp:txXfrm>
    </dsp:sp>
    <dsp:sp modelId="{1ECC54FB-E26C-4329-93BF-3E19873C65F0}">
      <dsp:nvSpPr>
        <dsp:cNvPr id="0" name=""/>
        <dsp:cNvSpPr/>
      </dsp:nvSpPr>
      <dsp:spPr>
        <a:xfrm>
          <a:off x="1079278" y="2897064"/>
          <a:ext cx="552964" cy="552964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5B21E-323F-4D64-894A-4B0B80454BCE}">
      <dsp:nvSpPr>
        <dsp:cNvPr id="0" name=""/>
        <dsp:cNvSpPr/>
      </dsp:nvSpPr>
      <dsp:spPr>
        <a:xfrm rot="10800000">
          <a:off x="1399345" y="3592079"/>
          <a:ext cx="5006773" cy="552964"/>
        </a:xfrm>
        <a:prstGeom prst="homePlate">
          <a:avLst/>
        </a:prstGeom>
        <a:solidFill>
          <a:schemeClr val="accent5">
            <a:hueOff val="-10421033"/>
            <a:satOff val="-29874"/>
            <a:lumOff val="-13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Integration of the DLI Service into the OpenAire infrastructure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Adopting: </a:t>
          </a:r>
          <a:r>
            <a:rPr lang="en-GB" sz="1100" i="0" kern="1200" dirty="0" smtClean="0"/>
            <a:t>Publishing Data services</a:t>
          </a:r>
          <a:endParaRPr lang="en-GB" sz="1100" i="0" kern="1200" dirty="0"/>
        </a:p>
      </dsp:txBody>
      <dsp:txXfrm rot="10800000">
        <a:off x="1537586" y="3592079"/>
        <a:ext cx="4868532" cy="552964"/>
      </dsp:txXfrm>
    </dsp:sp>
    <dsp:sp modelId="{93768A52-64D0-47B9-8032-26B06BBA140D}">
      <dsp:nvSpPr>
        <dsp:cNvPr id="0" name=""/>
        <dsp:cNvSpPr/>
      </dsp:nvSpPr>
      <dsp:spPr>
        <a:xfrm>
          <a:off x="1122863" y="3592079"/>
          <a:ext cx="552964" cy="552964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0AA08-6182-4848-9590-71A356FAC611}">
      <dsp:nvSpPr>
        <dsp:cNvPr id="0" name=""/>
        <dsp:cNvSpPr/>
      </dsp:nvSpPr>
      <dsp:spPr>
        <a:xfrm rot="10800000">
          <a:off x="1399345" y="4310107"/>
          <a:ext cx="5006773" cy="552964"/>
        </a:xfrm>
        <a:prstGeom prst="homePlate">
          <a:avLst/>
        </a:prstGeom>
        <a:solidFill>
          <a:schemeClr val="accent5">
            <a:hueOff val="-12505240"/>
            <a:satOff val="-35849"/>
            <a:lumOff val="-15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2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Introduction of PIDs to the Armenian Life Sciences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i="1" kern="1200" dirty="0" smtClean="0"/>
            <a:t>Adopting: </a:t>
          </a:r>
          <a:r>
            <a:rPr lang="en-GB" sz="1100" i="0" kern="1200" dirty="0" smtClean="0"/>
            <a:t>PID Information Types</a:t>
          </a:r>
          <a:endParaRPr lang="en-GB" sz="1100" i="0" kern="1200" dirty="0"/>
        </a:p>
      </dsp:txBody>
      <dsp:txXfrm rot="10800000">
        <a:off x="1537586" y="4310107"/>
        <a:ext cx="4868532" cy="552964"/>
      </dsp:txXfrm>
    </dsp:sp>
    <dsp:sp modelId="{0AA6AFA0-E46A-4710-ABD8-C9A38F61636D}">
      <dsp:nvSpPr>
        <dsp:cNvPr id="0" name=""/>
        <dsp:cNvSpPr/>
      </dsp:nvSpPr>
      <dsp:spPr>
        <a:xfrm>
          <a:off x="1122863" y="4310107"/>
          <a:ext cx="552964" cy="552964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CEE15-C73F-474B-9C19-98AE6211DBA0}" type="datetimeFigureOut">
              <a:rPr lang="de-DE" smtClean="0"/>
              <a:t>23.05.2016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4522C-55D1-4102-922A-216683B7A3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A6BC3-D3A6-4537-83DA-904C163531FD}" type="datetimeFigureOut">
              <a:rPr lang="it-IT" smtClean="0"/>
              <a:t>23/05/2016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FABB-9259-4D96-9E81-EC2E8527F3EB}" type="slidenum">
              <a:rPr lang="it-IT" smtClean="0"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4643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60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PID Information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45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15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16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17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They should not be for promoting specific projects or technologies. </a:t>
            </a:r>
          </a:p>
          <a:p>
            <a:r>
              <a:rPr lang="en-US" sz="1200" dirty="0" smtClean="0"/>
              <a:t>Examples: Data Analytics interest Group, Photon &amp; Neutron Science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83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22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252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261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441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05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369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8" name="Shape 370"/>
          <p:cNvSpPr>
            <a:spLocks noGrp="1"/>
          </p:cNvSpPr>
          <p:nvPr>
            <p:ph type="body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2200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71601" y="2132856"/>
            <a:ext cx="7272808" cy="2232248"/>
          </a:xfrm>
          <a:prstGeom prst="rect">
            <a:avLst/>
          </a:prstGeom>
        </p:spPr>
        <p:txBody>
          <a:bodyPr anchor="ctr"/>
          <a:lstStyle>
            <a:lvl1pPr algn="ctr">
              <a:defRPr sz="3000" b="1" i="0">
                <a:solidFill>
                  <a:schemeClr val="bg1"/>
                </a:solidFill>
                <a:latin typeface=""/>
                <a:cs typeface="Trebuchet MS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2204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8137599" cy="478539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2800" b="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456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2132856"/>
            <a:ext cx="3888432" cy="345638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800">
                <a:solidFill>
                  <a:schemeClr val="tx1"/>
                </a:solidFill>
                <a:latin typeface="Trebuchet MS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800">
                <a:solidFill>
                  <a:schemeClr val="tx1"/>
                </a:solidFill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2132856"/>
            <a:ext cx="3889127" cy="345638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1800">
                <a:latin typeface=""/>
                <a:cs typeface="Trebuchet MS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600">
                <a:latin typeface="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800">
                <a:latin typeface="Trebuchet MS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80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755576" y="1349078"/>
            <a:ext cx="3888432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349078"/>
            <a:ext cx="3888432" cy="639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2800" b="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615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fld id="{9851D187-E160-1E47-850D-E7FBA594E40B}" type="datetime1">
              <a:rPr lang="it-IT" smtClean="0"/>
              <a:t>23/05/2016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europe.rd-alliance.org</a:t>
            </a:r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fld id="{61BA5777-89E2-0C42-9BCE-298721AA9BBD}" type="slidenum">
              <a:rPr lang="it-IT" smtClean="0"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7061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076" y="0"/>
            <a:ext cx="7422274" cy="80152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40523"/>
            <a:ext cx="7886700" cy="508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fld id="{68E700F3-2BF6-754F-9D1D-05527DC05CEB}" type="datetime1">
              <a:rPr lang="it-IT" smtClean="0"/>
              <a:t>23/05/2016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europe.rd-alliance.org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/>
          <a:lstStyle/>
          <a:p>
            <a:fld id="{61BA5777-89E2-0C42-9BCE-298721AA9BBD}" type="slidenum">
              <a:rPr lang="it-IT" smtClean="0"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67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DA_Logotyp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6084888"/>
            <a:ext cx="171450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303609" y="6197203"/>
            <a:ext cx="5804297" cy="571500"/>
          </a:xfrm>
          <a:prstGeom prst="rect">
            <a:avLst/>
          </a:prstGeom>
          <a:ln>
            <a:miter lim="400000"/>
          </a:ln>
        </p:spPr>
        <p:txBody>
          <a:bodyPr lIns="0" tIns="0" rIns="0" bIns="0"/>
          <a:lstStyle>
            <a:lvl1pPr marL="0" indent="0" defTabSz="410751">
              <a:spcBef>
                <a:spcPts val="0"/>
              </a:spcBef>
              <a:buClrTx/>
              <a:buSzTx/>
              <a:buFontTx/>
              <a:buNone/>
              <a:defRPr sz="1400">
                <a:solidFill>
                  <a:srgbClr val="868686"/>
                </a:solidFill>
                <a:uFillTx/>
                <a:latin typeface="+mn-lt"/>
                <a:ea typeface="+mn-ea"/>
                <a:cs typeface="+mn-cs"/>
                <a:sym typeface="Helvetica Neue Light"/>
              </a:defRPr>
            </a:lvl1pPr>
            <a:lvl2pPr marL="0" indent="0" defTabSz="410751">
              <a:spcBef>
                <a:spcPts val="0"/>
              </a:spcBef>
              <a:buClrTx/>
              <a:buSzTx/>
              <a:buFontTx/>
              <a:buNone/>
              <a:defRPr sz="1400">
                <a:solidFill>
                  <a:srgbClr val="868686"/>
                </a:solidFill>
                <a:uFillTx/>
                <a:latin typeface="+mn-lt"/>
                <a:ea typeface="+mn-ea"/>
                <a:cs typeface="+mn-cs"/>
                <a:sym typeface="Helvetica Neue Light"/>
              </a:defRPr>
            </a:lvl2pPr>
            <a:lvl3pPr marL="0" indent="0" defTabSz="410751">
              <a:spcBef>
                <a:spcPts val="0"/>
              </a:spcBef>
              <a:buClrTx/>
              <a:buSzTx/>
              <a:buFontTx/>
              <a:buNone/>
              <a:defRPr sz="1400">
                <a:solidFill>
                  <a:srgbClr val="868686"/>
                </a:solidFill>
                <a:uFillTx/>
                <a:latin typeface="+mn-lt"/>
                <a:ea typeface="+mn-ea"/>
                <a:cs typeface="+mn-cs"/>
                <a:sym typeface="Helvetica Neue Light"/>
              </a:defRPr>
            </a:lvl3pPr>
            <a:lvl4pPr marL="0" indent="0" defTabSz="410751">
              <a:spcBef>
                <a:spcPts val="0"/>
              </a:spcBef>
              <a:buClrTx/>
              <a:buSzTx/>
              <a:buFontTx/>
              <a:buNone/>
              <a:defRPr sz="1400">
                <a:solidFill>
                  <a:srgbClr val="868686"/>
                </a:solidFill>
                <a:uFillTx/>
                <a:latin typeface="+mn-lt"/>
                <a:ea typeface="+mn-ea"/>
                <a:cs typeface="+mn-cs"/>
                <a:sym typeface="Helvetica Neue Light"/>
              </a:defRPr>
            </a:lvl4pPr>
            <a:lvl5pPr marL="0" indent="0" defTabSz="410751">
              <a:spcBef>
                <a:spcPts val="0"/>
              </a:spcBef>
              <a:buClrTx/>
              <a:buSzTx/>
              <a:buFontTx/>
              <a:buNone/>
              <a:defRPr sz="1400">
                <a:solidFill>
                  <a:srgbClr val="868686"/>
                </a:solidFill>
                <a:uFillTx/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4498939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03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281/zenodo.19107" TargetMode="External"/><Relationship Id="rId2" Type="http://schemas.openxmlformats.org/officeDocument/2006/relationships/hyperlink" Target="http://dx.doi.org/10.5281/zenodo.2030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272808" cy="2232248"/>
          </a:xfrm>
        </p:spPr>
        <p:txBody>
          <a:bodyPr anchor="t" anchorCtr="0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RDA for Data Practitioners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 smtClean="0"/>
              <a:t>Peter Wittenburg / Rainer Stotzka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64702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Research Data Alliance</a:t>
            </a:r>
            <a:endParaRPr lang="en-US" kern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2113" y="1340768"/>
            <a:ext cx="3819847" cy="3096344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Vision</a:t>
            </a:r>
            <a:r>
              <a:rPr lang="en-US" sz="2000" dirty="0"/>
              <a:t>: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Researchers </a:t>
            </a:r>
            <a:r>
              <a:rPr lang="en-US" sz="2000" dirty="0"/>
              <a:t>openly </a:t>
            </a:r>
            <a:r>
              <a:rPr lang="en-US" sz="2000" b="1" dirty="0">
                <a:solidFill>
                  <a:srgbClr val="58A618"/>
                </a:solidFill>
                <a:cs typeface="Calibri" pitchFamily="34" charset="0"/>
              </a:rPr>
              <a:t>sharing data </a:t>
            </a:r>
            <a:r>
              <a:rPr lang="en-US" sz="2000" dirty="0"/>
              <a:t>across technologies, disciplines, and countries 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Mission</a:t>
            </a:r>
            <a:r>
              <a:rPr lang="en-US" sz="2000" dirty="0"/>
              <a:t>: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Building </a:t>
            </a:r>
            <a:r>
              <a:rPr lang="en-US" sz="2000" dirty="0"/>
              <a:t>the social and technical </a:t>
            </a:r>
            <a:r>
              <a:rPr lang="en-US" sz="2000" b="1" dirty="0">
                <a:solidFill>
                  <a:srgbClr val="58A618"/>
                </a:solidFill>
                <a:cs typeface="Calibri" pitchFamily="34" charset="0"/>
              </a:rPr>
              <a:t>bridges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79512" y="5157192"/>
            <a:ext cx="871296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9323"/>
            <a:ext cx="9144000" cy="13119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99992" y="1340768"/>
            <a:ext cx="2592288" cy="2616101"/>
          </a:xfrm>
          <a:prstGeom prst="rect">
            <a:avLst/>
          </a:prstGeom>
          <a:solidFill>
            <a:srgbClr val="FFFF00">
              <a:alpha val="47000"/>
            </a:srgb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r>
              <a:rPr lang="en-US" sz="2000" b="1" dirty="0" smtClean="0">
                <a:solidFill>
                  <a:srgbClr val="C00000"/>
                </a:solidFill>
                <a:ea typeface="ＭＳ Ｐゴシック" charset="0"/>
                <a:cs typeface="Arial"/>
              </a:rPr>
              <a:t>Guiding </a:t>
            </a:r>
            <a:r>
              <a:rPr lang="en-US" sz="2000" b="1" dirty="0">
                <a:solidFill>
                  <a:srgbClr val="C00000"/>
                </a:solidFill>
                <a:ea typeface="ＭＳ Ｐゴシック" charset="0"/>
                <a:cs typeface="Arial"/>
              </a:rPr>
              <a:t>Principles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Openness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Consensus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Balance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Harmonization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Community-driven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Arial" charset="0"/>
              <a:buChar char="•"/>
            </a:pPr>
            <a:r>
              <a:rPr lang="en-US" sz="20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Non-profit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7430830" y="1340768"/>
            <a:ext cx="1677674" cy="23762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eaLnBrk="1" hangingPunct="1">
              <a:spcBef>
                <a:spcPct val="20000"/>
              </a:spcBef>
              <a:buClr>
                <a:srgbClr val="58A618"/>
              </a:buClr>
              <a:buFont typeface="Wingdings" charset="2"/>
              <a:buNone/>
              <a:defRPr sz="20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 eaLnBrk="1" hangingPunct="1">
              <a:spcBef>
                <a:spcPct val="20000"/>
              </a:spcBef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 eaLnBrk="1" hangingPunct="1">
              <a:spcBef>
                <a:spcPct val="20000"/>
              </a:spcBef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 eaLnBrk="1" hangingPunct="1">
              <a:spcBef>
                <a:spcPct val="20000"/>
              </a:spcBef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&gt; </a:t>
            </a:r>
            <a:r>
              <a:rPr lang="en-US" sz="18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700 active members</a:t>
            </a:r>
          </a:p>
          <a:p>
            <a:pPr marL="342900" indent="-342900" fontAlgn="base">
              <a:spcAft>
                <a:spcPct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Working </a:t>
            </a:r>
            <a: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Groups</a:t>
            </a:r>
            <a:endParaRPr lang="en-US" sz="180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</a:endParaRPr>
          </a:p>
          <a:p>
            <a:pPr marL="342900" indent="-342900" fontAlgn="base">
              <a:spcAft>
                <a:spcPct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Interest </a:t>
            </a:r>
            <a: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/>
            </a:r>
            <a:b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</a:br>
            <a: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Groups</a:t>
            </a:r>
            <a:endParaRPr lang="en-US" sz="180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</a:endParaRPr>
          </a:p>
          <a:p>
            <a:pPr marL="342900" indent="-342900" fontAlgn="base">
              <a:spcAft>
                <a:spcPct val="0"/>
              </a:spcAft>
              <a:buFont typeface="Arial" charset="0"/>
              <a:buChar char="•"/>
            </a:pPr>
            <a:r>
              <a:rPr lang="en-US" sz="180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</a:rPr>
              <a:t>Plenaries</a:t>
            </a:r>
            <a:endParaRPr lang="en-US" sz="180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7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http://rd-alliance.org</a:t>
            </a:r>
            <a:endParaRPr lang="en-US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56075"/>
            <a:ext cx="8751887" cy="61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http://rd-alliance.org</a:t>
            </a:r>
            <a:endParaRPr lang="en-US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56075"/>
            <a:ext cx="8751887" cy="6157301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 bwMode="auto">
          <a:xfrm rot="16200000">
            <a:off x="5148064" y="1268760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http://rd-alliance.org</a:t>
            </a:r>
            <a:endParaRPr lang="en-US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78606"/>
            <a:ext cx="9028039" cy="620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8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http://rd-alliance.org</a:t>
            </a:r>
            <a:endParaRPr lang="en-US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78606"/>
            <a:ext cx="9028039" cy="620677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 bwMode="auto">
          <a:xfrm rot="10800000">
            <a:off x="1691680" y="5733256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94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0865" y="1340768"/>
            <a:ext cx="8137599" cy="478539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</a:t>
            </a:r>
            <a:r>
              <a:rPr lang="en-US" sz="2000" dirty="0" smtClean="0"/>
              <a:t>xperts that </a:t>
            </a:r>
            <a:r>
              <a:rPr lang="en-US" sz="2000" dirty="0"/>
              <a:t>are engaged in creating deliverables that will directly enable data sharing, exchange, or interoperability. 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>
                <a:solidFill>
                  <a:srgbClr val="C00000"/>
                </a:solidFill>
                <a:latin typeface="+mn-lt"/>
                <a:cs typeface="Calibri" pitchFamily="34" charset="0"/>
              </a:rPr>
              <a:t>Concrete problem</a:t>
            </a:r>
            <a:r>
              <a:rPr lang="en-US" sz="2000" b="1" dirty="0">
                <a:solidFill>
                  <a:srgbClr val="58A618"/>
                </a:solidFill>
                <a:latin typeface="+mn-lt"/>
                <a:cs typeface="Calibri" pitchFamily="34" charset="0"/>
              </a:rPr>
              <a:t> </a:t>
            </a:r>
          </a:p>
          <a:p>
            <a:r>
              <a:rPr lang="en-US" sz="2000" dirty="0" smtClean="0"/>
              <a:t>Short </a:t>
            </a:r>
            <a:r>
              <a:rPr lang="en-US" sz="2000" dirty="0"/>
              <a:t>time frame (~</a:t>
            </a:r>
            <a:r>
              <a:rPr lang="en-US" sz="2000" dirty="0" smtClean="0"/>
              <a:t>18 months)</a:t>
            </a:r>
          </a:p>
          <a:p>
            <a:r>
              <a:rPr lang="en-US" sz="2000" dirty="0" smtClean="0"/>
              <a:t>Consensus-driven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Concrete output </a:t>
            </a:r>
            <a:r>
              <a:rPr lang="en-US" sz="2000" dirty="0" smtClean="0"/>
              <a:t>improving data exchange, deliverables</a:t>
            </a:r>
          </a:p>
          <a:p>
            <a:pPr lvl="1"/>
            <a:r>
              <a:rPr lang="en-US" sz="1400" dirty="0" smtClean="0"/>
              <a:t>Technical </a:t>
            </a:r>
            <a:r>
              <a:rPr lang="en-US" sz="1400" dirty="0"/>
              <a:t>specifications and implementation practices</a:t>
            </a:r>
            <a:r>
              <a:rPr lang="en-US" sz="1400" dirty="0" smtClean="0"/>
              <a:t>,</a:t>
            </a:r>
          </a:p>
          <a:p>
            <a:pPr lvl="1"/>
            <a:r>
              <a:rPr lang="en-US" sz="1400" dirty="0" smtClean="0"/>
              <a:t>Conceptual </a:t>
            </a:r>
            <a:r>
              <a:rPr lang="en-US" sz="1400" dirty="0"/>
              <a:t>models or frameworks</a:t>
            </a:r>
            <a:r>
              <a:rPr lang="en-US" sz="1400" dirty="0" smtClean="0"/>
              <a:t>,</a:t>
            </a:r>
          </a:p>
          <a:p>
            <a:pPr lvl="1"/>
            <a:r>
              <a:rPr lang="en-US" sz="1400" dirty="0"/>
              <a:t>P</a:t>
            </a:r>
            <a:r>
              <a:rPr lang="en-US" sz="1400" dirty="0" smtClean="0"/>
              <a:t>olicies</a:t>
            </a:r>
            <a:r>
              <a:rPr lang="en-US" sz="1400" dirty="0"/>
              <a:t>, and </a:t>
            </a:r>
            <a:endParaRPr lang="en-US" sz="1400" dirty="0" smtClean="0"/>
          </a:p>
          <a:p>
            <a:pPr lvl="1"/>
            <a:r>
              <a:rPr lang="en-US" sz="1400" dirty="0" smtClean="0"/>
              <a:t>Other </a:t>
            </a:r>
            <a:r>
              <a:rPr lang="en-US" sz="1400" dirty="0"/>
              <a:t>documents and </a:t>
            </a:r>
            <a:r>
              <a:rPr lang="en-US" sz="1400" dirty="0" smtClean="0"/>
              <a:t>practices</a:t>
            </a:r>
          </a:p>
          <a:p>
            <a:r>
              <a:rPr lang="en-US" sz="2000" dirty="0" smtClean="0"/>
              <a:t>Clear adoption by one or more specific communities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Working groups </a:t>
            </a:r>
            <a:r>
              <a:rPr lang="en-US" sz="2000" dirty="0"/>
              <a:t>and their deliverables undergo a community review process. 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0864" y="0"/>
            <a:ext cx="8354547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27 RDA Working Groups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95536" y="4437112"/>
            <a:ext cx="208823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5" descr="Screen Shot 2014-07-03 at 12.30.2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916832"/>
            <a:ext cx="1801124" cy="119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https://rd-alliance.org/groups/working-groups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4946"/>
            <a:ext cx="9144000" cy="604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https://rd-alliance.org/groups/working-groups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4946"/>
            <a:ext cx="9144000" cy="6040438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 rot="10800000">
            <a:off x="1331640" y="6381328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388424" cy="981075"/>
          </a:xfrm>
        </p:spPr>
        <p:txBody>
          <a:bodyPr/>
          <a:lstStyle/>
          <a:p>
            <a:r>
              <a:rPr lang="en-US" dirty="0"/>
              <a:t>https://rd-alliance.org/groups/data-citation-wg.html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0884"/>
            <a:ext cx="91440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6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388424" cy="981075"/>
          </a:xfrm>
        </p:spPr>
        <p:txBody>
          <a:bodyPr/>
          <a:lstStyle/>
          <a:p>
            <a:r>
              <a:rPr lang="en-US" dirty="0"/>
              <a:t>https://rd-alliance.org/groups/data-citation-wg.html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0884"/>
            <a:ext cx="9144000" cy="552450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5292080" y="5085184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2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388424" cy="981075"/>
          </a:xfrm>
        </p:spPr>
        <p:txBody>
          <a:bodyPr/>
          <a:lstStyle/>
          <a:p>
            <a:r>
              <a:rPr lang="en-US" dirty="0"/>
              <a:t>https://rd-alliance.org/groups/data-citation-wg.html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0884"/>
            <a:ext cx="9144000" cy="552450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5292080" y="6237312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5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388424" cy="981075"/>
          </a:xfrm>
        </p:spPr>
        <p:txBody>
          <a:bodyPr/>
          <a:lstStyle/>
          <a:p>
            <a:r>
              <a:rPr lang="en-US" dirty="0"/>
              <a:t>https://rd-alliance.org/groups/data-citation-wg.html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153"/>
            <a:ext cx="9144000" cy="560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7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388424" cy="981075"/>
          </a:xfrm>
        </p:spPr>
        <p:txBody>
          <a:bodyPr/>
          <a:lstStyle/>
          <a:p>
            <a:r>
              <a:rPr lang="en-US" dirty="0"/>
              <a:t>https://rd-alliance.org/groups/data-citation-wg.html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153"/>
            <a:ext cx="9144000" cy="560821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5292080" y="2420888"/>
            <a:ext cx="936104" cy="36004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1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1434847"/>
            <a:ext cx="8801099" cy="47304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result: a </a:t>
            </a:r>
            <a:r>
              <a:rPr lang="en-CA" sz="2000" dirty="0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egistry for data types </a:t>
            </a:r>
          </a:p>
          <a:p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Linking structure/semantics with functions</a:t>
            </a:r>
          </a:p>
          <a:p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you get an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unknown file</a:t>
            </a:r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,</a:t>
            </a:r>
          </a:p>
          <a:p>
            <a:pPr marL="0" indent="0">
              <a:buNone/>
            </a:pPr>
            <a:r>
              <a:rPr lang="en-US" sz="2000" dirty="0" smtClean="0"/>
              <a:t>     pull it on </a:t>
            </a:r>
            <a:r>
              <a:rPr lang="en-US" sz="2000" dirty="0" err="1" smtClean="0"/>
              <a:t>DTR</a:t>
            </a:r>
            <a:r>
              <a:rPr lang="en-US" sz="2000" dirty="0" smtClean="0"/>
              <a:t> and content is being</a:t>
            </a:r>
          </a:p>
          <a:p>
            <a:pPr marL="0" indent="0">
              <a:buNone/>
            </a:pPr>
            <a:r>
              <a:rPr lang="en-US" sz="2000" dirty="0" smtClean="0"/>
              <a:t>     visualized</a:t>
            </a:r>
            <a:endParaRPr lang="en-US" sz="2000" dirty="0"/>
          </a:p>
          <a:p>
            <a:r>
              <a:rPr lang="en-US" sz="2000" dirty="0" smtClean="0">
                <a:solidFill>
                  <a:schemeClr val="tx1"/>
                </a:solidFill>
              </a:rPr>
              <a:t>You find a tag and know how to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 interpret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no free lunch: someone needs to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register and define type</a:t>
            </a:r>
          </a:p>
          <a:p>
            <a:r>
              <a:rPr lang="en-US" sz="2000" dirty="0" smtClean="0"/>
              <a:t>PIT Demo already working with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dirty="0" err="1" smtClean="0"/>
              <a:t>DTR</a:t>
            </a:r>
            <a:endParaRPr lang="en-US" sz="2000" dirty="0" smtClean="0"/>
          </a:p>
          <a:p>
            <a:r>
              <a:rPr lang="en-US" sz="2000" dirty="0" smtClean="0"/>
              <a:t>Various sciences make use of it</a:t>
            </a:r>
          </a:p>
        </p:txBody>
      </p:sp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4241825" cy="42311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</p:spPr>
        <p:txBody>
          <a:bodyPr/>
          <a:lstStyle/>
          <a:p>
            <a:r>
              <a:rPr lang="en-US" sz="2800" dirty="0" smtClean="0">
                <a:latin typeface="+mj-lt"/>
              </a:rPr>
              <a:t>Data Type Registries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00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1268760"/>
            <a:ext cx="8801099" cy="51125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result: a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generic API </a:t>
            </a:r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and a set of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basic attributes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 PID Record is like a Passport (Number, Photo, </a:t>
            </a:r>
            <a:r>
              <a:rPr lang="en-US" sz="2000" dirty="0" err="1" smtClean="0">
                <a:solidFill>
                  <a:schemeClr val="tx1"/>
                </a:solidFill>
              </a:rPr>
              <a:t>Exp</a:t>
            </a:r>
            <a:r>
              <a:rPr lang="en-US" sz="2000" dirty="0" smtClean="0">
                <a:solidFill>
                  <a:schemeClr val="tx1"/>
                </a:solidFill>
              </a:rPr>
              <a:t>-Date, etc.)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if all PID Service-Provider agree on one API and talk the same language (registered terms) SW development will become easy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Climate community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using it together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with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DTR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EPIC will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adapt its API</a:t>
            </a:r>
          </a:p>
        </p:txBody>
      </p:sp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4" name="Picture 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6408712" cy="408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</p:spPr>
        <p:txBody>
          <a:bodyPr/>
          <a:lstStyle/>
          <a:p>
            <a:r>
              <a:rPr lang="en-US" sz="2800" dirty="0" err="1" smtClean="0">
                <a:latin typeface="+mj-lt"/>
              </a:rPr>
              <a:t>PID</a:t>
            </a:r>
            <a:r>
              <a:rPr lang="en-US" sz="2800" dirty="0" smtClean="0">
                <a:latin typeface="+mj-lt"/>
              </a:rPr>
              <a:t> Information Types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480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1268760"/>
            <a:ext cx="8801099" cy="51125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Practical Policies = executable Workflow Statements</a:t>
            </a:r>
          </a:p>
          <a:p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result: a set of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Best Practice </a:t>
            </a:r>
            <a:r>
              <a:rPr lang="en-CA" sz="2000" dirty="0" err="1" smtClean="0">
                <a:solidFill>
                  <a:srgbClr val="00B050"/>
                </a:solidFill>
                <a:latin typeface="Arial" charset="0"/>
                <a:cs typeface="Arial" charset="0"/>
              </a:rPr>
              <a:t>PPs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 </a:t>
            </a:r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for a number of  typical DM/DP tasks (Integrity Check, Replication, etc.)</a:t>
            </a:r>
          </a:p>
          <a:p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currently a large collection of </a:t>
            </a:r>
            <a:r>
              <a:rPr lang="en-CA" sz="2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PPs</a:t>
            </a:r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, currently being evaluated</a:t>
            </a:r>
          </a:p>
        </p:txBody>
      </p:sp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60" y="2996952"/>
            <a:ext cx="6343288" cy="291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</p:spPr>
        <p:txBody>
          <a:bodyPr/>
          <a:lstStyle/>
          <a:p>
            <a:r>
              <a:rPr lang="en-US" sz="2800" dirty="0" smtClean="0">
                <a:latin typeface="+mj-lt"/>
              </a:rPr>
              <a:t>Practical Policies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236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0865" y="1340768"/>
            <a:ext cx="8137599" cy="478539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Experts that are engaged in creating deliverables that will directly </a:t>
            </a:r>
            <a:r>
              <a:rPr lang="en-US" sz="2000" dirty="0" smtClean="0"/>
              <a:t>or indirectly enable </a:t>
            </a:r>
            <a:r>
              <a:rPr lang="en-US" sz="2000" dirty="0"/>
              <a:t>data sharing, exchange, or interoperability.  </a:t>
            </a:r>
          </a:p>
          <a:p>
            <a:pPr marL="457200" lvl="1" indent="0">
              <a:buNone/>
            </a:pPr>
            <a:endParaRPr lang="en-US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0864" y="0"/>
            <a:ext cx="8353623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44 RDA Interest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Groups</a:t>
            </a:r>
            <a:br>
              <a:rPr lang="en-US" sz="3200" dirty="0">
                <a:latin typeface="Calibri" pitchFamily="34" charset="0"/>
                <a:cs typeface="Calibri" pitchFamily="34" charset="0"/>
              </a:rPr>
            </a:br>
            <a:r>
              <a:rPr lang="en-US" sz="3200" dirty="0" smtClean="0">
                <a:latin typeface="Calibri" pitchFamily="34" charset="0"/>
                <a:cs typeface="Calibri" pitchFamily="34" charset="0"/>
              </a:rPr>
              <a:t>https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://rd-alliance.org/groups/interest-groups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95536" y="4437112"/>
            <a:ext cx="208823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754344"/>
            <a:ext cx="4608512" cy="420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endParaRPr lang="en-US" sz="2000" kern="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  <a:cs typeface="Arial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Group around a common </a:t>
            </a:r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interest</a:t>
            </a:r>
            <a:endParaRPr lang="en-US" sz="2000" kern="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  <a:cs typeface="Arial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Calibri" pitchFamily="34" charset="0"/>
              </a:rPr>
              <a:t>Exist as long as they are </a:t>
            </a:r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Calibri" pitchFamily="34" charset="0"/>
              </a:rPr>
              <a:t>active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 smtClean="0">
                <a:solidFill>
                  <a:srgbClr val="C00000"/>
                </a:solidFill>
                <a:ea typeface="ＭＳ Ｐゴシック" charset="0"/>
                <a:cs typeface="Calibri" pitchFamily="34" charset="0"/>
              </a:rPr>
              <a:t>Coordination and communication</a:t>
            </a:r>
            <a:endParaRPr lang="en-US" sz="2000" kern="0" dirty="0">
              <a:solidFill>
                <a:srgbClr val="C00000"/>
              </a:solidFill>
              <a:ea typeface="ＭＳ Ｐゴシック" charset="0"/>
              <a:cs typeface="Calibri" pitchFamily="34" charset="0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Outputs:</a:t>
            </a:r>
          </a:p>
          <a:p>
            <a:pPr marL="622300" lvl="1" indent="-2873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</a:pP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Trebuchet MS"/>
              </a:rPr>
              <a:t>Platform that leads to the formation of one or more Working Groups </a:t>
            </a:r>
          </a:p>
          <a:p>
            <a:pPr marL="622300" lvl="1" indent="-2873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</a:pP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Trebuchet MS"/>
              </a:rPr>
              <a:t>Communication and coordination across Working Groups/Interest Groups </a:t>
            </a:r>
          </a:p>
          <a:p>
            <a:pPr marL="622300" lvl="1" indent="-2873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</a:pP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Trebuchet MS"/>
              </a:rPr>
              <a:t>Communication and coordination with communities outside RDA</a:t>
            </a:r>
          </a:p>
          <a:p>
            <a:pPr marL="622300" lvl="1" indent="-2873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</a:pP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Trebuchet MS"/>
              </a:rPr>
              <a:t>Important deliverables such as surveys, recommendations, reports</a:t>
            </a:r>
            <a:endParaRPr lang="en-US" kern="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  <a:cs typeface="Trebuchet M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4" descr="DSC08385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88220" y="2912511"/>
            <a:ext cx="3476268" cy="2316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455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Data Fabric Interest Group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8" y="1196752"/>
            <a:ext cx="9127502" cy="543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 bwMode="auto">
          <a:xfrm>
            <a:off x="1001486" y="2104571"/>
            <a:ext cx="6792685" cy="2423886"/>
          </a:xfrm>
          <a:custGeom>
            <a:avLst/>
            <a:gdLst>
              <a:gd name="connsiteX0" fmla="*/ 333828 w 6792685"/>
              <a:gd name="connsiteY0" fmla="*/ 29029 h 2423886"/>
              <a:gd name="connsiteX1" fmla="*/ 319314 w 6792685"/>
              <a:gd name="connsiteY1" fmla="*/ 696686 h 2423886"/>
              <a:gd name="connsiteX2" fmla="*/ 14514 w 6792685"/>
              <a:gd name="connsiteY2" fmla="*/ 696686 h 2423886"/>
              <a:gd name="connsiteX3" fmla="*/ 0 w 6792685"/>
              <a:gd name="connsiteY3" fmla="*/ 1625600 h 2423886"/>
              <a:gd name="connsiteX4" fmla="*/ 2104571 w 6792685"/>
              <a:gd name="connsiteY4" fmla="*/ 2409372 h 2423886"/>
              <a:gd name="connsiteX5" fmla="*/ 3439885 w 6792685"/>
              <a:gd name="connsiteY5" fmla="*/ 2423886 h 2423886"/>
              <a:gd name="connsiteX6" fmla="*/ 3439885 w 6792685"/>
              <a:gd name="connsiteY6" fmla="*/ 2046515 h 2423886"/>
              <a:gd name="connsiteX7" fmla="*/ 6792685 w 6792685"/>
              <a:gd name="connsiteY7" fmla="*/ 1799772 h 2423886"/>
              <a:gd name="connsiteX8" fmla="*/ 6749143 w 6792685"/>
              <a:gd name="connsiteY8" fmla="*/ 740229 h 2423886"/>
              <a:gd name="connsiteX9" fmla="*/ 4441371 w 6792685"/>
              <a:gd name="connsiteY9" fmla="*/ 14515 h 2423886"/>
              <a:gd name="connsiteX10" fmla="*/ 3701143 w 6792685"/>
              <a:gd name="connsiteY10" fmla="*/ 29029 h 2423886"/>
              <a:gd name="connsiteX11" fmla="*/ 3701143 w 6792685"/>
              <a:gd name="connsiteY11" fmla="*/ 130629 h 2423886"/>
              <a:gd name="connsiteX12" fmla="*/ 2438400 w 6792685"/>
              <a:gd name="connsiteY12" fmla="*/ 116115 h 2423886"/>
              <a:gd name="connsiteX13" fmla="*/ 2423885 w 6792685"/>
              <a:gd name="connsiteY13" fmla="*/ 0 h 2423886"/>
              <a:gd name="connsiteX14" fmla="*/ 333828 w 6792685"/>
              <a:gd name="connsiteY14" fmla="*/ 29029 h 242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792685" h="2423886">
                <a:moveTo>
                  <a:pt x="333828" y="29029"/>
                </a:moveTo>
                <a:lnTo>
                  <a:pt x="319314" y="696686"/>
                </a:lnTo>
                <a:lnTo>
                  <a:pt x="14514" y="696686"/>
                </a:lnTo>
                <a:lnTo>
                  <a:pt x="0" y="1625600"/>
                </a:lnTo>
                <a:lnTo>
                  <a:pt x="2104571" y="2409372"/>
                </a:lnTo>
                <a:lnTo>
                  <a:pt x="3439885" y="2423886"/>
                </a:lnTo>
                <a:lnTo>
                  <a:pt x="3439885" y="2046515"/>
                </a:lnTo>
                <a:lnTo>
                  <a:pt x="6792685" y="1799772"/>
                </a:lnTo>
                <a:lnTo>
                  <a:pt x="6749143" y="740229"/>
                </a:lnTo>
                <a:lnTo>
                  <a:pt x="4441371" y="14515"/>
                </a:lnTo>
                <a:lnTo>
                  <a:pt x="3701143" y="29029"/>
                </a:lnTo>
                <a:lnTo>
                  <a:pt x="3701143" y="130629"/>
                </a:lnTo>
                <a:lnTo>
                  <a:pt x="2438400" y="116115"/>
                </a:lnTo>
                <a:lnTo>
                  <a:pt x="2423885" y="0"/>
                </a:lnTo>
                <a:lnTo>
                  <a:pt x="333828" y="290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949556" y="2601772"/>
            <a:ext cx="4896544" cy="116501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Data Fabric </a:t>
            </a:r>
            <a:r>
              <a:rPr lang="en-US" sz="2000" dirty="0" err="1" smtClean="0">
                <a:solidFill>
                  <a:srgbClr val="C00000"/>
                </a:solidFill>
              </a:rPr>
              <a:t>IG</a:t>
            </a:r>
            <a:r>
              <a:rPr lang="en-US" sz="2000" dirty="0" smtClean="0">
                <a:solidFill>
                  <a:srgbClr val="C00000"/>
                </a:solidFill>
              </a:rPr>
              <a:t> looking at the data production and consumption cycle in the labs</a:t>
            </a:r>
            <a:endParaRPr lang="en-US" sz="2000" b="1" dirty="0" smtClean="0">
              <a:solidFill>
                <a:srgbClr val="C00000"/>
              </a:solidFill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77880" y="5694895"/>
            <a:ext cx="4335162" cy="7296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sz="2000" b="0" dirty="0" smtClean="0">
                <a:solidFill>
                  <a:srgbClr val="C00000"/>
                </a:solidFill>
              </a:rPr>
              <a:t>Other </a:t>
            </a:r>
            <a:r>
              <a:rPr lang="en-US" sz="2000" b="0" dirty="0" err="1" smtClean="0">
                <a:solidFill>
                  <a:srgbClr val="C00000"/>
                </a:solidFill>
              </a:rPr>
              <a:t>WG</a:t>
            </a:r>
            <a:r>
              <a:rPr lang="en-US" sz="2000" b="0" dirty="0" smtClean="0">
                <a:solidFill>
                  <a:srgbClr val="C00000"/>
                </a:solidFill>
              </a:rPr>
              <a:t>/</a:t>
            </a:r>
            <a:r>
              <a:rPr lang="en-US" sz="2000" b="0" dirty="0" err="1" smtClean="0">
                <a:solidFill>
                  <a:srgbClr val="C00000"/>
                </a:solidFill>
              </a:rPr>
              <a:t>IGs</a:t>
            </a:r>
            <a:r>
              <a:rPr lang="en-US" sz="2000" b="0" dirty="0" smtClean="0">
                <a:solidFill>
                  <a:srgbClr val="C00000"/>
                </a:solidFill>
              </a:rPr>
              <a:t> looking at data publication workflows and citation</a:t>
            </a:r>
          </a:p>
        </p:txBody>
      </p:sp>
    </p:spTree>
    <p:extLst>
      <p:ext uri="{BB962C8B-B14F-4D97-AF65-F5344CB8AC3E}">
        <p14:creationId xmlns:p14="http://schemas.microsoft.com/office/powerpoint/2010/main" val="25790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1619672" y="1340768"/>
            <a:ext cx="0" cy="4176464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1619672" y="5452435"/>
            <a:ext cx="6048672" cy="64797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9712" y="5589240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providers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5589240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consumers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2356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49080"/>
            <a:ext cx="15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123728" y="3284984"/>
            <a:ext cx="518481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4716016" y="1772816"/>
            <a:ext cx="0" cy="316835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19895" y="10302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Solutions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526055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Beneficiary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Group Clustering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0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1619672" y="1340768"/>
            <a:ext cx="0" cy="4176464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1619672" y="5452435"/>
            <a:ext cx="6048672" cy="64797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9712" y="5589240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providers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5589240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consumers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2356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49080"/>
            <a:ext cx="15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123728" y="3284984"/>
            <a:ext cx="518481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4716016" y="1772816"/>
            <a:ext cx="0" cy="316835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92280" y="278178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Q1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341885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Q2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9895" y="10302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Solutions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526055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Beneficiary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Focus of RDA Groups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1657" y="1858358"/>
            <a:ext cx="28303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provider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3688" y="3746455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provider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41889" y="3743806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consumer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2037" y="1858358"/>
            <a:ext cx="2750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consumer</a:t>
            </a:r>
          </a:p>
        </p:txBody>
      </p:sp>
      <p:sp>
        <p:nvSpPr>
          <p:cNvPr id="2" name="Cloud Callout 1"/>
          <p:cNvSpPr/>
          <p:nvPr/>
        </p:nvSpPr>
        <p:spPr bwMode="auto">
          <a:xfrm>
            <a:off x="3832680" y="2785635"/>
            <a:ext cx="4812923" cy="2932003"/>
          </a:xfrm>
          <a:prstGeom prst="cloudCallout">
            <a:avLst>
              <a:gd name="adj1" fmla="val -53843"/>
              <a:gd name="adj2" fmla="val -48924"/>
            </a:avLst>
          </a:prstGeom>
          <a:solidFill>
            <a:srgbClr val="4D1F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Governance, Certification, Cost Recovery, Legal, </a:t>
            </a:r>
            <a:r>
              <a:rPr lang="is-IS" sz="28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…</a:t>
            </a:r>
            <a:endParaRPr lang="en-US" sz="2800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04048" y="116632"/>
            <a:ext cx="4032448" cy="2306759"/>
            <a:chOff x="5004048" y="1196752"/>
            <a:chExt cx="4032448" cy="2306759"/>
          </a:xfrm>
        </p:grpSpPr>
        <p:sp>
          <p:nvSpPr>
            <p:cNvPr id="6" name="Rectangle 5"/>
            <p:cNvSpPr/>
            <p:nvPr/>
          </p:nvSpPr>
          <p:spPr bwMode="auto">
            <a:xfrm>
              <a:off x="5004048" y="1196752"/>
              <a:ext cx="4032448" cy="2306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87165" y="1340768"/>
              <a:ext cx="3877323" cy="2162743"/>
              <a:chOff x="-331665" y="1340768"/>
              <a:chExt cx="8865478" cy="4953380"/>
            </a:xfrm>
          </p:grpSpPr>
          <p:cxnSp>
            <p:nvCxnSpPr>
              <p:cNvPr id="3" name="Straight Arrow Connector 2"/>
              <p:cNvCxnSpPr/>
              <p:nvPr/>
            </p:nvCxnSpPr>
            <p:spPr bwMode="auto">
              <a:xfrm flipV="1">
                <a:off x="1835696" y="1340768"/>
                <a:ext cx="0" cy="4176464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 bwMode="auto">
              <a:xfrm flipV="1">
                <a:off x="1835696" y="5445224"/>
                <a:ext cx="6336704" cy="72008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786915" y="5589239"/>
                <a:ext cx="3293975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providers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920425" y="5589239"/>
                <a:ext cx="3613388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consumers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-27223" y="2123564"/>
                <a:ext cx="1630834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Social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331665" y="3979513"/>
                <a:ext cx="2279642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Technical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>
                <a:off x="2339752" y="3284984"/>
                <a:ext cx="5184818" cy="0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4932040" y="1772816"/>
                <a:ext cx="0" cy="3168352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Outputs &amp; Benefits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632818" y="1340769"/>
            <a:ext cx="4469653" cy="223224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Data Citation</a:t>
            </a:r>
          </a:p>
          <a:p>
            <a:r>
              <a:rPr lang="en-US" sz="2000" dirty="0" smtClean="0"/>
              <a:t>Cite </a:t>
            </a:r>
            <a:r>
              <a:rPr lang="en-US" sz="2000" dirty="0"/>
              <a:t>data that is subjected to </a:t>
            </a:r>
            <a:r>
              <a:rPr lang="en-US" sz="2000" dirty="0" smtClean="0"/>
              <a:t>change</a:t>
            </a:r>
          </a:p>
          <a:p>
            <a:r>
              <a:rPr lang="en-US" sz="2000" dirty="0" smtClean="0"/>
              <a:t>All </a:t>
            </a:r>
            <a:r>
              <a:rPr lang="en-US" sz="2000" dirty="0"/>
              <a:t>changes are </a:t>
            </a:r>
            <a:r>
              <a:rPr lang="en-US" sz="2000" dirty="0" smtClean="0"/>
              <a:t>reflected </a:t>
            </a:r>
            <a:r>
              <a:rPr lang="en-US" sz="2000" dirty="0"/>
              <a:t>in the citation information that includes a time-stamp &amp; version </a:t>
            </a:r>
            <a:r>
              <a:rPr lang="en-US" sz="2000" dirty="0" smtClean="0"/>
              <a:t>history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Oval 3"/>
          <p:cNvSpPr/>
          <p:nvPr/>
        </p:nvSpPr>
        <p:spPr bwMode="auto">
          <a:xfrm>
            <a:off x="7196129" y="938291"/>
            <a:ext cx="152274" cy="152274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flipV="1">
            <a:off x="6739288" y="938291"/>
            <a:ext cx="161197" cy="15227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Content Placeholder 1"/>
          <p:cNvSpPr txBox="1">
            <a:spLocks/>
          </p:cNvSpPr>
          <p:nvPr/>
        </p:nvSpPr>
        <p:spPr>
          <a:xfrm>
            <a:off x="5580112" y="2636912"/>
            <a:ext cx="3384376" cy="22014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kern="0" dirty="0">
                <a:solidFill>
                  <a:srgbClr val="58A618"/>
                </a:solidFill>
              </a:rPr>
              <a:t>Data Foundation &amp; Terminology (DFT</a:t>
            </a:r>
            <a:r>
              <a:rPr lang="en-US" sz="2000" kern="0" dirty="0" smtClean="0">
                <a:solidFill>
                  <a:srgbClr val="58A618"/>
                </a:solidFill>
              </a:rPr>
              <a:t>)</a:t>
            </a:r>
          </a:p>
          <a:p>
            <a:r>
              <a:rPr lang="en-US" sz="2000" kern="0" dirty="0">
                <a:solidFill>
                  <a:srgbClr val="37424A"/>
                </a:solidFill>
              </a:rPr>
              <a:t>I</a:t>
            </a:r>
            <a:r>
              <a:rPr lang="en-US" sz="2000" kern="0" dirty="0" smtClean="0">
                <a:solidFill>
                  <a:srgbClr val="37424A"/>
                </a:solidFill>
              </a:rPr>
              <a:t>ncreased </a:t>
            </a:r>
            <a:r>
              <a:rPr lang="en-US" sz="2000" kern="0" dirty="0">
                <a:solidFill>
                  <a:srgbClr val="37424A"/>
                </a:solidFill>
              </a:rPr>
              <a:t>cross disciplinary data exchange and </a:t>
            </a:r>
            <a:r>
              <a:rPr lang="en-US" sz="2000" kern="0" dirty="0" smtClean="0">
                <a:solidFill>
                  <a:srgbClr val="37424A"/>
                </a:solidFill>
              </a:rPr>
              <a:t>interoperability</a:t>
            </a:r>
          </a:p>
          <a:p>
            <a:r>
              <a:rPr lang="en-US" sz="2000" kern="0" dirty="0" smtClean="0">
                <a:solidFill>
                  <a:srgbClr val="37424A"/>
                </a:solidFill>
              </a:rPr>
              <a:t>Common data model</a:t>
            </a:r>
          </a:p>
          <a:p>
            <a:r>
              <a:rPr lang="en-US" sz="2000" kern="0" dirty="0" smtClean="0">
                <a:solidFill>
                  <a:srgbClr val="37424A"/>
                </a:solidFill>
              </a:rPr>
              <a:t>Foundational vocabulary and query tool</a:t>
            </a:r>
            <a:endParaRPr lang="en-US" sz="2000" kern="0" dirty="0">
              <a:solidFill>
                <a:srgbClr val="37424A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940253" y="756319"/>
            <a:ext cx="153889" cy="153889"/>
          </a:xfrm>
          <a:prstGeom prst="ellipse">
            <a:avLst/>
          </a:prstGeom>
          <a:solidFill>
            <a:srgbClr val="58A6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818" y="350100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r>
              <a:rPr lang="en-US" sz="2000" kern="0" dirty="0">
                <a:solidFill>
                  <a:srgbClr val="00B0F0"/>
                </a:solidFill>
                <a:ea typeface="ＭＳ Ｐゴシック" charset="0"/>
                <a:cs typeface="Arial"/>
              </a:rPr>
              <a:t>DSA-WDS Repository Audit and Certification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Convergent DSA-WDS certification standard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2818" y="501607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r>
              <a:rPr lang="en-US" sz="2000" kern="0" dirty="0">
                <a:solidFill>
                  <a:srgbClr val="7030A0"/>
                </a:solidFill>
                <a:ea typeface="ＭＳ Ｐゴシック" charset="0"/>
                <a:cs typeface="Arial"/>
              </a:rPr>
              <a:t>RDA/WDS Publishing Data Services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Universal linking service between data and the scientific literature</a:t>
            </a:r>
          </a:p>
        </p:txBody>
      </p:sp>
      <p:sp>
        <p:nvSpPr>
          <p:cNvPr id="35" name="Oval 34"/>
          <p:cNvSpPr/>
          <p:nvPr/>
        </p:nvSpPr>
        <p:spPr bwMode="auto">
          <a:xfrm flipV="1">
            <a:off x="6379149" y="617026"/>
            <a:ext cx="156331" cy="147677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1619672" y="1340768"/>
            <a:ext cx="0" cy="4176464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1619672" y="5452435"/>
            <a:ext cx="6048672" cy="64797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9712" y="5589240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providers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5589240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consumers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2356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49080"/>
            <a:ext cx="15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123728" y="3284984"/>
            <a:ext cx="518481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4716016" y="1772816"/>
            <a:ext cx="0" cy="316835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92280" y="278178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Q1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341885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Q2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9895" y="10302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Solutions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526055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Beneficiary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Group Clustering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1657" y="1858358"/>
            <a:ext cx="28303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provider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3688" y="3746455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provider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41889" y="3743806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consumer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2037" y="1858358"/>
            <a:ext cx="2750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consumer</a:t>
            </a:r>
          </a:p>
        </p:txBody>
      </p:sp>
      <p:sp>
        <p:nvSpPr>
          <p:cNvPr id="2" name="Cloud Callout 1"/>
          <p:cNvSpPr/>
          <p:nvPr/>
        </p:nvSpPr>
        <p:spPr bwMode="auto">
          <a:xfrm>
            <a:off x="3923928" y="1270573"/>
            <a:ext cx="4812923" cy="2932003"/>
          </a:xfrm>
          <a:prstGeom prst="cloudCallout">
            <a:avLst>
              <a:gd name="adj1" fmla="val -51072"/>
              <a:gd name="adj2" fmla="val 59372"/>
            </a:avLst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8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Repository, Fabric, Analytics, Identity, Management, ...</a:t>
            </a:r>
            <a:endParaRPr lang="en-US" sz="2800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9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04048" y="116632"/>
            <a:ext cx="4032448" cy="2306759"/>
            <a:chOff x="5004048" y="1196752"/>
            <a:chExt cx="4032448" cy="2306759"/>
          </a:xfrm>
        </p:grpSpPr>
        <p:sp>
          <p:nvSpPr>
            <p:cNvPr id="6" name="Rectangle 5"/>
            <p:cNvSpPr/>
            <p:nvPr/>
          </p:nvSpPr>
          <p:spPr bwMode="auto">
            <a:xfrm>
              <a:off x="5004048" y="1196752"/>
              <a:ext cx="4032448" cy="2306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87165" y="1340768"/>
              <a:ext cx="3877323" cy="2162743"/>
              <a:chOff x="-331665" y="1340768"/>
              <a:chExt cx="8865478" cy="4953380"/>
            </a:xfrm>
          </p:grpSpPr>
          <p:cxnSp>
            <p:nvCxnSpPr>
              <p:cNvPr id="3" name="Straight Arrow Connector 2"/>
              <p:cNvCxnSpPr/>
              <p:nvPr/>
            </p:nvCxnSpPr>
            <p:spPr bwMode="auto">
              <a:xfrm flipV="1">
                <a:off x="1835696" y="1340768"/>
                <a:ext cx="0" cy="4176464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 bwMode="auto">
              <a:xfrm flipV="1">
                <a:off x="1835696" y="5445224"/>
                <a:ext cx="6336704" cy="72008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786915" y="5589239"/>
                <a:ext cx="3293975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providers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920425" y="5589239"/>
                <a:ext cx="3613388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consumers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-27223" y="2123564"/>
                <a:ext cx="1630834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Social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331665" y="3979513"/>
                <a:ext cx="2279642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Technical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>
                <a:off x="2339752" y="3284984"/>
                <a:ext cx="5184818" cy="0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4932040" y="1772816"/>
                <a:ext cx="0" cy="3168352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Outputs &amp; Benefits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632818" y="1340769"/>
            <a:ext cx="4469653" cy="1584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Data Type Registry</a:t>
            </a:r>
          </a:p>
          <a:p>
            <a:r>
              <a:rPr lang="en-US" sz="2000" dirty="0"/>
              <a:t>“MIME-types” for data</a:t>
            </a:r>
          </a:p>
          <a:p>
            <a:r>
              <a:rPr lang="en-US" sz="2000" dirty="0"/>
              <a:t>Information for tools to interpret, process, and display </a:t>
            </a:r>
            <a:r>
              <a:rPr lang="en-US" sz="2000" dirty="0" smtClean="0"/>
              <a:t>data</a:t>
            </a:r>
            <a:endParaRPr lang="en-US" sz="1100" dirty="0"/>
          </a:p>
        </p:txBody>
      </p:sp>
      <p:sp>
        <p:nvSpPr>
          <p:cNvPr id="4" name="Oval 3"/>
          <p:cNvSpPr/>
          <p:nvPr/>
        </p:nvSpPr>
        <p:spPr bwMode="auto">
          <a:xfrm>
            <a:off x="7151550" y="1223862"/>
            <a:ext cx="152274" cy="152274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flipV="1">
            <a:off x="7306789" y="1140155"/>
            <a:ext cx="161197" cy="15227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Content Placeholder 1"/>
          <p:cNvSpPr txBox="1">
            <a:spLocks/>
          </p:cNvSpPr>
          <p:nvPr/>
        </p:nvSpPr>
        <p:spPr>
          <a:xfrm>
            <a:off x="5580112" y="2636912"/>
            <a:ext cx="3384376" cy="22014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kern="0" dirty="0">
                <a:solidFill>
                  <a:srgbClr val="58A618"/>
                </a:solidFill>
              </a:rPr>
              <a:t>PID Information Types (PIT)</a:t>
            </a:r>
          </a:p>
          <a:p>
            <a:r>
              <a:rPr lang="en-US" sz="2000" kern="0" dirty="0">
                <a:solidFill>
                  <a:srgbClr val="37424A"/>
                </a:solidFill>
              </a:rPr>
              <a:t>Generic API</a:t>
            </a:r>
          </a:p>
          <a:p>
            <a:r>
              <a:rPr lang="en-US" sz="2000" kern="0" dirty="0">
                <a:solidFill>
                  <a:srgbClr val="37424A"/>
                </a:solidFill>
              </a:rPr>
              <a:t>Set of basic attributes</a:t>
            </a:r>
          </a:p>
        </p:txBody>
      </p:sp>
      <p:sp>
        <p:nvSpPr>
          <p:cNvPr id="34" name="Oval 33"/>
          <p:cNvSpPr/>
          <p:nvPr/>
        </p:nvSpPr>
        <p:spPr bwMode="auto">
          <a:xfrm>
            <a:off x="6580149" y="1557677"/>
            <a:ext cx="153889" cy="153889"/>
          </a:xfrm>
          <a:prstGeom prst="ellipse">
            <a:avLst/>
          </a:prstGeom>
          <a:solidFill>
            <a:srgbClr val="58A6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5666" y="4077072"/>
            <a:ext cx="35775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r>
              <a:rPr lang="en-US" sz="2000" kern="0" dirty="0">
                <a:solidFill>
                  <a:srgbClr val="00B0F0"/>
                </a:solidFill>
                <a:ea typeface="ＭＳ Ｐゴシック" charset="0"/>
                <a:cs typeface="Arial"/>
              </a:rPr>
              <a:t>Practical Policies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Template </a:t>
            </a: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of policy descriptions for automation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Basic set of 11 policy areas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2818" y="3392413"/>
            <a:ext cx="494729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</a:pPr>
            <a:r>
              <a:rPr lang="en-US" sz="2000" kern="0" dirty="0">
                <a:solidFill>
                  <a:srgbClr val="7030A0"/>
                </a:solidFill>
                <a:ea typeface="ＭＳ Ｐゴシック" charset="0"/>
                <a:cs typeface="Arial"/>
              </a:rPr>
              <a:t>RDA/WDS Publishing Data Workflows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Workflows </a:t>
            </a:r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for Research Data Publishing: Models and Key </a:t>
            </a:r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Components: </a:t>
            </a:r>
            <a:r>
              <a:rPr lang="pt-BR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  <a:hlinkClick r:id="rId2"/>
              </a:rPr>
              <a:t>http://</a:t>
            </a:r>
            <a:r>
              <a:rPr lang="pt-BR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  <a:hlinkClick r:id="rId2"/>
              </a:rPr>
              <a:t>dx.doi.org/10.5281/zenodo.20308</a:t>
            </a:r>
            <a:r>
              <a:rPr lang="pt-BR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</a:pPr>
            <a:r>
              <a:rPr lang="pt-BR" sz="2000" kern="0" dirty="0" err="1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Dataset</a:t>
            </a:r>
            <a:r>
              <a:rPr lang="pt-BR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: </a:t>
            </a:r>
            <a:r>
              <a:rPr lang="pt-BR" sz="2000" kern="0" dirty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  <a:hlinkClick r:id="rId3"/>
              </a:rPr>
              <a:t>http://</a:t>
            </a:r>
            <a:r>
              <a:rPr lang="pt-BR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  <a:hlinkClick r:id="rId3"/>
              </a:rPr>
              <a:t>dx.doi.org/10.5281/zenodo.19107</a:t>
            </a:r>
            <a:r>
              <a:rPr lang="pt-BR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  <a:ea typeface="ＭＳ Ｐゴシック" charset="0"/>
                <a:cs typeface="Arial"/>
              </a:rPr>
              <a:t> </a:t>
            </a:r>
            <a:endParaRPr lang="en-US" sz="2000" kern="0" dirty="0">
              <a:solidFill>
                <a:srgbClr val="212121">
                  <a:lumMod val="90000"/>
                  <a:lumOff val="10000"/>
                </a:srgbClr>
              </a:solidFill>
              <a:ea typeface="ＭＳ Ｐゴシック" charset="0"/>
              <a:cs typeface="Arial"/>
            </a:endParaRPr>
          </a:p>
        </p:txBody>
      </p:sp>
      <p:sp>
        <p:nvSpPr>
          <p:cNvPr id="35" name="Oval 34"/>
          <p:cNvSpPr/>
          <p:nvPr/>
        </p:nvSpPr>
        <p:spPr bwMode="auto">
          <a:xfrm flipV="1">
            <a:off x="6269958" y="1637727"/>
            <a:ext cx="156331" cy="147677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2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1619672" y="1340768"/>
            <a:ext cx="0" cy="4176464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1619672" y="5452435"/>
            <a:ext cx="6048672" cy="64797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9712" y="5589240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providers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5589240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consumers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2356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49080"/>
            <a:ext cx="15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123728" y="3284984"/>
            <a:ext cx="518481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4716016" y="1772816"/>
            <a:ext cx="0" cy="316835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63688" y="277919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Q4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7238" y="341970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Q3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9895" y="10302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Solutions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526055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Beneficiary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Group Clustering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1657" y="1858358"/>
            <a:ext cx="28303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provider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3688" y="3746455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provider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41889" y="3743806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consumer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2037" y="1858358"/>
            <a:ext cx="2750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consumer</a:t>
            </a:r>
          </a:p>
        </p:txBody>
      </p:sp>
      <p:sp>
        <p:nvSpPr>
          <p:cNvPr id="2" name="Cloud Callout 1"/>
          <p:cNvSpPr/>
          <p:nvPr/>
        </p:nvSpPr>
        <p:spPr bwMode="auto">
          <a:xfrm>
            <a:off x="680349" y="918112"/>
            <a:ext cx="4812923" cy="2932003"/>
          </a:xfrm>
          <a:prstGeom prst="cloudCallout">
            <a:avLst>
              <a:gd name="adj1" fmla="val 57086"/>
              <a:gd name="adj2" fmla="val 46027"/>
            </a:avLst>
          </a:prstGeom>
          <a:solidFill>
            <a:srgbClr val="005A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8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Interoperability, Harmonization, Integration, Metadata, ...</a:t>
            </a:r>
            <a:endParaRPr lang="en-US" sz="2800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54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04048" y="116632"/>
            <a:ext cx="4032448" cy="2306759"/>
            <a:chOff x="5004048" y="1196752"/>
            <a:chExt cx="4032448" cy="2306759"/>
          </a:xfrm>
        </p:grpSpPr>
        <p:sp>
          <p:nvSpPr>
            <p:cNvPr id="6" name="Rectangle 5"/>
            <p:cNvSpPr/>
            <p:nvPr/>
          </p:nvSpPr>
          <p:spPr bwMode="auto">
            <a:xfrm>
              <a:off x="5004048" y="1196752"/>
              <a:ext cx="4032448" cy="2306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87165" y="1340768"/>
              <a:ext cx="3877323" cy="2162743"/>
              <a:chOff x="-331665" y="1340768"/>
              <a:chExt cx="8865478" cy="4953380"/>
            </a:xfrm>
          </p:grpSpPr>
          <p:cxnSp>
            <p:nvCxnSpPr>
              <p:cNvPr id="3" name="Straight Arrow Connector 2"/>
              <p:cNvCxnSpPr/>
              <p:nvPr/>
            </p:nvCxnSpPr>
            <p:spPr bwMode="auto">
              <a:xfrm flipV="1">
                <a:off x="1835696" y="1340768"/>
                <a:ext cx="0" cy="4176464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 bwMode="auto">
              <a:xfrm flipV="1">
                <a:off x="1835696" y="5445224"/>
                <a:ext cx="6336704" cy="72008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786915" y="5589239"/>
                <a:ext cx="3293975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providers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920425" y="5589239"/>
                <a:ext cx="3613388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consumers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-27223" y="2123564"/>
                <a:ext cx="1630834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Social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331665" y="3979513"/>
                <a:ext cx="2279642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Technical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>
                <a:off x="2339752" y="3284984"/>
                <a:ext cx="5184818" cy="0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4932040" y="1772816"/>
                <a:ext cx="0" cy="3168352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Outputs &amp; Benefits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632818" y="1696009"/>
            <a:ext cx="4469653" cy="1584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B0F0"/>
                </a:solidFill>
              </a:rPr>
              <a:t>Data Description Registry Interoperability (DDRI)</a:t>
            </a:r>
          </a:p>
          <a:p>
            <a:r>
              <a:rPr lang="en-US" sz="2000" dirty="0"/>
              <a:t>Find connections across research data registries and create global views of research data</a:t>
            </a:r>
          </a:p>
        </p:txBody>
      </p:sp>
      <p:sp>
        <p:nvSpPr>
          <p:cNvPr id="32" name="Oval 31"/>
          <p:cNvSpPr/>
          <p:nvPr/>
        </p:nvSpPr>
        <p:spPr bwMode="auto">
          <a:xfrm flipV="1">
            <a:off x="7465161" y="1419788"/>
            <a:ext cx="161197" cy="15227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Content Placeholder 1"/>
          <p:cNvSpPr txBox="1">
            <a:spLocks/>
          </p:cNvSpPr>
          <p:nvPr/>
        </p:nvSpPr>
        <p:spPr>
          <a:xfrm>
            <a:off x="610865" y="3596561"/>
            <a:ext cx="4755682" cy="22014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kern="0" dirty="0">
                <a:solidFill>
                  <a:srgbClr val="FF0000"/>
                </a:solidFill>
              </a:rPr>
              <a:t>Wheat Data Interoperability</a:t>
            </a:r>
          </a:p>
          <a:p>
            <a:r>
              <a:rPr lang="en-US" sz="2000" kern="0" dirty="0" smtClean="0">
                <a:solidFill>
                  <a:srgbClr val="212121">
                    <a:lumMod val="90000"/>
                    <a:lumOff val="10000"/>
                  </a:srgbClr>
                </a:solidFill>
              </a:rPr>
              <a:t>Framework to support the establishment of a global wheat information system</a:t>
            </a:r>
          </a:p>
          <a:p>
            <a:r>
              <a:rPr lang="en-US" sz="20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Interoperability by:</a:t>
            </a:r>
          </a:p>
          <a:p>
            <a:pPr lvl="1"/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Creating an </a:t>
            </a:r>
            <a:r>
              <a:rPr lang="en-US" sz="1400" kern="0" dirty="0" smtClean="0">
                <a:solidFill>
                  <a:srgbClr val="212121">
                    <a:lumMod val="90000"/>
                    <a:lumOff val="10000"/>
                  </a:srgbClr>
                </a:solidFill>
              </a:rPr>
              <a:t>interoperability </a:t>
            </a: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framework</a:t>
            </a:r>
          </a:p>
          <a:p>
            <a:pPr lvl="1"/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Providing guidelines on </a:t>
            </a:r>
            <a:r>
              <a:rPr lang="en-US" sz="1400" kern="0" dirty="0" smtClean="0">
                <a:solidFill>
                  <a:srgbClr val="212121">
                    <a:lumMod val="90000"/>
                    <a:lumOff val="10000"/>
                  </a:srgbClr>
                </a:solidFill>
              </a:rPr>
              <a:t>wheat </a:t>
            </a:r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data (cookbook)</a:t>
            </a:r>
          </a:p>
          <a:p>
            <a:pPr lvl="1"/>
            <a:r>
              <a:rPr lang="en-US" sz="1400" kern="0" dirty="0">
                <a:solidFill>
                  <a:srgbClr val="212121">
                    <a:lumMod val="90000"/>
                    <a:lumOff val="10000"/>
                  </a:srgbClr>
                </a:solidFill>
              </a:rPr>
              <a:t>Repository of linked vocabularies</a:t>
            </a:r>
          </a:p>
          <a:p>
            <a:endParaRPr lang="en-US" sz="2000" kern="0" dirty="0">
              <a:solidFill>
                <a:srgbClr val="2121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8039120" y="1544506"/>
            <a:ext cx="152274" cy="152274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67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1619672" y="1340768"/>
            <a:ext cx="0" cy="4176464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1619672" y="5452435"/>
            <a:ext cx="6048672" cy="64797"/>
          </a:xfrm>
          <a:prstGeom prst="straightConnector1">
            <a:avLst/>
          </a:prstGeom>
          <a:ln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79712" y="5589240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providers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5589240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Data consumers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212356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4149080"/>
            <a:ext cx="15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</a:t>
            </a:r>
            <a:endParaRPr lang="en-US" sz="2400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123728" y="3284984"/>
            <a:ext cx="5184818" cy="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4716016" y="1772816"/>
            <a:ext cx="0" cy="316835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63688" y="277919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Q4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7238" y="341970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Q3</a:t>
            </a:r>
            <a:endParaRPr lang="en-US" b="1" dirty="0">
              <a:solidFill>
                <a:srgbClr val="37424A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9895" y="10302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Solutions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526055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Beneficiary</a:t>
            </a:r>
            <a:endParaRPr lang="en-US" b="1" dirty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Group Clustering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1657" y="1858358"/>
            <a:ext cx="28303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provider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63688" y="3746455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provider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41889" y="3743806"/>
            <a:ext cx="2470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Technical solution aimed at data consumer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2037" y="1858358"/>
            <a:ext cx="2750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7424A"/>
                </a:solidFill>
                <a:ea typeface="ＭＳ Ｐゴシック" charset="0"/>
                <a:cs typeface="ＭＳ Ｐゴシック" charset="0"/>
              </a:rPr>
              <a:t>Social/organizational solution aimed at data consumer</a:t>
            </a:r>
          </a:p>
        </p:txBody>
      </p:sp>
      <p:sp>
        <p:nvSpPr>
          <p:cNvPr id="2" name="Cloud Callout 1"/>
          <p:cNvSpPr/>
          <p:nvPr/>
        </p:nvSpPr>
        <p:spPr bwMode="auto">
          <a:xfrm>
            <a:off x="484964" y="2777952"/>
            <a:ext cx="4812923" cy="2932003"/>
          </a:xfrm>
          <a:prstGeom prst="cloudCallout">
            <a:avLst>
              <a:gd name="adj1" fmla="val 54866"/>
              <a:gd name="adj2" fmla="val -56443"/>
            </a:avLst>
          </a:prstGeom>
          <a:solidFill>
            <a:srgbClr val="850F0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800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Education, Engagement, Bridging, Ethics, ...</a:t>
            </a:r>
            <a:endParaRPr lang="en-US" sz="2800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23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04048" y="116632"/>
            <a:ext cx="4032448" cy="2306759"/>
            <a:chOff x="5004048" y="1196752"/>
            <a:chExt cx="4032448" cy="2306759"/>
          </a:xfrm>
        </p:grpSpPr>
        <p:sp>
          <p:nvSpPr>
            <p:cNvPr id="6" name="Rectangle 5"/>
            <p:cNvSpPr/>
            <p:nvPr/>
          </p:nvSpPr>
          <p:spPr bwMode="auto">
            <a:xfrm>
              <a:off x="5004048" y="1196752"/>
              <a:ext cx="4032448" cy="2306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dirty="0" smtClean="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87165" y="1340768"/>
              <a:ext cx="3877323" cy="2162743"/>
              <a:chOff x="-331665" y="1340768"/>
              <a:chExt cx="8865478" cy="4953380"/>
            </a:xfrm>
          </p:grpSpPr>
          <p:cxnSp>
            <p:nvCxnSpPr>
              <p:cNvPr id="3" name="Straight Arrow Connector 2"/>
              <p:cNvCxnSpPr/>
              <p:nvPr/>
            </p:nvCxnSpPr>
            <p:spPr bwMode="auto">
              <a:xfrm flipV="1">
                <a:off x="1835696" y="1340768"/>
                <a:ext cx="0" cy="4176464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 bwMode="auto">
              <a:xfrm flipV="1">
                <a:off x="1835696" y="5445224"/>
                <a:ext cx="6336704" cy="72008"/>
              </a:xfrm>
              <a:prstGeom prst="straightConnector1">
                <a:avLst/>
              </a:prstGeom>
              <a:ln>
                <a:tailEnd type="triangle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786915" y="5589239"/>
                <a:ext cx="3293975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providers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920425" y="5589239"/>
                <a:ext cx="3613388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Data consumers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-27223" y="2123564"/>
                <a:ext cx="1630834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Social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331665" y="3979513"/>
                <a:ext cx="2279642" cy="704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 smtClean="0">
                    <a:solidFill>
                      <a:srgbClr val="37424A"/>
                    </a:solidFill>
                    <a:ea typeface="ＭＳ Ｐゴシック" charset="0"/>
                    <a:cs typeface="ＭＳ Ｐゴシック" charset="0"/>
                  </a:rPr>
                  <a:t>Technical</a:t>
                </a:r>
                <a:endParaRPr lang="en-US" sz="1400" b="1" dirty="0">
                  <a:solidFill>
                    <a:srgbClr val="37424A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>
                <a:off x="2339752" y="3284984"/>
                <a:ext cx="5184818" cy="0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4932040" y="1772816"/>
                <a:ext cx="0" cy="3168352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610865" y="0"/>
            <a:ext cx="7560840" cy="9810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Outputs &amp; Benefits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632818" y="2132857"/>
            <a:ext cx="4469653" cy="1584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B0F0"/>
                </a:solidFill>
              </a:rPr>
              <a:t>RDA/CODATA Summer Schools in Data Science and Cloud Computing in the Developing </a:t>
            </a:r>
            <a:r>
              <a:rPr lang="en-US" sz="2000" dirty="0" smtClean="0">
                <a:solidFill>
                  <a:srgbClr val="00B0F0"/>
                </a:solidFill>
              </a:rPr>
              <a:t>World</a:t>
            </a:r>
          </a:p>
          <a:p>
            <a:r>
              <a:rPr lang="en-US" sz="2000" dirty="0" smtClean="0"/>
              <a:t>First </a:t>
            </a:r>
            <a:r>
              <a:rPr lang="en-US" sz="2000" dirty="0"/>
              <a:t>summer school course in the data science approaches and skills that are essential for 21st century </a:t>
            </a:r>
            <a:r>
              <a:rPr lang="en-US" sz="2000" dirty="0" smtClean="0"/>
              <a:t>research</a:t>
            </a:r>
            <a:endParaRPr lang="en-US" sz="2000" dirty="0"/>
          </a:p>
        </p:txBody>
      </p:sp>
      <p:sp>
        <p:nvSpPr>
          <p:cNvPr id="32" name="Oval 31"/>
          <p:cNvSpPr/>
          <p:nvPr/>
        </p:nvSpPr>
        <p:spPr bwMode="auto">
          <a:xfrm flipV="1">
            <a:off x="8218957" y="553607"/>
            <a:ext cx="161197" cy="15227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5366547" y="3459757"/>
            <a:ext cx="3597941" cy="22014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kern="0" dirty="0" smtClean="0">
                <a:solidFill>
                  <a:srgbClr val="58A618"/>
                </a:solidFill>
              </a:rPr>
              <a:t>Metadata Standards Directory</a:t>
            </a:r>
            <a:endParaRPr lang="en-US" sz="2000" kern="0" dirty="0">
              <a:solidFill>
                <a:srgbClr val="58A618"/>
              </a:solidFill>
            </a:endParaRPr>
          </a:p>
          <a:p>
            <a:r>
              <a:rPr lang="en-US" sz="2000" kern="0" dirty="0">
                <a:solidFill>
                  <a:srgbClr val="37424A"/>
                </a:solidFill>
              </a:rPr>
              <a:t>Community curated standards catalogue for metadata interoperability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7448380" y="939423"/>
            <a:ext cx="153889" cy="153889"/>
          </a:xfrm>
          <a:prstGeom prst="ellipse">
            <a:avLst/>
          </a:prstGeom>
          <a:solidFill>
            <a:srgbClr val="58A6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9144000" cy="67467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2987824" y="6525344"/>
            <a:ext cx="2880320" cy="272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Fran Berman, Research Data Alliance</a:t>
            </a:r>
          </a:p>
        </p:txBody>
      </p:sp>
    </p:spTree>
    <p:extLst>
      <p:ext uri="{BB962C8B-B14F-4D97-AF65-F5344CB8AC3E}">
        <p14:creationId xmlns:p14="http://schemas.microsoft.com/office/powerpoint/2010/main" val="17791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368"/>
          <p:cNvGrpSpPr>
            <a:grpSpLocks/>
          </p:cNvGrpSpPr>
          <p:nvPr/>
        </p:nvGrpSpPr>
        <p:grpSpPr bwMode="auto">
          <a:xfrm>
            <a:off x="971550" y="635000"/>
            <a:ext cx="7278688" cy="5788025"/>
            <a:chOff x="9174" y="0"/>
            <a:chExt cx="10351228" cy="8229984"/>
          </a:xfrm>
        </p:grpSpPr>
        <p:sp>
          <p:nvSpPr>
            <p:cNvPr id="357" name="Shape 357"/>
            <p:cNvSpPr/>
            <p:nvPr/>
          </p:nvSpPr>
          <p:spPr>
            <a:xfrm>
              <a:off x="9174" y="0"/>
              <a:ext cx="10351228" cy="7008805"/>
            </a:xfrm>
            <a:prstGeom prst="roundRect">
              <a:avLst>
                <a:gd name="adj" fmla="val 8682"/>
              </a:avLst>
            </a:prstGeom>
            <a:solidFill>
              <a:schemeClr val="accent2">
                <a:alpha val="23000"/>
              </a:schemeClr>
            </a:solidFill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algn="ctr" defTabSz="410730" eaLnBrk="1" fontAlgn="auto" hangingPunct="1">
                <a:spcBef>
                  <a:spcPts val="0"/>
                </a:spcBef>
                <a:spcAft>
                  <a:spcPts val="0"/>
                </a:spcAft>
                <a:defRPr sz="3600">
                  <a:latin typeface="+mn-lt"/>
                  <a:ea typeface="+mn-ea"/>
                  <a:cs typeface="+mn-cs"/>
                  <a:sym typeface="Helvetica Neue Light"/>
                </a:defRPr>
              </a:pPr>
              <a:endParaRPr sz="2500" b="0" kern="0" dirty="0">
                <a:solidFill>
                  <a:sysClr val="windowText" lastClr="000000"/>
                </a:solidFill>
                <a:latin typeface="Helvetica Neue Light"/>
                <a:ea typeface="+mn-ea"/>
                <a:sym typeface="Helvetica Neue Light"/>
              </a:endParaRPr>
            </a:p>
          </p:txBody>
        </p:sp>
        <p:sp>
          <p:nvSpPr>
            <p:cNvPr id="358" name="Shape 358"/>
            <p:cNvSpPr/>
            <p:nvPr/>
          </p:nvSpPr>
          <p:spPr>
            <a:xfrm>
              <a:off x="9174" y="7263875"/>
              <a:ext cx="8303558" cy="966109"/>
            </a:xfrm>
            <a:prstGeom prst="roundRect">
              <a:avLst>
                <a:gd name="adj" fmla="val 34159"/>
              </a:avLst>
            </a:prstGeom>
            <a:solidFill>
              <a:srgbClr val="EBEBEB"/>
            </a:solidFill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  <a:extLst/>
          </p:spPr>
          <p:txBody>
            <a:bodyPr lIns="0" tIns="0" rIns="0" bIns="0" anchor="ctr"/>
            <a:lstStyle>
              <a:lvl1pPr algn="ctr" defTabSz="584200">
                <a:defRPr sz="3400">
                  <a:latin typeface="+mn-lt"/>
                  <a:ea typeface="+mn-ea"/>
                  <a:cs typeface="+mn-cs"/>
                  <a:sym typeface="Helvetica Neue Light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1300" b="0" kern="0" dirty="0">
                  <a:solidFill>
                    <a:sysClr val="windowText" lastClr="000000"/>
                  </a:solidFill>
                </a:rPr>
                <a:t>Funders Forum</a:t>
              </a:r>
            </a:p>
          </p:txBody>
        </p:sp>
        <p:sp>
          <p:nvSpPr>
            <p:cNvPr id="8200" name="Shape 359"/>
            <p:cNvSpPr>
              <a:spLocks noChangeArrowheads="1"/>
            </p:cNvSpPr>
            <p:nvPr/>
          </p:nvSpPr>
          <p:spPr bwMode="auto">
            <a:xfrm>
              <a:off x="4495999" y="1925023"/>
              <a:ext cx="5600261" cy="1842985"/>
            </a:xfrm>
            <a:prstGeom prst="roundRect">
              <a:avLst>
                <a:gd name="adj" fmla="val 26912"/>
              </a:avLst>
            </a:prstGeom>
            <a:solidFill>
              <a:srgbClr val="FF9300">
                <a:alpha val="50195"/>
              </a:srgbClr>
            </a:solidFill>
            <a:ln w="38100">
              <a:solidFill>
                <a:srgbClr val="000000"/>
              </a:solidFill>
              <a:miter lim="400000"/>
              <a:headEnd/>
              <a:tailEnd/>
            </a:ln>
          </p:spPr>
          <p:txBody>
            <a:bodyPr lIns="0" tIns="0" rIns="0" bIns="0" anchor="ctr"/>
            <a:lstStyle>
              <a:lvl1pPr defTabSz="409575"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defTabSz="409575"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defTabSz="409575"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defTabSz="409575"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defTabSz="409575"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09575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09575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09575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09575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400" b="0" dirty="0">
                  <a:solidFill>
                    <a:srgbClr val="000000"/>
                  </a:solidFill>
                  <a:latin typeface="Helvetica Neue Light" pitchFamily="2" charset="0"/>
                  <a:cs typeface="Arial" pitchFamily="34" charset="0"/>
                  <a:sym typeface="Helvetica Neue Light" pitchFamily="2" charset="0"/>
                </a:rPr>
                <a:t>Interest Groups</a:t>
              </a:r>
              <a:r>
                <a:rPr lang="en-US" altLang="en-US" sz="2500" b="0" dirty="0">
                  <a:solidFill>
                    <a:srgbClr val="000000"/>
                  </a:solidFill>
                  <a:latin typeface="Helvetica Neue Light" pitchFamily="2" charset="0"/>
                  <a:cs typeface="Arial" pitchFamily="34" charset="0"/>
                  <a:sym typeface="Helvetica Neue Light" pitchFamily="2" charset="0"/>
                </a:rPr>
                <a:t/>
              </a:r>
              <a:br>
                <a:rPr lang="en-US" altLang="en-US" sz="2500" b="0" dirty="0">
                  <a:solidFill>
                    <a:srgbClr val="000000"/>
                  </a:solidFill>
                  <a:latin typeface="Helvetica Neue Light" pitchFamily="2" charset="0"/>
                  <a:cs typeface="Arial" pitchFamily="34" charset="0"/>
                  <a:sym typeface="Helvetica Neue Light" pitchFamily="2" charset="0"/>
                </a:rPr>
              </a:br>
              <a:r>
                <a:rPr lang="en-US" altLang="en-US" sz="1700" b="0" i="1" dirty="0">
                  <a:solidFill>
                    <a:srgbClr val="000000"/>
                  </a:solidFill>
                  <a:latin typeface="Helvetica Neue Light" pitchFamily="2" charset="0"/>
                  <a:cs typeface="Arial" pitchFamily="34" charset="0"/>
                  <a:sym typeface="Helvetica Neue Light" pitchFamily="2" charset="0"/>
                </a:rPr>
                <a:t>domain coordination, idea generation, maintenance, …</a:t>
              </a:r>
            </a:p>
          </p:txBody>
        </p:sp>
        <p:sp>
          <p:nvSpPr>
            <p:cNvPr id="360" name="Shape 360"/>
            <p:cNvSpPr/>
            <p:nvPr/>
          </p:nvSpPr>
          <p:spPr>
            <a:xfrm>
              <a:off x="297410" y="2263288"/>
              <a:ext cx="3276948" cy="1371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50800" tIns="50800" rIns="50800" bIns="50800" anchor="ctr">
              <a:spAutoFit/>
            </a:bodyPr>
            <a:lstStyle>
              <a:lvl1pPr>
                <a:defRPr sz="3600">
                  <a:latin typeface="+mn-lt"/>
                  <a:ea typeface="+mn-ea"/>
                  <a:cs typeface="+mn-cs"/>
                  <a:sym typeface="Helvetica Neue Light"/>
                </a:defRPr>
              </a:lvl1pPr>
            </a:lstStyle>
            <a:p>
              <a:pPr algn="ctr" defTabSz="321440"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2800" i="1" kern="0" dirty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RDA Membership</a:t>
              </a:r>
            </a:p>
          </p:txBody>
        </p:sp>
        <p:sp>
          <p:nvSpPr>
            <p:cNvPr id="361" name="Shape 361"/>
            <p:cNvSpPr/>
            <p:nvPr/>
          </p:nvSpPr>
          <p:spPr>
            <a:xfrm>
              <a:off x="817405" y="173810"/>
              <a:ext cx="6034642" cy="1751637"/>
            </a:xfrm>
            <a:prstGeom prst="roundRect">
              <a:avLst>
                <a:gd name="adj" fmla="val 26914"/>
              </a:avLst>
            </a:prstGeom>
            <a:solidFill>
              <a:srgbClr val="FF9300">
                <a:alpha val="50000"/>
              </a:srgbClr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/>
          </p:spPr>
          <p:txBody>
            <a:bodyPr lIns="0" tIns="0" rIns="0" bIns="0" anchor="ctr"/>
            <a:lstStyle/>
            <a:p>
              <a:pPr algn="ctr" defTabSz="410730"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2400" b="0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  <a:t>Working Groups</a:t>
              </a:r>
            </a:p>
            <a:p>
              <a:pPr algn="ctr" defTabSz="410730"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1700" b="0" i="1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  <a:t>implementable, impactful outcomes</a:t>
              </a:r>
            </a:p>
          </p:txBody>
        </p:sp>
        <p:sp>
          <p:nvSpPr>
            <p:cNvPr id="362" name="Shape 362"/>
            <p:cNvSpPr/>
            <p:nvPr/>
          </p:nvSpPr>
          <p:spPr>
            <a:xfrm>
              <a:off x="817405" y="5814712"/>
              <a:ext cx="9278854" cy="1036085"/>
            </a:xfrm>
            <a:prstGeom prst="roundRect">
              <a:avLst>
                <a:gd name="adj" fmla="val 26914"/>
              </a:avLst>
            </a:prstGeom>
            <a:solidFill>
              <a:srgbClr val="FFFB00">
                <a:alpha val="49000"/>
              </a:srgbClr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  <a:extLst/>
          </p:spPr>
          <p:txBody>
            <a:bodyPr lIns="0" tIns="0" rIns="0" bIns="0" anchor="ctr"/>
            <a:lstStyle/>
            <a:p>
              <a:pPr algn="ctr" defTabSz="410730"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2000" b="0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  <a:t>Council</a:t>
              </a:r>
              <a:r>
                <a:rPr sz="2400" b="0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  <a:t/>
              </a:r>
              <a:br>
                <a:rPr sz="2400" b="0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</a:br>
              <a:r>
                <a:rPr sz="1600" b="0" i="1" kern="0" dirty="0">
                  <a:solidFill>
                    <a:sysClr val="windowText" lastClr="000000"/>
                  </a:solidFill>
                  <a:latin typeface="Helvetica Neue Light"/>
                  <a:ea typeface="+mn-ea"/>
                  <a:sym typeface="Helvetica Neue Light"/>
                </a:rPr>
                <a:t>organisational vision and strategy</a:t>
              </a:r>
            </a:p>
          </p:txBody>
        </p:sp>
        <p:grpSp>
          <p:nvGrpSpPr>
            <p:cNvPr id="8204" name="Group 366"/>
            <p:cNvGrpSpPr>
              <a:grpSpLocks/>
            </p:cNvGrpSpPr>
            <p:nvPr/>
          </p:nvGrpSpPr>
          <p:grpSpPr bwMode="auto">
            <a:xfrm>
              <a:off x="911837" y="3972784"/>
              <a:ext cx="9221426" cy="1632814"/>
              <a:chOff x="21430" y="1172975"/>
              <a:chExt cx="9221424" cy="1632813"/>
            </a:xfrm>
          </p:grpSpPr>
          <p:sp>
            <p:nvSpPr>
              <p:cNvPr id="363" name="Shape 363"/>
              <p:cNvSpPr/>
              <p:nvPr/>
            </p:nvSpPr>
            <p:spPr>
              <a:xfrm>
                <a:off x="21818" y="1172975"/>
                <a:ext cx="2950721" cy="1632001"/>
              </a:xfrm>
              <a:prstGeom prst="roundRect">
                <a:avLst>
                  <a:gd name="adj" fmla="val 11382"/>
                </a:avLst>
              </a:prstGeom>
              <a:solidFill>
                <a:srgbClr val="FFFB00">
                  <a:alpha val="49000"/>
                </a:srgbClr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  <a:extLst/>
            </p:spPr>
            <p:txBody>
              <a:bodyPr lIns="0" tIns="0" rIns="0" bIns="0" anchor="ctr"/>
              <a:lstStyle/>
              <a:p>
                <a:pPr algn="ctr" defTabSz="410730" eaLnBrk="1" fontAlgn="auto" hangingPunct="1">
                  <a:spcBef>
                    <a:spcPts val="0"/>
                  </a:spcBef>
                  <a:spcAft>
                    <a:spcPts val="0"/>
                  </a:spcAft>
                  <a:defRPr sz="1800"/>
                </a:pPr>
                <a:r>
                  <a:rPr sz="20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Technical Advisory Board</a:t>
                </a:r>
                <a: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/>
                </a:r>
                <a:b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</a:br>
                <a:r>
                  <a:rPr sz="1600" b="0" i="1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socio-technical vision and strategy</a:t>
                </a:r>
              </a:p>
            </p:txBody>
          </p:sp>
          <p:sp>
            <p:nvSpPr>
              <p:cNvPr id="364" name="Shape 364"/>
              <p:cNvSpPr/>
              <p:nvPr/>
            </p:nvSpPr>
            <p:spPr>
              <a:xfrm>
                <a:off x="3094451" y="1172975"/>
                <a:ext cx="2968781" cy="1632001"/>
              </a:xfrm>
              <a:prstGeom prst="roundRect">
                <a:avLst>
                  <a:gd name="adj" fmla="val 11382"/>
                </a:avLst>
              </a:prstGeom>
              <a:solidFill>
                <a:srgbClr val="FFFB00">
                  <a:alpha val="49000"/>
                </a:srgbClr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  <a:extLst/>
            </p:spPr>
            <p:txBody>
              <a:bodyPr lIns="0" tIns="0" rIns="0" bIns="0" anchor="ctr"/>
              <a:lstStyle/>
              <a:p>
                <a:pPr algn="ctr" defTabSz="410730" eaLnBrk="1" fontAlgn="auto" hangingPunct="1">
                  <a:spcBef>
                    <a:spcPts val="0"/>
                  </a:spcBef>
                  <a:spcAft>
                    <a:spcPts val="0"/>
                  </a:spcAft>
                  <a:defRPr sz="1800"/>
                </a:pPr>
                <a:r>
                  <a:rPr sz="20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Secretariat</a:t>
                </a:r>
                <a: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 </a:t>
                </a:r>
                <a:b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</a:br>
                <a:r>
                  <a:rPr sz="1600" b="0" i="1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administration and operations</a:t>
                </a:r>
              </a:p>
            </p:txBody>
          </p:sp>
          <p:sp>
            <p:nvSpPr>
              <p:cNvPr id="365" name="Shape 365"/>
              <p:cNvSpPr/>
              <p:nvPr/>
            </p:nvSpPr>
            <p:spPr>
              <a:xfrm>
                <a:off x="6164826" y="1172975"/>
                <a:ext cx="3077147" cy="1632001"/>
              </a:xfrm>
              <a:prstGeom prst="roundRect">
                <a:avLst>
                  <a:gd name="adj" fmla="val 11382"/>
                </a:avLst>
              </a:prstGeom>
              <a:solidFill>
                <a:srgbClr val="FFFB00">
                  <a:alpha val="49000"/>
                </a:srgbClr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  <a:extLst/>
            </p:spPr>
            <p:txBody>
              <a:bodyPr lIns="0" tIns="0" rIns="0" bIns="0" anchor="ctr"/>
              <a:lstStyle/>
              <a:p>
                <a:pPr algn="ctr" defTabSz="410730" eaLnBrk="1" fontAlgn="auto" hangingPunct="1">
                  <a:spcBef>
                    <a:spcPts val="0"/>
                  </a:spcBef>
                  <a:spcAft>
                    <a:spcPts val="0"/>
                  </a:spcAft>
                  <a:defRPr sz="1800"/>
                </a:pPr>
                <a:r>
                  <a:rPr sz="20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Organisational</a:t>
                </a:r>
                <a:br>
                  <a:rPr sz="20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</a:br>
                <a:r>
                  <a:rPr sz="20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Advisory Board</a:t>
                </a:r>
                <a: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/>
                </a:r>
                <a:br>
                  <a:rPr sz="2400" b="0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</a:br>
                <a:r>
                  <a:rPr sz="1600" b="0" i="1" kern="0" dirty="0">
                    <a:solidFill>
                      <a:sysClr val="windowText" lastClr="000000"/>
                    </a:solidFill>
                    <a:latin typeface="Helvetica Neue Light"/>
                    <a:ea typeface="+mn-ea"/>
                    <a:sym typeface="Helvetica Neue Light"/>
                  </a:rPr>
                  <a:t>needs, adoption, business advice</a:t>
                </a:r>
              </a:p>
            </p:txBody>
          </p:sp>
        </p:grpSp>
        <p:sp>
          <p:nvSpPr>
            <p:cNvPr id="367" name="Shape 367"/>
            <p:cNvSpPr/>
            <p:nvPr/>
          </p:nvSpPr>
          <p:spPr>
            <a:xfrm>
              <a:off x="8441418" y="6616041"/>
              <a:ext cx="1774496" cy="966109"/>
            </a:xfrm>
            <a:prstGeom prst="roundRect">
              <a:avLst>
                <a:gd name="adj" fmla="val 29196"/>
              </a:avLst>
            </a:prstGeom>
            <a:solidFill>
              <a:srgbClr val="00FA92"/>
            </a:solidFill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  <a:extLst/>
          </p:spPr>
          <p:txBody>
            <a:bodyPr lIns="0" tIns="0" rIns="0" bIns="0" anchor="ctr"/>
            <a:lstStyle>
              <a:lvl1pPr algn="ctr" defTabSz="584200">
                <a:defRPr sz="2400">
                  <a:latin typeface="+mn-lt"/>
                  <a:ea typeface="+mn-ea"/>
                  <a:cs typeface="+mn-cs"/>
                  <a:sym typeface="Helvetica Neue Light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sz="1300" b="0" kern="0" dirty="0">
                  <a:solidFill>
                    <a:sysClr val="windowText" lastClr="000000"/>
                  </a:solidFill>
                </a:rPr>
                <a:t>RDA Foundation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64463" y="6453188"/>
            <a:ext cx="71437" cy="1952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35715" tIns="35715" rIns="35715" bIns="35715" spcCol="26787" anchor="ctr">
            <a:spAutoFit/>
          </a:bodyPr>
          <a:lstStyle/>
          <a:p>
            <a:pPr defTabSz="321440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 sz="800" b="0" kern="0" dirty="0">
              <a:solidFill>
                <a:srgbClr val="000000"/>
              </a:solidFill>
              <a:latin typeface="Helvetica"/>
              <a:ea typeface="ＭＳ Ｐゴシック" pitchFamily="34" charset="-128"/>
              <a:cs typeface="Helvetica"/>
              <a:sym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32838" y="6297613"/>
            <a:ext cx="73025" cy="1952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35715" tIns="35715" rIns="35715" bIns="35715" spcCol="26787" anchor="ctr">
            <a:spAutoFit/>
          </a:bodyPr>
          <a:lstStyle/>
          <a:p>
            <a:pPr defTabSz="321440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 sz="800" b="0" kern="0" dirty="0">
              <a:solidFill>
                <a:srgbClr val="000000"/>
              </a:solidFill>
              <a:latin typeface="Helvetica"/>
              <a:ea typeface="ＭＳ Ｐゴシック" pitchFamily="34" charset="-128"/>
              <a:cs typeface="Helvetica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80500" y="4283075"/>
            <a:ext cx="73025" cy="195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35715" tIns="35715" rIns="35715" bIns="35715" spcCol="26787" anchor="ctr">
            <a:spAutoFit/>
          </a:bodyPr>
          <a:lstStyle/>
          <a:p>
            <a:pPr defTabSz="321440" eaLnBrk="1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 sz="800" b="0" kern="0" dirty="0">
              <a:solidFill>
                <a:srgbClr val="000000"/>
              </a:solidFill>
              <a:latin typeface="Helvetica"/>
              <a:ea typeface="ＭＳ Ｐゴシック" pitchFamily="34" charset="-128"/>
              <a:cs typeface="Helvetica"/>
              <a:sym typeface="Helvetica"/>
            </a:endParaRPr>
          </a:p>
        </p:txBody>
      </p:sp>
      <p:sp>
        <p:nvSpPr>
          <p:cNvPr id="8197" name="Title 2"/>
          <p:cNvSpPr txBox="1">
            <a:spLocks/>
          </p:cNvSpPr>
          <p:nvPr/>
        </p:nvSpPr>
        <p:spPr bwMode="auto">
          <a:xfrm>
            <a:off x="468313" y="0"/>
            <a:ext cx="835183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altLang="en-US" sz="3600" dirty="0" smtClean="0">
                <a:solidFill>
                  <a:schemeClr val="accent1"/>
                </a:solidFill>
                <a:latin typeface="Gisha" pitchFamily="34" charset="-79"/>
                <a:cs typeface="Gisha" pitchFamily="34" charset="-79"/>
              </a:rPr>
              <a:t>RDA Governance</a:t>
            </a:r>
            <a:endParaRPr lang="en-US" altLang="en-US" sz="3600" dirty="0">
              <a:solidFill>
                <a:schemeClr val="accent1"/>
              </a:solidFill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182057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RDA Plenary Meetings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5"/>
          <a:stretch/>
        </p:blipFill>
        <p:spPr>
          <a:xfrm>
            <a:off x="21600" y="864096"/>
            <a:ext cx="9194452" cy="56612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2987824" y="6525344"/>
            <a:ext cx="2880320" cy="272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Fran Berman, Research Data Alliance</a:t>
            </a:r>
          </a:p>
        </p:txBody>
      </p:sp>
    </p:spTree>
    <p:extLst>
      <p:ext uri="{BB962C8B-B14F-4D97-AF65-F5344CB8AC3E}">
        <p14:creationId xmlns:p14="http://schemas.microsoft.com/office/powerpoint/2010/main" val="171661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RDA Plenary Meetings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52395" r="7435" b="3594"/>
          <a:stretch/>
        </p:blipFill>
        <p:spPr>
          <a:xfrm>
            <a:off x="179512" y="693043"/>
            <a:ext cx="8352928" cy="61203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2987824" y="6525344"/>
            <a:ext cx="2880320" cy="272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Fran Berman, Research Data Alliance</a:t>
            </a:r>
          </a:p>
        </p:txBody>
      </p:sp>
    </p:spTree>
    <p:extLst>
      <p:ext uri="{BB962C8B-B14F-4D97-AF65-F5344CB8AC3E}">
        <p14:creationId xmlns:p14="http://schemas.microsoft.com/office/powerpoint/2010/main" val="20423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2113" y="116632"/>
            <a:ext cx="6911975" cy="561975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>
                <a:solidFill>
                  <a:srgbClr val="58A618"/>
                </a:solidFill>
                <a:latin typeface=""/>
                <a:ea typeface="ＭＳ Ｐゴシック" charset="0"/>
                <a:cs typeface="Trebuchet M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Getting active – RDA Global/Europe</a:t>
            </a:r>
            <a:endParaRPr lang="en-US" kern="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179512" y="5157192"/>
            <a:ext cx="871296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46941"/>
              </p:ext>
            </p:extLst>
          </p:nvPr>
        </p:nvGraphicFramePr>
        <p:xfrm>
          <a:off x="207616" y="1556792"/>
          <a:ext cx="8784975" cy="474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3624402"/>
                <a:gridCol w="2928325"/>
              </a:tblGrid>
              <a:tr h="370840"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RDA global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smtClean="0"/>
                        <a:t>RDA Europe/Country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Become member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Be part of the global interaction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meetings/plenaries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Meet the experts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groups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Bring in your thoughts about barriers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Become chair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Take initiative to overcome barriers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training events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Get the knowledge from international experts</a:t>
                      </a:r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Initiate uptake projects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Integrate</a:t>
                      </a:r>
                      <a:r>
                        <a:rPr lang="en-US" sz="1600" baseline="0" noProof="0" dirty="0" smtClean="0"/>
                        <a:t> RDA outputs into your software environment</a:t>
                      </a:r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Ask</a:t>
                      </a:r>
                      <a:r>
                        <a:rPr lang="en-US" sz="1600" baseline="0" noProof="0" dirty="0" smtClean="0"/>
                        <a:t> for travel support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plenaries etc.</a:t>
                      </a:r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meetings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Participate in European or national meetings</a:t>
                      </a:r>
                      <a:endParaRPr lang="en-US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Co-organise meetings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Co-organise</a:t>
                      </a:r>
                      <a:r>
                        <a:rPr lang="en-US" sz="1600" baseline="0" noProof="0" dirty="0" smtClean="0"/>
                        <a:t> European or national meetings</a:t>
                      </a:r>
                      <a:endParaRPr lang="en-US" sz="16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0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RDA Europe</a:t>
            </a:r>
            <a:br>
              <a:rPr lang="de-DE" dirty="0" smtClean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7111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10842" y="24713"/>
            <a:ext cx="7886700" cy="1325563"/>
          </a:xfrm>
        </p:spPr>
        <p:txBody>
          <a:bodyPr/>
          <a:lstStyle/>
          <a:p>
            <a:r>
              <a:rPr lang="en-GB" b="1" dirty="0" smtClean="0">
                <a:solidFill>
                  <a:srgbClr val="2E75B6"/>
                </a:solidFill>
              </a:rPr>
              <a:t>General Support</a:t>
            </a:r>
            <a:endParaRPr lang="en-GB" b="1" dirty="0">
              <a:solidFill>
                <a:srgbClr val="2E75B6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596" y="1350276"/>
            <a:ext cx="8210554" cy="420597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Giving advice and support (incl. sending an expert to location)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Early Career Programme (travel support to plenaries)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Chairs Programme (supporting travel of chairs)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Co-Organising community-based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 smtClean="0"/>
              <a:t>Co-Organising regional/national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4661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0"/>
            <a:ext cx="7560840" cy="981075"/>
          </a:xfrm>
        </p:spPr>
        <p:txBody>
          <a:bodyPr/>
          <a:lstStyle/>
          <a:p>
            <a:r>
              <a:rPr lang="en-GB" b="1" dirty="0">
                <a:solidFill>
                  <a:srgbClr val="2E75B6"/>
                </a:solidFill>
              </a:rPr>
              <a:t>Training &amp; Webinars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6117" y="890859"/>
            <a:ext cx="8523816" cy="3977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i="1" dirty="0" smtClean="0">
                <a:solidFill>
                  <a:srgbClr val="2E75B6"/>
                </a:solidFill>
              </a:rPr>
              <a:t>training </a:t>
            </a:r>
            <a:r>
              <a:rPr lang="en-GB" sz="1800" i="1" dirty="0">
                <a:solidFill>
                  <a:srgbClr val="2E75B6"/>
                </a:solidFill>
              </a:rPr>
              <a:t>webinars, face-to-face workshops, hackathons/datathons partly organized as “summer schools” and special meetings on request. </a:t>
            </a:r>
            <a:endParaRPr lang="en-GB" sz="1800" i="1" dirty="0" smtClean="0">
              <a:solidFill>
                <a:srgbClr val="2E75B6"/>
              </a:solidFill>
            </a:endParaRPr>
          </a:p>
          <a:p>
            <a:pPr marL="0" indent="0">
              <a:buNone/>
            </a:pPr>
            <a:r>
              <a:rPr lang="en-GB" sz="1800" b="1" dirty="0" smtClean="0">
                <a:solidFill>
                  <a:srgbClr val="2E75B6"/>
                </a:solidFill>
              </a:rPr>
              <a:t>Delivered in different formats by International Experts:</a:t>
            </a:r>
          </a:p>
          <a:p>
            <a:r>
              <a:rPr lang="en-GB" sz="1800" dirty="0" smtClean="0"/>
              <a:t>RDA </a:t>
            </a:r>
            <a:r>
              <a:rPr lang="en-GB" sz="1800" dirty="0"/>
              <a:t>recommendations and </a:t>
            </a:r>
            <a:r>
              <a:rPr lang="en-GB" sz="1800" dirty="0" smtClean="0"/>
              <a:t>outputs – e.g. </a:t>
            </a:r>
            <a:r>
              <a:rPr lang="en-GB" sz="1800" i="1" dirty="0" smtClean="0"/>
              <a:t>Data </a:t>
            </a:r>
            <a:r>
              <a:rPr lang="en-GB" sz="1800" i="1" dirty="0"/>
              <a:t>Description Registry Interoperability</a:t>
            </a:r>
            <a:endParaRPr lang="en-GB" sz="1800" i="1" dirty="0" smtClean="0"/>
          </a:p>
          <a:p>
            <a:r>
              <a:rPr lang="en-GB" sz="1800" dirty="0" smtClean="0"/>
              <a:t>General topics – </a:t>
            </a:r>
            <a:r>
              <a:rPr lang="en-GB" sz="1800" dirty="0" err="1" smtClean="0"/>
              <a:t>e.g</a:t>
            </a:r>
            <a:r>
              <a:rPr lang="en-GB" sz="1800" dirty="0" smtClean="0"/>
              <a:t> </a:t>
            </a:r>
            <a:r>
              <a:rPr lang="en-GB" sz="1800" i="1" dirty="0" smtClean="0"/>
              <a:t>Data </a:t>
            </a:r>
            <a:r>
              <a:rPr lang="en-GB" sz="1800" i="1" dirty="0"/>
              <a:t>Management </a:t>
            </a:r>
            <a:r>
              <a:rPr lang="en-GB" sz="1800" i="1" dirty="0" smtClean="0"/>
              <a:t>Plans, </a:t>
            </a:r>
            <a:r>
              <a:rPr lang="en-GB" sz="1800" i="1" dirty="0"/>
              <a:t>State of </a:t>
            </a:r>
            <a:r>
              <a:rPr lang="en-GB" sz="1800" i="1" dirty="0" smtClean="0"/>
              <a:t>EU Copyright discussion</a:t>
            </a:r>
          </a:p>
          <a:p>
            <a:r>
              <a:rPr lang="en-GB" sz="1800" dirty="0" smtClean="0"/>
              <a:t>Interviews – e.g. </a:t>
            </a:r>
            <a:r>
              <a:rPr lang="en-GB" sz="1800" i="1" dirty="0"/>
              <a:t>Open Science/Open Data/Innovation</a:t>
            </a:r>
          </a:p>
          <a:p>
            <a:r>
              <a:rPr lang="en-GB" sz="1800" dirty="0" smtClean="0"/>
              <a:t>information </a:t>
            </a:r>
            <a:r>
              <a:rPr lang="en-GB" sz="1800" dirty="0"/>
              <a:t>sessions </a:t>
            </a:r>
            <a:r>
              <a:rPr lang="en-GB" sz="1800" dirty="0" smtClean="0"/>
              <a:t>– e.g</a:t>
            </a:r>
            <a:r>
              <a:rPr lang="en-GB" sz="1800" dirty="0"/>
              <a:t>. </a:t>
            </a:r>
            <a:r>
              <a:rPr lang="en-GB" sz="1800" i="1" dirty="0"/>
              <a:t>What happened at the Tokyo Plenary?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987824" y="6525344"/>
            <a:ext cx="2880320" cy="272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Hilary </a:t>
            </a:r>
            <a:r>
              <a:rPr lang="en-US" sz="1200" dirty="0"/>
              <a:t>Hanahoe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, RDA Europe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50" y="4003873"/>
            <a:ext cx="2434400" cy="19801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73828" y="6033904"/>
            <a:ext cx="4884158" cy="369332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rPr>
              <a:t>http://europe.rd-alliance.org/training-programme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475874"/>
              </p:ext>
            </p:extLst>
          </p:nvPr>
        </p:nvGraphicFramePr>
        <p:xfrm>
          <a:off x="4173829" y="3783957"/>
          <a:ext cx="4878868" cy="2200898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A5A5A5">
                        <a:satMod val="103000"/>
                        <a:lumMod val="102000"/>
                        <a:tint val="94000"/>
                      </a:srgbClr>
                    </a:gs>
                    <a:gs pos="50000">
                      <a:srgbClr val="A5A5A5">
                        <a:satMod val="110000"/>
                        <a:lumMod val="100000"/>
                        <a:shade val="100000"/>
                      </a:srgbClr>
                    </a:gs>
                    <a:gs pos="100000">
                      <a:srgbClr val="A5A5A5">
                        <a:lumMod val="99000"/>
                        <a:satMod val="120000"/>
                        <a:shade val="78000"/>
                      </a:srgbClr>
                    </a:gs>
                  </a:gsLst>
                  <a:lin ang="5400000" scaled="0"/>
                </a:gradFill>
                <a:effectLst>
                  <a:outerShdw blurRad="57150" dist="19050" dir="5400000" algn="ctr" rotWithShape="0">
                    <a:srgbClr val="000000">
                      <a:alpha val="63000"/>
                    </a:srgbClr>
                  </a:outerShdw>
                </a:effectLst>
              </a:tblPr>
              <a:tblGrid>
                <a:gridCol w="3399022"/>
                <a:gridCol w="1479846"/>
              </a:tblGrid>
              <a:tr h="31441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i="1" u="none" strike="noStrike" dirty="0">
                          <a:solidFill>
                            <a:srgbClr val="2E75B6"/>
                          </a:solidFill>
                          <a:effectLst/>
                        </a:rPr>
                        <a:t>Scheduled (Feb-Dec 2016) so far … </a:t>
                      </a:r>
                      <a:endParaRPr lang="en-GB" sz="1800" b="1" i="1" u="none" strike="noStrike" dirty="0">
                        <a:solidFill>
                          <a:srgbClr val="2E75B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Face-to-Face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Hackathon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General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specific / RDA Outputs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interviews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2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en-GB" sz="1800" b="1" u="none" strike="noStrike" dirty="0">
                          <a:effectLst/>
                        </a:rPr>
                        <a:t>webinar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r" fontAlgn="b"/>
                      <a:r>
                        <a:rPr lang="en-GB" sz="1800" b="1" u="none" strike="noStrike" dirty="0">
                          <a:effectLst/>
                        </a:rPr>
                        <a:t>18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solidFill>
                        <a:srgbClr val="A5A5A5">
                          <a:tint val="50000"/>
                        </a:srgbClr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82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43" y="3619219"/>
            <a:ext cx="1839614" cy="25573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430" y="3502422"/>
            <a:ext cx="5705387" cy="2533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431" y="22589"/>
            <a:ext cx="7422274" cy="801522"/>
          </a:xfrm>
        </p:spPr>
        <p:txBody>
          <a:bodyPr/>
          <a:lstStyle/>
          <a:p>
            <a:r>
              <a:rPr lang="en-GB" b="1" dirty="0" smtClean="0">
                <a:solidFill>
                  <a:srgbClr val="2E75B6"/>
                </a:solidFill>
              </a:rPr>
              <a:t>RDA Europe Atlas of Knowledge Pilot</a:t>
            </a:r>
            <a:endParaRPr lang="en-GB" b="1" dirty="0">
              <a:solidFill>
                <a:srgbClr val="2E75B6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50333" y="832713"/>
            <a:ext cx="8449734" cy="2926890"/>
          </a:xfrm>
        </p:spPr>
        <p:txBody>
          <a:bodyPr>
            <a:normAutofit/>
          </a:bodyPr>
          <a:lstStyle/>
          <a:p>
            <a:r>
              <a:rPr lang="en-GB" sz="2000" dirty="0" smtClean="0"/>
              <a:t>moderated </a:t>
            </a:r>
            <a:r>
              <a:rPr lang="en-GB" sz="2000" dirty="0"/>
              <a:t>wiki </a:t>
            </a:r>
            <a:r>
              <a:rPr lang="en-GB" sz="2000" dirty="0" smtClean="0"/>
              <a:t> focusing on issues </a:t>
            </a:r>
            <a:r>
              <a:rPr lang="en-GB" sz="2000" dirty="0"/>
              <a:t>raised by RDA Working Groups and Interest </a:t>
            </a:r>
            <a:r>
              <a:rPr lang="en-GB" sz="2000" dirty="0" smtClean="0"/>
              <a:t>Groups</a:t>
            </a:r>
          </a:p>
          <a:p>
            <a:r>
              <a:rPr lang="en-GB" sz="2000" dirty="0" smtClean="0"/>
              <a:t>will </a:t>
            </a:r>
            <a:r>
              <a:rPr lang="en-GB" sz="2000" dirty="0"/>
              <a:t>also incorporate topics with a much broader </a:t>
            </a:r>
            <a:r>
              <a:rPr lang="en-GB" sz="2000" dirty="0" smtClean="0"/>
              <a:t>focus</a:t>
            </a:r>
          </a:p>
          <a:p>
            <a:r>
              <a:rPr lang="en-GB" sz="2000" dirty="0"/>
              <a:t>advice about research data issues </a:t>
            </a:r>
            <a:r>
              <a:rPr lang="en-GB" sz="2000" dirty="0" smtClean="0"/>
              <a:t>and </a:t>
            </a:r>
            <a:r>
              <a:rPr lang="en-GB" sz="2000" dirty="0"/>
              <a:t>to also carry out analysis work to clarify open questions. </a:t>
            </a:r>
            <a:endParaRPr lang="en-GB" sz="2000" dirty="0" smtClean="0"/>
          </a:p>
          <a:p>
            <a:r>
              <a:rPr lang="en-GB" sz="2000" dirty="0" smtClean="0"/>
              <a:t>executed </a:t>
            </a:r>
            <a:r>
              <a:rPr lang="en-GB" sz="2000" dirty="0"/>
              <a:t>in collaboration with research communities </a:t>
            </a:r>
            <a:r>
              <a:rPr lang="en-GB" sz="2000" dirty="0" smtClean="0"/>
              <a:t>&amp; experts </a:t>
            </a:r>
            <a:r>
              <a:rPr lang="en-GB" sz="2000" dirty="0"/>
              <a:t>from different fields </a:t>
            </a:r>
            <a:r>
              <a:rPr lang="en-GB" sz="2000" dirty="0" smtClean="0"/>
              <a:t>&amp; initiatives </a:t>
            </a:r>
            <a:r>
              <a:rPr lang="en-GB" sz="2000" dirty="0"/>
              <a:t>with deep experience </a:t>
            </a:r>
            <a:r>
              <a:rPr lang="en-GB" sz="2000" dirty="0" smtClean="0"/>
              <a:t>&amp; knowledge </a:t>
            </a:r>
            <a:r>
              <a:rPr lang="en-GB" sz="2000" dirty="0"/>
              <a:t>to </a:t>
            </a:r>
            <a:r>
              <a:rPr lang="en-GB" sz="2000" dirty="0" smtClean="0"/>
              <a:t>give the </a:t>
            </a:r>
            <a:r>
              <a:rPr lang="en-GB" sz="2000" dirty="0"/>
              <a:t>most comprehensive answers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5856" y="6146857"/>
            <a:ext cx="5724211" cy="27699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https://confluence.csc.fi/display/RDAEUKB/RDAEU3+Atlas+of+Knowledge+Home</a:t>
            </a:r>
          </a:p>
        </p:txBody>
      </p:sp>
    </p:spTree>
    <p:extLst>
      <p:ext uri="{BB962C8B-B14F-4D97-AF65-F5344CB8AC3E}">
        <p14:creationId xmlns:p14="http://schemas.microsoft.com/office/powerpoint/2010/main" val="16415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076" y="95250"/>
            <a:ext cx="7422274" cy="7556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solidFill>
                  <a:srgbClr val="2E75B6"/>
                </a:solidFill>
              </a:rPr>
              <a:t>RDA Europe </a:t>
            </a:r>
            <a:r>
              <a:rPr lang="en-GB" b="1" dirty="0" smtClean="0">
                <a:solidFill>
                  <a:srgbClr val="2E75B6"/>
                </a:solidFill>
              </a:rPr>
              <a:t>Adoption Projects</a:t>
            </a:r>
            <a:endParaRPr lang="en-GB" b="1" dirty="0">
              <a:solidFill>
                <a:srgbClr val="2E75B6"/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371235864"/>
              </p:ext>
            </p:extLst>
          </p:nvPr>
        </p:nvGraphicFramePr>
        <p:xfrm>
          <a:off x="2573867" y="913493"/>
          <a:ext cx="7528983" cy="4865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5583" y="2171698"/>
            <a:ext cx="2546667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2E75B6"/>
                </a:solidFill>
              </a:rPr>
              <a:t>Objective</a:t>
            </a:r>
            <a:r>
              <a:rPr lang="en-GB" dirty="0" smtClean="0">
                <a:solidFill>
                  <a:srgbClr val="2E75B6"/>
                </a:solidFill>
              </a:rPr>
              <a:t>: to </a:t>
            </a:r>
            <a:r>
              <a:rPr lang="en-GB" dirty="0">
                <a:solidFill>
                  <a:srgbClr val="2E75B6"/>
                </a:solidFill>
              </a:rPr>
              <a:t>support communities that want to test/adopt RDA outputs. </a:t>
            </a:r>
            <a:endParaRPr lang="en-GB" dirty="0" smtClean="0">
              <a:solidFill>
                <a:srgbClr val="2E75B6"/>
              </a:solidFill>
            </a:endParaRPr>
          </a:p>
          <a:p>
            <a:r>
              <a:rPr lang="en-GB" b="1" dirty="0">
                <a:solidFill>
                  <a:srgbClr val="2E75B6"/>
                </a:solidFill>
              </a:rPr>
              <a:t>1</a:t>
            </a:r>
            <a:r>
              <a:rPr lang="en-GB" b="1" baseline="30000" dirty="0">
                <a:solidFill>
                  <a:srgbClr val="2E75B6"/>
                </a:solidFill>
              </a:rPr>
              <a:t>st</a:t>
            </a:r>
            <a:r>
              <a:rPr lang="en-GB" b="1" dirty="0">
                <a:solidFill>
                  <a:srgbClr val="2E75B6"/>
                </a:solidFill>
              </a:rPr>
              <a:t> call</a:t>
            </a:r>
            <a:r>
              <a:rPr lang="en-GB" dirty="0">
                <a:solidFill>
                  <a:srgbClr val="2E75B6"/>
                </a:solidFill>
              </a:rPr>
              <a:t>: Sept </a:t>
            </a:r>
            <a:r>
              <a:rPr lang="en-GB" dirty="0" smtClean="0">
                <a:solidFill>
                  <a:srgbClr val="2E75B6"/>
                </a:solidFill>
              </a:rPr>
              <a:t>– Dec </a:t>
            </a:r>
            <a:r>
              <a:rPr lang="en-GB" dirty="0">
                <a:solidFill>
                  <a:srgbClr val="2E75B6"/>
                </a:solidFill>
              </a:rPr>
              <a:t>2015 </a:t>
            </a:r>
            <a:endParaRPr lang="en-GB" dirty="0" smtClean="0">
              <a:solidFill>
                <a:srgbClr val="2E75B6"/>
              </a:solidFill>
            </a:endParaRPr>
          </a:p>
          <a:p>
            <a:r>
              <a:rPr lang="en-GB" b="1" dirty="0" smtClean="0">
                <a:solidFill>
                  <a:srgbClr val="2E75B6"/>
                </a:solidFill>
              </a:rPr>
              <a:t>Outcome</a:t>
            </a:r>
            <a:r>
              <a:rPr lang="en-GB" dirty="0" smtClean="0">
                <a:solidFill>
                  <a:srgbClr val="2E75B6"/>
                </a:solidFill>
              </a:rPr>
              <a:t>: 25 submitted &amp; 7 selected</a:t>
            </a:r>
            <a:r>
              <a:rPr lang="en-GB" dirty="0">
                <a:solidFill>
                  <a:srgbClr val="2E75B6"/>
                </a:solidFill>
              </a:rPr>
              <a:t>. </a:t>
            </a:r>
            <a:endParaRPr lang="en-GB" dirty="0" smtClean="0">
              <a:solidFill>
                <a:srgbClr val="2E75B6"/>
              </a:solidFill>
            </a:endParaRPr>
          </a:p>
          <a:p>
            <a:r>
              <a:rPr lang="en-GB" b="1" dirty="0" smtClean="0">
                <a:solidFill>
                  <a:srgbClr val="2E75B6"/>
                </a:solidFill>
              </a:rPr>
              <a:t>Start: </a:t>
            </a:r>
            <a:r>
              <a:rPr lang="en-GB" dirty="0" smtClean="0">
                <a:solidFill>
                  <a:srgbClr val="2E75B6"/>
                </a:solidFill>
              </a:rPr>
              <a:t>Mid 2016</a:t>
            </a:r>
          </a:p>
        </p:txBody>
      </p:sp>
      <p:sp>
        <p:nvSpPr>
          <p:cNvPr id="9" name="Rounded Rectangle 8">
            <a:hlinkClick r:id="" action="ppaction://noaction" highlightClick="1"/>
          </p:cNvPr>
          <p:cNvSpPr/>
          <p:nvPr/>
        </p:nvSpPr>
        <p:spPr>
          <a:xfrm>
            <a:off x="215582" y="4480022"/>
            <a:ext cx="2546667" cy="653468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smtClean="0">
                <a:solidFill>
                  <a:srgbClr val="2E75B6"/>
                </a:solidFill>
              </a:rPr>
              <a:t>2</a:t>
            </a:r>
            <a:r>
              <a:rPr lang="en-GB" sz="2000" b="1" baseline="30000" dirty="0" smtClean="0">
                <a:solidFill>
                  <a:srgbClr val="2E75B6"/>
                </a:solidFill>
              </a:rPr>
              <a:t>nd</a:t>
            </a:r>
            <a:r>
              <a:rPr lang="en-GB" sz="2000" b="1" dirty="0" smtClean="0">
                <a:solidFill>
                  <a:srgbClr val="2E75B6"/>
                </a:solidFill>
              </a:rPr>
              <a:t> Call</a:t>
            </a:r>
            <a:r>
              <a:rPr lang="en-GB" sz="2000" dirty="0">
                <a:solidFill>
                  <a:srgbClr val="2E75B6"/>
                </a:solidFill>
              </a:rPr>
              <a:t>: </a:t>
            </a:r>
            <a:r>
              <a:rPr lang="en-GB" sz="2000" dirty="0" smtClean="0">
                <a:solidFill>
                  <a:srgbClr val="2E75B6"/>
                </a:solidFill>
              </a:rPr>
              <a:t>April 2016</a:t>
            </a:r>
            <a:endParaRPr lang="en-GB" sz="2000" dirty="0">
              <a:solidFill>
                <a:srgbClr val="2E75B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1488" y="6015126"/>
            <a:ext cx="499079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https://rd-alliance.org/rda-magazine-online.html</a:t>
            </a:r>
          </a:p>
        </p:txBody>
      </p:sp>
    </p:spTree>
    <p:extLst>
      <p:ext uri="{BB962C8B-B14F-4D97-AF65-F5344CB8AC3E}">
        <p14:creationId xmlns:p14="http://schemas.microsoft.com/office/powerpoint/2010/main" val="8123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DA">
  <a:themeElements>
    <a:clrScheme name="Custom 2">
      <a:dk1>
        <a:srgbClr val="37424A"/>
      </a:dk1>
      <a:lt1>
        <a:srgbClr val="FFFFFF"/>
      </a:lt1>
      <a:dk2>
        <a:srgbClr val="FFFFFF"/>
      </a:dk2>
      <a:lt2>
        <a:srgbClr val="FFFFFF"/>
      </a:lt2>
      <a:accent1>
        <a:srgbClr val="69923A"/>
      </a:accent1>
      <a:accent2>
        <a:srgbClr val="969696"/>
      </a:accent2>
      <a:accent3>
        <a:srgbClr val="FFFFFF"/>
      </a:accent3>
      <a:accent4>
        <a:srgbClr val="212121"/>
      </a:accent4>
      <a:accent5>
        <a:srgbClr val="93B1CC"/>
      </a:accent5>
      <a:accent6>
        <a:srgbClr val="878787"/>
      </a:accent6>
      <a:hlink>
        <a:srgbClr val="69923A"/>
      </a:hlink>
      <a:folHlink>
        <a:srgbClr val="69923A"/>
      </a:folHlink>
    </a:clrScheme>
    <a:fontScheme name="Standard Content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 Conte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Content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Content Slide 13">
        <a:dk1>
          <a:srgbClr val="292929"/>
        </a:dk1>
        <a:lt1>
          <a:srgbClr val="FFFFFF"/>
        </a:lt1>
        <a:dk2>
          <a:srgbClr val="FFFFFF"/>
        </a:dk2>
        <a:lt2>
          <a:srgbClr val="FFFFFF"/>
        </a:lt2>
        <a:accent1>
          <a:srgbClr val="007F7B"/>
        </a:accent1>
        <a:accent2>
          <a:srgbClr val="969696"/>
        </a:accent2>
        <a:accent3>
          <a:srgbClr val="FFFFFF"/>
        </a:accent3>
        <a:accent4>
          <a:srgbClr val="212121"/>
        </a:accent4>
        <a:accent5>
          <a:srgbClr val="AAC0BF"/>
        </a:accent5>
        <a:accent6>
          <a:srgbClr val="878787"/>
        </a:accent6>
        <a:hlink>
          <a:srgbClr val="007F7B"/>
        </a:hlink>
        <a:folHlink>
          <a:srgbClr val="1C9D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RDA_PPT (1)</Template>
  <TotalTime>0</TotalTime>
  <Words>1415</Words>
  <Application>Microsoft Office PowerPoint</Application>
  <PresentationFormat>Bildschirmpräsentation (4:3)</PresentationFormat>
  <Paragraphs>308</Paragraphs>
  <Slides>38</Slides>
  <Notes>12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RDA</vt:lpstr>
      <vt:lpstr> RDA for Data Practitioners Peter Wittenburg / Rainer Stotzka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27 RDA Working Groups</vt:lpstr>
      <vt:lpstr>https://rd-alliance.org/groups/working-groups</vt:lpstr>
      <vt:lpstr>https://rd-alliance.org/groups/working-groups</vt:lpstr>
      <vt:lpstr>https://rd-alliance.org/groups/data-citation-wg.html</vt:lpstr>
      <vt:lpstr>https://rd-alliance.org/groups/data-citation-wg.html</vt:lpstr>
      <vt:lpstr>https://rd-alliance.org/groups/data-citation-wg.html</vt:lpstr>
      <vt:lpstr>https://rd-alliance.org/groups/data-citation-wg.html</vt:lpstr>
      <vt:lpstr>https://rd-alliance.org/groups/data-citation-wg.html</vt:lpstr>
      <vt:lpstr>Data Type Registries</vt:lpstr>
      <vt:lpstr>PID Information Types</vt:lpstr>
      <vt:lpstr>Practical Policies</vt:lpstr>
      <vt:lpstr>44 RDA Interest Groups https://rd-alliance.org/groups/interest-groups</vt:lpstr>
      <vt:lpstr>Data Fabric Interest Group</vt:lpstr>
      <vt:lpstr>Group Clustering</vt:lpstr>
      <vt:lpstr>Focus of RDA Groups</vt:lpstr>
      <vt:lpstr>Outputs &amp; Benefits</vt:lpstr>
      <vt:lpstr>Group Clustering</vt:lpstr>
      <vt:lpstr>Outputs &amp; Benefits</vt:lpstr>
      <vt:lpstr>Group Clustering</vt:lpstr>
      <vt:lpstr>Outputs &amp; Benefits</vt:lpstr>
      <vt:lpstr>Group Clustering</vt:lpstr>
      <vt:lpstr>Outputs &amp; Benefits</vt:lpstr>
      <vt:lpstr>PowerPoint-Präsentation</vt:lpstr>
      <vt:lpstr>PowerPoint-Präsentation</vt:lpstr>
      <vt:lpstr>RDA Plenary Meetings</vt:lpstr>
      <vt:lpstr>RDA Plenary Meetings</vt:lpstr>
      <vt:lpstr>PowerPoint-Präsentation</vt:lpstr>
      <vt:lpstr>RDA Europe </vt:lpstr>
      <vt:lpstr>General Support</vt:lpstr>
      <vt:lpstr>Training &amp; Webinars</vt:lpstr>
      <vt:lpstr>RDA Europe Atlas of Knowledge Pilot</vt:lpstr>
      <vt:lpstr>RDA Europe Adoption Projects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Peter</cp:lastModifiedBy>
  <cp:revision>19</cp:revision>
  <dcterms:created xsi:type="dcterms:W3CDTF">2016-04-05T10:58:06Z</dcterms:created>
  <dcterms:modified xsi:type="dcterms:W3CDTF">2016-05-23T12:02:36Z</dcterms:modified>
</cp:coreProperties>
</file>