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40" y="-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432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531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79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48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749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66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600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4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98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165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200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2BF29-2318-4386-B4FE-C8BB04AC553C}" type="datetimeFigureOut">
              <a:rPr lang="de-DE" smtClean="0"/>
              <a:t>25.05.2016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2BE3F-B638-4887-AF18-D337B6BB95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6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331640" y="188640"/>
            <a:ext cx="6226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Vertrauenswürdige Repositorien</a:t>
            </a:r>
          </a:p>
          <a:p>
            <a:pPr algn="ctr"/>
            <a:r>
              <a:rPr lang="de-DE" sz="3600" dirty="0" smtClean="0"/>
              <a:t>Take </a:t>
            </a:r>
            <a:r>
              <a:rPr lang="de-DE" sz="3600" dirty="0" err="1" smtClean="0"/>
              <a:t>Away</a:t>
            </a:r>
            <a:r>
              <a:rPr lang="de-DE" sz="3600" dirty="0" smtClean="0"/>
              <a:t> Botschaften I</a:t>
            </a:r>
            <a:endParaRPr lang="de-DE" sz="3600" dirty="0"/>
          </a:p>
        </p:txBody>
      </p:sp>
      <p:sp>
        <p:nvSpPr>
          <p:cNvPr id="5" name="Textfeld 4"/>
          <p:cNvSpPr txBox="1"/>
          <p:nvPr/>
        </p:nvSpPr>
        <p:spPr>
          <a:xfrm>
            <a:off x="683569" y="1484784"/>
            <a:ext cx="820891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Repositorien sind Kern moderner Dateninfrastrukturen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Repositorien müssen vielschichtige Vertrauensrelationen etablieren, wollen sie erfolgreich sein, und die Anforderungen ändern sich rasant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Der Aufbau von Repositorium ist aufwendig und lassen sich ohne Schwierigkeiten regional aufbauen, d.h. nicht jede Einrichtung </a:t>
            </a:r>
            <a:r>
              <a:rPr lang="de-DE" sz="2400" dirty="0" err="1" smtClean="0"/>
              <a:t>muss</a:t>
            </a:r>
            <a:r>
              <a:rPr lang="de-DE" sz="2400" dirty="0" smtClean="0"/>
              <a:t> ein kostspieliges voll funktionsfähiges digitales </a:t>
            </a:r>
            <a:r>
              <a:rPr lang="de-DE" sz="2400" dirty="0" err="1" smtClean="0"/>
              <a:t>VR</a:t>
            </a:r>
            <a:r>
              <a:rPr lang="de-DE" sz="2400" dirty="0" smtClean="0"/>
              <a:t> aufbauen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 Landschaft der Repositorien ist bunt und es gibt die verschiedensten Ansätze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es gilt zunächst also, den </a:t>
            </a:r>
            <a:r>
              <a:rPr lang="de-DE" sz="2400" dirty="0" err="1" smtClean="0"/>
              <a:t>Use</a:t>
            </a:r>
            <a:r>
              <a:rPr lang="de-DE" sz="2400" dirty="0" smtClean="0"/>
              <a:t> Cases für ein </a:t>
            </a:r>
            <a:r>
              <a:rPr lang="de-DE" sz="2400" dirty="0" err="1" smtClean="0"/>
              <a:t>VR</a:t>
            </a:r>
            <a:r>
              <a:rPr lang="de-DE" sz="2400" dirty="0" smtClean="0"/>
              <a:t> zu klären: wissenschaftliches Arbeiten oder Archivieren, disziplinärer oder organisatorischer Fokus?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000" dirty="0" smtClean="0"/>
          </a:p>
        </p:txBody>
      </p:sp>
    </p:spTree>
    <p:extLst>
      <p:ext uri="{BB962C8B-B14F-4D97-AF65-F5344CB8AC3E}">
        <p14:creationId xmlns:p14="http://schemas.microsoft.com/office/powerpoint/2010/main" val="378939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331640" y="188640"/>
            <a:ext cx="6226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Vertrauenswürdige Repositorien</a:t>
            </a:r>
          </a:p>
          <a:p>
            <a:pPr algn="ctr"/>
            <a:r>
              <a:rPr lang="de-DE" sz="3600" dirty="0" smtClean="0"/>
              <a:t>Take </a:t>
            </a:r>
            <a:r>
              <a:rPr lang="de-DE" sz="3600" dirty="0" err="1" smtClean="0"/>
              <a:t>Away</a:t>
            </a:r>
            <a:r>
              <a:rPr lang="de-DE" sz="3600" dirty="0" smtClean="0"/>
              <a:t> Botschaften II</a:t>
            </a:r>
            <a:endParaRPr lang="de-DE" sz="3600" dirty="0"/>
          </a:p>
        </p:txBody>
      </p:sp>
      <p:sp>
        <p:nvSpPr>
          <p:cNvPr id="5" name="Textfeld 4"/>
          <p:cNvSpPr txBox="1"/>
          <p:nvPr/>
        </p:nvSpPr>
        <p:spPr>
          <a:xfrm>
            <a:off x="683569" y="1484784"/>
            <a:ext cx="82089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Daten Repositorien sind komplexe Einrichtungen mit diversen Funktionen und Aufgaben, die sich auch verändern werden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dabei gibt es durchaus knifflige Aufgaben (z.B. die korrekte Rechte-Verwaltung</a:t>
            </a:r>
            <a:r>
              <a:rPr lang="de-DE" sz="2400" dirty="0"/>
              <a:t> </a:t>
            </a:r>
            <a:r>
              <a:rPr lang="de-DE" sz="2400" dirty="0" smtClean="0"/>
              <a:t>oder das Integrieren in eine</a:t>
            </a:r>
            <a:r>
              <a:rPr lang="de-DE" sz="2400" dirty="0" smtClean="0"/>
              <a:t> Föderation)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 Arten des erwarteten Zugriffs sind vielfältig und reichen vom simple Download bis hin zu Daten-Diensten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für viele Repositorien sind die rechtlichen Bedingungen nicht geklärt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daher ist es von großer Wichtigkeit die „Geschäftsbedingen“ klar und explizi</a:t>
            </a:r>
            <a:r>
              <a:rPr lang="de-DE" sz="2400" dirty="0" smtClean="0"/>
              <a:t>t zu definieren und bez. der </a:t>
            </a:r>
            <a:r>
              <a:rPr lang="de-DE" sz="2400" dirty="0" smtClean="0"/>
              <a:t>Lizenzen die Produzenten mit ins Boot zu nehmen</a:t>
            </a:r>
          </a:p>
        </p:txBody>
      </p:sp>
    </p:spTree>
    <p:extLst>
      <p:ext uri="{BB962C8B-B14F-4D97-AF65-F5344CB8AC3E}">
        <p14:creationId xmlns:p14="http://schemas.microsoft.com/office/powerpoint/2010/main" val="16283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83568" y="1340768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 Registrierung von </a:t>
            </a:r>
            <a:r>
              <a:rPr lang="de-DE" sz="2400" dirty="0" err="1" smtClean="0"/>
              <a:t>PIDs</a:t>
            </a:r>
            <a:r>
              <a:rPr lang="de-DE" sz="2400" dirty="0" smtClean="0"/>
              <a:t> digitale Objekte ist unabdingbar, zunehmend viele assoziieren bestimmte Attributen mit dem </a:t>
            </a:r>
            <a:r>
              <a:rPr lang="de-DE" sz="2400" dirty="0" err="1" smtClean="0"/>
              <a:t>PID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eine konsequente Trennung von Daten und Technologie für Daten und Metadaten ist unabdingbar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man sollte die Maßgaben eines sauberen und expliziten Datenmodells wie </a:t>
            </a:r>
            <a:r>
              <a:rPr lang="de-DE" sz="2400" dirty="0" err="1" smtClean="0"/>
              <a:t>zB</a:t>
            </a:r>
            <a:r>
              <a:rPr lang="de-DE" sz="2400" dirty="0" smtClean="0"/>
              <a:t>. das der RDA </a:t>
            </a:r>
            <a:r>
              <a:rPr lang="de-DE" sz="2400" dirty="0" err="1" smtClean="0"/>
              <a:t>DFT</a:t>
            </a:r>
            <a:r>
              <a:rPr lang="de-DE" sz="2400" dirty="0" smtClean="0"/>
              <a:t> Arbeitsgruppe so weitgehend wie möglich befolgen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so weitgehend wie möglich sollten offene Standards und Best Practices befolgt werden, wobei es nicht immer leicht ist, die richtigen zu bestimmen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331640" y="188640"/>
            <a:ext cx="6226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Vertrauenswürdige Repositorien</a:t>
            </a:r>
          </a:p>
          <a:p>
            <a:pPr algn="ctr"/>
            <a:r>
              <a:rPr lang="de-DE" sz="3600" dirty="0" smtClean="0"/>
              <a:t>Take </a:t>
            </a:r>
            <a:r>
              <a:rPr lang="de-DE" sz="3600" dirty="0" err="1" smtClean="0"/>
              <a:t>Away</a:t>
            </a:r>
            <a:r>
              <a:rPr lang="de-DE" sz="3600" dirty="0" smtClean="0"/>
              <a:t> Botschaften III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487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83569" y="1340768"/>
            <a:ext cx="82089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 explizite Offenlegung der </a:t>
            </a:r>
            <a:r>
              <a:rPr lang="de-DE" sz="2400" dirty="0" err="1" smtClean="0"/>
              <a:t>Policies</a:t>
            </a:r>
            <a:r>
              <a:rPr lang="de-DE" sz="2400" dirty="0" smtClean="0"/>
              <a:t> eines Repositoriums sind unbedingt erforderlich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dies ebnet den Weg zu einer ebenso dringlichen Zertifizierung zumindest nach dem </a:t>
            </a:r>
            <a:r>
              <a:rPr lang="de-DE" sz="2400" dirty="0" err="1" smtClean="0"/>
              <a:t>DSA</a:t>
            </a:r>
            <a:r>
              <a:rPr lang="de-DE" sz="2400" dirty="0" smtClean="0"/>
              <a:t>/</a:t>
            </a:r>
            <a:r>
              <a:rPr lang="de-DE" sz="2400" dirty="0" err="1" smtClean="0"/>
              <a:t>WDS</a:t>
            </a:r>
            <a:r>
              <a:rPr lang="de-DE" sz="2400" dirty="0" smtClean="0"/>
              <a:t> Standard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ein ISO Zertifizierung ist sehr aufwendig und in der Wissenschaft kaum erforderlich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bez. der Kosten </a:t>
            </a:r>
            <a:r>
              <a:rPr lang="de-DE" sz="2400" dirty="0" err="1" smtClean="0"/>
              <a:t>muss</a:t>
            </a:r>
            <a:r>
              <a:rPr lang="de-DE" sz="2400" dirty="0" smtClean="0"/>
              <a:t> man einen nicht unerheblichen Sockelbetrag einrechnen, wobei die Kosten für die Daten-Experten den größten Posten ausmachen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wenn man Dinge richtig angepackt hat lassen sich</a:t>
            </a:r>
            <a:r>
              <a:rPr lang="de-DE" sz="2400" dirty="0" smtClean="0"/>
              <a:t> Economy of </a:t>
            </a:r>
            <a:r>
              <a:rPr lang="de-DE" sz="2400" dirty="0" err="1" smtClean="0"/>
              <a:t>Scale</a:t>
            </a:r>
            <a:r>
              <a:rPr lang="de-DE" sz="2400" dirty="0" smtClean="0"/>
              <a:t> Effekte erzielen, </a:t>
            </a:r>
            <a:r>
              <a:rPr lang="de-DE" sz="2400" dirty="0" err="1" smtClean="0"/>
              <a:t>dh</a:t>
            </a:r>
            <a:r>
              <a:rPr lang="de-DE" sz="2400" dirty="0" smtClean="0"/>
              <a:t>. mit zunehmender Datenmenge steigen die Kosten nur graduell 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teuer sind vor allem die Daten-Präparation und -</a:t>
            </a:r>
            <a:r>
              <a:rPr lang="de-DE" sz="2400" dirty="0" err="1" smtClean="0"/>
              <a:t>Kuration</a:t>
            </a:r>
            <a:r>
              <a:rPr lang="de-DE" sz="2400" dirty="0" smtClean="0"/>
              <a:t> und das Anbieten spezieller komfortabler Dienste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331640" y="188640"/>
            <a:ext cx="6226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Vertrauenswürdige Repositorien</a:t>
            </a:r>
          </a:p>
          <a:p>
            <a:pPr algn="ctr"/>
            <a:r>
              <a:rPr lang="de-DE" sz="3600" dirty="0" smtClean="0"/>
              <a:t>Take </a:t>
            </a:r>
            <a:r>
              <a:rPr lang="de-DE" sz="3600" dirty="0" err="1" smtClean="0"/>
              <a:t>Away</a:t>
            </a:r>
            <a:r>
              <a:rPr lang="de-DE" sz="3600" dirty="0" smtClean="0"/>
              <a:t> Botschaften II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96122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83569" y="1340768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 transparente Kostenkalkulation wird immer wichtiger und man sollt operationelle von „</a:t>
            </a:r>
            <a:r>
              <a:rPr lang="de-DE" sz="2400" dirty="0" err="1" smtClean="0"/>
              <a:t>Entwicklungs</a:t>
            </a:r>
            <a:r>
              <a:rPr lang="de-DE" sz="2400" dirty="0" smtClean="0"/>
              <a:t>/</a:t>
            </a:r>
            <a:r>
              <a:rPr lang="de-DE" sz="2400" dirty="0" err="1" smtClean="0"/>
              <a:t>Kurations</a:t>
            </a:r>
            <a:r>
              <a:rPr lang="de-DE" sz="2400" dirty="0" smtClean="0"/>
              <a:t>“ Kosten trennen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für Repositorien gibt es zunehmend Software-Bausteine, die dem Eigenbau unbedingt vorzuziehen sind, dennoch braucht man dauerhaft IT Kompetenz im Team (Adaptionen, Schnittstellen, Konversionen, etc.)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nachteilig ist, </a:t>
            </a:r>
            <a:r>
              <a:rPr lang="de-DE" sz="2400" dirty="0" err="1" smtClean="0"/>
              <a:t>dass</a:t>
            </a:r>
            <a:r>
              <a:rPr lang="de-DE" sz="2400" dirty="0" smtClean="0"/>
              <a:t> es noch zu wenig weithin akzeptierte </a:t>
            </a:r>
            <a:r>
              <a:rPr lang="de-DE" sz="2400" dirty="0" err="1" smtClean="0"/>
              <a:t>Schnittstelllen</a:t>
            </a:r>
            <a:r>
              <a:rPr lang="de-DE" sz="2400" dirty="0" smtClean="0"/>
              <a:t> für Repositorien gibt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eine Registrierung des </a:t>
            </a:r>
            <a:r>
              <a:rPr lang="de-DE" sz="2400" dirty="0" err="1" smtClean="0"/>
              <a:t>Repositories</a:t>
            </a:r>
            <a:r>
              <a:rPr lang="de-DE" sz="2400" dirty="0" smtClean="0"/>
              <a:t> bei </a:t>
            </a:r>
            <a:r>
              <a:rPr lang="de-DE" sz="2400" dirty="0" err="1" smtClean="0"/>
              <a:t>re3data</a:t>
            </a:r>
            <a:r>
              <a:rPr lang="de-DE" sz="2400" dirty="0" smtClean="0"/>
              <a:t> ist sehr sinnvoll, da damit Sichtbarkeit verbunden 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die Teilnahme an Föderationen ist früher oder später ein </a:t>
            </a:r>
            <a:r>
              <a:rPr lang="de-DE" sz="2400" dirty="0" err="1" smtClean="0"/>
              <a:t>Muss</a:t>
            </a:r>
            <a:r>
              <a:rPr lang="de-DE" sz="2400" dirty="0" smtClean="0"/>
              <a:t>, was für die Repositorien durchaus komplexe Aufgaben mit sich bringt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 smtClean="0"/>
          </a:p>
        </p:txBody>
      </p:sp>
      <p:sp>
        <p:nvSpPr>
          <p:cNvPr id="6" name="Textfeld 5"/>
          <p:cNvSpPr txBox="1"/>
          <p:nvPr/>
        </p:nvSpPr>
        <p:spPr>
          <a:xfrm>
            <a:off x="1331640" y="188640"/>
            <a:ext cx="6226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Vertrauenswürdige Repositorien</a:t>
            </a:r>
          </a:p>
          <a:p>
            <a:pPr algn="ctr"/>
            <a:r>
              <a:rPr lang="de-DE" sz="3600" dirty="0" smtClean="0"/>
              <a:t>Take </a:t>
            </a:r>
            <a:r>
              <a:rPr lang="de-DE" sz="3600" dirty="0" err="1" smtClean="0"/>
              <a:t>Away</a:t>
            </a:r>
            <a:r>
              <a:rPr lang="de-DE" sz="3600" dirty="0" smtClean="0"/>
              <a:t> Botschaften II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12775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411760" y="332656"/>
            <a:ext cx="448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Take </a:t>
            </a:r>
            <a:r>
              <a:rPr lang="de-DE" sz="3600" dirty="0" err="1" smtClean="0"/>
              <a:t>Away</a:t>
            </a:r>
            <a:r>
              <a:rPr lang="de-DE" sz="3600" dirty="0" smtClean="0"/>
              <a:t> Botschaften</a:t>
            </a:r>
            <a:endParaRPr lang="de-DE" sz="3600" dirty="0"/>
          </a:p>
        </p:txBody>
      </p:sp>
      <p:sp>
        <p:nvSpPr>
          <p:cNvPr id="5" name="Textfeld 4"/>
          <p:cNvSpPr txBox="1"/>
          <p:nvPr/>
        </p:nvSpPr>
        <p:spPr>
          <a:xfrm>
            <a:off x="683569" y="1340768"/>
            <a:ext cx="82089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Make</a:t>
            </a:r>
            <a:r>
              <a:rPr lang="de-DE" sz="2400" dirty="0" smtClean="0"/>
              <a:t> versus </a:t>
            </a:r>
            <a:r>
              <a:rPr lang="de-DE" sz="2400" dirty="0" err="1" smtClean="0"/>
              <a:t>Buy</a:t>
            </a:r>
            <a:r>
              <a:rPr lang="de-DE" sz="2400" dirty="0" smtClean="0"/>
              <a:t> – trotzdem 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früher oder später braucht man dauerhaft IT Kompetenz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Softwareplege</a:t>
            </a:r>
            <a:r>
              <a:rPr lang="de-DE" sz="2400" dirty="0" smtClean="0"/>
              <a:t> ist teuer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also Verwendung von FEDORA, D-SPACE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trotzdem: </a:t>
            </a:r>
            <a:r>
              <a:rPr lang="de-DE" sz="2400" dirty="0" err="1" smtClean="0"/>
              <a:t>Adaptoren</a:t>
            </a:r>
            <a:r>
              <a:rPr lang="de-DE" sz="2400" dirty="0" smtClean="0"/>
              <a:t> etc. sind erforderlich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für Repositorien gibt es noch keine unifizierte API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Registrierung (</a:t>
            </a:r>
            <a:r>
              <a:rPr lang="de-DE" sz="2400" dirty="0" err="1" smtClean="0"/>
              <a:t>re3data</a:t>
            </a:r>
            <a:r>
              <a:rPr lang="de-DE" sz="2400" dirty="0" smtClean="0"/>
              <a:t>) ist sehr sinnvoll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Teilnahme an Föderationen ist früher oder später ein </a:t>
            </a:r>
            <a:r>
              <a:rPr lang="de-DE" sz="2400" dirty="0" err="1" smtClean="0"/>
              <a:t>Muss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wegen „verteilter Landschaft“ durchaus Spektrum von Tricky Aufgaben involviert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168368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Bildschirmpräsentation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</dc:creator>
  <cp:lastModifiedBy>Peter</cp:lastModifiedBy>
  <cp:revision>11</cp:revision>
  <dcterms:created xsi:type="dcterms:W3CDTF">2016-05-25T10:20:01Z</dcterms:created>
  <dcterms:modified xsi:type="dcterms:W3CDTF">2016-05-25T16:30:36Z</dcterms:modified>
</cp:coreProperties>
</file>