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4" r:id="rId2"/>
  </p:sldMasterIdLst>
  <p:sldIdLst>
    <p:sldId id="256" r:id="rId3"/>
    <p:sldId id="281" r:id="rId4"/>
    <p:sldId id="257" r:id="rId5"/>
    <p:sldId id="272" r:id="rId6"/>
    <p:sldId id="273" r:id="rId7"/>
    <p:sldId id="274" r:id="rId8"/>
    <p:sldId id="275" r:id="rId9"/>
    <p:sldId id="258" r:id="rId10"/>
    <p:sldId id="276" r:id="rId11"/>
    <p:sldId id="260" r:id="rId12"/>
    <p:sldId id="277" r:id="rId13"/>
    <p:sldId id="262" r:id="rId14"/>
    <p:sldId id="278" r:id="rId15"/>
    <p:sldId id="265" r:id="rId16"/>
    <p:sldId id="279" r:id="rId17"/>
    <p:sldId id="267" r:id="rId18"/>
    <p:sldId id="280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D4E77"/>
    <a:srgbClr val="F95A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098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www.eudat.eu/" TargetMode="Externa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b2drop.eudat.eu/" TargetMode="Externa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b2drop.eudat.eu/" TargetMode="Externa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hyperlink" Target="https://b2drop.eudat.eu/" TargetMode="Externa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hyperlink" Target="https://b2drop.eudat.eu/" TargetMode="External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hyperlink" Target="https://b2drop.eudat.eu/" TargetMode="External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hyperlink" Target="https://b2drop.eudat.eu/" TargetMode="External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hyperlink" Target="https://b2drop.eudat.eu/" TargetMode="External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hyperlink" Target="https://b2drop.eudat.eu/" TargetMode="Externa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hyperlink" Target="https://b2drop.eudat.eu/" TargetMode="External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hyperlink" Target="https://b2drop.eudat.eu/" TargetMode="External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eudat.eu/" TargetMode="External"/><Relationship Id="rId5" Type="http://schemas.openxmlformats.org/officeDocument/2006/relationships/hyperlink" Target="https://b2drop.eudat.eu/" TargetMode="External"/><Relationship Id="rId4" Type="http://schemas.openxmlformats.org/officeDocument/2006/relationships/image" Target="../media/image5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hyperlink" Target="https://b2drop.eudat.eu/" TargetMode="External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hyperlink" Target="https://b2drop.eudat.eu/" TargetMode="External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8.emf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eudat.eu/" TargetMode="External"/><Relationship Id="rId5" Type="http://schemas.openxmlformats.org/officeDocument/2006/relationships/image" Target="../media/image6.png"/><Relationship Id="rId4" Type="http://schemas.openxmlformats.org/officeDocument/2006/relationships/hyperlink" Target="https://b2share.eudat.eu/" TargetMode="External"/></Relationships>
</file>

<file path=ppt/slideLayouts/_rels/slideLayout3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8.png"/><Relationship Id="rId18" Type="http://schemas.openxmlformats.org/officeDocument/2006/relationships/image" Target="../media/image33.png"/><Relationship Id="rId26" Type="http://schemas.openxmlformats.org/officeDocument/2006/relationships/image" Target="../media/image41.png"/><Relationship Id="rId21" Type="http://schemas.openxmlformats.org/officeDocument/2006/relationships/image" Target="../media/image36.png"/><Relationship Id="rId34" Type="http://schemas.openxmlformats.org/officeDocument/2006/relationships/image" Target="../media/image49.jpeg"/><Relationship Id="rId7" Type="http://schemas.openxmlformats.org/officeDocument/2006/relationships/image" Target="../media/image22.jpeg"/><Relationship Id="rId12" Type="http://schemas.openxmlformats.org/officeDocument/2006/relationships/image" Target="../media/image27.jpeg"/><Relationship Id="rId17" Type="http://schemas.openxmlformats.org/officeDocument/2006/relationships/image" Target="../media/image32.jpeg"/><Relationship Id="rId25" Type="http://schemas.openxmlformats.org/officeDocument/2006/relationships/image" Target="../media/image40.png"/><Relationship Id="rId33" Type="http://schemas.openxmlformats.org/officeDocument/2006/relationships/image" Target="../media/image48.gif"/><Relationship Id="rId38" Type="http://schemas.openxmlformats.org/officeDocument/2006/relationships/image" Target="../media/image53.jpeg"/><Relationship Id="rId2" Type="http://schemas.openxmlformats.org/officeDocument/2006/relationships/image" Target="../media/image16.png"/><Relationship Id="rId16" Type="http://schemas.openxmlformats.org/officeDocument/2006/relationships/image" Target="../media/image31.png"/><Relationship Id="rId20" Type="http://schemas.openxmlformats.org/officeDocument/2006/relationships/image" Target="../media/image35.png"/><Relationship Id="rId29" Type="http://schemas.openxmlformats.org/officeDocument/2006/relationships/image" Target="../media/image44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1.jpeg"/><Relationship Id="rId11" Type="http://schemas.openxmlformats.org/officeDocument/2006/relationships/image" Target="../media/image26.jpeg"/><Relationship Id="rId24" Type="http://schemas.openxmlformats.org/officeDocument/2006/relationships/image" Target="../media/image39.jpeg"/><Relationship Id="rId32" Type="http://schemas.openxmlformats.org/officeDocument/2006/relationships/image" Target="../media/image47.png"/><Relationship Id="rId37" Type="http://schemas.openxmlformats.org/officeDocument/2006/relationships/image" Target="../media/image52.jpeg"/><Relationship Id="rId5" Type="http://schemas.openxmlformats.org/officeDocument/2006/relationships/image" Target="../media/image20.png"/><Relationship Id="rId15" Type="http://schemas.openxmlformats.org/officeDocument/2006/relationships/image" Target="../media/image30.jpeg"/><Relationship Id="rId23" Type="http://schemas.openxmlformats.org/officeDocument/2006/relationships/image" Target="../media/image38.gif"/><Relationship Id="rId28" Type="http://schemas.openxmlformats.org/officeDocument/2006/relationships/image" Target="../media/image43.png"/><Relationship Id="rId36" Type="http://schemas.openxmlformats.org/officeDocument/2006/relationships/image" Target="../media/image51.jpeg"/><Relationship Id="rId10" Type="http://schemas.openxmlformats.org/officeDocument/2006/relationships/image" Target="../media/image25.jpeg"/><Relationship Id="rId19" Type="http://schemas.openxmlformats.org/officeDocument/2006/relationships/image" Target="../media/image34.png"/><Relationship Id="rId31" Type="http://schemas.openxmlformats.org/officeDocument/2006/relationships/image" Target="../media/image46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Relationship Id="rId22" Type="http://schemas.openxmlformats.org/officeDocument/2006/relationships/image" Target="../media/image37.jpeg"/><Relationship Id="rId27" Type="http://schemas.openxmlformats.org/officeDocument/2006/relationships/image" Target="../media/image42.png"/><Relationship Id="rId30" Type="http://schemas.openxmlformats.org/officeDocument/2006/relationships/image" Target="../media/image45.png"/><Relationship Id="rId35" Type="http://schemas.openxmlformats.org/officeDocument/2006/relationships/image" Target="../media/image50.png"/><Relationship Id="rId8" Type="http://schemas.openxmlformats.org/officeDocument/2006/relationships/image" Target="../media/image23.png"/><Relationship Id="rId3" Type="http://schemas.openxmlformats.org/officeDocument/2006/relationships/image" Target="../media/image1.png"/></Relationships>
</file>

<file path=ppt/slideLayouts/_rels/slideLayout3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8.png"/><Relationship Id="rId18" Type="http://schemas.openxmlformats.org/officeDocument/2006/relationships/image" Target="../media/image33.png"/><Relationship Id="rId26" Type="http://schemas.openxmlformats.org/officeDocument/2006/relationships/image" Target="../media/image41.png"/><Relationship Id="rId21" Type="http://schemas.openxmlformats.org/officeDocument/2006/relationships/image" Target="../media/image36.png"/><Relationship Id="rId34" Type="http://schemas.openxmlformats.org/officeDocument/2006/relationships/image" Target="../media/image49.jpeg"/><Relationship Id="rId7" Type="http://schemas.openxmlformats.org/officeDocument/2006/relationships/image" Target="../media/image22.jpeg"/><Relationship Id="rId12" Type="http://schemas.openxmlformats.org/officeDocument/2006/relationships/image" Target="../media/image27.jpeg"/><Relationship Id="rId17" Type="http://schemas.openxmlformats.org/officeDocument/2006/relationships/image" Target="../media/image32.jpeg"/><Relationship Id="rId25" Type="http://schemas.openxmlformats.org/officeDocument/2006/relationships/image" Target="../media/image40.png"/><Relationship Id="rId33" Type="http://schemas.openxmlformats.org/officeDocument/2006/relationships/image" Target="../media/image48.gif"/><Relationship Id="rId38" Type="http://schemas.openxmlformats.org/officeDocument/2006/relationships/image" Target="../media/image53.jpeg"/><Relationship Id="rId2" Type="http://schemas.openxmlformats.org/officeDocument/2006/relationships/image" Target="../media/image1.png"/><Relationship Id="rId16" Type="http://schemas.openxmlformats.org/officeDocument/2006/relationships/image" Target="../media/image31.png"/><Relationship Id="rId20" Type="http://schemas.openxmlformats.org/officeDocument/2006/relationships/image" Target="../media/image35.png"/><Relationship Id="rId29" Type="http://schemas.openxmlformats.org/officeDocument/2006/relationships/image" Target="../media/image44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1.jpeg"/><Relationship Id="rId11" Type="http://schemas.openxmlformats.org/officeDocument/2006/relationships/image" Target="../media/image26.jpeg"/><Relationship Id="rId24" Type="http://schemas.openxmlformats.org/officeDocument/2006/relationships/image" Target="../media/image39.jpeg"/><Relationship Id="rId32" Type="http://schemas.openxmlformats.org/officeDocument/2006/relationships/image" Target="../media/image47.png"/><Relationship Id="rId37" Type="http://schemas.openxmlformats.org/officeDocument/2006/relationships/image" Target="../media/image52.jpeg"/><Relationship Id="rId5" Type="http://schemas.openxmlformats.org/officeDocument/2006/relationships/image" Target="../media/image20.png"/><Relationship Id="rId15" Type="http://schemas.openxmlformats.org/officeDocument/2006/relationships/image" Target="../media/image30.jpeg"/><Relationship Id="rId23" Type="http://schemas.openxmlformats.org/officeDocument/2006/relationships/image" Target="../media/image38.gif"/><Relationship Id="rId28" Type="http://schemas.openxmlformats.org/officeDocument/2006/relationships/image" Target="../media/image43.png"/><Relationship Id="rId36" Type="http://schemas.openxmlformats.org/officeDocument/2006/relationships/image" Target="../media/image51.jpeg"/><Relationship Id="rId10" Type="http://schemas.openxmlformats.org/officeDocument/2006/relationships/image" Target="../media/image25.jpeg"/><Relationship Id="rId19" Type="http://schemas.openxmlformats.org/officeDocument/2006/relationships/image" Target="../media/image34.png"/><Relationship Id="rId31" Type="http://schemas.openxmlformats.org/officeDocument/2006/relationships/image" Target="../media/image46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Relationship Id="rId22" Type="http://schemas.openxmlformats.org/officeDocument/2006/relationships/image" Target="../media/image37.jpeg"/><Relationship Id="rId27" Type="http://schemas.openxmlformats.org/officeDocument/2006/relationships/image" Target="../media/image42.png"/><Relationship Id="rId30" Type="http://schemas.openxmlformats.org/officeDocument/2006/relationships/image" Target="../media/image45.png"/><Relationship Id="rId35" Type="http://schemas.openxmlformats.org/officeDocument/2006/relationships/image" Target="../media/image50.png"/><Relationship Id="rId8" Type="http://schemas.openxmlformats.org/officeDocument/2006/relationships/image" Target="../media/image23.png"/><Relationship Id="rId3" Type="http://schemas.openxmlformats.org/officeDocument/2006/relationships/image" Target="../media/image17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4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5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udat.eu/" TargetMode="External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eudat.eu/" TargetMode="External"/><Relationship Id="rId5" Type="http://schemas.openxmlformats.org/officeDocument/2006/relationships/hyperlink" Target="https://b2share.eudat.eu/" TargetMode="External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eudat.eu/" TargetMode="External"/><Relationship Id="rId5" Type="http://schemas.openxmlformats.org/officeDocument/2006/relationships/hyperlink" Target="https://b2share.eudat.eu/" TargetMode="External"/><Relationship Id="rId4" Type="http://schemas.openxmlformats.org/officeDocument/2006/relationships/image" Target="../media/image8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eudat.eu/" TargetMode="External"/><Relationship Id="rId5" Type="http://schemas.openxmlformats.org/officeDocument/2006/relationships/hyperlink" Target="https://b2share.eudat.eu/" TargetMode="External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b2drop.eudat.eu/" TargetMode="Externa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b2drop.eudat.eu/" TargetMode="Externa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b2drop.eudat.eu/" TargetMode="Externa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420888"/>
            <a:ext cx="7772400" cy="1470025"/>
          </a:xfrm>
        </p:spPr>
        <p:txBody>
          <a:bodyPr>
            <a:normAutofit/>
          </a:bodyPr>
          <a:lstStyle>
            <a:lvl1pPr>
              <a:defRPr sz="4000">
                <a:latin typeface="Century Gothic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933056"/>
            <a:ext cx="6400800" cy="60196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1">
                    <a:tint val="75000"/>
                  </a:schemeClr>
                </a:solidFill>
                <a:latin typeface="Century Gothic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8" name="CasellaDiTesto 10"/>
          <p:cNvSpPr txBox="1"/>
          <p:nvPr userDrawn="1"/>
        </p:nvSpPr>
        <p:spPr>
          <a:xfrm>
            <a:off x="-65318" y="6510536"/>
            <a:ext cx="7517638" cy="2308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900" noProof="0" dirty="0" smtClean="0">
                <a:latin typeface="Century Gothic"/>
                <a:cs typeface="Century Gothic"/>
              </a:rPr>
              <a:t>EUDAT receives funding from the European Union's Horizon 2020 programme - DG CONNECT e-Infrastructures. Contract No. 654065</a:t>
            </a:r>
            <a:endParaRPr lang="en-GB" sz="900" noProof="0" dirty="0">
              <a:latin typeface="Century Gothic"/>
              <a:cs typeface="Century Gothic"/>
            </a:endParaRPr>
          </a:p>
        </p:txBody>
      </p:sp>
      <p:pic>
        <p:nvPicPr>
          <p:cNvPr id="14" name="Immagine 7" descr="eudat-logo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304800"/>
            <a:ext cx="2386076" cy="1421492"/>
          </a:xfrm>
          <a:prstGeom prst="rect">
            <a:avLst/>
          </a:prstGeom>
        </p:spPr>
      </p:pic>
      <p:sp>
        <p:nvSpPr>
          <p:cNvPr id="13" name="Rettangolo 10"/>
          <p:cNvSpPr/>
          <p:nvPr userDrawn="1"/>
        </p:nvSpPr>
        <p:spPr>
          <a:xfrm>
            <a:off x="0" y="6783755"/>
            <a:ext cx="2387600" cy="83123"/>
          </a:xfrm>
          <a:prstGeom prst="rect">
            <a:avLst/>
          </a:prstGeom>
          <a:solidFill>
            <a:srgbClr val="002B9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0000"/>
              </a:solidFill>
            </a:endParaRPr>
          </a:p>
        </p:txBody>
      </p:sp>
      <p:sp>
        <p:nvSpPr>
          <p:cNvPr id="15" name="Rettangolo 15"/>
          <p:cNvSpPr/>
          <p:nvPr userDrawn="1"/>
        </p:nvSpPr>
        <p:spPr>
          <a:xfrm>
            <a:off x="2387599" y="6783755"/>
            <a:ext cx="2345268" cy="83123"/>
          </a:xfrm>
          <a:prstGeom prst="rect">
            <a:avLst/>
          </a:prstGeom>
          <a:solidFill>
            <a:srgbClr val="AA21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0000"/>
              </a:solidFill>
            </a:endParaRPr>
          </a:p>
        </p:txBody>
      </p:sp>
      <p:sp>
        <p:nvSpPr>
          <p:cNvPr id="16" name="Rettangolo 16"/>
          <p:cNvSpPr/>
          <p:nvPr userDrawn="1"/>
        </p:nvSpPr>
        <p:spPr>
          <a:xfrm>
            <a:off x="4732867" y="6783755"/>
            <a:ext cx="2305367" cy="83123"/>
          </a:xfrm>
          <a:prstGeom prst="rect">
            <a:avLst/>
          </a:prstGeom>
          <a:solidFill>
            <a:srgbClr val="E35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0000"/>
              </a:solidFill>
            </a:endParaRPr>
          </a:p>
        </p:txBody>
      </p:sp>
      <p:sp>
        <p:nvSpPr>
          <p:cNvPr id="17" name="Rettangolo 17"/>
          <p:cNvSpPr/>
          <p:nvPr userDrawn="1"/>
        </p:nvSpPr>
        <p:spPr>
          <a:xfrm>
            <a:off x="7038234" y="6783755"/>
            <a:ext cx="2105767" cy="83123"/>
          </a:xfrm>
          <a:prstGeom prst="rect">
            <a:avLst/>
          </a:prstGeom>
          <a:solidFill>
            <a:srgbClr val="FAC4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0000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932040" y="4797152"/>
            <a:ext cx="3778636" cy="1512168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Click to edit Name, Affiliation, Conference Title and location text styles</a:t>
            </a:r>
          </a:p>
        </p:txBody>
      </p:sp>
      <p:sp>
        <p:nvSpPr>
          <p:cNvPr id="12" name="Rettangolo 8"/>
          <p:cNvSpPr/>
          <p:nvPr userDrawn="1"/>
        </p:nvSpPr>
        <p:spPr>
          <a:xfrm>
            <a:off x="7358189" y="6407548"/>
            <a:ext cx="18134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600" b="1" kern="1200" noProof="0" dirty="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  <a:hlinkClick r:id="rId4"/>
              </a:rPr>
              <a:t>www.eudat.eu</a:t>
            </a:r>
            <a:endParaRPr lang="en-GB" sz="1600" b="1" kern="1200" noProof="0" dirty="0" smtClean="0">
              <a:solidFill>
                <a:schemeClr val="tx1"/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18574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_B2S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b2stage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965254" y="107754"/>
            <a:ext cx="906368" cy="105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274638"/>
            <a:ext cx="6516960" cy="868362"/>
          </a:xfrm>
        </p:spPr>
        <p:txBody>
          <a:bodyPr>
            <a:normAutofit/>
          </a:bodyPr>
          <a:lstStyle>
            <a:lvl1pPr>
              <a:defRPr sz="2800" b="1">
                <a:latin typeface="Century Gothic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>
            <a:normAutofit/>
          </a:bodyPr>
          <a:lstStyle>
            <a:lvl1pPr>
              <a:defRPr sz="2400">
                <a:latin typeface="Century Gothic" pitchFamily="34" charset="0"/>
              </a:defRPr>
            </a:lvl1pPr>
            <a:lvl2pPr>
              <a:defRPr sz="2400">
                <a:latin typeface="Century Gothic" pitchFamily="34" charset="0"/>
              </a:defRPr>
            </a:lvl2pPr>
            <a:lvl3pPr>
              <a:defRPr sz="2400">
                <a:latin typeface="Century Gothic" pitchFamily="34" charset="0"/>
              </a:defRPr>
            </a:lvl3pPr>
            <a:lvl4pPr>
              <a:defRPr sz="2400">
                <a:latin typeface="Century Gothic" pitchFamily="34" charset="0"/>
              </a:defRPr>
            </a:lvl4pPr>
            <a:lvl5pPr>
              <a:defRPr sz="2400">
                <a:latin typeface="Century Gothic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04235"/>
            <a:ext cx="2133600" cy="365125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10/15/2015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04235"/>
            <a:ext cx="28956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04235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Immagine 14" descr="logo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99" y="-211669"/>
            <a:ext cx="1227219" cy="1193800"/>
          </a:xfrm>
          <a:prstGeom prst="rect">
            <a:avLst/>
          </a:prstGeom>
        </p:spPr>
      </p:pic>
      <p:sp>
        <p:nvSpPr>
          <p:cNvPr id="13" name="Rettangolo 8"/>
          <p:cNvSpPr/>
          <p:nvPr userDrawn="1"/>
        </p:nvSpPr>
        <p:spPr>
          <a:xfrm>
            <a:off x="7308304" y="1124744"/>
            <a:ext cx="18356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400" b="1" kern="1200" noProof="0" dirty="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  <a:hlinkClick r:id="rId4"/>
              </a:rPr>
              <a:t>eudat.eu/b2stage</a:t>
            </a:r>
            <a:endParaRPr lang="en-GB" sz="1400" b="1" kern="1200" noProof="0" dirty="0" smtClean="0">
              <a:solidFill>
                <a:schemeClr val="tx1"/>
              </a:solidFill>
              <a:latin typeface="Century Gothic" panose="020B0502020202020204" pitchFamily="34" charset="0"/>
              <a:ea typeface="+mn-ea"/>
              <a:cs typeface="+mn-cs"/>
            </a:endParaRPr>
          </a:p>
          <a:p>
            <a:pPr algn="r"/>
            <a:endParaRPr lang="en-GB" sz="1400" b="1" kern="1200" noProof="0" dirty="0" smtClean="0">
              <a:solidFill>
                <a:schemeClr val="tx1"/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_B2FI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b2find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965254" y="107754"/>
            <a:ext cx="906368" cy="105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274638"/>
            <a:ext cx="6516960" cy="868362"/>
          </a:xfrm>
        </p:spPr>
        <p:txBody>
          <a:bodyPr>
            <a:normAutofit/>
          </a:bodyPr>
          <a:lstStyle>
            <a:lvl1pPr>
              <a:defRPr sz="2800" b="1">
                <a:latin typeface="Century Gothic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>
            <a:normAutofit/>
          </a:bodyPr>
          <a:lstStyle>
            <a:lvl1pPr>
              <a:defRPr sz="2400">
                <a:latin typeface="Century Gothic" pitchFamily="34" charset="0"/>
              </a:defRPr>
            </a:lvl1pPr>
            <a:lvl2pPr>
              <a:defRPr sz="2400">
                <a:latin typeface="Century Gothic" pitchFamily="34" charset="0"/>
              </a:defRPr>
            </a:lvl2pPr>
            <a:lvl3pPr>
              <a:defRPr sz="2400">
                <a:latin typeface="Century Gothic" pitchFamily="34" charset="0"/>
              </a:defRPr>
            </a:lvl3pPr>
            <a:lvl4pPr>
              <a:defRPr sz="2400">
                <a:latin typeface="Century Gothic" pitchFamily="34" charset="0"/>
              </a:defRPr>
            </a:lvl4pPr>
            <a:lvl5pPr>
              <a:defRPr sz="2400">
                <a:latin typeface="Century Gothic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09320"/>
            <a:ext cx="2133600" cy="365125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10/15/2015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09320"/>
            <a:ext cx="28956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09320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Immagine 14" descr="logo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99" y="-211669"/>
            <a:ext cx="1227219" cy="1193800"/>
          </a:xfrm>
          <a:prstGeom prst="rect">
            <a:avLst/>
          </a:prstGeom>
        </p:spPr>
      </p:pic>
      <p:sp>
        <p:nvSpPr>
          <p:cNvPr id="14" name="Rettangolo 8"/>
          <p:cNvSpPr/>
          <p:nvPr userDrawn="1"/>
        </p:nvSpPr>
        <p:spPr>
          <a:xfrm>
            <a:off x="7596336" y="1124744"/>
            <a:ext cx="15476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400" b="1" kern="1200" noProof="0" dirty="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  <a:hlinkClick r:id="rId4"/>
              </a:rPr>
              <a:t>b2find.eudat.eu</a:t>
            </a:r>
            <a:endParaRPr lang="en-GB" sz="1400" b="1" kern="1200" noProof="0" dirty="0" smtClean="0">
              <a:solidFill>
                <a:schemeClr val="tx1"/>
              </a:solidFill>
              <a:latin typeface="Century Gothic" panose="020B0502020202020204" pitchFamily="34" charset="0"/>
              <a:ea typeface="+mn-ea"/>
              <a:cs typeface="+mn-cs"/>
            </a:endParaRPr>
          </a:p>
          <a:p>
            <a:pPr algn="r"/>
            <a:endParaRPr lang="en-GB" sz="1400" b="1" kern="1200" noProof="0" dirty="0" smtClean="0">
              <a:solidFill>
                <a:schemeClr val="tx1"/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_B2DR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274638"/>
            <a:ext cx="6440760" cy="7921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 descr="b2drop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960145" y="126260"/>
            <a:ext cx="907692" cy="1052736"/>
          </a:xfrm>
          <a:prstGeom prst="rect">
            <a:avLst/>
          </a:prstGeom>
        </p:spPr>
      </p:pic>
      <p:sp>
        <p:nvSpPr>
          <p:cNvPr id="10" name="Rettangolo 8"/>
          <p:cNvSpPr/>
          <p:nvPr userDrawn="1"/>
        </p:nvSpPr>
        <p:spPr>
          <a:xfrm>
            <a:off x="7452320" y="1124744"/>
            <a:ext cx="16916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400" b="1" kern="1200" noProof="0" dirty="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  <a:hlinkClick r:id="rId3"/>
              </a:rPr>
              <a:t>b2drop.eudat.eu</a:t>
            </a:r>
            <a:endParaRPr lang="en-GB" sz="1400" b="1" kern="1200" noProof="0" dirty="0" smtClean="0">
              <a:solidFill>
                <a:schemeClr val="tx1"/>
              </a:solidFill>
              <a:latin typeface="Century Gothic" panose="020B0502020202020204" pitchFamily="34" charset="0"/>
              <a:ea typeface="+mn-ea"/>
              <a:cs typeface="+mn-cs"/>
            </a:endParaRPr>
          </a:p>
          <a:p>
            <a:pPr algn="r"/>
            <a:endParaRPr lang="en-GB" sz="1400" b="1" kern="1200" noProof="0" dirty="0" smtClean="0">
              <a:solidFill>
                <a:schemeClr val="tx1"/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_B2SHA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274638"/>
            <a:ext cx="6440760" cy="7921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 descr="b2share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956376" y="116632"/>
            <a:ext cx="906368" cy="1051200"/>
          </a:xfrm>
          <a:prstGeom prst="rect">
            <a:avLst/>
          </a:prstGeom>
        </p:spPr>
      </p:pic>
      <p:sp>
        <p:nvSpPr>
          <p:cNvPr id="10" name="Rettangolo 8"/>
          <p:cNvSpPr/>
          <p:nvPr userDrawn="1"/>
        </p:nvSpPr>
        <p:spPr>
          <a:xfrm>
            <a:off x="7308304" y="1124744"/>
            <a:ext cx="18356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400" b="1" kern="1200" noProof="0" dirty="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  <a:hlinkClick r:id="rId3"/>
              </a:rPr>
              <a:t>b2share.eudat.eu</a:t>
            </a:r>
            <a:endParaRPr lang="en-GB" sz="1400" b="1" kern="1200" noProof="0" dirty="0" smtClean="0">
              <a:solidFill>
                <a:schemeClr val="tx1"/>
              </a:solidFill>
              <a:latin typeface="Century Gothic" panose="020B0502020202020204" pitchFamily="34" charset="0"/>
              <a:ea typeface="+mn-ea"/>
              <a:cs typeface="+mn-cs"/>
            </a:endParaRPr>
          </a:p>
          <a:p>
            <a:pPr algn="r"/>
            <a:endParaRPr lang="en-GB" sz="1400" b="1" kern="1200" noProof="0" dirty="0" smtClean="0">
              <a:solidFill>
                <a:schemeClr val="tx1"/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_B2SAF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274638"/>
            <a:ext cx="6440760" cy="7921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9" descr="b2safe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956376" y="116632"/>
            <a:ext cx="906368" cy="1051200"/>
          </a:xfrm>
          <a:prstGeom prst="rect">
            <a:avLst/>
          </a:prstGeom>
        </p:spPr>
      </p:pic>
      <p:sp>
        <p:nvSpPr>
          <p:cNvPr id="9" name="Rettangolo 8"/>
          <p:cNvSpPr/>
          <p:nvPr userDrawn="1"/>
        </p:nvSpPr>
        <p:spPr>
          <a:xfrm>
            <a:off x="7452320" y="1124744"/>
            <a:ext cx="16916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400" b="1" kern="1200" noProof="0" dirty="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  <a:hlinkClick r:id="rId3"/>
              </a:rPr>
              <a:t>eudat.eu/b2safe</a:t>
            </a:r>
            <a:endParaRPr lang="en-GB" sz="1400" b="1" kern="1200" noProof="0" dirty="0" smtClean="0">
              <a:solidFill>
                <a:schemeClr val="tx1"/>
              </a:solidFill>
              <a:latin typeface="Century Gothic" panose="020B0502020202020204" pitchFamily="34" charset="0"/>
              <a:ea typeface="+mn-ea"/>
              <a:cs typeface="+mn-cs"/>
            </a:endParaRPr>
          </a:p>
          <a:p>
            <a:pPr algn="r"/>
            <a:endParaRPr lang="en-GB" sz="1400" b="1" kern="1200" noProof="0" dirty="0" smtClean="0">
              <a:solidFill>
                <a:schemeClr val="tx1"/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_B2S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274638"/>
            <a:ext cx="6440760" cy="7921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9" descr="b2stage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965254" y="107754"/>
            <a:ext cx="906368" cy="1051200"/>
          </a:xfrm>
          <a:prstGeom prst="rect">
            <a:avLst/>
          </a:prstGeom>
        </p:spPr>
      </p:pic>
      <p:sp>
        <p:nvSpPr>
          <p:cNvPr id="9" name="Rettangolo 8"/>
          <p:cNvSpPr/>
          <p:nvPr userDrawn="1"/>
        </p:nvSpPr>
        <p:spPr>
          <a:xfrm>
            <a:off x="7380312" y="1124744"/>
            <a:ext cx="17636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400" b="1" kern="1200" noProof="0" dirty="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  <a:hlinkClick r:id="rId3"/>
              </a:rPr>
              <a:t>eudat.eu/b2stage</a:t>
            </a:r>
            <a:endParaRPr lang="en-GB" sz="1400" b="1" kern="1200" noProof="0" dirty="0" smtClean="0">
              <a:solidFill>
                <a:schemeClr val="tx1"/>
              </a:solidFill>
              <a:latin typeface="Century Gothic" panose="020B0502020202020204" pitchFamily="34" charset="0"/>
              <a:ea typeface="+mn-ea"/>
              <a:cs typeface="+mn-cs"/>
            </a:endParaRPr>
          </a:p>
          <a:p>
            <a:pPr algn="r"/>
            <a:endParaRPr lang="en-GB" sz="1400" b="1" kern="1200" noProof="0" dirty="0" smtClean="0">
              <a:solidFill>
                <a:schemeClr val="tx1"/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_B2FI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274638"/>
            <a:ext cx="6440760" cy="7921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9" descr="b2find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965254" y="107754"/>
            <a:ext cx="906368" cy="1051200"/>
          </a:xfrm>
          <a:prstGeom prst="rect">
            <a:avLst/>
          </a:prstGeom>
        </p:spPr>
      </p:pic>
      <p:sp>
        <p:nvSpPr>
          <p:cNvPr id="9" name="Rettangolo 8"/>
          <p:cNvSpPr/>
          <p:nvPr userDrawn="1"/>
        </p:nvSpPr>
        <p:spPr>
          <a:xfrm>
            <a:off x="7596336" y="1124744"/>
            <a:ext cx="15476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400" b="1" kern="1200" noProof="0" dirty="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  <a:hlinkClick r:id="rId3"/>
              </a:rPr>
              <a:t>b2find.eudat.eu</a:t>
            </a:r>
            <a:endParaRPr lang="en-GB" sz="1400" b="1" kern="1200" noProof="0" dirty="0" smtClean="0">
              <a:solidFill>
                <a:schemeClr val="tx1"/>
              </a:solidFill>
              <a:latin typeface="Century Gothic" panose="020B0502020202020204" pitchFamily="34" charset="0"/>
              <a:ea typeface="+mn-ea"/>
              <a:cs typeface="+mn-cs"/>
            </a:endParaRPr>
          </a:p>
          <a:p>
            <a:pPr algn="r"/>
            <a:endParaRPr lang="en-GB" sz="1400" b="1" kern="1200" noProof="0" dirty="0" smtClean="0">
              <a:solidFill>
                <a:schemeClr val="tx1"/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_B2DR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274638"/>
            <a:ext cx="6512768" cy="7921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95325"/>
            <a:ext cx="8229600" cy="4525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b2drop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960145" y="72008"/>
            <a:ext cx="907692" cy="1052736"/>
          </a:xfrm>
          <a:prstGeom prst="rect">
            <a:avLst/>
          </a:prstGeom>
        </p:spPr>
      </p:pic>
      <p:sp>
        <p:nvSpPr>
          <p:cNvPr id="8" name="Rettangolo 8"/>
          <p:cNvSpPr/>
          <p:nvPr userDrawn="1"/>
        </p:nvSpPr>
        <p:spPr>
          <a:xfrm>
            <a:off x="7452320" y="1124744"/>
            <a:ext cx="16916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400" b="1" kern="1200" noProof="0" dirty="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  <a:hlinkClick r:id="rId3"/>
              </a:rPr>
              <a:t>b2drop.eudat.eu</a:t>
            </a:r>
            <a:endParaRPr lang="en-GB" sz="1400" b="1" kern="1200" noProof="0" dirty="0" smtClean="0">
              <a:solidFill>
                <a:schemeClr val="tx1"/>
              </a:solidFill>
              <a:latin typeface="Century Gothic" panose="020B0502020202020204" pitchFamily="34" charset="0"/>
              <a:ea typeface="+mn-ea"/>
              <a:cs typeface="+mn-cs"/>
            </a:endParaRPr>
          </a:p>
          <a:p>
            <a:pPr algn="r"/>
            <a:endParaRPr lang="en-GB" sz="1400" b="1" kern="1200" noProof="0" dirty="0" smtClean="0">
              <a:solidFill>
                <a:schemeClr val="tx1"/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_B2SHA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274638"/>
            <a:ext cx="6512768" cy="7921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95325"/>
            <a:ext cx="8229600" cy="4525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 descr="b2share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956376" y="116632"/>
            <a:ext cx="906368" cy="1051200"/>
          </a:xfrm>
          <a:prstGeom prst="rect">
            <a:avLst/>
          </a:prstGeom>
        </p:spPr>
      </p:pic>
      <p:sp>
        <p:nvSpPr>
          <p:cNvPr id="9" name="Rettangolo 8"/>
          <p:cNvSpPr/>
          <p:nvPr userDrawn="1"/>
        </p:nvSpPr>
        <p:spPr>
          <a:xfrm>
            <a:off x="7308304" y="1124744"/>
            <a:ext cx="18356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400" b="1" kern="1200" noProof="0" dirty="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  <a:hlinkClick r:id="rId3"/>
              </a:rPr>
              <a:t>b2share.eudat.eu</a:t>
            </a:r>
            <a:endParaRPr lang="en-GB" sz="1400" b="1" kern="1200" noProof="0" dirty="0" smtClean="0">
              <a:solidFill>
                <a:schemeClr val="tx1"/>
              </a:solidFill>
              <a:latin typeface="Century Gothic" panose="020B0502020202020204" pitchFamily="34" charset="0"/>
              <a:ea typeface="+mn-ea"/>
              <a:cs typeface="+mn-cs"/>
            </a:endParaRPr>
          </a:p>
          <a:p>
            <a:pPr algn="r"/>
            <a:endParaRPr lang="en-GB" sz="1400" b="1" kern="1200" noProof="0" dirty="0" smtClean="0">
              <a:solidFill>
                <a:schemeClr val="tx1"/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_B2SAF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274638"/>
            <a:ext cx="6512768" cy="7921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95325"/>
            <a:ext cx="8229600" cy="4525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 descr="b2safe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956376" y="116632"/>
            <a:ext cx="906368" cy="1051200"/>
          </a:xfrm>
          <a:prstGeom prst="rect">
            <a:avLst/>
          </a:prstGeom>
        </p:spPr>
      </p:pic>
      <p:sp>
        <p:nvSpPr>
          <p:cNvPr id="9" name="Rettangolo 8"/>
          <p:cNvSpPr/>
          <p:nvPr userDrawn="1"/>
        </p:nvSpPr>
        <p:spPr>
          <a:xfrm>
            <a:off x="7452320" y="1124744"/>
            <a:ext cx="16916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400" b="1" kern="1200" noProof="0" dirty="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  <a:hlinkClick r:id="rId3"/>
              </a:rPr>
              <a:t>eudat.eu/b2safe</a:t>
            </a:r>
            <a:endParaRPr lang="en-GB" sz="1400" b="1" kern="1200" noProof="0" dirty="0" smtClean="0">
              <a:solidFill>
                <a:schemeClr val="tx1"/>
              </a:solidFill>
              <a:latin typeface="Century Gothic" panose="020B0502020202020204" pitchFamily="34" charset="0"/>
              <a:ea typeface="+mn-ea"/>
              <a:cs typeface="+mn-cs"/>
            </a:endParaRPr>
          </a:p>
          <a:p>
            <a:pPr algn="r"/>
            <a:endParaRPr lang="en-GB" sz="1400" b="1" kern="1200" noProof="0" dirty="0" smtClean="0">
              <a:solidFill>
                <a:schemeClr val="tx1"/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_B2DROP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tangolo 6"/>
          <p:cNvSpPr/>
          <p:nvPr userDrawn="1"/>
        </p:nvSpPr>
        <p:spPr>
          <a:xfrm>
            <a:off x="4880802" y="1828800"/>
            <a:ext cx="401167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200" b="1" kern="1200" noProof="0" dirty="0" smtClean="0">
                <a:solidFill>
                  <a:srgbClr val="1B216E"/>
                </a:solidFill>
                <a:latin typeface="Century Gothic" panose="020B0502020202020204" pitchFamily="34" charset="0"/>
                <a:ea typeface="+mn-ea"/>
                <a:cs typeface="+mn-cs"/>
              </a:rPr>
              <a:t>Sync and Exchange Research Data</a:t>
            </a:r>
            <a:endParaRPr lang="en-GB" sz="1200" b="1" noProof="0" dirty="0">
              <a:solidFill>
                <a:srgbClr val="1B216E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4" name="Immagine 7" descr="eudat-logo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919" y="367184"/>
            <a:ext cx="1996842" cy="1189608"/>
          </a:xfrm>
          <a:prstGeom prst="rect">
            <a:avLst/>
          </a:prstGeom>
        </p:spPr>
      </p:pic>
      <p:pic>
        <p:nvPicPr>
          <p:cNvPr id="15" name="Picture 14" descr="b2drop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6682315" y="116632"/>
            <a:ext cx="1490085" cy="1728192"/>
          </a:xfrm>
          <a:prstGeom prst="rect">
            <a:avLst/>
          </a:prstGeom>
        </p:spPr>
      </p:pic>
      <p:sp>
        <p:nvSpPr>
          <p:cNvPr id="18" name="Rettangolo 10"/>
          <p:cNvSpPr/>
          <p:nvPr userDrawn="1"/>
        </p:nvSpPr>
        <p:spPr>
          <a:xfrm>
            <a:off x="0" y="6783755"/>
            <a:ext cx="2387600" cy="83123"/>
          </a:xfrm>
          <a:prstGeom prst="rect">
            <a:avLst/>
          </a:prstGeom>
          <a:solidFill>
            <a:srgbClr val="002B9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0000"/>
              </a:solidFill>
            </a:endParaRPr>
          </a:p>
        </p:txBody>
      </p:sp>
      <p:sp>
        <p:nvSpPr>
          <p:cNvPr id="19" name="Rettangolo 15"/>
          <p:cNvSpPr/>
          <p:nvPr userDrawn="1"/>
        </p:nvSpPr>
        <p:spPr>
          <a:xfrm>
            <a:off x="2387599" y="6783755"/>
            <a:ext cx="2345268" cy="83123"/>
          </a:xfrm>
          <a:prstGeom prst="rect">
            <a:avLst/>
          </a:prstGeom>
          <a:solidFill>
            <a:srgbClr val="AA21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0000"/>
              </a:solidFill>
            </a:endParaRPr>
          </a:p>
        </p:txBody>
      </p:sp>
      <p:sp>
        <p:nvSpPr>
          <p:cNvPr id="20" name="Rettangolo 16"/>
          <p:cNvSpPr/>
          <p:nvPr userDrawn="1"/>
        </p:nvSpPr>
        <p:spPr>
          <a:xfrm>
            <a:off x="4732867" y="6783755"/>
            <a:ext cx="2305367" cy="83123"/>
          </a:xfrm>
          <a:prstGeom prst="rect">
            <a:avLst/>
          </a:prstGeom>
          <a:solidFill>
            <a:srgbClr val="E35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0000"/>
              </a:solidFill>
            </a:endParaRPr>
          </a:p>
        </p:txBody>
      </p:sp>
      <p:sp>
        <p:nvSpPr>
          <p:cNvPr id="21" name="Rettangolo 17"/>
          <p:cNvSpPr/>
          <p:nvPr userDrawn="1"/>
        </p:nvSpPr>
        <p:spPr>
          <a:xfrm>
            <a:off x="7038234" y="6783755"/>
            <a:ext cx="2105767" cy="83123"/>
          </a:xfrm>
          <a:prstGeom prst="rect">
            <a:avLst/>
          </a:prstGeom>
          <a:solidFill>
            <a:srgbClr val="FAC4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0000"/>
              </a:solidFill>
            </a:endParaRP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932040" y="4797152"/>
            <a:ext cx="3778636" cy="1386310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Click to edit Name, Affiliation, Conference Title and location text styles</a:t>
            </a:r>
          </a:p>
        </p:txBody>
      </p:sp>
      <p:sp>
        <p:nvSpPr>
          <p:cNvPr id="4" name="Rectangle 3"/>
          <p:cNvSpPr/>
          <p:nvPr userDrawn="1"/>
        </p:nvSpPr>
        <p:spPr>
          <a:xfrm>
            <a:off x="7315899" y="6192340"/>
            <a:ext cx="186461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GB" sz="1600" b="1" kern="1200" noProof="0" dirty="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  <a:hlinkClick r:id="rId5"/>
              </a:rPr>
              <a:t>b2drop.eudat.eu</a:t>
            </a:r>
            <a:endParaRPr lang="en-GB" sz="1600" b="1" kern="1200" noProof="0" dirty="0" smtClean="0">
              <a:solidFill>
                <a:schemeClr val="tx1"/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24" name="Rettangolo 8"/>
          <p:cNvSpPr/>
          <p:nvPr userDrawn="1"/>
        </p:nvSpPr>
        <p:spPr>
          <a:xfrm>
            <a:off x="7358189" y="6407548"/>
            <a:ext cx="18134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600" b="1" kern="1200" noProof="0" dirty="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  <a:hlinkClick r:id="rId6"/>
              </a:rPr>
              <a:t>www.eudat.eu</a:t>
            </a:r>
            <a:endParaRPr lang="en-GB" sz="1600" b="1" kern="1200" noProof="0" dirty="0" smtClean="0">
              <a:solidFill>
                <a:schemeClr val="tx1"/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25" name="Title 1"/>
          <p:cNvSpPr>
            <a:spLocks noGrp="1"/>
          </p:cNvSpPr>
          <p:nvPr>
            <p:ph type="ctrTitle"/>
          </p:nvPr>
        </p:nvSpPr>
        <p:spPr>
          <a:xfrm>
            <a:off x="685800" y="2420888"/>
            <a:ext cx="7772400" cy="1470025"/>
          </a:xfrm>
        </p:spPr>
        <p:txBody>
          <a:bodyPr>
            <a:normAutofit/>
          </a:bodyPr>
          <a:lstStyle>
            <a:lvl1pPr>
              <a:defRPr sz="4000">
                <a:latin typeface="Century Gothic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6" name="Subtitle 2"/>
          <p:cNvSpPr>
            <a:spLocks noGrp="1"/>
          </p:cNvSpPr>
          <p:nvPr>
            <p:ph type="subTitle" idx="1"/>
          </p:nvPr>
        </p:nvSpPr>
        <p:spPr>
          <a:xfrm>
            <a:off x="1371600" y="3933056"/>
            <a:ext cx="6400800" cy="60196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1">
                    <a:tint val="75000"/>
                  </a:schemeClr>
                </a:solidFill>
                <a:latin typeface="Century Gothic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_B2S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274638"/>
            <a:ext cx="6512768" cy="7921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95325"/>
            <a:ext cx="8229600" cy="4525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 descr="b2stage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965254" y="107754"/>
            <a:ext cx="906368" cy="1051200"/>
          </a:xfrm>
          <a:prstGeom prst="rect">
            <a:avLst/>
          </a:prstGeom>
        </p:spPr>
      </p:pic>
      <p:sp>
        <p:nvSpPr>
          <p:cNvPr id="9" name="Rettangolo 8"/>
          <p:cNvSpPr/>
          <p:nvPr userDrawn="1"/>
        </p:nvSpPr>
        <p:spPr>
          <a:xfrm>
            <a:off x="7308304" y="1124744"/>
            <a:ext cx="18356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400" b="1" kern="1200" noProof="0" dirty="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  <a:hlinkClick r:id="rId3"/>
              </a:rPr>
              <a:t>eudat.eu/b2stage</a:t>
            </a:r>
            <a:endParaRPr lang="en-GB" sz="1400" b="1" kern="1200" noProof="0" dirty="0" smtClean="0">
              <a:solidFill>
                <a:schemeClr val="tx1"/>
              </a:solidFill>
              <a:latin typeface="Century Gothic" panose="020B0502020202020204" pitchFamily="34" charset="0"/>
              <a:ea typeface="+mn-ea"/>
              <a:cs typeface="+mn-cs"/>
            </a:endParaRPr>
          </a:p>
          <a:p>
            <a:pPr algn="r"/>
            <a:endParaRPr lang="en-GB" sz="1400" b="1" kern="1200" noProof="0" dirty="0" smtClean="0">
              <a:solidFill>
                <a:schemeClr val="tx1"/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_B2FI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274638"/>
            <a:ext cx="6512768" cy="7921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95325"/>
            <a:ext cx="8229600" cy="4525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 descr="b2find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965254" y="107754"/>
            <a:ext cx="906368" cy="1051200"/>
          </a:xfrm>
          <a:prstGeom prst="rect">
            <a:avLst/>
          </a:prstGeom>
        </p:spPr>
      </p:pic>
      <p:sp>
        <p:nvSpPr>
          <p:cNvPr id="9" name="Rettangolo 8"/>
          <p:cNvSpPr/>
          <p:nvPr userDrawn="1"/>
        </p:nvSpPr>
        <p:spPr>
          <a:xfrm>
            <a:off x="7596336" y="1124744"/>
            <a:ext cx="15476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400" b="1" kern="1200" noProof="0" dirty="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  <a:hlinkClick r:id="rId3"/>
              </a:rPr>
              <a:t>b2find.eudat.eu</a:t>
            </a:r>
            <a:endParaRPr lang="en-GB" sz="1400" b="1" kern="1200" noProof="0" dirty="0" smtClean="0">
              <a:solidFill>
                <a:schemeClr val="tx1"/>
              </a:solidFill>
              <a:latin typeface="Century Gothic" panose="020B0502020202020204" pitchFamily="34" charset="0"/>
              <a:ea typeface="+mn-ea"/>
              <a:cs typeface="+mn-cs"/>
            </a:endParaRPr>
          </a:p>
          <a:p>
            <a:pPr algn="r"/>
            <a:endParaRPr lang="en-GB" sz="1400" b="1" kern="1200" noProof="0" dirty="0" smtClean="0">
              <a:solidFill>
                <a:schemeClr val="tx1"/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2 SERVICE SUITE_Overview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olo 6"/>
          <p:cNvSpPr txBox="1">
            <a:spLocks/>
          </p:cNvSpPr>
          <p:nvPr userDrawn="1"/>
        </p:nvSpPr>
        <p:spPr>
          <a:xfrm>
            <a:off x="1710267" y="418571"/>
            <a:ext cx="5884334" cy="631295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algn="ctr" defTabSz="4572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latin typeface="Century Gothic" pitchFamily="34" charset="0"/>
              </a:rPr>
              <a:t>B2 SERVICE SUITE</a:t>
            </a:r>
            <a:endParaRPr lang="it-IT" dirty="0">
              <a:latin typeface="Century Gothic" pitchFamily="34" charset="0"/>
            </a:endParaRPr>
          </a:p>
        </p:txBody>
      </p:sp>
      <p:pic>
        <p:nvPicPr>
          <p:cNvPr id="11" name="Immagine 14" descr="logo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99" y="-211669"/>
            <a:ext cx="1227219" cy="1193800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2760163" y="6011996"/>
            <a:ext cx="35237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/>
            <a:r>
              <a:rPr lang="en-US" altLang="en-US" sz="1800" b="1" kern="1200" dirty="0" smtClean="0">
                <a:solidFill>
                  <a:srgbClr val="2D4E77"/>
                </a:solidFill>
                <a:latin typeface="Century Gothic" panose="020B0502020202020204" pitchFamily="34" charset="0"/>
                <a:ea typeface="+mn-ea"/>
                <a:cs typeface="+mn-cs"/>
              </a:rPr>
              <a:t>http://www.eudat.eu/services</a:t>
            </a:r>
            <a:endParaRPr lang="en-US" altLang="en-US" sz="1800" b="1" kern="1200" dirty="0">
              <a:solidFill>
                <a:srgbClr val="2D4E77"/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13" name="Picture 1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33963" y="1645443"/>
            <a:ext cx="3846512" cy="355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3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7013" y="1324768"/>
            <a:ext cx="4344987" cy="67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23"/>
          <p:cNvPicPr>
            <a:picLocks noChangeAspect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8125" y="2242343"/>
            <a:ext cx="4343400" cy="67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2"/>
          <p:cNvPicPr>
            <a:picLocks noChangeAspect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7013" y="3193256"/>
            <a:ext cx="4343400" cy="67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6" descr="C:\Users\lbermude\Documents\Laura\eudat\conference\3rd-conference\poster-services\b2stage\presentacion\B2STAGE_payoff.png"/>
          <p:cNvPicPr>
            <a:picLocks noChangeAspect="1" noChangeArrowheads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7013" y="4128293"/>
            <a:ext cx="4343400" cy="67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1"/>
          <p:cNvPicPr>
            <a:picLocks noChangeAspect="1"/>
          </p:cNvPicPr>
          <p:nvPr userDrawn="1"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38125" y="5058568"/>
            <a:ext cx="4344988" cy="67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1510544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4" descr="logo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99" y="-211669"/>
            <a:ext cx="1227219" cy="1193800"/>
          </a:xfrm>
          <a:prstGeom prst="rect">
            <a:avLst/>
          </a:prstGeom>
        </p:spPr>
      </p:pic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>
            <a:normAutofit/>
          </a:bodyPr>
          <a:lstStyle>
            <a:lvl1pPr>
              <a:defRPr sz="2400">
                <a:latin typeface="Century Gothic" pitchFamily="34" charset="0"/>
              </a:defRPr>
            </a:lvl1pPr>
            <a:lvl2pPr>
              <a:defRPr sz="2400">
                <a:latin typeface="Century Gothic" pitchFamily="34" charset="0"/>
              </a:defRPr>
            </a:lvl2pPr>
            <a:lvl3pPr>
              <a:defRPr sz="2400">
                <a:latin typeface="Century Gothic" pitchFamily="34" charset="0"/>
              </a:defRPr>
            </a:lvl3pPr>
            <a:lvl4pPr>
              <a:defRPr sz="2400">
                <a:latin typeface="Century Gothic" pitchFamily="34" charset="0"/>
              </a:defRPr>
            </a:lvl4pPr>
            <a:lvl5pPr>
              <a:defRPr sz="2400">
                <a:latin typeface="Century Gothic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371600" y="274638"/>
            <a:ext cx="7304856" cy="7921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510544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UDATpartners_with text_GeographicalMap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4" descr="logo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99" y="-211669"/>
            <a:ext cx="1227219" cy="1193800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371600" y="274638"/>
            <a:ext cx="7315200" cy="7921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563" y="476672"/>
            <a:ext cx="8508436" cy="6381328"/>
          </a:xfrm>
          <a:prstGeom prst="rect">
            <a:avLst/>
          </a:prstGeom>
        </p:spPr>
      </p:pic>
      <p:sp>
        <p:nvSpPr>
          <p:cNvPr id="7" name="Sottotitolo 2"/>
          <p:cNvSpPr txBox="1">
            <a:spLocks/>
          </p:cNvSpPr>
          <p:nvPr userDrawn="1"/>
        </p:nvSpPr>
        <p:spPr>
          <a:xfrm>
            <a:off x="194733" y="2058391"/>
            <a:ext cx="3496733" cy="3098801"/>
          </a:xfrm>
          <a:prstGeom prst="rect">
            <a:avLst/>
          </a:prstGeom>
          <a:ln>
            <a:noFill/>
          </a:ln>
        </p:spPr>
        <p:txBody>
          <a:bodyPr/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dirty="0" smtClean="0">
                <a:solidFill>
                  <a:schemeClr val="tx1"/>
                </a:solidFill>
                <a:latin typeface="Century Gothic" pitchFamily="34" charset="0"/>
              </a:rPr>
              <a:t>A consortium of high performance computing (HPC) / data </a:t>
            </a:r>
            <a:r>
              <a:rPr lang="it-IT" sz="2400" noProof="0" dirty="0" smtClean="0">
                <a:solidFill>
                  <a:schemeClr val="tx1"/>
                </a:solidFill>
                <a:latin typeface="Century Gothic" pitchFamily="34" charset="0"/>
              </a:rPr>
              <a:t>centres</a:t>
            </a:r>
            <a:r>
              <a:rPr lang="en-US" sz="2400" dirty="0" smtClean="0">
                <a:solidFill>
                  <a:schemeClr val="tx1"/>
                </a:solidFill>
                <a:latin typeface="Century Gothic" pitchFamily="34" charset="0"/>
              </a:rPr>
              <a:t>, libraries, scientific communities, data scientists</a:t>
            </a:r>
            <a:endParaRPr lang="en-US" sz="2400" dirty="0">
              <a:solidFill>
                <a:schemeClr val="tx1"/>
              </a:solidFill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388015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UDATpartners_with text_PoliticalMap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4" descr="logo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99" y="-211669"/>
            <a:ext cx="1227219" cy="1193800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371600" y="274638"/>
            <a:ext cx="7315200" cy="7921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Sottotitolo 2"/>
          <p:cNvSpPr txBox="1">
            <a:spLocks/>
          </p:cNvSpPr>
          <p:nvPr userDrawn="1"/>
        </p:nvSpPr>
        <p:spPr>
          <a:xfrm>
            <a:off x="194733" y="2058391"/>
            <a:ext cx="3496733" cy="3098801"/>
          </a:xfrm>
          <a:prstGeom prst="rect">
            <a:avLst/>
          </a:prstGeom>
          <a:ln>
            <a:noFill/>
          </a:ln>
        </p:spPr>
        <p:txBody>
          <a:bodyPr/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dirty="0" smtClean="0">
                <a:solidFill>
                  <a:schemeClr val="tx1"/>
                </a:solidFill>
                <a:latin typeface="Century Gothic" pitchFamily="34" charset="0"/>
              </a:rPr>
              <a:t>A consortium of high performance computing (HPC) / data </a:t>
            </a:r>
            <a:r>
              <a:rPr lang="it-IT" sz="2400" noProof="0" dirty="0" smtClean="0">
                <a:solidFill>
                  <a:schemeClr val="tx1"/>
                </a:solidFill>
                <a:latin typeface="Century Gothic" pitchFamily="34" charset="0"/>
              </a:rPr>
              <a:t>centres</a:t>
            </a:r>
            <a:r>
              <a:rPr lang="en-US" sz="2400" dirty="0" smtClean="0">
                <a:solidFill>
                  <a:schemeClr val="tx1"/>
                </a:solidFill>
                <a:latin typeface="Century Gothic" pitchFamily="34" charset="0"/>
              </a:rPr>
              <a:t>, libraries, scientific communities, data scientists</a:t>
            </a:r>
            <a:endParaRPr lang="en-US" sz="2400" dirty="0">
              <a:solidFill>
                <a:schemeClr val="tx1"/>
              </a:solidFill>
              <a:latin typeface="Century Gothic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58670"/>
            <a:ext cx="8532439" cy="6399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48138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UDATpartners_Colour_NOtext_GeographicalMap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4" descr="logo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99" y="-211669"/>
            <a:ext cx="1227219" cy="1193800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371600" y="274638"/>
            <a:ext cx="7315200" cy="7921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563" y="476672"/>
            <a:ext cx="8508436" cy="6381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77681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UDATpartners_Colour_NOtext_PoliticalMap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4" descr="logo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99" y="-211669"/>
            <a:ext cx="1227219" cy="1193800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371600" y="274638"/>
            <a:ext cx="7315200" cy="7921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58670"/>
            <a:ext cx="8532439" cy="6399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68028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UDATpartners_Black&amp;White_NOtext_GeographicalMap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 descr="EUDAT-LogoGrigio.eps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90" y="-109654"/>
            <a:ext cx="1143000" cy="892098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371600" y="274638"/>
            <a:ext cx="7315200" cy="7921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563" y="476672"/>
            <a:ext cx="8508436" cy="6381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27012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UDATpartners_Black&amp;White_NOtext_PoliticalMap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 descr="EUDAT-LogoGrigio.eps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90" y="-109654"/>
            <a:ext cx="1143000" cy="892098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371600" y="274638"/>
            <a:ext cx="7315200" cy="7921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58670"/>
            <a:ext cx="8532439" cy="6399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884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_B2SHAR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tangolo 6"/>
          <p:cNvSpPr/>
          <p:nvPr userDrawn="1"/>
        </p:nvSpPr>
        <p:spPr>
          <a:xfrm>
            <a:off x="4644008" y="1828800"/>
            <a:ext cx="401167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200" b="1" kern="1200" noProof="0" dirty="0" smtClean="0">
                <a:solidFill>
                  <a:srgbClr val="1B216E"/>
                </a:solidFill>
                <a:latin typeface="Century Gothic" panose="020B0502020202020204" pitchFamily="34" charset="0"/>
                <a:ea typeface="+mn-ea"/>
                <a:cs typeface="+mn-cs"/>
              </a:rPr>
              <a:t>Store and Share Research Data</a:t>
            </a:r>
            <a:endParaRPr lang="en-GB" sz="1200" b="1" noProof="0" dirty="0">
              <a:solidFill>
                <a:srgbClr val="1B216E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4" name="Immagine 7" descr="eudat-logo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919" y="367184"/>
            <a:ext cx="1996842" cy="1189608"/>
          </a:xfrm>
          <a:prstGeom prst="rect">
            <a:avLst/>
          </a:prstGeom>
        </p:spPr>
      </p:pic>
      <p:sp>
        <p:nvSpPr>
          <p:cNvPr id="16" name="Rettangolo 8"/>
          <p:cNvSpPr/>
          <p:nvPr userDrawn="1"/>
        </p:nvSpPr>
        <p:spPr>
          <a:xfrm>
            <a:off x="5848281" y="6191938"/>
            <a:ext cx="33170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600" b="1" kern="1200" noProof="0" dirty="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  <a:hlinkClick r:id="rId4"/>
              </a:rPr>
              <a:t>b2share.eudat.eu</a:t>
            </a:r>
            <a:endParaRPr lang="en-GB" sz="2000" kern="1200" noProof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8" name="Picture 17" descr="b2share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6682480" y="116632"/>
            <a:ext cx="1489920" cy="1728000"/>
          </a:xfrm>
          <a:prstGeom prst="rect">
            <a:avLst/>
          </a:prstGeom>
        </p:spPr>
      </p:pic>
      <p:sp>
        <p:nvSpPr>
          <p:cNvPr id="17" name="Rettangolo 10"/>
          <p:cNvSpPr/>
          <p:nvPr userDrawn="1"/>
        </p:nvSpPr>
        <p:spPr>
          <a:xfrm>
            <a:off x="0" y="6783755"/>
            <a:ext cx="2387600" cy="83123"/>
          </a:xfrm>
          <a:prstGeom prst="rect">
            <a:avLst/>
          </a:prstGeom>
          <a:solidFill>
            <a:srgbClr val="002B9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0000"/>
              </a:solidFill>
            </a:endParaRPr>
          </a:p>
        </p:txBody>
      </p:sp>
      <p:sp>
        <p:nvSpPr>
          <p:cNvPr id="19" name="Rettangolo 15"/>
          <p:cNvSpPr/>
          <p:nvPr userDrawn="1"/>
        </p:nvSpPr>
        <p:spPr>
          <a:xfrm>
            <a:off x="2387599" y="6783755"/>
            <a:ext cx="2345268" cy="83123"/>
          </a:xfrm>
          <a:prstGeom prst="rect">
            <a:avLst/>
          </a:prstGeom>
          <a:solidFill>
            <a:srgbClr val="AA21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0000"/>
              </a:solidFill>
            </a:endParaRPr>
          </a:p>
        </p:txBody>
      </p:sp>
      <p:sp>
        <p:nvSpPr>
          <p:cNvPr id="20" name="Rettangolo 16"/>
          <p:cNvSpPr/>
          <p:nvPr userDrawn="1"/>
        </p:nvSpPr>
        <p:spPr>
          <a:xfrm>
            <a:off x="4732867" y="6783755"/>
            <a:ext cx="2305367" cy="83123"/>
          </a:xfrm>
          <a:prstGeom prst="rect">
            <a:avLst/>
          </a:prstGeom>
          <a:solidFill>
            <a:srgbClr val="E35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0000"/>
              </a:solidFill>
            </a:endParaRPr>
          </a:p>
        </p:txBody>
      </p:sp>
      <p:sp>
        <p:nvSpPr>
          <p:cNvPr id="21" name="Rettangolo 17"/>
          <p:cNvSpPr/>
          <p:nvPr userDrawn="1"/>
        </p:nvSpPr>
        <p:spPr>
          <a:xfrm>
            <a:off x="7038234" y="6783755"/>
            <a:ext cx="2105767" cy="83123"/>
          </a:xfrm>
          <a:prstGeom prst="rect">
            <a:avLst/>
          </a:prstGeom>
          <a:solidFill>
            <a:srgbClr val="FAC4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0000"/>
              </a:solidFill>
            </a:endParaRPr>
          </a:p>
        </p:txBody>
      </p:sp>
      <p:sp>
        <p:nvSpPr>
          <p:cNvPr id="23" name="Rettangolo 8"/>
          <p:cNvSpPr/>
          <p:nvPr userDrawn="1"/>
        </p:nvSpPr>
        <p:spPr>
          <a:xfrm>
            <a:off x="7358189" y="6407548"/>
            <a:ext cx="18134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600" b="1" kern="1200" noProof="0" dirty="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  <a:hlinkClick r:id="rId6"/>
              </a:rPr>
              <a:t>www.eudat.eu</a:t>
            </a:r>
            <a:endParaRPr lang="en-GB" sz="1600" b="1" kern="1200" noProof="0" dirty="0" smtClean="0">
              <a:solidFill>
                <a:schemeClr val="tx1"/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24" name="Title 1"/>
          <p:cNvSpPr>
            <a:spLocks noGrp="1"/>
          </p:cNvSpPr>
          <p:nvPr>
            <p:ph type="ctrTitle"/>
          </p:nvPr>
        </p:nvSpPr>
        <p:spPr>
          <a:xfrm>
            <a:off x="685800" y="2420888"/>
            <a:ext cx="7772400" cy="1470025"/>
          </a:xfrm>
        </p:spPr>
        <p:txBody>
          <a:bodyPr>
            <a:normAutofit/>
          </a:bodyPr>
          <a:lstStyle>
            <a:lvl1pPr>
              <a:defRPr sz="4000">
                <a:latin typeface="Century Gothic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5" name="Subtitle 2"/>
          <p:cNvSpPr>
            <a:spLocks noGrp="1"/>
          </p:cNvSpPr>
          <p:nvPr>
            <p:ph type="subTitle" idx="1"/>
          </p:nvPr>
        </p:nvSpPr>
        <p:spPr>
          <a:xfrm>
            <a:off x="1371600" y="3933056"/>
            <a:ext cx="6400800" cy="60196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1">
                    <a:tint val="75000"/>
                  </a:schemeClr>
                </a:solidFill>
                <a:latin typeface="Century Gothic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932040" y="4797152"/>
            <a:ext cx="3778636" cy="1386310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Click to edit Name, Affiliation, Conference Title and location text styles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UDATPartnerLogos_GeographicalMap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563" y="476672"/>
            <a:ext cx="8508436" cy="6381328"/>
          </a:xfrm>
          <a:prstGeom prst="rect">
            <a:avLst/>
          </a:prstGeom>
        </p:spPr>
      </p:pic>
      <p:pic>
        <p:nvPicPr>
          <p:cNvPr id="11" name="Immagine 14" descr="logo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99" y="-211669"/>
            <a:ext cx="1227219" cy="1193800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371600" y="274638"/>
            <a:ext cx="7315200" cy="7921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grpSp>
        <p:nvGrpSpPr>
          <p:cNvPr id="43" name="Group 42"/>
          <p:cNvGrpSpPr/>
          <p:nvPr userDrawn="1"/>
        </p:nvGrpSpPr>
        <p:grpSpPr>
          <a:xfrm>
            <a:off x="9709" y="1304271"/>
            <a:ext cx="3338155" cy="5581113"/>
            <a:chOff x="27894" y="1340768"/>
            <a:chExt cx="3338155" cy="5581113"/>
          </a:xfrm>
        </p:grpSpPr>
        <p:pic>
          <p:nvPicPr>
            <p:cNvPr id="44" name="Picture 43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894" y="4697526"/>
              <a:ext cx="454154" cy="454154"/>
            </a:xfrm>
            <a:prstGeom prst="rect">
              <a:avLst/>
            </a:prstGeom>
          </p:spPr>
        </p:pic>
        <p:pic>
          <p:nvPicPr>
            <p:cNvPr id="45" name="Picture 44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512" y="1340768"/>
              <a:ext cx="599144" cy="380082"/>
            </a:xfrm>
            <a:prstGeom prst="rect">
              <a:avLst/>
            </a:prstGeom>
          </p:spPr>
        </p:pic>
        <p:pic>
          <p:nvPicPr>
            <p:cNvPr id="46" name="Picture 45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206" y="1844824"/>
              <a:ext cx="1072851" cy="288032"/>
            </a:xfrm>
            <a:prstGeom prst="rect">
              <a:avLst/>
            </a:prstGeom>
          </p:spPr>
        </p:pic>
        <p:pic>
          <p:nvPicPr>
            <p:cNvPr id="47" name="Picture 46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2318" y="2241360"/>
              <a:ext cx="353494" cy="432048"/>
            </a:xfrm>
            <a:prstGeom prst="rect">
              <a:avLst/>
            </a:prstGeom>
          </p:spPr>
        </p:pic>
        <p:pic>
          <p:nvPicPr>
            <p:cNvPr id="48" name="Picture 47"/>
            <p:cNvPicPr>
              <a:picLocks noChangeAspect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0890" y="2733887"/>
              <a:ext cx="423588" cy="458761"/>
            </a:xfrm>
            <a:prstGeom prst="rect">
              <a:avLst/>
            </a:prstGeom>
          </p:spPr>
        </p:pic>
        <p:pic>
          <p:nvPicPr>
            <p:cNvPr id="49" name="Picture 48"/>
            <p:cNvPicPr>
              <a:picLocks noChangeAspect="1"/>
            </p:cNvPicPr>
            <p:nvPr userDrawn="1"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837" y="3789040"/>
              <a:ext cx="701694" cy="248224"/>
            </a:xfrm>
            <a:prstGeom prst="rect">
              <a:avLst/>
            </a:prstGeom>
          </p:spPr>
        </p:pic>
        <p:pic>
          <p:nvPicPr>
            <p:cNvPr id="50" name="Picture 49"/>
            <p:cNvPicPr>
              <a:picLocks noChangeAspect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528" y="5130324"/>
              <a:ext cx="320268" cy="404664"/>
            </a:xfrm>
            <a:prstGeom prst="rect">
              <a:avLst/>
            </a:prstGeom>
          </p:spPr>
        </p:pic>
        <p:pic>
          <p:nvPicPr>
            <p:cNvPr id="51" name="Picture 50"/>
            <p:cNvPicPr>
              <a:picLocks noChangeAspect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320" y="5733256"/>
              <a:ext cx="571264" cy="184587"/>
            </a:xfrm>
            <a:prstGeom prst="rect">
              <a:avLst/>
            </a:prstGeom>
          </p:spPr>
        </p:pic>
        <p:pic>
          <p:nvPicPr>
            <p:cNvPr id="52" name="Picture 51"/>
            <p:cNvPicPr>
              <a:picLocks noChangeAspect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48692" y="1556792"/>
              <a:ext cx="699349" cy="258302"/>
            </a:xfrm>
            <a:prstGeom prst="rect">
              <a:avLst/>
            </a:prstGeom>
          </p:spPr>
        </p:pic>
        <p:pic>
          <p:nvPicPr>
            <p:cNvPr id="53" name="Picture 52"/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48693" y="2428890"/>
              <a:ext cx="631019" cy="186677"/>
            </a:xfrm>
            <a:prstGeom prst="rect">
              <a:avLst/>
            </a:prstGeom>
          </p:spPr>
        </p:pic>
        <p:pic>
          <p:nvPicPr>
            <p:cNvPr id="54" name="Picture 53"/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6916" y="2788930"/>
              <a:ext cx="934467" cy="204415"/>
            </a:xfrm>
            <a:prstGeom prst="rect">
              <a:avLst/>
            </a:prstGeom>
          </p:spPr>
        </p:pic>
        <p:pic>
          <p:nvPicPr>
            <p:cNvPr id="55" name="Picture 54"/>
            <p:cNvPicPr>
              <a:picLocks noChangeAspect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3648" y="3107681"/>
              <a:ext cx="544263" cy="257313"/>
            </a:xfrm>
            <a:prstGeom prst="rect">
              <a:avLst/>
            </a:prstGeom>
          </p:spPr>
        </p:pic>
        <p:pic>
          <p:nvPicPr>
            <p:cNvPr id="56" name="Picture 55"/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78011" y="3495066"/>
              <a:ext cx="395536" cy="197768"/>
            </a:xfrm>
            <a:prstGeom prst="rect">
              <a:avLst/>
            </a:prstGeom>
          </p:spPr>
        </p:pic>
        <p:pic>
          <p:nvPicPr>
            <p:cNvPr id="57" name="Picture 56"/>
            <p:cNvPicPr>
              <a:picLocks noChangeAspect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78011" y="3845992"/>
              <a:ext cx="358025" cy="349969"/>
            </a:xfrm>
            <a:prstGeom prst="rect">
              <a:avLst/>
            </a:prstGeom>
          </p:spPr>
        </p:pic>
        <p:pic>
          <p:nvPicPr>
            <p:cNvPr id="58" name="Picture 57"/>
            <p:cNvPicPr>
              <a:picLocks noChangeAspect="1"/>
            </p:cNvPicPr>
            <p:nvPr userDrawn="1"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31640" y="4363639"/>
              <a:ext cx="644394" cy="187447"/>
            </a:xfrm>
            <a:prstGeom prst="rect">
              <a:avLst/>
            </a:prstGeom>
          </p:spPr>
        </p:pic>
        <p:pic>
          <p:nvPicPr>
            <p:cNvPr id="59" name="Picture 58"/>
            <p:cNvPicPr>
              <a:picLocks noChangeAspect="1"/>
            </p:cNvPicPr>
            <p:nvPr userDrawn="1"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3648" y="4877162"/>
              <a:ext cx="423490" cy="423490"/>
            </a:xfrm>
            <a:prstGeom prst="rect">
              <a:avLst/>
            </a:prstGeom>
          </p:spPr>
        </p:pic>
        <p:sp>
          <p:nvSpPr>
            <p:cNvPr id="60" name="TextBox 23"/>
            <p:cNvSpPr txBox="1"/>
            <p:nvPr userDrawn="1"/>
          </p:nvSpPr>
          <p:spPr>
            <a:xfrm>
              <a:off x="1043948" y="4646330"/>
              <a:ext cx="158417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it-IT" sz="900" b="1" dirty="0" smtClean="0"/>
                <a:t>e-Science Data Factory</a:t>
              </a:r>
              <a:endParaRPr lang="it-IT" sz="900" b="1" dirty="0"/>
            </a:p>
          </p:txBody>
        </p:sp>
        <p:pic>
          <p:nvPicPr>
            <p:cNvPr id="61" name="Picture 60"/>
            <p:cNvPicPr>
              <a:picLocks noChangeAspect="1" noChangeArrowheads="1"/>
            </p:cNvPicPr>
            <p:nvPr userDrawn="1"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3948" y="5410875"/>
              <a:ext cx="1439820" cy="3660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2" name="Picture 61"/>
            <p:cNvPicPr>
              <a:picLocks noChangeAspect="1"/>
            </p:cNvPicPr>
            <p:nvPr userDrawn="1"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83768" y="5102230"/>
              <a:ext cx="753216" cy="114866"/>
            </a:xfrm>
            <a:prstGeom prst="rect">
              <a:avLst/>
            </a:prstGeom>
          </p:spPr>
        </p:pic>
        <p:pic>
          <p:nvPicPr>
            <p:cNvPr id="63" name="Picture 62"/>
            <p:cNvPicPr>
              <a:picLocks noChangeAspect="1"/>
            </p:cNvPicPr>
            <p:nvPr userDrawn="1"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32601" y="4619743"/>
              <a:ext cx="683568" cy="294208"/>
            </a:xfrm>
            <a:prstGeom prst="rect">
              <a:avLst/>
            </a:prstGeom>
          </p:spPr>
        </p:pic>
        <p:pic>
          <p:nvPicPr>
            <p:cNvPr id="64" name="Picture 63"/>
            <p:cNvPicPr>
              <a:picLocks noChangeAspect="1"/>
            </p:cNvPicPr>
            <p:nvPr userDrawn="1"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08312" y="4217994"/>
              <a:ext cx="867544" cy="346415"/>
            </a:xfrm>
            <a:prstGeom prst="rect">
              <a:avLst/>
            </a:prstGeom>
          </p:spPr>
        </p:pic>
        <p:pic>
          <p:nvPicPr>
            <p:cNvPr id="65" name="Picture 64"/>
            <p:cNvPicPr>
              <a:picLocks noChangeAspect="1"/>
            </p:cNvPicPr>
            <p:nvPr userDrawn="1"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17515" y="3656982"/>
              <a:ext cx="413714" cy="404664"/>
            </a:xfrm>
            <a:prstGeom prst="rect">
              <a:avLst/>
            </a:prstGeom>
          </p:spPr>
        </p:pic>
        <p:pic>
          <p:nvPicPr>
            <p:cNvPr id="66" name="Picture 65"/>
            <p:cNvPicPr>
              <a:picLocks noChangeAspect="1"/>
            </p:cNvPicPr>
            <p:nvPr userDrawn="1"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28124" y="3115251"/>
              <a:ext cx="403105" cy="407081"/>
            </a:xfrm>
            <a:prstGeom prst="rect">
              <a:avLst/>
            </a:prstGeom>
          </p:spPr>
        </p:pic>
        <p:pic>
          <p:nvPicPr>
            <p:cNvPr id="67" name="Picture 66"/>
            <p:cNvPicPr>
              <a:picLocks noChangeAspect="1"/>
            </p:cNvPicPr>
            <p:nvPr userDrawn="1"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17515" y="2792393"/>
              <a:ext cx="405011" cy="224132"/>
            </a:xfrm>
            <a:prstGeom prst="rect">
              <a:avLst/>
            </a:prstGeom>
          </p:spPr>
        </p:pic>
        <p:pic>
          <p:nvPicPr>
            <p:cNvPr id="68" name="Picture 67"/>
            <p:cNvPicPr>
              <a:picLocks noChangeAspect="1"/>
            </p:cNvPicPr>
            <p:nvPr userDrawn="1"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6221" y="6131198"/>
              <a:ext cx="1121603" cy="790683"/>
            </a:xfrm>
            <a:prstGeom prst="rect">
              <a:avLst/>
            </a:prstGeom>
          </p:spPr>
        </p:pic>
        <p:pic>
          <p:nvPicPr>
            <p:cNvPr id="69" name="Picture 68"/>
            <p:cNvPicPr>
              <a:picLocks noChangeAspect="1"/>
            </p:cNvPicPr>
            <p:nvPr userDrawn="1"/>
          </p:nvPicPr>
          <p:blipFill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9050" y="5841632"/>
              <a:ext cx="415943" cy="359312"/>
            </a:xfrm>
            <a:prstGeom prst="rect">
              <a:avLst/>
            </a:prstGeom>
          </p:spPr>
        </p:pic>
        <p:pic>
          <p:nvPicPr>
            <p:cNvPr id="70" name="Picture 69"/>
            <p:cNvPicPr>
              <a:picLocks noChangeAspect="1"/>
            </p:cNvPicPr>
            <p:nvPr userDrawn="1"/>
          </p:nvPicPr>
          <p:blipFill>
            <a:blip r:embed="rId2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8013" y="4857809"/>
              <a:ext cx="446067" cy="128748"/>
            </a:xfrm>
            <a:prstGeom prst="rect">
              <a:avLst/>
            </a:prstGeom>
          </p:spPr>
        </p:pic>
        <p:pic>
          <p:nvPicPr>
            <p:cNvPr id="71" name="Picture 70"/>
            <p:cNvPicPr>
              <a:picLocks noChangeAspect="1"/>
            </p:cNvPicPr>
            <p:nvPr userDrawn="1"/>
          </p:nvPicPr>
          <p:blipFill>
            <a:blip r:embed="rId3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8459" y="4392960"/>
              <a:ext cx="806202" cy="310078"/>
            </a:xfrm>
            <a:prstGeom prst="rect">
              <a:avLst/>
            </a:prstGeom>
          </p:spPr>
        </p:pic>
        <p:pic>
          <p:nvPicPr>
            <p:cNvPr id="72" name="Picture 71"/>
            <p:cNvPicPr>
              <a:picLocks noChangeAspect="1"/>
            </p:cNvPicPr>
            <p:nvPr userDrawn="1"/>
          </p:nvPicPr>
          <p:blipFill>
            <a:blip r:embed="rId3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854" y="3267525"/>
              <a:ext cx="592460" cy="417684"/>
            </a:xfrm>
            <a:prstGeom prst="rect">
              <a:avLst/>
            </a:prstGeom>
          </p:spPr>
        </p:pic>
        <p:pic>
          <p:nvPicPr>
            <p:cNvPr id="73" name="Picture 72"/>
            <p:cNvPicPr>
              <a:picLocks noChangeAspect="1"/>
            </p:cNvPicPr>
            <p:nvPr userDrawn="1"/>
          </p:nvPicPr>
          <p:blipFill>
            <a:blip r:embed="rId3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18906" y="5337368"/>
              <a:ext cx="454871" cy="454871"/>
            </a:xfrm>
            <a:prstGeom prst="rect">
              <a:avLst/>
            </a:prstGeom>
          </p:spPr>
        </p:pic>
        <p:pic>
          <p:nvPicPr>
            <p:cNvPr id="74" name="Picture 73"/>
            <p:cNvPicPr>
              <a:picLocks noChangeAspect="1"/>
            </p:cNvPicPr>
            <p:nvPr userDrawn="1"/>
          </p:nvPicPr>
          <p:blipFill>
            <a:blip r:embed="rId3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91255" y="5949280"/>
              <a:ext cx="1074794" cy="266708"/>
            </a:xfrm>
            <a:prstGeom prst="rect">
              <a:avLst/>
            </a:prstGeom>
          </p:spPr>
        </p:pic>
        <p:pic>
          <p:nvPicPr>
            <p:cNvPr id="75" name="Picture 74"/>
            <p:cNvPicPr>
              <a:picLocks noChangeAspect="1"/>
            </p:cNvPicPr>
            <p:nvPr userDrawn="1"/>
          </p:nvPicPr>
          <p:blipFill>
            <a:blip r:embed="rId3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41942" y="2381561"/>
              <a:ext cx="556155" cy="281334"/>
            </a:xfrm>
            <a:prstGeom prst="rect">
              <a:avLst/>
            </a:prstGeom>
          </p:spPr>
        </p:pic>
        <p:pic>
          <p:nvPicPr>
            <p:cNvPr id="76" name="Picture 75"/>
            <p:cNvPicPr>
              <a:picLocks noChangeAspect="1"/>
            </p:cNvPicPr>
            <p:nvPr userDrawn="1"/>
          </p:nvPicPr>
          <p:blipFill>
            <a:blip r:embed="rId3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955" y="6380640"/>
              <a:ext cx="646388" cy="273966"/>
            </a:xfrm>
            <a:prstGeom prst="rect">
              <a:avLst/>
            </a:prstGeom>
          </p:spPr>
        </p:pic>
        <p:pic>
          <p:nvPicPr>
            <p:cNvPr id="77" name="Immagine 22" descr="poznan.jpg"/>
            <p:cNvPicPr>
              <a:picLocks noChangeAspect="1"/>
            </p:cNvPicPr>
            <p:nvPr userDrawn="1"/>
          </p:nvPicPr>
          <p:blipFill>
            <a:blip r:embed="rId36" cstate="print"/>
            <a:srcRect/>
            <a:stretch>
              <a:fillRect/>
            </a:stretch>
          </p:blipFill>
          <p:spPr bwMode="auto">
            <a:xfrm>
              <a:off x="141836" y="6003252"/>
              <a:ext cx="685747" cy="3303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8" name="Immagine 25" descr="SandT.jpg"/>
            <p:cNvPicPr>
              <a:picLocks noChangeAspect="1"/>
            </p:cNvPicPr>
            <p:nvPr userDrawn="1"/>
          </p:nvPicPr>
          <p:blipFill>
            <a:blip r:embed="rId37" cstate="print"/>
            <a:srcRect/>
            <a:stretch>
              <a:fillRect/>
            </a:stretch>
          </p:blipFill>
          <p:spPr bwMode="auto">
            <a:xfrm>
              <a:off x="1216451" y="1988840"/>
              <a:ext cx="951373" cy="2319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9" name="Immagine 29" descr="umwelt.jpg"/>
            <p:cNvPicPr>
              <a:picLocks noChangeAspect="1"/>
            </p:cNvPicPr>
            <p:nvPr userDrawn="1"/>
          </p:nvPicPr>
          <p:blipFill>
            <a:blip r:embed="rId38" cstate="print"/>
            <a:srcRect/>
            <a:stretch>
              <a:fillRect/>
            </a:stretch>
          </p:blipFill>
          <p:spPr bwMode="auto">
            <a:xfrm>
              <a:off x="139534" y="4157004"/>
              <a:ext cx="832066" cy="203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23982408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UDATPartnerLogos_PoliticalMap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4" descr="logo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99" y="-211669"/>
            <a:ext cx="1227219" cy="1193800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371600" y="274638"/>
            <a:ext cx="7315200" cy="7921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pic>
        <p:nvPicPr>
          <p:cNvPr id="43" name="Picture 4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58670"/>
            <a:ext cx="8532439" cy="6399330"/>
          </a:xfrm>
          <a:prstGeom prst="rect">
            <a:avLst/>
          </a:prstGeom>
        </p:spPr>
      </p:pic>
      <p:grpSp>
        <p:nvGrpSpPr>
          <p:cNvPr id="81" name="Group 80"/>
          <p:cNvGrpSpPr/>
          <p:nvPr userDrawn="1"/>
        </p:nvGrpSpPr>
        <p:grpSpPr>
          <a:xfrm>
            <a:off x="9709" y="1304271"/>
            <a:ext cx="3338155" cy="5581113"/>
            <a:chOff x="27894" y="1340768"/>
            <a:chExt cx="3338155" cy="5581113"/>
          </a:xfrm>
        </p:grpSpPr>
        <p:pic>
          <p:nvPicPr>
            <p:cNvPr id="82" name="Picture 81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894" y="4697526"/>
              <a:ext cx="454154" cy="454154"/>
            </a:xfrm>
            <a:prstGeom prst="rect">
              <a:avLst/>
            </a:prstGeom>
          </p:spPr>
        </p:pic>
        <p:pic>
          <p:nvPicPr>
            <p:cNvPr id="83" name="Picture 82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512" y="1340768"/>
              <a:ext cx="599144" cy="380082"/>
            </a:xfrm>
            <a:prstGeom prst="rect">
              <a:avLst/>
            </a:prstGeom>
          </p:spPr>
        </p:pic>
        <p:pic>
          <p:nvPicPr>
            <p:cNvPr id="84" name="Picture 83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206" y="1844824"/>
              <a:ext cx="1072851" cy="288032"/>
            </a:xfrm>
            <a:prstGeom prst="rect">
              <a:avLst/>
            </a:prstGeom>
          </p:spPr>
        </p:pic>
        <p:pic>
          <p:nvPicPr>
            <p:cNvPr id="85" name="Picture 84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2318" y="2241360"/>
              <a:ext cx="353494" cy="432048"/>
            </a:xfrm>
            <a:prstGeom prst="rect">
              <a:avLst/>
            </a:prstGeom>
          </p:spPr>
        </p:pic>
        <p:pic>
          <p:nvPicPr>
            <p:cNvPr id="86" name="Picture 85"/>
            <p:cNvPicPr>
              <a:picLocks noChangeAspect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0890" y="2733887"/>
              <a:ext cx="423588" cy="458761"/>
            </a:xfrm>
            <a:prstGeom prst="rect">
              <a:avLst/>
            </a:prstGeom>
          </p:spPr>
        </p:pic>
        <p:pic>
          <p:nvPicPr>
            <p:cNvPr id="87" name="Picture 86"/>
            <p:cNvPicPr>
              <a:picLocks noChangeAspect="1"/>
            </p:cNvPicPr>
            <p:nvPr userDrawn="1"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837" y="3789040"/>
              <a:ext cx="701694" cy="248224"/>
            </a:xfrm>
            <a:prstGeom prst="rect">
              <a:avLst/>
            </a:prstGeom>
          </p:spPr>
        </p:pic>
        <p:pic>
          <p:nvPicPr>
            <p:cNvPr id="88" name="Picture 87"/>
            <p:cNvPicPr>
              <a:picLocks noChangeAspect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528" y="5130324"/>
              <a:ext cx="320268" cy="404664"/>
            </a:xfrm>
            <a:prstGeom prst="rect">
              <a:avLst/>
            </a:prstGeom>
          </p:spPr>
        </p:pic>
        <p:pic>
          <p:nvPicPr>
            <p:cNvPr id="89" name="Picture 88"/>
            <p:cNvPicPr>
              <a:picLocks noChangeAspect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320" y="5733256"/>
              <a:ext cx="571264" cy="184587"/>
            </a:xfrm>
            <a:prstGeom prst="rect">
              <a:avLst/>
            </a:prstGeom>
          </p:spPr>
        </p:pic>
        <p:pic>
          <p:nvPicPr>
            <p:cNvPr id="90" name="Picture 89"/>
            <p:cNvPicPr>
              <a:picLocks noChangeAspect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48692" y="1556792"/>
              <a:ext cx="699349" cy="258302"/>
            </a:xfrm>
            <a:prstGeom prst="rect">
              <a:avLst/>
            </a:prstGeom>
          </p:spPr>
        </p:pic>
        <p:pic>
          <p:nvPicPr>
            <p:cNvPr id="91" name="Picture 90"/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48693" y="2428890"/>
              <a:ext cx="631019" cy="186677"/>
            </a:xfrm>
            <a:prstGeom prst="rect">
              <a:avLst/>
            </a:prstGeom>
          </p:spPr>
        </p:pic>
        <p:pic>
          <p:nvPicPr>
            <p:cNvPr id="92" name="Picture 91"/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6916" y="2788930"/>
              <a:ext cx="934467" cy="204415"/>
            </a:xfrm>
            <a:prstGeom prst="rect">
              <a:avLst/>
            </a:prstGeom>
          </p:spPr>
        </p:pic>
        <p:pic>
          <p:nvPicPr>
            <p:cNvPr id="93" name="Picture 92"/>
            <p:cNvPicPr>
              <a:picLocks noChangeAspect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3648" y="3107681"/>
              <a:ext cx="544263" cy="257313"/>
            </a:xfrm>
            <a:prstGeom prst="rect">
              <a:avLst/>
            </a:prstGeom>
          </p:spPr>
        </p:pic>
        <p:pic>
          <p:nvPicPr>
            <p:cNvPr id="94" name="Picture 93"/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78011" y="3495066"/>
              <a:ext cx="395536" cy="197768"/>
            </a:xfrm>
            <a:prstGeom prst="rect">
              <a:avLst/>
            </a:prstGeom>
          </p:spPr>
        </p:pic>
        <p:pic>
          <p:nvPicPr>
            <p:cNvPr id="95" name="Picture 94"/>
            <p:cNvPicPr>
              <a:picLocks noChangeAspect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78011" y="3845992"/>
              <a:ext cx="358025" cy="349969"/>
            </a:xfrm>
            <a:prstGeom prst="rect">
              <a:avLst/>
            </a:prstGeom>
          </p:spPr>
        </p:pic>
        <p:pic>
          <p:nvPicPr>
            <p:cNvPr id="96" name="Picture 95"/>
            <p:cNvPicPr>
              <a:picLocks noChangeAspect="1"/>
            </p:cNvPicPr>
            <p:nvPr userDrawn="1"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31640" y="4363639"/>
              <a:ext cx="644394" cy="187447"/>
            </a:xfrm>
            <a:prstGeom prst="rect">
              <a:avLst/>
            </a:prstGeom>
          </p:spPr>
        </p:pic>
        <p:pic>
          <p:nvPicPr>
            <p:cNvPr id="97" name="Picture 96"/>
            <p:cNvPicPr>
              <a:picLocks noChangeAspect="1"/>
            </p:cNvPicPr>
            <p:nvPr userDrawn="1"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3648" y="4877162"/>
              <a:ext cx="423490" cy="423490"/>
            </a:xfrm>
            <a:prstGeom prst="rect">
              <a:avLst/>
            </a:prstGeom>
          </p:spPr>
        </p:pic>
        <p:sp>
          <p:nvSpPr>
            <p:cNvPr id="98" name="TextBox 23"/>
            <p:cNvSpPr txBox="1"/>
            <p:nvPr userDrawn="1"/>
          </p:nvSpPr>
          <p:spPr>
            <a:xfrm>
              <a:off x="1043948" y="4646330"/>
              <a:ext cx="158417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it-IT" sz="900" b="1" dirty="0" smtClean="0"/>
                <a:t>e-Science Data Factory</a:t>
              </a:r>
              <a:endParaRPr lang="it-IT" sz="900" b="1" dirty="0"/>
            </a:p>
          </p:txBody>
        </p:sp>
        <p:pic>
          <p:nvPicPr>
            <p:cNvPr id="99" name="Picture 98"/>
            <p:cNvPicPr>
              <a:picLocks noChangeAspect="1" noChangeArrowheads="1"/>
            </p:cNvPicPr>
            <p:nvPr userDrawn="1"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3948" y="5410875"/>
              <a:ext cx="1439820" cy="3660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0" name="Picture 99"/>
            <p:cNvPicPr>
              <a:picLocks noChangeAspect="1"/>
            </p:cNvPicPr>
            <p:nvPr userDrawn="1"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83768" y="5102230"/>
              <a:ext cx="753216" cy="114866"/>
            </a:xfrm>
            <a:prstGeom prst="rect">
              <a:avLst/>
            </a:prstGeom>
          </p:spPr>
        </p:pic>
        <p:pic>
          <p:nvPicPr>
            <p:cNvPr id="101" name="Picture 100"/>
            <p:cNvPicPr>
              <a:picLocks noChangeAspect="1"/>
            </p:cNvPicPr>
            <p:nvPr userDrawn="1"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32601" y="4619743"/>
              <a:ext cx="683568" cy="294208"/>
            </a:xfrm>
            <a:prstGeom prst="rect">
              <a:avLst/>
            </a:prstGeom>
          </p:spPr>
        </p:pic>
        <p:pic>
          <p:nvPicPr>
            <p:cNvPr id="102" name="Picture 101"/>
            <p:cNvPicPr>
              <a:picLocks noChangeAspect="1"/>
            </p:cNvPicPr>
            <p:nvPr userDrawn="1"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08312" y="4217994"/>
              <a:ext cx="867544" cy="346415"/>
            </a:xfrm>
            <a:prstGeom prst="rect">
              <a:avLst/>
            </a:prstGeom>
          </p:spPr>
        </p:pic>
        <p:pic>
          <p:nvPicPr>
            <p:cNvPr id="103" name="Picture 102"/>
            <p:cNvPicPr>
              <a:picLocks noChangeAspect="1"/>
            </p:cNvPicPr>
            <p:nvPr userDrawn="1"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17515" y="3656982"/>
              <a:ext cx="413714" cy="404664"/>
            </a:xfrm>
            <a:prstGeom prst="rect">
              <a:avLst/>
            </a:prstGeom>
          </p:spPr>
        </p:pic>
        <p:pic>
          <p:nvPicPr>
            <p:cNvPr id="104" name="Picture 103"/>
            <p:cNvPicPr>
              <a:picLocks noChangeAspect="1"/>
            </p:cNvPicPr>
            <p:nvPr userDrawn="1"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28124" y="3115251"/>
              <a:ext cx="403105" cy="407081"/>
            </a:xfrm>
            <a:prstGeom prst="rect">
              <a:avLst/>
            </a:prstGeom>
          </p:spPr>
        </p:pic>
        <p:pic>
          <p:nvPicPr>
            <p:cNvPr id="105" name="Picture 104"/>
            <p:cNvPicPr>
              <a:picLocks noChangeAspect="1"/>
            </p:cNvPicPr>
            <p:nvPr userDrawn="1"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17515" y="2792393"/>
              <a:ext cx="405011" cy="224132"/>
            </a:xfrm>
            <a:prstGeom prst="rect">
              <a:avLst/>
            </a:prstGeom>
          </p:spPr>
        </p:pic>
        <p:pic>
          <p:nvPicPr>
            <p:cNvPr id="106" name="Picture 105"/>
            <p:cNvPicPr>
              <a:picLocks noChangeAspect="1"/>
            </p:cNvPicPr>
            <p:nvPr userDrawn="1"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6221" y="6131198"/>
              <a:ext cx="1121603" cy="790683"/>
            </a:xfrm>
            <a:prstGeom prst="rect">
              <a:avLst/>
            </a:prstGeom>
          </p:spPr>
        </p:pic>
        <p:pic>
          <p:nvPicPr>
            <p:cNvPr id="107" name="Picture 106"/>
            <p:cNvPicPr>
              <a:picLocks noChangeAspect="1"/>
            </p:cNvPicPr>
            <p:nvPr userDrawn="1"/>
          </p:nvPicPr>
          <p:blipFill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9050" y="5841632"/>
              <a:ext cx="415943" cy="359312"/>
            </a:xfrm>
            <a:prstGeom prst="rect">
              <a:avLst/>
            </a:prstGeom>
          </p:spPr>
        </p:pic>
        <p:pic>
          <p:nvPicPr>
            <p:cNvPr id="108" name="Picture 107"/>
            <p:cNvPicPr>
              <a:picLocks noChangeAspect="1"/>
            </p:cNvPicPr>
            <p:nvPr userDrawn="1"/>
          </p:nvPicPr>
          <p:blipFill>
            <a:blip r:embed="rId2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8013" y="4857809"/>
              <a:ext cx="446067" cy="128748"/>
            </a:xfrm>
            <a:prstGeom prst="rect">
              <a:avLst/>
            </a:prstGeom>
          </p:spPr>
        </p:pic>
        <p:pic>
          <p:nvPicPr>
            <p:cNvPr id="109" name="Picture 108"/>
            <p:cNvPicPr>
              <a:picLocks noChangeAspect="1"/>
            </p:cNvPicPr>
            <p:nvPr userDrawn="1"/>
          </p:nvPicPr>
          <p:blipFill>
            <a:blip r:embed="rId3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8459" y="4392960"/>
              <a:ext cx="806202" cy="310078"/>
            </a:xfrm>
            <a:prstGeom prst="rect">
              <a:avLst/>
            </a:prstGeom>
          </p:spPr>
        </p:pic>
        <p:pic>
          <p:nvPicPr>
            <p:cNvPr id="110" name="Picture 109"/>
            <p:cNvPicPr>
              <a:picLocks noChangeAspect="1"/>
            </p:cNvPicPr>
            <p:nvPr userDrawn="1"/>
          </p:nvPicPr>
          <p:blipFill>
            <a:blip r:embed="rId3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854" y="3267525"/>
              <a:ext cx="592460" cy="417684"/>
            </a:xfrm>
            <a:prstGeom prst="rect">
              <a:avLst/>
            </a:prstGeom>
          </p:spPr>
        </p:pic>
        <p:pic>
          <p:nvPicPr>
            <p:cNvPr id="111" name="Picture 110"/>
            <p:cNvPicPr>
              <a:picLocks noChangeAspect="1"/>
            </p:cNvPicPr>
            <p:nvPr userDrawn="1"/>
          </p:nvPicPr>
          <p:blipFill>
            <a:blip r:embed="rId3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18906" y="5337368"/>
              <a:ext cx="454871" cy="454871"/>
            </a:xfrm>
            <a:prstGeom prst="rect">
              <a:avLst/>
            </a:prstGeom>
          </p:spPr>
        </p:pic>
        <p:pic>
          <p:nvPicPr>
            <p:cNvPr id="112" name="Picture 111"/>
            <p:cNvPicPr>
              <a:picLocks noChangeAspect="1"/>
            </p:cNvPicPr>
            <p:nvPr userDrawn="1"/>
          </p:nvPicPr>
          <p:blipFill>
            <a:blip r:embed="rId3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91255" y="5949280"/>
              <a:ext cx="1074794" cy="266708"/>
            </a:xfrm>
            <a:prstGeom prst="rect">
              <a:avLst/>
            </a:prstGeom>
          </p:spPr>
        </p:pic>
        <p:pic>
          <p:nvPicPr>
            <p:cNvPr id="113" name="Picture 112"/>
            <p:cNvPicPr>
              <a:picLocks noChangeAspect="1"/>
            </p:cNvPicPr>
            <p:nvPr userDrawn="1"/>
          </p:nvPicPr>
          <p:blipFill>
            <a:blip r:embed="rId3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41942" y="2381561"/>
              <a:ext cx="556155" cy="281334"/>
            </a:xfrm>
            <a:prstGeom prst="rect">
              <a:avLst/>
            </a:prstGeom>
          </p:spPr>
        </p:pic>
        <p:pic>
          <p:nvPicPr>
            <p:cNvPr id="114" name="Picture 113"/>
            <p:cNvPicPr>
              <a:picLocks noChangeAspect="1"/>
            </p:cNvPicPr>
            <p:nvPr userDrawn="1"/>
          </p:nvPicPr>
          <p:blipFill>
            <a:blip r:embed="rId3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955" y="6380640"/>
              <a:ext cx="646388" cy="273966"/>
            </a:xfrm>
            <a:prstGeom prst="rect">
              <a:avLst/>
            </a:prstGeom>
          </p:spPr>
        </p:pic>
        <p:pic>
          <p:nvPicPr>
            <p:cNvPr id="115" name="Immagine 22" descr="poznan.jpg"/>
            <p:cNvPicPr>
              <a:picLocks noChangeAspect="1"/>
            </p:cNvPicPr>
            <p:nvPr userDrawn="1"/>
          </p:nvPicPr>
          <p:blipFill>
            <a:blip r:embed="rId36" cstate="print"/>
            <a:srcRect/>
            <a:stretch>
              <a:fillRect/>
            </a:stretch>
          </p:blipFill>
          <p:spPr bwMode="auto">
            <a:xfrm>
              <a:off x="141836" y="6003252"/>
              <a:ext cx="685747" cy="3303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6" name="Immagine 25" descr="SandT.jpg"/>
            <p:cNvPicPr>
              <a:picLocks noChangeAspect="1"/>
            </p:cNvPicPr>
            <p:nvPr userDrawn="1"/>
          </p:nvPicPr>
          <p:blipFill>
            <a:blip r:embed="rId37" cstate="print"/>
            <a:srcRect/>
            <a:stretch>
              <a:fillRect/>
            </a:stretch>
          </p:blipFill>
          <p:spPr bwMode="auto">
            <a:xfrm>
              <a:off x="1216451" y="1988840"/>
              <a:ext cx="951373" cy="2319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7" name="Immagine 29" descr="umwelt.jpg"/>
            <p:cNvPicPr>
              <a:picLocks noChangeAspect="1"/>
            </p:cNvPicPr>
            <p:nvPr userDrawn="1"/>
          </p:nvPicPr>
          <p:blipFill>
            <a:blip r:embed="rId38" cstate="print"/>
            <a:srcRect/>
            <a:stretch>
              <a:fillRect/>
            </a:stretch>
          </p:blipFill>
          <p:spPr bwMode="auto">
            <a:xfrm>
              <a:off x="139534" y="4157004"/>
              <a:ext cx="832066" cy="203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6131017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UDATPartnersWith numbers_GeographicalMap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211" y="464408"/>
            <a:ext cx="8524788" cy="6393592"/>
          </a:xfrm>
          <a:prstGeom prst="rect">
            <a:avLst/>
          </a:prstGeom>
        </p:spPr>
      </p:pic>
      <p:pic>
        <p:nvPicPr>
          <p:cNvPr id="11" name="Immagine 14" descr="logo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99" y="-211669"/>
            <a:ext cx="1227219" cy="1193800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371600" y="274638"/>
            <a:ext cx="7315200" cy="7921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Sottotitolo 2"/>
          <p:cNvSpPr txBox="1">
            <a:spLocks/>
          </p:cNvSpPr>
          <p:nvPr userDrawn="1"/>
        </p:nvSpPr>
        <p:spPr>
          <a:xfrm>
            <a:off x="50799" y="2348880"/>
            <a:ext cx="1136825" cy="4248472"/>
          </a:xfrm>
          <a:prstGeom prst="rect">
            <a:avLst/>
          </a:prstGeom>
          <a:ln>
            <a:noFill/>
          </a:ln>
        </p:spPr>
        <p:txBody>
          <a:bodyPr/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1200" b="0" dirty="0" smtClean="0">
                <a:solidFill>
                  <a:schemeClr val="tx1"/>
                </a:solidFill>
                <a:latin typeface="Century Gothic" pitchFamily="34" charset="0"/>
              </a:rPr>
              <a:t>1.   CSC</a:t>
            </a:r>
          </a:p>
          <a:p>
            <a:pPr algn="l"/>
            <a:r>
              <a:rPr lang="it-IT" sz="1200" b="0" dirty="0" smtClean="0">
                <a:solidFill>
                  <a:schemeClr val="tx1"/>
                </a:solidFill>
                <a:latin typeface="Century Gothic" pitchFamily="34" charset="0"/>
              </a:rPr>
              <a:t>2.   BSC</a:t>
            </a:r>
          </a:p>
          <a:p>
            <a:pPr algn="l"/>
            <a:r>
              <a:rPr lang="it-IT" sz="1200" b="0" dirty="0" smtClean="0">
                <a:solidFill>
                  <a:schemeClr val="tx1"/>
                </a:solidFill>
                <a:latin typeface="Century Gothic" pitchFamily="34" charset="0"/>
              </a:rPr>
              <a:t>3.   CERFACS</a:t>
            </a:r>
          </a:p>
          <a:p>
            <a:pPr algn="l"/>
            <a:r>
              <a:rPr lang="it-IT" sz="1200" b="0" dirty="0" smtClean="0">
                <a:solidFill>
                  <a:schemeClr val="tx1"/>
                </a:solidFill>
                <a:latin typeface="Century Gothic" pitchFamily="34" charset="0"/>
              </a:rPr>
              <a:t>4.   CINECA</a:t>
            </a:r>
          </a:p>
          <a:p>
            <a:pPr algn="l"/>
            <a:r>
              <a:rPr lang="it-IT" sz="1200" b="0" dirty="0" smtClean="0">
                <a:solidFill>
                  <a:schemeClr val="tx1"/>
                </a:solidFill>
                <a:latin typeface="Century Gothic" pitchFamily="34" charset="0"/>
              </a:rPr>
              <a:t>5.   CINES</a:t>
            </a:r>
          </a:p>
          <a:p>
            <a:pPr algn="l"/>
            <a:r>
              <a:rPr lang="it-IT" sz="1200" b="0" dirty="0" smtClean="0">
                <a:solidFill>
                  <a:schemeClr val="tx1"/>
                </a:solidFill>
                <a:latin typeface="Century Gothic" pitchFamily="34" charset="0"/>
              </a:rPr>
              <a:t>6.   DKRZ</a:t>
            </a:r>
          </a:p>
          <a:p>
            <a:pPr algn="l"/>
            <a:r>
              <a:rPr lang="it-IT" sz="1200" b="0" dirty="0" smtClean="0">
                <a:solidFill>
                  <a:schemeClr val="tx1"/>
                </a:solidFill>
                <a:latin typeface="Century Gothic" pitchFamily="34" charset="0"/>
              </a:rPr>
              <a:t>7.   EAA</a:t>
            </a:r>
          </a:p>
          <a:p>
            <a:pPr algn="l"/>
            <a:r>
              <a:rPr lang="it-IT" sz="1200" b="0" dirty="0" smtClean="0">
                <a:solidFill>
                  <a:schemeClr val="tx1"/>
                </a:solidFill>
                <a:latin typeface="Century Gothic" pitchFamily="34" charset="0"/>
              </a:rPr>
              <a:t>8.   EKUT</a:t>
            </a:r>
          </a:p>
          <a:p>
            <a:pPr algn="l"/>
            <a:r>
              <a:rPr lang="it-IT" sz="1200" b="0" dirty="0" smtClean="0">
                <a:solidFill>
                  <a:schemeClr val="tx1"/>
                </a:solidFill>
                <a:latin typeface="Century Gothic" pitchFamily="34" charset="0"/>
              </a:rPr>
              <a:t>9.   UEDIN</a:t>
            </a:r>
          </a:p>
          <a:p>
            <a:pPr algn="l"/>
            <a:r>
              <a:rPr lang="it-IT" sz="1200" b="0" dirty="0" smtClean="0">
                <a:solidFill>
                  <a:schemeClr val="tx1"/>
                </a:solidFill>
                <a:latin typeface="Century Gothic" pitchFamily="34" charset="0"/>
              </a:rPr>
              <a:t>10. INGV</a:t>
            </a:r>
          </a:p>
          <a:p>
            <a:pPr algn="l"/>
            <a:r>
              <a:rPr lang="it-IT" sz="1200" b="0" dirty="0" smtClean="0">
                <a:solidFill>
                  <a:schemeClr val="tx1"/>
                </a:solidFill>
                <a:latin typeface="Century Gothic" pitchFamily="34" charset="0"/>
              </a:rPr>
              <a:t>11. JUELICH</a:t>
            </a:r>
          </a:p>
          <a:p>
            <a:pPr algn="l"/>
            <a:r>
              <a:rPr lang="it-IT" sz="1200" b="0" dirty="0" smtClean="0">
                <a:solidFill>
                  <a:schemeClr val="tx1"/>
                </a:solidFill>
                <a:latin typeface="Century Gothic" pitchFamily="34" charset="0"/>
              </a:rPr>
              <a:t>12. PSNC</a:t>
            </a:r>
          </a:p>
          <a:p>
            <a:pPr algn="l"/>
            <a:r>
              <a:rPr lang="it-IT" sz="1200" b="0" dirty="0" smtClean="0">
                <a:solidFill>
                  <a:schemeClr val="tx1"/>
                </a:solidFill>
                <a:latin typeface="Century Gothic" pitchFamily="34" charset="0"/>
              </a:rPr>
              <a:t>13. SURFsara</a:t>
            </a:r>
          </a:p>
          <a:p>
            <a:pPr algn="l"/>
            <a:r>
              <a:rPr lang="it-IT" sz="1200" b="0" dirty="0" smtClean="0">
                <a:solidFill>
                  <a:schemeClr val="tx1"/>
                </a:solidFill>
                <a:latin typeface="Century Gothic" pitchFamily="34" charset="0"/>
              </a:rPr>
              <a:t>14. SIGMA</a:t>
            </a:r>
          </a:p>
          <a:p>
            <a:pPr algn="l"/>
            <a:r>
              <a:rPr lang="it-IT" sz="1200" b="0" dirty="0" smtClean="0">
                <a:solidFill>
                  <a:schemeClr val="tx1"/>
                </a:solidFill>
                <a:latin typeface="Century Gothic" pitchFamily="34" charset="0"/>
              </a:rPr>
              <a:t>15. STFC</a:t>
            </a:r>
          </a:p>
          <a:p>
            <a:pPr algn="l"/>
            <a:r>
              <a:rPr lang="it-IT" sz="1200" b="0" dirty="0" smtClean="0">
                <a:solidFill>
                  <a:schemeClr val="tx1"/>
                </a:solidFill>
                <a:latin typeface="Century Gothic" pitchFamily="34" charset="0"/>
              </a:rPr>
              <a:t>16. UCL</a:t>
            </a:r>
          </a:p>
          <a:p>
            <a:pPr algn="l"/>
            <a:r>
              <a:rPr lang="it-IT" sz="1200" b="0" dirty="0" smtClean="0">
                <a:solidFill>
                  <a:schemeClr val="tx1"/>
                </a:solidFill>
                <a:latin typeface="Century Gothic" pitchFamily="34" charset="0"/>
              </a:rPr>
              <a:t>17. TRUST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it-IT" sz="1200" b="0" dirty="0" smtClean="0">
                <a:solidFill>
                  <a:schemeClr val="tx1"/>
                </a:solidFill>
                <a:latin typeface="Century Gothic" pitchFamily="34" charset="0"/>
              </a:rPr>
              <a:t>18. GRNET </a:t>
            </a:r>
          </a:p>
          <a:p>
            <a:pPr algn="l"/>
            <a:endParaRPr lang="it-IT" sz="1200" b="0" dirty="0" smtClean="0">
              <a:solidFill>
                <a:schemeClr val="tx1"/>
              </a:solidFill>
              <a:latin typeface="Century Gothic" pitchFamily="34" charset="0"/>
            </a:endParaRPr>
          </a:p>
          <a:p>
            <a:pPr algn="l"/>
            <a:endParaRPr lang="en-US" sz="1200" b="0" dirty="0">
              <a:solidFill>
                <a:schemeClr val="tx1"/>
              </a:solidFill>
              <a:latin typeface="Century Gothic" pitchFamily="34" charset="0"/>
            </a:endParaRPr>
          </a:p>
        </p:txBody>
      </p:sp>
      <p:sp>
        <p:nvSpPr>
          <p:cNvPr id="8" name="Sottotitolo 2"/>
          <p:cNvSpPr txBox="1">
            <a:spLocks/>
          </p:cNvSpPr>
          <p:nvPr userDrawn="1"/>
        </p:nvSpPr>
        <p:spPr>
          <a:xfrm>
            <a:off x="1691680" y="2348881"/>
            <a:ext cx="1080120" cy="4157470"/>
          </a:xfrm>
          <a:prstGeom prst="rect">
            <a:avLst/>
          </a:prstGeom>
          <a:ln>
            <a:noFill/>
          </a:ln>
        </p:spPr>
        <p:txBody>
          <a:bodyPr/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1200" b="0" dirty="0" smtClean="0">
                <a:solidFill>
                  <a:schemeClr val="tx1"/>
                </a:solidFill>
                <a:latin typeface="Century Gothic" pitchFamily="34" charset="0"/>
              </a:rPr>
              <a:t>19. KIT</a:t>
            </a:r>
          </a:p>
          <a:p>
            <a:pPr algn="l"/>
            <a:r>
              <a:rPr lang="it-IT" sz="1200" b="0" dirty="0" smtClean="0">
                <a:solidFill>
                  <a:schemeClr val="tx1"/>
                </a:solidFill>
                <a:latin typeface="Century Gothic" pitchFamily="34" charset="0"/>
              </a:rPr>
              <a:t>20. LIBER</a:t>
            </a:r>
          </a:p>
          <a:p>
            <a:pPr algn="l"/>
            <a:r>
              <a:rPr lang="it-IT" sz="1200" b="0" dirty="0" smtClean="0">
                <a:solidFill>
                  <a:schemeClr val="tx1"/>
                </a:solidFill>
                <a:latin typeface="Century Gothic" pitchFamily="34" charset="0"/>
              </a:rPr>
              <a:t>21. DANS</a:t>
            </a:r>
          </a:p>
          <a:p>
            <a:pPr algn="l"/>
            <a:r>
              <a:rPr lang="it-IT" sz="1200" b="0" dirty="0" smtClean="0">
                <a:solidFill>
                  <a:schemeClr val="tx1"/>
                </a:solidFill>
                <a:latin typeface="Century Gothic" pitchFamily="34" charset="0"/>
              </a:rPr>
              <a:t>22. eSDF</a:t>
            </a:r>
          </a:p>
          <a:p>
            <a:pPr algn="l"/>
            <a:r>
              <a:rPr lang="it-IT" sz="1200" b="0" dirty="0" smtClean="0">
                <a:solidFill>
                  <a:schemeClr val="tx1"/>
                </a:solidFill>
                <a:latin typeface="Century Gothic" pitchFamily="34" charset="0"/>
              </a:rPr>
              <a:t>23. ULUND</a:t>
            </a:r>
          </a:p>
          <a:p>
            <a:pPr algn="l"/>
            <a:r>
              <a:rPr lang="it-IT" sz="1200" b="0" dirty="0" smtClean="0">
                <a:solidFill>
                  <a:schemeClr val="tx1"/>
                </a:solidFill>
                <a:latin typeface="Century Gothic" pitchFamily="34" charset="0"/>
              </a:rPr>
              <a:t>24.</a:t>
            </a:r>
            <a:r>
              <a:rPr lang="it-IT" sz="1200" b="0" baseline="0" dirty="0" smtClean="0">
                <a:solidFill>
                  <a:schemeClr val="tx1"/>
                </a:solidFill>
                <a:latin typeface="Century Gothic" pitchFamily="34" charset="0"/>
              </a:rPr>
              <a:t> KNMI</a:t>
            </a:r>
            <a:endParaRPr lang="it-IT" sz="1200" b="0" dirty="0" smtClean="0">
              <a:solidFill>
                <a:schemeClr val="tx1"/>
              </a:solidFill>
              <a:latin typeface="Century Gothic" pitchFamily="34" charset="0"/>
            </a:endParaRPr>
          </a:p>
          <a:p>
            <a:pPr algn="l"/>
            <a:r>
              <a:rPr lang="it-IT" sz="1200" b="0" dirty="0" smtClean="0">
                <a:solidFill>
                  <a:schemeClr val="tx1"/>
                </a:solidFill>
                <a:latin typeface="Century Gothic" pitchFamily="34" charset="0"/>
              </a:rPr>
              <a:t>25. GFZ</a:t>
            </a:r>
          </a:p>
          <a:p>
            <a:pPr algn="l"/>
            <a:r>
              <a:rPr lang="it-IT" sz="1200" b="0" dirty="0" smtClean="0">
                <a:solidFill>
                  <a:schemeClr val="tx1"/>
                </a:solidFill>
                <a:latin typeface="Century Gothic" pitchFamily="34" charset="0"/>
              </a:rPr>
              <a:t>26. CLARIN</a:t>
            </a:r>
          </a:p>
          <a:p>
            <a:pPr algn="l"/>
            <a:r>
              <a:rPr lang="it-IT" sz="1200" b="0" dirty="0" smtClean="0">
                <a:solidFill>
                  <a:schemeClr val="tx1"/>
                </a:solidFill>
                <a:latin typeface="Century Gothic" pitchFamily="34" charset="0"/>
              </a:rPr>
              <a:t>27. MPG</a:t>
            </a:r>
          </a:p>
          <a:p>
            <a:pPr algn="l"/>
            <a:r>
              <a:rPr lang="it-IT" sz="1200" b="0" dirty="0" smtClean="0">
                <a:solidFill>
                  <a:schemeClr val="tx1"/>
                </a:solidFill>
                <a:latin typeface="Century Gothic" pitchFamily="34" charset="0"/>
              </a:rPr>
              <a:t>28. JISC</a:t>
            </a:r>
          </a:p>
          <a:p>
            <a:pPr algn="l"/>
            <a:r>
              <a:rPr lang="it-IT" sz="1200" b="0" dirty="0" smtClean="0">
                <a:solidFill>
                  <a:schemeClr val="tx1"/>
                </a:solidFill>
                <a:latin typeface="Century Gothic" pitchFamily="34" charset="0"/>
              </a:rPr>
              <a:t>29. UNS</a:t>
            </a:r>
          </a:p>
          <a:p>
            <a:pPr algn="l"/>
            <a:r>
              <a:rPr lang="it-IT" sz="1200" b="0" dirty="0" smtClean="0">
                <a:solidFill>
                  <a:schemeClr val="tx1"/>
                </a:solidFill>
                <a:latin typeface="Century Gothic" pitchFamily="34" charset="0"/>
              </a:rPr>
              <a:t>30. CERN</a:t>
            </a:r>
          </a:p>
          <a:p>
            <a:pPr algn="l"/>
            <a:r>
              <a:rPr lang="it-IT" sz="1200" b="0" dirty="0" smtClean="0">
                <a:solidFill>
                  <a:schemeClr val="tx1"/>
                </a:solidFill>
                <a:latin typeface="Century Gothic" pitchFamily="34" charset="0"/>
              </a:rPr>
              <a:t>31. UHEL</a:t>
            </a:r>
          </a:p>
          <a:p>
            <a:pPr algn="l"/>
            <a:r>
              <a:rPr lang="it-IT" sz="1200" b="0" dirty="0" smtClean="0">
                <a:solidFill>
                  <a:schemeClr val="tx1"/>
                </a:solidFill>
                <a:latin typeface="Century Gothic" pitchFamily="34" charset="0"/>
              </a:rPr>
              <a:t>32. EMBL</a:t>
            </a:r>
          </a:p>
          <a:p>
            <a:pPr algn="l"/>
            <a:r>
              <a:rPr lang="it-IT" sz="1200" b="0" dirty="0" smtClean="0">
                <a:solidFill>
                  <a:schemeClr val="tx1"/>
                </a:solidFill>
                <a:latin typeface="Century Gothic" pitchFamily="34" charset="0"/>
              </a:rPr>
              <a:t>33. SNIC</a:t>
            </a:r>
          </a:p>
          <a:p>
            <a:pPr algn="l"/>
            <a:r>
              <a:rPr lang="it-IT" sz="1200" b="0" dirty="0" smtClean="0">
                <a:solidFill>
                  <a:schemeClr val="tx1"/>
                </a:solidFill>
                <a:latin typeface="Century Gothic" pitchFamily="34" charset="0"/>
              </a:rPr>
              <a:t>34. KTH</a:t>
            </a:r>
          </a:p>
          <a:p>
            <a:pPr algn="l"/>
            <a:r>
              <a:rPr lang="it-IT" sz="1200" b="0" dirty="0" smtClean="0">
                <a:solidFill>
                  <a:schemeClr val="tx1"/>
                </a:solidFill>
                <a:latin typeface="Century Gothic" pitchFamily="34" charset="0"/>
              </a:rPr>
              <a:t>35. MPI-MET</a:t>
            </a:r>
            <a:endParaRPr lang="en-US" sz="1200" b="0" dirty="0">
              <a:solidFill>
                <a:schemeClr val="tx1"/>
              </a:solidFill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970266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UDATPartnersWith numbers_PoliticalMap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563" y="476672"/>
            <a:ext cx="8508436" cy="6381328"/>
          </a:xfrm>
          <a:prstGeom prst="rect">
            <a:avLst/>
          </a:prstGeom>
        </p:spPr>
      </p:pic>
      <p:pic>
        <p:nvPicPr>
          <p:cNvPr id="11" name="Immagine 14" descr="logo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99" y="-211669"/>
            <a:ext cx="1227219" cy="1193800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371600" y="274638"/>
            <a:ext cx="7315200" cy="7921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Sottotitolo 2"/>
          <p:cNvSpPr txBox="1">
            <a:spLocks/>
          </p:cNvSpPr>
          <p:nvPr userDrawn="1"/>
        </p:nvSpPr>
        <p:spPr>
          <a:xfrm>
            <a:off x="50799" y="2348880"/>
            <a:ext cx="1136825" cy="4248472"/>
          </a:xfrm>
          <a:prstGeom prst="rect">
            <a:avLst/>
          </a:prstGeom>
          <a:ln>
            <a:noFill/>
          </a:ln>
        </p:spPr>
        <p:txBody>
          <a:bodyPr/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1200" b="0" dirty="0" smtClean="0">
                <a:solidFill>
                  <a:schemeClr val="tx1"/>
                </a:solidFill>
                <a:latin typeface="Century Gothic" pitchFamily="34" charset="0"/>
              </a:rPr>
              <a:t>1.   CSC</a:t>
            </a:r>
          </a:p>
          <a:p>
            <a:pPr algn="l"/>
            <a:r>
              <a:rPr lang="it-IT" sz="1200" b="0" dirty="0" smtClean="0">
                <a:solidFill>
                  <a:schemeClr val="tx1"/>
                </a:solidFill>
                <a:latin typeface="Century Gothic" pitchFamily="34" charset="0"/>
              </a:rPr>
              <a:t>2.   BSC</a:t>
            </a:r>
          </a:p>
          <a:p>
            <a:pPr algn="l"/>
            <a:r>
              <a:rPr lang="it-IT" sz="1200" b="0" dirty="0" smtClean="0">
                <a:solidFill>
                  <a:schemeClr val="tx1"/>
                </a:solidFill>
                <a:latin typeface="Century Gothic" pitchFamily="34" charset="0"/>
              </a:rPr>
              <a:t>3.   CERFACS</a:t>
            </a:r>
          </a:p>
          <a:p>
            <a:pPr algn="l"/>
            <a:r>
              <a:rPr lang="it-IT" sz="1200" b="0" dirty="0" smtClean="0">
                <a:solidFill>
                  <a:schemeClr val="tx1"/>
                </a:solidFill>
                <a:latin typeface="Century Gothic" pitchFamily="34" charset="0"/>
              </a:rPr>
              <a:t>4.   CINECA</a:t>
            </a:r>
          </a:p>
          <a:p>
            <a:pPr algn="l"/>
            <a:r>
              <a:rPr lang="it-IT" sz="1200" b="0" dirty="0" smtClean="0">
                <a:solidFill>
                  <a:schemeClr val="tx1"/>
                </a:solidFill>
                <a:latin typeface="Century Gothic" pitchFamily="34" charset="0"/>
              </a:rPr>
              <a:t>5.   CINES</a:t>
            </a:r>
          </a:p>
          <a:p>
            <a:pPr algn="l"/>
            <a:r>
              <a:rPr lang="it-IT" sz="1200" b="0" dirty="0" smtClean="0">
                <a:solidFill>
                  <a:schemeClr val="tx1"/>
                </a:solidFill>
                <a:latin typeface="Century Gothic" pitchFamily="34" charset="0"/>
              </a:rPr>
              <a:t>6.   DKRZ</a:t>
            </a:r>
          </a:p>
          <a:p>
            <a:pPr algn="l"/>
            <a:r>
              <a:rPr lang="it-IT" sz="1200" b="0" dirty="0" smtClean="0">
                <a:solidFill>
                  <a:schemeClr val="tx1"/>
                </a:solidFill>
                <a:latin typeface="Century Gothic" pitchFamily="34" charset="0"/>
              </a:rPr>
              <a:t>7.   EAA</a:t>
            </a:r>
          </a:p>
          <a:p>
            <a:pPr algn="l"/>
            <a:r>
              <a:rPr lang="it-IT" sz="1200" b="0" dirty="0" smtClean="0">
                <a:solidFill>
                  <a:schemeClr val="tx1"/>
                </a:solidFill>
                <a:latin typeface="Century Gothic" pitchFamily="34" charset="0"/>
              </a:rPr>
              <a:t>8.   EKUT</a:t>
            </a:r>
          </a:p>
          <a:p>
            <a:pPr algn="l"/>
            <a:r>
              <a:rPr lang="it-IT" sz="1200" b="0" dirty="0" smtClean="0">
                <a:solidFill>
                  <a:schemeClr val="tx1"/>
                </a:solidFill>
                <a:latin typeface="Century Gothic" pitchFamily="34" charset="0"/>
              </a:rPr>
              <a:t>9.   UEDIN</a:t>
            </a:r>
          </a:p>
          <a:p>
            <a:pPr algn="l"/>
            <a:r>
              <a:rPr lang="it-IT" sz="1200" b="0" dirty="0" smtClean="0">
                <a:solidFill>
                  <a:schemeClr val="tx1"/>
                </a:solidFill>
                <a:latin typeface="Century Gothic" pitchFamily="34" charset="0"/>
              </a:rPr>
              <a:t>10. INGV</a:t>
            </a:r>
          </a:p>
          <a:p>
            <a:pPr algn="l"/>
            <a:r>
              <a:rPr lang="it-IT" sz="1200" b="0" dirty="0" smtClean="0">
                <a:solidFill>
                  <a:schemeClr val="tx1"/>
                </a:solidFill>
                <a:latin typeface="Century Gothic" pitchFamily="34" charset="0"/>
              </a:rPr>
              <a:t>11. JUELICH</a:t>
            </a:r>
          </a:p>
          <a:p>
            <a:pPr algn="l"/>
            <a:r>
              <a:rPr lang="it-IT" sz="1200" b="0" dirty="0" smtClean="0">
                <a:solidFill>
                  <a:schemeClr val="tx1"/>
                </a:solidFill>
                <a:latin typeface="Century Gothic" pitchFamily="34" charset="0"/>
              </a:rPr>
              <a:t>12. PSNC</a:t>
            </a:r>
          </a:p>
          <a:p>
            <a:pPr algn="l"/>
            <a:r>
              <a:rPr lang="it-IT" sz="1200" b="0" dirty="0" smtClean="0">
                <a:solidFill>
                  <a:schemeClr val="tx1"/>
                </a:solidFill>
                <a:latin typeface="Century Gothic" pitchFamily="34" charset="0"/>
              </a:rPr>
              <a:t>13. SURFsara</a:t>
            </a:r>
          </a:p>
          <a:p>
            <a:pPr algn="l"/>
            <a:r>
              <a:rPr lang="it-IT" sz="1200" b="0" dirty="0" smtClean="0">
                <a:solidFill>
                  <a:schemeClr val="tx1"/>
                </a:solidFill>
                <a:latin typeface="Century Gothic" pitchFamily="34" charset="0"/>
              </a:rPr>
              <a:t>14. SIGMA</a:t>
            </a:r>
          </a:p>
          <a:p>
            <a:pPr algn="l"/>
            <a:r>
              <a:rPr lang="it-IT" sz="1200" b="0" dirty="0" smtClean="0">
                <a:solidFill>
                  <a:schemeClr val="tx1"/>
                </a:solidFill>
                <a:latin typeface="Century Gothic" pitchFamily="34" charset="0"/>
              </a:rPr>
              <a:t>15. STFC</a:t>
            </a:r>
          </a:p>
          <a:p>
            <a:pPr algn="l"/>
            <a:r>
              <a:rPr lang="it-IT" sz="1200" b="0" dirty="0" smtClean="0">
                <a:solidFill>
                  <a:schemeClr val="tx1"/>
                </a:solidFill>
                <a:latin typeface="Century Gothic" pitchFamily="34" charset="0"/>
              </a:rPr>
              <a:t>16. UCL</a:t>
            </a:r>
          </a:p>
          <a:p>
            <a:pPr algn="l"/>
            <a:r>
              <a:rPr lang="it-IT" sz="1200" b="0" dirty="0" smtClean="0">
                <a:solidFill>
                  <a:schemeClr val="tx1"/>
                </a:solidFill>
                <a:latin typeface="Century Gothic" pitchFamily="34" charset="0"/>
              </a:rPr>
              <a:t>17. TRUST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it-IT" sz="1200" b="0" dirty="0" smtClean="0">
                <a:solidFill>
                  <a:schemeClr val="tx1"/>
                </a:solidFill>
                <a:latin typeface="Century Gothic" pitchFamily="34" charset="0"/>
              </a:rPr>
              <a:t>18. GRNET </a:t>
            </a:r>
          </a:p>
          <a:p>
            <a:pPr algn="l"/>
            <a:endParaRPr lang="it-IT" sz="1200" b="0" dirty="0" smtClean="0">
              <a:solidFill>
                <a:schemeClr val="tx1"/>
              </a:solidFill>
              <a:latin typeface="Century Gothic" pitchFamily="34" charset="0"/>
            </a:endParaRPr>
          </a:p>
          <a:p>
            <a:pPr algn="l"/>
            <a:endParaRPr lang="en-US" sz="1200" b="0" dirty="0">
              <a:solidFill>
                <a:schemeClr val="tx1"/>
              </a:solidFill>
              <a:latin typeface="Century Gothic" pitchFamily="34" charset="0"/>
            </a:endParaRPr>
          </a:p>
        </p:txBody>
      </p:sp>
      <p:sp>
        <p:nvSpPr>
          <p:cNvPr id="8" name="Sottotitolo 2"/>
          <p:cNvSpPr txBox="1">
            <a:spLocks/>
          </p:cNvSpPr>
          <p:nvPr userDrawn="1"/>
        </p:nvSpPr>
        <p:spPr>
          <a:xfrm>
            <a:off x="1691680" y="2348881"/>
            <a:ext cx="1080120" cy="4157470"/>
          </a:xfrm>
          <a:prstGeom prst="rect">
            <a:avLst/>
          </a:prstGeom>
          <a:ln>
            <a:noFill/>
          </a:ln>
        </p:spPr>
        <p:txBody>
          <a:bodyPr/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1200" b="0" dirty="0" smtClean="0">
                <a:solidFill>
                  <a:schemeClr val="tx1"/>
                </a:solidFill>
                <a:latin typeface="Century Gothic" pitchFamily="34" charset="0"/>
              </a:rPr>
              <a:t>19. KIT</a:t>
            </a:r>
          </a:p>
          <a:p>
            <a:pPr algn="l"/>
            <a:r>
              <a:rPr lang="it-IT" sz="1200" b="0" dirty="0" smtClean="0">
                <a:solidFill>
                  <a:schemeClr val="tx1"/>
                </a:solidFill>
                <a:latin typeface="Century Gothic" pitchFamily="34" charset="0"/>
              </a:rPr>
              <a:t>20. LIBER</a:t>
            </a:r>
          </a:p>
          <a:p>
            <a:pPr algn="l"/>
            <a:r>
              <a:rPr lang="it-IT" sz="1200" b="0" dirty="0" smtClean="0">
                <a:solidFill>
                  <a:schemeClr val="tx1"/>
                </a:solidFill>
                <a:latin typeface="Century Gothic" pitchFamily="34" charset="0"/>
              </a:rPr>
              <a:t>21. DANS</a:t>
            </a:r>
          </a:p>
          <a:p>
            <a:pPr algn="l"/>
            <a:r>
              <a:rPr lang="it-IT" sz="1200" b="0" dirty="0" smtClean="0">
                <a:solidFill>
                  <a:schemeClr val="tx1"/>
                </a:solidFill>
                <a:latin typeface="Century Gothic" pitchFamily="34" charset="0"/>
              </a:rPr>
              <a:t>22. eSDF</a:t>
            </a:r>
          </a:p>
          <a:p>
            <a:pPr algn="l"/>
            <a:r>
              <a:rPr lang="it-IT" sz="1200" b="0" dirty="0" smtClean="0">
                <a:solidFill>
                  <a:schemeClr val="tx1"/>
                </a:solidFill>
                <a:latin typeface="Century Gothic" pitchFamily="34" charset="0"/>
              </a:rPr>
              <a:t>23. ULUND</a:t>
            </a:r>
          </a:p>
          <a:p>
            <a:pPr algn="l"/>
            <a:r>
              <a:rPr lang="it-IT" sz="1200" b="0" dirty="0" smtClean="0">
                <a:solidFill>
                  <a:schemeClr val="tx1"/>
                </a:solidFill>
                <a:latin typeface="Century Gothic" pitchFamily="34" charset="0"/>
              </a:rPr>
              <a:t>24.</a:t>
            </a:r>
            <a:r>
              <a:rPr lang="it-IT" sz="1200" b="0" baseline="0" dirty="0" smtClean="0">
                <a:solidFill>
                  <a:schemeClr val="tx1"/>
                </a:solidFill>
                <a:latin typeface="Century Gothic" pitchFamily="34" charset="0"/>
              </a:rPr>
              <a:t> KNMI</a:t>
            </a:r>
            <a:endParaRPr lang="it-IT" sz="1200" b="0" dirty="0" smtClean="0">
              <a:solidFill>
                <a:schemeClr val="tx1"/>
              </a:solidFill>
              <a:latin typeface="Century Gothic" pitchFamily="34" charset="0"/>
            </a:endParaRPr>
          </a:p>
          <a:p>
            <a:pPr algn="l"/>
            <a:r>
              <a:rPr lang="it-IT" sz="1200" b="0" dirty="0" smtClean="0">
                <a:solidFill>
                  <a:schemeClr val="tx1"/>
                </a:solidFill>
                <a:latin typeface="Century Gothic" pitchFamily="34" charset="0"/>
              </a:rPr>
              <a:t>25. GFZ</a:t>
            </a:r>
          </a:p>
          <a:p>
            <a:pPr algn="l"/>
            <a:r>
              <a:rPr lang="it-IT" sz="1200" b="0" dirty="0" smtClean="0">
                <a:solidFill>
                  <a:schemeClr val="tx1"/>
                </a:solidFill>
                <a:latin typeface="Century Gothic" pitchFamily="34" charset="0"/>
              </a:rPr>
              <a:t>26. CLARIN</a:t>
            </a:r>
          </a:p>
          <a:p>
            <a:pPr algn="l"/>
            <a:r>
              <a:rPr lang="it-IT" sz="1200" b="0" dirty="0" smtClean="0">
                <a:solidFill>
                  <a:schemeClr val="tx1"/>
                </a:solidFill>
                <a:latin typeface="Century Gothic" pitchFamily="34" charset="0"/>
              </a:rPr>
              <a:t>27. MPG</a:t>
            </a:r>
          </a:p>
          <a:p>
            <a:pPr algn="l"/>
            <a:r>
              <a:rPr lang="it-IT" sz="1200" b="0" dirty="0" smtClean="0">
                <a:solidFill>
                  <a:schemeClr val="tx1"/>
                </a:solidFill>
                <a:latin typeface="Century Gothic" pitchFamily="34" charset="0"/>
              </a:rPr>
              <a:t>28. JISC</a:t>
            </a:r>
          </a:p>
          <a:p>
            <a:pPr algn="l"/>
            <a:r>
              <a:rPr lang="it-IT" sz="1200" b="0" dirty="0" smtClean="0">
                <a:solidFill>
                  <a:schemeClr val="tx1"/>
                </a:solidFill>
                <a:latin typeface="Century Gothic" pitchFamily="34" charset="0"/>
              </a:rPr>
              <a:t>29. UNS</a:t>
            </a:r>
          </a:p>
          <a:p>
            <a:pPr algn="l"/>
            <a:r>
              <a:rPr lang="it-IT" sz="1200" b="0" dirty="0" smtClean="0">
                <a:solidFill>
                  <a:schemeClr val="tx1"/>
                </a:solidFill>
                <a:latin typeface="Century Gothic" pitchFamily="34" charset="0"/>
              </a:rPr>
              <a:t>30. CERN</a:t>
            </a:r>
          </a:p>
          <a:p>
            <a:pPr algn="l"/>
            <a:r>
              <a:rPr lang="it-IT" sz="1200" b="0" dirty="0" smtClean="0">
                <a:solidFill>
                  <a:schemeClr val="tx1"/>
                </a:solidFill>
                <a:latin typeface="Century Gothic" pitchFamily="34" charset="0"/>
              </a:rPr>
              <a:t>31. UHEL</a:t>
            </a:r>
          </a:p>
          <a:p>
            <a:pPr algn="l"/>
            <a:r>
              <a:rPr lang="it-IT" sz="1200" b="0" dirty="0" smtClean="0">
                <a:solidFill>
                  <a:schemeClr val="tx1"/>
                </a:solidFill>
                <a:latin typeface="Century Gothic" pitchFamily="34" charset="0"/>
              </a:rPr>
              <a:t>32. EMBL</a:t>
            </a:r>
          </a:p>
          <a:p>
            <a:pPr algn="l"/>
            <a:r>
              <a:rPr lang="it-IT" sz="1200" b="0" dirty="0" smtClean="0">
                <a:solidFill>
                  <a:schemeClr val="tx1"/>
                </a:solidFill>
                <a:latin typeface="Century Gothic" pitchFamily="34" charset="0"/>
              </a:rPr>
              <a:t>33. SNIC</a:t>
            </a:r>
          </a:p>
          <a:p>
            <a:pPr algn="l"/>
            <a:r>
              <a:rPr lang="it-IT" sz="1200" b="0" dirty="0" smtClean="0">
                <a:solidFill>
                  <a:schemeClr val="tx1"/>
                </a:solidFill>
                <a:latin typeface="Century Gothic" pitchFamily="34" charset="0"/>
              </a:rPr>
              <a:t>34. KTH</a:t>
            </a:r>
          </a:p>
          <a:p>
            <a:pPr algn="l"/>
            <a:r>
              <a:rPr lang="it-IT" sz="1200" b="0" dirty="0" smtClean="0">
                <a:solidFill>
                  <a:schemeClr val="tx1"/>
                </a:solidFill>
                <a:latin typeface="Century Gothic" pitchFamily="34" charset="0"/>
              </a:rPr>
              <a:t>35. MPI-MET</a:t>
            </a:r>
            <a:endParaRPr lang="en-US" sz="1200" b="0" dirty="0">
              <a:solidFill>
                <a:schemeClr val="tx1"/>
              </a:solidFill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933168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UDAT Communiti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4" descr="logo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99" y="-211669"/>
            <a:ext cx="1227219" cy="1193800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371600" y="274638"/>
            <a:ext cx="7315200" cy="7921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606" y="764704"/>
            <a:ext cx="8124394" cy="6093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571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UDAT Communities_empt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4" descr="logo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99" y="-211669"/>
            <a:ext cx="1227219" cy="1193800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371600" y="274638"/>
            <a:ext cx="7315200" cy="7921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728700"/>
            <a:ext cx="8172399" cy="612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698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Final Slide">
    <p:bg>
      <p:bgPr>
        <a:solidFill>
          <a:srgbClr val="F7B1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5352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it-IT" dirty="0"/>
          </a:p>
        </p:txBody>
      </p:sp>
      <p:sp>
        <p:nvSpPr>
          <p:cNvPr id="3" name="Rettangolo 2"/>
          <p:cNvSpPr/>
          <p:nvPr userDrawn="1"/>
        </p:nvSpPr>
        <p:spPr>
          <a:xfrm>
            <a:off x="3291932" y="6137094"/>
            <a:ext cx="279223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 kern="120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2"/>
              </a:rPr>
              <a:t>www.eudat.eu</a:t>
            </a:r>
            <a:endParaRPr lang="en-GB" sz="2800" kern="1200" noProof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Rettangolo 10"/>
          <p:cNvSpPr/>
          <p:nvPr userDrawn="1"/>
        </p:nvSpPr>
        <p:spPr>
          <a:xfrm>
            <a:off x="0" y="6783755"/>
            <a:ext cx="2387600" cy="83123"/>
          </a:xfrm>
          <a:prstGeom prst="rect">
            <a:avLst/>
          </a:prstGeom>
          <a:solidFill>
            <a:srgbClr val="002B9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0000"/>
              </a:solidFill>
            </a:endParaRPr>
          </a:p>
        </p:txBody>
      </p:sp>
      <p:sp>
        <p:nvSpPr>
          <p:cNvPr id="5" name="Rettangolo 15"/>
          <p:cNvSpPr/>
          <p:nvPr userDrawn="1"/>
        </p:nvSpPr>
        <p:spPr>
          <a:xfrm>
            <a:off x="2387599" y="6783755"/>
            <a:ext cx="2345268" cy="83123"/>
          </a:xfrm>
          <a:prstGeom prst="rect">
            <a:avLst/>
          </a:prstGeom>
          <a:solidFill>
            <a:srgbClr val="AA21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0000"/>
              </a:solidFill>
            </a:endParaRPr>
          </a:p>
        </p:txBody>
      </p:sp>
      <p:sp>
        <p:nvSpPr>
          <p:cNvPr id="6" name="Rettangolo 16"/>
          <p:cNvSpPr/>
          <p:nvPr userDrawn="1"/>
        </p:nvSpPr>
        <p:spPr>
          <a:xfrm>
            <a:off x="4732867" y="6783755"/>
            <a:ext cx="2305367" cy="83123"/>
          </a:xfrm>
          <a:prstGeom prst="rect">
            <a:avLst/>
          </a:prstGeom>
          <a:solidFill>
            <a:srgbClr val="E35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0000"/>
              </a:solidFill>
            </a:endParaRPr>
          </a:p>
        </p:txBody>
      </p:sp>
      <p:sp>
        <p:nvSpPr>
          <p:cNvPr id="7" name="Rettangolo 17"/>
          <p:cNvSpPr/>
          <p:nvPr userDrawn="1"/>
        </p:nvSpPr>
        <p:spPr>
          <a:xfrm>
            <a:off x="7038234" y="6783755"/>
            <a:ext cx="2105767" cy="83123"/>
          </a:xfrm>
          <a:prstGeom prst="rect">
            <a:avLst/>
          </a:prstGeom>
          <a:solidFill>
            <a:srgbClr val="FAC4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9832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_B2SAF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tangolo 6"/>
          <p:cNvSpPr/>
          <p:nvPr userDrawn="1"/>
        </p:nvSpPr>
        <p:spPr>
          <a:xfrm>
            <a:off x="4644008" y="1828800"/>
            <a:ext cx="401167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200" b="1" kern="1200" noProof="0" dirty="0" smtClean="0">
                <a:solidFill>
                  <a:srgbClr val="1B216E"/>
                </a:solidFill>
                <a:latin typeface="Century Gothic" panose="020B0502020202020204" pitchFamily="34" charset="0"/>
                <a:ea typeface="+mn-ea"/>
                <a:cs typeface="+mn-cs"/>
              </a:rPr>
              <a:t>Replicate Research Data Safely</a:t>
            </a:r>
            <a:endParaRPr lang="en-GB" sz="1200" b="1" noProof="0" dirty="0">
              <a:solidFill>
                <a:srgbClr val="1B216E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4" name="Immagine 7" descr="eudat-logo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919" y="367184"/>
            <a:ext cx="1996842" cy="1189608"/>
          </a:xfrm>
          <a:prstGeom prst="rect">
            <a:avLst/>
          </a:prstGeom>
        </p:spPr>
      </p:pic>
      <p:pic>
        <p:nvPicPr>
          <p:cNvPr id="15" name="Picture 14" descr="b2safe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6692342" y="116632"/>
            <a:ext cx="1489920" cy="1728000"/>
          </a:xfrm>
          <a:prstGeom prst="rect">
            <a:avLst/>
          </a:prstGeom>
        </p:spPr>
      </p:pic>
      <p:sp>
        <p:nvSpPr>
          <p:cNvPr id="16" name="Rettangolo 8"/>
          <p:cNvSpPr/>
          <p:nvPr userDrawn="1"/>
        </p:nvSpPr>
        <p:spPr>
          <a:xfrm>
            <a:off x="5863428" y="6191938"/>
            <a:ext cx="33170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600" b="1" kern="1200" noProof="0" dirty="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  <a:hlinkClick r:id="rId5"/>
              </a:rPr>
              <a:t>eudat.eu/b2safe</a:t>
            </a:r>
            <a:endParaRPr lang="en-GB" sz="1600" b="1" kern="1200" noProof="0" dirty="0" smtClean="0">
              <a:solidFill>
                <a:schemeClr val="tx1"/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8" name="Rettangolo 10"/>
          <p:cNvSpPr/>
          <p:nvPr userDrawn="1"/>
        </p:nvSpPr>
        <p:spPr>
          <a:xfrm>
            <a:off x="0" y="6783755"/>
            <a:ext cx="2387600" cy="83123"/>
          </a:xfrm>
          <a:prstGeom prst="rect">
            <a:avLst/>
          </a:prstGeom>
          <a:solidFill>
            <a:srgbClr val="002B9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0000"/>
              </a:solidFill>
            </a:endParaRPr>
          </a:p>
        </p:txBody>
      </p:sp>
      <p:sp>
        <p:nvSpPr>
          <p:cNvPr id="19" name="Rettangolo 15"/>
          <p:cNvSpPr/>
          <p:nvPr userDrawn="1"/>
        </p:nvSpPr>
        <p:spPr>
          <a:xfrm>
            <a:off x="2387599" y="6783755"/>
            <a:ext cx="2345268" cy="83123"/>
          </a:xfrm>
          <a:prstGeom prst="rect">
            <a:avLst/>
          </a:prstGeom>
          <a:solidFill>
            <a:srgbClr val="AA21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0000"/>
              </a:solidFill>
            </a:endParaRPr>
          </a:p>
        </p:txBody>
      </p:sp>
      <p:sp>
        <p:nvSpPr>
          <p:cNvPr id="20" name="Rettangolo 16"/>
          <p:cNvSpPr/>
          <p:nvPr userDrawn="1"/>
        </p:nvSpPr>
        <p:spPr>
          <a:xfrm>
            <a:off x="4732867" y="6783755"/>
            <a:ext cx="2305367" cy="83123"/>
          </a:xfrm>
          <a:prstGeom prst="rect">
            <a:avLst/>
          </a:prstGeom>
          <a:solidFill>
            <a:srgbClr val="E35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0000"/>
              </a:solidFill>
            </a:endParaRPr>
          </a:p>
        </p:txBody>
      </p:sp>
      <p:sp>
        <p:nvSpPr>
          <p:cNvPr id="21" name="Rettangolo 17"/>
          <p:cNvSpPr/>
          <p:nvPr userDrawn="1"/>
        </p:nvSpPr>
        <p:spPr>
          <a:xfrm>
            <a:off x="7038234" y="6783755"/>
            <a:ext cx="2105767" cy="83123"/>
          </a:xfrm>
          <a:prstGeom prst="rect">
            <a:avLst/>
          </a:prstGeom>
          <a:solidFill>
            <a:srgbClr val="FAC4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0000"/>
              </a:solidFill>
            </a:endParaRPr>
          </a:p>
        </p:txBody>
      </p:sp>
      <p:sp>
        <p:nvSpPr>
          <p:cNvPr id="23" name="Rettangolo 8"/>
          <p:cNvSpPr/>
          <p:nvPr userDrawn="1"/>
        </p:nvSpPr>
        <p:spPr>
          <a:xfrm>
            <a:off x="7358189" y="6407548"/>
            <a:ext cx="18134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600" b="1" kern="1200" noProof="0" dirty="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  <a:hlinkClick r:id="rId6"/>
              </a:rPr>
              <a:t>www.eudat.eu</a:t>
            </a:r>
            <a:endParaRPr lang="en-GB" sz="1600" b="1" kern="1200" noProof="0" dirty="0" smtClean="0">
              <a:solidFill>
                <a:schemeClr val="tx1"/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24" name="Title 1"/>
          <p:cNvSpPr>
            <a:spLocks noGrp="1"/>
          </p:cNvSpPr>
          <p:nvPr>
            <p:ph type="ctrTitle"/>
          </p:nvPr>
        </p:nvSpPr>
        <p:spPr>
          <a:xfrm>
            <a:off x="685800" y="2420888"/>
            <a:ext cx="7772400" cy="1470025"/>
          </a:xfrm>
        </p:spPr>
        <p:txBody>
          <a:bodyPr>
            <a:normAutofit/>
          </a:bodyPr>
          <a:lstStyle>
            <a:lvl1pPr>
              <a:defRPr sz="4000">
                <a:latin typeface="Century Gothic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5" name="Subtitle 2"/>
          <p:cNvSpPr>
            <a:spLocks noGrp="1"/>
          </p:cNvSpPr>
          <p:nvPr>
            <p:ph type="subTitle" idx="1"/>
          </p:nvPr>
        </p:nvSpPr>
        <p:spPr>
          <a:xfrm>
            <a:off x="1371600" y="3933056"/>
            <a:ext cx="6400800" cy="60196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1">
                    <a:tint val="75000"/>
                  </a:schemeClr>
                </a:solidFill>
                <a:latin typeface="Century Gothic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6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932040" y="4797152"/>
            <a:ext cx="3778636" cy="1386310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Click to edit Name, Affiliation, Conference Title and location text styles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_B2STAG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tangolo 6"/>
          <p:cNvSpPr/>
          <p:nvPr userDrawn="1"/>
        </p:nvSpPr>
        <p:spPr>
          <a:xfrm>
            <a:off x="4788024" y="1828800"/>
            <a:ext cx="365163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200" b="1" kern="1200" noProof="0" dirty="0" smtClean="0">
                <a:solidFill>
                  <a:srgbClr val="1B216E"/>
                </a:solidFill>
                <a:latin typeface="Century Gothic" panose="020B0502020202020204" pitchFamily="34" charset="0"/>
                <a:ea typeface="+mn-ea"/>
                <a:cs typeface="+mn-cs"/>
              </a:rPr>
              <a:t>Get Data to Computation</a:t>
            </a:r>
            <a:endParaRPr lang="en-GB" sz="1200" b="1" noProof="0" dirty="0">
              <a:solidFill>
                <a:srgbClr val="1B216E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4" name="Immagine 7" descr="eudat-logo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919" y="367184"/>
            <a:ext cx="1996842" cy="1189608"/>
          </a:xfrm>
          <a:prstGeom prst="rect">
            <a:avLst/>
          </a:prstGeom>
        </p:spPr>
      </p:pic>
      <p:pic>
        <p:nvPicPr>
          <p:cNvPr id="16" name="Picture 15" descr="b2stage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6700236" y="125510"/>
            <a:ext cx="1489920" cy="1728000"/>
          </a:xfrm>
          <a:prstGeom prst="rect">
            <a:avLst/>
          </a:prstGeom>
        </p:spPr>
      </p:pic>
      <p:sp>
        <p:nvSpPr>
          <p:cNvPr id="15" name="Rettangolo 8"/>
          <p:cNvSpPr/>
          <p:nvPr userDrawn="1"/>
        </p:nvSpPr>
        <p:spPr>
          <a:xfrm>
            <a:off x="5854549" y="6191938"/>
            <a:ext cx="33170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600" b="1" kern="1200" noProof="0" dirty="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  <a:hlinkClick r:id="rId5"/>
              </a:rPr>
              <a:t>eudat.eu/b2stage</a:t>
            </a:r>
            <a:endParaRPr lang="en-GB" sz="1600" b="1" kern="1200" noProof="0" dirty="0" smtClean="0">
              <a:solidFill>
                <a:schemeClr val="tx1"/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8" name="Rettangolo 10"/>
          <p:cNvSpPr/>
          <p:nvPr userDrawn="1"/>
        </p:nvSpPr>
        <p:spPr>
          <a:xfrm>
            <a:off x="0" y="6783755"/>
            <a:ext cx="2387600" cy="83123"/>
          </a:xfrm>
          <a:prstGeom prst="rect">
            <a:avLst/>
          </a:prstGeom>
          <a:solidFill>
            <a:srgbClr val="002B9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0000"/>
              </a:solidFill>
            </a:endParaRPr>
          </a:p>
        </p:txBody>
      </p:sp>
      <p:sp>
        <p:nvSpPr>
          <p:cNvPr id="19" name="Rettangolo 15"/>
          <p:cNvSpPr/>
          <p:nvPr userDrawn="1"/>
        </p:nvSpPr>
        <p:spPr>
          <a:xfrm>
            <a:off x="2387599" y="6783755"/>
            <a:ext cx="2345268" cy="83123"/>
          </a:xfrm>
          <a:prstGeom prst="rect">
            <a:avLst/>
          </a:prstGeom>
          <a:solidFill>
            <a:srgbClr val="AA21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0000"/>
              </a:solidFill>
            </a:endParaRPr>
          </a:p>
        </p:txBody>
      </p:sp>
      <p:sp>
        <p:nvSpPr>
          <p:cNvPr id="20" name="Rettangolo 16"/>
          <p:cNvSpPr/>
          <p:nvPr userDrawn="1"/>
        </p:nvSpPr>
        <p:spPr>
          <a:xfrm>
            <a:off x="4732867" y="6783755"/>
            <a:ext cx="2305367" cy="83123"/>
          </a:xfrm>
          <a:prstGeom prst="rect">
            <a:avLst/>
          </a:prstGeom>
          <a:solidFill>
            <a:srgbClr val="E35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0000"/>
              </a:solidFill>
            </a:endParaRPr>
          </a:p>
        </p:txBody>
      </p:sp>
      <p:sp>
        <p:nvSpPr>
          <p:cNvPr id="21" name="Rettangolo 17"/>
          <p:cNvSpPr/>
          <p:nvPr userDrawn="1"/>
        </p:nvSpPr>
        <p:spPr>
          <a:xfrm>
            <a:off x="7038234" y="6783755"/>
            <a:ext cx="2105767" cy="83123"/>
          </a:xfrm>
          <a:prstGeom prst="rect">
            <a:avLst/>
          </a:prstGeom>
          <a:solidFill>
            <a:srgbClr val="FAC4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0000"/>
              </a:solidFill>
            </a:endParaRPr>
          </a:p>
        </p:txBody>
      </p:sp>
      <p:sp>
        <p:nvSpPr>
          <p:cNvPr id="23" name="Rettangolo 8"/>
          <p:cNvSpPr/>
          <p:nvPr userDrawn="1"/>
        </p:nvSpPr>
        <p:spPr>
          <a:xfrm>
            <a:off x="7358189" y="6407548"/>
            <a:ext cx="18134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600" b="1" kern="1200" noProof="0" dirty="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  <a:hlinkClick r:id="rId6"/>
              </a:rPr>
              <a:t>www.eudat.eu</a:t>
            </a:r>
            <a:endParaRPr lang="en-GB" sz="1600" b="1" kern="1200" noProof="0" dirty="0" smtClean="0">
              <a:solidFill>
                <a:schemeClr val="tx1"/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24" name="Title 1"/>
          <p:cNvSpPr>
            <a:spLocks noGrp="1"/>
          </p:cNvSpPr>
          <p:nvPr>
            <p:ph type="ctrTitle"/>
          </p:nvPr>
        </p:nvSpPr>
        <p:spPr>
          <a:xfrm>
            <a:off x="685800" y="2420888"/>
            <a:ext cx="7772400" cy="1470025"/>
          </a:xfrm>
        </p:spPr>
        <p:txBody>
          <a:bodyPr>
            <a:normAutofit/>
          </a:bodyPr>
          <a:lstStyle>
            <a:lvl1pPr>
              <a:defRPr sz="4000">
                <a:latin typeface="Century Gothic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5" name="Subtitle 2"/>
          <p:cNvSpPr>
            <a:spLocks noGrp="1"/>
          </p:cNvSpPr>
          <p:nvPr>
            <p:ph type="subTitle" idx="1"/>
          </p:nvPr>
        </p:nvSpPr>
        <p:spPr>
          <a:xfrm>
            <a:off x="1371600" y="3933056"/>
            <a:ext cx="6400800" cy="60196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1">
                    <a:tint val="75000"/>
                  </a:schemeClr>
                </a:solidFill>
                <a:latin typeface="Century Gothic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6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932040" y="4797152"/>
            <a:ext cx="3778636" cy="1386310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Click to edit Name, Affiliation, Conference Title and location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_B2FIND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b2find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6686866" y="116632"/>
            <a:ext cx="1489920" cy="1728000"/>
          </a:xfrm>
          <a:prstGeom prst="rect">
            <a:avLst/>
          </a:prstGeom>
        </p:spPr>
      </p:pic>
      <p:sp>
        <p:nvSpPr>
          <p:cNvPr id="13" name="Rettangolo 6"/>
          <p:cNvSpPr/>
          <p:nvPr userDrawn="1"/>
        </p:nvSpPr>
        <p:spPr>
          <a:xfrm>
            <a:off x="4788024" y="1828800"/>
            <a:ext cx="34356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200" b="1" kern="1200" noProof="0" dirty="0" smtClean="0">
                <a:solidFill>
                  <a:srgbClr val="1B216E"/>
                </a:solidFill>
                <a:latin typeface="Century Gothic" panose="020B0502020202020204" pitchFamily="34" charset="0"/>
                <a:ea typeface="+mn-ea"/>
                <a:cs typeface="+mn-cs"/>
              </a:rPr>
              <a:t>Find Research Data</a:t>
            </a:r>
            <a:endParaRPr lang="en-GB" sz="1200" b="1" noProof="0" dirty="0">
              <a:solidFill>
                <a:srgbClr val="1B216E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4" name="Immagine 7" descr="eudat-logo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919" y="367184"/>
            <a:ext cx="1996842" cy="1189608"/>
          </a:xfrm>
          <a:prstGeom prst="rect">
            <a:avLst/>
          </a:prstGeom>
        </p:spPr>
      </p:pic>
      <p:sp>
        <p:nvSpPr>
          <p:cNvPr id="15" name="Rettangolo 8"/>
          <p:cNvSpPr/>
          <p:nvPr userDrawn="1"/>
        </p:nvSpPr>
        <p:spPr>
          <a:xfrm>
            <a:off x="5854550" y="6195668"/>
            <a:ext cx="33170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600" b="1" kern="1200" noProof="0" dirty="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  <a:hlinkClick r:id="rId5"/>
              </a:rPr>
              <a:t>b2find.eudat.eu</a:t>
            </a:r>
            <a:endParaRPr lang="en-GB" sz="1600" b="1" kern="1200" noProof="0" dirty="0" smtClean="0">
              <a:solidFill>
                <a:schemeClr val="tx1"/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8" name="Rettangolo 10"/>
          <p:cNvSpPr/>
          <p:nvPr userDrawn="1"/>
        </p:nvSpPr>
        <p:spPr>
          <a:xfrm>
            <a:off x="0" y="6802261"/>
            <a:ext cx="2387600" cy="83123"/>
          </a:xfrm>
          <a:prstGeom prst="rect">
            <a:avLst/>
          </a:prstGeom>
          <a:solidFill>
            <a:srgbClr val="002B9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0000"/>
              </a:solidFill>
            </a:endParaRPr>
          </a:p>
        </p:txBody>
      </p:sp>
      <p:sp>
        <p:nvSpPr>
          <p:cNvPr id="19" name="Rettangolo 15"/>
          <p:cNvSpPr/>
          <p:nvPr userDrawn="1"/>
        </p:nvSpPr>
        <p:spPr>
          <a:xfrm>
            <a:off x="2387599" y="6783755"/>
            <a:ext cx="2345268" cy="83123"/>
          </a:xfrm>
          <a:prstGeom prst="rect">
            <a:avLst/>
          </a:prstGeom>
          <a:solidFill>
            <a:srgbClr val="AA21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0000"/>
              </a:solidFill>
            </a:endParaRPr>
          </a:p>
        </p:txBody>
      </p:sp>
      <p:sp>
        <p:nvSpPr>
          <p:cNvPr id="20" name="Rettangolo 16"/>
          <p:cNvSpPr/>
          <p:nvPr userDrawn="1"/>
        </p:nvSpPr>
        <p:spPr>
          <a:xfrm>
            <a:off x="4732867" y="6783755"/>
            <a:ext cx="2305367" cy="83123"/>
          </a:xfrm>
          <a:prstGeom prst="rect">
            <a:avLst/>
          </a:prstGeom>
          <a:solidFill>
            <a:srgbClr val="E35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0000"/>
              </a:solidFill>
            </a:endParaRPr>
          </a:p>
        </p:txBody>
      </p:sp>
      <p:sp>
        <p:nvSpPr>
          <p:cNvPr id="21" name="Rettangolo 17"/>
          <p:cNvSpPr/>
          <p:nvPr userDrawn="1"/>
        </p:nvSpPr>
        <p:spPr>
          <a:xfrm>
            <a:off x="7038234" y="6783755"/>
            <a:ext cx="2105767" cy="83123"/>
          </a:xfrm>
          <a:prstGeom prst="rect">
            <a:avLst/>
          </a:prstGeom>
          <a:solidFill>
            <a:srgbClr val="FAC4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0000"/>
              </a:solidFill>
            </a:endParaRPr>
          </a:p>
        </p:txBody>
      </p:sp>
      <p:sp>
        <p:nvSpPr>
          <p:cNvPr id="23" name="Rettangolo 8"/>
          <p:cNvSpPr/>
          <p:nvPr userDrawn="1"/>
        </p:nvSpPr>
        <p:spPr>
          <a:xfrm>
            <a:off x="7358189" y="6407548"/>
            <a:ext cx="18134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600" b="1" kern="1200" noProof="0" dirty="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  <a:hlinkClick r:id="rId6"/>
              </a:rPr>
              <a:t>www.eudat.eu</a:t>
            </a:r>
            <a:endParaRPr lang="en-GB" sz="1600" b="1" kern="1200" noProof="0" dirty="0" smtClean="0">
              <a:solidFill>
                <a:schemeClr val="tx1"/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24" name="Title 1"/>
          <p:cNvSpPr>
            <a:spLocks noGrp="1"/>
          </p:cNvSpPr>
          <p:nvPr>
            <p:ph type="ctrTitle"/>
          </p:nvPr>
        </p:nvSpPr>
        <p:spPr>
          <a:xfrm>
            <a:off x="685800" y="2420888"/>
            <a:ext cx="7772400" cy="1470025"/>
          </a:xfrm>
        </p:spPr>
        <p:txBody>
          <a:bodyPr>
            <a:normAutofit/>
          </a:bodyPr>
          <a:lstStyle>
            <a:lvl1pPr>
              <a:defRPr sz="4000">
                <a:latin typeface="Century Gothic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5" name="Subtitle 2"/>
          <p:cNvSpPr>
            <a:spLocks noGrp="1"/>
          </p:cNvSpPr>
          <p:nvPr>
            <p:ph type="subTitle" idx="1"/>
          </p:nvPr>
        </p:nvSpPr>
        <p:spPr>
          <a:xfrm>
            <a:off x="1371600" y="3933056"/>
            <a:ext cx="6400800" cy="60196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1">
                    <a:tint val="75000"/>
                  </a:schemeClr>
                </a:solidFill>
                <a:latin typeface="Century Gothic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6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932040" y="4797152"/>
            <a:ext cx="3778636" cy="1386310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Click to edit Name, Affiliation, Conference Title and location text styles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_B2DR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274638"/>
            <a:ext cx="6516960" cy="868362"/>
          </a:xfrm>
        </p:spPr>
        <p:txBody>
          <a:bodyPr>
            <a:normAutofit/>
          </a:bodyPr>
          <a:lstStyle>
            <a:lvl1pPr>
              <a:defRPr sz="2800" b="1">
                <a:latin typeface="Century Gothic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>
            <a:normAutofit/>
          </a:bodyPr>
          <a:lstStyle>
            <a:lvl1pPr>
              <a:defRPr sz="2400">
                <a:latin typeface="Century Gothic" pitchFamily="34" charset="0"/>
              </a:defRPr>
            </a:lvl1pPr>
            <a:lvl2pPr>
              <a:defRPr sz="2400">
                <a:latin typeface="Century Gothic" pitchFamily="34" charset="0"/>
              </a:defRPr>
            </a:lvl2pPr>
            <a:lvl3pPr>
              <a:defRPr sz="2400">
                <a:latin typeface="Century Gothic" pitchFamily="34" charset="0"/>
              </a:defRPr>
            </a:lvl3pPr>
            <a:lvl4pPr>
              <a:defRPr sz="2400">
                <a:latin typeface="Century Gothic" pitchFamily="34" charset="0"/>
              </a:defRPr>
            </a:lvl4pPr>
            <a:lvl5pPr>
              <a:defRPr sz="2400">
                <a:latin typeface="Century Gothic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04235"/>
            <a:ext cx="2133600" cy="365125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10/15/2015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04235"/>
            <a:ext cx="28956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04235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Immagine 14" descr="logo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99" y="-211669"/>
            <a:ext cx="1227219" cy="1193800"/>
          </a:xfrm>
          <a:prstGeom prst="rect">
            <a:avLst/>
          </a:prstGeom>
        </p:spPr>
      </p:pic>
      <p:pic>
        <p:nvPicPr>
          <p:cNvPr id="12" name="Picture 11" descr="b2drop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960145" y="126260"/>
            <a:ext cx="907692" cy="1052736"/>
          </a:xfrm>
          <a:prstGeom prst="rect">
            <a:avLst/>
          </a:prstGeom>
        </p:spPr>
      </p:pic>
      <p:sp>
        <p:nvSpPr>
          <p:cNvPr id="13" name="Rettangolo 8"/>
          <p:cNvSpPr/>
          <p:nvPr userDrawn="1"/>
        </p:nvSpPr>
        <p:spPr>
          <a:xfrm>
            <a:off x="7380312" y="1124744"/>
            <a:ext cx="17636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400" b="1" kern="1200" noProof="0" dirty="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  <a:hlinkClick r:id="rId4"/>
              </a:rPr>
              <a:t>b2drop.eudat.eu</a:t>
            </a:r>
            <a:endParaRPr lang="en-GB" sz="1400" b="1" kern="1200" noProof="0" dirty="0" smtClean="0">
              <a:solidFill>
                <a:schemeClr val="tx1"/>
              </a:solidFill>
              <a:latin typeface="Century Gothic" panose="020B0502020202020204" pitchFamily="34" charset="0"/>
              <a:ea typeface="+mn-ea"/>
              <a:cs typeface="+mn-cs"/>
            </a:endParaRPr>
          </a:p>
          <a:p>
            <a:pPr algn="r"/>
            <a:endParaRPr lang="en-GB" sz="1400" b="1" kern="1200" noProof="0" dirty="0" smtClean="0">
              <a:solidFill>
                <a:schemeClr val="tx1"/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_B2SHA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b2share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956376" y="116632"/>
            <a:ext cx="906368" cy="105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274638"/>
            <a:ext cx="6516960" cy="868362"/>
          </a:xfrm>
        </p:spPr>
        <p:txBody>
          <a:bodyPr>
            <a:normAutofit/>
          </a:bodyPr>
          <a:lstStyle>
            <a:lvl1pPr>
              <a:defRPr sz="2800" b="1">
                <a:latin typeface="Century Gothic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>
            <a:normAutofit/>
          </a:bodyPr>
          <a:lstStyle>
            <a:lvl1pPr>
              <a:defRPr sz="2400">
                <a:latin typeface="Century Gothic" pitchFamily="34" charset="0"/>
              </a:defRPr>
            </a:lvl1pPr>
            <a:lvl2pPr>
              <a:defRPr sz="2400">
                <a:latin typeface="Century Gothic" pitchFamily="34" charset="0"/>
              </a:defRPr>
            </a:lvl2pPr>
            <a:lvl3pPr>
              <a:defRPr sz="2400">
                <a:latin typeface="Century Gothic" pitchFamily="34" charset="0"/>
              </a:defRPr>
            </a:lvl3pPr>
            <a:lvl4pPr>
              <a:defRPr sz="2400">
                <a:latin typeface="Century Gothic" pitchFamily="34" charset="0"/>
              </a:defRPr>
            </a:lvl4pPr>
            <a:lvl5pPr>
              <a:defRPr sz="2400">
                <a:latin typeface="Century Gothic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04235"/>
            <a:ext cx="2133600" cy="365125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10/15/2015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04235"/>
            <a:ext cx="28956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04235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Immagine 14" descr="logo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99" y="-211669"/>
            <a:ext cx="1227219" cy="1193800"/>
          </a:xfrm>
          <a:prstGeom prst="rect">
            <a:avLst/>
          </a:prstGeom>
        </p:spPr>
      </p:pic>
      <p:sp>
        <p:nvSpPr>
          <p:cNvPr id="13" name="Rettangolo 8"/>
          <p:cNvSpPr/>
          <p:nvPr userDrawn="1"/>
        </p:nvSpPr>
        <p:spPr>
          <a:xfrm>
            <a:off x="7380312" y="1124744"/>
            <a:ext cx="17636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400" b="1" kern="1200" noProof="0" dirty="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  <a:hlinkClick r:id="rId4"/>
              </a:rPr>
              <a:t>b2share.eudat.eu</a:t>
            </a:r>
            <a:endParaRPr lang="en-GB" sz="1400" b="1" kern="1200" noProof="0" dirty="0" smtClean="0">
              <a:solidFill>
                <a:schemeClr val="tx1"/>
              </a:solidFill>
              <a:latin typeface="Century Gothic" panose="020B0502020202020204" pitchFamily="34" charset="0"/>
              <a:ea typeface="+mn-ea"/>
              <a:cs typeface="+mn-cs"/>
            </a:endParaRPr>
          </a:p>
          <a:p>
            <a:pPr algn="r"/>
            <a:endParaRPr lang="en-GB" sz="1400" b="1" kern="1200" noProof="0" dirty="0" smtClean="0">
              <a:solidFill>
                <a:schemeClr val="tx1"/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_B2SAF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b2safe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956376" y="116632"/>
            <a:ext cx="906368" cy="105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274638"/>
            <a:ext cx="6516960" cy="868362"/>
          </a:xfrm>
        </p:spPr>
        <p:txBody>
          <a:bodyPr>
            <a:normAutofit/>
          </a:bodyPr>
          <a:lstStyle>
            <a:lvl1pPr>
              <a:defRPr sz="2800" b="1">
                <a:latin typeface="Century Gothic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>
            <a:normAutofit/>
          </a:bodyPr>
          <a:lstStyle>
            <a:lvl1pPr>
              <a:defRPr sz="2400">
                <a:latin typeface="Century Gothic" pitchFamily="34" charset="0"/>
              </a:defRPr>
            </a:lvl1pPr>
            <a:lvl2pPr>
              <a:defRPr sz="2400">
                <a:latin typeface="Century Gothic" pitchFamily="34" charset="0"/>
              </a:defRPr>
            </a:lvl2pPr>
            <a:lvl3pPr>
              <a:defRPr sz="2400">
                <a:latin typeface="Century Gothic" pitchFamily="34" charset="0"/>
              </a:defRPr>
            </a:lvl3pPr>
            <a:lvl4pPr>
              <a:defRPr sz="2400">
                <a:latin typeface="Century Gothic" pitchFamily="34" charset="0"/>
              </a:defRPr>
            </a:lvl4pPr>
            <a:lvl5pPr>
              <a:defRPr sz="2400">
                <a:latin typeface="Century Gothic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04235"/>
            <a:ext cx="2133600" cy="365125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10/15/2015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04235"/>
            <a:ext cx="28956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04235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Immagine 14" descr="logo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99" y="-211669"/>
            <a:ext cx="1227219" cy="1193800"/>
          </a:xfrm>
          <a:prstGeom prst="rect">
            <a:avLst/>
          </a:prstGeom>
        </p:spPr>
      </p:pic>
      <p:sp>
        <p:nvSpPr>
          <p:cNvPr id="14" name="Rettangolo 8"/>
          <p:cNvSpPr/>
          <p:nvPr userDrawn="1"/>
        </p:nvSpPr>
        <p:spPr>
          <a:xfrm>
            <a:off x="7452320" y="1124744"/>
            <a:ext cx="16916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400" b="1" kern="1200" noProof="0" dirty="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  <a:hlinkClick r:id="rId4"/>
              </a:rPr>
              <a:t>eudat.eu/b2safe</a:t>
            </a:r>
            <a:endParaRPr lang="en-GB" sz="1400" b="1" kern="1200" noProof="0" dirty="0" smtClean="0">
              <a:solidFill>
                <a:schemeClr val="tx1"/>
              </a:solidFill>
              <a:latin typeface="Century Gothic" panose="020B0502020202020204" pitchFamily="34" charset="0"/>
              <a:ea typeface="+mn-ea"/>
              <a:cs typeface="+mn-cs"/>
            </a:endParaRPr>
          </a:p>
          <a:p>
            <a:pPr algn="r"/>
            <a:endParaRPr lang="en-GB" sz="1400" b="1" kern="1200" noProof="0" dirty="0" smtClean="0">
              <a:solidFill>
                <a:schemeClr val="tx1"/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274638"/>
            <a:ext cx="7315200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0423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10/15/2015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0423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0423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Immagine 14" descr="logo.png"/>
          <p:cNvPicPr>
            <a:picLocks noChangeAspect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99" y="-211669"/>
            <a:ext cx="1227219" cy="1193800"/>
          </a:xfrm>
          <a:prstGeom prst="rect">
            <a:avLst/>
          </a:prstGeom>
        </p:spPr>
      </p:pic>
      <p:sp>
        <p:nvSpPr>
          <p:cNvPr id="15" name="Rettangolo 10"/>
          <p:cNvSpPr/>
          <p:nvPr/>
        </p:nvSpPr>
        <p:spPr>
          <a:xfrm>
            <a:off x="0" y="6783755"/>
            <a:ext cx="2387600" cy="83123"/>
          </a:xfrm>
          <a:prstGeom prst="rect">
            <a:avLst/>
          </a:prstGeom>
          <a:solidFill>
            <a:srgbClr val="002B9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0000"/>
              </a:solidFill>
            </a:endParaRPr>
          </a:p>
        </p:txBody>
      </p:sp>
      <p:sp>
        <p:nvSpPr>
          <p:cNvPr id="16" name="Rettangolo 15"/>
          <p:cNvSpPr/>
          <p:nvPr/>
        </p:nvSpPr>
        <p:spPr>
          <a:xfrm>
            <a:off x="2387599" y="6783755"/>
            <a:ext cx="2345268" cy="83123"/>
          </a:xfrm>
          <a:prstGeom prst="rect">
            <a:avLst/>
          </a:prstGeom>
          <a:solidFill>
            <a:srgbClr val="AA21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0000"/>
              </a:solidFill>
            </a:endParaRPr>
          </a:p>
        </p:txBody>
      </p:sp>
      <p:sp>
        <p:nvSpPr>
          <p:cNvPr id="17" name="Rettangolo 16"/>
          <p:cNvSpPr/>
          <p:nvPr/>
        </p:nvSpPr>
        <p:spPr>
          <a:xfrm>
            <a:off x="4732867" y="6783755"/>
            <a:ext cx="2305367" cy="83123"/>
          </a:xfrm>
          <a:prstGeom prst="rect">
            <a:avLst/>
          </a:prstGeom>
          <a:solidFill>
            <a:srgbClr val="E35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0000"/>
              </a:solidFill>
            </a:endParaRPr>
          </a:p>
        </p:txBody>
      </p:sp>
      <p:sp>
        <p:nvSpPr>
          <p:cNvPr id="18" name="Rettangolo 17"/>
          <p:cNvSpPr/>
          <p:nvPr/>
        </p:nvSpPr>
        <p:spPr>
          <a:xfrm>
            <a:off x="7038234" y="6783755"/>
            <a:ext cx="2105767" cy="83123"/>
          </a:xfrm>
          <a:prstGeom prst="rect">
            <a:avLst/>
          </a:prstGeom>
          <a:solidFill>
            <a:srgbClr val="FAC4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649" r:id="rId2"/>
    <p:sldLayoutId id="2147483672" r:id="rId3"/>
    <p:sldLayoutId id="2147483673" r:id="rId4"/>
    <p:sldLayoutId id="2147483674" r:id="rId5"/>
    <p:sldLayoutId id="2147483692" r:id="rId6"/>
    <p:sldLayoutId id="2147483650" r:id="rId7"/>
    <p:sldLayoutId id="2147483679" r:id="rId8"/>
    <p:sldLayoutId id="2147483678" r:id="rId9"/>
    <p:sldLayoutId id="2147483677" r:id="rId10"/>
    <p:sldLayoutId id="2147483676" r:id="rId11"/>
    <p:sldLayoutId id="2147483652" r:id="rId12"/>
    <p:sldLayoutId id="2147483680" r:id="rId13"/>
    <p:sldLayoutId id="2147483684" r:id="rId14"/>
    <p:sldLayoutId id="2147483685" r:id="rId15"/>
    <p:sldLayoutId id="2147483686" r:id="rId16"/>
    <p:sldLayoutId id="2147483658" r:id="rId17"/>
    <p:sldLayoutId id="2147483687" r:id="rId18"/>
    <p:sldLayoutId id="2147483688" r:id="rId19"/>
    <p:sldLayoutId id="2147483689" r:id="rId20"/>
    <p:sldLayoutId id="2147483690" r:id="rId21"/>
    <p:sldLayoutId id="2147483691" r:id="rId22"/>
    <p:sldLayoutId id="2147483693" r:id="rId23"/>
    <p:sldLayoutId id="2147483706" r:id="rId24"/>
    <p:sldLayoutId id="2147483707" r:id="rId25"/>
    <p:sldLayoutId id="2147483708" r:id="rId26"/>
    <p:sldLayoutId id="2147483709" r:id="rId27"/>
    <p:sldLayoutId id="2147483710" r:id="rId28"/>
    <p:sldLayoutId id="2147483711" r:id="rId29"/>
    <p:sldLayoutId id="2147483712" r:id="rId30"/>
    <p:sldLayoutId id="2147483713" r:id="rId31"/>
    <p:sldLayoutId id="2147483714" r:id="rId32"/>
    <p:sldLayoutId id="2147483715" r:id="rId33"/>
    <p:sldLayoutId id="2147483722" r:id="rId34"/>
    <p:sldLayoutId id="2147483723" r:id="rId35"/>
  </p:sldLayoutIdLst>
  <p:txStyles>
    <p:titleStyle>
      <a:lvl1pPr algn="ctr" defTabSz="914400" rtl="0" eaLnBrk="1" latinLnBrk="0" hangingPunct="1">
        <a:spcBef>
          <a:spcPct val="0"/>
        </a:spcBef>
        <a:buNone/>
        <a:defRPr sz="2800" b="1" kern="1200">
          <a:solidFill>
            <a:schemeClr val="tx1"/>
          </a:solidFill>
          <a:latin typeface="Century Gothic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SzPct val="100000"/>
        <a:buFontTx/>
        <a:buBlip>
          <a:blip r:embed="rId38"/>
        </a:buBlip>
        <a:defRPr sz="2400" kern="1200">
          <a:solidFill>
            <a:schemeClr val="tx1"/>
          </a:solidFill>
          <a:latin typeface="Century Gothic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SzPct val="100000"/>
        <a:buFontTx/>
        <a:buBlip>
          <a:blip r:embed="rId38"/>
        </a:buBlip>
        <a:defRPr sz="2400" kern="1200">
          <a:solidFill>
            <a:schemeClr val="tx1"/>
          </a:solidFill>
          <a:latin typeface="Century Gothic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SzPct val="100000"/>
        <a:buFontTx/>
        <a:buBlip>
          <a:blip r:embed="rId38"/>
        </a:buBlip>
        <a:defRPr sz="2400" kern="1200">
          <a:solidFill>
            <a:schemeClr val="tx1"/>
          </a:solidFill>
          <a:latin typeface="Century Gothic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SzPct val="100000"/>
        <a:buFontTx/>
        <a:buBlip>
          <a:blip r:embed="rId38"/>
        </a:buBlip>
        <a:defRPr sz="2400" kern="1200">
          <a:solidFill>
            <a:schemeClr val="tx1"/>
          </a:solidFill>
          <a:latin typeface="Century Gothic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SzPct val="100000"/>
        <a:buFontTx/>
        <a:buBlip>
          <a:blip r:embed="rId38"/>
        </a:buBlip>
        <a:defRPr sz="2400" kern="1200">
          <a:solidFill>
            <a:schemeClr val="tx1"/>
          </a:solidFill>
          <a:latin typeface="Century Gothic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2183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</p:sldLayoutIdLst>
  <p:hf hdr="0" ft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0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8.png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6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4.png"/><Relationship Id="rId18" Type="http://schemas.openxmlformats.org/officeDocument/2006/relationships/image" Target="../media/image79.png"/><Relationship Id="rId26" Type="http://schemas.openxmlformats.org/officeDocument/2006/relationships/image" Target="../media/image87.gif"/><Relationship Id="rId3" Type="http://schemas.openxmlformats.org/officeDocument/2006/relationships/image" Target="../media/image64.jpeg"/><Relationship Id="rId21" Type="http://schemas.openxmlformats.org/officeDocument/2006/relationships/image" Target="../media/image82.jpg"/><Relationship Id="rId7" Type="http://schemas.openxmlformats.org/officeDocument/2006/relationships/image" Target="../media/image68.jpeg"/><Relationship Id="rId12" Type="http://schemas.openxmlformats.org/officeDocument/2006/relationships/image" Target="../media/image73.png"/><Relationship Id="rId17" Type="http://schemas.openxmlformats.org/officeDocument/2006/relationships/image" Target="../media/image78.png"/><Relationship Id="rId25" Type="http://schemas.openxmlformats.org/officeDocument/2006/relationships/image" Target="../media/image86.jpeg"/><Relationship Id="rId33" Type="http://schemas.openxmlformats.org/officeDocument/2006/relationships/image" Target="../media/image94.png"/><Relationship Id="rId2" Type="http://schemas.openxmlformats.org/officeDocument/2006/relationships/image" Target="../media/image63.jpeg"/><Relationship Id="rId16" Type="http://schemas.openxmlformats.org/officeDocument/2006/relationships/image" Target="../media/image77.png"/><Relationship Id="rId20" Type="http://schemas.openxmlformats.org/officeDocument/2006/relationships/image" Target="../media/image81.png"/><Relationship Id="rId29" Type="http://schemas.openxmlformats.org/officeDocument/2006/relationships/image" Target="../media/image90.jpe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67.jpg"/><Relationship Id="rId11" Type="http://schemas.openxmlformats.org/officeDocument/2006/relationships/image" Target="../media/image72.jpeg"/><Relationship Id="rId24" Type="http://schemas.openxmlformats.org/officeDocument/2006/relationships/image" Target="../media/image85.png"/><Relationship Id="rId32" Type="http://schemas.openxmlformats.org/officeDocument/2006/relationships/image" Target="../media/image93.png"/><Relationship Id="rId5" Type="http://schemas.openxmlformats.org/officeDocument/2006/relationships/image" Target="../media/image66.jpeg"/><Relationship Id="rId15" Type="http://schemas.openxmlformats.org/officeDocument/2006/relationships/image" Target="../media/image76.png"/><Relationship Id="rId23" Type="http://schemas.openxmlformats.org/officeDocument/2006/relationships/image" Target="../media/image84.png"/><Relationship Id="rId28" Type="http://schemas.openxmlformats.org/officeDocument/2006/relationships/image" Target="../media/image89.jpeg"/><Relationship Id="rId10" Type="http://schemas.openxmlformats.org/officeDocument/2006/relationships/image" Target="../media/image71.jpeg"/><Relationship Id="rId19" Type="http://schemas.openxmlformats.org/officeDocument/2006/relationships/image" Target="../media/image80.gif"/><Relationship Id="rId31" Type="http://schemas.openxmlformats.org/officeDocument/2006/relationships/image" Target="../media/image92.png"/><Relationship Id="rId4" Type="http://schemas.openxmlformats.org/officeDocument/2006/relationships/image" Target="../media/image65.png"/><Relationship Id="rId9" Type="http://schemas.openxmlformats.org/officeDocument/2006/relationships/image" Target="../media/image70.jpeg"/><Relationship Id="rId14" Type="http://schemas.openxmlformats.org/officeDocument/2006/relationships/image" Target="../media/image75.png"/><Relationship Id="rId22" Type="http://schemas.openxmlformats.org/officeDocument/2006/relationships/image" Target="../media/image83.jpeg"/><Relationship Id="rId27" Type="http://schemas.openxmlformats.org/officeDocument/2006/relationships/image" Target="../media/image88.png"/><Relationship Id="rId30" Type="http://schemas.openxmlformats.org/officeDocument/2006/relationships/image" Target="../media/image91.png"/><Relationship Id="rId8" Type="http://schemas.openxmlformats.org/officeDocument/2006/relationships/image" Target="../media/image6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The B2 SERVICE SUITE</a:t>
            </a:r>
            <a:endParaRPr lang="it-IT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smtClean="0"/>
              <a:t>www.eudat.eu/services</a:t>
            </a:r>
            <a:endParaRPr lang="it-IT" dirty="0"/>
          </a:p>
        </p:txBody>
      </p:sp>
      <p:sp>
        <p:nvSpPr>
          <p:cNvPr id="5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179512" y="5661248"/>
            <a:ext cx="3778636" cy="936104"/>
          </a:xfrm>
        </p:spPr>
        <p:txBody>
          <a:bodyPr>
            <a:normAutofit/>
          </a:bodyPr>
          <a:lstStyle/>
          <a:p>
            <a:r>
              <a:rPr lang="en-GB" sz="1400" dirty="0"/>
              <a:t>This work is licensed under the Creative Commons CC-BY 4.0 </a:t>
            </a:r>
            <a:r>
              <a:rPr lang="en-GB" sz="1400" dirty="0" smtClean="0"/>
              <a:t>licence.</a:t>
            </a:r>
          </a:p>
          <a:p>
            <a:r>
              <a:rPr lang="en-GB" sz="1400" dirty="0" smtClean="0"/>
              <a:t>Attribution: EUDAT – www.eudat.eu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067000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67544" y="1700808"/>
            <a:ext cx="3816424" cy="1944216"/>
          </a:xfrm>
        </p:spPr>
        <p:txBody>
          <a:bodyPr>
            <a:normAutofit lnSpcReduction="10000"/>
          </a:bodyPr>
          <a:lstStyle/>
          <a:p>
            <a:pPr lvl="0"/>
            <a:r>
              <a:rPr lang="en-GB" sz="1800" b="1" dirty="0"/>
              <a:t>store data safely</a:t>
            </a:r>
            <a:r>
              <a:rPr lang="en-GB" sz="1800" dirty="0"/>
              <a:t> at a trusted and certified data centre</a:t>
            </a:r>
          </a:p>
          <a:p>
            <a:pPr lvl="0"/>
            <a:r>
              <a:rPr lang="en-GB" sz="1800" b="1" dirty="0"/>
              <a:t>preserve data </a:t>
            </a:r>
            <a:r>
              <a:rPr lang="en-GB" sz="1800" dirty="0"/>
              <a:t>to guarantee long-term persistence </a:t>
            </a:r>
          </a:p>
          <a:p>
            <a:pPr lvl="0"/>
            <a:r>
              <a:rPr lang="en-US" sz="1800" b="1" dirty="0"/>
              <a:t>control access</a:t>
            </a:r>
            <a:r>
              <a:rPr lang="en-US" sz="1800" dirty="0"/>
              <a:t> and</a:t>
            </a:r>
            <a:r>
              <a:rPr lang="en-US" sz="1800" b="1" dirty="0"/>
              <a:t> share data</a:t>
            </a:r>
            <a:r>
              <a:rPr lang="en-US" sz="1800" dirty="0"/>
              <a:t> with </a:t>
            </a:r>
            <a:r>
              <a:rPr lang="en-US" sz="1800" dirty="0" smtClean="0"/>
              <a:t>colleagues </a:t>
            </a:r>
            <a:r>
              <a:rPr lang="en-US" sz="1800" dirty="0"/>
              <a:t>and the world</a:t>
            </a:r>
            <a:endParaRPr lang="en-GB" sz="1800" dirty="0"/>
          </a:p>
        </p:txBody>
      </p:sp>
      <p:sp>
        <p:nvSpPr>
          <p:cNvPr id="5" name="TextBox 4"/>
          <p:cNvSpPr txBox="1"/>
          <p:nvPr/>
        </p:nvSpPr>
        <p:spPr>
          <a:xfrm>
            <a:off x="395536" y="908720"/>
            <a:ext cx="7128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dirty="0" smtClean="0">
                <a:latin typeface="Century Gothic" pitchFamily="34" charset="0"/>
              </a:rPr>
              <a:t>A winning solution </a:t>
            </a:r>
            <a:r>
              <a:rPr lang="en-US" dirty="0">
                <a:latin typeface="Century Gothic" panose="020B0502020202020204" pitchFamily="34" charset="0"/>
              </a:rPr>
              <a:t>for </a:t>
            </a:r>
            <a:r>
              <a:rPr lang="en-US" b="1" dirty="0" smtClean="0">
                <a:latin typeface="Century Gothic" panose="020B0502020202020204" pitchFamily="34" charset="0"/>
              </a:rPr>
              <a:t>researchers, scientists</a:t>
            </a:r>
            <a:r>
              <a:rPr lang="en-US" dirty="0" smtClean="0">
                <a:latin typeface="Century Gothic" panose="020B0502020202020204" pitchFamily="34" charset="0"/>
              </a:rPr>
              <a:t> </a:t>
            </a:r>
            <a:r>
              <a:rPr lang="en-US" dirty="0">
                <a:latin typeface="Century Gothic" panose="020B0502020202020204" pitchFamily="34" charset="0"/>
              </a:rPr>
              <a:t>and </a:t>
            </a:r>
            <a:r>
              <a:rPr lang="en-US" b="1" dirty="0" smtClean="0">
                <a:latin typeface="Century Gothic" panose="020B0502020202020204" pitchFamily="34" charset="0"/>
              </a:rPr>
              <a:t>communities </a:t>
            </a:r>
            <a:r>
              <a:rPr lang="en-US" dirty="0" smtClean="0">
                <a:latin typeface="Century Gothic" pitchFamily="34" charset="0"/>
              </a:rPr>
              <a:t>to:</a:t>
            </a:r>
            <a:endParaRPr lang="en-US" b="1" dirty="0" smtClean="0">
              <a:latin typeface="Century Gothic" pitchFamily="34" charset="0"/>
            </a:endParaRPr>
          </a:p>
        </p:txBody>
      </p:sp>
      <p:pic>
        <p:nvPicPr>
          <p:cNvPr id="6" name="Picture 2048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3996581"/>
            <a:ext cx="4840288" cy="2744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89991" y="1700808"/>
            <a:ext cx="3882608" cy="3591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5015045" y="5046578"/>
            <a:ext cx="2667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b="1" dirty="0" smtClean="0">
                <a:latin typeface="Century Gothic" pitchFamily="34" charset="0"/>
              </a:rPr>
              <a:t>Features:</a:t>
            </a: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4802381" y="5390445"/>
            <a:ext cx="4104456" cy="11982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SzPct val="100000"/>
              <a:buFontTx/>
              <a:buBlip>
                <a:blip r:embed="rId4"/>
              </a:buBlip>
              <a:defRPr sz="2400" kern="1200">
                <a:solidFill>
                  <a:schemeClr val="tx1"/>
                </a:solidFill>
                <a:latin typeface="Century Gothic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SzPct val="100000"/>
              <a:buFontTx/>
              <a:buBlip>
                <a:blip r:embed="rId4"/>
              </a:buBlip>
              <a:defRPr sz="2400" kern="1200">
                <a:solidFill>
                  <a:schemeClr val="tx1"/>
                </a:solidFill>
                <a:latin typeface="Century Gothic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SzPct val="100000"/>
              <a:buFontTx/>
              <a:buBlip>
                <a:blip r:embed="rId4"/>
              </a:buBlip>
              <a:defRPr sz="2400" kern="1200">
                <a:solidFill>
                  <a:schemeClr val="tx1"/>
                </a:solidFill>
                <a:latin typeface="Century Gothic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SzPct val="100000"/>
              <a:buFontTx/>
              <a:buBlip>
                <a:blip r:embed="rId4"/>
              </a:buBlip>
              <a:defRPr sz="2400" kern="1200">
                <a:solidFill>
                  <a:schemeClr val="tx1"/>
                </a:solidFill>
                <a:latin typeface="Century Gothic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SzPct val="100000"/>
              <a:buFontTx/>
              <a:buBlip>
                <a:blip r:embed="rId4"/>
              </a:buBlip>
              <a:defRPr sz="2400" kern="1200">
                <a:solidFill>
                  <a:schemeClr val="tx1"/>
                </a:solidFill>
                <a:latin typeface="Century Gothic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800" dirty="0" smtClean="0"/>
              <a:t>metadata management</a:t>
            </a:r>
          </a:p>
          <a:p>
            <a:r>
              <a:rPr lang="it-IT" sz="1800" dirty="0" smtClean="0"/>
              <a:t>permanent PIDs</a:t>
            </a:r>
          </a:p>
          <a:p>
            <a:r>
              <a:rPr lang="it-IT" sz="1800" dirty="0" smtClean="0"/>
              <a:t>Open Access support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208994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B2SAFE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899592" y="3573016"/>
            <a:ext cx="73448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Century Gothic" pitchFamily="34" charset="0"/>
              </a:rPr>
              <a:t>B2SAFE is a </a:t>
            </a:r>
            <a:r>
              <a:rPr lang="en-US" b="1" dirty="0" smtClean="0">
                <a:latin typeface="Century Gothic" pitchFamily="34" charset="0"/>
              </a:rPr>
              <a:t>robust, safe and highly available service </a:t>
            </a:r>
            <a:r>
              <a:rPr lang="en-US" dirty="0" smtClean="0">
                <a:latin typeface="Century Gothic" pitchFamily="34" charset="0"/>
              </a:rPr>
              <a:t>which allows community and departmental repositories to </a:t>
            </a:r>
            <a:r>
              <a:rPr lang="en-US" b="1" dirty="0" smtClean="0">
                <a:latin typeface="Century Gothic" pitchFamily="34" charset="0"/>
              </a:rPr>
              <a:t>implement data management policies on research data </a:t>
            </a:r>
            <a:r>
              <a:rPr lang="en-US" dirty="0" smtClean="0">
                <a:latin typeface="Century Gothic" pitchFamily="34" charset="0"/>
              </a:rPr>
              <a:t>across multiple administrative domains in a trustworthy manner.</a:t>
            </a:r>
            <a:endParaRPr lang="en-US" b="1" dirty="0" smtClean="0"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7832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67544" y="1844824"/>
            <a:ext cx="4402832" cy="3116635"/>
          </a:xfrm>
        </p:spPr>
        <p:txBody>
          <a:bodyPr>
            <a:normAutofit/>
          </a:bodyPr>
          <a:lstStyle/>
          <a:p>
            <a:pPr lvl="0"/>
            <a:r>
              <a:rPr lang="en-GB" sz="1800" b="1" dirty="0"/>
              <a:t>replicate research data </a:t>
            </a:r>
            <a:r>
              <a:rPr lang="en-GB" sz="1800" dirty="0"/>
              <a:t>into secure data stores</a:t>
            </a:r>
          </a:p>
          <a:p>
            <a:pPr lvl="0"/>
            <a:r>
              <a:rPr lang="en-GB" sz="1800" b="1" dirty="0"/>
              <a:t>archive and preserve</a:t>
            </a:r>
            <a:r>
              <a:rPr lang="en-GB" sz="1800" dirty="0"/>
              <a:t> research data in the long-term</a:t>
            </a:r>
          </a:p>
          <a:p>
            <a:pPr lvl="0"/>
            <a:r>
              <a:rPr lang="en-GB" sz="1800" dirty="0"/>
              <a:t>bring data close to </a:t>
            </a:r>
            <a:r>
              <a:rPr lang="en-GB" sz="1800" b="1" dirty="0"/>
              <a:t>powerful compute resources</a:t>
            </a:r>
          </a:p>
          <a:p>
            <a:pPr lvl="0"/>
            <a:r>
              <a:rPr lang="en-GB" sz="1800" b="1" dirty="0"/>
              <a:t>co-locate</a:t>
            </a:r>
            <a:r>
              <a:rPr lang="en-GB" sz="1800" dirty="0"/>
              <a:t> data with different </a:t>
            </a:r>
            <a:r>
              <a:rPr lang="en-GB" sz="1800" dirty="0" smtClean="0"/>
              <a:t>communities</a:t>
            </a:r>
          </a:p>
          <a:p>
            <a:r>
              <a:rPr lang="en-GB" sz="1800" dirty="0"/>
              <a:t>benefit from </a:t>
            </a:r>
            <a:r>
              <a:rPr lang="en-GB" sz="1800" b="1" dirty="0"/>
              <a:t>economies of </a:t>
            </a:r>
            <a:r>
              <a:rPr lang="en-GB" sz="1800" b="1" dirty="0" smtClean="0"/>
              <a:t>scale</a:t>
            </a:r>
            <a:endParaRPr lang="en-GB" sz="1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67544" y="982469"/>
            <a:ext cx="6768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b="1" dirty="0" smtClean="0">
                <a:latin typeface="Century Gothic" pitchFamily="34" charset="0"/>
              </a:rPr>
              <a:t>The ideal  solution </a:t>
            </a:r>
            <a:r>
              <a:rPr lang="en-GB" dirty="0" smtClean="0">
                <a:latin typeface="Century Gothic" panose="020B0502020202020204" pitchFamily="34" charset="0"/>
              </a:rPr>
              <a:t>for </a:t>
            </a:r>
            <a:r>
              <a:rPr lang="en-GB" dirty="0">
                <a:latin typeface="Century Gothic" panose="020B0502020202020204" pitchFamily="34" charset="0"/>
              </a:rPr>
              <a:t>communities with </a:t>
            </a:r>
            <a:r>
              <a:rPr lang="en-GB" b="1" dirty="0">
                <a:latin typeface="Century Gothic" panose="020B0502020202020204" pitchFamily="34" charset="0"/>
              </a:rPr>
              <a:t>no facility for </a:t>
            </a:r>
            <a:r>
              <a:rPr lang="en-GB" b="1" dirty="0" smtClean="0">
                <a:latin typeface="Century Gothic" panose="020B0502020202020204" pitchFamily="34" charset="0"/>
              </a:rPr>
              <a:t>archival </a:t>
            </a:r>
            <a:r>
              <a:rPr lang="en-US" b="1" dirty="0" smtClean="0">
                <a:latin typeface="Century Gothic" pitchFamily="34" charset="0"/>
              </a:rPr>
              <a:t> to:</a:t>
            </a:r>
          </a:p>
        </p:txBody>
      </p:sp>
      <p:pic>
        <p:nvPicPr>
          <p:cNvPr id="6" name="Picture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1772816"/>
            <a:ext cx="3692296" cy="3333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5015045" y="5046578"/>
            <a:ext cx="2667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b="1" dirty="0" smtClean="0">
                <a:latin typeface="Century Gothic" pitchFamily="34" charset="0"/>
              </a:rPr>
              <a:t>Features: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802381" y="5390445"/>
            <a:ext cx="4104456" cy="11982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SzPct val="100000"/>
              <a:buFontTx/>
              <a:buBlip>
                <a:blip r:embed="rId3"/>
              </a:buBlip>
              <a:defRPr sz="2400" kern="1200">
                <a:solidFill>
                  <a:schemeClr val="tx1"/>
                </a:solidFill>
                <a:latin typeface="Century Gothic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SzPct val="100000"/>
              <a:buFontTx/>
              <a:buBlip>
                <a:blip r:embed="rId3"/>
              </a:buBlip>
              <a:defRPr sz="2400" kern="1200">
                <a:solidFill>
                  <a:schemeClr val="tx1"/>
                </a:solidFill>
                <a:latin typeface="Century Gothic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SzPct val="100000"/>
              <a:buFontTx/>
              <a:buBlip>
                <a:blip r:embed="rId3"/>
              </a:buBlip>
              <a:defRPr sz="2400" kern="1200">
                <a:solidFill>
                  <a:schemeClr val="tx1"/>
                </a:solidFill>
                <a:latin typeface="Century Gothic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SzPct val="100000"/>
              <a:buFontTx/>
              <a:buBlip>
                <a:blip r:embed="rId3"/>
              </a:buBlip>
              <a:defRPr sz="2400" kern="1200">
                <a:solidFill>
                  <a:schemeClr val="tx1"/>
                </a:solidFill>
                <a:latin typeface="Century Gothic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SzPct val="100000"/>
              <a:buFontTx/>
              <a:buBlip>
                <a:blip r:embed="rId3"/>
              </a:buBlip>
              <a:defRPr sz="2400" kern="1200">
                <a:solidFill>
                  <a:schemeClr val="tx1"/>
                </a:solidFill>
                <a:latin typeface="Century Gothic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sz="1800" dirty="0"/>
              <a:t>large-scale storage</a:t>
            </a:r>
            <a:endParaRPr lang="en-GB" sz="1800" dirty="0"/>
          </a:p>
          <a:p>
            <a:pPr lvl="0"/>
            <a:r>
              <a:rPr lang="en-GB" sz="1800" dirty="0"/>
              <a:t>robust and highly available</a:t>
            </a:r>
          </a:p>
          <a:p>
            <a:pPr lvl="0"/>
            <a:r>
              <a:rPr lang="en-US" sz="1800" dirty="0"/>
              <a:t>permanent PIDs</a:t>
            </a:r>
            <a:endParaRPr lang="en-GB" sz="1800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1" y="4762015"/>
            <a:ext cx="3240360" cy="18267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274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B2STAGE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827584" y="3657798"/>
            <a:ext cx="73448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Century Gothic" pitchFamily="34" charset="0"/>
              </a:rPr>
              <a:t>B2STAGE is a </a:t>
            </a:r>
            <a:r>
              <a:rPr lang="en-US" b="1" dirty="0" smtClean="0">
                <a:latin typeface="Century Gothic" pitchFamily="34" charset="0"/>
              </a:rPr>
              <a:t>reliable, efficient, light-weight and easy-to-use </a:t>
            </a:r>
            <a:r>
              <a:rPr lang="en-US" dirty="0" smtClean="0">
                <a:latin typeface="Century Gothic" pitchFamily="34" charset="0"/>
              </a:rPr>
              <a:t>service to </a:t>
            </a:r>
            <a:r>
              <a:rPr lang="en-US" b="1" dirty="0" smtClean="0">
                <a:latin typeface="Century Gothic" pitchFamily="34" charset="0"/>
              </a:rPr>
              <a:t>transfer research data sets</a:t>
            </a:r>
            <a:r>
              <a:rPr lang="en-US" dirty="0" smtClean="0">
                <a:latin typeface="Century Gothic" pitchFamily="34" charset="0"/>
              </a:rPr>
              <a:t> between EUDAT storage resources and high-performance computing (HPC) workspaces</a:t>
            </a:r>
          </a:p>
        </p:txBody>
      </p:sp>
    </p:spTree>
    <p:extLst>
      <p:ext uri="{BB962C8B-B14F-4D97-AF65-F5344CB8AC3E}">
        <p14:creationId xmlns:p14="http://schemas.microsoft.com/office/powerpoint/2010/main" val="64778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6374" y="1484785"/>
            <a:ext cx="4546848" cy="2592288"/>
          </a:xfrm>
        </p:spPr>
        <p:txBody>
          <a:bodyPr>
            <a:normAutofit/>
          </a:bodyPr>
          <a:lstStyle/>
          <a:p>
            <a:pPr lvl="0"/>
            <a:r>
              <a:rPr lang="en-GB" sz="1800" b="1" dirty="0"/>
              <a:t>move large amounts of data </a:t>
            </a:r>
            <a:r>
              <a:rPr lang="en-GB" sz="1800" dirty="0"/>
              <a:t>between data stores and high-performance compute resources</a:t>
            </a:r>
          </a:p>
          <a:p>
            <a:pPr lvl="0"/>
            <a:r>
              <a:rPr lang="en-GB" sz="1800" b="1" dirty="0"/>
              <a:t>re-ingest computational results</a:t>
            </a:r>
            <a:r>
              <a:rPr lang="en-GB" sz="1800" dirty="0"/>
              <a:t> back into EUDAT</a:t>
            </a:r>
          </a:p>
          <a:p>
            <a:pPr lvl="0"/>
            <a:r>
              <a:rPr lang="en-GB" sz="1800" b="1" dirty="0"/>
              <a:t>deposit large </a:t>
            </a:r>
            <a:r>
              <a:rPr lang="en-GB" altLang="en-US" sz="1800" b="1" dirty="0">
                <a:cs typeface="Arial" charset="0"/>
              </a:rPr>
              <a:t>data sets</a:t>
            </a:r>
            <a:r>
              <a:rPr lang="en-GB" altLang="en-US" sz="1800" dirty="0">
                <a:cs typeface="Arial" charset="0"/>
              </a:rPr>
              <a:t> onto EUDAT resources for long-term preservation</a:t>
            </a:r>
            <a:endParaRPr lang="en-GB" sz="1800" dirty="0"/>
          </a:p>
        </p:txBody>
      </p:sp>
      <p:sp>
        <p:nvSpPr>
          <p:cNvPr id="5" name="TextBox 4"/>
          <p:cNvSpPr txBox="1"/>
          <p:nvPr/>
        </p:nvSpPr>
        <p:spPr>
          <a:xfrm>
            <a:off x="467544" y="908720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Century Gothic" pitchFamily="34" charset="0"/>
              </a:rPr>
              <a:t>Facilitating communities to:</a:t>
            </a:r>
          </a:p>
        </p:txBody>
      </p:sp>
      <p:pic>
        <p:nvPicPr>
          <p:cNvPr id="6" name="Picture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14699" y="1556792"/>
            <a:ext cx="3742527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170" y="4077072"/>
            <a:ext cx="4355975" cy="233656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015045" y="5046578"/>
            <a:ext cx="2667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b="1" dirty="0" smtClean="0">
                <a:latin typeface="Century Gothic" pitchFamily="34" charset="0"/>
              </a:rPr>
              <a:t>Features:</a:t>
            </a: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4802381" y="5390445"/>
            <a:ext cx="4104456" cy="11982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SzPct val="100000"/>
              <a:buFontTx/>
              <a:buBlip>
                <a:blip r:embed="rId4"/>
              </a:buBlip>
              <a:defRPr sz="2400" kern="1200">
                <a:solidFill>
                  <a:schemeClr val="tx1"/>
                </a:solidFill>
                <a:latin typeface="Century Gothic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SzPct val="100000"/>
              <a:buFontTx/>
              <a:buBlip>
                <a:blip r:embed="rId4"/>
              </a:buBlip>
              <a:defRPr sz="2400" kern="1200">
                <a:solidFill>
                  <a:schemeClr val="tx1"/>
                </a:solidFill>
                <a:latin typeface="Century Gothic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SzPct val="100000"/>
              <a:buFontTx/>
              <a:buBlip>
                <a:blip r:embed="rId4"/>
              </a:buBlip>
              <a:defRPr sz="2400" kern="1200">
                <a:solidFill>
                  <a:schemeClr val="tx1"/>
                </a:solidFill>
                <a:latin typeface="Century Gothic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SzPct val="100000"/>
              <a:buFontTx/>
              <a:buBlip>
                <a:blip r:embed="rId4"/>
              </a:buBlip>
              <a:defRPr sz="2400" kern="1200">
                <a:solidFill>
                  <a:schemeClr val="tx1"/>
                </a:solidFill>
                <a:latin typeface="Century Gothic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SzPct val="100000"/>
              <a:buFontTx/>
              <a:buBlip>
                <a:blip r:embed="rId4"/>
              </a:buBlip>
              <a:defRPr sz="2400" kern="1200">
                <a:solidFill>
                  <a:schemeClr val="tx1"/>
                </a:solidFill>
                <a:latin typeface="Century Gothic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GB" sz="1800" dirty="0"/>
              <a:t>high-speed transfer</a:t>
            </a:r>
          </a:p>
          <a:p>
            <a:pPr lvl="0"/>
            <a:r>
              <a:rPr lang="en-GB" sz="1800" dirty="0"/>
              <a:t>reliable and light-weight</a:t>
            </a:r>
          </a:p>
          <a:p>
            <a:pPr lvl="0"/>
            <a:r>
              <a:rPr lang="en-US" sz="1800" dirty="0"/>
              <a:t>manages permanent PIDs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4235227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B2FIND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1259632" y="3717032"/>
            <a:ext cx="66967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Century Gothic" pitchFamily="34" charset="0"/>
              </a:rPr>
              <a:t>B2FIND is a simple, user-friendly </a:t>
            </a:r>
            <a:r>
              <a:rPr lang="en-US" b="1" dirty="0" smtClean="0">
                <a:latin typeface="Century Gothic" pitchFamily="34" charset="0"/>
              </a:rPr>
              <a:t>metadata catalogue of research data collections </a:t>
            </a:r>
            <a:r>
              <a:rPr lang="en-US" dirty="0" smtClean="0">
                <a:latin typeface="Century Gothic" pitchFamily="34" charset="0"/>
              </a:rPr>
              <a:t>stored in EUDAT data </a:t>
            </a:r>
            <a:r>
              <a:rPr lang="en-US" dirty="0" err="1" smtClean="0">
                <a:latin typeface="Century Gothic" pitchFamily="34" charset="0"/>
              </a:rPr>
              <a:t>centres</a:t>
            </a:r>
            <a:r>
              <a:rPr lang="en-US" dirty="0" smtClean="0">
                <a:latin typeface="Century Gothic" pitchFamily="34" charset="0"/>
              </a:rPr>
              <a:t> and other repositories.</a:t>
            </a:r>
            <a:endParaRPr lang="en-US" b="1" dirty="0" smtClean="0"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9147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199" y="1772816"/>
            <a:ext cx="4618856" cy="2376264"/>
          </a:xfrm>
        </p:spPr>
        <p:txBody>
          <a:bodyPr>
            <a:normAutofit/>
          </a:bodyPr>
          <a:lstStyle/>
          <a:p>
            <a:pPr lvl="0"/>
            <a:r>
              <a:rPr lang="en-GB" sz="1800" b="1" dirty="0"/>
              <a:t>seek data objects and collections </a:t>
            </a:r>
            <a:r>
              <a:rPr lang="en-GB" sz="1800" dirty="0"/>
              <a:t>using powerful metadata searches</a:t>
            </a:r>
          </a:p>
          <a:p>
            <a:pPr lvl="0"/>
            <a:r>
              <a:rPr lang="en-GB" sz="1800" b="1" dirty="0"/>
              <a:t>catalogue community data </a:t>
            </a:r>
            <a:r>
              <a:rPr lang="en-GB" sz="1800" dirty="0"/>
              <a:t>by means of </a:t>
            </a:r>
            <a:r>
              <a:rPr lang="en-GB" sz="1800" dirty="0" smtClean="0"/>
              <a:t>selected</a:t>
            </a:r>
            <a:r>
              <a:rPr lang="en-GB" sz="1800" b="1" dirty="0" smtClean="0"/>
              <a:t> </a:t>
            </a:r>
            <a:r>
              <a:rPr lang="en-GB" sz="1800" b="1" dirty="0"/>
              <a:t>metadata</a:t>
            </a:r>
            <a:endParaRPr lang="en-GB" sz="1800" dirty="0"/>
          </a:p>
          <a:p>
            <a:pPr lvl="0"/>
            <a:r>
              <a:rPr lang="en-GB" sz="1800" b="1" dirty="0"/>
              <a:t>browse through multi-disciplinary data </a:t>
            </a:r>
            <a:r>
              <a:rPr lang="en-GB" sz="1800" dirty="0"/>
              <a:t>collections </a:t>
            </a:r>
            <a:r>
              <a:rPr lang="en-GB" sz="1800" b="1" dirty="0"/>
              <a:t>filtered</a:t>
            </a:r>
            <a:r>
              <a:rPr lang="en-GB" sz="1800" dirty="0"/>
              <a:t> by content, provenance and temporal keywords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67543" y="1314667"/>
            <a:ext cx="72146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b="1" dirty="0" smtClean="0">
                <a:latin typeface="Century Gothic" pitchFamily="34" charset="0"/>
              </a:rPr>
              <a:t>A metadata catalogue service to:</a:t>
            </a:r>
          </a:p>
        </p:txBody>
      </p:sp>
      <p:pic>
        <p:nvPicPr>
          <p:cNvPr id="6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5" y="1700808"/>
            <a:ext cx="3614043" cy="3329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4653136"/>
            <a:ext cx="3886200" cy="196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5015045" y="5046578"/>
            <a:ext cx="2667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b="1" dirty="0" smtClean="0">
                <a:latin typeface="Century Gothic" pitchFamily="34" charset="0"/>
              </a:rPr>
              <a:t>Features:</a:t>
            </a: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4802381" y="5390445"/>
            <a:ext cx="4104456" cy="11982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SzPct val="100000"/>
              <a:buFontTx/>
              <a:buBlip>
                <a:blip r:embed="rId4"/>
              </a:buBlip>
              <a:defRPr sz="2400" kern="1200">
                <a:solidFill>
                  <a:schemeClr val="tx1"/>
                </a:solidFill>
                <a:latin typeface="Century Gothic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SzPct val="100000"/>
              <a:buFontTx/>
              <a:buBlip>
                <a:blip r:embed="rId4"/>
              </a:buBlip>
              <a:defRPr sz="2400" kern="1200">
                <a:solidFill>
                  <a:schemeClr val="tx1"/>
                </a:solidFill>
                <a:latin typeface="Century Gothic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SzPct val="100000"/>
              <a:buFontTx/>
              <a:buBlip>
                <a:blip r:embed="rId4"/>
              </a:buBlip>
              <a:defRPr sz="2400" kern="1200">
                <a:solidFill>
                  <a:schemeClr val="tx1"/>
                </a:solidFill>
                <a:latin typeface="Century Gothic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SzPct val="100000"/>
              <a:buFontTx/>
              <a:buBlip>
                <a:blip r:embed="rId4"/>
              </a:buBlip>
              <a:defRPr sz="2400" kern="1200">
                <a:solidFill>
                  <a:schemeClr val="tx1"/>
                </a:solidFill>
                <a:latin typeface="Century Gothic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SzPct val="100000"/>
              <a:buFontTx/>
              <a:buBlip>
                <a:blip r:embed="rId4"/>
              </a:buBlip>
              <a:defRPr sz="2400" kern="1200">
                <a:solidFill>
                  <a:schemeClr val="tx1"/>
                </a:solidFill>
                <a:latin typeface="Century Gothic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GB" sz="1800" dirty="0"/>
              <a:t>simple to use</a:t>
            </a:r>
          </a:p>
          <a:p>
            <a:pPr lvl="0"/>
            <a:r>
              <a:rPr lang="en-GB" sz="1800" dirty="0"/>
              <a:t>standards-based</a:t>
            </a:r>
          </a:p>
          <a:p>
            <a:pPr lvl="0"/>
            <a:r>
              <a:rPr lang="en-US" sz="1800" dirty="0"/>
              <a:t>comprehensive catalogue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1974331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/>
          <p:cNvSpPr txBox="1">
            <a:spLocks/>
          </p:cNvSpPr>
          <p:nvPr/>
        </p:nvSpPr>
        <p:spPr>
          <a:xfrm>
            <a:off x="597778" y="91147"/>
            <a:ext cx="786265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GB" sz="2400" b="1" dirty="0" smtClean="0">
                <a:latin typeface="Century Gothic" pitchFamily="34" charset="0"/>
              </a:rPr>
              <a:t>For more info:</a:t>
            </a:r>
          </a:p>
        </p:txBody>
      </p:sp>
      <p:sp>
        <p:nvSpPr>
          <p:cNvPr id="8" name="Titolo 1"/>
          <p:cNvSpPr txBox="1">
            <a:spLocks/>
          </p:cNvSpPr>
          <p:nvPr/>
        </p:nvSpPr>
        <p:spPr>
          <a:xfrm>
            <a:off x="1254617" y="1313060"/>
            <a:ext cx="454151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GB" sz="1600" dirty="0" smtClean="0">
                <a:latin typeface="Century Gothic" pitchFamily="34" charset="0"/>
              </a:rPr>
              <a:t>https</a:t>
            </a:r>
            <a:r>
              <a:rPr lang="en-GB" sz="1600" dirty="0">
                <a:latin typeface="Century Gothic" pitchFamily="34" charset="0"/>
              </a:rPr>
              <a:t>://</a:t>
            </a:r>
            <a:r>
              <a:rPr lang="en-GB" sz="1600" dirty="0" smtClean="0">
                <a:latin typeface="Century Gothic" pitchFamily="34" charset="0"/>
              </a:rPr>
              <a:t>b2drop.eudat.eu</a:t>
            </a:r>
          </a:p>
          <a:p>
            <a:pPr lvl="0">
              <a:spcBef>
                <a:spcPct val="0"/>
              </a:spcBef>
              <a:defRPr/>
            </a:pPr>
            <a:r>
              <a:rPr lang="en-GB" sz="1600" dirty="0" smtClean="0">
                <a:latin typeface="Century Gothic" pitchFamily="34" charset="0"/>
              </a:rPr>
              <a:t>https</a:t>
            </a:r>
            <a:r>
              <a:rPr lang="en-GB" sz="1600" dirty="0">
                <a:latin typeface="Century Gothic" pitchFamily="34" charset="0"/>
              </a:rPr>
              <a:t>://eudat.eu/services/userdoc/b2drop</a:t>
            </a:r>
            <a:endParaRPr lang="en-GB" sz="1600" dirty="0" smtClean="0">
              <a:latin typeface="Century Gothic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397" y="1196752"/>
            <a:ext cx="1024234" cy="11879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2697" y="5201492"/>
            <a:ext cx="1024234" cy="11879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099" y="3214856"/>
            <a:ext cx="1024234" cy="11879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313" y="2204864"/>
            <a:ext cx="1024234" cy="11879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4221088"/>
            <a:ext cx="1024234" cy="1187900"/>
          </a:xfrm>
          <a:prstGeom prst="rect">
            <a:avLst/>
          </a:prstGeom>
        </p:spPr>
      </p:pic>
      <p:sp>
        <p:nvSpPr>
          <p:cNvPr id="14" name="Titolo 1"/>
          <p:cNvSpPr txBox="1">
            <a:spLocks/>
          </p:cNvSpPr>
          <p:nvPr/>
        </p:nvSpPr>
        <p:spPr>
          <a:xfrm>
            <a:off x="1723901" y="2323052"/>
            <a:ext cx="454151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en-GB" sz="1600" dirty="0">
                <a:latin typeface="Century Gothic" pitchFamily="34" charset="0"/>
              </a:rPr>
              <a:t>https://</a:t>
            </a:r>
            <a:r>
              <a:rPr lang="en-GB" sz="1600" dirty="0" smtClean="0">
                <a:latin typeface="Century Gothic" pitchFamily="34" charset="0"/>
              </a:rPr>
              <a:t>b2share.eudat.eu</a:t>
            </a:r>
          </a:p>
          <a:p>
            <a:pPr lvl="0">
              <a:spcBef>
                <a:spcPct val="0"/>
              </a:spcBef>
              <a:defRPr/>
            </a:pPr>
            <a:r>
              <a:rPr lang="en-GB" sz="1600" dirty="0" smtClean="0">
                <a:latin typeface="Century Gothic" pitchFamily="34" charset="0"/>
              </a:rPr>
              <a:t>https</a:t>
            </a:r>
            <a:r>
              <a:rPr lang="en-GB" sz="1600" dirty="0">
                <a:latin typeface="Century Gothic" pitchFamily="34" charset="0"/>
              </a:rPr>
              <a:t>://</a:t>
            </a:r>
            <a:r>
              <a:rPr lang="en-GB" sz="1600" dirty="0" smtClean="0">
                <a:latin typeface="Century Gothic" pitchFamily="34" charset="0"/>
              </a:rPr>
              <a:t>eudat.eu/services/userdoc/b2share</a:t>
            </a:r>
          </a:p>
        </p:txBody>
      </p:sp>
      <p:sp>
        <p:nvSpPr>
          <p:cNvPr id="15" name="Titolo 1"/>
          <p:cNvSpPr txBox="1">
            <a:spLocks/>
          </p:cNvSpPr>
          <p:nvPr/>
        </p:nvSpPr>
        <p:spPr>
          <a:xfrm>
            <a:off x="2258508" y="3444686"/>
            <a:ext cx="454151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GB" sz="1600" dirty="0" smtClean="0">
                <a:latin typeface="Century Gothic" pitchFamily="34" charset="0"/>
              </a:rPr>
              <a:t>https</a:t>
            </a:r>
            <a:r>
              <a:rPr lang="en-GB" sz="1600" dirty="0">
                <a:latin typeface="Century Gothic" pitchFamily="34" charset="0"/>
              </a:rPr>
              <a:t>://</a:t>
            </a:r>
            <a:r>
              <a:rPr lang="en-GB" sz="1600" dirty="0" smtClean="0">
                <a:latin typeface="Century Gothic" pitchFamily="34" charset="0"/>
              </a:rPr>
              <a:t>eudat.eu/services/userdoc/b2safe</a:t>
            </a:r>
          </a:p>
        </p:txBody>
      </p:sp>
      <p:sp>
        <p:nvSpPr>
          <p:cNvPr id="16" name="Titolo 1"/>
          <p:cNvSpPr txBox="1">
            <a:spLocks/>
          </p:cNvSpPr>
          <p:nvPr/>
        </p:nvSpPr>
        <p:spPr>
          <a:xfrm>
            <a:off x="2838793" y="4464820"/>
            <a:ext cx="454151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GB" sz="1600" dirty="0" smtClean="0">
                <a:latin typeface="Century Gothic" pitchFamily="34" charset="0"/>
              </a:rPr>
              <a:t>https</a:t>
            </a:r>
            <a:r>
              <a:rPr lang="en-GB" sz="1600" dirty="0">
                <a:latin typeface="Century Gothic" pitchFamily="34" charset="0"/>
              </a:rPr>
              <a:t>://</a:t>
            </a:r>
            <a:r>
              <a:rPr lang="en-GB" sz="1600" dirty="0" smtClean="0">
                <a:latin typeface="Century Gothic" pitchFamily="34" charset="0"/>
              </a:rPr>
              <a:t>eudat.eu/services/userdoc/b2stage</a:t>
            </a:r>
          </a:p>
        </p:txBody>
      </p:sp>
      <p:sp>
        <p:nvSpPr>
          <p:cNvPr id="17" name="Titolo 1"/>
          <p:cNvSpPr txBox="1">
            <a:spLocks/>
          </p:cNvSpPr>
          <p:nvPr/>
        </p:nvSpPr>
        <p:spPr>
          <a:xfrm>
            <a:off x="3396385" y="5301208"/>
            <a:ext cx="454151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GB" sz="1600" dirty="0">
                <a:latin typeface="Century Gothic" pitchFamily="34" charset="0"/>
              </a:rPr>
              <a:t>http://</a:t>
            </a:r>
            <a:r>
              <a:rPr lang="en-GB" sz="1600" dirty="0" smtClean="0">
                <a:latin typeface="Century Gothic" pitchFamily="34" charset="0"/>
              </a:rPr>
              <a:t>b2find.eudat.eu</a:t>
            </a:r>
            <a:endParaRPr lang="en-GB" sz="1600" dirty="0">
              <a:latin typeface="Century Gothic" pitchFamily="34" charset="0"/>
            </a:endParaRPr>
          </a:p>
          <a:p>
            <a:pPr lvl="0">
              <a:spcBef>
                <a:spcPct val="0"/>
              </a:spcBef>
              <a:defRPr/>
            </a:pPr>
            <a:r>
              <a:rPr lang="en-GB" sz="1600" dirty="0" smtClean="0">
                <a:latin typeface="Century Gothic" pitchFamily="34" charset="0"/>
              </a:rPr>
              <a:t>https</a:t>
            </a:r>
            <a:r>
              <a:rPr lang="en-GB" sz="1600" dirty="0">
                <a:latin typeface="Century Gothic" pitchFamily="34" charset="0"/>
              </a:rPr>
              <a:t>://</a:t>
            </a:r>
            <a:r>
              <a:rPr lang="en-GB" sz="1600" dirty="0" smtClean="0">
                <a:latin typeface="Century Gothic" pitchFamily="34" charset="0"/>
              </a:rPr>
              <a:t>eudat.eu/services/userdoc/b2find</a:t>
            </a:r>
          </a:p>
        </p:txBody>
      </p:sp>
      <p:pic>
        <p:nvPicPr>
          <p:cNvPr id="18" name="Immagine 3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56176" y="1115254"/>
            <a:ext cx="2808312" cy="2538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85029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GB" sz="2800" dirty="0"/>
              <a:t>EUDAT offers a </a:t>
            </a:r>
            <a:r>
              <a:rPr lang="en-GB" sz="2800" b="1" dirty="0"/>
              <a:t>complete set of research data services, expertise and technology solutions </a:t>
            </a:r>
            <a:r>
              <a:rPr lang="en-GB" sz="2800" dirty="0"/>
              <a:t>to all European scientists and researchers. </a:t>
            </a:r>
          </a:p>
          <a:p>
            <a:pPr lvl="0"/>
            <a:r>
              <a:rPr lang="en-GB" sz="2800" dirty="0"/>
              <a:t>These </a:t>
            </a:r>
            <a:r>
              <a:rPr lang="en-GB" sz="2800" b="1" dirty="0"/>
              <a:t>shared services and storage resources</a:t>
            </a:r>
            <a:r>
              <a:rPr lang="en-GB" sz="2800" dirty="0"/>
              <a:t> are </a:t>
            </a:r>
            <a:r>
              <a:rPr lang="en-GB" sz="2800" b="1" dirty="0"/>
              <a:t>distributed across 15 European countries</a:t>
            </a:r>
            <a:r>
              <a:rPr lang="en-GB" sz="2800" b="1" dirty="0" smtClean="0"/>
              <a:t>.</a:t>
            </a:r>
          </a:p>
          <a:p>
            <a:r>
              <a:rPr lang="en-GB" sz="2800" dirty="0"/>
              <a:t>Data are safely stored alongside some of </a:t>
            </a:r>
            <a:r>
              <a:rPr lang="en-GB" sz="2800" b="1" dirty="0"/>
              <a:t>Europe’s most powerful supercomputers</a:t>
            </a:r>
            <a:r>
              <a:rPr lang="en-GB" sz="2800" b="1" dirty="0" smtClean="0"/>
              <a:t>.</a:t>
            </a:r>
            <a:endParaRPr lang="en-GB" sz="2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B2 SERVICE SUITE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3279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8519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 pan-European initiative building a sustainable cross-disciplinary and cross-national data infrastructure providing a set of shared services for accessing and preserving research data</a:t>
            </a:r>
          </a:p>
          <a:p>
            <a:r>
              <a:rPr lang="en-GB" dirty="0"/>
              <a:t>supporting multiple research communities by working closely with them to deliver these technical services as part of the EUDAT Collaborative Data Infrastructure (CDI</a:t>
            </a:r>
            <a:r>
              <a:rPr lang="en-GB" dirty="0" smtClean="0"/>
              <a:t>)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B2 SERVICE SUITE </a:t>
            </a:r>
            <a:r>
              <a:rPr lang="en-GB" dirty="0"/>
              <a:t>is part of EUDAT...</a:t>
            </a:r>
          </a:p>
        </p:txBody>
      </p:sp>
      <p:grpSp>
        <p:nvGrpSpPr>
          <p:cNvPr id="4" name="Group 130"/>
          <p:cNvGrpSpPr>
            <a:grpSpLocks/>
          </p:cNvGrpSpPr>
          <p:nvPr/>
        </p:nvGrpSpPr>
        <p:grpSpPr bwMode="auto">
          <a:xfrm>
            <a:off x="6012160" y="4293095"/>
            <a:ext cx="2789833" cy="2237879"/>
            <a:chOff x="2195736" y="1988840"/>
            <a:chExt cx="4395037" cy="3212975"/>
          </a:xfrm>
        </p:grpSpPr>
        <p:pic>
          <p:nvPicPr>
            <p:cNvPr id="5" name="Picture 2" descr="http://upload.wikimedia.org/wikipedia/commons/archive/3/38/20060605132703%21Europe_topography_map_en.png"/>
            <p:cNvPicPr>
              <a:picLocks noChangeAspect="1" noChangeArrowheads="1"/>
            </p:cNvPicPr>
            <p:nvPr/>
          </p:nvPicPr>
          <p:blipFill>
            <a:blip r:embed="rId2" cstate="print">
              <a:grayscl/>
            </a:blip>
            <a:srcRect l="1288" t="17138" r="20075" b="7832"/>
            <a:stretch>
              <a:fillRect/>
            </a:stretch>
          </p:blipFill>
          <p:spPr bwMode="auto">
            <a:xfrm>
              <a:off x="2195736" y="1988840"/>
              <a:ext cx="4395037" cy="3212975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6" name="Picture 132" descr="EUDAT-logo2011.jpg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E"/>
                </a:clrFrom>
                <a:clrTo>
                  <a:srgbClr val="FFFFFE">
                    <a:alpha val="0"/>
                  </a:srgbClr>
                </a:clrTo>
              </a:clrChange>
            </a:blip>
            <a:srcRect l="4234" r="5179" b="40000"/>
            <a:stretch>
              <a:fillRect/>
            </a:stretch>
          </p:blipFill>
          <p:spPr>
            <a:xfrm>
              <a:off x="3973956" y="3212976"/>
              <a:ext cx="1070412" cy="432048"/>
            </a:xfrm>
            <a:prstGeom prst="rect">
              <a:avLst/>
            </a:prstGeom>
            <a:ln w="3175">
              <a:noFill/>
            </a:ln>
            <a:effectLst>
              <a:reflection blurRad="6350" stA="52000" endA="300" endPos="35000" dir="5400000" sy="-100000" algn="bl" rotWithShape="0"/>
            </a:effectLst>
          </p:spPr>
        </p:pic>
        <p:cxnSp>
          <p:nvCxnSpPr>
            <p:cNvPr id="7" name="Straight Connector 133"/>
            <p:cNvCxnSpPr>
              <a:stCxn id="23" idx="6"/>
              <a:endCxn id="6" idx="0"/>
            </p:cNvCxnSpPr>
            <p:nvPr/>
          </p:nvCxnSpPr>
          <p:spPr>
            <a:xfrm>
              <a:off x="3451792" y="2869752"/>
              <a:ext cx="1057121" cy="343371"/>
            </a:xfrm>
            <a:prstGeom prst="line">
              <a:avLst/>
            </a:prstGeom>
            <a:ln w="1270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134"/>
            <p:cNvCxnSpPr/>
            <p:nvPr/>
          </p:nvCxnSpPr>
          <p:spPr>
            <a:xfrm flipH="1" flipV="1">
              <a:off x="3065491" y="3168158"/>
              <a:ext cx="909079" cy="210519"/>
            </a:xfrm>
            <a:prstGeom prst="line">
              <a:avLst/>
            </a:prstGeom>
            <a:ln w="1270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135"/>
            <p:cNvCxnSpPr>
              <a:stCxn id="33" idx="3"/>
              <a:endCxn id="25" idx="0"/>
            </p:cNvCxnSpPr>
            <p:nvPr/>
          </p:nvCxnSpPr>
          <p:spPr>
            <a:xfrm flipH="1">
              <a:off x="3148765" y="3578976"/>
              <a:ext cx="152670" cy="282055"/>
            </a:xfrm>
            <a:prstGeom prst="line">
              <a:avLst/>
            </a:prstGeom>
            <a:ln w="1270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136"/>
            <p:cNvCxnSpPr>
              <a:stCxn id="6" idx="1"/>
              <a:endCxn id="26" idx="7"/>
            </p:cNvCxnSpPr>
            <p:nvPr/>
          </p:nvCxnSpPr>
          <p:spPr>
            <a:xfrm flipH="1">
              <a:off x="2922074" y="3429774"/>
              <a:ext cx="1052496" cy="1105737"/>
            </a:xfrm>
            <a:prstGeom prst="line">
              <a:avLst/>
            </a:prstGeom>
            <a:ln w="1270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37"/>
            <p:cNvCxnSpPr>
              <a:stCxn id="31" idx="2"/>
              <a:endCxn id="6" idx="3"/>
            </p:cNvCxnSpPr>
            <p:nvPr/>
          </p:nvCxnSpPr>
          <p:spPr>
            <a:xfrm flipH="1" flipV="1">
              <a:off x="5043258" y="3429774"/>
              <a:ext cx="393240" cy="590680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38"/>
            <p:cNvCxnSpPr>
              <a:stCxn id="32" idx="7"/>
              <a:endCxn id="6" idx="2"/>
            </p:cNvCxnSpPr>
            <p:nvPr/>
          </p:nvCxnSpPr>
          <p:spPr>
            <a:xfrm flipV="1">
              <a:off x="3875103" y="3644381"/>
              <a:ext cx="633811" cy="388337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39"/>
            <p:cNvCxnSpPr>
              <a:stCxn id="24" idx="4"/>
              <a:endCxn id="33" idx="1"/>
            </p:cNvCxnSpPr>
            <p:nvPr/>
          </p:nvCxnSpPr>
          <p:spPr>
            <a:xfrm>
              <a:off x="3003036" y="3245825"/>
              <a:ext cx="298399" cy="208475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40"/>
            <p:cNvCxnSpPr>
              <a:stCxn id="6" idx="1"/>
              <a:endCxn id="33" idx="3"/>
            </p:cNvCxnSpPr>
            <p:nvPr/>
          </p:nvCxnSpPr>
          <p:spPr>
            <a:xfrm flipH="1">
              <a:off x="3301435" y="3429774"/>
              <a:ext cx="673135" cy="149202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1"/>
            <p:cNvCxnSpPr>
              <a:stCxn id="36" idx="3"/>
              <a:endCxn id="6" idx="3"/>
            </p:cNvCxnSpPr>
            <p:nvPr/>
          </p:nvCxnSpPr>
          <p:spPr>
            <a:xfrm flipH="1" flipV="1">
              <a:off x="5043258" y="3429774"/>
              <a:ext cx="781854" cy="47009"/>
            </a:xfrm>
            <a:prstGeom prst="line">
              <a:avLst/>
            </a:prstGeom>
            <a:ln w="127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42"/>
            <p:cNvCxnSpPr>
              <a:stCxn id="6" idx="3"/>
              <a:endCxn id="38" idx="3"/>
            </p:cNvCxnSpPr>
            <p:nvPr/>
          </p:nvCxnSpPr>
          <p:spPr>
            <a:xfrm flipV="1">
              <a:off x="5043258" y="3076183"/>
              <a:ext cx="275267" cy="353591"/>
            </a:xfrm>
            <a:prstGeom prst="line">
              <a:avLst/>
            </a:prstGeom>
            <a:ln w="127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43"/>
            <p:cNvCxnSpPr>
              <a:stCxn id="6" idx="0"/>
              <a:endCxn id="39" idx="2"/>
            </p:cNvCxnSpPr>
            <p:nvPr/>
          </p:nvCxnSpPr>
          <p:spPr>
            <a:xfrm flipV="1">
              <a:off x="4508913" y="2579521"/>
              <a:ext cx="495020" cy="633602"/>
            </a:xfrm>
            <a:prstGeom prst="line">
              <a:avLst/>
            </a:prstGeom>
            <a:ln w="127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44"/>
            <p:cNvCxnSpPr>
              <a:stCxn id="6" idx="2"/>
              <a:endCxn id="28" idx="0"/>
            </p:cNvCxnSpPr>
            <p:nvPr/>
          </p:nvCxnSpPr>
          <p:spPr>
            <a:xfrm flipH="1">
              <a:off x="4229020" y="3644381"/>
              <a:ext cx="279894" cy="662216"/>
            </a:xfrm>
            <a:prstGeom prst="line">
              <a:avLst/>
            </a:prstGeom>
            <a:ln w="127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45"/>
            <p:cNvCxnSpPr>
              <a:stCxn id="30" idx="2"/>
              <a:endCxn id="29" idx="6"/>
            </p:cNvCxnSpPr>
            <p:nvPr/>
          </p:nvCxnSpPr>
          <p:spPr>
            <a:xfrm flipH="1" flipV="1">
              <a:off x="4767989" y="4292290"/>
              <a:ext cx="525092" cy="233002"/>
            </a:xfrm>
            <a:prstGeom prst="line">
              <a:avLst/>
            </a:prstGeom>
            <a:ln w="127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46"/>
            <p:cNvCxnSpPr>
              <a:stCxn id="6" idx="2"/>
              <a:endCxn id="30" idx="1"/>
            </p:cNvCxnSpPr>
            <p:nvPr/>
          </p:nvCxnSpPr>
          <p:spPr>
            <a:xfrm>
              <a:off x="4508913" y="3644381"/>
              <a:ext cx="809612" cy="817551"/>
            </a:xfrm>
            <a:prstGeom prst="line">
              <a:avLst/>
            </a:prstGeom>
            <a:ln w="127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147"/>
            <p:cNvCxnSpPr>
              <a:stCxn id="6" idx="0"/>
              <a:endCxn id="27" idx="4"/>
            </p:cNvCxnSpPr>
            <p:nvPr/>
          </p:nvCxnSpPr>
          <p:spPr>
            <a:xfrm flipH="1" flipV="1">
              <a:off x="4229020" y="2524336"/>
              <a:ext cx="279894" cy="688787"/>
            </a:xfrm>
            <a:prstGeom prst="line">
              <a:avLst/>
            </a:prstGeom>
            <a:ln w="127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148"/>
            <p:cNvCxnSpPr>
              <a:stCxn id="27" idx="2"/>
              <a:endCxn id="23" idx="7"/>
            </p:cNvCxnSpPr>
            <p:nvPr/>
          </p:nvCxnSpPr>
          <p:spPr>
            <a:xfrm flipH="1">
              <a:off x="3426346" y="2436450"/>
              <a:ext cx="712459" cy="369941"/>
            </a:xfrm>
            <a:prstGeom prst="line">
              <a:avLst/>
            </a:prstGeom>
            <a:ln w="127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Oval 149"/>
            <p:cNvSpPr/>
            <p:nvPr/>
          </p:nvSpPr>
          <p:spPr>
            <a:xfrm>
              <a:off x="3275991" y="2781864"/>
              <a:ext cx="175801" cy="175773"/>
            </a:xfrm>
            <a:prstGeom prst="ellipse">
              <a:avLst/>
            </a:prstGeom>
            <a:solidFill>
              <a:srgbClr val="92D050"/>
            </a:solidFill>
            <a:ln w="12700">
              <a:solidFill>
                <a:schemeClr val="accent3">
                  <a:lumMod val="75000"/>
                </a:schemeClr>
              </a:solidFill>
            </a:ln>
            <a:effectLst>
              <a:outerShdw blurRad="76200" dist="12700" dir="8100000" sy="-23000" kx="800400" algn="b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577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24" name="Oval 150"/>
            <p:cNvSpPr/>
            <p:nvPr/>
          </p:nvSpPr>
          <p:spPr>
            <a:xfrm>
              <a:off x="2915135" y="3068007"/>
              <a:ext cx="178114" cy="177818"/>
            </a:xfrm>
            <a:prstGeom prst="ellipse">
              <a:avLst/>
            </a:prstGeom>
            <a:solidFill>
              <a:srgbClr val="92D050"/>
            </a:solidFill>
            <a:ln w="12700">
              <a:solidFill>
                <a:schemeClr val="accent3">
                  <a:lumMod val="75000"/>
                </a:schemeClr>
              </a:solidFill>
            </a:ln>
            <a:effectLst>
              <a:outerShdw blurRad="76200" dist="12700" dir="8100000" sy="-23000" kx="800400" algn="b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577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25" name="Oval 151"/>
            <p:cNvSpPr/>
            <p:nvPr/>
          </p:nvSpPr>
          <p:spPr>
            <a:xfrm>
              <a:off x="3060864" y="3861032"/>
              <a:ext cx="175801" cy="175773"/>
            </a:xfrm>
            <a:prstGeom prst="ellipse">
              <a:avLst/>
            </a:prstGeom>
            <a:solidFill>
              <a:srgbClr val="92D050"/>
            </a:solidFill>
            <a:ln w="12700">
              <a:solidFill>
                <a:schemeClr val="accent3">
                  <a:lumMod val="75000"/>
                </a:schemeClr>
              </a:solidFill>
            </a:ln>
            <a:effectLst>
              <a:outerShdw blurRad="76200" dist="12700" dir="8100000" sy="-23000" kx="800400" algn="b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577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26" name="Oval 152"/>
            <p:cNvSpPr/>
            <p:nvPr/>
          </p:nvSpPr>
          <p:spPr>
            <a:xfrm>
              <a:off x="2771718" y="4508941"/>
              <a:ext cx="175801" cy="175773"/>
            </a:xfrm>
            <a:prstGeom prst="ellipse">
              <a:avLst/>
            </a:prstGeom>
            <a:solidFill>
              <a:srgbClr val="92D050"/>
            </a:solidFill>
            <a:ln w="12700">
              <a:solidFill>
                <a:schemeClr val="accent3">
                  <a:lumMod val="75000"/>
                </a:schemeClr>
              </a:solidFill>
            </a:ln>
            <a:effectLst>
              <a:outerShdw blurRad="76200" dist="12700" dir="8100000" sy="-23000" kx="800400" algn="b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577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27" name="Oval 153"/>
            <p:cNvSpPr/>
            <p:nvPr/>
          </p:nvSpPr>
          <p:spPr>
            <a:xfrm>
              <a:off x="4138805" y="2348562"/>
              <a:ext cx="178115" cy="175773"/>
            </a:xfrm>
            <a:prstGeom prst="ellipse">
              <a:avLst/>
            </a:prstGeom>
            <a:solidFill>
              <a:schemeClr val="accent6"/>
            </a:solidFill>
            <a:ln w="12700">
              <a:solidFill>
                <a:schemeClr val="accent6">
                  <a:lumMod val="75000"/>
                </a:schemeClr>
              </a:solidFill>
            </a:ln>
            <a:effectLst>
              <a:outerShdw blurRad="76200" dist="12700" dir="8100000" sy="-23000" kx="800400" algn="b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577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28" name="Oval 154"/>
            <p:cNvSpPr/>
            <p:nvPr/>
          </p:nvSpPr>
          <p:spPr>
            <a:xfrm>
              <a:off x="4141119" y="4306597"/>
              <a:ext cx="175801" cy="177818"/>
            </a:xfrm>
            <a:prstGeom prst="ellipse">
              <a:avLst/>
            </a:prstGeom>
            <a:solidFill>
              <a:schemeClr val="accent6"/>
            </a:solidFill>
            <a:ln w="12700">
              <a:solidFill>
                <a:schemeClr val="accent6">
                  <a:lumMod val="75000"/>
                </a:schemeClr>
              </a:solidFill>
            </a:ln>
            <a:effectLst>
              <a:outerShdw blurRad="76200" dist="12700" dir="8100000" sy="-23000" kx="800400" algn="b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577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29" name="Oval 156"/>
            <p:cNvSpPr/>
            <p:nvPr/>
          </p:nvSpPr>
          <p:spPr>
            <a:xfrm>
              <a:off x="4592188" y="4204403"/>
              <a:ext cx="175801" cy="175773"/>
            </a:xfrm>
            <a:prstGeom prst="ellipse">
              <a:avLst/>
            </a:prstGeom>
            <a:solidFill>
              <a:schemeClr val="accent6"/>
            </a:solidFill>
            <a:ln w="12700">
              <a:solidFill>
                <a:schemeClr val="accent6">
                  <a:lumMod val="75000"/>
                </a:schemeClr>
              </a:solidFill>
            </a:ln>
            <a:effectLst>
              <a:outerShdw blurRad="76200" dist="12700" dir="8100000" sy="-23000" kx="800400" algn="b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577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30" name="Oval 157"/>
            <p:cNvSpPr/>
            <p:nvPr/>
          </p:nvSpPr>
          <p:spPr>
            <a:xfrm>
              <a:off x="5293081" y="4437405"/>
              <a:ext cx="175801" cy="175773"/>
            </a:xfrm>
            <a:prstGeom prst="ellipse">
              <a:avLst/>
            </a:prstGeom>
            <a:solidFill>
              <a:schemeClr val="accent6"/>
            </a:solidFill>
            <a:ln w="12700">
              <a:solidFill>
                <a:schemeClr val="accent6">
                  <a:lumMod val="75000"/>
                </a:schemeClr>
              </a:solidFill>
            </a:ln>
            <a:effectLst>
              <a:outerShdw blurRad="76200" dist="12700" dir="8100000" sy="-23000" kx="800400" algn="b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577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31" name="Oval 158"/>
            <p:cNvSpPr/>
            <p:nvPr/>
          </p:nvSpPr>
          <p:spPr>
            <a:xfrm>
              <a:off x="5436498" y="3932568"/>
              <a:ext cx="175801" cy="177817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accent2">
                  <a:lumMod val="75000"/>
                </a:schemeClr>
              </a:solidFill>
            </a:ln>
            <a:effectLst>
              <a:outerShdw blurRad="76200" dist="12700" dir="8100000" sy="-23000" kx="800400" algn="b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577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32" name="Oval 159"/>
            <p:cNvSpPr/>
            <p:nvPr/>
          </p:nvSpPr>
          <p:spPr>
            <a:xfrm>
              <a:off x="3724747" y="4006147"/>
              <a:ext cx="175801" cy="175773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accent2">
                  <a:lumMod val="75000"/>
                </a:schemeClr>
              </a:solidFill>
            </a:ln>
            <a:effectLst>
              <a:outerShdw blurRad="76200" dist="12700" dir="8100000" sy="-23000" kx="800400" algn="b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577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33" name="Oval 160"/>
            <p:cNvSpPr/>
            <p:nvPr/>
          </p:nvSpPr>
          <p:spPr>
            <a:xfrm>
              <a:off x="3275991" y="3429774"/>
              <a:ext cx="175801" cy="175773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accent2">
                  <a:lumMod val="75000"/>
                </a:schemeClr>
              </a:solidFill>
            </a:ln>
            <a:effectLst>
              <a:outerShdw blurRad="76200" dist="12700" dir="8100000" sy="-23000" kx="800400" algn="b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577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00">
                <a:solidFill>
                  <a:prstClr val="white"/>
                </a:solidFill>
              </a:endParaRPr>
            </a:p>
          </p:txBody>
        </p:sp>
        <p:cxnSp>
          <p:nvCxnSpPr>
            <p:cNvPr id="34" name="Straight Connector 161"/>
            <p:cNvCxnSpPr>
              <a:stCxn id="23" idx="2"/>
              <a:endCxn id="24" idx="0"/>
            </p:cNvCxnSpPr>
            <p:nvPr/>
          </p:nvCxnSpPr>
          <p:spPr>
            <a:xfrm flipH="1">
              <a:off x="3003036" y="2869752"/>
              <a:ext cx="272955" cy="198255"/>
            </a:xfrm>
            <a:prstGeom prst="line">
              <a:avLst/>
            </a:prstGeom>
            <a:ln w="1270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162"/>
            <p:cNvCxnSpPr>
              <a:stCxn id="26" idx="0"/>
              <a:endCxn id="25" idx="3"/>
            </p:cNvCxnSpPr>
            <p:nvPr/>
          </p:nvCxnSpPr>
          <p:spPr>
            <a:xfrm flipV="1">
              <a:off x="2859619" y="4012278"/>
              <a:ext cx="226691" cy="496663"/>
            </a:xfrm>
            <a:prstGeom prst="line">
              <a:avLst/>
            </a:prstGeom>
            <a:ln w="1270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Oval 163"/>
            <p:cNvSpPr/>
            <p:nvPr/>
          </p:nvSpPr>
          <p:spPr>
            <a:xfrm>
              <a:off x="5799666" y="3325536"/>
              <a:ext cx="178115" cy="177818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 w="12700">
              <a:solidFill>
                <a:schemeClr val="accent5"/>
              </a:solidFill>
            </a:ln>
            <a:effectLst>
              <a:outerShdw blurRad="76200" dist="12700" dir="8100000" sy="-23000" kx="800400" algn="b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577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00">
                <a:solidFill>
                  <a:prstClr val="white"/>
                </a:solidFill>
              </a:endParaRPr>
            </a:p>
          </p:txBody>
        </p:sp>
        <p:cxnSp>
          <p:nvCxnSpPr>
            <p:cNvPr id="37" name="Straight Connector 164"/>
            <p:cNvCxnSpPr>
              <a:stCxn id="38" idx="5"/>
              <a:endCxn id="36" idx="0"/>
            </p:cNvCxnSpPr>
            <p:nvPr/>
          </p:nvCxnSpPr>
          <p:spPr>
            <a:xfrm>
              <a:off x="5443437" y="3076183"/>
              <a:ext cx="444130" cy="249353"/>
            </a:xfrm>
            <a:prstGeom prst="line">
              <a:avLst/>
            </a:prstGeom>
            <a:ln w="127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Oval 165"/>
            <p:cNvSpPr/>
            <p:nvPr/>
          </p:nvSpPr>
          <p:spPr>
            <a:xfrm>
              <a:off x="5293081" y="2924936"/>
              <a:ext cx="175801" cy="175773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 w="12700">
              <a:solidFill>
                <a:schemeClr val="accent5"/>
              </a:solidFill>
            </a:ln>
            <a:effectLst>
              <a:outerShdw blurRad="76200" dist="12700" dir="8100000" sy="-23000" kx="800400" algn="b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577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39" name="Oval 166"/>
            <p:cNvSpPr/>
            <p:nvPr/>
          </p:nvSpPr>
          <p:spPr>
            <a:xfrm>
              <a:off x="5003933" y="2493678"/>
              <a:ext cx="175801" cy="173729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 w="12700">
              <a:solidFill>
                <a:schemeClr val="accent5"/>
              </a:solidFill>
            </a:ln>
            <a:effectLst>
              <a:outerShdw blurRad="76200" dist="12700" dir="8100000" sy="-23000" kx="800400" algn="b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577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00">
                <a:solidFill>
                  <a:prstClr val="white"/>
                </a:solidFill>
              </a:endParaRPr>
            </a:p>
          </p:txBody>
        </p:sp>
        <p:cxnSp>
          <p:nvCxnSpPr>
            <p:cNvPr id="40" name="Straight Connector 167"/>
            <p:cNvCxnSpPr>
              <a:stCxn id="39" idx="5"/>
              <a:endCxn id="38" idx="1"/>
            </p:cNvCxnSpPr>
            <p:nvPr/>
          </p:nvCxnSpPr>
          <p:spPr>
            <a:xfrm>
              <a:off x="5154291" y="2642881"/>
              <a:ext cx="164235" cy="308626"/>
            </a:xfrm>
            <a:prstGeom prst="line">
              <a:avLst/>
            </a:prstGeom>
            <a:ln w="127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168"/>
            <p:cNvCxnSpPr>
              <a:stCxn id="32" idx="7"/>
              <a:endCxn id="31" idx="2"/>
            </p:cNvCxnSpPr>
            <p:nvPr/>
          </p:nvCxnSpPr>
          <p:spPr>
            <a:xfrm flipV="1">
              <a:off x="3875103" y="4020454"/>
              <a:ext cx="1561395" cy="12263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169"/>
            <p:cNvCxnSpPr>
              <a:stCxn id="32" idx="1"/>
              <a:endCxn id="33" idx="5"/>
            </p:cNvCxnSpPr>
            <p:nvPr/>
          </p:nvCxnSpPr>
          <p:spPr>
            <a:xfrm flipH="1" flipV="1">
              <a:off x="3426346" y="3578976"/>
              <a:ext cx="323845" cy="453741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170"/>
            <p:cNvCxnSpPr>
              <a:stCxn id="28" idx="2"/>
              <a:endCxn id="26" idx="6"/>
            </p:cNvCxnSpPr>
            <p:nvPr/>
          </p:nvCxnSpPr>
          <p:spPr>
            <a:xfrm flipH="1">
              <a:off x="2947519" y="4394484"/>
              <a:ext cx="1193600" cy="202343"/>
            </a:xfrm>
            <a:prstGeom prst="line">
              <a:avLst/>
            </a:prstGeom>
            <a:ln w="1270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171"/>
            <p:cNvCxnSpPr>
              <a:stCxn id="36" idx="3"/>
              <a:endCxn id="31" idx="0"/>
            </p:cNvCxnSpPr>
            <p:nvPr/>
          </p:nvCxnSpPr>
          <p:spPr>
            <a:xfrm flipH="1">
              <a:off x="5524399" y="3476783"/>
              <a:ext cx="300713" cy="455785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172"/>
            <p:cNvCxnSpPr>
              <a:stCxn id="27" idx="6"/>
              <a:endCxn id="39" idx="2"/>
            </p:cNvCxnSpPr>
            <p:nvPr/>
          </p:nvCxnSpPr>
          <p:spPr>
            <a:xfrm>
              <a:off x="4316920" y="2436450"/>
              <a:ext cx="687013" cy="143071"/>
            </a:xfrm>
            <a:prstGeom prst="line">
              <a:avLst/>
            </a:prstGeom>
            <a:ln w="127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6" name="Picture 6" descr="http://img.freeflagicons.com/thumb/fluttering_flag/european_union/european_union_640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036857" y="2418416"/>
              <a:ext cx="289610" cy="2172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7" name="Picture 6" descr="http://img.freeflagicons.com/thumb/fluttering_flag/european_union/european_union_640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296833" y="2859928"/>
              <a:ext cx="289610" cy="2172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8" name="Picture 6" descr="http://img.freeflagicons.com/thumb/fluttering_flag/european_union/european_union_640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801098" y="3263339"/>
              <a:ext cx="289610" cy="2172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9" name="Picture 6" descr="http://img.freeflagicons.com/thumb/fluttering_flag/european_union/european_union_640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485092" y="3861734"/>
              <a:ext cx="289610" cy="2172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0" name="Picture 6" descr="http://img.freeflagicons.com/thumb/fluttering_flag/european_union/european_union_640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180728" y="2268257"/>
              <a:ext cx="289610" cy="2172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" name="Picture 6" descr="http://img.freeflagicons.com/thumb/fluttering_flag/european_union/european_union_640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330452" y="4372722"/>
              <a:ext cx="289610" cy="2172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2" name="Picture 6" descr="http://img.freeflagicons.com/thumb/fluttering_flag/european_union/european_union_640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631205" y="4123952"/>
              <a:ext cx="289610" cy="2172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3" name="Picture 6" descr="http://img.freeflagicons.com/thumb/fluttering_flag/european_union/european_union_640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180728" y="4218081"/>
              <a:ext cx="289610" cy="2172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4" name="Picture 6" descr="http://img.freeflagicons.com/thumb/fluttering_flag/european_union/european_union_640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777316" y="3942416"/>
              <a:ext cx="289610" cy="2172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5" name="Picture 6" descr="http://img.freeflagicons.com/thumb/fluttering_flag/european_union/european_union_640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829298" y="4453404"/>
              <a:ext cx="289610" cy="2172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6" name="Picture 6" descr="http://img.freeflagicons.com/thumb/fluttering_flag/european_union/european_union_640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104963" y="3794498"/>
              <a:ext cx="289610" cy="2172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7" name="Picture 6" descr="http://img.freeflagicons.com/thumb/fluttering_flag/european_union/european_union_640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326839" y="3364193"/>
              <a:ext cx="289610" cy="2172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8" name="Picture 6" descr="http://img.freeflagicons.com/thumb/fluttering_flag/european_union/european_union_640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326840" y="2718733"/>
              <a:ext cx="289610" cy="2172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9" name="Picture 6" descr="http://img.freeflagicons.com/thumb/fluttering_flag/european_union/european_union_640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963769" y="2980951"/>
              <a:ext cx="289610" cy="2172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127577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truly pan-European Infrastructure</a:t>
            </a:r>
          </a:p>
        </p:txBody>
      </p:sp>
      <p:pic>
        <p:nvPicPr>
          <p:cNvPr id="6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7642" y="1556792"/>
            <a:ext cx="5888854" cy="5085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" name="Rettangolo 59"/>
          <p:cNvSpPr/>
          <p:nvPr/>
        </p:nvSpPr>
        <p:spPr>
          <a:xfrm>
            <a:off x="0" y="1241465"/>
            <a:ext cx="64087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dirty="0" smtClean="0">
                <a:latin typeface="Century Gothic" pitchFamily="34" charset="0"/>
              </a:rPr>
              <a:t>EUDAT offers common data services, supporting multiple research communities as well as individuals, through a geographically distributed, resilient network of 35 European organisations</a:t>
            </a:r>
          </a:p>
        </p:txBody>
      </p:sp>
      <p:sp>
        <p:nvSpPr>
          <p:cNvPr id="63" name="Rettangolo 60"/>
          <p:cNvSpPr/>
          <p:nvPr/>
        </p:nvSpPr>
        <p:spPr>
          <a:xfrm>
            <a:off x="0" y="3068960"/>
            <a:ext cx="363589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dirty="0" smtClean="0">
                <a:latin typeface="Century Gothic" pitchFamily="34" charset="0"/>
              </a:rPr>
              <a:t>Our vision is to enable European researchers and practitioners from any research discipline to preserve, find, access, and process data in a trusted environment, as part of a Collaborative Data Infrastructure</a:t>
            </a:r>
          </a:p>
        </p:txBody>
      </p:sp>
    </p:spTree>
    <p:extLst>
      <p:ext uri="{BB962C8B-B14F-4D97-AF65-F5344CB8AC3E}">
        <p14:creationId xmlns:p14="http://schemas.microsoft.com/office/powerpoint/2010/main" val="2410712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Community-Driven Solutions</a:t>
            </a:r>
            <a:endParaRPr lang="en-GB" dirty="0"/>
          </a:p>
        </p:txBody>
      </p:sp>
      <p:grpSp>
        <p:nvGrpSpPr>
          <p:cNvPr id="4" name="Group 3"/>
          <p:cNvGrpSpPr/>
          <p:nvPr/>
        </p:nvGrpSpPr>
        <p:grpSpPr>
          <a:xfrm>
            <a:off x="843369" y="1268761"/>
            <a:ext cx="8224255" cy="5328590"/>
            <a:chOff x="843369" y="1268761"/>
            <a:chExt cx="8224255" cy="5328590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14750" y="3983538"/>
              <a:ext cx="378152" cy="391798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720365">
              <a:off x="6589579" y="2625755"/>
              <a:ext cx="1457657" cy="1457657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86542" y="4484302"/>
              <a:ext cx="353789" cy="353789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31274" y="4444595"/>
              <a:ext cx="434896" cy="424458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44856" y="2725064"/>
              <a:ext cx="1713058" cy="1119014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4543" y="3981524"/>
              <a:ext cx="1284538" cy="675300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62168" y="4843134"/>
              <a:ext cx="864096" cy="521116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25789" y="3997657"/>
              <a:ext cx="615572" cy="259357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44313" y="3887675"/>
              <a:ext cx="350465" cy="291762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76629" y="3744313"/>
              <a:ext cx="549160" cy="427516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12928" y="2439418"/>
              <a:ext cx="1523445" cy="571292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59761" y="1785563"/>
              <a:ext cx="1232019" cy="528008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3078" y="4487139"/>
              <a:ext cx="1280831" cy="198439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36880" y="4409494"/>
              <a:ext cx="682788" cy="555263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53429" y="4677879"/>
              <a:ext cx="1122724" cy="1266662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40437" y="5980216"/>
              <a:ext cx="649633" cy="193590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57914" y="6077011"/>
              <a:ext cx="700807" cy="129649"/>
            </a:xfrm>
            <a:prstGeom prst="rect">
              <a:avLst/>
            </a:prstGeom>
          </p:spPr>
        </p:pic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13015" y="3702138"/>
              <a:ext cx="1181201" cy="269077"/>
            </a:xfrm>
            <a:prstGeom prst="rect">
              <a:avLst/>
            </a:prstGeom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71519" y="4028360"/>
              <a:ext cx="718063" cy="413430"/>
            </a:xfrm>
            <a:prstGeom prst="rect">
              <a:avLst/>
            </a:prstGeom>
          </p:spPr>
        </p:pic>
        <p:sp>
          <p:nvSpPr>
            <p:cNvPr id="24" name="Hexagon 23"/>
            <p:cNvSpPr/>
            <p:nvPr/>
          </p:nvSpPr>
          <p:spPr>
            <a:xfrm rot="5400000">
              <a:off x="4627519" y="4428363"/>
              <a:ext cx="1728194" cy="1601675"/>
            </a:xfrm>
            <a:prstGeom prst="hexagon">
              <a:avLst/>
            </a:prstGeom>
            <a:noFill/>
            <a:ln w="88900">
              <a:solidFill>
                <a:srgbClr val="E9B21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90636" y="5240643"/>
              <a:ext cx="993813" cy="177023"/>
            </a:xfrm>
            <a:prstGeom prst="rect">
              <a:avLst/>
            </a:prstGeom>
          </p:spPr>
        </p:pic>
        <p:sp>
          <p:nvSpPr>
            <p:cNvPr id="26" name="TextBox 25"/>
            <p:cNvSpPr txBox="1"/>
            <p:nvPr/>
          </p:nvSpPr>
          <p:spPr>
            <a:xfrm>
              <a:off x="4671127" y="5382094"/>
              <a:ext cx="15841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200" b="1" dirty="0" smtClean="0">
                  <a:solidFill>
                    <a:srgbClr val="E9B217"/>
                  </a:solidFill>
                </a:rPr>
                <a:t>PHYSICAL SCIENCES </a:t>
              </a:r>
            </a:p>
            <a:p>
              <a:pPr algn="ctr"/>
              <a:r>
                <a:rPr lang="it-IT" sz="1200" b="1" dirty="0" smtClean="0">
                  <a:solidFill>
                    <a:srgbClr val="E9B217"/>
                  </a:solidFill>
                </a:rPr>
                <a:t>&amp; ENGINEERING</a:t>
              </a:r>
              <a:endParaRPr lang="en-GB" sz="1200" b="1" dirty="0">
                <a:solidFill>
                  <a:srgbClr val="E9B217"/>
                </a:solidFill>
              </a:endParaRPr>
            </a:p>
          </p:txBody>
        </p:sp>
        <p:sp>
          <p:nvSpPr>
            <p:cNvPr id="27" name="Hexagon 26"/>
            <p:cNvSpPr/>
            <p:nvPr/>
          </p:nvSpPr>
          <p:spPr>
            <a:xfrm rot="5400000">
              <a:off x="2559598" y="4512942"/>
              <a:ext cx="2236985" cy="1931834"/>
            </a:xfrm>
            <a:prstGeom prst="hexagon">
              <a:avLst/>
            </a:prstGeom>
            <a:noFill/>
            <a:ln w="889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TextBox 27"/>
            <p:cNvSpPr txBox="1"/>
            <p:nvPr/>
          </p:nvSpPr>
          <p:spPr>
            <a:xfrm rot="20034723">
              <a:off x="2651491" y="4586233"/>
              <a:ext cx="13226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200" b="1" dirty="0" smtClean="0">
                  <a:solidFill>
                    <a:schemeClr val="bg1">
                      <a:lumMod val="50000"/>
                    </a:schemeClr>
                  </a:solidFill>
                </a:rPr>
                <a:t>SOCIAL SCIENCES &amp; HUMANITIES</a:t>
              </a:r>
              <a:endParaRPr lang="en-GB" sz="12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29" name="Hexagon 28"/>
            <p:cNvSpPr/>
            <p:nvPr/>
          </p:nvSpPr>
          <p:spPr>
            <a:xfrm rot="5400000">
              <a:off x="3725382" y="2991478"/>
              <a:ext cx="1734740" cy="1601675"/>
            </a:xfrm>
            <a:prstGeom prst="hexagon">
              <a:avLst/>
            </a:prstGeom>
            <a:noFill/>
            <a:ln w="889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3751057" y="3165093"/>
              <a:ext cx="16925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200" b="1" dirty="0" smtClean="0">
                  <a:solidFill>
                    <a:schemeClr val="accent6">
                      <a:lumMod val="75000"/>
                    </a:schemeClr>
                  </a:solidFill>
                </a:rPr>
                <a:t>MATERIALS &amp; ANALYTICAL FACILITIES</a:t>
              </a:r>
              <a:endParaRPr lang="en-GB" sz="1200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1" name="Hexagon 30"/>
            <p:cNvSpPr/>
            <p:nvPr/>
          </p:nvSpPr>
          <p:spPr>
            <a:xfrm rot="5400000">
              <a:off x="5367195" y="1448426"/>
              <a:ext cx="3816422" cy="3457091"/>
            </a:xfrm>
            <a:prstGeom prst="hexagon">
              <a:avLst/>
            </a:prstGeom>
            <a:noFill/>
            <a:ln w="88900">
              <a:solidFill>
                <a:srgbClr val="20CE2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TextBox 31"/>
            <p:cNvSpPr txBox="1"/>
            <p:nvPr/>
          </p:nvSpPr>
          <p:spPr>
            <a:xfrm rot="1580017">
              <a:off x="7017526" y="1660497"/>
              <a:ext cx="20500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200" b="1" dirty="0" smtClean="0">
                  <a:solidFill>
                    <a:srgbClr val="20CE24"/>
                  </a:solidFill>
                </a:rPr>
                <a:t>ENVIRONMENTAL SCIENCES</a:t>
              </a:r>
              <a:endParaRPr lang="en-GB" sz="1200" b="1" dirty="0">
                <a:solidFill>
                  <a:srgbClr val="20CE24"/>
                </a:solidFill>
              </a:endParaRPr>
            </a:p>
          </p:txBody>
        </p:sp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09126" y="3634288"/>
              <a:ext cx="438320" cy="336335"/>
            </a:xfrm>
            <a:prstGeom prst="rect">
              <a:avLst/>
            </a:prstGeom>
          </p:spPr>
        </p:pic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87542" y="3756438"/>
              <a:ext cx="296597" cy="394765"/>
            </a:xfrm>
            <a:prstGeom prst="rect">
              <a:avLst/>
            </a:prstGeom>
          </p:spPr>
        </p:pic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41803" y="3991081"/>
              <a:ext cx="635916" cy="315474"/>
            </a:xfrm>
            <a:prstGeom prst="rect">
              <a:avLst/>
            </a:prstGeom>
          </p:spPr>
        </p:pic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21593" y="3683294"/>
              <a:ext cx="819360" cy="238324"/>
            </a:xfrm>
            <a:prstGeom prst="rect">
              <a:avLst/>
            </a:prstGeom>
          </p:spPr>
        </p:pic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28873" y="3958071"/>
              <a:ext cx="307785" cy="298935"/>
            </a:xfrm>
            <a:prstGeom prst="rect">
              <a:avLst/>
            </a:prstGeom>
          </p:spPr>
        </p:pic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53461" y="4365112"/>
              <a:ext cx="533081" cy="159924"/>
            </a:xfrm>
            <a:prstGeom prst="rect">
              <a:avLst/>
            </a:prstGeom>
          </p:spPr>
        </p:pic>
        <p:pic>
          <p:nvPicPr>
            <p:cNvPr id="39" name="Picture 38"/>
            <p:cNvPicPr>
              <a:picLocks noChangeAspect="1"/>
            </p:cNvPicPr>
            <p:nvPr/>
          </p:nvPicPr>
          <p:blipFill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33087" y="2377834"/>
              <a:ext cx="1574928" cy="732342"/>
            </a:xfrm>
            <a:prstGeom prst="rect">
              <a:avLst/>
            </a:prstGeom>
          </p:spPr>
        </p:pic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2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49404" y="4328778"/>
              <a:ext cx="763739" cy="113012"/>
            </a:xfrm>
            <a:prstGeom prst="rect">
              <a:avLst/>
            </a:prstGeom>
          </p:spPr>
        </p:pic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3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32023" y="4316633"/>
              <a:ext cx="601430" cy="203537"/>
            </a:xfrm>
            <a:prstGeom prst="rect">
              <a:avLst/>
            </a:prstGeom>
          </p:spPr>
        </p:pic>
        <p:sp>
          <p:nvSpPr>
            <p:cNvPr id="42" name="Hexagon 41"/>
            <p:cNvSpPr/>
            <p:nvPr/>
          </p:nvSpPr>
          <p:spPr>
            <a:xfrm rot="5400000">
              <a:off x="761024" y="2145068"/>
              <a:ext cx="2927399" cy="2762710"/>
            </a:xfrm>
            <a:prstGeom prst="hexagon">
              <a:avLst/>
            </a:prstGeom>
            <a:noFill/>
            <a:ln w="88900">
              <a:solidFill>
                <a:srgbClr val="AA211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2136601" y="4210958"/>
              <a:ext cx="106073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900" b="1" dirty="0" smtClean="0"/>
                <a:t>MAPPER</a:t>
              </a:r>
              <a:endParaRPr lang="en-GB" sz="900" b="1" dirty="0"/>
            </a:p>
          </p:txBody>
        </p:sp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3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1300" y="3844078"/>
              <a:ext cx="557781" cy="317752"/>
            </a:xfrm>
            <a:prstGeom prst="rect">
              <a:avLst/>
            </a:prstGeom>
          </p:spPr>
        </p:pic>
        <p:pic>
          <p:nvPicPr>
            <p:cNvPr id="45" name="Picture 44"/>
            <p:cNvPicPr>
              <a:picLocks noChangeAspect="1"/>
            </p:cNvPicPr>
            <p:nvPr/>
          </p:nvPicPr>
          <p:blipFill>
            <a:blip r:embed="rId3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3723" y="3071969"/>
              <a:ext cx="808480" cy="608903"/>
            </a:xfrm>
            <a:prstGeom prst="rect">
              <a:avLst/>
            </a:prstGeom>
          </p:spPr>
        </p:pic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3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5616" y="3938349"/>
              <a:ext cx="482347" cy="159758"/>
            </a:xfrm>
            <a:prstGeom prst="rect">
              <a:avLst/>
            </a:prstGeom>
          </p:spPr>
        </p:pic>
        <p:sp>
          <p:nvSpPr>
            <p:cNvPr id="47" name="TextBox 46"/>
            <p:cNvSpPr txBox="1"/>
            <p:nvPr/>
          </p:nvSpPr>
          <p:spPr>
            <a:xfrm>
              <a:off x="1310881" y="2425473"/>
              <a:ext cx="16925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200" b="1" dirty="0" smtClean="0">
                  <a:solidFill>
                    <a:srgbClr val="AA211F"/>
                  </a:solidFill>
                </a:rPr>
                <a:t>BIOMEDICAL &amp; MEDICAL SCIENCES</a:t>
              </a:r>
              <a:endParaRPr lang="en-GB" sz="1200" b="1" dirty="0">
                <a:solidFill>
                  <a:srgbClr val="AA211F"/>
                </a:solidFill>
              </a:endParaRPr>
            </a:p>
          </p:txBody>
        </p:sp>
      </p:grpSp>
      <p:sp>
        <p:nvSpPr>
          <p:cNvPr id="48" name="Rettangolo 60"/>
          <p:cNvSpPr/>
          <p:nvPr/>
        </p:nvSpPr>
        <p:spPr>
          <a:xfrm>
            <a:off x="190012" y="1012853"/>
            <a:ext cx="411366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i="1" dirty="0" smtClean="0">
                <a:latin typeface="Century Gothic" pitchFamily="34" charset="0"/>
              </a:rPr>
              <a:t>EUDAT services are designed</a:t>
            </a:r>
            <a:r>
              <a:rPr lang="en-GB" i="1" dirty="0">
                <a:latin typeface="Century Gothic" pitchFamily="34" charset="0"/>
              </a:rPr>
              <a:t>, built </a:t>
            </a:r>
            <a:r>
              <a:rPr lang="en-GB" i="1" dirty="0" smtClean="0">
                <a:latin typeface="Century Gothic" pitchFamily="34" charset="0"/>
              </a:rPr>
              <a:t>and </a:t>
            </a:r>
            <a:r>
              <a:rPr lang="en-GB" i="1" dirty="0">
                <a:latin typeface="Century Gothic" pitchFamily="34" charset="0"/>
              </a:rPr>
              <a:t>implemented based on user community requirements.</a:t>
            </a:r>
            <a:endParaRPr lang="en-GB" i="1" dirty="0" smtClean="0"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6591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85800" y="2060848"/>
            <a:ext cx="7772400" cy="1470025"/>
          </a:xfrm>
        </p:spPr>
        <p:txBody>
          <a:bodyPr/>
          <a:lstStyle/>
          <a:p>
            <a:r>
              <a:rPr lang="it-IT" dirty="0" smtClean="0"/>
              <a:t>B2DROP</a:t>
            </a:r>
            <a:endParaRPr lang="en-GB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1371600" y="3187080"/>
            <a:ext cx="6400800" cy="601960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EUDAT’s Personal Cloud Storage </a:t>
            </a:r>
            <a:r>
              <a:rPr lang="en-US" dirty="0" smtClean="0"/>
              <a:t>Service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915716" y="3789040"/>
            <a:ext cx="73448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Century Gothic" pitchFamily="34" charset="0"/>
              </a:rPr>
              <a:t>B2DROP is a </a:t>
            </a:r>
            <a:r>
              <a:rPr lang="en-US" b="1" dirty="0" smtClean="0">
                <a:latin typeface="Century Gothic" pitchFamily="34" charset="0"/>
              </a:rPr>
              <a:t>secure and trusted </a:t>
            </a:r>
            <a:r>
              <a:rPr lang="en-US" dirty="0" smtClean="0">
                <a:latin typeface="Century Gothic" pitchFamily="34" charset="0"/>
              </a:rPr>
              <a:t>data exchange service for researchers and scientists to keep their research data </a:t>
            </a:r>
            <a:r>
              <a:rPr lang="en-US" b="1" dirty="0" smtClean="0">
                <a:latin typeface="Century Gothic" pitchFamily="34" charset="0"/>
              </a:rPr>
              <a:t>synchronized</a:t>
            </a:r>
            <a:r>
              <a:rPr lang="en-US" dirty="0" smtClean="0">
                <a:latin typeface="Century Gothic" pitchFamily="34" charset="0"/>
              </a:rPr>
              <a:t> and up-to-date and to exchange with others.</a:t>
            </a:r>
          </a:p>
        </p:txBody>
      </p:sp>
    </p:spTree>
    <p:extLst>
      <p:ext uri="{BB962C8B-B14F-4D97-AF65-F5344CB8AC3E}">
        <p14:creationId xmlns:p14="http://schemas.microsoft.com/office/powerpoint/2010/main" val="2104293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80486" y="1647384"/>
            <a:ext cx="4104456" cy="2396555"/>
          </a:xfrm>
        </p:spPr>
        <p:txBody>
          <a:bodyPr>
            <a:normAutofit/>
          </a:bodyPr>
          <a:lstStyle/>
          <a:p>
            <a:pPr lvl="0"/>
            <a:r>
              <a:rPr lang="en-US" sz="1800" b="1" dirty="0" smtClean="0"/>
              <a:t>Store and exchange </a:t>
            </a:r>
            <a:r>
              <a:rPr lang="en-US" sz="1800" dirty="0" smtClean="0"/>
              <a:t>data with </a:t>
            </a:r>
            <a:r>
              <a:rPr lang="en-GB" sz="1800" dirty="0"/>
              <a:t>colleagues and team members, including research </a:t>
            </a:r>
            <a:r>
              <a:rPr lang="en-US" sz="1800" dirty="0"/>
              <a:t>data not finalized for publishing</a:t>
            </a:r>
            <a:endParaRPr lang="en-GB" sz="1800" dirty="0"/>
          </a:p>
          <a:p>
            <a:pPr lvl="0"/>
            <a:r>
              <a:rPr lang="en-US" sz="1800" b="1" dirty="0"/>
              <a:t>share data </a:t>
            </a:r>
            <a:r>
              <a:rPr lang="en-US" sz="1800" dirty="0"/>
              <a:t>with fine-grained access controls</a:t>
            </a:r>
            <a:endParaRPr lang="en-GB" sz="1800" dirty="0"/>
          </a:p>
          <a:p>
            <a:pPr lvl="0"/>
            <a:r>
              <a:rPr lang="en-US" sz="1800" b="1" dirty="0"/>
              <a:t>synchronize </a:t>
            </a:r>
            <a:r>
              <a:rPr lang="en-GB" sz="1800" b="1" dirty="0"/>
              <a:t>multiple versions </a:t>
            </a:r>
            <a:r>
              <a:rPr lang="en-GB" sz="1800" dirty="0"/>
              <a:t>of </a:t>
            </a:r>
            <a:r>
              <a:rPr lang="en-US" sz="1800" dirty="0"/>
              <a:t>data across different </a:t>
            </a:r>
            <a:r>
              <a:rPr lang="en-US" sz="1800" dirty="0" smtClean="0"/>
              <a:t>devices</a:t>
            </a:r>
            <a:endParaRPr lang="en-GB" sz="1800" dirty="0"/>
          </a:p>
        </p:txBody>
      </p:sp>
      <p:sp>
        <p:nvSpPr>
          <p:cNvPr id="5" name="TextBox 4"/>
          <p:cNvSpPr txBox="1"/>
          <p:nvPr/>
        </p:nvSpPr>
        <p:spPr>
          <a:xfrm>
            <a:off x="498859" y="1196752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b="1" dirty="0" smtClean="0">
                <a:latin typeface="Century Gothic" panose="020B0502020202020204" pitchFamily="34" charset="0"/>
              </a:rPr>
              <a:t>An ideal solution </a:t>
            </a:r>
            <a:r>
              <a:rPr lang="en-US" dirty="0" smtClean="0">
                <a:latin typeface="Century Gothic" panose="020B0502020202020204" pitchFamily="34" charset="0"/>
              </a:rPr>
              <a:t>for </a:t>
            </a:r>
            <a:r>
              <a:rPr lang="en-US" b="1" dirty="0">
                <a:latin typeface="Century Gothic" panose="020B0502020202020204" pitchFamily="34" charset="0"/>
              </a:rPr>
              <a:t>researchers</a:t>
            </a:r>
            <a:r>
              <a:rPr lang="en-US" dirty="0">
                <a:latin typeface="Century Gothic" panose="020B0502020202020204" pitchFamily="34" charset="0"/>
              </a:rPr>
              <a:t> and </a:t>
            </a:r>
            <a:r>
              <a:rPr lang="en-US" b="1" dirty="0" smtClean="0">
                <a:latin typeface="Century Gothic" panose="020B0502020202020204" pitchFamily="34" charset="0"/>
              </a:rPr>
              <a:t>scientists to:</a:t>
            </a:r>
          </a:p>
        </p:txBody>
      </p:sp>
      <p:pic>
        <p:nvPicPr>
          <p:cNvPr id="6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502" y="4077072"/>
            <a:ext cx="3754812" cy="1964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15045" y="1616258"/>
            <a:ext cx="3679129" cy="343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5015045" y="4869160"/>
            <a:ext cx="2667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b="1" dirty="0" smtClean="0">
                <a:latin typeface="Century Gothic" pitchFamily="34" charset="0"/>
              </a:rPr>
              <a:t>Features:</a:t>
            </a: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4802381" y="5255059"/>
            <a:ext cx="4104456" cy="119827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SzPct val="100000"/>
              <a:buFontTx/>
              <a:buBlip>
                <a:blip r:embed="rId4"/>
              </a:buBlip>
              <a:defRPr sz="2400" kern="1200">
                <a:solidFill>
                  <a:schemeClr val="tx1"/>
                </a:solidFill>
                <a:latin typeface="Century Gothic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SzPct val="100000"/>
              <a:buFontTx/>
              <a:buBlip>
                <a:blip r:embed="rId4"/>
              </a:buBlip>
              <a:defRPr sz="2400" kern="1200">
                <a:solidFill>
                  <a:schemeClr val="tx1"/>
                </a:solidFill>
                <a:latin typeface="Century Gothic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SzPct val="100000"/>
              <a:buFontTx/>
              <a:buBlip>
                <a:blip r:embed="rId4"/>
              </a:buBlip>
              <a:defRPr sz="2400" kern="1200">
                <a:solidFill>
                  <a:schemeClr val="tx1"/>
                </a:solidFill>
                <a:latin typeface="Century Gothic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SzPct val="100000"/>
              <a:buFontTx/>
              <a:buBlip>
                <a:blip r:embed="rId4"/>
              </a:buBlip>
              <a:defRPr sz="2400" kern="1200">
                <a:solidFill>
                  <a:schemeClr val="tx1"/>
                </a:solidFill>
                <a:latin typeface="Century Gothic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SzPct val="100000"/>
              <a:buFontTx/>
              <a:buBlip>
                <a:blip r:embed="rId4"/>
              </a:buBlip>
              <a:defRPr sz="2400" kern="1200">
                <a:solidFill>
                  <a:schemeClr val="tx1"/>
                </a:solidFill>
                <a:latin typeface="Century Gothic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800" dirty="0" smtClean="0"/>
              <a:t>20GB storage per user</a:t>
            </a:r>
          </a:p>
          <a:p>
            <a:r>
              <a:rPr lang="it-IT" sz="1800" dirty="0" smtClean="0"/>
              <a:t>Living objects, so no PIDs</a:t>
            </a:r>
          </a:p>
          <a:p>
            <a:r>
              <a:rPr lang="it-IT" sz="1800" dirty="0" smtClean="0"/>
              <a:t>Versioning and offline use</a:t>
            </a:r>
          </a:p>
          <a:p>
            <a:r>
              <a:rPr lang="it-IT" sz="1800" dirty="0" smtClean="0"/>
              <a:t>Desktop synchronisation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757227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B2SHARE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971600" y="3645024"/>
            <a:ext cx="71287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Century Gothic" pitchFamily="34" charset="0"/>
              </a:rPr>
              <a:t>B2SHARE is a </a:t>
            </a:r>
            <a:r>
              <a:rPr lang="en-US" b="1" dirty="0" smtClean="0">
                <a:latin typeface="Century Gothic" pitchFamily="34" charset="0"/>
              </a:rPr>
              <a:t>user-friendly, reliable </a:t>
            </a:r>
            <a:r>
              <a:rPr lang="en-US" dirty="0" smtClean="0">
                <a:latin typeface="Century Gothic" pitchFamily="34" charset="0"/>
              </a:rPr>
              <a:t>and </a:t>
            </a:r>
            <a:r>
              <a:rPr lang="en-US" b="1" dirty="0" smtClean="0">
                <a:latin typeface="Century Gothic" pitchFamily="34" charset="0"/>
              </a:rPr>
              <a:t>trustworthy</a:t>
            </a:r>
            <a:r>
              <a:rPr lang="en-US" dirty="0" smtClean="0">
                <a:latin typeface="Century Gothic" pitchFamily="34" charset="0"/>
              </a:rPr>
              <a:t> way for researchers, scientific communities and scientists to </a:t>
            </a:r>
            <a:r>
              <a:rPr lang="en-US" b="1" dirty="0" smtClean="0">
                <a:latin typeface="Century Gothic" pitchFamily="34" charset="0"/>
              </a:rPr>
              <a:t>store</a:t>
            </a:r>
            <a:r>
              <a:rPr lang="en-US" dirty="0" smtClean="0">
                <a:latin typeface="Century Gothic" pitchFamily="34" charset="0"/>
              </a:rPr>
              <a:t> and </a:t>
            </a:r>
            <a:r>
              <a:rPr lang="en-US" b="1" dirty="0" smtClean="0">
                <a:latin typeface="Century Gothic" pitchFamily="34" charset="0"/>
              </a:rPr>
              <a:t>share </a:t>
            </a:r>
            <a:r>
              <a:rPr lang="en-US" dirty="0" smtClean="0">
                <a:latin typeface="Century Gothic" pitchFamily="34" charset="0"/>
              </a:rPr>
              <a:t>small-scale research data from diverse contexts.</a:t>
            </a:r>
            <a:endParaRPr lang="en-US" b="1" dirty="0" smtClean="0"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1380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UDATpptServicesTemplate_final1.0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resentation1">
  <a:themeElements>
    <a:clrScheme name="Eudat-Color">
      <a:dk1>
        <a:srgbClr val="515151"/>
      </a:dk1>
      <a:lt1>
        <a:sysClr val="window" lastClr="FFFFFF"/>
      </a:lt1>
      <a:dk2>
        <a:srgbClr val="1F497D"/>
      </a:dk2>
      <a:lt2>
        <a:srgbClr val="EEECE1"/>
      </a:lt2>
      <a:accent1>
        <a:srgbClr val="1B216E"/>
      </a:accent1>
      <a:accent2>
        <a:srgbClr val="B01813"/>
      </a:accent2>
      <a:accent3>
        <a:srgbClr val="DF3A10"/>
      </a:accent3>
      <a:accent4>
        <a:srgbClr val="F39605"/>
      </a:accent4>
      <a:accent5>
        <a:srgbClr val="FBBE09"/>
      </a:accent5>
      <a:accent6>
        <a:srgbClr val="FFF3E6"/>
      </a:accent6>
      <a:hlink>
        <a:srgbClr val="B11913"/>
      </a:hlink>
      <a:folHlink>
        <a:srgbClr val="DF3B13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EUDATpptServicesTemplate_final1.0</Template>
  <TotalTime>82</TotalTime>
  <Words>644</Words>
  <Application>Microsoft Office PowerPoint</Application>
  <PresentationFormat>On-screen Show (4:3)</PresentationFormat>
  <Paragraphs>86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Century Gothic</vt:lpstr>
      <vt:lpstr>EUDATpptServicesTemplate_final1.0</vt:lpstr>
      <vt:lpstr>Presentation1</vt:lpstr>
      <vt:lpstr>The B2 SERVICE SUITE</vt:lpstr>
      <vt:lpstr>B2 SERVICE SUITE</vt:lpstr>
      <vt:lpstr>PowerPoint Presentation</vt:lpstr>
      <vt:lpstr>B2 SERVICE SUITE is part of EUDAT...</vt:lpstr>
      <vt:lpstr>A truly pan-European Infrastructure</vt:lpstr>
      <vt:lpstr>Community-Driven Solutions</vt:lpstr>
      <vt:lpstr>B2DROP</vt:lpstr>
      <vt:lpstr>PowerPoint Presentation</vt:lpstr>
      <vt:lpstr>B2SHARE</vt:lpstr>
      <vt:lpstr>PowerPoint Presentation</vt:lpstr>
      <vt:lpstr>B2SAFE</vt:lpstr>
      <vt:lpstr>PowerPoint Presentation</vt:lpstr>
      <vt:lpstr>B2STAGE</vt:lpstr>
      <vt:lpstr>PowerPoint Presentation</vt:lpstr>
      <vt:lpstr>B2FIND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B2 SERVICE SUITE</dc:title>
  <dc:creator>Sara</dc:creator>
  <cp:lastModifiedBy>Hilary Hanahoe</cp:lastModifiedBy>
  <cp:revision>13</cp:revision>
  <dcterms:created xsi:type="dcterms:W3CDTF">2015-03-16T15:07:04Z</dcterms:created>
  <dcterms:modified xsi:type="dcterms:W3CDTF">2015-10-15T13:46:56Z</dcterms:modified>
</cp:coreProperties>
</file>