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sldIdLst>
    <p:sldId id="256" r:id="rId3"/>
    <p:sldId id="258" r:id="rId4"/>
    <p:sldId id="259" r:id="rId5"/>
    <p:sldId id="257" r:id="rId6"/>
    <p:sldId id="261" r:id="rId7"/>
    <p:sldId id="264" r:id="rId8"/>
    <p:sldId id="260" r:id="rId9"/>
    <p:sldId id="262" r:id="rId10"/>
    <p:sldId id="266" r:id="rId11"/>
    <p:sldId id="26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2D"/>
    <a:srgbClr val="E35226"/>
    <a:srgbClr val="AA211F"/>
    <a:srgbClr val="002B9D"/>
    <a:srgbClr val="F7B149"/>
    <a:srgbClr val="00009D"/>
    <a:srgbClr val="F95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4" autoAdjust="0"/>
    <p:restoredTop sz="94660"/>
  </p:normalViewPr>
  <p:slideViewPr>
    <p:cSldViewPr>
      <p:cViewPr>
        <p:scale>
          <a:sx n="110" d="100"/>
          <a:sy n="110" d="100"/>
        </p:scale>
        <p:origin x="-182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g"/><Relationship Id="rId18" Type="http://schemas.openxmlformats.org/officeDocument/2006/relationships/image" Target="../media/image30.jpg"/><Relationship Id="rId26" Type="http://schemas.openxmlformats.org/officeDocument/2006/relationships/image" Target="../media/image38.jpg"/><Relationship Id="rId3" Type="http://schemas.openxmlformats.org/officeDocument/2006/relationships/image" Target="../media/image1.png"/><Relationship Id="rId21" Type="http://schemas.openxmlformats.org/officeDocument/2006/relationships/image" Target="../media/image33.jpg"/><Relationship Id="rId34" Type="http://schemas.openxmlformats.org/officeDocument/2006/relationships/image" Target="../media/image46.jpe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17" Type="http://schemas.openxmlformats.org/officeDocument/2006/relationships/image" Target="../media/image29.jpg"/><Relationship Id="rId25" Type="http://schemas.openxmlformats.org/officeDocument/2006/relationships/image" Target="../media/image37.jp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2" Type="http://schemas.openxmlformats.org/officeDocument/2006/relationships/image" Target="../media/image14.jpg"/><Relationship Id="rId16" Type="http://schemas.openxmlformats.org/officeDocument/2006/relationships/image" Target="../media/image28.jpg"/><Relationship Id="rId20" Type="http://schemas.openxmlformats.org/officeDocument/2006/relationships/image" Target="../media/image32.jpg"/><Relationship Id="rId29" Type="http://schemas.openxmlformats.org/officeDocument/2006/relationships/image" Target="../media/image4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24" Type="http://schemas.openxmlformats.org/officeDocument/2006/relationships/image" Target="../media/image36.jp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5" Type="http://schemas.openxmlformats.org/officeDocument/2006/relationships/image" Target="../media/image17.jpg"/><Relationship Id="rId15" Type="http://schemas.openxmlformats.org/officeDocument/2006/relationships/image" Target="../media/image27.jpg"/><Relationship Id="rId23" Type="http://schemas.openxmlformats.org/officeDocument/2006/relationships/image" Target="../media/image35.jpg"/><Relationship Id="rId28" Type="http://schemas.openxmlformats.org/officeDocument/2006/relationships/image" Target="../media/image40.jpg"/><Relationship Id="rId36" Type="http://schemas.openxmlformats.org/officeDocument/2006/relationships/image" Target="../media/image48.png"/><Relationship Id="rId10" Type="http://schemas.openxmlformats.org/officeDocument/2006/relationships/image" Target="../media/image22.jpg"/><Relationship Id="rId19" Type="http://schemas.openxmlformats.org/officeDocument/2006/relationships/image" Target="../media/image31.jpg"/><Relationship Id="rId31" Type="http://schemas.openxmlformats.org/officeDocument/2006/relationships/image" Target="../media/image43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Relationship Id="rId14" Type="http://schemas.openxmlformats.org/officeDocument/2006/relationships/image" Target="../media/image26.jpg"/><Relationship Id="rId22" Type="http://schemas.openxmlformats.org/officeDocument/2006/relationships/image" Target="../media/image34.jpg"/><Relationship Id="rId27" Type="http://schemas.openxmlformats.org/officeDocument/2006/relationships/image" Target="../media/image39.jpg"/><Relationship Id="rId30" Type="http://schemas.openxmlformats.org/officeDocument/2006/relationships/image" Target="../media/image42.jpg"/><Relationship Id="rId35" Type="http://schemas.openxmlformats.org/officeDocument/2006/relationships/image" Target="../media/image47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g"/><Relationship Id="rId18" Type="http://schemas.openxmlformats.org/officeDocument/2006/relationships/image" Target="../media/image30.jpg"/><Relationship Id="rId26" Type="http://schemas.openxmlformats.org/officeDocument/2006/relationships/image" Target="../media/image38.jpg"/><Relationship Id="rId3" Type="http://schemas.openxmlformats.org/officeDocument/2006/relationships/image" Target="../media/image1.png"/><Relationship Id="rId21" Type="http://schemas.openxmlformats.org/officeDocument/2006/relationships/image" Target="../media/image33.jpg"/><Relationship Id="rId34" Type="http://schemas.openxmlformats.org/officeDocument/2006/relationships/image" Target="../media/image46.jpe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17" Type="http://schemas.openxmlformats.org/officeDocument/2006/relationships/image" Target="../media/image29.jpg"/><Relationship Id="rId25" Type="http://schemas.openxmlformats.org/officeDocument/2006/relationships/image" Target="../media/image37.jp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2" Type="http://schemas.openxmlformats.org/officeDocument/2006/relationships/image" Target="../media/image15.jpg"/><Relationship Id="rId16" Type="http://schemas.openxmlformats.org/officeDocument/2006/relationships/image" Target="../media/image28.jpg"/><Relationship Id="rId20" Type="http://schemas.openxmlformats.org/officeDocument/2006/relationships/image" Target="../media/image32.jpg"/><Relationship Id="rId29" Type="http://schemas.openxmlformats.org/officeDocument/2006/relationships/image" Target="../media/image4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24" Type="http://schemas.openxmlformats.org/officeDocument/2006/relationships/image" Target="../media/image36.jp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5" Type="http://schemas.openxmlformats.org/officeDocument/2006/relationships/image" Target="../media/image17.jpg"/><Relationship Id="rId15" Type="http://schemas.openxmlformats.org/officeDocument/2006/relationships/image" Target="../media/image27.jpg"/><Relationship Id="rId23" Type="http://schemas.openxmlformats.org/officeDocument/2006/relationships/image" Target="../media/image35.jpg"/><Relationship Id="rId28" Type="http://schemas.openxmlformats.org/officeDocument/2006/relationships/image" Target="../media/image40.jpg"/><Relationship Id="rId36" Type="http://schemas.openxmlformats.org/officeDocument/2006/relationships/image" Target="../media/image48.png"/><Relationship Id="rId10" Type="http://schemas.openxmlformats.org/officeDocument/2006/relationships/image" Target="../media/image22.jpg"/><Relationship Id="rId19" Type="http://schemas.openxmlformats.org/officeDocument/2006/relationships/image" Target="../media/image31.jpg"/><Relationship Id="rId31" Type="http://schemas.openxmlformats.org/officeDocument/2006/relationships/image" Target="../media/image43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Relationship Id="rId14" Type="http://schemas.openxmlformats.org/officeDocument/2006/relationships/image" Target="../media/image26.jpg"/><Relationship Id="rId22" Type="http://schemas.openxmlformats.org/officeDocument/2006/relationships/image" Target="../media/image34.jpg"/><Relationship Id="rId27" Type="http://schemas.openxmlformats.org/officeDocument/2006/relationships/image" Target="../media/image39.jpg"/><Relationship Id="rId30" Type="http://schemas.openxmlformats.org/officeDocument/2006/relationships/image" Target="../media/image42.jpg"/><Relationship Id="rId35" Type="http://schemas.openxmlformats.org/officeDocument/2006/relationships/image" Target="../media/image4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jpeg"/><Relationship Id="rId3" Type="http://schemas.openxmlformats.org/officeDocument/2006/relationships/image" Target="../media/image53.jpeg"/><Relationship Id="rId21" Type="http://schemas.openxmlformats.org/officeDocument/2006/relationships/image" Target="../media/image71.png"/><Relationship Id="rId34" Type="http://schemas.openxmlformats.org/officeDocument/2006/relationships/image" Target="../media/image84.pn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33" Type="http://schemas.openxmlformats.org/officeDocument/2006/relationships/image" Target="../media/image83.png"/><Relationship Id="rId2" Type="http://schemas.openxmlformats.org/officeDocument/2006/relationships/image" Target="../media/image1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29" Type="http://schemas.openxmlformats.org/officeDocument/2006/relationships/image" Target="../media/image7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24" Type="http://schemas.openxmlformats.org/officeDocument/2006/relationships/image" Target="../media/image74.jpeg"/><Relationship Id="rId32" Type="http://schemas.openxmlformats.org/officeDocument/2006/relationships/image" Target="../media/image82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jpeg"/><Relationship Id="rId28" Type="http://schemas.openxmlformats.org/officeDocument/2006/relationships/image" Target="../media/image78.png"/><Relationship Id="rId10" Type="http://schemas.openxmlformats.org/officeDocument/2006/relationships/image" Target="../media/image60.jpeg"/><Relationship Id="rId19" Type="http://schemas.openxmlformats.org/officeDocument/2006/relationships/image" Target="../media/image69.png"/><Relationship Id="rId31" Type="http://schemas.openxmlformats.org/officeDocument/2006/relationships/image" Target="../media/image81.png"/><Relationship Id="rId4" Type="http://schemas.openxmlformats.org/officeDocument/2006/relationships/image" Target="../media/image54.jpe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jpeg"/><Relationship Id="rId27" Type="http://schemas.openxmlformats.org/officeDocument/2006/relationships/image" Target="../media/image77.png"/><Relationship Id="rId30" Type="http://schemas.openxmlformats.org/officeDocument/2006/relationships/image" Target="../media/image80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323115"/>
            <a:ext cx="3400693" cy="529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2492896"/>
            <a:ext cx="3400693" cy="5294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3068960"/>
            <a:ext cx="3400693" cy="529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3645024"/>
            <a:ext cx="3400693" cy="5294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916832"/>
            <a:ext cx="3400693" cy="529421"/>
          </a:xfrm>
          <a:prstGeom prst="rect">
            <a:avLst/>
          </a:prstGeom>
        </p:spPr>
      </p:pic>
      <p:pic>
        <p:nvPicPr>
          <p:cNvPr id="13" name="Picture 3" descr="C:\Users\jkr\projects\eudat\logos\B2ACCESS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73" y="5207145"/>
            <a:ext cx="3398297" cy="52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489" y="4509120"/>
            <a:ext cx="3397055" cy="82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1258561"/>
            <a:ext cx="4913765" cy="454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hteck 12"/>
          <p:cNvSpPr/>
          <p:nvPr userDrawn="1"/>
        </p:nvSpPr>
        <p:spPr>
          <a:xfrm>
            <a:off x="4572000" y="2531400"/>
            <a:ext cx="838200" cy="126524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hteck 15"/>
          <p:cNvSpPr/>
          <p:nvPr userDrawn="1"/>
        </p:nvSpPr>
        <p:spPr>
          <a:xfrm>
            <a:off x="5516713" y="2513145"/>
            <a:ext cx="818773" cy="129614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hteck 16"/>
          <p:cNvSpPr/>
          <p:nvPr userDrawn="1"/>
        </p:nvSpPr>
        <p:spPr>
          <a:xfrm>
            <a:off x="6461426" y="2525788"/>
            <a:ext cx="788460" cy="126835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hteck 17"/>
          <p:cNvSpPr/>
          <p:nvPr userDrawn="1"/>
        </p:nvSpPr>
        <p:spPr>
          <a:xfrm>
            <a:off x="7380312" y="2529303"/>
            <a:ext cx="794859" cy="126484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hteck 18"/>
          <p:cNvSpPr/>
          <p:nvPr userDrawn="1"/>
        </p:nvSpPr>
        <p:spPr>
          <a:xfrm>
            <a:off x="3940256" y="4098945"/>
            <a:ext cx="4822744" cy="40277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hteck 19"/>
          <p:cNvSpPr/>
          <p:nvPr userDrawn="1"/>
        </p:nvSpPr>
        <p:spPr>
          <a:xfrm>
            <a:off x="3955077" y="1917179"/>
            <a:ext cx="4822744" cy="46460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hteck 20"/>
          <p:cNvSpPr/>
          <p:nvPr userDrawn="1"/>
        </p:nvSpPr>
        <p:spPr>
          <a:xfrm>
            <a:off x="3953941" y="1290430"/>
            <a:ext cx="4822744" cy="5334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"/>
          <p:cNvSpPr txBox="1"/>
          <p:nvPr userDrawn="1"/>
        </p:nvSpPr>
        <p:spPr>
          <a:xfrm>
            <a:off x="4067944" y="1420382"/>
            <a:ext cx="921308" cy="307777"/>
          </a:xfrm>
          <a:prstGeom prst="rect">
            <a:avLst/>
          </a:prstGeom>
          <a:solidFill>
            <a:srgbClr val="90A6CD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B2ACCESS</a:t>
            </a:r>
            <a:endParaRPr lang="en-US" sz="1400" dirty="0"/>
          </a:p>
        </p:txBody>
      </p:sp>
      <p:sp>
        <p:nvSpPr>
          <p:cNvPr id="25" name="TextBox 22"/>
          <p:cNvSpPr txBox="1"/>
          <p:nvPr userDrawn="1"/>
        </p:nvSpPr>
        <p:spPr>
          <a:xfrm>
            <a:off x="3995936" y="1996446"/>
            <a:ext cx="792088" cy="276999"/>
          </a:xfrm>
          <a:prstGeom prst="rect">
            <a:avLst/>
          </a:prstGeom>
          <a:solidFill>
            <a:srgbClr val="90A6C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B2Handle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71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2" grpId="2" animBg="1"/>
      <p:bldP spid="23" grpId="0" animBg="1"/>
      <p:bldP spid="23" grpId="1" animBg="1"/>
      <p:bldP spid="24" grpId="0" animBg="1"/>
      <p:bldP spid="2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4" name="Gruppo 13"/>
          <p:cNvGrpSpPr/>
          <p:nvPr userDrawn="1"/>
        </p:nvGrpSpPr>
        <p:grpSpPr>
          <a:xfrm>
            <a:off x="86723" y="1352576"/>
            <a:ext cx="3405157" cy="5313934"/>
            <a:chOff x="86723" y="1352576"/>
            <a:chExt cx="3405157" cy="5313934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371" y="1352576"/>
              <a:ext cx="798576" cy="40843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01" y="1781576"/>
              <a:ext cx="1121664" cy="41452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650" y="2755601"/>
              <a:ext cx="548640" cy="47548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83" y="3310862"/>
              <a:ext cx="1005840" cy="37185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513" y="3710086"/>
              <a:ext cx="1005840" cy="37185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60" y="4081942"/>
              <a:ext cx="1005840" cy="3291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23" y="4438355"/>
              <a:ext cx="1005840" cy="32918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132" y="4789915"/>
              <a:ext cx="1005840" cy="32918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62" y="5119791"/>
              <a:ext cx="548640" cy="47548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854" y="5593902"/>
              <a:ext cx="798576" cy="34747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45" y="6319038"/>
              <a:ext cx="798576" cy="34747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623" y="1904264"/>
              <a:ext cx="1005840" cy="41452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256" y="2348492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691" y="2700374"/>
              <a:ext cx="1005840" cy="371856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2725" y="3072230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224" y="3429000"/>
              <a:ext cx="548640" cy="28651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251" y="3775359"/>
              <a:ext cx="548640" cy="4754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5255" y="4301792"/>
              <a:ext cx="798576" cy="347472"/>
            </a:xfrm>
            <a:prstGeom prst="rect">
              <a:avLst/>
            </a:prstGeom>
          </p:spPr>
        </p:pic>
        <p:pic>
          <p:nvPicPr>
            <p:cNvPr id="1024" name="Picture 1023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563" y="5894792"/>
              <a:ext cx="1402080" cy="414528"/>
            </a:xfrm>
            <a:prstGeom prst="rect">
              <a:avLst/>
            </a:prstGeom>
          </p:spPr>
        </p:pic>
        <p:pic>
          <p:nvPicPr>
            <p:cNvPr id="1025" name="Picture 1024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203" y="6335649"/>
              <a:ext cx="548640" cy="323088"/>
            </a:xfrm>
            <a:prstGeom prst="rect">
              <a:avLst/>
            </a:prstGeom>
          </p:spPr>
        </p:pic>
        <p:pic>
          <p:nvPicPr>
            <p:cNvPr id="1027" name="Picture 1026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050" y="1486839"/>
              <a:ext cx="588286" cy="509848"/>
            </a:xfrm>
            <a:prstGeom prst="rect">
              <a:avLst/>
            </a:prstGeom>
          </p:spPr>
        </p:pic>
        <p:pic>
          <p:nvPicPr>
            <p:cNvPr id="1029" name="Picture 1028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841" y="2690380"/>
              <a:ext cx="548640" cy="359664"/>
            </a:xfrm>
            <a:prstGeom prst="rect">
              <a:avLst/>
            </a:prstGeom>
          </p:spPr>
        </p:pic>
        <p:pic>
          <p:nvPicPr>
            <p:cNvPr id="1031" name="Picture 1030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039" y="3666744"/>
              <a:ext cx="548640" cy="475488"/>
            </a:xfrm>
            <a:prstGeom prst="rect">
              <a:avLst/>
            </a:prstGeom>
          </p:spPr>
        </p:pic>
        <p:pic>
          <p:nvPicPr>
            <p:cNvPr id="1032" name="Picture 1031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8128" y="4154500"/>
              <a:ext cx="1005840" cy="371856"/>
            </a:xfrm>
            <a:prstGeom prst="rect">
              <a:avLst/>
            </a:prstGeom>
          </p:spPr>
        </p:pic>
        <p:pic>
          <p:nvPicPr>
            <p:cNvPr id="1033" name="Picture 1032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463" y="4552861"/>
              <a:ext cx="1005840" cy="371856"/>
            </a:xfrm>
            <a:prstGeom prst="rect">
              <a:avLst/>
            </a:prstGeom>
          </p:spPr>
        </p:pic>
        <p:pic>
          <p:nvPicPr>
            <p:cNvPr id="1034" name="Picture 1033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463" y="4975843"/>
              <a:ext cx="1005840" cy="286512"/>
            </a:xfrm>
            <a:prstGeom prst="rect">
              <a:avLst/>
            </a:prstGeom>
          </p:spPr>
        </p:pic>
        <p:pic>
          <p:nvPicPr>
            <p:cNvPr id="1035" name="Picture 1034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728" y="5329019"/>
              <a:ext cx="548640" cy="475488"/>
            </a:xfrm>
            <a:prstGeom prst="rect">
              <a:avLst/>
            </a:prstGeom>
          </p:spPr>
        </p:pic>
        <p:pic>
          <p:nvPicPr>
            <p:cNvPr id="1036" name="Picture 1035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216" y="5844801"/>
              <a:ext cx="1121664" cy="414528"/>
            </a:xfrm>
            <a:prstGeom prst="rect">
              <a:avLst/>
            </a:prstGeom>
          </p:spPr>
        </p:pic>
        <p:pic>
          <p:nvPicPr>
            <p:cNvPr id="3" name="Immagine 2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31" y="2373594"/>
              <a:ext cx="951885" cy="148435"/>
            </a:xfrm>
            <a:prstGeom prst="rect">
              <a:avLst/>
            </a:prstGeom>
          </p:spPr>
        </p:pic>
        <p:pic>
          <p:nvPicPr>
            <p:cNvPr id="4" name="Immagine 3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46" y="5987039"/>
              <a:ext cx="720080" cy="264923"/>
            </a:xfrm>
            <a:prstGeom prst="rect">
              <a:avLst/>
            </a:prstGeom>
          </p:spPr>
        </p:pic>
        <p:pic>
          <p:nvPicPr>
            <p:cNvPr id="5" name="Immagine 4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314" y="1395153"/>
              <a:ext cx="754477" cy="418988"/>
            </a:xfrm>
            <a:prstGeom prst="rect">
              <a:avLst/>
            </a:prstGeom>
          </p:spPr>
        </p:pic>
        <p:pic>
          <p:nvPicPr>
            <p:cNvPr id="6" name="Immagine 5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043" y="4725144"/>
              <a:ext cx="787258" cy="305063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692" y="5111249"/>
              <a:ext cx="781139" cy="781139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846" y="2286587"/>
              <a:ext cx="811107" cy="272532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1031" y="3244747"/>
              <a:ext cx="946833" cy="211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6363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41" name="Gruppo 40"/>
          <p:cNvGrpSpPr/>
          <p:nvPr userDrawn="1"/>
        </p:nvGrpSpPr>
        <p:grpSpPr>
          <a:xfrm>
            <a:off x="86723" y="1352576"/>
            <a:ext cx="3405157" cy="5313934"/>
            <a:chOff x="86723" y="1352576"/>
            <a:chExt cx="3405157" cy="5313934"/>
          </a:xfrm>
        </p:grpSpPr>
        <p:pic>
          <p:nvPicPr>
            <p:cNvPr id="43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371" y="1352576"/>
              <a:ext cx="798576" cy="408432"/>
            </a:xfrm>
            <a:prstGeom prst="rect">
              <a:avLst/>
            </a:prstGeom>
          </p:spPr>
        </p:pic>
        <p:pic>
          <p:nvPicPr>
            <p:cNvPr id="48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01" y="1781576"/>
              <a:ext cx="1121664" cy="414528"/>
            </a:xfrm>
            <a:prstGeom prst="rect">
              <a:avLst/>
            </a:prstGeom>
          </p:spPr>
        </p:pic>
        <p:pic>
          <p:nvPicPr>
            <p:cNvPr id="49" name="Picture 3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650" y="2755601"/>
              <a:ext cx="548640" cy="475488"/>
            </a:xfrm>
            <a:prstGeom prst="rect">
              <a:avLst/>
            </a:prstGeom>
          </p:spPr>
        </p:pic>
        <p:pic>
          <p:nvPicPr>
            <p:cNvPr id="50" name="Picture 39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83" y="3310862"/>
              <a:ext cx="1005840" cy="371856"/>
            </a:xfrm>
            <a:prstGeom prst="rect">
              <a:avLst/>
            </a:prstGeom>
          </p:spPr>
        </p:pic>
        <p:pic>
          <p:nvPicPr>
            <p:cNvPr id="51" name="Picture 43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513" y="3710086"/>
              <a:ext cx="1005840" cy="371856"/>
            </a:xfrm>
            <a:prstGeom prst="rect">
              <a:avLst/>
            </a:prstGeom>
          </p:spPr>
        </p:pic>
        <p:pic>
          <p:nvPicPr>
            <p:cNvPr id="52" name="Picture 44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60" y="4081942"/>
              <a:ext cx="1005840" cy="329184"/>
            </a:xfrm>
            <a:prstGeom prst="rect">
              <a:avLst/>
            </a:prstGeom>
          </p:spPr>
        </p:pic>
        <p:pic>
          <p:nvPicPr>
            <p:cNvPr id="53" name="Picture 45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23" y="4438355"/>
              <a:ext cx="1005840" cy="329184"/>
            </a:xfrm>
            <a:prstGeom prst="rect">
              <a:avLst/>
            </a:prstGeom>
          </p:spPr>
        </p:pic>
        <p:pic>
          <p:nvPicPr>
            <p:cNvPr id="54" name="Picture 46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132" y="4789915"/>
              <a:ext cx="1005840" cy="329184"/>
            </a:xfrm>
            <a:prstGeom prst="rect">
              <a:avLst/>
            </a:prstGeom>
          </p:spPr>
        </p:pic>
        <p:pic>
          <p:nvPicPr>
            <p:cNvPr id="55" name="Picture 48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62" y="5119791"/>
              <a:ext cx="548640" cy="475488"/>
            </a:xfrm>
            <a:prstGeom prst="rect">
              <a:avLst/>
            </a:prstGeom>
          </p:spPr>
        </p:pic>
        <p:pic>
          <p:nvPicPr>
            <p:cNvPr id="56" name="Picture 5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854" y="5593902"/>
              <a:ext cx="798576" cy="347472"/>
            </a:xfrm>
            <a:prstGeom prst="rect">
              <a:avLst/>
            </a:prstGeom>
          </p:spPr>
        </p:pic>
        <p:pic>
          <p:nvPicPr>
            <p:cNvPr id="57" name="Picture 53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45" y="6319038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5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623" y="1904264"/>
              <a:ext cx="1005840" cy="414528"/>
            </a:xfrm>
            <a:prstGeom prst="rect">
              <a:avLst/>
            </a:prstGeom>
          </p:spPr>
        </p:pic>
        <p:pic>
          <p:nvPicPr>
            <p:cNvPr id="59" name="Picture 56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256" y="2348492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7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691" y="2700374"/>
              <a:ext cx="1005840" cy="371856"/>
            </a:xfrm>
            <a:prstGeom prst="rect">
              <a:avLst/>
            </a:prstGeom>
          </p:spPr>
        </p:pic>
        <p:pic>
          <p:nvPicPr>
            <p:cNvPr id="61" name="Picture 58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2725" y="3072230"/>
              <a:ext cx="798576" cy="347472"/>
            </a:xfrm>
            <a:prstGeom prst="rect">
              <a:avLst/>
            </a:prstGeom>
          </p:spPr>
        </p:pic>
        <p:pic>
          <p:nvPicPr>
            <p:cNvPr id="62" name="Picture 59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224" y="3429000"/>
              <a:ext cx="548640" cy="286512"/>
            </a:xfrm>
            <a:prstGeom prst="rect">
              <a:avLst/>
            </a:prstGeom>
          </p:spPr>
        </p:pic>
        <p:pic>
          <p:nvPicPr>
            <p:cNvPr id="63" name="Picture 60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251" y="3775359"/>
              <a:ext cx="548640" cy="475488"/>
            </a:xfrm>
            <a:prstGeom prst="rect">
              <a:avLst/>
            </a:prstGeom>
          </p:spPr>
        </p:pic>
        <p:pic>
          <p:nvPicPr>
            <p:cNvPr id="64" name="Picture 61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5255" y="4301792"/>
              <a:ext cx="798576" cy="347472"/>
            </a:xfrm>
            <a:prstGeom prst="rect">
              <a:avLst/>
            </a:prstGeom>
          </p:spPr>
        </p:pic>
        <p:pic>
          <p:nvPicPr>
            <p:cNvPr id="65" name="Picture 1023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563" y="5894792"/>
              <a:ext cx="1402080" cy="414528"/>
            </a:xfrm>
            <a:prstGeom prst="rect">
              <a:avLst/>
            </a:prstGeom>
          </p:spPr>
        </p:pic>
        <p:pic>
          <p:nvPicPr>
            <p:cNvPr id="66" name="Picture 1024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203" y="6335649"/>
              <a:ext cx="548640" cy="323088"/>
            </a:xfrm>
            <a:prstGeom prst="rect">
              <a:avLst/>
            </a:prstGeom>
          </p:spPr>
        </p:pic>
        <p:pic>
          <p:nvPicPr>
            <p:cNvPr id="67" name="Picture 1026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050" y="1486839"/>
              <a:ext cx="588286" cy="509848"/>
            </a:xfrm>
            <a:prstGeom prst="rect">
              <a:avLst/>
            </a:prstGeom>
          </p:spPr>
        </p:pic>
        <p:pic>
          <p:nvPicPr>
            <p:cNvPr id="68" name="Picture 1028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841" y="2690380"/>
              <a:ext cx="548640" cy="359664"/>
            </a:xfrm>
            <a:prstGeom prst="rect">
              <a:avLst/>
            </a:prstGeom>
          </p:spPr>
        </p:pic>
        <p:pic>
          <p:nvPicPr>
            <p:cNvPr id="69" name="Picture 1030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039" y="3666744"/>
              <a:ext cx="548640" cy="475488"/>
            </a:xfrm>
            <a:prstGeom prst="rect">
              <a:avLst/>
            </a:prstGeom>
          </p:spPr>
        </p:pic>
        <p:pic>
          <p:nvPicPr>
            <p:cNvPr id="70" name="Picture 1031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8128" y="4154500"/>
              <a:ext cx="1005840" cy="371856"/>
            </a:xfrm>
            <a:prstGeom prst="rect">
              <a:avLst/>
            </a:prstGeom>
          </p:spPr>
        </p:pic>
        <p:pic>
          <p:nvPicPr>
            <p:cNvPr id="71" name="Picture 1032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463" y="4552861"/>
              <a:ext cx="1005840" cy="371856"/>
            </a:xfrm>
            <a:prstGeom prst="rect">
              <a:avLst/>
            </a:prstGeom>
          </p:spPr>
        </p:pic>
        <p:pic>
          <p:nvPicPr>
            <p:cNvPr id="72" name="Picture 1033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463" y="4975843"/>
              <a:ext cx="1005840" cy="286512"/>
            </a:xfrm>
            <a:prstGeom prst="rect">
              <a:avLst/>
            </a:prstGeom>
          </p:spPr>
        </p:pic>
        <p:pic>
          <p:nvPicPr>
            <p:cNvPr id="73" name="Picture 1034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728" y="5329019"/>
              <a:ext cx="548640" cy="475488"/>
            </a:xfrm>
            <a:prstGeom prst="rect">
              <a:avLst/>
            </a:prstGeom>
          </p:spPr>
        </p:pic>
        <p:pic>
          <p:nvPicPr>
            <p:cNvPr id="74" name="Picture 1035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216" y="5844801"/>
              <a:ext cx="1121664" cy="414528"/>
            </a:xfrm>
            <a:prstGeom prst="rect">
              <a:avLst/>
            </a:prstGeom>
          </p:spPr>
        </p:pic>
        <p:pic>
          <p:nvPicPr>
            <p:cNvPr id="75" name="Immagine 74"/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31" y="2373594"/>
              <a:ext cx="951885" cy="148435"/>
            </a:xfrm>
            <a:prstGeom prst="rect">
              <a:avLst/>
            </a:prstGeom>
          </p:spPr>
        </p:pic>
        <p:pic>
          <p:nvPicPr>
            <p:cNvPr id="76" name="Immagine 75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46" y="5987039"/>
              <a:ext cx="720080" cy="264923"/>
            </a:xfrm>
            <a:prstGeom prst="rect">
              <a:avLst/>
            </a:prstGeom>
          </p:spPr>
        </p:pic>
        <p:pic>
          <p:nvPicPr>
            <p:cNvPr id="77" name="Immagine 76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314" y="1395153"/>
              <a:ext cx="754477" cy="418988"/>
            </a:xfrm>
            <a:prstGeom prst="rect">
              <a:avLst/>
            </a:prstGeom>
          </p:spPr>
        </p:pic>
        <p:pic>
          <p:nvPicPr>
            <p:cNvPr id="78" name="Immagine 77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043" y="4725144"/>
              <a:ext cx="787258" cy="305063"/>
            </a:xfrm>
            <a:prstGeom prst="rect">
              <a:avLst/>
            </a:prstGeom>
          </p:spPr>
        </p:pic>
        <p:pic>
          <p:nvPicPr>
            <p:cNvPr id="79" name="Immagine 78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692" y="5111249"/>
              <a:ext cx="781139" cy="781139"/>
            </a:xfrm>
            <a:prstGeom prst="rect">
              <a:avLst/>
            </a:prstGeom>
          </p:spPr>
        </p:pic>
        <p:pic>
          <p:nvPicPr>
            <p:cNvPr id="80" name="Immagine 79"/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846" y="2286587"/>
              <a:ext cx="811107" cy="272532"/>
            </a:xfrm>
            <a:prstGeom prst="rect">
              <a:avLst/>
            </a:prstGeom>
          </p:spPr>
        </p:pic>
        <p:pic>
          <p:nvPicPr>
            <p:cNvPr id="81" name="Immagine 80"/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1031" y="3244747"/>
              <a:ext cx="946833" cy="211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9124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442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854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grpSp>
        <p:nvGrpSpPr>
          <p:cNvPr id="5" name="Group 49"/>
          <p:cNvGrpSpPr>
            <a:grpSpLocks/>
          </p:cNvGrpSpPr>
          <p:nvPr userDrawn="1"/>
        </p:nvGrpSpPr>
        <p:grpSpPr bwMode="auto">
          <a:xfrm>
            <a:off x="1275012" y="1556792"/>
            <a:ext cx="7473452" cy="4898536"/>
            <a:chOff x="843369" y="1268761"/>
            <a:chExt cx="8224255" cy="5328590"/>
          </a:xfrm>
        </p:grpSpPr>
        <p:pic>
          <p:nvPicPr>
            <p:cNvPr id="6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750" y="3983538"/>
              <a:ext cx="378152" cy="391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20365">
              <a:off x="6589579" y="2625755"/>
              <a:ext cx="1457657" cy="1457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6542" y="4484302"/>
              <a:ext cx="353789" cy="353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1274" y="4444595"/>
              <a:ext cx="434896" cy="424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4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856" y="2725064"/>
              <a:ext cx="1713058" cy="1119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543" y="3981524"/>
              <a:ext cx="1284538" cy="67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168" y="4843134"/>
              <a:ext cx="864096" cy="521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5789" y="3997657"/>
              <a:ext cx="615572" cy="259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313" y="3887675"/>
              <a:ext cx="350465" cy="291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629" y="3744313"/>
              <a:ext cx="549160" cy="427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2928" y="2439418"/>
              <a:ext cx="1523445" cy="57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761" y="1785563"/>
              <a:ext cx="1232019" cy="528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3078" y="4487139"/>
              <a:ext cx="1280831" cy="198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880" y="4409494"/>
              <a:ext cx="682788" cy="55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3429" y="4677879"/>
              <a:ext cx="1122724" cy="126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3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0437" y="5980216"/>
              <a:ext cx="649633" cy="19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4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914" y="6077011"/>
              <a:ext cx="700807" cy="129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5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3015" y="3702138"/>
              <a:ext cx="1181201" cy="269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6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519" y="4028360"/>
              <a:ext cx="718063" cy="41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Hexagon 18"/>
            <p:cNvSpPr/>
            <p:nvPr/>
          </p:nvSpPr>
          <p:spPr>
            <a:xfrm rot="5400000">
              <a:off x="4628539" y="4428255"/>
              <a:ext cx="1726990" cy="1601674"/>
            </a:xfrm>
            <a:prstGeom prst="hexagon">
              <a:avLst/>
            </a:prstGeom>
            <a:noFill/>
            <a:ln w="88900">
              <a:solidFill>
                <a:srgbClr val="E9B2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8" name="Picture 19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636" y="5240643"/>
              <a:ext cx="993813" cy="177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1"/>
            <p:cNvSpPr txBox="1">
              <a:spLocks noChangeArrowheads="1"/>
            </p:cNvSpPr>
            <p:nvPr/>
          </p:nvSpPr>
          <p:spPr bwMode="auto">
            <a:xfrm>
              <a:off x="4671127" y="5382094"/>
              <a:ext cx="15841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it-IT" sz="1200" b="1">
                  <a:solidFill>
                    <a:srgbClr val="E9B217"/>
                  </a:solidFill>
                  <a:latin typeface="Calibri" charset="0"/>
                </a:rPr>
                <a:t>PHYSICAL SCIENCES </a:t>
              </a:r>
            </a:p>
            <a:p>
              <a:pPr algn="ctr" eaLnBrk="1" hangingPunct="1"/>
              <a:r>
                <a:rPr lang="it-IT" sz="1200" b="1">
                  <a:solidFill>
                    <a:srgbClr val="E9B217"/>
                  </a:solidFill>
                  <a:latin typeface="Calibri" charset="0"/>
                </a:rPr>
                <a:t>&amp; ENGINEERING</a:t>
              </a:r>
              <a:endParaRPr lang="en-GB" sz="1200" b="1">
                <a:solidFill>
                  <a:srgbClr val="E9B217"/>
                </a:solidFill>
                <a:latin typeface="Calibri" charset="0"/>
              </a:endParaRPr>
            </a:p>
          </p:txBody>
        </p:sp>
        <p:sp>
          <p:nvSpPr>
            <p:cNvPr id="30" name="Hexagon 22"/>
            <p:cNvSpPr/>
            <p:nvPr/>
          </p:nvSpPr>
          <p:spPr>
            <a:xfrm rot="5400000">
              <a:off x="2559391" y="4513168"/>
              <a:ext cx="2236515" cy="1931851"/>
            </a:xfrm>
            <a:prstGeom prst="hexagon">
              <a:avLst/>
            </a:prstGeom>
            <a:noFill/>
            <a:ln w="889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1" name="TextBox 23"/>
            <p:cNvSpPr txBox="1"/>
            <p:nvPr/>
          </p:nvSpPr>
          <p:spPr>
            <a:xfrm rot="20034723">
              <a:off x="2651403" y="4586233"/>
              <a:ext cx="1322294" cy="4619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SOCIAL SCIENCES &amp; HUMANITIES</a:t>
              </a:r>
              <a:endParaRPr lang="en-GB" sz="12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Hexagon 24"/>
            <p:cNvSpPr/>
            <p:nvPr/>
          </p:nvSpPr>
          <p:spPr>
            <a:xfrm rot="5400000">
              <a:off x="3724521" y="2990948"/>
              <a:ext cx="1734927" cy="1601675"/>
            </a:xfrm>
            <a:prstGeom prst="hexagon">
              <a:avLst/>
            </a:prstGeom>
            <a:noFill/>
            <a:ln w="889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3" name="TextBox 25"/>
            <p:cNvSpPr txBox="1"/>
            <p:nvPr/>
          </p:nvSpPr>
          <p:spPr>
            <a:xfrm>
              <a:off x="3751463" y="3165593"/>
              <a:ext cx="1692155" cy="4619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rPr>
                <a:t>MATERIALS &amp; ANALYTICAL FACILITIES</a:t>
              </a:r>
              <a:endParaRPr lang="en-GB" sz="1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Hexagon 26"/>
            <p:cNvSpPr/>
            <p:nvPr/>
          </p:nvSpPr>
          <p:spPr>
            <a:xfrm rot="5400000">
              <a:off x="5367520" y="1448039"/>
              <a:ext cx="3815887" cy="3457330"/>
            </a:xfrm>
            <a:prstGeom prst="hexagon">
              <a:avLst/>
            </a:prstGeom>
            <a:noFill/>
            <a:ln w="88900">
              <a:solidFill>
                <a:srgbClr val="20CE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5" name="TextBox 27"/>
            <p:cNvSpPr txBox="1">
              <a:spLocks noChangeArrowheads="1"/>
            </p:cNvSpPr>
            <p:nvPr/>
          </p:nvSpPr>
          <p:spPr bwMode="auto">
            <a:xfrm rot="1580017">
              <a:off x="7017526" y="1660497"/>
              <a:ext cx="20500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it-IT" sz="1200" b="1">
                  <a:solidFill>
                    <a:srgbClr val="20CE24"/>
                  </a:solidFill>
                  <a:latin typeface="Calibri" charset="0"/>
                </a:rPr>
                <a:t>ENVIRONMENTAL SCIENCES</a:t>
              </a:r>
              <a:endParaRPr lang="en-GB" sz="1200" b="1">
                <a:solidFill>
                  <a:srgbClr val="20CE24"/>
                </a:solidFill>
                <a:latin typeface="Calibri" charset="0"/>
              </a:endParaRPr>
            </a:p>
          </p:txBody>
        </p:sp>
        <p:pic>
          <p:nvPicPr>
            <p:cNvPr id="36" name="Picture 28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9126" y="3634288"/>
              <a:ext cx="438320" cy="336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29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7542" y="3756438"/>
              <a:ext cx="296597" cy="3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0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1803" y="3991081"/>
              <a:ext cx="635916" cy="3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1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593" y="3683294"/>
              <a:ext cx="819360" cy="23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33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8873" y="3958071"/>
              <a:ext cx="307785" cy="29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5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3461" y="4365112"/>
              <a:ext cx="533081" cy="15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7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3087" y="2377834"/>
              <a:ext cx="1574928" cy="732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8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404" y="4328778"/>
              <a:ext cx="763739" cy="113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39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2023" y="4316633"/>
              <a:ext cx="601430" cy="20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Hexagon 40"/>
            <p:cNvSpPr/>
            <p:nvPr/>
          </p:nvSpPr>
          <p:spPr>
            <a:xfrm rot="5400000">
              <a:off x="760899" y="2144885"/>
              <a:ext cx="2926995" cy="2762055"/>
            </a:xfrm>
            <a:prstGeom prst="hexagon">
              <a:avLst/>
            </a:prstGeom>
            <a:noFill/>
            <a:ln w="88900">
              <a:solidFill>
                <a:srgbClr val="AA21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6" name="TextBox 42"/>
            <p:cNvSpPr txBox="1">
              <a:spLocks noChangeArrowheads="1"/>
            </p:cNvSpPr>
            <p:nvPr/>
          </p:nvSpPr>
          <p:spPr bwMode="auto">
            <a:xfrm>
              <a:off x="2136601" y="4210958"/>
              <a:ext cx="106073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it-IT" sz="900" b="1">
                  <a:latin typeface="Calibri" charset="0"/>
                </a:rPr>
                <a:t>MAPPER</a:t>
              </a:r>
              <a:endParaRPr lang="en-GB" sz="900" b="1">
                <a:latin typeface="Calibri" charset="0"/>
              </a:endParaRPr>
            </a:p>
          </p:txBody>
        </p:sp>
        <p:pic>
          <p:nvPicPr>
            <p:cNvPr id="47" name="Picture 43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1300" y="3844078"/>
              <a:ext cx="557781" cy="31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4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723" y="3071969"/>
              <a:ext cx="808480" cy="60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5"/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938349"/>
              <a:ext cx="482347" cy="159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Box 48"/>
            <p:cNvSpPr txBox="1">
              <a:spLocks noChangeArrowheads="1"/>
            </p:cNvSpPr>
            <p:nvPr/>
          </p:nvSpPr>
          <p:spPr bwMode="auto">
            <a:xfrm>
              <a:off x="1310881" y="2425473"/>
              <a:ext cx="16925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it-IT" sz="1200" b="1">
                  <a:solidFill>
                    <a:srgbClr val="AA211F"/>
                  </a:solidFill>
                  <a:latin typeface="Calibri" charset="0"/>
                </a:rPr>
                <a:t>BIOMEDICAL &amp; MEDICAL SCIENCES</a:t>
              </a:r>
              <a:endParaRPr lang="en-GB" sz="1200" b="1">
                <a:solidFill>
                  <a:srgbClr val="AA211F"/>
                </a:solidFill>
                <a:latin typeface="Calibri" charset="0"/>
              </a:endParaRPr>
            </a:p>
          </p:txBody>
        </p:sp>
      </p:grpSp>
      <p:sp>
        <p:nvSpPr>
          <p:cNvPr id="51" name="Rettangolo 60"/>
          <p:cNvSpPr>
            <a:spLocks noChangeArrowheads="1"/>
          </p:cNvSpPr>
          <p:nvPr userDrawn="1"/>
        </p:nvSpPr>
        <p:spPr bwMode="auto">
          <a:xfrm>
            <a:off x="190500" y="1150611"/>
            <a:ext cx="6162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based on </a:t>
            </a:r>
            <a:r>
              <a:rPr lang="en-GB" sz="2000" b="1" dirty="0">
                <a:latin typeface="Century Gothic" charset="0"/>
              </a:rPr>
              <a:t>user community requirements.</a:t>
            </a:r>
          </a:p>
        </p:txBody>
      </p:sp>
      <p:sp>
        <p:nvSpPr>
          <p:cNvPr id="52" name="Title 1"/>
          <p:cNvSpPr txBox="1">
            <a:spLocks/>
          </p:cNvSpPr>
          <p:nvPr userDrawn="1"/>
        </p:nvSpPr>
        <p:spPr>
          <a:xfrm>
            <a:off x="827584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>
                <a:latin typeface="Century Gothic" charset="0"/>
              </a:rPr>
              <a:t>Community-Driven Solutions</a:t>
            </a:r>
            <a:endParaRPr lang="en-GB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26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86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87" r:id="rId20"/>
    <p:sldLayoutId id="2147483688" r:id="rId21"/>
    <p:sldLayoutId id="2147483674" r:id="rId22"/>
    <p:sldLayoutId id="2147483685" r:id="rId23"/>
    <p:sldLayoutId id="2147483689" r:id="rId24"/>
    <p:sldLayoutId id="2147483680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O5pg3KWuK8KgmBQh6AkPw-di_CVGlb0vhDPmQqKhXGY/edit?usp=sha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EUDAT (Meta)attribute proposal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a</a:t>
            </a:r>
            <a:r>
              <a:rPr lang="it-IT" dirty="0" smtClean="0"/>
              <a:t> self-explanatory introduction</a:t>
            </a:r>
            <a:endParaRPr lang="it-I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smtClean="0"/>
              <a:t>J Jensen, STFC, on behalf of</a:t>
            </a:r>
          </a:p>
          <a:p>
            <a:r>
              <a:rPr lang="it-IT" dirty="0" smtClean="0"/>
              <a:t>EUDAT B2ACCESS team</a:t>
            </a:r>
          </a:p>
          <a:p>
            <a:r>
              <a:rPr lang="it-IT" dirty="0" smtClean="0"/>
              <a:t>Nov. 2016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467544" y="1484784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IdP</a:t>
            </a:r>
          </a:p>
          <a:p>
            <a:pPr algn="ctr"/>
            <a:r>
              <a:rPr lang="en-US" dirty="0" err="1"/>
              <a:t>cn</a:t>
            </a:r>
            <a:r>
              <a:rPr lang="en-US" dirty="0"/>
              <a:t>: Joseph Edward </a:t>
            </a:r>
            <a:r>
              <a:rPr lang="en-US" dirty="0" err="1"/>
              <a:t>Bloggs</a:t>
            </a:r>
            <a:r>
              <a:rPr lang="en-US" dirty="0"/>
              <a:t>, Jr.</a:t>
            </a:r>
          </a:p>
          <a:p>
            <a:pPr algn="ctr"/>
            <a:r>
              <a:rPr lang="en-US" dirty="0" smtClean="0"/>
              <a:t>email: joe.bloggs@wombat.eu</a:t>
            </a:r>
          </a:p>
          <a:p>
            <a:pPr algn="ctr"/>
            <a:r>
              <a:rPr lang="en-US" dirty="0" smtClean="0"/>
              <a:t>organization: WOMBAT, GmbH</a:t>
            </a:r>
          </a:p>
          <a:p>
            <a:pPr algn="ctr"/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467544" y="3140968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Social Media</a:t>
            </a:r>
          </a:p>
          <a:p>
            <a:pPr algn="ctr"/>
            <a:r>
              <a:rPr lang="en-US" dirty="0" smtClean="0"/>
              <a:t>email: jbloggs1@google.com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4663" y="4797152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User provided information</a:t>
            </a:r>
          </a:p>
          <a:p>
            <a:pPr algn="ctr"/>
            <a:r>
              <a:rPr lang="en-US" dirty="0" err="1"/>
              <a:t>cn</a:t>
            </a:r>
            <a:r>
              <a:rPr lang="en-US" dirty="0"/>
              <a:t>: Joe </a:t>
            </a:r>
            <a:r>
              <a:rPr lang="en-US" dirty="0" err="1" smtClean="0"/>
              <a:t>Bloggs</a:t>
            </a:r>
            <a:endParaRPr lang="en-US" dirty="0" smtClean="0"/>
          </a:p>
          <a:p>
            <a:pPr algn="ctr"/>
            <a:r>
              <a:rPr lang="en-US" dirty="0" smtClean="0"/>
              <a:t>email: jbloggs1@google.com</a:t>
            </a:r>
          </a:p>
          <a:p>
            <a:pPr algn="ctr"/>
            <a:r>
              <a:rPr lang="en-US" dirty="0" smtClean="0"/>
              <a:t>organization: Wombat EU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940152" y="1268760"/>
            <a:ext cx="2232248" cy="1008112"/>
          </a:xfrm>
          <a:prstGeom prst="wedgeRectCallout">
            <a:avLst>
              <a:gd name="adj1" fmla="val -152982"/>
              <a:gd name="adj2" fmla="val 458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Official Account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940152" y="2780928"/>
            <a:ext cx="2232248" cy="1008112"/>
          </a:xfrm>
          <a:prstGeom prst="wedgeRectCallout">
            <a:avLst>
              <a:gd name="adj1" fmla="val -152982"/>
              <a:gd name="adj2" fmla="val 458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Linked account, used for browser login (easier)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5940152" y="4365104"/>
            <a:ext cx="2232248" cy="1008112"/>
          </a:xfrm>
          <a:prstGeom prst="wedgeRectCallout">
            <a:avLst>
              <a:gd name="adj1" fmla="val -152982"/>
              <a:gd name="adj2" fmla="val 458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User preference, and user supplied data (note different from </a:t>
            </a:r>
            <a:r>
              <a:rPr lang="en-US" dirty="0" err="1" smtClean="0">
                <a:solidFill>
                  <a:srgbClr val="002060"/>
                </a:solidFill>
              </a:rPr>
              <a:t>IdP’s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2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467544" y="1484784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IdP</a:t>
            </a:r>
          </a:p>
          <a:p>
            <a:pPr algn="ctr"/>
            <a:r>
              <a:rPr lang="en-US" dirty="0" err="1" smtClean="0"/>
              <a:t>cn</a:t>
            </a:r>
            <a:r>
              <a:rPr lang="en-US" dirty="0" smtClean="0"/>
              <a:t>: Joseph Edward </a:t>
            </a:r>
            <a:r>
              <a:rPr lang="en-US" dirty="0" err="1" smtClean="0"/>
              <a:t>Bloggs</a:t>
            </a:r>
            <a:r>
              <a:rPr lang="en-US" dirty="0" smtClean="0"/>
              <a:t>, Jr.</a:t>
            </a:r>
          </a:p>
          <a:p>
            <a:pPr algn="ctr"/>
            <a:r>
              <a:rPr lang="en-US" dirty="0" smtClean="0"/>
              <a:t>email: joe.bloggs@wombat.eu</a:t>
            </a:r>
          </a:p>
          <a:p>
            <a:pPr algn="ctr"/>
            <a:r>
              <a:rPr lang="en-US" dirty="0" smtClean="0"/>
              <a:t>organization: WOMBAT, GmbH</a:t>
            </a:r>
          </a:p>
          <a:p>
            <a:pPr algn="ctr"/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467544" y="3140968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Social Media</a:t>
            </a:r>
          </a:p>
          <a:p>
            <a:pPr algn="ctr"/>
            <a:r>
              <a:rPr lang="en-US" dirty="0" smtClean="0"/>
              <a:t>email: jbloggs1@google.com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4663" y="4797152"/>
            <a:ext cx="338437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User provided information</a:t>
            </a:r>
          </a:p>
          <a:p>
            <a:pPr algn="ctr"/>
            <a:r>
              <a:rPr lang="en-US" dirty="0" err="1" smtClean="0"/>
              <a:t>cn</a:t>
            </a:r>
            <a:r>
              <a:rPr lang="en-US" dirty="0" smtClean="0"/>
              <a:t>: Joe </a:t>
            </a:r>
            <a:r>
              <a:rPr lang="en-US" dirty="0" err="1" smtClean="0"/>
              <a:t>Bloggs</a:t>
            </a:r>
            <a:endParaRPr lang="en-US" dirty="0" smtClean="0"/>
          </a:p>
          <a:p>
            <a:pPr algn="ctr"/>
            <a:r>
              <a:rPr lang="en-US" dirty="0" smtClean="0"/>
              <a:t>email: jbloggs1@google.com</a:t>
            </a:r>
          </a:p>
          <a:p>
            <a:pPr algn="ctr"/>
            <a:r>
              <a:rPr lang="en-US" dirty="0" smtClean="0"/>
              <a:t>organization: Wombat EU</a:t>
            </a:r>
          </a:p>
        </p:txBody>
      </p:sp>
      <p:sp>
        <p:nvSpPr>
          <p:cNvPr id="3" name="Oval 2"/>
          <p:cNvSpPr/>
          <p:nvPr/>
        </p:nvSpPr>
        <p:spPr>
          <a:xfrm>
            <a:off x="4644008" y="1736812"/>
            <a:ext cx="2245129" cy="4104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B2ACCESS</a:t>
            </a:r>
            <a:endParaRPr lang="en-GB" dirty="0"/>
          </a:p>
        </p:txBody>
      </p:sp>
      <p:sp>
        <p:nvSpPr>
          <p:cNvPr id="4" name="Right Arrow 3"/>
          <p:cNvSpPr/>
          <p:nvPr/>
        </p:nvSpPr>
        <p:spPr>
          <a:xfrm rot="2122805">
            <a:off x="4061172" y="2382854"/>
            <a:ext cx="648072" cy="43204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 rot="19324861">
            <a:off x="4030486" y="4865454"/>
            <a:ext cx="648072" cy="43204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3931589" y="3573016"/>
            <a:ext cx="648072" cy="43204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7020272" y="3579270"/>
            <a:ext cx="648072" cy="43204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loud 4"/>
          <p:cNvSpPr/>
          <p:nvPr/>
        </p:nvSpPr>
        <p:spPr>
          <a:xfrm>
            <a:off x="7740352" y="1196752"/>
            <a:ext cx="1296144" cy="500455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/>
              <a:t>Services</a:t>
            </a:r>
            <a:endParaRPr lang="en-GB" dirty="0"/>
          </a:p>
        </p:txBody>
      </p:sp>
      <p:sp>
        <p:nvSpPr>
          <p:cNvPr id="12" name="Curved Up Arrow 11"/>
          <p:cNvSpPr/>
          <p:nvPr/>
        </p:nvSpPr>
        <p:spPr>
          <a:xfrm>
            <a:off x="5473594" y="5949280"/>
            <a:ext cx="648072" cy="504056"/>
          </a:xfrm>
          <a:prstGeom prst="curved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9429" y="5373216"/>
            <a:ext cx="1080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fed. </a:t>
            </a:r>
            <a:r>
              <a:rPr lang="en-US" dirty="0" err="1">
                <a:solidFill>
                  <a:schemeClr val="bg1"/>
                </a:solidFill>
              </a:rPr>
              <a:t>a</a:t>
            </a:r>
            <a:r>
              <a:rPr lang="en-US" dirty="0" err="1" smtClean="0">
                <a:solidFill>
                  <a:schemeClr val="bg1"/>
                </a:solidFill>
              </a:rPr>
              <a:t>ttrs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9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Description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Proxy (=B2ACCESS</a:t>
            </a:r>
            <a:r>
              <a:rPr lang="en-US" dirty="0" smtClean="0"/>
              <a:t>) has defined a </a:t>
            </a:r>
            <a:r>
              <a:rPr lang="en-US" dirty="0" err="1" smtClean="0"/>
              <a:t>LoA</a:t>
            </a:r>
            <a:r>
              <a:rPr lang="en-US" dirty="0" smtClean="0"/>
              <a:t> for each IdP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LoA</a:t>
            </a:r>
            <a:r>
              <a:rPr lang="en-US" dirty="0" smtClean="0"/>
              <a:t> of most-recently-used-to-authenticate</a:t>
            </a:r>
          </a:p>
          <a:p>
            <a:pPr lvl="1"/>
            <a:r>
              <a:rPr lang="en-US" dirty="0"/>
              <a:t>Communicated to </a:t>
            </a:r>
            <a:r>
              <a:rPr lang="en-US" dirty="0" smtClean="0"/>
              <a:t>services</a:t>
            </a:r>
          </a:p>
          <a:p>
            <a:r>
              <a:rPr lang="en-US" dirty="0" smtClean="0"/>
              <a:t>Proxy manages attributes from multiple sources</a:t>
            </a:r>
          </a:p>
          <a:p>
            <a:pPr lvl="1"/>
            <a:r>
              <a:rPr lang="en-US" dirty="0" smtClean="0"/>
              <a:t>Different levels of trust in sources</a:t>
            </a:r>
          </a:p>
          <a:p>
            <a:pPr lvl="1"/>
            <a:r>
              <a:rPr lang="en-US" dirty="0" smtClean="0"/>
              <a:t>Some attributes from less-trusted sources could be validated</a:t>
            </a:r>
          </a:p>
          <a:p>
            <a:pPr lvl="1"/>
            <a:r>
              <a:rPr lang="en-US" dirty="0" smtClean="0"/>
              <a:t>Some attributes may need revalidation</a:t>
            </a:r>
          </a:p>
          <a:p>
            <a:r>
              <a:rPr lang="en-US" dirty="0" smtClean="0"/>
              <a:t>Attributes may be used for access control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396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Description (example)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Managing </a:t>
            </a:r>
            <a:r>
              <a:rPr lang="en-US" dirty="0" err="1" smtClean="0"/>
              <a:t>organisational</a:t>
            </a:r>
            <a:r>
              <a:rPr lang="en-US" dirty="0" smtClean="0"/>
              <a:t> subscription – what should the proxy send?  What should the service use/trust?</a:t>
            </a:r>
          </a:p>
          <a:p>
            <a:pPr lvl="1"/>
            <a:r>
              <a:rPr lang="en-US" dirty="0" smtClean="0"/>
              <a:t>User declared (free text entry) “Wombat EU”</a:t>
            </a:r>
          </a:p>
          <a:p>
            <a:pPr lvl="1"/>
            <a:r>
              <a:rPr lang="en-US" dirty="0" smtClean="0"/>
              <a:t>IdP now publishes “WOMBAT, GmbH”</a:t>
            </a:r>
          </a:p>
          <a:p>
            <a:pPr lvl="1"/>
            <a:r>
              <a:rPr lang="en-US" dirty="0" smtClean="0"/>
              <a:t>Full name of </a:t>
            </a:r>
            <a:r>
              <a:rPr lang="en-US" dirty="0" err="1" smtClean="0"/>
              <a:t>organisation</a:t>
            </a:r>
            <a:r>
              <a:rPr lang="en-US" dirty="0" smtClean="0"/>
              <a:t> is “Widget Offset Methodology for Backdated Authentication Tickets, GmbH”, incorporated in Germany.</a:t>
            </a:r>
          </a:p>
          <a:p>
            <a:pPr lvl="1"/>
            <a:r>
              <a:rPr lang="en-US" dirty="0" smtClean="0"/>
              <a:t>How should the service </a:t>
            </a:r>
            <a:r>
              <a:rPr lang="en-US" dirty="0" err="1" smtClean="0"/>
              <a:t>authorise</a:t>
            </a:r>
            <a:r>
              <a:rPr lang="en-US" dirty="0" smtClean="0"/>
              <a:t> access?</a:t>
            </a:r>
          </a:p>
          <a:p>
            <a:r>
              <a:rPr lang="en-US" dirty="0" smtClean="0"/>
              <a:t>Managing email address</a:t>
            </a:r>
          </a:p>
          <a:p>
            <a:pPr lvl="1"/>
            <a:r>
              <a:rPr lang="en-US" dirty="0" smtClean="0"/>
              <a:t>User preferred may be “safer” (e.g. a mailbox getting less spam)</a:t>
            </a:r>
          </a:p>
          <a:p>
            <a:pPr lvl="1"/>
            <a:r>
              <a:rPr lang="en-US" dirty="0" smtClean="0"/>
              <a:t>Non-org mail persisting across org. changes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486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control…</a:t>
            </a:r>
          </a:p>
          <a:p>
            <a:pPr lvl="1"/>
            <a:r>
              <a:rPr lang="en-US" dirty="0" smtClean="0"/>
              <a:t>Users have preferred attributes (representation of name, preferred email)</a:t>
            </a:r>
          </a:p>
          <a:p>
            <a:pPr lvl="2"/>
            <a:r>
              <a:rPr lang="en-US" dirty="0" smtClean="0"/>
              <a:t>Possibly different representations to different services?? – some collaborations more trusted than others?</a:t>
            </a:r>
          </a:p>
          <a:p>
            <a:pPr lvl="1"/>
            <a:r>
              <a:rPr lang="en-US" dirty="0" smtClean="0"/>
              <a:t>Users consent to release of attribute – consent to release is a meta-attribute, too (possibly targeted)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24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Considerations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 meta-attributes:</a:t>
            </a:r>
          </a:p>
          <a:p>
            <a:pPr lvl="1"/>
            <a:r>
              <a:rPr lang="en-US" dirty="0" smtClean="0"/>
              <a:t>Attribute “</a:t>
            </a:r>
            <a:r>
              <a:rPr lang="en-US" dirty="0" err="1" smtClean="0"/>
              <a:t>LoA</a:t>
            </a:r>
            <a:r>
              <a:rPr lang="en-US" dirty="0" smtClean="0"/>
              <a:t>” – how much can we rely on this </a:t>
            </a:r>
            <a:r>
              <a:rPr lang="en-US" dirty="0" err="1" smtClean="0"/>
              <a:t>attr</a:t>
            </a:r>
            <a:r>
              <a:rPr lang="en-US" dirty="0" smtClean="0"/>
              <a:t> for presentation (resp. </a:t>
            </a:r>
            <a:r>
              <a:rPr lang="en-US" dirty="0" err="1" smtClean="0"/>
              <a:t>authorisation</a:t>
            </a:r>
            <a:r>
              <a:rPr lang="en-US" dirty="0" smtClean="0"/>
              <a:t>) purposes?</a:t>
            </a:r>
          </a:p>
          <a:p>
            <a:pPr lvl="1"/>
            <a:r>
              <a:rPr lang="en-US" dirty="0" err="1" smtClean="0"/>
              <a:t>Attr</a:t>
            </a:r>
            <a:r>
              <a:rPr lang="en-US" dirty="0" smtClean="0"/>
              <a:t> “hygiene” – is it current, is it validated by a trusted party, does it need revalidating at some point?</a:t>
            </a:r>
          </a:p>
          <a:p>
            <a:pPr lvl="1"/>
            <a:r>
              <a:rPr lang="en-US" dirty="0" err="1" smtClean="0"/>
              <a:t>Attr</a:t>
            </a:r>
            <a:r>
              <a:rPr lang="en-US" dirty="0" smtClean="0"/>
              <a:t> semantics – is it freeform or schema defined?</a:t>
            </a:r>
          </a:p>
          <a:p>
            <a:r>
              <a:rPr lang="en-US" dirty="0" smtClean="0"/>
              <a:t>Some meta-</a:t>
            </a:r>
            <a:r>
              <a:rPr lang="en-US" dirty="0" err="1" smtClean="0"/>
              <a:t>attrs</a:t>
            </a:r>
            <a:r>
              <a:rPr lang="en-US" dirty="0" smtClean="0"/>
              <a:t> would be attribute-specific</a:t>
            </a:r>
          </a:p>
          <a:p>
            <a:r>
              <a:rPr lang="en-US" dirty="0" smtClean="0"/>
              <a:t>Do not boil the ocean – no over complicated “solutions”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906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 Requirements (in approx. </a:t>
            </a:r>
            <a:r>
              <a:rPr lang="en-US" dirty="0" err="1" smtClean="0"/>
              <a:t>pri</a:t>
            </a:r>
            <a:r>
              <a:rPr lang="en-US" dirty="0" smtClean="0"/>
              <a:t>. order)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Don’t boil the ocean</a:t>
            </a:r>
          </a:p>
          <a:p>
            <a:r>
              <a:rPr lang="en-US" dirty="0" smtClean="0"/>
              <a:t>Must be </a:t>
            </a:r>
            <a:r>
              <a:rPr lang="en-US" i="1" dirty="0" smtClean="0"/>
              <a:t>useful</a:t>
            </a:r>
            <a:r>
              <a:rPr lang="en-US" dirty="0" smtClean="0"/>
              <a:t> to services</a:t>
            </a:r>
          </a:p>
          <a:p>
            <a:pPr lvl="1"/>
            <a:r>
              <a:rPr lang="en-US" dirty="0" smtClean="0"/>
              <a:t>Otherwise no point in doing it (other than academic)</a:t>
            </a:r>
          </a:p>
          <a:p>
            <a:r>
              <a:rPr lang="en-US" dirty="0" smtClean="0"/>
              <a:t>Easy to implement</a:t>
            </a:r>
          </a:p>
          <a:p>
            <a:pPr lvl="1"/>
            <a:r>
              <a:rPr lang="en-US" dirty="0" err="1" smtClean="0"/>
              <a:t>Minimise</a:t>
            </a:r>
            <a:r>
              <a:rPr lang="en-US" dirty="0" smtClean="0"/>
              <a:t> changes to software</a:t>
            </a:r>
          </a:p>
          <a:p>
            <a:pPr lvl="1"/>
            <a:r>
              <a:rPr lang="en-US" dirty="0" smtClean="0"/>
              <a:t>If pos., implement in stages, with useful work delivered at each stage</a:t>
            </a:r>
          </a:p>
          <a:p>
            <a:r>
              <a:rPr lang="en-US" dirty="0" smtClean="0"/>
              <a:t>Build on existing work</a:t>
            </a:r>
          </a:p>
          <a:p>
            <a:r>
              <a:rPr lang="en-US" dirty="0" smtClean="0"/>
              <a:t>Conform to std. schemata when pos., or extend in “natural” way (portable, backward compatible, multi-protocol)</a:t>
            </a:r>
          </a:p>
          <a:p>
            <a:r>
              <a:rPr lang="en-US" dirty="0" smtClean="0"/>
              <a:t>Shareable/portable/reusable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04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Implementations &amp; Considerations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7054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Database</a:t>
            </a:r>
          </a:p>
          <a:p>
            <a:pPr lvl="1"/>
            <a:r>
              <a:rPr lang="en-US" dirty="0" smtClean="0"/>
              <a:t>Extend existing database/table</a:t>
            </a:r>
          </a:p>
          <a:p>
            <a:pPr lvl="1"/>
            <a:r>
              <a:rPr lang="en-US" dirty="0" smtClean="0"/>
              <a:t>Supplementary database</a:t>
            </a:r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(a) A </a:t>
            </a:r>
            <a:r>
              <a:rPr lang="en-US" dirty="0" err="1"/>
              <a:t>metaattribute</a:t>
            </a:r>
            <a:r>
              <a:rPr lang="en-US" dirty="0"/>
              <a:t> is an </a:t>
            </a:r>
            <a:r>
              <a:rPr lang="en-US" dirty="0" smtClean="0"/>
              <a:t>attribute</a:t>
            </a:r>
          </a:p>
          <a:p>
            <a:pPr lvl="2"/>
            <a:r>
              <a:rPr lang="en-US" dirty="0" smtClean="0"/>
              <a:t>Would be harder for multivalued attributes</a:t>
            </a:r>
            <a:endParaRPr lang="en-US" dirty="0"/>
          </a:p>
          <a:p>
            <a:pPr lvl="1"/>
            <a:r>
              <a:rPr lang="en-US" dirty="0" smtClean="0"/>
              <a:t>(b) A </a:t>
            </a:r>
            <a:r>
              <a:rPr lang="en-US" dirty="0" err="1"/>
              <a:t>metaattribute</a:t>
            </a:r>
            <a:r>
              <a:rPr lang="en-US" dirty="0"/>
              <a:t> </a:t>
            </a:r>
            <a:r>
              <a:rPr lang="en-US" dirty="0" smtClean="0"/>
              <a:t>is about an attribute</a:t>
            </a: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4149080"/>
            <a:ext cx="4680520" cy="175432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 smtClean="0"/>
              <a:t>Option (a) – attribute table</a:t>
            </a:r>
          </a:p>
          <a:p>
            <a:r>
              <a:rPr lang="en-US" dirty="0" smtClean="0"/>
              <a:t>user1234: email=jbloggs1@google.com</a:t>
            </a:r>
          </a:p>
          <a:p>
            <a:r>
              <a:rPr lang="en-US" dirty="0" smtClean="0"/>
              <a:t>user1234: </a:t>
            </a:r>
            <a:r>
              <a:rPr lang="en-US" dirty="0" err="1" smtClean="0"/>
              <a:t>email.origin</a:t>
            </a:r>
            <a:r>
              <a:rPr lang="en-US" dirty="0" smtClean="0"/>
              <a:t>=https://plus.google.com</a:t>
            </a:r>
          </a:p>
          <a:p>
            <a:r>
              <a:rPr lang="en-US" dirty="0" smtClean="0"/>
              <a:t>user1234: </a:t>
            </a:r>
            <a:r>
              <a:rPr lang="en-US" dirty="0" err="1" smtClean="0"/>
              <a:t>email.verified</a:t>
            </a:r>
            <a:r>
              <a:rPr lang="en-US" dirty="0" smtClean="0"/>
              <a:t>=20161112043116</a:t>
            </a:r>
          </a:p>
          <a:p>
            <a:r>
              <a:rPr lang="en-US" dirty="0" smtClean="0"/>
              <a:t>user1234: </a:t>
            </a:r>
            <a:r>
              <a:rPr lang="en-US" dirty="0" err="1" smtClean="0"/>
              <a:t>email.consent</a:t>
            </a:r>
            <a:r>
              <a:rPr lang="en-US" dirty="0" smtClean="0"/>
              <a:t>=true</a:t>
            </a:r>
          </a:p>
          <a:p>
            <a:r>
              <a:rPr lang="en-US" dirty="0" smtClean="0"/>
              <a:t>user1234: </a:t>
            </a:r>
            <a:r>
              <a:rPr lang="en-US" dirty="0" err="1" smtClean="0"/>
              <a:t>cn</a:t>
            </a:r>
            <a:r>
              <a:rPr lang="en-US" dirty="0" smtClean="0"/>
              <a:t>=Joe </a:t>
            </a:r>
            <a:r>
              <a:rPr lang="en-US" dirty="0" err="1" smtClean="0"/>
              <a:t>Bloggs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863217" y="4147676"/>
            <a:ext cx="4176464" cy="258532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 smtClean="0"/>
              <a:t>Option (b) – attribute table</a:t>
            </a:r>
          </a:p>
          <a:p>
            <a:r>
              <a:rPr lang="en-US" dirty="0" smtClean="0"/>
              <a:t>user1234: email=email9876</a:t>
            </a:r>
          </a:p>
          <a:p>
            <a:r>
              <a:rPr lang="en-US" dirty="0" smtClean="0"/>
              <a:t>user1234: </a:t>
            </a:r>
            <a:r>
              <a:rPr lang="en-US" dirty="0" err="1" smtClean="0"/>
              <a:t>cn</a:t>
            </a:r>
            <a:r>
              <a:rPr lang="en-US" dirty="0" smtClean="0"/>
              <a:t>=commonName5432</a:t>
            </a:r>
          </a:p>
          <a:p>
            <a:endParaRPr lang="en-US" dirty="0" smtClean="0"/>
          </a:p>
          <a:p>
            <a:r>
              <a:rPr lang="en-US" u="sng" dirty="0" smtClean="0"/>
              <a:t>Option (b) – email </a:t>
            </a:r>
            <a:r>
              <a:rPr lang="en-US" u="sng" dirty="0" err="1" smtClean="0"/>
              <a:t>metaattribute</a:t>
            </a:r>
            <a:r>
              <a:rPr lang="en-US" u="sng" dirty="0" smtClean="0"/>
              <a:t> table</a:t>
            </a:r>
          </a:p>
          <a:p>
            <a:r>
              <a:rPr lang="en-US" dirty="0" smtClean="0"/>
              <a:t>email9876: consent=true</a:t>
            </a:r>
          </a:p>
          <a:p>
            <a:r>
              <a:rPr lang="en-US" dirty="0" smtClean="0"/>
              <a:t>email9876: address=jbloggs1@google.com</a:t>
            </a:r>
          </a:p>
          <a:p>
            <a:r>
              <a:rPr lang="en-US" dirty="0" smtClean="0"/>
              <a:t>email9876: verified=20161112043116</a:t>
            </a:r>
          </a:p>
          <a:p>
            <a:r>
              <a:rPr lang="en-US" dirty="0" smtClean="0"/>
              <a:t>email9876: origin=https://plus.google.com</a:t>
            </a:r>
          </a:p>
        </p:txBody>
      </p:sp>
    </p:spTree>
    <p:extLst>
      <p:ext uri="{BB962C8B-B14F-4D97-AF65-F5344CB8AC3E}">
        <p14:creationId xmlns:p14="http://schemas.microsoft.com/office/powerpoint/2010/main" val="145296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Known (or Suspected) Prior (or Related) Art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AARC MNA3.1 – Min </a:t>
            </a:r>
            <a:r>
              <a:rPr lang="en-US" dirty="0" err="1" smtClean="0"/>
              <a:t>LoA</a:t>
            </a:r>
            <a:r>
              <a:rPr lang="en-US" dirty="0" smtClean="0"/>
              <a:t> for low-risk</a:t>
            </a:r>
          </a:p>
          <a:p>
            <a:r>
              <a:rPr lang="en-US" dirty="0" smtClean="0"/>
              <a:t>IETF Vectors of Trust (</a:t>
            </a:r>
            <a:r>
              <a:rPr lang="en-US" dirty="0" err="1" smtClean="0"/>
              <a:t>VoT</a:t>
            </a:r>
            <a:r>
              <a:rPr lang="en-US" dirty="0" smtClean="0"/>
              <a:t>) proposal</a:t>
            </a:r>
          </a:p>
          <a:p>
            <a:r>
              <a:rPr lang="en-US" dirty="0" smtClean="0"/>
              <a:t>Ken </a:t>
            </a:r>
            <a:r>
              <a:rPr lang="en-US" dirty="0" err="1" smtClean="0"/>
              <a:t>Klingenstein’s</a:t>
            </a:r>
            <a:r>
              <a:rPr lang="en-US" dirty="0" smtClean="0"/>
              <a:t> thoughts on </a:t>
            </a:r>
            <a:r>
              <a:rPr lang="en-US" dirty="0" err="1" smtClean="0"/>
              <a:t>attr</a:t>
            </a:r>
            <a:r>
              <a:rPr lang="en-US" dirty="0" smtClean="0"/>
              <a:t> aggregation for REFEDS</a:t>
            </a:r>
          </a:p>
          <a:p>
            <a:r>
              <a:rPr lang="en-US" dirty="0" smtClean="0"/>
              <a:t>US federal guidance on identity management</a:t>
            </a:r>
          </a:p>
          <a:p>
            <a:r>
              <a:rPr lang="en-US" dirty="0" smtClean="0"/>
              <a:t>Step up authentication (if managed at proxy)?</a:t>
            </a:r>
          </a:p>
          <a:p>
            <a:r>
              <a:rPr lang="en-US" dirty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924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docs.google.com/document/d/1O5pg3KWuK8KgmBQh6AkPw-di_CVGlb0vhDPmQqKhXGY/edit?usp=sharing</a:t>
            </a:r>
            <a:endParaRPr lang="en-GB" dirty="0" smtClean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409390"/>
      </p:ext>
    </p:extLst>
  </p:cSld>
  <p:clrMapOvr>
    <a:masterClrMapping/>
  </p:clrMapOvr>
</p:sld>
</file>

<file path=ppt/theme/theme1.xml><?xml version="1.0" encoding="utf-8"?>
<a:theme xmlns:a="http://schemas.openxmlformats.org/drawingml/2006/main" name="EUDATpptTemplate_lowresolu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zione standard2" id="{6CB8CEC3-C744-4601-9774-A03A1999ADDA}" vid="{AAA9E80D-3870-4E19-BED4-26ECC279C815}"/>
    </a:ext>
  </a:extLst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zione standard2" id="{6CB8CEC3-C744-4601-9774-A03A1999ADDA}" vid="{F9E6D101-76DA-487A-8306-0BBF8B052F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EUDATpptTemplate_lowresolution</Template>
  <TotalTime>277</TotalTime>
  <Words>629</Words>
  <Application>Microsoft Office PowerPoint</Application>
  <PresentationFormat>On-screen Show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EUDATpptTemplate_lowresolution</vt:lpstr>
      <vt:lpstr>Presentation1</vt:lpstr>
      <vt:lpstr>EUDAT (Meta)attribute proposal</vt:lpstr>
      <vt:lpstr>Background</vt:lpstr>
      <vt:lpstr>Background</vt:lpstr>
      <vt:lpstr>Problem Description</vt:lpstr>
      <vt:lpstr>Problem Description (example)</vt:lpstr>
      <vt:lpstr>Problem Description</vt:lpstr>
      <vt:lpstr>Current Considerations</vt:lpstr>
      <vt:lpstr>Meta Requirements (in approx. pri. order)</vt:lpstr>
      <vt:lpstr>Potential Implementations &amp; Considerations</vt:lpstr>
      <vt:lpstr>Known (or Suspected) Prior (or Related) Art</vt:lpstr>
      <vt:lpstr>Additional Information</vt:lpstr>
    </vt:vector>
  </TitlesOfParts>
  <Company>STFC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Jensen, Jens (STFC,RAL,SC)</dc:creator>
  <cp:lastModifiedBy>Jensen, Jens (STFC,RAL,SC)</cp:lastModifiedBy>
  <cp:revision>12</cp:revision>
  <dcterms:created xsi:type="dcterms:W3CDTF">2016-11-17T09:52:29Z</dcterms:created>
  <dcterms:modified xsi:type="dcterms:W3CDTF">2016-11-17T14:29:50Z</dcterms:modified>
</cp:coreProperties>
</file>