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88" r:id="rId3"/>
    <p:sldMasterId id="2147483700" r:id="rId4"/>
    <p:sldMasterId id="2147483702" r:id="rId5"/>
    <p:sldMasterId id="2147483704" r:id="rId6"/>
    <p:sldMasterId id="2147483706" r:id="rId7"/>
  </p:sldMasterIdLst>
  <p:notesMasterIdLst>
    <p:notesMasterId r:id="rId22"/>
  </p:notesMasterIdLst>
  <p:sldIdLst>
    <p:sldId id="256" r:id="rId8"/>
    <p:sldId id="271" r:id="rId9"/>
    <p:sldId id="272" r:id="rId10"/>
    <p:sldId id="273" r:id="rId11"/>
    <p:sldId id="274" r:id="rId12"/>
    <p:sldId id="285" r:id="rId13"/>
    <p:sldId id="264" r:id="rId14"/>
    <p:sldId id="265" r:id="rId15"/>
    <p:sldId id="266" r:id="rId16"/>
    <p:sldId id="267" r:id="rId17"/>
    <p:sldId id="278" r:id="rId18"/>
    <p:sldId id="281" r:id="rId19"/>
    <p:sldId id="279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42D"/>
    <a:srgbClr val="E35226"/>
    <a:srgbClr val="AA211F"/>
    <a:srgbClr val="002B9D"/>
    <a:srgbClr val="F7B149"/>
    <a:srgbClr val="00009D"/>
    <a:srgbClr val="F95A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2" autoAdjust="0"/>
    <p:restoredTop sz="94660"/>
  </p:normalViewPr>
  <p:slideViewPr>
    <p:cSldViewPr>
      <p:cViewPr varScale="1">
        <p:scale>
          <a:sx n="69" d="100"/>
          <a:sy n="69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EF7B-2522-4FA0-AE16-92FADF18FE58}" type="datetimeFigureOut">
              <a:rPr lang="en-GB" smtClean="0"/>
              <a:t>25/03/2016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38FE2-8D55-4023-AD12-2682C15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98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chemeClr val="tx2"/>
                </a:solidFill>
                <a:ea typeface="+mn-ea"/>
              </a:rPr>
              <a:t>B2FIND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  <a:ea typeface="+mn-ea"/>
              </a:rPr>
              <a:t>tores metadata as well through other EUDAT services such as B2SHARE to provide access to data </a:t>
            </a:r>
            <a:r>
              <a:rPr lang="en-US" dirty="0" smtClean="0">
                <a:solidFill>
                  <a:schemeClr val="tx2"/>
                </a:solidFill>
              </a:rPr>
              <a:t>object within the EUDAT CDI</a:t>
            </a:r>
            <a:endParaRPr lang="en-US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is used in inter-service use cases, e.g. to select links to data to be transferred to HPC platforms through B2STAGE</a:t>
            </a:r>
            <a:endParaRPr lang="en-GB" dirty="0" smtClean="0">
              <a:solidFill>
                <a:schemeClr val="tx2"/>
              </a:solidFill>
              <a:ea typeface="+mn-ea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7F8AD-33BB-4EDC-B921-541CE899FC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7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2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3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dat.eu/" TargetMode="Externa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Immagine 12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6" y="-119811"/>
            <a:ext cx="1164989" cy="909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_SERVICE_SU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6"/>
          <p:cNvSpPr txBox="1">
            <a:spLocks/>
          </p:cNvSpPr>
          <p:nvPr userDrawn="1"/>
        </p:nvSpPr>
        <p:spPr>
          <a:xfrm>
            <a:off x="1710267" y="418571"/>
            <a:ext cx="5884334" cy="631295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entury Gothic" pitchFamily="34" charset="0"/>
              </a:rPr>
              <a:t>B2 SERVICE SUITE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760163" y="6011996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b="1" kern="1200" dirty="0" smtClean="0">
                <a:solidFill>
                  <a:srgbClr val="2D4E77"/>
                </a:solidFill>
                <a:latin typeface="Century Gothic" panose="020B0502020202020204" pitchFamily="34" charset="0"/>
                <a:ea typeface="+mn-ea"/>
                <a:cs typeface="+mn-cs"/>
              </a:rPr>
              <a:t>http://www.eudat.eu/services</a:t>
            </a:r>
            <a:endParaRPr lang="en-US" altLang="en-US" sz="1800" b="1" kern="1200" dirty="0">
              <a:solidFill>
                <a:srgbClr val="2D4E77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1323115"/>
            <a:ext cx="4346448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3212976"/>
            <a:ext cx="4346448" cy="676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4149080"/>
            <a:ext cx="4346448" cy="676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5085184"/>
            <a:ext cx="4346448" cy="676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2276872"/>
            <a:ext cx="4346448" cy="676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31216"/>
            <a:ext cx="3846576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3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5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037" name="Group 1036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24" name="TextBox 23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24" name="Picture 1023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25" name="Picture 1024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27" name="Picture 102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28" name="Picture 102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29" name="Picture 102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030" name="Picture 102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031" name="Picture 103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032" name="Picture 103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033" name="Picture 103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034" name="Picture 103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035" name="Picture 103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036" name="Picture 103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437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45" name="TextBox 44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100" name="Picture 99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597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442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33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854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03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6" y="764704"/>
            <a:ext cx="812439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28700"/>
            <a:ext cx="8172399" cy="61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10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04856" cy="79216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5" name="Immagine 1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856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Rettangolo 2"/>
          <p:cNvSpPr/>
          <p:nvPr userDrawn="1"/>
        </p:nvSpPr>
        <p:spPr>
          <a:xfrm>
            <a:off x="3291932" y="6137094"/>
            <a:ext cx="2792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www.eudat.eu</a:t>
            </a:r>
            <a:endParaRPr lang="en-GB" sz="2800" b="0" kern="1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280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CMDI workshop</a:t>
            </a:r>
          </a:p>
          <a:p>
            <a:pPr>
              <a:defRPr/>
            </a:pPr>
            <a:r>
              <a:rPr lang="en-US" dirty="0" smtClean="0"/>
              <a:t>Utrecht</a:t>
            </a:r>
          </a:p>
          <a:p>
            <a:pPr>
              <a:defRPr/>
            </a:pPr>
            <a:r>
              <a:rPr lang="en-US" dirty="0" smtClean="0"/>
              <a:t>2013-10-14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B7AD4-9EE1-2046-ACC1-DAA2CCDF2B8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616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71E60-7580-744C-A4A2-D1878DF78F3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815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87F-5FAD-1A4D-8420-08685BABC9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118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1322A-0937-8C46-809D-F937EBA040C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5802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7CED2-AAAA-084B-BA6E-C5C5C999A77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00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3492-E7B6-8542-834E-7D99FA4244B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4205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62DD6-04AF-654C-A535-01FBEE72D8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7065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A8BEC-2F43-AC4A-B8F1-149FFAB2FBF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68554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6BCA6-2112-8B40-BF04-D94D1A456E0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6486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E3BC-74C8-F945-907E-D4015E66F8C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6288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1683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6459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92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485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03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53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5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0423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0"/>
          <p:cNvSpPr/>
          <p:nvPr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  <p:sldLayoutId id="2147483660" r:id="rId14"/>
    <p:sldLayoutId id="2147483681" r:id="rId15"/>
    <p:sldLayoutId id="2147483662" r:id="rId16"/>
    <p:sldLayoutId id="2147483683" r:id="rId17"/>
    <p:sldLayoutId id="2147483682" r:id="rId18"/>
    <p:sldLayoutId id="2147483661" r:id="rId19"/>
    <p:sldLayoutId id="2147483675" r:id="rId20"/>
    <p:sldLayoutId id="2147483684" r:id="rId21"/>
    <p:sldLayoutId id="2147483674" r:id="rId22"/>
    <p:sldLayoutId id="2147483685" r:id="rId23"/>
    <p:sldLayoutId id="2147483679" r:id="rId24"/>
    <p:sldLayoutId id="2147483680" r:id="rId25"/>
    <p:sldLayoutId id="2147483687" r:id="rId26"/>
    <p:sldLayoutId id="2147483714" r:id="rId2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</a:t>
            </a:r>
            <a:r>
              <a:rPr lang="en-US"/>
              <a:t> </a:t>
            </a:r>
            <a:r>
              <a:rPr lang="hr-HR"/>
              <a:t>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91400" y="152400"/>
            <a:ext cx="152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EUDAT conference</a:t>
            </a:r>
          </a:p>
          <a:p>
            <a:pPr>
              <a:defRPr/>
            </a:pPr>
            <a:r>
              <a:rPr lang="en-US" dirty="0" smtClean="0"/>
              <a:t>Amsterdam</a:t>
            </a:r>
          </a:p>
          <a:p>
            <a:pPr>
              <a:defRPr/>
            </a:pPr>
            <a:r>
              <a:rPr lang="en-US" dirty="0" smtClean="0"/>
              <a:t>2014-09-25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27CDE327-A5EB-5C43-AD6F-D90A0FEDCDF0}" type="slidenum">
              <a:rPr lang="hr-HR" smtClean="0"/>
              <a:pPr>
                <a:defRPr/>
              </a:pPr>
              <a:t>‹#›</a:t>
            </a:fld>
            <a:fld id="{8ADD55D7-5269-D340-BF5F-26836CE6BF54}" type="slidenum">
              <a:rPr lang="hr-HR" smtClean="0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020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4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4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81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5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CE6F68D-1F31-3C4D-8DC4-A9A1E48FB27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25/03/2016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D0DFCCF-54DB-3945-B9F5-2EAD0A880E5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10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79.jpeg"/><Relationship Id="rId5" Type="http://schemas.openxmlformats.org/officeDocument/2006/relationships/hyperlink" Target="http://www.orfeus-eu.org/eida/eida.html" TargetMode="External"/><Relationship Id="rId4" Type="http://schemas.openxmlformats.org/officeDocument/2006/relationships/image" Target="../media/image7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os-ip.org/" TargetMode="External"/><Relationship Id="rId2" Type="http://schemas.openxmlformats.org/officeDocument/2006/relationships/hyperlink" Target="https://www.icos-ri.eu/" TargetMode="Externa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85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EPOS and EUDAT Collaboration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4048" y="4149080"/>
            <a:ext cx="3168351" cy="313928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 https://www.epos-ip.org/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1" y="4629869"/>
            <a:ext cx="3240360" cy="140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83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charset="0"/>
              </a:rPr>
              <a:t>EUDAT: A truly pan-European Infrastructure</a:t>
            </a:r>
            <a:endParaRPr lang="en-GB" dirty="0"/>
          </a:p>
        </p:txBody>
      </p:sp>
      <p:sp>
        <p:nvSpPr>
          <p:cNvPr id="4" name="Rettangolo 59"/>
          <p:cNvSpPr>
            <a:spLocks noChangeArrowheads="1"/>
          </p:cNvSpPr>
          <p:nvPr/>
        </p:nvSpPr>
        <p:spPr bwMode="auto">
          <a:xfrm>
            <a:off x="78726" y="1574273"/>
            <a:ext cx="43071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offers </a:t>
            </a:r>
            <a:r>
              <a:rPr lang="en-GB" sz="2000" b="1" dirty="0">
                <a:latin typeface="Century Gothic" charset="0"/>
              </a:rPr>
              <a:t>common data </a:t>
            </a:r>
            <a:r>
              <a:rPr lang="en-GB" sz="2000" b="1" dirty="0" smtClean="0">
                <a:latin typeface="Century Gothic" charset="0"/>
              </a:rPr>
              <a:t>services </a:t>
            </a:r>
            <a:r>
              <a:rPr lang="en-GB" sz="2000" dirty="0" smtClean="0">
                <a:latin typeface="Century Gothic" charset="0"/>
              </a:rPr>
              <a:t>to both </a:t>
            </a:r>
            <a:r>
              <a:rPr lang="en-GB" sz="2000" b="1" dirty="0" smtClean="0">
                <a:latin typeface="Century Gothic" charset="0"/>
              </a:rPr>
              <a:t>research </a:t>
            </a:r>
            <a:r>
              <a:rPr lang="en-GB" sz="2000" b="1" dirty="0">
                <a:latin typeface="Century Gothic" charset="0"/>
              </a:rPr>
              <a:t>communities </a:t>
            </a:r>
            <a:r>
              <a:rPr lang="en-GB" sz="2000" b="1" dirty="0" smtClean="0">
                <a:latin typeface="Century Gothic" charset="0"/>
              </a:rPr>
              <a:t>and individuals </a:t>
            </a:r>
            <a:r>
              <a:rPr lang="en-GB" sz="2000" dirty="0" smtClean="0">
                <a:latin typeface="Century Gothic" charset="0"/>
              </a:rPr>
              <a:t>through a network </a:t>
            </a:r>
            <a:r>
              <a:rPr lang="en-GB" sz="2000" dirty="0">
                <a:latin typeface="Century Gothic" charset="0"/>
              </a:rPr>
              <a:t>of </a:t>
            </a:r>
            <a:r>
              <a:rPr lang="en-GB" sz="2000" b="1" dirty="0" smtClean="0">
                <a:latin typeface="Century Gothic" charset="0"/>
              </a:rPr>
              <a:t>35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organisations.</a:t>
            </a:r>
            <a:endParaRPr lang="en-GB" sz="2000" b="1" dirty="0">
              <a:latin typeface="Century Gothic" charset="0"/>
            </a:endParaRPr>
          </a:p>
        </p:txBody>
      </p:sp>
      <p:sp>
        <p:nvSpPr>
          <p:cNvPr id="5" name="Rettangolo 60"/>
          <p:cNvSpPr>
            <a:spLocks noChangeArrowheads="1"/>
          </p:cNvSpPr>
          <p:nvPr/>
        </p:nvSpPr>
        <p:spPr bwMode="auto">
          <a:xfrm>
            <a:off x="78726" y="3635714"/>
            <a:ext cx="38902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charset="0"/>
              </a:rPr>
              <a:t>EUDAT wants to enable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researchers from </a:t>
            </a:r>
            <a:r>
              <a:rPr lang="en-GB" sz="2000" b="1" dirty="0">
                <a:latin typeface="Century Gothic" charset="0"/>
              </a:rPr>
              <a:t>any </a:t>
            </a:r>
            <a:r>
              <a:rPr lang="en-GB" sz="2000" b="1" dirty="0" smtClean="0">
                <a:latin typeface="Century Gothic" charset="0"/>
              </a:rPr>
              <a:t>discipline </a:t>
            </a:r>
            <a:r>
              <a:rPr lang="en-GB" sz="2000" dirty="0">
                <a:latin typeface="Century Gothic" charset="0"/>
              </a:rPr>
              <a:t>to </a:t>
            </a:r>
            <a:r>
              <a:rPr lang="en-GB" sz="2000" b="1" dirty="0">
                <a:latin typeface="Century Gothic" charset="0"/>
              </a:rPr>
              <a:t>preserve, find, access, and process data</a:t>
            </a:r>
            <a:r>
              <a:rPr lang="en-GB" sz="2000" dirty="0">
                <a:latin typeface="Century Gothic" charset="0"/>
              </a:rPr>
              <a:t> in a trusted environment, as part of a </a:t>
            </a:r>
            <a:r>
              <a:rPr lang="en-GB" sz="2000" b="1" dirty="0">
                <a:latin typeface="Century Gothic" charset="0"/>
              </a:rPr>
              <a:t>Collaborative Data </a:t>
            </a:r>
            <a:r>
              <a:rPr lang="en-GB" sz="2000" b="1" dirty="0" smtClean="0">
                <a:latin typeface="Century Gothic" charset="0"/>
              </a:rPr>
              <a:t>Infrastructure</a:t>
            </a:r>
            <a:r>
              <a:rPr lang="en-GB" sz="2000" dirty="0" smtClean="0">
                <a:latin typeface="Century Gothic" charset="0"/>
              </a:rPr>
              <a:t>.</a:t>
            </a:r>
            <a:endParaRPr lang="en-GB" sz="2000" dirty="0">
              <a:latin typeface="Century Gothic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29" y="1728434"/>
            <a:ext cx="5177371" cy="447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5983294"/>
            <a:ext cx="134933" cy="156495"/>
          </a:xfrm>
          <a:prstGeom prst="rect">
            <a:avLst/>
          </a:prstGeom>
        </p:spPr>
      </p:pic>
      <p:sp>
        <p:nvSpPr>
          <p:cNvPr id="8" name="Rettangolo 60"/>
          <p:cNvSpPr>
            <a:spLocks noChangeArrowheads="1"/>
          </p:cNvSpPr>
          <p:nvPr/>
        </p:nvSpPr>
        <p:spPr bwMode="auto">
          <a:xfrm>
            <a:off x="5635490" y="589170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European infrastructures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6252418"/>
            <a:ext cx="134933" cy="156495"/>
          </a:xfrm>
          <a:prstGeom prst="rect">
            <a:avLst/>
          </a:prstGeom>
        </p:spPr>
      </p:pic>
      <p:sp>
        <p:nvSpPr>
          <p:cNvPr id="10" name="Rettangolo 60"/>
          <p:cNvSpPr>
            <a:spLocks noChangeArrowheads="1"/>
          </p:cNvSpPr>
          <p:nvPr/>
        </p:nvSpPr>
        <p:spPr bwMode="auto">
          <a:xfrm>
            <a:off x="5635490" y="614953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Technology Providers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712" y="6519351"/>
            <a:ext cx="134933" cy="156495"/>
          </a:xfrm>
          <a:prstGeom prst="rect">
            <a:avLst/>
          </a:prstGeom>
        </p:spPr>
      </p:pic>
      <p:sp>
        <p:nvSpPr>
          <p:cNvPr id="12" name="Rettangolo 60"/>
          <p:cNvSpPr>
            <a:spLocks noChangeArrowheads="1"/>
          </p:cNvSpPr>
          <p:nvPr/>
        </p:nvSpPr>
        <p:spPr bwMode="auto">
          <a:xfrm>
            <a:off x="5619312" y="6432260"/>
            <a:ext cx="2860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Research Communities</a:t>
            </a:r>
            <a:endParaRPr lang="en-GB" sz="14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1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76300" y="260648"/>
            <a:ext cx="7391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EUDAT Vision &amp; Mission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5194920" cy="515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b="1" dirty="0" smtClean="0"/>
              <a:t>The</a:t>
            </a:r>
            <a:r>
              <a:rPr lang="en-GB" sz="3200" b="1" dirty="0" smtClean="0"/>
              <a:t> vision</a:t>
            </a:r>
            <a:r>
              <a:rPr lang="en-GB" sz="3200" dirty="0" smtClean="0"/>
              <a:t>: </a:t>
            </a:r>
            <a:r>
              <a:rPr lang="en-GB" sz="3200" i="1" dirty="0" smtClean="0"/>
              <a:t>Data is shared and preserved across borders and disciplines thereby enhancing the value and quality of research at large.</a:t>
            </a:r>
          </a:p>
          <a:p>
            <a:pPr>
              <a:lnSpc>
                <a:spcPct val="110000"/>
              </a:lnSpc>
            </a:pP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b="1" dirty="0" smtClean="0"/>
              <a:t>The</a:t>
            </a:r>
            <a:r>
              <a:rPr lang="en-GB" sz="3200" b="1" dirty="0" smtClean="0"/>
              <a:t> mission</a:t>
            </a:r>
            <a:r>
              <a:rPr lang="en-GB" sz="3200" dirty="0" smtClean="0"/>
              <a:t>: </a:t>
            </a:r>
            <a:r>
              <a:rPr lang="en-GB" sz="3200" i="1" dirty="0" smtClean="0"/>
              <a:t>To enable data stewardship within and between European Research Communities through a Collaborative Data Infrastructure, a common model and service infrastructure for managing data spanning all European research data centres and community data repositories.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GB" sz="3200" i="1" dirty="0" smtClean="0"/>
          </a:p>
          <a:p>
            <a:pPr>
              <a:lnSpc>
                <a:spcPct val="110000"/>
              </a:lnSpc>
            </a:pPr>
            <a:endParaRPr lang="en-US" sz="3100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573016"/>
            <a:ext cx="3019480" cy="260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92" y="1196752"/>
            <a:ext cx="2674367" cy="2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48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1" y="1255626"/>
            <a:ext cx="5427547" cy="499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B2 Service Suite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131840" y="6254890"/>
            <a:ext cx="3120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www.eudat.eu</a:t>
            </a:r>
            <a:r>
              <a:rPr lang="fr-FR" dirty="0"/>
              <a:t>/services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27523" y="1362960"/>
            <a:ext cx="3672408" cy="4891930"/>
          </a:xfrm>
        </p:spPr>
        <p:txBody>
          <a:bodyPr>
            <a:noAutofit/>
          </a:bodyPr>
          <a:lstStyle/>
          <a:p>
            <a:r>
              <a:rPr lang="en-US" sz="2200" dirty="0"/>
              <a:t>Covering both </a:t>
            </a:r>
            <a:r>
              <a:rPr lang="en-US" sz="2200" b="1" dirty="0"/>
              <a:t>access</a:t>
            </a:r>
            <a:r>
              <a:rPr lang="en-US" sz="2200" dirty="0"/>
              <a:t> and </a:t>
            </a:r>
            <a:r>
              <a:rPr lang="en-US" sz="2200" b="1" dirty="0"/>
              <a:t>deposit</a:t>
            </a:r>
            <a:r>
              <a:rPr lang="en-US" sz="2200" dirty="0"/>
              <a:t>, from </a:t>
            </a:r>
            <a:r>
              <a:rPr lang="en-US" sz="2200" b="1" dirty="0"/>
              <a:t>informal data sharing to long-term archiving</a:t>
            </a:r>
            <a:r>
              <a:rPr lang="en-US" sz="2200" dirty="0"/>
              <a:t>, and addressing </a:t>
            </a:r>
            <a:r>
              <a:rPr lang="en-US" sz="2200" b="1" dirty="0"/>
              <a:t>identification</a:t>
            </a:r>
            <a:r>
              <a:rPr lang="en-US" sz="2200" dirty="0"/>
              <a:t>, </a:t>
            </a:r>
            <a:r>
              <a:rPr lang="en-US" sz="2200" b="1" dirty="0"/>
              <a:t>discoverability</a:t>
            </a:r>
            <a:r>
              <a:rPr lang="en-US" sz="2200" dirty="0"/>
              <a:t> and </a:t>
            </a:r>
            <a:r>
              <a:rPr lang="en-US" sz="2200" b="1" dirty="0"/>
              <a:t>computability</a:t>
            </a:r>
            <a:r>
              <a:rPr lang="en-US" sz="2200" dirty="0"/>
              <a:t> of both </a:t>
            </a:r>
            <a:r>
              <a:rPr lang="en-US" sz="2200" b="1" dirty="0"/>
              <a:t>long-tail and big data</a:t>
            </a:r>
            <a:r>
              <a:rPr lang="en-US" sz="2200" dirty="0"/>
              <a:t>, EUDAT services </a:t>
            </a:r>
            <a:r>
              <a:rPr lang="en-US" sz="2200" dirty="0" smtClean="0"/>
              <a:t>seek to </a:t>
            </a:r>
            <a:r>
              <a:rPr lang="en-US" sz="2200" b="1" u="sng" dirty="0" smtClean="0"/>
              <a:t>address </a:t>
            </a:r>
            <a:r>
              <a:rPr lang="en-US" sz="2200" b="1" u="sng" dirty="0"/>
              <a:t>the full lifecycle of research data</a:t>
            </a:r>
          </a:p>
        </p:txBody>
      </p:sp>
      <p:pic>
        <p:nvPicPr>
          <p:cNvPr id="6" name="Picture 5" descr="C:\Users\jkr\projects\eudat\logos\B2SHAR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35" y="3708660"/>
            <a:ext cx="648072" cy="13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jkr\projects\eudat\logos\B2FIND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35" y="4514878"/>
            <a:ext cx="1014500" cy="15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jkr\projects\eudat\logos\B2DROP-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08660"/>
            <a:ext cx="649932" cy="14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jkr\projects\eudat\logos\B2SAF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417" y="2722835"/>
            <a:ext cx="649932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jkr\projects\eudat\logos\B2STAG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22835"/>
            <a:ext cx="648072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143" y="1554721"/>
            <a:ext cx="974905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jkr\projects\eudat\logos\B2HANDLE ORIGINAL NO PAYOF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176686"/>
            <a:ext cx="792088" cy="29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39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0165" y="1757579"/>
            <a:ext cx="7088494" cy="816754"/>
          </a:xfrm>
        </p:spPr>
        <p:txBody>
          <a:bodyPr/>
          <a:lstStyle/>
          <a:p>
            <a:r>
              <a:rPr lang="en-GB" sz="2000" dirty="0"/>
              <a:t>Common Language Resources and Technology </a:t>
            </a:r>
            <a:r>
              <a:rPr lang="en-GB" sz="2000" dirty="0" smtClean="0"/>
              <a:t>Infrastructure (CLARIN)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6065" y="116632"/>
            <a:ext cx="7444885" cy="648072"/>
          </a:xfrm>
        </p:spPr>
        <p:txBody>
          <a:bodyPr>
            <a:noAutofit/>
          </a:bodyPr>
          <a:lstStyle/>
          <a:p>
            <a:r>
              <a:rPr lang="en-GB" dirty="0" smtClean="0"/>
              <a:t>Building solutions with the communities</a:t>
            </a:r>
            <a:endParaRPr lang="en-GB" dirty="0"/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" y="1584087"/>
            <a:ext cx="825628" cy="9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52" y="2659019"/>
            <a:ext cx="1493985" cy="5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32518" y="2665333"/>
            <a:ext cx="7088494" cy="54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European Network for Earth System Modelling (ENES)</a:t>
            </a:r>
            <a:endParaRPr lang="en-GB" sz="2000" dirty="0"/>
          </a:p>
        </p:txBody>
      </p:sp>
      <p:pic>
        <p:nvPicPr>
          <p:cNvPr id="7" name="Picture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" y="3497613"/>
            <a:ext cx="954709" cy="7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816561" y="3450762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Distributed </a:t>
            </a:r>
            <a:r>
              <a:rPr lang="en-GB" sz="2000" dirty="0"/>
              <a:t>infrastructure for life-science information </a:t>
            </a:r>
            <a:r>
              <a:rPr lang="en-GB" sz="2000" dirty="0" smtClean="0"/>
              <a:t>(ELIXIR)</a:t>
            </a:r>
            <a:endParaRPr lang="en-GB" sz="2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4" y="4549791"/>
            <a:ext cx="1208194" cy="5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1842457" y="4386866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European Plate Observing System (EPOS) </a:t>
            </a:r>
            <a:r>
              <a:rPr lang="en-GB" sz="2000" dirty="0" smtClean="0"/>
              <a:t>- Solid </a:t>
            </a:r>
            <a:r>
              <a:rPr lang="en-GB" sz="2000" dirty="0"/>
              <a:t>Earth </a:t>
            </a:r>
            <a:r>
              <a:rPr lang="en-GB" sz="2000" dirty="0" smtClean="0"/>
              <a:t>sciences Research Infrastructure</a:t>
            </a:r>
            <a:endParaRPr lang="en-GB" sz="2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6943"/>
            <a:ext cx="2489079" cy="697602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" y="6064545"/>
            <a:ext cx="1544474" cy="71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1816561" y="5271660"/>
            <a:ext cx="7088494" cy="83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Integrated Carbon Observation System (ICOS) to quantify &amp; understand greenhouse </a:t>
            </a:r>
            <a:r>
              <a:rPr lang="en-GB" sz="2000" dirty="0"/>
              <a:t>gas </a:t>
            </a:r>
            <a:r>
              <a:rPr lang="en-GB" sz="2000" dirty="0" smtClean="0"/>
              <a:t>balance</a:t>
            </a:r>
            <a:endParaRPr lang="en-GB" sz="2000" dirty="0"/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835696" y="6139055"/>
            <a:ext cx="7088494" cy="56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Long-Term Ecosystem Research (LTER</a:t>
            </a:r>
            <a:r>
              <a:rPr lang="en-GB" sz="2000" dirty="0" smtClean="0"/>
              <a:t>) in Europe</a:t>
            </a:r>
            <a:endParaRPr lang="en-GB" sz="2000" dirty="0"/>
          </a:p>
        </p:txBody>
      </p:sp>
      <p:sp>
        <p:nvSpPr>
          <p:cNvPr id="17" name="Rettangolo 60"/>
          <p:cNvSpPr>
            <a:spLocks noChangeArrowheads="1"/>
          </p:cNvSpPr>
          <p:nvPr/>
        </p:nvSpPr>
        <p:spPr bwMode="auto">
          <a:xfrm>
            <a:off x="251520" y="929336"/>
            <a:ext cx="853940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(</a:t>
            </a:r>
            <a:r>
              <a:rPr lang="en-GB" sz="2000" b="1" i="1" dirty="0" smtClean="0">
                <a:latin typeface="Century Gothic" charset="0"/>
              </a:rPr>
              <a:t>B2 </a:t>
            </a:r>
            <a:r>
              <a:rPr lang="de-DE" sz="2000" b="1" i="1" dirty="0">
                <a:latin typeface="Century Gothic" charset="0"/>
              </a:rPr>
              <a:t>Service Suite</a:t>
            </a:r>
            <a:r>
              <a:rPr lang="en-GB" sz="2000" dirty="0" smtClean="0">
                <a:latin typeface="Century Gothic" charset="0"/>
              </a:rPr>
              <a:t>) 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</a:t>
            </a:r>
            <a:r>
              <a:rPr lang="en-GB" sz="2000" b="1" dirty="0" smtClean="0">
                <a:latin typeface="Century Gothic" charset="0"/>
              </a:rPr>
              <a:t>together with </a:t>
            </a:r>
            <a:r>
              <a:rPr lang="en-GB" sz="2000" b="1" dirty="0">
                <a:latin typeface="Century Gothic" charset="0"/>
              </a:rPr>
              <a:t>user </a:t>
            </a:r>
            <a:r>
              <a:rPr lang="en-GB" sz="2000" b="1" dirty="0" err="1" smtClean="0">
                <a:latin typeface="Century Gothic" charset="0"/>
              </a:rPr>
              <a:t>communites</a:t>
            </a:r>
            <a:r>
              <a:rPr lang="en-GB" sz="2000" b="1" dirty="0" smtClean="0">
                <a:latin typeface="Century Gothic" charset="0"/>
              </a:rPr>
              <a:t>.</a:t>
            </a:r>
            <a:endParaRPr lang="en-GB" sz="2000" b="1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9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3140968"/>
            <a:ext cx="4464496" cy="193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0066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EPOS: ambition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71601"/>
            <a:ext cx="8075240" cy="356956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noProof="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The European Plate Observing System (EPOS) is the ESFRI initiative of the Solid Earth sciences:</a:t>
            </a:r>
          </a:p>
          <a:p>
            <a:r>
              <a:rPr lang="en-GB" noProof="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 long-term plan to facilitate </a:t>
            </a:r>
            <a:r>
              <a:rPr lang="en-GB" b="1" noProof="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integrated use </a:t>
            </a:r>
            <a:r>
              <a:rPr lang="en-GB" noProof="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of data, models and facilities from pre-existing and newly established research infrastructures for solid Earth science. </a:t>
            </a:r>
          </a:p>
          <a:p>
            <a:r>
              <a:rPr lang="en-GB" noProof="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It represents a </a:t>
            </a:r>
            <a:r>
              <a:rPr lang="en-GB" b="1" noProof="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scientific vision and approach</a:t>
            </a:r>
            <a:r>
              <a:rPr lang="en-GB" noProof="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to enable innovative </a:t>
            </a:r>
            <a:r>
              <a:rPr lang="en-GB" noProof="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multidisciplinary research</a:t>
            </a:r>
            <a:r>
              <a:rPr lang="en-GB" noProof="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towards a better understanding of the physical processes controlling earthquakes, volcanic eruptions and unrest episodes, tsunamis, as well as those driving tectonics and Earth surface dynamics. </a:t>
            </a:r>
          </a:p>
          <a:p>
            <a:endParaRPr lang="en-GB" noProof="0" dirty="0"/>
          </a:p>
        </p:txBody>
      </p:sp>
      <p:pic>
        <p:nvPicPr>
          <p:cNvPr id="4" name="Picture 3" descr="EPOS_Timelin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4149080"/>
            <a:ext cx="4680520" cy="22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4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EPOS: organization </a:t>
            </a:r>
            <a:endParaRPr lang="en-GB" noProof="0" dirty="0"/>
          </a:p>
        </p:txBody>
      </p:sp>
      <p:pic>
        <p:nvPicPr>
          <p:cNvPr id="4" name="Picture 3" descr="Epos_core_Service_new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175" y="1268760"/>
            <a:ext cx="2893429" cy="504056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419873" y="1268760"/>
            <a:ext cx="551776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353" tIns="45679" rIns="91353" bIns="45679" numCol="1" anchor="t" anchorCtr="0" compatLnSpc="1">
            <a:prstTxWarp prst="textNoShape">
              <a:avLst/>
            </a:prstTxWarp>
          </a:bodyPr>
          <a:lstStyle>
            <a:lvl1pPr marL="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EPOS Integrated Core Services</a:t>
            </a:r>
            <a:r>
              <a:rPr lang="en-US" sz="1800" b="1" dirty="0">
                <a:solidFill>
                  <a:srgbClr val="FF0000"/>
                </a:solidFill>
              </a:rPr>
              <a:t/>
            </a:r>
            <a:br>
              <a:rPr lang="en-US" sz="1800" b="1" dirty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provide simplified access to multidisciplinary data and data-derived products, combine data with modeling results (simulations), processing and visualization tools</a:t>
            </a:r>
            <a:br>
              <a:rPr lang="en-US" sz="1800" dirty="0" smtClean="0">
                <a:solidFill>
                  <a:srgbClr val="000000"/>
                </a:solidFill>
              </a:rPr>
            </a:b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419872" y="2924944"/>
            <a:ext cx="551776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353" tIns="45679" rIns="91353" bIns="45679" numCol="1" anchor="t" anchorCtr="0" compatLnSpc="1">
            <a:prstTxWarp prst="textNoShape">
              <a:avLst/>
            </a:prstTxWarp>
          </a:bodyPr>
          <a:lstStyle>
            <a:lvl1pPr marL="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Thematic </a:t>
            </a:r>
            <a:r>
              <a:rPr lang="en-US" sz="1800" b="1" dirty="0">
                <a:solidFill>
                  <a:srgbClr val="FF0000"/>
                </a:solidFill>
              </a:rPr>
              <a:t>Core </a:t>
            </a:r>
            <a:r>
              <a:rPr lang="en-US" sz="1800" b="1" dirty="0" smtClean="0">
                <a:solidFill>
                  <a:srgbClr val="FF0000"/>
                </a:solidFill>
              </a:rPr>
              <a:t>Services </a:t>
            </a:r>
            <a:br>
              <a:rPr lang="en-US" sz="1800" b="1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community-driven infrastructures </a:t>
            </a:r>
            <a:r>
              <a:rPr lang="en-US" sz="1800" dirty="0">
                <a:solidFill>
                  <a:srgbClr val="000000"/>
                </a:solidFill>
              </a:rPr>
              <a:t>provide </a:t>
            </a:r>
            <a:r>
              <a:rPr lang="en-US" sz="1800" dirty="0" smtClean="0">
                <a:solidFill>
                  <a:srgbClr val="000000"/>
                </a:solidFill>
              </a:rPr>
              <a:t>discipline-specific data services, these will build on pre-existing international collaboration/organizations (e.g. ORFEUS).</a:t>
            </a: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The various communities organize their services. Seismology (</a:t>
            </a:r>
            <a:r>
              <a:rPr lang="en-US" sz="1800" b="1" dirty="0" smtClean="0">
                <a:solidFill>
                  <a:srgbClr val="000000"/>
                </a:solidFill>
              </a:rPr>
              <a:t>EPOS-S</a:t>
            </a:r>
            <a:r>
              <a:rPr lang="en-US" sz="1800" dirty="0" smtClean="0">
                <a:solidFill>
                  <a:srgbClr val="000000"/>
                </a:solidFill>
              </a:rPr>
              <a:t>) will provide and extend waveform data offerings through </a:t>
            </a:r>
            <a:r>
              <a:rPr lang="en-US" sz="1800" b="1" dirty="0" smtClean="0">
                <a:solidFill>
                  <a:srgbClr val="000000"/>
                </a:solidFill>
              </a:rPr>
              <a:t>ORFEUS/EIDA</a:t>
            </a:r>
            <a:r>
              <a:rPr lang="en-US" sz="1800" dirty="0" smtClean="0">
                <a:solidFill>
                  <a:srgbClr val="000000"/>
                </a:solidFill>
              </a:rPr>
              <a:t>.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just"/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419872" y="5412232"/>
            <a:ext cx="5517766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353" tIns="45679" rIns="91353" bIns="45679" numCol="1" anchor="t" anchorCtr="0" compatLnSpc="1">
            <a:prstTxWarp prst="textNoShape">
              <a:avLst/>
            </a:prstTxWarp>
          </a:bodyPr>
          <a:lstStyle>
            <a:lvl1pPr marL="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National </a:t>
            </a:r>
            <a:r>
              <a:rPr lang="en-US" sz="1800" b="1" dirty="0">
                <a:solidFill>
                  <a:srgbClr val="FF0000"/>
                </a:solidFill>
              </a:rPr>
              <a:t>Research Infrastructures and </a:t>
            </a:r>
            <a:r>
              <a:rPr lang="en-US" sz="1800" b="1" dirty="0" smtClean="0">
                <a:solidFill>
                  <a:srgbClr val="FF0000"/>
                </a:solidFill>
              </a:rPr>
              <a:t>facilities </a:t>
            </a:r>
            <a:br>
              <a:rPr lang="en-US" sz="1800" b="1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provide </a:t>
            </a:r>
            <a:r>
              <a:rPr lang="en-US" sz="1800" dirty="0">
                <a:solidFill>
                  <a:srgbClr val="000000"/>
                </a:solidFill>
              </a:rPr>
              <a:t>services at national level and send data to the European thematic data infrastructures.</a:t>
            </a:r>
          </a:p>
          <a:p>
            <a:pPr algn="just"/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 The EIDA uptake pilot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4114800" cy="1368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noProof="0" dirty="0" smtClean="0"/>
              <a:t>The </a:t>
            </a:r>
            <a:r>
              <a:rPr lang="en-GB" b="1" noProof="0" dirty="0" smtClean="0"/>
              <a:t>E</a:t>
            </a:r>
            <a:r>
              <a:rPr lang="en-GB" noProof="0" dirty="0" smtClean="0"/>
              <a:t>uropean </a:t>
            </a:r>
            <a:r>
              <a:rPr lang="en-GB" b="1" noProof="0" dirty="0" smtClean="0"/>
              <a:t>I</a:t>
            </a:r>
            <a:r>
              <a:rPr lang="en-GB" noProof="0" dirty="0" smtClean="0"/>
              <a:t>ntegrated </a:t>
            </a:r>
            <a:r>
              <a:rPr lang="en-GB" b="1" noProof="0" dirty="0" smtClean="0"/>
              <a:t>D</a:t>
            </a:r>
            <a:r>
              <a:rPr lang="en-GB" noProof="0" dirty="0" smtClean="0"/>
              <a:t>ata </a:t>
            </a:r>
            <a:r>
              <a:rPr lang="en-GB" b="1" noProof="0" dirty="0" smtClean="0"/>
              <a:t>A</a:t>
            </a:r>
            <a:r>
              <a:rPr lang="en-GB" noProof="0" dirty="0" smtClean="0"/>
              <a:t>rchive is a federated seismological data centre within </a:t>
            </a:r>
            <a:r>
              <a:rPr lang="en-GB" b="1" noProof="0" dirty="0" smtClean="0"/>
              <a:t>Orfeus</a:t>
            </a:r>
          </a:p>
          <a:p>
            <a:pPr marL="0" indent="0">
              <a:buNone/>
            </a:pPr>
            <a:endParaRPr lang="en-GB" noProof="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030" y="1178443"/>
            <a:ext cx="4833610" cy="297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46856" y="4221088"/>
            <a:ext cx="8229600" cy="2376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dirty="0" smtClean="0">
                <a:solidFill>
                  <a:prstClr val="black"/>
                </a:solidFill>
              </a:rPr>
              <a:t>Why EPOS-S / EIDA is the obvious choice for the pilot?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Seismology has a very long tradition and widely recognised culture in data sharing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Existing and widely accepted standards for data formats and exchange protocol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Well-established governance</a:t>
            </a:r>
          </a:p>
          <a:p>
            <a:r>
              <a:rPr lang="en-GB" dirty="0">
                <a:solidFill>
                  <a:prstClr val="black"/>
                </a:solidFill>
              </a:rPr>
              <a:t>Very large community within Earth sciences</a:t>
            </a:r>
          </a:p>
          <a:p>
            <a:r>
              <a:rPr lang="en-GB" dirty="0">
                <a:solidFill>
                  <a:prstClr val="black"/>
                </a:solidFill>
              </a:rPr>
              <a:t>Shares products and methods with </a:t>
            </a:r>
            <a:r>
              <a:rPr lang="en-GB" dirty="0" smtClean="0">
                <a:solidFill>
                  <a:prstClr val="black"/>
                </a:solidFill>
              </a:rPr>
              <a:t>other disciplines 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Well-defined development plan</a:t>
            </a:r>
            <a:endParaRPr lang="en-GB" dirty="0">
              <a:solidFill>
                <a:prstClr val="black"/>
              </a:solidFill>
            </a:endParaRPr>
          </a:p>
          <a:p>
            <a:endParaRPr lang="en-GB" dirty="0" smtClean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34494" y="2978368"/>
            <a:ext cx="8419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400" b="1" dirty="0" smtClean="0">
                <a:solidFill>
                  <a:srgbClr val="FF0000"/>
                </a:solidFill>
              </a:rPr>
              <a:t>Romania</a:t>
            </a:r>
          </a:p>
          <a:p>
            <a:pPr defTabSz="457200"/>
            <a:r>
              <a:rPr lang="en-US" sz="1400" b="1" dirty="0" smtClean="0">
                <a:solidFill>
                  <a:srgbClr val="FF0000"/>
                </a:solidFill>
              </a:rPr>
              <a:t>Turkey</a:t>
            </a:r>
          </a:p>
          <a:p>
            <a:pPr defTabSz="457200"/>
            <a:r>
              <a:rPr lang="en-US" sz="1400" b="1" dirty="0" smtClean="0">
                <a:solidFill>
                  <a:srgbClr val="FF0000"/>
                </a:solidFill>
              </a:rPr>
              <a:t>Greece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eida-orfeus3.jpg"/>
          <p:cNvPicPr>
            <a:picLocks noChangeAspect="1"/>
          </p:cNvPicPr>
          <p:nvPr/>
        </p:nvPicPr>
        <p:blipFill rotWithShape="1">
          <a:blip r:embed="rId4"/>
          <a:srcRect l="-2742" r="31684"/>
          <a:stretch/>
        </p:blipFill>
        <p:spPr>
          <a:xfrm>
            <a:off x="467544" y="2564904"/>
            <a:ext cx="1854000" cy="7339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3645024"/>
            <a:ext cx="436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b="1" dirty="0" smtClean="0">
                <a:solidFill>
                  <a:prstClr val="black"/>
                </a:solidFill>
                <a:hlinkClick r:id="rId5"/>
              </a:rPr>
              <a:t>http</a:t>
            </a:r>
            <a:r>
              <a:rPr lang="en-GB" b="1" dirty="0">
                <a:solidFill>
                  <a:prstClr val="black"/>
                </a:solidFill>
                <a:hlinkClick r:id="rId5"/>
              </a:rPr>
              <a:t>://www.orfeus-eu.org/eida/eida.html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Picture 9" descr="logo-ORFEUS-large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06631"/>
            <a:ext cx="1827969" cy="51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EUDAT – EPOS – EIDA relation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040" y="1196752"/>
            <a:ext cx="4038600" cy="547260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noProof="0" dirty="0" smtClean="0"/>
              <a:t>EUDAT:</a:t>
            </a:r>
          </a:p>
          <a:p>
            <a:r>
              <a:rPr lang="en-GB" noProof="0" dirty="0" smtClean="0"/>
              <a:t>Community independent</a:t>
            </a:r>
          </a:p>
          <a:p>
            <a:r>
              <a:rPr lang="en-GB" noProof="0" dirty="0" smtClean="0"/>
              <a:t>Generic data management services</a:t>
            </a:r>
          </a:p>
          <a:p>
            <a:r>
              <a:rPr lang="en-GB" noProof="0" dirty="0" smtClean="0"/>
              <a:t>Generic data discovery</a:t>
            </a:r>
          </a:p>
          <a:p>
            <a:pPr marL="0" indent="0">
              <a:buNone/>
            </a:pPr>
            <a:endParaRPr lang="en-GB" noProof="0" dirty="0" smtClean="0"/>
          </a:p>
          <a:p>
            <a:pPr marL="0" indent="0">
              <a:buNone/>
            </a:pPr>
            <a:r>
              <a:rPr lang="en-GB" noProof="0" dirty="0" smtClean="0"/>
              <a:t>EPOS:</a:t>
            </a:r>
          </a:p>
          <a:p>
            <a:r>
              <a:rPr lang="en-GB" noProof="0" dirty="0" smtClean="0"/>
              <a:t>Solid Earth sciences</a:t>
            </a:r>
          </a:p>
          <a:p>
            <a:r>
              <a:rPr lang="en-GB" noProof="0" dirty="0" smtClean="0"/>
              <a:t>Community services integration</a:t>
            </a:r>
          </a:p>
          <a:p>
            <a:r>
              <a:rPr lang="en-GB" noProof="0" dirty="0" smtClean="0"/>
              <a:t>Organise and foster data standards and sharing and facility access</a:t>
            </a:r>
          </a:p>
          <a:p>
            <a:r>
              <a:rPr lang="en-GB" noProof="0" dirty="0" smtClean="0"/>
              <a:t>Cross-discipline data access (brokerage) </a:t>
            </a:r>
          </a:p>
          <a:p>
            <a:r>
              <a:rPr lang="en-GB" noProof="0" dirty="0" smtClean="0"/>
              <a:t>Multidisciplinary data-products, data modelling analysis and visualisation tools</a:t>
            </a:r>
          </a:p>
          <a:p>
            <a:pPr marL="0" indent="0">
              <a:buNone/>
            </a:pPr>
            <a:endParaRPr lang="en-GB" noProof="0" dirty="0" smtClean="0"/>
          </a:p>
          <a:p>
            <a:pPr marL="0" indent="0">
              <a:buNone/>
            </a:pPr>
            <a:r>
              <a:rPr lang="en-GB" noProof="0" dirty="0" smtClean="0"/>
              <a:t>EIDA:</a:t>
            </a:r>
          </a:p>
          <a:p>
            <a:r>
              <a:rPr lang="en-GB" noProof="0" dirty="0" smtClean="0"/>
              <a:t>Seismology</a:t>
            </a:r>
          </a:p>
          <a:p>
            <a:r>
              <a:rPr lang="en-GB" noProof="0" dirty="0" smtClean="0"/>
              <a:t>Key element of the EPOS system</a:t>
            </a:r>
          </a:p>
          <a:p>
            <a:r>
              <a:rPr lang="en-GB" noProof="0" dirty="0" smtClean="0"/>
              <a:t>Fundamental service for higher level products</a:t>
            </a:r>
          </a:p>
          <a:p>
            <a:r>
              <a:rPr lang="en-GB" noProof="0" dirty="0" smtClean="0"/>
              <a:t>Seismic waveform data and metadata services</a:t>
            </a:r>
          </a:p>
          <a:p>
            <a:r>
              <a:rPr lang="en-GB" noProof="0" dirty="0" smtClean="0"/>
              <a:t>Subset selection from DOs</a:t>
            </a:r>
          </a:p>
          <a:p>
            <a:endParaRPr lang="en-GB" noProof="0" dirty="0" smtClean="0"/>
          </a:p>
          <a:p>
            <a:pPr marL="0" indent="0">
              <a:buNone/>
            </a:pPr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56" name="Rectangle 55"/>
          <p:cNvSpPr/>
          <p:nvPr/>
        </p:nvSpPr>
        <p:spPr>
          <a:xfrm>
            <a:off x="395536" y="2508678"/>
            <a:ext cx="1457456" cy="3944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7" name="Can 56"/>
          <p:cNvSpPr/>
          <p:nvPr/>
        </p:nvSpPr>
        <p:spPr>
          <a:xfrm>
            <a:off x="1964056" y="4149080"/>
            <a:ext cx="2079037" cy="2453198"/>
          </a:xfrm>
          <a:prstGeom prst="can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8" name="Can 57"/>
          <p:cNvSpPr/>
          <p:nvPr/>
        </p:nvSpPr>
        <p:spPr>
          <a:xfrm>
            <a:off x="3275856" y="4002226"/>
            <a:ext cx="687681" cy="794926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9" name="Cube 58"/>
          <p:cNvSpPr/>
          <p:nvPr/>
        </p:nvSpPr>
        <p:spPr>
          <a:xfrm>
            <a:off x="467544" y="4149080"/>
            <a:ext cx="990600" cy="609600"/>
          </a:xfrm>
          <a:prstGeom prst="cube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DYNAMIC DATA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60" name="Cube 59"/>
          <p:cNvSpPr/>
          <p:nvPr/>
        </p:nvSpPr>
        <p:spPr>
          <a:xfrm>
            <a:off x="755576" y="5733256"/>
            <a:ext cx="990600" cy="609600"/>
          </a:xfrm>
          <a:prstGeom prst="cube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BIG DATA</a:t>
            </a:r>
            <a:endParaRPr lang="en-US" sz="1200" dirty="0">
              <a:solidFill>
                <a:prstClr val="white"/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05192" y="1628800"/>
            <a:ext cx="1447800" cy="758649"/>
            <a:chOff x="5173098" y="2760623"/>
            <a:chExt cx="1447800" cy="758649"/>
          </a:xfrm>
        </p:grpSpPr>
        <p:sp>
          <p:nvSpPr>
            <p:cNvPr id="62" name="Rectangular Callout 61"/>
            <p:cNvSpPr/>
            <p:nvPr/>
          </p:nvSpPr>
          <p:spPr>
            <a:xfrm>
              <a:off x="5173098" y="2760623"/>
              <a:ext cx="1447800" cy="758649"/>
            </a:xfrm>
            <a:prstGeom prst="wedgeRect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63" name="Picture 62" descr="imgres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2797212"/>
              <a:ext cx="1189602" cy="707988"/>
            </a:xfrm>
            <a:prstGeom prst="rect">
              <a:avLst/>
            </a:prstGeom>
          </p:spPr>
        </p:pic>
      </p:grpSp>
      <p:sp>
        <p:nvSpPr>
          <p:cNvPr id="65" name="Cube 64"/>
          <p:cNvSpPr/>
          <p:nvPr/>
        </p:nvSpPr>
        <p:spPr>
          <a:xfrm>
            <a:off x="773088" y="3467472"/>
            <a:ext cx="990600" cy="609600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B2STAGE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64" name="Cube 63"/>
          <p:cNvSpPr/>
          <p:nvPr/>
        </p:nvSpPr>
        <p:spPr>
          <a:xfrm>
            <a:off x="485056" y="2891408"/>
            <a:ext cx="990600" cy="609600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B2SAFE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66" name="Cube 65"/>
          <p:cNvSpPr/>
          <p:nvPr/>
        </p:nvSpPr>
        <p:spPr>
          <a:xfrm>
            <a:off x="467544" y="5157192"/>
            <a:ext cx="990600" cy="609600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B2FIND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67" name="Rectangular Callout 66"/>
          <p:cNvSpPr/>
          <p:nvPr/>
        </p:nvSpPr>
        <p:spPr>
          <a:xfrm>
            <a:off x="3196208" y="3134684"/>
            <a:ext cx="1447800" cy="758649"/>
          </a:xfrm>
          <a:prstGeom prst="wedgeRect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8" name="Picture 67" descr="eida-orfeus3.jpg"/>
          <p:cNvPicPr>
            <a:picLocks noChangeAspect="1"/>
          </p:cNvPicPr>
          <p:nvPr/>
        </p:nvPicPr>
        <p:blipFill rotWithShape="1">
          <a:blip r:embed="rId3"/>
          <a:srcRect l="2" r="49271"/>
          <a:stretch/>
        </p:blipFill>
        <p:spPr>
          <a:xfrm>
            <a:off x="3304360" y="3140968"/>
            <a:ext cx="1260000" cy="698698"/>
          </a:xfrm>
          <a:prstGeom prst="rect">
            <a:avLst/>
          </a:prstGeom>
        </p:spPr>
      </p:pic>
      <p:grpSp>
        <p:nvGrpSpPr>
          <p:cNvPr id="70" name="Group 69"/>
          <p:cNvGrpSpPr/>
          <p:nvPr/>
        </p:nvGrpSpPr>
        <p:grpSpPr>
          <a:xfrm>
            <a:off x="3275856" y="4869160"/>
            <a:ext cx="1447800" cy="758649"/>
            <a:chOff x="3124200" y="2211626"/>
            <a:chExt cx="1447800" cy="758649"/>
          </a:xfrm>
        </p:grpSpPr>
        <p:sp>
          <p:nvSpPr>
            <p:cNvPr id="71" name="Rectangular Callout 70"/>
            <p:cNvSpPr/>
            <p:nvPr/>
          </p:nvSpPr>
          <p:spPr>
            <a:xfrm>
              <a:off x="3124200" y="2211626"/>
              <a:ext cx="1447800" cy="758649"/>
            </a:xfrm>
            <a:prstGeom prst="wedgeRectCallou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892" y="2286000"/>
              <a:ext cx="1265237" cy="547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3" name="Cube 72"/>
          <p:cNvSpPr/>
          <p:nvPr/>
        </p:nvSpPr>
        <p:spPr>
          <a:xfrm>
            <a:off x="2123728" y="5589240"/>
            <a:ext cx="497652" cy="452626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ICS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74" name="Cube 73"/>
          <p:cNvSpPr/>
          <p:nvPr/>
        </p:nvSpPr>
        <p:spPr>
          <a:xfrm>
            <a:off x="2699792" y="5877272"/>
            <a:ext cx="497652" cy="452626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ICS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75" name="Cube 74"/>
          <p:cNvSpPr/>
          <p:nvPr/>
        </p:nvSpPr>
        <p:spPr>
          <a:xfrm>
            <a:off x="3354268" y="5784686"/>
            <a:ext cx="497652" cy="452626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ICS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76" name="Cube 75"/>
          <p:cNvSpPr/>
          <p:nvPr/>
        </p:nvSpPr>
        <p:spPr>
          <a:xfrm>
            <a:off x="3358129" y="4221088"/>
            <a:ext cx="533400" cy="452626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TCS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77" name="Can 76"/>
          <p:cNvSpPr/>
          <p:nvPr/>
        </p:nvSpPr>
        <p:spPr>
          <a:xfrm>
            <a:off x="2195736" y="3930218"/>
            <a:ext cx="687681" cy="794926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8" name="Cube 77"/>
          <p:cNvSpPr/>
          <p:nvPr/>
        </p:nvSpPr>
        <p:spPr>
          <a:xfrm>
            <a:off x="2238069" y="4156895"/>
            <a:ext cx="533400" cy="452626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TCS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79" name="Can 78"/>
          <p:cNvSpPr/>
          <p:nvPr/>
        </p:nvSpPr>
        <p:spPr>
          <a:xfrm>
            <a:off x="2538173" y="4362266"/>
            <a:ext cx="687681" cy="794926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0" name="Cube 79"/>
          <p:cNvSpPr/>
          <p:nvPr/>
        </p:nvSpPr>
        <p:spPr>
          <a:xfrm>
            <a:off x="2605688" y="4600273"/>
            <a:ext cx="533400" cy="452626"/>
          </a:xfrm>
          <a:prstGeom prst="cub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dirty="0" smtClean="0">
                <a:solidFill>
                  <a:prstClr val="white"/>
                </a:solidFill>
              </a:rPr>
              <a:t>TCS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 rot="16200000">
            <a:off x="1340354" y="2154343"/>
            <a:ext cx="2346063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en-US" dirty="0" smtClean="0">
                <a:solidFill>
                  <a:prstClr val="white"/>
                </a:solidFill>
              </a:rPr>
              <a:t>Any other specific community beyond EIDA within EPOS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84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914400"/>
            <a:r>
              <a:rPr lang="en-US" sz="2500" b="1" dirty="0">
                <a:latin typeface="Century Gothic" charset="0"/>
              </a:rPr>
              <a:t>EUDAT Service Uptake by EPOS: objectives</a:t>
            </a:r>
            <a:endParaRPr lang="it-IT" sz="2500" b="1" dirty="0">
              <a:latin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Improve data preservation</a:t>
            </a:r>
          </a:p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Improve data discoverability, reuse and accessibility</a:t>
            </a:r>
          </a:p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Guarantee failsafe and transparent access</a:t>
            </a:r>
          </a:p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Achieve full identification, citation, tractability of data and reproducibility of (scientific) products</a:t>
            </a:r>
          </a:p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Facilitate data movement and analysis of large volumes of data</a:t>
            </a:r>
          </a:p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Evolve EIDA services </a:t>
            </a:r>
          </a:p>
          <a:p>
            <a:pPr defTabSz="914400">
              <a:buSzPct val="100000"/>
              <a:buBlip>
                <a:blip r:embed="rId2"/>
              </a:buBlip>
            </a:pPr>
            <a:r>
              <a:rPr lang="en-GB" sz="2400" dirty="0">
                <a:latin typeface="Century Gothic" pitchFamily="34" charset="0"/>
              </a:rPr>
              <a:t>Subsequently extend the effort to other EPOS domains and services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7589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9552" y="1229900"/>
            <a:ext cx="770485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/>
              <a:t>Data </a:t>
            </a:r>
            <a:r>
              <a:rPr lang="en-GB" sz="2800" b="1" dirty="0"/>
              <a:t>replication</a:t>
            </a:r>
            <a:r>
              <a:rPr lang="en-GB" sz="3200" b="1" dirty="0"/>
              <a:t> and long term preservation (B2SAFE)</a:t>
            </a:r>
          </a:p>
        </p:txBody>
      </p:sp>
      <p:sp>
        <p:nvSpPr>
          <p:cNvPr id="9" name="Rectangle 8"/>
          <p:cNvSpPr/>
          <p:nvPr/>
        </p:nvSpPr>
        <p:spPr>
          <a:xfrm>
            <a:off x="539552" y="3701721"/>
            <a:ext cx="7490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latin typeface="+mj-lt"/>
                <a:ea typeface="+mj-ea"/>
                <a:cs typeface="+mj-cs"/>
              </a:rPr>
              <a:t>Data Staging </a:t>
            </a:r>
            <a:r>
              <a:rPr lang="en-GB" sz="3200" b="1" dirty="0">
                <a:latin typeface="+mj-lt"/>
                <a:ea typeface="+mj-ea"/>
                <a:cs typeface="+mj-cs"/>
              </a:rPr>
              <a:t>(</a:t>
            </a:r>
            <a:r>
              <a:rPr lang="en-GB" sz="3200" b="1" dirty="0" smtClean="0">
                <a:latin typeface="+mj-lt"/>
                <a:ea typeface="+mj-ea"/>
                <a:cs typeface="+mj-cs"/>
              </a:rPr>
              <a:t>B2STAGE)</a:t>
            </a:r>
            <a:endParaRPr lang="en-GB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2428" y="295348"/>
            <a:ext cx="7346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anose="020B0502020202020204" pitchFamily="34" charset="0"/>
              </a:rPr>
              <a:t>EPOS &amp; EUDAT Service Uptake Plan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48335" y="2132856"/>
            <a:ext cx="8300129" cy="144016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4" defTabSz="914400">
              <a:buSzPct val="100000"/>
              <a:buBlip>
                <a:blip r:embed="rId2"/>
              </a:buBlip>
            </a:pPr>
            <a:r>
              <a:rPr lang="en-US" sz="1800" dirty="0">
                <a:latin typeface="Century Gothic" pitchFamily="34" charset="0"/>
              </a:rPr>
              <a:t>Data replication &amp; long term preservation </a:t>
            </a:r>
            <a:r>
              <a:rPr lang="en-GB" sz="1800" dirty="0">
                <a:latin typeface="Century Gothic" pitchFamily="34" charset="0"/>
              </a:rPr>
              <a:t>of archived data to serve as basis of further developments &amp; activities</a:t>
            </a:r>
          </a:p>
          <a:p>
            <a:pPr lvl="4" defTabSz="914400">
              <a:buSzPct val="100000"/>
              <a:buBlip>
                <a:blip r:embed="rId2"/>
              </a:buBlip>
            </a:pPr>
            <a:r>
              <a:rPr lang="en-US" sz="1800" dirty="0">
                <a:latin typeface="Century Gothic" pitchFamily="34" charset="0"/>
              </a:rPr>
              <a:t>K</a:t>
            </a:r>
            <a:r>
              <a:rPr lang="en-US" sz="1800" dirty="0" smtClean="0">
                <a:latin typeface="Century Gothic" pitchFamily="34" charset="0"/>
              </a:rPr>
              <a:t>now </a:t>
            </a:r>
            <a:r>
              <a:rPr lang="en-US" sz="1800" dirty="0">
                <a:latin typeface="Century Gothic" pitchFamily="34" charset="0"/>
              </a:rPr>
              <a:t>location of all replica’s for access optimization</a:t>
            </a:r>
            <a:endParaRPr lang="en-GB" sz="1800" dirty="0">
              <a:latin typeface="Century Gothic" pitchFamily="34" charset="0"/>
            </a:endParaRPr>
          </a:p>
        </p:txBody>
      </p:sp>
      <p:pic>
        <p:nvPicPr>
          <p:cNvPr id="1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28" y="2450410"/>
            <a:ext cx="1800200" cy="3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502328" y="4437113"/>
            <a:ext cx="8246136" cy="93610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defTabSz="914400">
              <a:buSzPct val="100000"/>
              <a:buBlip>
                <a:blip r:embed="rId2"/>
              </a:buBlip>
            </a:pPr>
            <a:r>
              <a:rPr lang="en-GB" sz="1800" dirty="0">
                <a:latin typeface="Century Gothic" pitchFamily="34" charset="0"/>
              </a:rPr>
              <a:t>Facilitate data movement and analysis of large volumes of data</a:t>
            </a:r>
          </a:p>
        </p:txBody>
      </p:sp>
      <p:pic>
        <p:nvPicPr>
          <p:cNvPr id="14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16379"/>
            <a:ext cx="1618960" cy="25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79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anose="020B0502020202020204" pitchFamily="34" charset="0"/>
              </a:rPr>
              <a:t>EPOS &amp; EUDAT Service Uptake Plan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latin typeface="+mj-lt"/>
                <a:ea typeface="+mj-ea"/>
                <a:cs typeface="+mj-cs"/>
              </a:rPr>
              <a:t>Multi-disciplinary joint metadata catalogue (B2FIND)</a:t>
            </a:r>
          </a:p>
          <a:p>
            <a:pPr marL="0" indent="0">
              <a:buNone/>
            </a:pPr>
            <a:endParaRPr lang="en-GB" b="1" dirty="0" smtClean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en-GB" b="1" dirty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b="1" dirty="0" smtClean="0">
                <a:latin typeface="+mj-lt"/>
                <a:ea typeface="+mj-ea"/>
                <a:cs typeface="+mj-cs"/>
              </a:rPr>
              <a:t>Authentication </a:t>
            </a:r>
            <a:r>
              <a:rPr lang="en-GB" b="1" dirty="0">
                <a:latin typeface="+mj-lt"/>
                <a:ea typeface="+mj-ea"/>
                <a:cs typeface="+mj-cs"/>
              </a:rPr>
              <a:t>&amp; Authorisation (B2ACCESS)</a:t>
            </a:r>
            <a:endParaRPr lang="en-US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1560" y="4365104"/>
            <a:ext cx="7923854" cy="12961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defTabSz="914400">
              <a:buSzPct val="100000"/>
              <a:buBlip>
                <a:blip r:embed="rId2"/>
              </a:buBlip>
            </a:pPr>
            <a:r>
              <a:rPr lang="en-GB" sz="1800" dirty="0">
                <a:latin typeface="Century Gothic" pitchFamily="34" charset="0"/>
              </a:rPr>
              <a:t>Federated and multi protocol: Development of an AAI service to be used also outside of EUDAT data </a:t>
            </a:r>
            <a:r>
              <a:rPr lang="en-GB" sz="1800" dirty="0" err="1">
                <a:latin typeface="Century Gothic" pitchFamily="34" charset="0"/>
              </a:rPr>
              <a:t>centers</a:t>
            </a:r>
            <a:r>
              <a:rPr lang="en-GB" sz="1800" dirty="0">
                <a:latin typeface="Century Gothic" pitchFamily="34" charset="0"/>
              </a:rPr>
              <a:t>, to manage user authentication, authorization and identification needs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9552" y="2708920"/>
            <a:ext cx="7995862" cy="9361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0" lvl="4" indent="0" defTabSz="914400">
              <a:buSzPct val="100000"/>
              <a:buNone/>
            </a:pPr>
            <a:endParaRPr lang="en-GB" sz="1400" dirty="0" smtClean="0">
              <a:latin typeface="Century Gothic" pitchFamily="34" charset="0"/>
            </a:endParaRPr>
          </a:p>
          <a:p>
            <a:pPr lvl="4" defTabSz="914400">
              <a:buSzPct val="100000"/>
              <a:buBlip>
                <a:blip r:embed="rId2"/>
              </a:buBlip>
            </a:pPr>
            <a:r>
              <a:rPr lang="en-GB" sz="1800" dirty="0" smtClean="0">
                <a:latin typeface="Century Gothic" pitchFamily="34" charset="0"/>
              </a:rPr>
              <a:t>Find </a:t>
            </a:r>
            <a:r>
              <a:rPr lang="en-GB" sz="1800" dirty="0">
                <a:latin typeface="Century Gothic" pitchFamily="34" charset="0"/>
              </a:rPr>
              <a:t>all EPOS data  deposited in B2SAFE</a:t>
            </a: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3016631"/>
            <a:ext cx="1728193" cy="26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551" y="4760551"/>
            <a:ext cx="1724210" cy="26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347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1143000"/>
          </a:xfrm>
        </p:spPr>
        <p:txBody>
          <a:bodyPr/>
          <a:lstStyle/>
          <a:p>
            <a:r>
              <a:rPr lang="it-IT" dirty="0" smtClean="0"/>
              <a:t>For more information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xfrm>
            <a:off x="395536" y="4869160"/>
            <a:ext cx="3672408" cy="12570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000" dirty="0">
                <a:hlinkClick r:id="rId2"/>
              </a:rPr>
              <a:t>http://www.eudat.eu/</a:t>
            </a:r>
          </a:p>
          <a:p>
            <a:pPr marL="0" indent="0">
              <a:buNone/>
            </a:pPr>
            <a:endParaRPr lang="it-IT" sz="2000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>
          <a:xfrm>
            <a:off x="4860032" y="4797152"/>
            <a:ext cx="3672408" cy="1329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000" dirty="0">
                <a:hlinkClick r:id="rId3"/>
              </a:rPr>
              <a:t>http://www.epos-ip.org</a:t>
            </a:r>
            <a:r>
              <a:rPr lang="it-IT" sz="2000" dirty="0" smtClean="0">
                <a:hlinkClick r:id="rId3"/>
              </a:rPr>
              <a:t>/</a:t>
            </a:r>
            <a:r>
              <a:rPr lang="it-IT" sz="2000" dirty="0" smtClean="0"/>
              <a:t> </a:t>
            </a:r>
          </a:p>
          <a:p>
            <a:endParaRPr lang="it-IT" sz="20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243333"/>
            <a:ext cx="2914569" cy="126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eudat.eu/sites/default/files/EUDAT-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4" y="3092587"/>
            <a:ext cx="2548706" cy="155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128534"/>
      </p:ext>
    </p:extLst>
  </p:cSld>
  <p:clrMapOvr>
    <a:masterClrMapping/>
  </p:clrMapOvr>
</p:sld>
</file>

<file path=ppt/theme/theme1.xml><?xml version="1.0" encoding="utf-8"?>
<a:theme xmlns:a="http://schemas.openxmlformats.org/drawingml/2006/main" name="EUDATpptTemplate_lowresolu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1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EPOS_IP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EPOS_IP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EPOS_IP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3_EPOS_IP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EUDATpptTemplate_lowresolution</Template>
  <TotalTime>409</TotalTime>
  <Words>775</Words>
  <Application>Microsoft Office PowerPoint</Application>
  <PresentationFormat>On-screen Show (4:3)</PresentationFormat>
  <Paragraphs>110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EUDATpptTemplate_lowresolution</vt:lpstr>
      <vt:lpstr>Presentation1</vt:lpstr>
      <vt:lpstr>Project Overview</vt:lpstr>
      <vt:lpstr>EPOS_IP_template</vt:lpstr>
      <vt:lpstr>1_EPOS_IP_template</vt:lpstr>
      <vt:lpstr>2_EPOS_IP_template</vt:lpstr>
      <vt:lpstr>3_EPOS_IP_template</vt:lpstr>
      <vt:lpstr>EPOS and EUDAT Collaboration</vt:lpstr>
      <vt:lpstr>EUDAT: A truly pan-European Infrastructure</vt:lpstr>
      <vt:lpstr>PowerPoint Presentation</vt:lpstr>
      <vt:lpstr>B2 Service Suite</vt:lpstr>
      <vt:lpstr>Building solutions with the communities</vt:lpstr>
      <vt:lpstr>PowerPoint Presentation</vt:lpstr>
      <vt:lpstr>EPOS: ambition</vt:lpstr>
      <vt:lpstr>EPOS: organization </vt:lpstr>
      <vt:lpstr> The EIDA uptake pilot</vt:lpstr>
      <vt:lpstr>EUDAT – EPOS – EIDA relation</vt:lpstr>
      <vt:lpstr>EUDAT Service Uptake by EPOS: objectives</vt:lpstr>
      <vt:lpstr>PowerPoint Presentation</vt:lpstr>
      <vt:lpstr>EPOS &amp; EUDAT Service Uptake Plan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CLARIN</dc:title>
  <dc:creator>Alex</dc:creator>
  <cp:lastModifiedBy>Luisa</cp:lastModifiedBy>
  <cp:revision>16</cp:revision>
  <dcterms:created xsi:type="dcterms:W3CDTF">2016-02-10T08:46:03Z</dcterms:created>
  <dcterms:modified xsi:type="dcterms:W3CDTF">2016-03-25T08:34:51Z</dcterms:modified>
</cp:coreProperties>
</file>