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31" r:id="rId2"/>
  </p:sldMasterIdLst>
  <p:notesMasterIdLst>
    <p:notesMasterId r:id="rId31"/>
  </p:notesMasterIdLst>
  <p:handoutMasterIdLst>
    <p:handoutMasterId r:id="rId32"/>
  </p:handoutMasterIdLst>
  <p:sldIdLst>
    <p:sldId id="256" r:id="rId3"/>
    <p:sldId id="553" r:id="rId4"/>
    <p:sldId id="500" r:id="rId5"/>
    <p:sldId id="520" r:id="rId6"/>
    <p:sldId id="503" r:id="rId7"/>
    <p:sldId id="450" r:id="rId8"/>
    <p:sldId id="555" r:id="rId9"/>
    <p:sldId id="557" r:id="rId10"/>
    <p:sldId id="558" r:id="rId11"/>
    <p:sldId id="561" r:id="rId12"/>
    <p:sldId id="563" r:id="rId13"/>
    <p:sldId id="565" r:id="rId14"/>
    <p:sldId id="567" r:id="rId15"/>
    <p:sldId id="569" r:id="rId16"/>
    <p:sldId id="554" r:id="rId17"/>
    <p:sldId id="571" r:id="rId18"/>
    <p:sldId id="545" r:id="rId19"/>
    <p:sldId id="511" r:id="rId20"/>
    <p:sldId id="453" r:id="rId21"/>
    <p:sldId id="573" r:id="rId22"/>
    <p:sldId id="572" r:id="rId23"/>
    <p:sldId id="540" r:id="rId24"/>
    <p:sldId id="541" r:id="rId25"/>
    <p:sldId id="537" r:id="rId26"/>
    <p:sldId id="538" r:id="rId27"/>
    <p:sldId id="539" r:id="rId28"/>
    <p:sldId id="574" r:id="rId29"/>
    <p:sldId id="308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568" autoAdjust="0"/>
    <p:restoredTop sz="90575" autoAdjust="0"/>
  </p:normalViewPr>
  <p:slideViewPr>
    <p:cSldViewPr>
      <p:cViewPr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1AD57-36F0-42D4-AE41-E930ACB4D438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B532F-94C9-44EF-BF78-DEB562F142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4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38FC-B7B4-4E5A-8F05-99E0ADE893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5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3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OpenAIRE is also worth checking out. This is an EC-funded project to provide infrastructure for open access. They’ve recently released a short video that tells you how they can help.</a:t>
            </a:r>
          </a:p>
          <a:p>
            <a:endParaRPr lang="en-GB" dirty="0" smtClean="0"/>
          </a:p>
          <a:p>
            <a:r>
              <a:rPr lang="en-GB" dirty="0" smtClean="0"/>
              <a:t>Essentially OpenAIRE aggregates metadata from different repositories</a:t>
            </a:r>
            <a:r>
              <a:rPr lang="en-GB" baseline="0" dirty="0" smtClean="0"/>
              <a:t> to compile a complete list of publications and related outputs. They mine and enrich the content, de-duplicating entries and linking together publications with data, details about the project, authors, funders etc. OpenAIRE also provides a number of useful services &amp; APIs, for example you can embed a publication list for your project in your website that is automatically updated whenever someone adds a new paper to a repository (this is harvested into OpenAIRE and pushed out to your list).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38FC-B7B4-4E5A-8F05-99E0ADE8939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44036" name="Slide Number Placeholder 3"/>
          <p:cNvSpPr txBox="1">
            <a:spLocks noChangeArrowheads="1"/>
          </p:cNvSpPr>
          <p:nvPr/>
        </p:nvSpPr>
        <p:spPr bwMode="auto">
          <a:xfrm>
            <a:off x="3777460" y="9378035"/>
            <a:ext cx="2890137" cy="4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422000"/>
            <a:fld id="{A4290AAF-2D36-41A9-8F6D-4C8F6518E487}" type="slidenum">
              <a:rPr lang="en-GB" altLang="en-US" sz="1200">
                <a:solidFill>
                  <a:srgbClr val="000000"/>
                </a:solidFill>
                <a:latin typeface="Calibri" pitchFamily="34" charset="0"/>
              </a:rPr>
              <a:pPr algn="r" defTabSz="422000"/>
              <a:t>18</a:t>
            </a:fld>
            <a:endParaRPr lang="en-GB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885C1-2930-4BC7-8C98-6875A001E86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99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80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44036" name="Slide Number Placeholder 3"/>
          <p:cNvSpPr txBox="1">
            <a:spLocks noChangeArrowheads="1"/>
          </p:cNvSpPr>
          <p:nvPr/>
        </p:nvSpPr>
        <p:spPr bwMode="auto">
          <a:xfrm>
            <a:off x="3777460" y="9378034"/>
            <a:ext cx="2890137" cy="4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422041"/>
            <a:fld id="{A4290AAF-2D36-41A9-8F6D-4C8F6518E487}" type="slidenum">
              <a:rPr lang="en-GB" altLang="en-US" sz="1200">
                <a:solidFill>
                  <a:srgbClr val="000000"/>
                </a:solidFill>
                <a:latin typeface="Calibri" pitchFamily="34" charset="0"/>
              </a:rPr>
              <a:pPr algn="r" defTabSz="422041"/>
              <a:t>4</a:t>
            </a:fld>
            <a:endParaRPr lang="en-GB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2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 smtClean="0">
              <a:latin typeface="Calibri" pitchFamily="34" charset="0"/>
            </a:endParaRPr>
          </a:p>
        </p:txBody>
      </p:sp>
      <p:sp>
        <p:nvSpPr>
          <p:cNvPr id="47108" name="Slide Number Placeholder 3"/>
          <p:cNvSpPr txBox="1">
            <a:spLocks noChangeArrowheads="1"/>
          </p:cNvSpPr>
          <p:nvPr/>
        </p:nvSpPr>
        <p:spPr bwMode="auto">
          <a:xfrm>
            <a:off x="3777460" y="9378035"/>
            <a:ext cx="2890137" cy="49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422000"/>
            <a:fld id="{71FBCC94-0A69-4D9D-9EBD-3BE547EDEDCE}" type="slidenum">
              <a:rPr lang="en-GB" altLang="en-US" sz="1200">
                <a:solidFill>
                  <a:srgbClr val="000000"/>
                </a:solidFill>
                <a:latin typeface="Calibri" pitchFamily="34" charset="0"/>
              </a:rPr>
              <a:pPr algn="r" defTabSz="422000"/>
              <a:t>6</a:t>
            </a:fld>
            <a:endParaRPr lang="en-GB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6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7A426-FF47-584B-9591-8EFED1C1B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1"/>
          <a:stretch/>
        </p:blipFill>
        <p:spPr bwMode="auto">
          <a:xfrm>
            <a:off x="0" y="0"/>
            <a:ext cx="9144000" cy="56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968816"/>
            <a:ext cx="2167040" cy="5902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" y="6343621"/>
            <a:ext cx="1820318" cy="18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79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0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97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2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86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3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0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469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5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36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4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1"/>
          <a:stretch/>
        </p:blipFill>
        <p:spPr bwMode="auto">
          <a:xfrm>
            <a:off x="0" y="0"/>
            <a:ext cx="9144000" cy="56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5968816"/>
            <a:ext cx="2167040" cy="59021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" y="6343621"/>
            <a:ext cx="1820318" cy="18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03/04/2017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10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b2drop.eudat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b2share.eudat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b2share.eudat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b2share.eudat.e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b2share.eudat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s://www.openaire.eu/" TargetMode="External"/><Relationship Id="rId4" Type="http://schemas.openxmlformats.org/officeDocument/2006/relationships/hyperlink" Target="http://vimeo.com/1087901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odo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55791" TargetMode="External"/><Relationship Id="rId2" Type="http://schemas.openxmlformats.org/officeDocument/2006/relationships/hyperlink" Target="https://zenodo.org/record/4817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cc.ac.uk/resources/data-management-plans/guidance-examples" TargetMode="External"/><Relationship Id="rId4" Type="http://schemas.openxmlformats.org/officeDocument/2006/relationships/hyperlink" Target="https://zenodo.org/record/561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ire.eu/webinars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openaire.eu/opendatapilot-dm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hyperlink" Target="https://dmponline.dcc.ac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DMPRoadmap/roadmap/wiki/Local-installations-inventory" TargetMode="Externa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FAIR_data_principle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oa_pilot/h2020-hi-oa-data-mgt_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ce11.org/group/fairgroup/fairprincip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hyperlink" Target="http://www.eudat.eu/services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200800" cy="2163687"/>
          </a:xfrm>
        </p:spPr>
        <p:txBody>
          <a:bodyPr/>
          <a:lstStyle/>
          <a:p>
            <a:r>
              <a:rPr lang="en-GB" sz="4400" dirty="0" smtClean="0">
                <a:solidFill>
                  <a:srgbClr val="0635BA"/>
                </a:solidFill>
              </a:rPr>
              <a:t>EUDAT, </a:t>
            </a:r>
            <a:r>
              <a:rPr lang="en-GB" sz="4400" dirty="0" err="1" smtClean="0">
                <a:solidFill>
                  <a:srgbClr val="0635BA"/>
                </a:solidFill>
              </a:rPr>
              <a:t>OpenAIRE</a:t>
            </a:r>
            <a:r>
              <a:rPr lang="en-GB" sz="4400" dirty="0" smtClean="0">
                <a:solidFill>
                  <a:srgbClr val="0635BA"/>
                </a:solidFill>
              </a:rPr>
              <a:t> &amp; DMPs</a:t>
            </a:r>
            <a:endParaRPr lang="en-GB" sz="44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568" y="6415644"/>
            <a:ext cx="770485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Data Management Services in the Cloud, Indigo Data Cloud workshop, Barcelona, 4 </a:t>
            </a:r>
            <a:r>
              <a:rPr lang="en-GB" sz="1400" i="1" dirty="0" smtClean="0"/>
              <a:t>April 2017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r="2660"/>
          <a:stretch/>
        </p:blipFill>
        <p:spPr bwMode="auto">
          <a:xfrm>
            <a:off x="4549841" y="1935416"/>
            <a:ext cx="4445151" cy="291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859" y="2081316"/>
            <a:ext cx="4104456" cy="2396555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smtClean="0"/>
              <a:t>Store and exchange </a:t>
            </a:r>
            <a:r>
              <a:rPr lang="en-US" sz="1800" dirty="0" smtClean="0"/>
              <a:t>data with </a:t>
            </a:r>
            <a:r>
              <a:rPr lang="en-GB" sz="1800" dirty="0"/>
              <a:t>colleagues and team members, including research </a:t>
            </a:r>
            <a:r>
              <a:rPr lang="en-US" sz="1800" dirty="0"/>
              <a:t>data not finalized for publishing</a:t>
            </a:r>
            <a:endParaRPr lang="en-GB" sz="1800" dirty="0"/>
          </a:p>
          <a:p>
            <a:pPr lvl="0"/>
            <a:r>
              <a:rPr lang="en-US" sz="1800" b="1" dirty="0"/>
              <a:t>share data </a:t>
            </a:r>
            <a:r>
              <a:rPr lang="en-US" sz="1800" dirty="0"/>
              <a:t>with fine-grained access controls</a:t>
            </a:r>
            <a:endParaRPr lang="en-GB" sz="1800" dirty="0"/>
          </a:p>
          <a:p>
            <a:pPr lvl="0"/>
            <a:r>
              <a:rPr lang="en-US" sz="1800" b="1" dirty="0"/>
              <a:t>synchronize </a:t>
            </a:r>
            <a:r>
              <a:rPr lang="en-GB" sz="1800" b="1" dirty="0"/>
              <a:t>multiple versions </a:t>
            </a:r>
            <a:r>
              <a:rPr lang="en-GB" sz="1800" dirty="0"/>
              <a:t>of </a:t>
            </a:r>
            <a:r>
              <a:rPr lang="en-US" sz="1800" dirty="0"/>
              <a:t>data across different </a:t>
            </a:r>
            <a:r>
              <a:rPr lang="en-US" sz="1800" dirty="0" smtClean="0"/>
              <a:t>devices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27416" y="156608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anose="020B0502020202020204" pitchFamily="34" charset="0"/>
              </a:rPr>
              <a:t>An ideal solution </a:t>
            </a:r>
            <a:r>
              <a:rPr lang="en-US" dirty="0" smtClean="0">
                <a:latin typeface="Century Gothic" panose="020B0502020202020204" pitchFamily="34" charset="0"/>
              </a:rPr>
              <a:t>for </a:t>
            </a:r>
            <a:r>
              <a:rPr lang="en-US" b="1" dirty="0">
                <a:latin typeface="Century Gothic" panose="020B0502020202020204" pitchFamily="34" charset="0"/>
              </a:rPr>
              <a:t>researchers</a:t>
            </a:r>
            <a:r>
              <a:rPr lang="en-US" dirty="0">
                <a:latin typeface="Century Gothic" panose="020B0502020202020204" pitchFamily="34" charset="0"/>
              </a:rPr>
              <a:t> and </a:t>
            </a:r>
            <a:r>
              <a:rPr lang="en-US" b="1" dirty="0" smtClean="0">
                <a:latin typeface="Century Gothic" panose="020B0502020202020204" pitchFamily="34" charset="0"/>
              </a:rPr>
              <a:t>scientists to: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55" y="4477871"/>
            <a:ext cx="3754812" cy="19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2381" y="4684494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60032" y="5073497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20 GB storage per user</a:t>
            </a:r>
          </a:p>
          <a:p>
            <a:r>
              <a:rPr lang="it-IT" sz="1800" dirty="0" smtClean="0"/>
              <a:t>Living objects, so no PIDs</a:t>
            </a:r>
          </a:p>
          <a:p>
            <a:r>
              <a:rPr lang="it-IT" sz="1800" dirty="0" smtClean="0"/>
              <a:t>Versioning and offline use</a:t>
            </a:r>
          </a:p>
          <a:p>
            <a:r>
              <a:rPr lang="it-IT" sz="1800" dirty="0" smtClean="0"/>
              <a:t>Desktop synchronisation</a:t>
            </a:r>
            <a:endParaRPr lang="en-GB" sz="1800" dirty="0"/>
          </a:p>
        </p:txBody>
      </p:sp>
      <p:pic>
        <p:nvPicPr>
          <p:cNvPr id="9" name="Picture 8" descr="b2d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1490085" cy="1728192"/>
          </a:xfrm>
          <a:prstGeom prst="rect">
            <a:avLst/>
          </a:prstGeom>
        </p:spPr>
      </p:pic>
      <p:sp>
        <p:nvSpPr>
          <p:cNvPr id="10" name="Rettangolo 6"/>
          <p:cNvSpPr/>
          <p:nvPr/>
        </p:nvSpPr>
        <p:spPr>
          <a:xfrm>
            <a:off x="5652120" y="1844824"/>
            <a:ext cx="3505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Sync and Share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76672"/>
            <a:ext cx="5396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B2DROP – personal </a:t>
            </a:r>
            <a:r>
              <a:rPr lang="it-IT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cloud</a:t>
            </a:r>
            <a:endParaRPr lang="en-GB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3836" y="6442502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b2drop.eudat.eu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2105799"/>
            <a:ext cx="3816424" cy="1944216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800" b="1" dirty="0"/>
              <a:t>store data safely</a:t>
            </a:r>
            <a:r>
              <a:rPr lang="en-GB" sz="1800" dirty="0"/>
              <a:t> at a trusted and certified data centre</a:t>
            </a:r>
          </a:p>
          <a:p>
            <a:pPr lvl="0"/>
            <a:r>
              <a:rPr lang="en-GB" sz="1800" b="1" dirty="0"/>
              <a:t>preserve data </a:t>
            </a:r>
            <a:r>
              <a:rPr lang="en-GB" sz="1800" dirty="0"/>
              <a:t>to guarantee long-term persistence </a:t>
            </a:r>
          </a:p>
          <a:p>
            <a:pPr lvl="0"/>
            <a:r>
              <a:rPr lang="en-US" sz="1800" b="1" dirty="0"/>
              <a:t>control access</a:t>
            </a:r>
            <a:r>
              <a:rPr lang="en-US" sz="1800" dirty="0"/>
              <a:t> and</a:t>
            </a:r>
            <a:r>
              <a:rPr lang="en-US" sz="1800" b="1" dirty="0"/>
              <a:t> share data</a:t>
            </a:r>
            <a:r>
              <a:rPr lang="en-US" sz="1800" dirty="0"/>
              <a:t> with </a:t>
            </a:r>
            <a:r>
              <a:rPr lang="en-US" sz="1800" dirty="0" smtClean="0"/>
              <a:t>colleagues </a:t>
            </a:r>
            <a:r>
              <a:rPr lang="en-US" sz="1800" dirty="0"/>
              <a:t>and the world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5412" y="13209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Century Gothic" pitchFamily="34" charset="0"/>
              </a:rPr>
              <a:t>A winning solution </a:t>
            </a:r>
            <a:r>
              <a:rPr lang="en-US" dirty="0">
                <a:latin typeface="Century Gothic" panose="020B0502020202020204" pitchFamily="34" charset="0"/>
              </a:rPr>
              <a:t>for </a:t>
            </a:r>
            <a:r>
              <a:rPr lang="en-US" b="1" dirty="0" smtClean="0">
                <a:latin typeface="Century Gothic" panose="020B0502020202020204" pitchFamily="34" charset="0"/>
              </a:rPr>
              <a:t>researchers, scientists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b="1" dirty="0" smtClean="0">
                <a:latin typeface="Century Gothic" panose="020B0502020202020204" pitchFamily="34" charset="0"/>
              </a:rPr>
              <a:t>communities </a:t>
            </a:r>
            <a:r>
              <a:rPr lang="en-US" dirty="0" smtClean="0">
                <a:latin typeface="Century Gothic" pitchFamily="34" charset="0"/>
              </a:rPr>
              <a:t>to:</a:t>
            </a:r>
            <a:endParaRPr lang="en-US" b="1" dirty="0" smtClean="0">
              <a:latin typeface="Century Gothic" pitchFamily="34" charset="0"/>
            </a:endParaRPr>
          </a:p>
        </p:txBody>
      </p:sp>
      <p:pic>
        <p:nvPicPr>
          <p:cNvPr id="6" name="Picture 2048"/>
          <p:cNvPicPr>
            <a:picLocks noChangeAspect="1"/>
          </p:cNvPicPr>
          <p:nvPr/>
        </p:nvPicPr>
        <p:blipFill rotWithShape="1">
          <a:blip r:embed="rId3" cstate="print"/>
          <a:srcRect l="31703"/>
          <a:stretch/>
        </p:blipFill>
        <p:spPr bwMode="auto">
          <a:xfrm>
            <a:off x="365412" y="3330609"/>
            <a:ext cx="4133328" cy="34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3489"/>
          <a:stretch/>
        </p:blipFill>
        <p:spPr bwMode="auto">
          <a:xfrm>
            <a:off x="4456856" y="2116343"/>
            <a:ext cx="4482505" cy="29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15045" y="5046578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2381" y="5390445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Metadata management</a:t>
            </a:r>
          </a:p>
          <a:p>
            <a:r>
              <a:rPr lang="it-IT" sz="1800" dirty="0" err="1" smtClean="0"/>
              <a:t>Permanent</a:t>
            </a:r>
            <a:r>
              <a:rPr lang="it-IT" sz="1800" dirty="0" smtClean="0"/>
              <a:t> PIDs</a:t>
            </a:r>
          </a:p>
          <a:p>
            <a:r>
              <a:rPr lang="it-IT" sz="1800" dirty="0" smtClean="0"/>
              <a:t>Open Access support</a:t>
            </a:r>
            <a:endParaRPr lang="en-GB" sz="1800" dirty="0"/>
          </a:p>
        </p:txBody>
      </p:sp>
      <p:sp>
        <p:nvSpPr>
          <p:cNvPr id="10" name="Rettangolo 6"/>
          <p:cNvSpPr/>
          <p:nvPr/>
        </p:nvSpPr>
        <p:spPr>
          <a:xfrm>
            <a:off x="5724128" y="1828800"/>
            <a:ext cx="3425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Store and Publish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b2sha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2480" y="116632"/>
            <a:ext cx="1489920" cy="172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9315" y="404664"/>
            <a:ext cx="4576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B2SHARE </a:t>
            </a:r>
            <a:r>
              <a:rPr lang="it-IT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- repository</a:t>
            </a:r>
            <a:endParaRPr lang="en-GB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ttangolo 8"/>
          <p:cNvSpPr/>
          <p:nvPr/>
        </p:nvSpPr>
        <p:spPr>
          <a:xfrm>
            <a:off x="5525696" y="6423992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b2share.eudat.eu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3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r="3987"/>
          <a:stretch/>
        </p:blipFill>
        <p:spPr bwMode="auto">
          <a:xfrm>
            <a:off x="4581505" y="2306633"/>
            <a:ext cx="4382895" cy="29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2031265"/>
            <a:ext cx="4547501" cy="3116635"/>
          </a:xfrm>
        </p:spPr>
        <p:txBody>
          <a:bodyPr>
            <a:normAutofit/>
          </a:bodyPr>
          <a:lstStyle/>
          <a:p>
            <a:pPr lvl="0"/>
            <a:r>
              <a:rPr lang="en-GB" sz="1800" b="1" dirty="0"/>
              <a:t>replicate research data </a:t>
            </a:r>
            <a:r>
              <a:rPr lang="en-GB" sz="1800" dirty="0"/>
              <a:t>into secure data stores</a:t>
            </a:r>
          </a:p>
          <a:p>
            <a:pPr lvl="0"/>
            <a:r>
              <a:rPr lang="en-GB" sz="1800" b="1" dirty="0"/>
              <a:t>archive and preserve</a:t>
            </a:r>
            <a:r>
              <a:rPr lang="en-GB" sz="1800" dirty="0"/>
              <a:t> research data in the long-term</a:t>
            </a:r>
          </a:p>
          <a:p>
            <a:pPr lvl="0"/>
            <a:r>
              <a:rPr lang="en-GB" sz="1800" dirty="0"/>
              <a:t>bring data close to </a:t>
            </a:r>
            <a:r>
              <a:rPr lang="en-GB" sz="1800" b="1" dirty="0"/>
              <a:t>powerful compute resources</a:t>
            </a:r>
          </a:p>
          <a:p>
            <a:pPr lvl="0"/>
            <a:r>
              <a:rPr lang="en-GB" sz="1800" b="1" dirty="0"/>
              <a:t>co-locate</a:t>
            </a:r>
            <a:r>
              <a:rPr lang="en-GB" sz="1800" dirty="0"/>
              <a:t> data with different </a:t>
            </a:r>
            <a:r>
              <a:rPr lang="en-GB" sz="1800" dirty="0" smtClean="0"/>
              <a:t>communities</a:t>
            </a:r>
          </a:p>
          <a:p>
            <a:r>
              <a:rPr lang="en-GB" sz="1800" dirty="0"/>
              <a:t>benefit from </a:t>
            </a:r>
            <a:r>
              <a:rPr lang="en-GB" sz="1800" b="1" dirty="0"/>
              <a:t>economies of </a:t>
            </a:r>
            <a:r>
              <a:rPr lang="en-GB" sz="1800" b="1" dirty="0" smtClean="0"/>
              <a:t>scale</a:t>
            </a:r>
            <a:endParaRPr lang="en-GB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2096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The ideal  solution </a:t>
            </a:r>
            <a:r>
              <a:rPr lang="en-GB" dirty="0" smtClean="0">
                <a:latin typeface="Century Gothic" panose="020B0502020202020204" pitchFamily="34" charset="0"/>
              </a:rPr>
              <a:t>for </a:t>
            </a:r>
            <a:r>
              <a:rPr lang="en-GB" dirty="0">
                <a:latin typeface="Century Gothic" panose="020B0502020202020204" pitchFamily="34" charset="0"/>
              </a:rPr>
              <a:t>communities with </a:t>
            </a:r>
            <a:r>
              <a:rPr lang="en-GB" b="1" dirty="0">
                <a:latin typeface="Century Gothic" panose="020B0502020202020204" pitchFamily="34" charset="0"/>
              </a:rPr>
              <a:t>no facility for </a:t>
            </a:r>
            <a:r>
              <a:rPr lang="en-GB" b="1" dirty="0" smtClean="0">
                <a:latin typeface="Century Gothic" panose="020B0502020202020204" pitchFamily="34" charset="0"/>
              </a:rPr>
              <a:t>archival </a:t>
            </a:r>
            <a:r>
              <a:rPr lang="en-US" b="1" dirty="0" smtClean="0">
                <a:latin typeface="Century Gothic" pitchFamily="34" charset="0"/>
              </a:rPr>
              <a:t>to: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5045" y="5147900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2381" y="5517232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 smtClean="0"/>
              <a:t>Large</a:t>
            </a:r>
            <a:r>
              <a:rPr lang="en-US" sz="1800" dirty="0"/>
              <a:t>-scale storage</a:t>
            </a:r>
            <a:endParaRPr lang="en-GB" sz="1800" dirty="0"/>
          </a:p>
          <a:p>
            <a:pPr lvl="0"/>
            <a:r>
              <a:rPr lang="en-GB" sz="1800" dirty="0" smtClean="0"/>
              <a:t>Robust </a:t>
            </a:r>
            <a:r>
              <a:rPr lang="en-GB" sz="1800" dirty="0"/>
              <a:t>and highly available</a:t>
            </a:r>
          </a:p>
          <a:p>
            <a:pPr lvl="0"/>
            <a:r>
              <a:rPr lang="en-US" sz="1800" dirty="0" smtClean="0"/>
              <a:t>Permanent </a:t>
            </a:r>
            <a:r>
              <a:rPr lang="en-US" sz="1800" dirty="0"/>
              <a:t>PIDs</a:t>
            </a:r>
            <a:endParaRPr lang="en-GB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2015"/>
            <a:ext cx="3240360" cy="182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6"/>
          <p:cNvSpPr/>
          <p:nvPr/>
        </p:nvSpPr>
        <p:spPr>
          <a:xfrm>
            <a:off x="5724128" y="1828800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Replicate Research Data Safely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b2saf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92342" y="116632"/>
            <a:ext cx="1489920" cy="172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9315" y="404664"/>
            <a:ext cx="4690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B2SAFE - preservation</a:t>
            </a:r>
            <a:endParaRPr lang="en-GB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ttangolo 8"/>
          <p:cNvSpPr/>
          <p:nvPr/>
        </p:nvSpPr>
        <p:spPr>
          <a:xfrm>
            <a:off x="5589753" y="6419445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eudat.eu/b2safe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4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r="5106"/>
          <a:stretch/>
        </p:blipFill>
        <p:spPr bwMode="auto">
          <a:xfrm>
            <a:off x="4644008" y="2117584"/>
            <a:ext cx="4368380" cy="29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74889" y="1787388"/>
            <a:ext cx="4331650" cy="2592288"/>
          </a:xfrm>
        </p:spPr>
        <p:txBody>
          <a:bodyPr>
            <a:normAutofit/>
          </a:bodyPr>
          <a:lstStyle/>
          <a:p>
            <a:pPr lvl="0"/>
            <a:r>
              <a:rPr lang="en-GB" sz="1800" b="1" dirty="0"/>
              <a:t>move large amounts of data </a:t>
            </a:r>
            <a:r>
              <a:rPr lang="en-GB" sz="1800" dirty="0"/>
              <a:t>between data stores and high-performance compute resources</a:t>
            </a:r>
          </a:p>
          <a:p>
            <a:pPr lvl="0"/>
            <a:r>
              <a:rPr lang="en-GB" sz="1800" b="1" dirty="0"/>
              <a:t>re-ingest computational results</a:t>
            </a:r>
            <a:r>
              <a:rPr lang="en-GB" sz="1800" dirty="0"/>
              <a:t> back into EUDAT</a:t>
            </a:r>
          </a:p>
          <a:p>
            <a:pPr lvl="0"/>
            <a:r>
              <a:rPr lang="en-GB" sz="1800" b="1" dirty="0"/>
              <a:t>deposit large </a:t>
            </a:r>
            <a:r>
              <a:rPr lang="en-GB" altLang="en-US" sz="1800" b="1" dirty="0">
                <a:cs typeface="Arial" charset="0"/>
              </a:rPr>
              <a:t>data sets</a:t>
            </a:r>
            <a:r>
              <a:rPr lang="en-GB" altLang="en-US" sz="1800" dirty="0">
                <a:cs typeface="Arial" charset="0"/>
              </a:rPr>
              <a:t> onto EUDAT resources for long-term preservation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Facilitating communities to: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7" y="4365104"/>
            <a:ext cx="4355975" cy="23365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15045" y="5046578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2381" y="5390445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 smtClean="0"/>
              <a:t>High</a:t>
            </a:r>
            <a:r>
              <a:rPr lang="en-GB" sz="1800" dirty="0"/>
              <a:t>-speed transfer</a:t>
            </a:r>
          </a:p>
          <a:p>
            <a:pPr lvl="0"/>
            <a:r>
              <a:rPr lang="en-GB" sz="1800" dirty="0" smtClean="0"/>
              <a:t>Reliable </a:t>
            </a:r>
            <a:r>
              <a:rPr lang="en-GB" sz="1800" dirty="0"/>
              <a:t>and light-weight</a:t>
            </a:r>
          </a:p>
          <a:p>
            <a:pPr lvl="0"/>
            <a:r>
              <a:rPr lang="en-US" sz="1800" dirty="0" smtClean="0"/>
              <a:t>Manages </a:t>
            </a:r>
            <a:r>
              <a:rPr lang="en-US" sz="1800" dirty="0"/>
              <a:t>permanent PIDs</a:t>
            </a:r>
            <a:endParaRPr lang="en-GB" sz="1800" dirty="0"/>
          </a:p>
        </p:txBody>
      </p:sp>
      <p:sp>
        <p:nvSpPr>
          <p:cNvPr id="10" name="Rettangolo 6"/>
          <p:cNvSpPr/>
          <p:nvPr/>
        </p:nvSpPr>
        <p:spPr>
          <a:xfrm>
            <a:off x="5724128" y="1828800"/>
            <a:ext cx="34419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Get Data to Computation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b2st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0236" y="125510"/>
            <a:ext cx="1489920" cy="172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1982" y="405916"/>
            <a:ext cx="3985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B2STAGE - transfer</a:t>
            </a:r>
            <a:endParaRPr lang="en-GB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8"/>
          <p:cNvSpPr/>
          <p:nvPr/>
        </p:nvSpPr>
        <p:spPr>
          <a:xfrm>
            <a:off x="5695304" y="6519446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eudat.eu/b2stage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0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5134"/>
          <a:stretch/>
        </p:blipFill>
        <p:spPr bwMode="auto">
          <a:xfrm>
            <a:off x="4682867" y="2132856"/>
            <a:ext cx="4243745" cy="282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321" y="2139625"/>
            <a:ext cx="4402833" cy="2520280"/>
          </a:xfrm>
        </p:spPr>
        <p:txBody>
          <a:bodyPr>
            <a:normAutofit/>
          </a:bodyPr>
          <a:lstStyle/>
          <a:p>
            <a:pPr lvl="0"/>
            <a:r>
              <a:rPr lang="en-GB" sz="1800" b="1" dirty="0"/>
              <a:t>seek data objects and collections </a:t>
            </a:r>
            <a:r>
              <a:rPr lang="en-GB" sz="1800" dirty="0"/>
              <a:t>using powerful metadata searches</a:t>
            </a:r>
          </a:p>
          <a:p>
            <a:pPr lvl="0"/>
            <a:r>
              <a:rPr lang="en-GB" sz="1800" b="1" dirty="0"/>
              <a:t>catalogue community data </a:t>
            </a:r>
            <a:r>
              <a:rPr lang="en-GB" sz="1800" dirty="0"/>
              <a:t>by means of </a:t>
            </a:r>
            <a:r>
              <a:rPr lang="en-GB" sz="1800" dirty="0" smtClean="0"/>
              <a:t>selected</a:t>
            </a:r>
            <a:r>
              <a:rPr lang="en-GB" sz="1800" b="1" dirty="0" smtClean="0"/>
              <a:t> </a:t>
            </a:r>
            <a:r>
              <a:rPr lang="en-GB" sz="1800" b="1" dirty="0"/>
              <a:t>metadata</a:t>
            </a:r>
            <a:endParaRPr lang="en-GB" sz="1800" dirty="0"/>
          </a:p>
          <a:p>
            <a:pPr lvl="0"/>
            <a:r>
              <a:rPr lang="en-GB" sz="1800" b="1" dirty="0"/>
              <a:t>browse through multi-disciplinary data </a:t>
            </a:r>
            <a:r>
              <a:rPr lang="en-GB" sz="1800" dirty="0"/>
              <a:t>collections </a:t>
            </a:r>
            <a:r>
              <a:rPr lang="en-GB" sz="1800" b="1" dirty="0"/>
              <a:t>filtered</a:t>
            </a:r>
            <a:r>
              <a:rPr lang="en-GB" sz="1800" dirty="0"/>
              <a:t> by content, provenance and temporal keywords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65" y="1683999"/>
            <a:ext cx="72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A metadata catalogue service to:</a:t>
            </a: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4283968" cy="21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15045" y="5046578"/>
            <a:ext cx="26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Century Gothic" pitchFamily="34" charset="0"/>
              </a:rPr>
              <a:t>Features: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2381" y="5390445"/>
            <a:ext cx="4104456" cy="1198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1800" dirty="0" smtClean="0"/>
              <a:t>Simple </a:t>
            </a:r>
            <a:r>
              <a:rPr lang="en-GB" sz="1800" dirty="0"/>
              <a:t>to use</a:t>
            </a:r>
          </a:p>
          <a:p>
            <a:pPr lvl="0"/>
            <a:r>
              <a:rPr lang="en-GB" sz="1800" dirty="0" smtClean="0"/>
              <a:t>Standards</a:t>
            </a:r>
            <a:r>
              <a:rPr lang="en-GB" sz="1800" dirty="0"/>
              <a:t>-based</a:t>
            </a:r>
          </a:p>
          <a:p>
            <a:pPr lvl="0"/>
            <a:r>
              <a:rPr lang="en-US" sz="1800" dirty="0" smtClean="0"/>
              <a:t>Comprehensive </a:t>
            </a:r>
            <a:r>
              <a:rPr lang="en-US" sz="1800" dirty="0"/>
              <a:t>catalogue</a:t>
            </a:r>
            <a:endParaRPr lang="en-GB" sz="1800" dirty="0"/>
          </a:p>
        </p:txBody>
      </p:sp>
      <p:pic>
        <p:nvPicPr>
          <p:cNvPr id="10" name="Picture 9" descr="b2fi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6866" y="116632"/>
            <a:ext cx="1489920" cy="1728000"/>
          </a:xfrm>
          <a:prstGeom prst="rect">
            <a:avLst/>
          </a:prstGeom>
        </p:spPr>
      </p:pic>
      <p:sp>
        <p:nvSpPr>
          <p:cNvPr id="11" name="Rettangolo 6"/>
          <p:cNvSpPr/>
          <p:nvPr/>
        </p:nvSpPr>
        <p:spPr>
          <a:xfrm>
            <a:off x="5708386" y="1828800"/>
            <a:ext cx="34356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200" noProof="0" dirty="0" smtClean="0">
                <a:solidFill>
                  <a:srgbClr val="1B216E"/>
                </a:solidFill>
                <a:latin typeface="Century Gothic" panose="020B0502020202020204" pitchFamily="34" charset="0"/>
                <a:ea typeface="+mn-ea"/>
                <a:cs typeface="+mn-cs"/>
              </a:rPr>
              <a:t>Find Research Data</a:t>
            </a:r>
            <a:endParaRPr lang="en-GB" sz="1200" b="1" noProof="0" dirty="0">
              <a:solidFill>
                <a:srgbClr val="1B216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315" y="404664"/>
            <a:ext cx="4080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B2FIND - catalogue</a:t>
            </a:r>
            <a:endParaRPr lang="en-GB" sz="40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8"/>
          <p:cNvSpPr/>
          <p:nvPr/>
        </p:nvSpPr>
        <p:spPr>
          <a:xfrm>
            <a:off x="5595887" y="6419445"/>
            <a:ext cx="33170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7"/>
              </a:rPr>
              <a:t>b2find.eudat.eu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6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EUDAT support for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Provide custom guidance in DMPonline flagging EUDAT data </a:t>
            </a:r>
            <a:r>
              <a:rPr lang="en-GB" sz="2400" dirty="0"/>
              <a:t>services to help implement </a:t>
            </a:r>
            <a:r>
              <a:rPr lang="en-GB" sz="2400" dirty="0" smtClean="0"/>
              <a:t>data management</a:t>
            </a:r>
            <a:endParaRPr lang="en-GB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Potential for example / suggested answers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Plan to connect DMPonline with </a:t>
            </a:r>
            <a:r>
              <a:rPr lang="en-GB" sz="2400" dirty="0" smtClean="0"/>
              <a:t>its internal Data </a:t>
            </a:r>
            <a:r>
              <a:rPr lang="en-GB" sz="2400" dirty="0" smtClean="0"/>
              <a:t>Project </a:t>
            </a:r>
            <a:r>
              <a:rPr lang="en-GB" sz="2400" dirty="0" smtClean="0"/>
              <a:t>Management Tool </a:t>
            </a:r>
            <a:r>
              <a:rPr lang="en-GB" sz="2400" dirty="0" smtClean="0"/>
              <a:t>to generate service requests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323528" y="4078925"/>
            <a:ext cx="8387861" cy="2670398"/>
            <a:chOff x="457200" y="3974123"/>
            <a:chExt cx="8387861" cy="2670398"/>
          </a:xfrm>
        </p:grpSpPr>
        <p:pic>
          <p:nvPicPr>
            <p:cNvPr id="4" name="Picture 3" descr="DMPonline_logo_biggerjpg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318" y="4195187"/>
              <a:ext cx="1014743" cy="10115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657602" y="4195187"/>
              <a:ext cx="1113692" cy="9964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EUDAT</a:t>
              </a:r>
            </a:p>
            <a:p>
              <a:pPr algn="ctr"/>
              <a:r>
                <a:rPr lang="en-GB" dirty="0" smtClean="0"/>
                <a:t>DPMT</a:t>
              </a:r>
              <a:endParaRPr lang="en-GB" dirty="0"/>
            </a:p>
          </p:txBody>
        </p:sp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5"/>
            <a:stretch/>
          </p:blipFill>
          <p:spPr bwMode="auto">
            <a:xfrm>
              <a:off x="6574425" y="3974123"/>
              <a:ext cx="2112375" cy="2188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157046" y="4700952"/>
              <a:ext cx="1301262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935415" y="4160018"/>
              <a:ext cx="1639010" cy="49823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947138" y="4700953"/>
              <a:ext cx="1627287" cy="8072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935415" y="4513594"/>
              <a:ext cx="1639010" cy="1798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7200" y="5521569"/>
              <a:ext cx="2086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Researcher answers questions in DMPs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82517" y="5444192"/>
              <a:ext cx="22638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Service request information is automatically transferred to </a:t>
              </a:r>
              <a:r>
                <a:rPr lang="en-GB" dirty="0" smtClean="0"/>
                <a:t>DPMT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6163" y="6254539"/>
              <a:ext cx="2428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Resources are allocated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349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1532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153400" cy="762000"/>
          </a:xfrm>
        </p:spPr>
        <p:txBody>
          <a:bodyPr>
            <a:normAutofit/>
          </a:bodyPr>
          <a:lstStyle/>
          <a:p>
            <a:r>
              <a:rPr lang="en-GB" sz="4400" dirty="0" err="1" smtClean="0"/>
              <a:t>OpenAIRE</a:t>
            </a:r>
            <a:r>
              <a:rPr lang="en-GB" sz="4400" dirty="0" smtClean="0"/>
              <a:t> services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123728" y="6465402"/>
            <a:ext cx="687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CC-BY-SA ‘Open Access Buttons’ by </a:t>
            </a:r>
            <a:r>
              <a:rPr lang="en-GB" sz="1200" dirty="0" err="1" smtClean="0"/>
              <a:t>h_pampel</a:t>
            </a:r>
            <a:r>
              <a:rPr lang="en-GB" sz="1200" dirty="0"/>
              <a:t> </a:t>
            </a:r>
            <a:r>
              <a:rPr lang="en-GB" sz="1200" dirty="0" smtClean="0"/>
              <a:t>www.flickr.com/photos/34070876@N08/3602393341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307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84" y="400986"/>
            <a:ext cx="8363272" cy="683994"/>
          </a:xfrm>
        </p:spPr>
        <p:txBody>
          <a:bodyPr/>
          <a:lstStyle/>
          <a:p>
            <a:r>
              <a:rPr lang="en-GB" dirty="0" smtClean="0"/>
              <a:t>OpenAIRE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45" y="3501008"/>
            <a:ext cx="3585576" cy="2338581"/>
          </a:xfrm>
        </p:spPr>
      </p:pic>
      <p:sp>
        <p:nvSpPr>
          <p:cNvPr id="5" name="Rectangle 4"/>
          <p:cNvSpPr/>
          <p:nvPr/>
        </p:nvSpPr>
        <p:spPr>
          <a:xfrm>
            <a:off x="5580112" y="5993079"/>
            <a:ext cx="3053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http://vimeo.com/108790101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048" y="1508321"/>
            <a:ext cx="8229600" cy="508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spcAft>
                <a:spcPts val="1800"/>
              </a:spcAft>
              <a:buClrTx/>
              <a:buNone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Open Access Infrastructure for research in Europe</a:t>
            </a: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aggregates data on OA </a:t>
            </a: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outputs</a:t>
            </a:r>
            <a:endParaRPr lang="en-GB" sz="3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mines &amp; enriches it content by linking thing together</a:t>
            </a:r>
          </a:p>
          <a:p>
            <a:pPr marL="457200" indent="-457200">
              <a:spcBef>
                <a:spcPts val="900"/>
              </a:spcBef>
              <a:buClrTx/>
              <a:defRPr/>
            </a:pPr>
            <a:r>
              <a:rPr lang="en-GB" sz="3800" dirty="0">
                <a:solidFill>
                  <a:schemeClr val="tx1"/>
                </a:solidFill>
                <a:latin typeface="+mn-lt"/>
              </a:rPr>
              <a:t>provides services &amp; APIs e.g. </a:t>
            </a:r>
            <a:endParaRPr lang="en-GB" sz="3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to generate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publication </a:t>
            </a: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lists </a:t>
            </a:r>
          </a:p>
          <a:p>
            <a:pPr marL="457200" indent="-457200">
              <a:spcBef>
                <a:spcPts val="900"/>
              </a:spcBef>
              <a:spcAft>
                <a:spcPts val="1800"/>
              </a:spcAft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or support EC reporting</a:t>
            </a:r>
            <a:endParaRPr lang="en-GB" sz="38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Tx/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lots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of guidelines on H2020 </a:t>
            </a:r>
            <a:endParaRPr lang="en-GB" sz="38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900"/>
              </a:spcBef>
              <a:buClr>
                <a:schemeClr val="bg1"/>
              </a:buClr>
              <a:defRPr/>
            </a:pPr>
            <a:r>
              <a:rPr lang="en-GB" sz="3800" dirty="0" smtClean="0">
                <a:solidFill>
                  <a:schemeClr val="tx1"/>
                </a:solidFill>
                <a:latin typeface="+mn-lt"/>
              </a:rPr>
              <a:t>Open </a:t>
            </a:r>
            <a:r>
              <a:rPr lang="en-GB" sz="3800" dirty="0">
                <a:solidFill>
                  <a:schemeClr val="tx1"/>
                </a:solidFill>
                <a:latin typeface="+mn-lt"/>
              </a:rPr>
              <a:t>Data pilot and DMPs</a:t>
            </a:r>
          </a:p>
          <a:p>
            <a:pPr marL="457200" indent="-457200">
              <a:spcBef>
                <a:spcPts val="900"/>
              </a:spcBef>
              <a:buNone/>
              <a:defRPr/>
            </a:pPr>
            <a:endParaRPr lang="en-GB" sz="2800" dirty="0">
              <a:solidFill>
                <a:schemeClr val="tx1"/>
              </a:solidFill>
              <a:latin typeface="+mn-lt"/>
            </a:endParaRPr>
          </a:p>
          <a:p>
            <a:pPr marL="526320" lvl="1" indent="0">
              <a:spcBef>
                <a:spcPts val="900"/>
              </a:spcBef>
              <a:buNone/>
              <a:defRPr/>
            </a:pPr>
            <a:r>
              <a:rPr lang="en-GB" sz="2800" dirty="0">
                <a:latin typeface="+mn-lt"/>
                <a:hlinkClick r:id="rId5"/>
              </a:rPr>
              <a:t>www.openaire.eu</a:t>
            </a:r>
            <a:r>
              <a:rPr lang="en-GB" sz="2800" dirty="0">
                <a:latin typeface="+mn-lt"/>
              </a:rPr>
              <a:t> </a:t>
            </a:r>
          </a:p>
          <a:p>
            <a:pPr marL="252000" indent="0">
              <a:spcBef>
                <a:spcPts val="900"/>
              </a:spcBef>
              <a:buNone/>
              <a:defRPr/>
            </a:pPr>
            <a:endParaRPr lang="en-GB" dirty="0" smtClean="0"/>
          </a:p>
          <a:p>
            <a:pPr>
              <a:lnSpc>
                <a:spcPct val="120000"/>
              </a:lnSpc>
              <a:spcAft>
                <a:spcPts val="1200"/>
              </a:spcAft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8" name="Picture 3" descr="OpenAIREplus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16632"/>
            <a:ext cx="1401045" cy="98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111554" cy="46577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dirty="0" err="1" smtClean="0"/>
              <a:t>Zenodo</a:t>
            </a:r>
            <a:r>
              <a:rPr lang="en-GB" dirty="0" smtClean="0"/>
              <a:t> is a multi-disciplinary repository that can be used for the long-tail of research data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 smtClean="0"/>
              <a:t>An </a:t>
            </a:r>
            <a:r>
              <a:rPr lang="en-GB" sz="2400" dirty="0" err="1" smtClean="0"/>
              <a:t>OpenAIRE</a:t>
            </a:r>
            <a:r>
              <a:rPr lang="en-GB" sz="2400" dirty="0" smtClean="0"/>
              <a:t>-CERN joint effort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 smtClean="0"/>
              <a:t>Multidisciplinary repository accepting</a:t>
            </a:r>
          </a:p>
          <a:p>
            <a:pPr marL="792000" lvl="3" indent="-252000">
              <a:spcBef>
                <a:spcPts val="0"/>
              </a:spcBef>
              <a:buClrTx/>
              <a:buFont typeface="Trebuchet MS" pitchFamily="34" charset="0"/>
              <a:buChar char="–"/>
              <a:defRPr/>
            </a:pPr>
            <a:r>
              <a:rPr lang="en-GB" dirty="0" smtClean="0"/>
              <a:t>Multiple data types</a:t>
            </a:r>
          </a:p>
          <a:p>
            <a:pPr marL="792000" lvl="3" indent="-252000">
              <a:spcBef>
                <a:spcPts val="0"/>
              </a:spcBef>
              <a:buClrTx/>
              <a:buFont typeface="Trebuchet MS" pitchFamily="34" charset="0"/>
              <a:buChar char="–"/>
              <a:defRPr/>
            </a:pPr>
            <a:r>
              <a:rPr lang="en-GB" dirty="0" smtClean="0"/>
              <a:t>Publications</a:t>
            </a:r>
          </a:p>
          <a:p>
            <a:pPr marL="792000" lvl="3" indent="-252000">
              <a:spcBef>
                <a:spcPts val="0"/>
              </a:spcBef>
              <a:spcAft>
                <a:spcPts val="600"/>
              </a:spcAft>
              <a:buClrTx/>
              <a:buFont typeface="Trebuchet MS" pitchFamily="34" charset="0"/>
              <a:buChar char="–"/>
              <a:defRPr/>
            </a:pPr>
            <a:r>
              <a:rPr lang="en-GB" dirty="0" smtClean="0"/>
              <a:t>Software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 smtClean="0"/>
              <a:t>Assigns a Digital Object Identifier (DOI)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 smtClean="0"/>
              <a:t>Links funding, publications, data &amp; software</a:t>
            </a:r>
          </a:p>
          <a:p>
            <a:pPr lvl="1" indent="-457200" algn="ctr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GB" sz="2400" dirty="0" smtClean="0">
                <a:solidFill>
                  <a:srgbClr val="5877EB"/>
                </a:solidFill>
                <a:cs typeface="PF Paperback"/>
                <a:hlinkClick r:id="rId3"/>
              </a:rPr>
              <a:t>www.zenodo.org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5816" y="422031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 defTabSz="914400">
              <a:spcBef>
                <a:spcPct val="0"/>
              </a:spcBef>
            </a:pPr>
            <a:r>
              <a:rPr lang="en-GB" altLang="en-US" sz="4000" b="1" spc="-60" dirty="0" err="1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Zenodo</a:t>
            </a:r>
            <a:r>
              <a:rPr lang="en-GB" altLang="en-US" sz="3600" b="1" spc="-100" dirty="0" smtClean="0">
                <a:solidFill>
                  <a:srgbClr val="ED7C00"/>
                </a:solidFill>
                <a:latin typeface="Trebuchet MS"/>
                <a:ea typeface="+mj-ea"/>
                <a:cs typeface="Trebuchet MS"/>
              </a:rPr>
              <a:t> </a:t>
            </a:r>
          </a:p>
        </p:txBody>
      </p:sp>
      <p:sp>
        <p:nvSpPr>
          <p:cNvPr id="24578" name="AutoShape 2" descr="Image result for zen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140968"/>
            <a:ext cx="2549769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H2020 DMPs in </a:t>
            </a:r>
            <a:r>
              <a:rPr lang="en-GB" dirty="0" err="1" smtClean="0"/>
              <a:t>Zenodo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0141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Helix Nebula – High Energy Physics example</a:t>
            </a:r>
          </a:p>
          <a:p>
            <a:pPr marL="342900" indent="-342900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u="sng" dirty="0" smtClean="0">
                <a:hlinkClick r:id="rId2"/>
              </a:rPr>
              <a:t>https://zenodo.org/record/48171#.WATexnriF40</a:t>
            </a:r>
            <a:r>
              <a:rPr lang="en-GB" sz="2400" dirty="0" smtClean="0"/>
              <a:t>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Tweether</a:t>
            </a:r>
            <a:r>
              <a:rPr lang="en-GB" sz="2400" dirty="0" smtClean="0"/>
              <a:t> – engineering (micro-electronics) example</a:t>
            </a:r>
          </a:p>
          <a:p>
            <a:pPr marL="342900" indent="-342900"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u="sng" dirty="0" smtClean="0">
                <a:hlinkClick r:id="rId3"/>
              </a:rPr>
              <a:t>https://zenodo.org/record/55791#.WATei3riF40</a:t>
            </a:r>
            <a:r>
              <a:rPr lang="en-GB" sz="2400" dirty="0" smtClean="0"/>
              <a:t>  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AutoPost</a:t>
            </a:r>
            <a:r>
              <a:rPr lang="en-GB" sz="2400" dirty="0" smtClean="0"/>
              <a:t> – ICT example </a:t>
            </a:r>
            <a:r>
              <a:rPr lang="en-GB" sz="2400" u="sng" dirty="0" smtClean="0">
                <a:hlinkClick r:id="rId4"/>
              </a:rPr>
              <a:t>https://zenodo.org/record/56107#.WATefXriF40</a:t>
            </a:r>
            <a:r>
              <a:rPr lang="en-GB" sz="2400" dirty="0" smtClean="0"/>
              <a:t>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More listed at: </a:t>
            </a:r>
            <a:r>
              <a:rPr lang="en-GB" sz="2400" dirty="0" smtClean="0">
                <a:hlinkClick r:id="rId5"/>
              </a:rPr>
              <a:t>www.dcc.ac.uk/resources/data-management-plans/guidance-examples</a:t>
            </a:r>
            <a:r>
              <a:rPr lang="en-GB" sz="2400" dirty="0" smtClean="0"/>
              <a:t> </a:t>
            </a:r>
            <a:r>
              <a:rPr lang="en-GB" dirty="0" smtClean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9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r="471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153400" cy="762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H2020 Open </a:t>
            </a:r>
            <a:r>
              <a:rPr lang="en-GB" sz="4400" dirty="0"/>
              <a:t>Research Data Pilot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6559986"/>
            <a:ext cx="5356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CC-BY-NC-SA by Tom </a:t>
            </a:r>
            <a:r>
              <a:rPr lang="en-GB" sz="1100" dirty="0" err="1" smtClean="0"/>
              <a:t>Magllery</a:t>
            </a:r>
            <a:r>
              <a:rPr lang="en-GB" sz="1100" dirty="0" smtClean="0"/>
              <a:t> www.flickr.com/photos/lwr/13442910354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800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0750"/>
            <a:ext cx="8568952" cy="683994"/>
          </a:xfrm>
        </p:spPr>
        <p:txBody>
          <a:bodyPr/>
          <a:lstStyle/>
          <a:p>
            <a:r>
              <a:rPr lang="en-GB" dirty="0" smtClean="0"/>
              <a:t>Network of Open Access Desks (NOADs)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6"/>
          <a:stretch/>
        </p:blipFill>
        <p:spPr>
          <a:xfrm>
            <a:off x="1187624" y="1412776"/>
            <a:ext cx="6647427" cy="5122422"/>
          </a:xfrm>
        </p:spPr>
      </p:pic>
    </p:spTree>
    <p:extLst>
      <p:ext uri="{BB962C8B-B14F-4D97-AF65-F5344CB8AC3E}">
        <p14:creationId xmlns:p14="http://schemas.microsoft.com/office/powerpoint/2010/main" val="18810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OpenAIRE</a:t>
            </a:r>
            <a:r>
              <a:rPr lang="en-GB" dirty="0" smtClean="0"/>
              <a:t> webinars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353364" cy="4904569"/>
          </a:xfrm>
        </p:spPr>
      </p:pic>
      <p:sp>
        <p:nvSpPr>
          <p:cNvPr id="5" name="Rectangle 4"/>
          <p:cNvSpPr/>
          <p:nvPr/>
        </p:nvSpPr>
        <p:spPr>
          <a:xfrm>
            <a:off x="2766698" y="6381328"/>
            <a:ext cx="373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hlinkClick r:id="rId3"/>
              </a:rPr>
              <a:t>www.openaire.eu/webinars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2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OpenAIRE guidelines on writing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37312"/>
            <a:ext cx="8075240" cy="39290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www.openaire.eu/opendatapilot-dmp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6552812" cy="45260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31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OpenAIRE plans with DMPonline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7133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Adding option to allow projects to deposit DMP in Zenodo as way to publish plan and obtain a DOI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Considering using OpenAIRE API to let PIs select their H2020 project to automatically populate grant ID field and link the DMP with other outputs</a:t>
            </a:r>
            <a:endParaRPr lang="en-GB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509120"/>
            <a:ext cx="2284358" cy="2205198"/>
          </a:xfrm>
          <a:prstGeom prst="rect">
            <a:avLst/>
          </a:prstGeo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301208"/>
            <a:ext cx="3556966" cy="7592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2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13" y="116632"/>
            <a:ext cx="5999668" cy="9906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What is DMPonline?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 descr="DMPonline_logo_bigger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4118" y="116632"/>
            <a:ext cx="985864" cy="9827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291264" cy="14501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A web-based tool to help researchers write DMPs</a:t>
            </a:r>
          </a:p>
          <a:p>
            <a:pPr algn="ctr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en-GB" sz="2400" dirty="0">
                <a:latin typeface="Calibri" panose="020F0502020204030204" pitchFamily="34" charset="0"/>
              </a:rPr>
              <a:t>Includes a template for Horizon </a:t>
            </a:r>
            <a:r>
              <a:rPr lang="en-GB" sz="2400" dirty="0" smtClean="0">
                <a:latin typeface="Calibri" panose="020F0502020204030204" pitchFamily="34" charset="0"/>
              </a:rPr>
              <a:t>2020</a:t>
            </a:r>
          </a:p>
          <a:p>
            <a:pPr algn="ctr">
              <a:buNone/>
            </a:pPr>
            <a:endParaRPr lang="en-GB" sz="800" dirty="0" smtClean="0"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65304"/>
            <a:ext cx="9272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Century Gothic" charset="0"/>
                <a:cs typeface="Century Gothic" charset="0"/>
                <a:hlinkClick r:id="rId4"/>
              </a:rPr>
              <a:t>https://dmponline.dcc.ac.uk</a:t>
            </a:r>
            <a:endParaRPr lang="en-GB" sz="2400" dirty="0">
              <a:latin typeface="Calibri" panose="020F0502020204030204" pitchFamily="34" charset="0"/>
              <a:ea typeface="Century Gothic" charset="0"/>
              <a:cs typeface="Century Gothic" charset="0"/>
            </a:endParaRPr>
          </a:p>
          <a:p>
            <a:pPr algn="ctr"/>
            <a:r>
              <a:rPr lang="en-GB" sz="20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636912"/>
            <a:ext cx="7920880" cy="32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415808" cy="51687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95043"/>
          </a:xfrm>
        </p:spPr>
        <p:txBody>
          <a:bodyPr/>
          <a:lstStyle/>
          <a:p>
            <a:r>
              <a:rPr lang="en-GB" dirty="0" smtClean="0"/>
              <a:t>Options for unis to </a:t>
            </a:r>
            <a:r>
              <a:rPr lang="en-GB" dirty="0" smtClean="0"/>
              <a:t>customise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4437112"/>
            <a:ext cx="4824536" cy="2281476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Organisations 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can: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Add </a:t>
            </a: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their own template(s)</a:t>
            </a:r>
            <a:endParaRPr lang="en-GB" sz="160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ea typeface="ＭＳ Ｐゴシック" pitchFamily="34" charset="-128"/>
                <a:cs typeface="Calibri"/>
              </a:rPr>
              <a:t>Customise existing funder templates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Provide example and suggested answers</a:t>
            </a:r>
            <a:endParaRPr lang="en-GB" sz="160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Local guidance with links to </a:t>
            </a: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support and services</a:t>
            </a:r>
            <a:endParaRPr lang="en-GB" sz="160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Include their own logo and text in a banner</a:t>
            </a:r>
            <a:endParaRPr lang="en-GB" sz="160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Review basic statistics</a:t>
            </a:r>
          </a:p>
          <a:p>
            <a:pPr marL="342900" indent="-342900">
              <a:buSzPct val="75000"/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/>
                <a:ea typeface="ＭＳ Ｐゴシック" pitchFamily="34" charset="-128"/>
                <a:cs typeface="Calibri"/>
              </a:rPr>
              <a:t>…</a:t>
            </a:r>
            <a:endParaRPr lang="en-GB" sz="1600" dirty="0">
              <a:solidFill>
                <a:schemeClr val="bg1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2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/ local DMP Tools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6699194" cy="3628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542744" cy="38249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09011"/>
            <a:ext cx="5770174" cy="32292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0840" y="6381328"/>
            <a:ext cx="844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github.com/DMPRoadmap/roadmap/wiki/Local-installations-inventory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683994"/>
          </a:xfrm>
        </p:spPr>
        <p:txBody>
          <a:bodyPr/>
          <a:lstStyle/>
          <a:p>
            <a:r>
              <a:rPr lang="en-GB" dirty="0" smtClean="0"/>
              <a:t>Machine-actionable DMP vision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78539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Connecting services to make DMPs useful to all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Held workshops to define requirements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Released white paper for comments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Join IG Active DMPs on Thursday @ 9:30am</a:t>
            </a:r>
          </a:p>
          <a:p>
            <a:endParaRPr lang="en-GB" dirty="0"/>
          </a:p>
        </p:txBody>
      </p:sp>
      <p:pic>
        <p:nvPicPr>
          <p:cNvPr id="7" name="Content Placeholder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509119"/>
            <a:ext cx="3384534" cy="224267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35696" y="510578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@</a:t>
            </a:r>
            <a:r>
              <a:rPr lang="en-GB" sz="2800" dirty="0" err="1"/>
              <a:t>ActiveDMPs</a:t>
            </a:r>
            <a:endParaRPr lang="en-GB" sz="2800" dirty="0"/>
          </a:p>
          <a:p>
            <a:pPr>
              <a:spcAft>
                <a:spcPts val="1200"/>
              </a:spcAft>
            </a:pPr>
            <a:r>
              <a:rPr lang="en-GB" sz="2800" dirty="0"/>
              <a:t>#</a:t>
            </a:r>
            <a:r>
              <a:rPr lang="en-GB" sz="2800" dirty="0" err="1"/>
              <a:t>ActiveDMPs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30392"/>
            <a:ext cx="1055861" cy="8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7992888" cy="38884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Data Management Planning </a:t>
            </a:r>
            <a:endParaRPr lang="en-GB" sz="3200" dirty="0"/>
          </a:p>
          <a:p>
            <a:pPr algn="ctr">
              <a:defRPr/>
            </a:pPr>
            <a:r>
              <a:rPr lang="en-GB" dirty="0" smtClean="0">
                <a:hlinkClick r:id="rId2"/>
              </a:rPr>
              <a:t>www.dcc.ac.uk/resources/data-management-plans</a:t>
            </a:r>
            <a:endParaRPr lang="en-GB" dirty="0" smtClean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8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683994"/>
          </a:xfrm>
        </p:spPr>
        <p:txBody>
          <a:bodyPr>
            <a:normAutofit fontScale="90000"/>
          </a:bodyPr>
          <a:lstStyle/>
          <a:p>
            <a:r>
              <a:rPr lang="en-GB" sz="4000" cap="none" dirty="0" smtClean="0"/>
              <a:t>H2020 open research data pilot</a:t>
            </a:r>
            <a:endParaRPr lang="en-GB" sz="40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395536" y="1386253"/>
            <a:ext cx="7902941" cy="5256584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Already </a:t>
            </a:r>
            <a:r>
              <a:rPr lang="en-GB" sz="2400" dirty="0" smtClean="0"/>
              <a:t>expanded from a </a:t>
            </a:r>
            <a:r>
              <a:rPr lang="en-GB" sz="2400" dirty="0" smtClean="0"/>
              <a:t>select pilot </a:t>
            </a:r>
            <a:r>
              <a:rPr lang="en-GB" sz="2400" dirty="0" smtClean="0"/>
              <a:t>to </a:t>
            </a:r>
            <a:r>
              <a:rPr lang="en-GB" sz="2400" b="1" dirty="0" smtClean="0"/>
              <a:t>all</a:t>
            </a:r>
            <a:r>
              <a:rPr lang="en-GB" sz="2400" dirty="0" smtClean="0"/>
              <a:t> work areas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All need to consider which data can be made open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Mantra = “As open as possible as closed as necessary”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Underlying </a:t>
            </a:r>
            <a:r>
              <a:rPr lang="en-GB" sz="2400" dirty="0" smtClean="0"/>
              <a:t>driver is good (FAIR) data management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09120"/>
            <a:ext cx="5508104" cy="1872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6734" y="650433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CC-BY-SA by </a:t>
            </a:r>
            <a:r>
              <a:rPr lang="en-GB" sz="1200" dirty="0" err="1">
                <a:hlinkClick r:id="rId4" tooltip="User:SangyaPundir (page does not exist)"/>
              </a:rPr>
              <a:t>SangyaPundir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977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457200" y="339725"/>
            <a:ext cx="8467725" cy="688975"/>
          </a:xfrm>
        </p:spPr>
        <p:txBody>
          <a:bodyPr/>
          <a:lstStyle/>
          <a:p>
            <a:r>
              <a:rPr lang="en-GB" altLang="en-US" dirty="0"/>
              <a:t>Key requirements of the open data pilot </a:t>
            </a:r>
          </a:p>
        </p:txBody>
      </p:sp>
      <p:sp>
        <p:nvSpPr>
          <p:cNvPr id="20483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412776"/>
            <a:ext cx="8183562" cy="48245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sz="2400" dirty="0" smtClean="0"/>
              <a:t>Beneficiaries participating in the Pilot will:</a:t>
            </a:r>
          </a:p>
          <a:p>
            <a:pPr lvl="1" indent="-457200">
              <a:spcBef>
                <a:spcPts val="600"/>
              </a:spcBef>
              <a:spcAft>
                <a:spcPts val="1800"/>
              </a:spcAft>
              <a:buClrTx/>
              <a:defRPr/>
            </a:pPr>
            <a:r>
              <a:rPr lang="en-GB" sz="2400" dirty="0" smtClean="0"/>
              <a:t>Deposit data in a research data repository of their choice</a:t>
            </a:r>
          </a:p>
          <a:p>
            <a:pPr lvl="1" indent="-457200">
              <a:spcBef>
                <a:spcPts val="600"/>
              </a:spcBef>
              <a:spcAft>
                <a:spcPts val="1800"/>
              </a:spcAft>
              <a:buClrTx/>
              <a:defRPr/>
            </a:pPr>
            <a:r>
              <a:rPr lang="fr-BE" sz="2400" dirty="0" smtClean="0"/>
              <a:t>Take measures to make it possible for others to access, mine, exploit, reproduce and disseminate the data free of charge</a:t>
            </a:r>
            <a:endParaRPr lang="en-GB" sz="2400" dirty="0" smtClean="0"/>
          </a:p>
          <a:p>
            <a:pPr lvl="1" indent="-457200">
              <a:spcBef>
                <a:spcPts val="600"/>
              </a:spcBef>
              <a:spcAft>
                <a:spcPts val="1800"/>
              </a:spcAft>
              <a:buClrTx/>
              <a:defRPr/>
            </a:pPr>
            <a:r>
              <a:rPr lang="en-GB" sz="2400" dirty="0" smtClean="0"/>
              <a:t>Provide information about tools and instruments necessary for validating the results (where possible, provide the tools and instruments themselves</a:t>
            </a:r>
            <a:r>
              <a:rPr lang="en-GB" sz="2400" dirty="0" smtClean="0"/>
              <a:t>)</a:t>
            </a:r>
            <a:endParaRPr lang="en-GB" sz="2000" dirty="0" smtClean="0"/>
          </a:p>
          <a:p>
            <a:pPr marL="0" lvl="1" indent="0">
              <a:spcBef>
                <a:spcPts val="600"/>
              </a:spcBef>
              <a:spcAft>
                <a:spcPts val="1800"/>
              </a:spcAft>
              <a:buClrTx/>
              <a:buNone/>
              <a:defRPr/>
            </a:pPr>
            <a:r>
              <a:rPr lang="en-GB" sz="2000" dirty="0">
                <a:latin typeface="Calibri" panose="020F0502020204030204" pitchFamily="34" charset="0"/>
                <a:hlinkClick r:id="rId3"/>
              </a:rPr>
              <a:t>http://ec.europa.eu/research/participants/data/ref/h2020/grants_manual/hi/oa_pilot/h2020-hi-oa-data-mgt_en.pdf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</a:p>
          <a:p>
            <a:pPr marL="0" lvl="1" indent="0">
              <a:spcBef>
                <a:spcPts val="600"/>
              </a:spcBef>
              <a:spcAft>
                <a:spcPts val="1800"/>
              </a:spcAft>
              <a:buClrTx/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21858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/>
          </p:cNvSpPr>
          <p:nvPr>
            <p:ph type="title"/>
          </p:nvPr>
        </p:nvSpPr>
        <p:spPr>
          <a:xfrm>
            <a:off x="251520" y="404664"/>
            <a:ext cx="8363272" cy="683994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A FAIR approach to DMPs</a:t>
            </a:r>
            <a:endParaRPr lang="en-GB" altLang="en-US" dirty="0"/>
          </a:p>
        </p:txBody>
      </p:sp>
      <p:sp>
        <p:nvSpPr>
          <p:cNvPr id="23555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242391"/>
            <a:ext cx="8136904" cy="5544616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F</a:t>
            </a:r>
            <a:r>
              <a:rPr lang="en-GB" sz="2400" dirty="0" smtClean="0"/>
              <a:t>indable</a:t>
            </a:r>
          </a:p>
          <a:p>
            <a:pPr lvl="1">
              <a:buClrTx/>
              <a:buFont typeface="Calibri" pitchFamily="34" charset="0"/>
              <a:buChar char="–"/>
            </a:pPr>
            <a:r>
              <a:rPr lang="en-GB" sz="1800" i="1" dirty="0" smtClean="0"/>
              <a:t>Assign persistent IDs, provide metadata, register in a searchable resource... </a:t>
            </a:r>
          </a:p>
          <a:p>
            <a:pPr lvl="1">
              <a:buClrTx/>
              <a:buFont typeface="Calibri" pitchFamily="34" charset="0"/>
              <a:buChar char="–"/>
            </a:pPr>
            <a:endParaRPr lang="en-GB" sz="400" i="1" dirty="0" smtClean="0"/>
          </a:p>
          <a:p>
            <a:r>
              <a:rPr lang="en-GB" sz="2400" b="1" dirty="0" smtClean="0"/>
              <a:t>A</a:t>
            </a:r>
            <a:r>
              <a:rPr lang="en-GB" sz="2400" dirty="0" smtClean="0"/>
              <a:t>ccessible</a:t>
            </a:r>
          </a:p>
          <a:p>
            <a:pPr lvl="1">
              <a:buClrTx/>
              <a:buFont typeface="Calibri" pitchFamily="34" charset="0"/>
              <a:buChar char="–"/>
            </a:pPr>
            <a:r>
              <a:rPr lang="en-GB" sz="1800" i="1" dirty="0" smtClean="0"/>
              <a:t>Retrievable by their ID using a standard protocol, metadata remain accessible even if data aren’t...</a:t>
            </a:r>
          </a:p>
          <a:p>
            <a:pPr lvl="1">
              <a:buClrTx/>
              <a:buFont typeface="Calibri" pitchFamily="34" charset="0"/>
              <a:buChar char="–"/>
            </a:pPr>
            <a:endParaRPr lang="en-GB" sz="400" i="1" dirty="0" smtClean="0"/>
          </a:p>
          <a:p>
            <a:r>
              <a:rPr lang="en-GB" sz="2400" b="1" dirty="0" smtClean="0"/>
              <a:t>I</a:t>
            </a:r>
            <a:r>
              <a:rPr lang="en-GB" sz="2400" dirty="0" smtClean="0"/>
              <a:t>nteroperable</a:t>
            </a:r>
          </a:p>
          <a:p>
            <a:pPr lvl="1">
              <a:buClrTx/>
              <a:buFont typeface="Calibri" pitchFamily="34" charset="0"/>
              <a:buChar char="–"/>
            </a:pPr>
            <a:r>
              <a:rPr lang="en-GB" sz="1800" i="1" dirty="0" smtClean="0"/>
              <a:t>Use formal, broadly applicable languages, standard vocabularies...</a:t>
            </a:r>
          </a:p>
          <a:p>
            <a:pPr lvl="1">
              <a:buClrTx/>
              <a:buFont typeface="Calibri" pitchFamily="34" charset="0"/>
              <a:buChar char="–"/>
            </a:pPr>
            <a:endParaRPr lang="en-GB" sz="400" i="1" dirty="0" smtClean="0"/>
          </a:p>
          <a:p>
            <a:r>
              <a:rPr lang="en-GB" sz="2400" b="1" dirty="0" smtClean="0"/>
              <a:t>R</a:t>
            </a:r>
            <a:r>
              <a:rPr lang="en-GB" sz="2400" dirty="0" smtClean="0"/>
              <a:t>eusable</a:t>
            </a:r>
          </a:p>
          <a:p>
            <a:pPr lvl="1">
              <a:buClrTx/>
              <a:buFont typeface="Calibri" pitchFamily="34" charset="0"/>
              <a:buChar char="–"/>
            </a:pPr>
            <a:r>
              <a:rPr lang="en-GB" sz="1800" i="1" dirty="0" smtClean="0"/>
              <a:t>Rich metadata, clear licences, </a:t>
            </a:r>
            <a:endParaRPr lang="en-GB" sz="1800" i="1" dirty="0"/>
          </a:p>
          <a:p>
            <a:pPr marL="274320" lvl="1" indent="0">
              <a:buClrTx/>
              <a:buNone/>
            </a:pPr>
            <a:r>
              <a:rPr lang="en-GB" sz="1800" i="1" dirty="0" smtClean="0"/>
              <a:t>   community standards</a:t>
            </a:r>
          </a:p>
          <a:p>
            <a:pPr marL="274320" lvl="1" indent="0">
              <a:buClrTx/>
              <a:buNone/>
            </a:pPr>
            <a:r>
              <a:rPr lang="en-GB" sz="1800" i="1" dirty="0"/>
              <a:t> </a:t>
            </a:r>
            <a:r>
              <a:rPr lang="en-GB" sz="1800" i="1" dirty="0" smtClean="0"/>
              <a:t>  provenance</a:t>
            </a:r>
            <a:r>
              <a:rPr lang="en-GB" sz="1800" i="1" dirty="0" smtClean="0"/>
              <a:t>...</a:t>
            </a:r>
          </a:p>
          <a:p>
            <a:pPr marL="274320" lvl="1" indent="0">
              <a:buClrTx/>
              <a:buNone/>
            </a:pPr>
            <a:endParaRPr lang="en-GB" sz="1800" i="1" dirty="0" smtClean="0"/>
          </a:p>
          <a:p>
            <a:pPr algn="ctr">
              <a:buNone/>
            </a:pPr>
            <a:endParaRPr lang="en-GB" sz="400" dirty="0" smtClean="0"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hlinkClick r:id="rId3"/>
              </a:rPr>
              <a:t>www.force11.org/group/fairgroup/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 smtClean="0">
                <a:hlinkClick r:id="rId3"/>
              </a:rPr>
              <a:t>fairprinciples</a:t>
            </a:r>
            <a:endParaRPr lang="en-GB" alt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7221" r="2058" b="7373"/>
          <a:stretch/>
        </p:blipFill>
        <p:spPr>
          <a:xfrm>
            <a:off x="3923928" y="4401672"/>
            <a:ext cx="5031813" cy="2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153400" cy="762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EUDAT service suite</a:t>
            </a:r>
            <a:endParaRPr lang="en-GB" sz="4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 b="648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843808" y="6459995"/>
            <a:ext cx="615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CC-BY-NC ‘Data centre’ by Bob </a:t>
            </a:r>
            <a:r>
              <a:rPr lang="en-GB" sz="1200" dirty="0" err="1" smtClean="0"/>
              <a:t>Mical</a:t>
            </a:r>
            <a:r>
              <a:rPr lang="en-GB" sz="1200" dirty="0"/>
              <a:t> www.flickr.com/photos/small_realm/15995555571</a:t>
            </a:r>
          </a:p>
        </p:txBody>
      </p:sp>
    </p:spTree>
    <p:extLst>
      <p:ext uri="{BB962C8B-B14F-4D97-AF65-F5344CB8AC3E}">
        <p14:creationId xmlns:p14="http://schemas.microsoft.com/office/powerpoint/2010/main" val="30075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3907"/>
          <a:stretch/>
        </p:blipFill>
        <p:spPr>
          <a:xfrm>
            <a:off x="3461338" y="2629181"/>
            <a:ext cx="5489305" cy="36724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04856" cy="792162"/>
          </a:xfrm>
        </p:spPr>
        <p:txBody>
          <a:bodyPr/>
          <a:lstStyle/>
          <a:p>
            <a:r>
              <a:rPr lang="en-US" dirty="0" smtClean="0"/>
              <a:t>EUDAT Services Suite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6903" y="6309320"/>
            <a:ext cx="3405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2000" kern="1200" dirty="0" smtClean="0">
                <a:solidFill>
                  <a:srgbClr val="2D4E77"/>
                </a:solidFill>
                <a:ea typeface="+mn-ea"/>
                <a:cs typeface="+mn-cs"/>
                <a:hlinkClick r:id="rId4"/>
              </a:rPr>
              <a:t>http://www.eudat.eu/services</a:t>
            </a:r>
            <a:r>
              <a:rPr lang="en-US" altLang="en-US" sz="2000" kern="1200" dirty="0" smtClean="0">
                <a:solidFill>
                  <a:srgbClr val="2D4E77"/>
                </a:solidFill>
                <a:ea typeface="+mn-ea"/>
                <a:cs typeface="+mn-cs"/>
              </a:rPr>
              <a:t> </a:t>
            </a:r>
            <a:endParaRPr lang="en-US" altLang="en-US" sz="2000" kern="1200" dirty="0">
              <a:solidFill>
                <a:srgbClr val="2D4E77"/>
              </a:solidFill>
              <a:ea typeface="+mn-ea"/>
              <a:cs typeface="+mn-cs"/>
            </a:endParaRPr>
          </a:p>
        </p:txBody>
      </p:sp>
      <p:pic>
        <p:nvPicPr>
          <p:cNvPr id="6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42" y="1772814"/>
            <a:ext cx="3214198" cy="53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2429973"/>
            <a:ext cx="3193285" cy="49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3048448"/>
            <a:ext cx="3193284" cy="4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013" y="3671545"/>
            <a:ext cx="3194452" cy="4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2HANDLE ORIGINAL with payoff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7" b="20363"/>
          <a:stretch/>
        </p:blipFill>
        <p:spPr>
          <a:xfrm>
            <a:off x="227013" y="4280971"/>
            <a:ext cx="3192859" cy="532408"/>
          </a:xfrm>
          <a:prstGeom prst="rect">
            <a:avLst/>
          </a:prstGeom>
        </p:spPr>
      </p:pic>
      <p:pic>
        <p:nvPicPr>
          <p:cNvPr id="12" name="Picture 11" descr="B2ACCES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3" y="4931374"/>
            <a:ext cx="3192859" cy="49582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4" y="1202685"/>
            <a:ext cx="3238408" cy="5362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1254101"/>
            <a:ext cx="5019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/>
              <a:t>EUDAT offers a </a:t>
            </a:r>
            <a:r>
              <a:rPr lang="en-GB" sz="2400" b="1" dirty="0"/>
              <a:t>complete set of research data services, expertise and technology solutions </a:t>
            </a:r>
            <a:r>
              <a:rPr lang="en-GB" sz="2400" dirty="0"/>
              <a:t>to all European scientists and researchers. </a:t>
            </a:r>
          </a:p>
        </p:txBody>
      </p:sp>
    </p:spTree>
    <p:extLst>
      <p:ext uri="{BB962C8B-B14F-4D97-AF65-F5344CB8AC3E}">
        <p14:creationId xmlns:p14="http://schemas.microsoft.com/office/powerpoint/2010/main" val="36671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16832"/>
            <a:ext cx="5613498" cy="49427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792162"/>
          </a:xfrm>
        </p:spPr>
        <p:txBody>
          <a:bodyPr/>
          <a:lstStyle/>
          <a:p>
            <a:r>
              <a:rPr lang="en-GB" dirty="0"/>
              <a:t>A truly pan-European Infrastructure</a:t>
            </a:r>
          </a:p>
        </p:txBody>
      </p:sp>
      <p:sp>
        <p:nvSpPr>
          <p:cNvPr id="62" name="Rettangolo 59"/>
          <p:cNvSpPr/>
          <p:nvPr/>
        </p:nvSpPr>
        <p:spPr>
          <a:xfrm>
            <a:off x="323528" y="1241465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EUDAT offers </a:t>
            </a:r>
            <a:r>
              <a:rPr lang="en-GB" b="1" dirty="0" smtClean="0">
                <a:latin typeface="Century Gothic" pitchFamily="34" charset="0"/>
              </a:rPr>
              <a:t>common data services</a:t>
            </a:r>
            <a:r>
              <a:rPr lang="en-GB" dirty="0" smtClean="0">
                <a:latin typeface="Century Gothic" pitchFamily="34" charset="0"/>
              </a:rPr>
              <a:t>, supporting </a:t>
            </a:r>
            <a:r>
              <a:rPr lang="en-GB" b="1" dirty="0" smtClean="0">
                <a:latin typeface="Century Gothic" pitchFamily="34" charset="0"/>
              </a:rPr>
              <a:t>multiple research communities</a:t>
            </a:r>
            <a:r>
              <a:rPr lang="en-GB" dirty="0" smtClean="0">
                <a:latin typeface="Century Gothic" pitchFamily="34" charset="0"/>
              </a:rPr>
              <a:t> as well as </a:t>
            </a:r>
            <a:r>
              <a:rPr lang="en-GB" b="1" dirty="0" smtClean="0">
                <a:latin typeface="Century Gothic" pitchFamily="34" charset="0"/>
              </a:rPr>
              <a:t>individuals</a:t>
            </a:r>
            <a:r>
              <a:rPr lang="en-GB" dirty="0" smtClean="0">
                <a:latin typeface="Century Gothic" pitchFamily="34" charset="0"/>
              </a:rPr>
              <a:t>, through a </a:t>
            </a:r>
            <a:r>
              <a:rPr lang="en-GB" b="1" dirty="0" smtClean="0">
                <a:latin typeface="Century Gothic" pitchFamily="34" charset="0"/>
              </a:rPr>
              <a:t>geographically distributed, resilient network</a:t>
            </a:r>
            <a:r>
              <a:rPr lang="en-GB" dirty="0" smtClean="0">
                <a:latin typeface="Century Gothic" pitchFamily="34" charset="0"/>
              </a:rPr>
              <a:t> of 36 European organisations</a:t>
            </a:r>
          </a:p>
        </p:txBody>
      </p:sp>
      <p:sp>
        <p:nvSpPr>
          <p:cNvPr id="63" name="Rettangolo 60"/>
          <p:cNvSpPr/>
          <p:nvPr/>
        </p:nvSpPr>
        <p:spPr>
          <a:xfrm>
            <a:off x="323528" y="3068960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Our vision is to </a:t>
            </a:r>
            <a:r>
              <a:rPr lang="en-GB" b="1" dirty="0" smtClean="0">
                <a:latin typeface="Century Gothic" pitchFamily="34" charset="0"/>
              </a:rPr>
              <a:t>enable European researchers and practitioners </a:t>
            </a:r>
            <a:r>
              <a:rPr lang="en-GB" dirty="0" smtClean="0">
                <a:latin typeface="Century Gothic" pitchFamily="34" charset="0"/>
              </a:rPr>
              <a:t>from any research discipline to </a:t>
            </a:r>
            <a:r>
              <a:rPr lang="en-GB" b="1" dirty="0" smtClean="0">
                <a:latin typeface="Century Gothic" pitchFamily="34" charset="0"/>
              </a:rPr>
              <a:t>preserve, find, access, and process data</a:t>
            </a:r>
            <a:r>
              <a:rPr lang="en-GB" dirty="0" smtClean="0">
                <a:latin typeface="Century Gothic" pitchFamily="34" charset="0"/>
              </a:rPr>
              <a:t> in a </a:t>
            </a:r>
            <a:r>
              <a:rPr lang="en-GB" b="1" dirty="0" smtClean="0">
                <a:latin typeface="Century Gothic" pitchFamily="34" charset="0"/>
              </a:rPr>
              <a:t>trusted environment</a:t>
            </a:r>
            <a:r>
              <a:rPr lang="en-GB" dirty="0" smtClean="0">
                <a:latin typeface="Century Gothic" pitchFamily="34" charset="0"/>
              </a:rPr>
              <a:t>, as part of a </a:t>
            </a:r>
            <a:r>
              <a:rPr lang="en-GB" b="1" dirty="0" smtClean="0">
                <a:latin typeface="Century Gothic" pitchFamily="34" charset="0"/>
              </a:rPr>
              <a:t>Collaborative Data Infrastructure</a:t>
            </a:r>
          </a:p>
          <a:p>
            <a:endParaRPr lang="en-GB" b="1" dirty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Solutions are </a:t>
            </a:r>
            <a:r>
              <a:rPr lang="en-GB" b="1" dirty="0" smtClean="0">
                <a:latin typeface="Century Gothic" pitchFamily="34" charset="0"/>
              </a:rPr>
              <a:t>community-driven</a:t>
            </a:r>
            <a:r>
              <a:rPr lang="en-GB" dirty="0" smtClean="0">
                <a:latin typeface="Century Gothic" pitchFamily="34" charset="0"/>
              </a:rPr>
              <a:t> and built with pilots in different disciplines</a:t>
            </a:r>
          </a:p>
        </p:txBody>
      </p:sp>
    </p:spTree>
    <p:extLst>
      <p:ext uri="{BB962C8B-B14F-4D97-AF65-F5344CB8AC3E}">
        <p14:creationId xmlns:p14="http://schemas.microsoft.com/office/powerpoint/2010/main" val="30995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1162</Words>
  <Application>Microsoft Office PowerPoint</Application>
  <PresentationFormat>On-screen Show (4:3)</PresentationFormat>
  <Paragraphs>207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Essential</vt:lpstr>
      <vt:lpstr>Office Theme</vt:lpstr>
      <vt:lpstr>EUDAT, OpenAIRE &amp; DMPs</vt:lpstr>
      <vt:lpstr>H2020 Open Research Data Pilot</vt:lpstr>
      <vt:lpstr>H2020 open research data pilot</vt:lpstr>
      <vt:lpstr>Key requirements of the open data pilot </vt:lpstr>
      <vt:lpstr>PowerPoint Presentation</vt:lpstr>
      <vt:lpstr>A FAIR approach to DMPs</vt:lpstr>
      <vt:lpstr>EUDAT service suite</vt:lpstr>
      <vt:lpstr>EUDAT Services Suite</vt:lpstr>
      <vt:lpstr>A truly pan-European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EUDAT support for DMPs</vt:lpstr>
      <vt:lpstr>OpenAIRE services</vt:lpstr>
      <vt:lpstr>OpenAIRE</vt:lpstr>
      <vt:lpstr>PowerPoint Presentation</vt:lpstr>
      <vt:lpstr>Example H2020 DMPs in Zenodo</vt:lpstr>
      <vt:lpstr>Network of Open Access Desks (NOADs)</vt:lpstr>
      <vt:lpstr>OpenAIRE webinars</vt:lpstr>
      <vt:lpstr>OpenAIRE guidelines on writing DMPs</vt:lpstr>
      <vt:lpstr>OpenAIRE plans with DMPonline</vt:lpstr>
      <vt:lpstr>What is DMPonline?</vt:lpstr>
      <vt:lpstr>Options for unis to customise</vt:lpstr>
      <vt:lpstr>National / local DMP Tools</vt:lpstr>
      <vt:lpstr>Machine-actionable DMP vision</vt:lpstr>
      <vt:lpstr>Thanks for listening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Sarah Jones</cp:lastModifiedBy>
  <cp:revision>215</cp:revision>
  <dcterms:created xsi:type="dcterms:W3CDTF">2015-02-21T22:34:51Z</dcterms:created>
  <dcterms:modified xsi:type="dcterms:W3CDTF">2017-04-03T21:34:07Z</dcterms:modified>
</cp:coreProperties>
</file>