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ink/ink6.xml" ContentType="application/inkml+xml"/>
  <Override PartName="/ppt/ink/ink7.xml" ContentType="application/inkml+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4" r:id="rId2"/>
    <p:sldMasterId id="2147483682" r:id="rId3"/>
  </p:sldMasterIdLst>
  <p:notesMasterIdLst>
    <p:notesMasterId r:id="rId64"/>
  </p:notesMasterIdLst>
  <p:sldIdLst>
    <p:sldId id="2097" r:id="rId4"/>
    <p:sldId id="430" r:id="rId5"/>
    <p:sldId id="558" r:id="rId6"/>
    <p:sldId id="673" r:id="rId7"/>
    <p:sldId id="333" r:id="rId8"/>
    <p:sldId id="334" r:id="rId9"/>
    <p:sldId id="335" r:id="rId10"/>
    <p:sldId id="336" r:id="rId11"/>
    <p:sldId id="337" r:id="rId12"/>
    <p:sldId id="338" r:id="rId13"/>
    <p:sldId id="339" r:id="rId14"/>
    <p:sldId id="340" r:id="rId15"/>
    <p:sldId id="341" r:id="rId16"/>
    <p:sldId id="342" r:id="rId17"/>
    <p:sldId id="343" r:id="rId18"/>
    <p:sldId id="346" r:id="rId19"/>
    <p:sldId id="385" r:id="rId20"/>
    <p:sldId id="357" r:id="rId21"/>
    <p:sldId id="359" r:id="rId22"/>
    <p:sldId id="682" r:id="rId23"/>
    <p:sldId id="362" r:id="rId24"/>
    <p:sldId id="363" r:id="rId25"/>
    <p:sldId id="387" r:id="rId26"/>
    <p:sldId id="406" r:id="rId27"/>
    <p:sldId id="390" r:id="rId28"/>
    <p:sldId id="604" r:id="rId29"/>
    <p:sldId id="607" r:id="rId30"/>
    <p:sldId id="608" r:id="rId31"/>
    <p:sldId id="640" r:id="rId32"/>
    <p:sldId id="649" r:id="rId33"/>
    <p:sldId id="664" r:id="rId34"/>
    <p:sldId id="665" r:id="rId35"/>
    <p:sldId id="616" r:id="rId36"/>
    <p:sldId id="2092" r:id="rId37"/>
    <p:sldId id="623" r:id="rId38"/>
    <p:sldId id="660" r:id="rId39"/>
    <p:sldId id="661" r:id="rId40"/>
    <p:sldId id="633" r:id="rId41"/>
    <p:sldId id="630" r:id="rId42"/>
    <p:sldId id="629" r:id="rId43"/>
    <p:sldId id="672" r:id="rId44"/>
    <p:sldId id="256" r:id="rId45"/>
    <p:sldId id="330" r:id="rId46"/>
    <p:sldId id="323" r:id="rId47"/>
    <p:sldId id="328" r:id="rId48"/>
    <p:sldId id="324" r:id="rId49"/>
    <p:sldId id="2093" r:id="rId50"/>
    <p:sldId id="325" r:id="rId51"/>
    <p:sldId id="326" r:id="rId52"/>
    <p:sldId id="2094" r:id="rId53"/>
    <p:sldId id="679" r:id="rId54"/>
    <p:sldId id="2089" r:id="rId55"/>
    <p:sldId id="2091" r:id="rId56"/>
    <p:sldId id="2090" r:id="rId57"/>
    <p:sldId id="2095" r:id="rId58"/>
    <p:sldId id="675" r:id="rId59"/>
    <p:sldId id="683" r:id="rId60"/>
    <p:sldId id="684" r:id="rId61"/>
    <p:sldId id="677" r:id="rId62"/>
    <p:sldId id="685" r:id="rId63"/>
  </p:sldIdLst>
  <p:sldSz cx="12192000" cy="6858000"/>
  <p:notesSz cx="7104063"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FFC305"/>
    <a:srgbClr val="FAFABE"/>
    <a:srgbClr val="DAA600"/>
    <a:srgbClr val="FFFEE8"/>
    <a:srgbClr val="4374C3"/>
    <a:srgbClr val="FBFBD3"/>
    <a:srgbClr val="FFFF99"/>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C89EF96-8CEA-46FF-86C4-4CE0E7609802}" styleName="Helle Formatvorlage 3 - Akz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Helle Formatvorlag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83" autoAdjust="0"/>
    <p:restoredTop sz="65496" autoAdjust="0"/>
  </p:normalViewPr>
  <p:slideViewPr>
    <p:cSldViewPr snapToGrid="0">
      <p:cViewPr varScale="1">
        <p:scale>
          <a:sx n="72" d="100"/>
          <a:sy n="72" d="100"/>
        </p:scale>
        <p:origin x="1980" y="72"/>
      </p:cViewPr>
      <p:guideLst/>
    </p:cSldViewPr>
  </p:slideViewPr>
  <p:notesTextViewPr>
    <p:cViewPr>
      <p:scale>
        <a:sx n="1" d="1"/>
        <a:sy n="1" d="1"/>
      </p:scale>
      <p:origin x="0" y="0"/>
    </p:cViewPr>
  </p:notesTextViewPr>
  <p:notesViewPr>
    <p:cSldViewPr snapToGrid="0">
      <p:cViewPr varScale="1">
        <p:scale>
          <a:sx n="57" d="100"/>
          <a:sy n="57" d="100"/>
        </p:scale>
        <p:origin x="2560" y="1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viewProps" Target="viewProp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172D59-6499-4D63-A65A-B1B4410511D0}"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99198ED3-FBA6-4B02-BD72-08B2BD741565}">
      <dgm:prSet custT="1"/>
      <dgm:spPr>
        <a:noFill/>
        <a:ln>
          <a:noFill/>
        </a:ln>
      </dgm:spPr>
      <dgm:t>
        <a:bodyPr/>
        <a:lstStyle/>
        <a:p>
          <a:pPr>
            <a:spcBef>
              <a:spcPts val="1200"/>
            </a:spcBef>
            <a:spcAft>
              <a:spcPct val="35000"/>
            </a:spcAft>
            <a:buNone/>
          </a:pPr>
          <a:r>
            <a:rPr lang="en-US" sz="2800" b="1" i="0">
              <a:solidFill>
                <a:schemeClr val="bg1"/>
              </a:solidFill>
              <a:latin typeface="+mn-lt"/>
              <a:ea typeface="Roboto" panose="02000000000000000000" pitchFamily="2" charset="0"/>
            </a:rPr>
            <a:t>The AquaINFRA research data infrastructure aims to help users…</a:t>
          </a:r>
          <a:endParaRPr lang="en-US" sz="2400" b="1" i="0">
            <a:solidFill>
              <a:schemeClr val="bg1"/>
            </a:solidFill>
            <a:latin typeface="+mn-lt"/>
            <a:ea typeface="Roboto" panose="02000000000000000000" pitchFamily="2" charset="0"/>
          </a:endParaRPr>
        </a:p>
      </dgm:t>
    </dgm:pt>
    <dgm:pt modelId="{EFDE0D1E-024A-4913-9427-C5834273E11A}" type="parTrans" cxnId="{86797344-E17B-4E69-A1F6-A713F5E98B52}">
      <dgm:prSet/>
      <dgm:spPr/>
      <dgm:t>
        <a:bodyPr/>
        <a:lstStyle/>
        <a:p>
          <a:endParaRPr lang="en-US"/>
        </a:p>
      </dgm:t>
    </dgm:pt>
    <dgm:pt modelId="{A20A4925-8703-4CE8-896C-ADED9A3DC55D}" type="sibTrans" cxnId="{86797344-E17B-4E69-A1F6-A713F5E98B52}">
      <dgm:prSet/>
      <dgm:spPr/>
      <dgm:t>
        <a:bodyPr/>
        <a:lstStyle/>
        <a:p>
          <a:endParaRPr lang="en-US"/>
        </a:p>
      </dgm:t>
    </dgm:pt>
    <dgm:pt modelId="{1EA58DDB-0DE1-40C1-988A-2BC1F94B9361}">
      <dgm:prSet custT="1"/>
      <dgm:spPr>
        <a:noFill/>
        <a:ln>
          <a:noFill/>
        </a:ln>
      </dgm:spPr>
      <dgm:t>
        <a:bodyPr/>
        <a:lstStyle/>
        <a:p>
          <a:pPr>
            <a:spcBef>
              <a:spcPts val="1200"/>
            </a:spcBef>
            <a:spcAft>
              <a:spcPts val="1000"/>
            </a:spcAft>
            <a:buClr>
              <a:schemeClr val="accent1"/>
            </a:buClr>
            <a:buSzPct val="80000"/>
            <a:buFont typeface="Courier New" panose="02070309020205020404" pitchFamily="49" charset="0"/>
            <a:buChar char="o"/>
          </a:pPr>
          <a:r>
            <a:rPr lang="en-US" sz="2000" b="1" i="0" strike="noStrike">
              <a:solidFill>
                <a:schemeClr val="bg1"/>
              </a:solidFill>
              <a:effectLst/>
              <a:latin typeface="Calibri" panose="020F0502020204030204" pitchFamily="34" charset="0"/>
            </a:rPr>
            <a:t>Discover</a:t>
          </a:r>
          <a:r>
            <a:rPr lang="en-US" sz="2000" b="0" i="0" strike="noStrike">
              <a:solidFill>
                <a:schemeClr val="bg1"/>
              </a:solidFill>
              <a:effectLst/>
              <a:latin typeface="Calibri" panose="020F0502020204030204" pitchFamily="34" charset="0"/>
            </a:rPr>
            <a:t> and </a:t>
          </a:r>
          <a:r>
            <a:rPr lang="en-US" sz="2000" b="1" i="0" strike="noStrike">
              <a:solidFill>
                <a:schemeClr val="bg1"/>
              </a:solidFill>
              <a:effectLst/>
              <a:latin typeface="Calibri" panose="020F0502020204030204" pitchFamily="34" charset="0"/>
            </a:rPr>
            <a:t>access</a:t>
          </a:r>
          <a:r>
            <a:rPr lang="en-US" sz="2000" b="0" i="0" strike="noStrike">
              <a:solidFill>
                <a:schemeClr val="bg1"/>
              </a:solidFill>
              <a:effectLst/>
              <a:latin typeface="Calibri" panose="020F0502020204030204" pitchFamily="34" charset="0"/>
            </a:rPr>
            <a:t> FAIR research outputs</a:t>
          </a:r>
          <a:endParaRPr lang="en-US" sz="2000" b="0" i="0">
            <a:solidFill>
              <a:schemeClr val="bg1"/>
            </a:solidFill>
            <a:latin typeface="+mn-lt"/>
            <a:ea typeface="Roboto" panose="02000000000000000000" pitchFamily="2" charset="0"/>
          </a:endParaRPr>
        </a:p>
      </dgm:t>
    </dgm:pt>
    <dgm:pt modelId="{3EB92A4F-D3B3-4EFE-81DE-B0F57D931186}" type="sibTrans" cxnId="{150CF171-FC98-4EA9-9A48-8BFA66A211B6}">
      <dgm:prSet/>
      <dgm:spPr/>
      <dgm:t>
        <a:bodyPr/>
        <a:lstStyle/>
        <a:p>
          <a:endParaRPr lang="en-US"/>
        </a:p>
      </dgm:t>
    </dgm:pt>
    <dgm:pt modelId="{94FBA2D0-5A4D-488E-8181-91B9CC14169E}" type="parTrans" cxnId="{150CF171-FC98-4EA9-9A48-8BFA66A211B6}">
      <dgm:prSet/>
      <dgm:spPr/>
      <dgm:t>
        <a:bodyPr/>
        <a:lstStyle/>
        <a:p>
          <a:endParaRPr lang="en-US"/>
        </a:p>
      </dgm:t>
    </dgm:pt>
    <dgm:pt modelId="{7F639B79-904D-4267-936A-D1718C0AFFA8}">
      <dgm:prSet custT="1"/>
      <dgm:spPr>
        <a:noFill/>
        <a:ln>
          <a:noFill/>
        </a:ln>
      </dgm:spPr>
      <dgm:t>
        <a:bodyPr/>
        <a:lstStyle/>
        <a:p>
          <a:pPr>
            <a:spcBef>
              <a:spcPct val="0"/>
            </a:spcBef>
            <a:spcAft>
              <a:spcPts val="1000"/>
            </a:spcAft>
            <a:buClr>
              <a:schemeClr val="accent1"/>
            </a:buClr>
            <a:buSzPct val="80000"/>
            <a:buFont typeface="Courier New" panose="02070309020205020404" pitchFamily="49" charset="0"/>
            <a:buChar char="o"/>
          </a:pPr>
          <a:r>
            <a:rPr lang="en-US" sz="2000" b="1" i="0" strike="noStrike">
              <a:solidFill>
                <a:schemeClr val="bg1"/>
              </a:solidFill>
              <a:effectLst/>
              <a:latin typeface="Calibri" panose="020F0502020204030204" pitchFamily="34" charset="0"/>
            </a:rPr>
            <a:t>Analyze</a:t>
          </a:r>
          <a:r>
            <a:rPr lang="en-US" sz="2000" b="0" i="0" strike="noStrike">
              <a:solidFill>
                <a:schemeClr val="bg1"/>
              </a:solidFill>
              <a:effectLst/>
              <a:latin typeface="Calibri" panose="020F0502020204030204" pitchFamily="34" charset="0"/>
            </a:rPr>
            <a:t> and </a:t>
          </a:r>
          <a:r>
            <a:rPr lang="en-US" sz="2000" b="1" i="0" strike="noStrike">
              <a:solidFill>
                <a:schemeClr val="bg1"/>
              </a:solidFill>
              <a:effectLst/>
              <a:latin typeface="Calibri" panose="020F0502020204030204" pitchFamily="34" charset="0"/>
            </a:rPr>
            <a:t>share</a:t>
          </a:r>
          <a:r>
            <a:rPr lang="en-US" sz="2000" b="0" i="0" strike="noStrike">
              <a:solidFill>
                <a:schemeClr val="bg1"/>
              </a:solidFill>
              <a:effectLst/>
              <a:latin typeface="Calibri" panose="020F0502020204030204" pitchFamily="34" charset="0"/>
            </a:rPr>
            <a:t> digital research objects</a:t>
          </a:r>
          <a:endParaRPr lang="en-US" sz="2000" b="0" i="0">
            <a:solidFill>
              <a:schemeClr val="bg1"/>
            </a:solidFill>
            <a:latin typeface="+mn-lt"/>
            <a:ea typeface="Roboto" panose="02000000000000000000" pitchFamily="2" charset="0"/>
          </a:endParaRPr>
        </a:p>
      </dgm:t>
    </dgm:pt>
    <dgm:pt modelId="{6F3F8007-D045-4B22-88F4-54DCBC263A1F}" type="sibTrans" cxnId="{0BAD7051-98AA-463C-934A-AB593F63CBCB}">
      <dgm:prSet/>
      <dgm:spPr/>
      <dgm:t>
        <a:bodyPr/>
        <a:lstStyle/>
        <a:p>
          <a:endParaRPr lang="en-GB"/>
        </a:p>
      </dgm:t>
    </dgm:pt>
    <dgm:pt modelId="{FFDCD0D8-49D2-4C29-87D5-7CCF04823384}" type="parTrans" cxnId="{0BAD7051-98AA-463C-934A-AB593F63CBCB}">
      <dgm:prSet/>
      <dgm:spPr/>
      <dgm:t>
        <a:bodyPr/>
        <a:lstStyle/>
        <a:p>
          <a:endParaRPr lang="en-GB"/>
        </a:p>
      </dgm:t>
    </dgm:pt>
    <dgm:pt modelId="{3873F676-0F7E-4C96-AF1F-5407E221CBB5}">
      <dgm:prSet custT="1"/>
      <dgm:spPr>
        <a:noFill/>
        <a:ln>
          <a:noFill/>
        </a:ln>
      </dgm:spPr>
      <dgm:t>
        <a:bodyPr/>
        <a:lstStyle/>
        <a:p>
          <a:pPr>
            <a:spcBef>
              <a:spcPct val="0"/>
            </a:spcBef>
            <a:spcAft>
              <a:spcPts val="1000"/>
            </a:spcAft>
            <a:buClr>
              <a:schemeClr val="accent1"/>
            </a:buClr>
            <a:buSzPct val="80000"/>
            <a:buFont typeface="Courier New" panose="02070309020205020404" pitchFamily="49" charset="0"/>
            <a:buChar char="o"/>
          </a:pPr>
          <a:r>
            <a:rPr lang="en-US" sz="2000" b="1" i="0" strike="noStrike">
              <a:solidFill>
                <a:schemeClr val="bg1"/>
              </a:solidFill>
              <a:effectLst/>
              <a:latin typeface="Calibri" panose="020F0502020204030204" pitchFamily="34" charset="0"/>
            </a:rPr>
            <a:t>Experiment</a:t>
          </a:r>
          <a:r>
            <a:rPr lang="en-US" sz="2000" b="0" i="0" strike="noStrike">
              <a:solidFill>
                <a:schemeClr val="bg1"/>
              </a:solidFill>
              <a:effectLst/>
              <a:latin typeface="Calibri" panose="020F0502020204030204" pitchFamily="34" charset="0"/>
            </a:rPr>
            <a:t> with existing analytical workflows</a:t>
          </a:r>
          <a:endParaRPr lang="en-US" sz="2000" b="0" i="0">
            <a:solidFill>
              <a:schemeClr val="bg1"/>
            </a:solidFill>
            <a:latin typeface="+mn-lt"/>
            <a:ea typeface="Roboto" panose="02000000000000000000" pitchFamily="2" charset="0"/>
          </a:endParaRPr>
        </a:p>
      </dgm:t>
    </dgm:pt>
    <dgm:pt modelId="{2C14FAAF-A693-4755-A99B-EEC03F543917}" type="sibTrans" cxnId="{21463E16-B54A-4ED8-BEF9-A9617753E5C5}">
      <dgm:prSet/>
      <dgm:spPr/>
      <dgm:t>
        <a:bodyPr/>
        <a:lstStyle/>
        <a:p>
          <a:endParaRPr lang="en-GB"/>
        </a:p>
      </dgm:t>
    </dgm:pt>
    <dgm:pt modelId="{A85AF9FC-6BC5-4147-9642-5D2A1AFB9421}" type="parTrans" cxnId="{21463E16-B54A-4ED8-BEF9-A9617753E5C5}">
      <dgm:prSet/>
      <dgm:spPr/>
      <dgm:t>
        <a:bodyPr/>
        <a:lstStyle/>
        <a:p>
          <a:endParaRPr lang="en-GB"/>
        </a:p>
      </dgm:t>
    </dgm:pt>
    <dgm:pt modelId="{8FFE0AEE-46FB-4CEB-904A-A5CEB3D0F372}">
      <dgm:prSet custT="1"/>
      <dgm:spPr>
        <a:noFill/>
        <a:ln>
          <a:noFill/>
        </a:ln>
      </dgm:spPr>
      <dgm:t>
        <a:bodyPr/>
        <a:lstStyle/>
        <a:p>
          <a:pPr>
            <a:spcBef>
              <a:spcPct val="0"/>
            </a:spcBef>
            <a:spcAft>
              <a:spcPts val="1000"/>
            </a:spcAft>
            <a:buClr>
              <a:schemeClr val="accent1"/>
            </a:buClr>
            <a:buSzPct val="80000"/>
            <a:buFont typeface="Courier New" panose="02070309020205020404" pitchFamily="49" charset="0"/>
            <a:buChar char="o"/>
          </a:pPr>
          <a:r>
            <a:rPr lang="en-US" sz="2000" b="1" i="0" strike="noStrike">
              <a:solidFill>
                <a:schemeClr val="bg1"/>
              </a:solidFill>
              <a:effectLst/>
              <a:latin typeface="Calibri" panose="020F0502020204030204" pitchFamily="34" charset="0"/>
            </a:rPr>
            <a:t>Develop</a:t>
          </a:r>
          <a:r>
            <a:rPr lang="en-US" sz="2000" b="0" i="0" strike="noStrike">
              <a:solidFill>
                <a:schemeClr val="bg1"/>
              </a:solidFill>
              <a:effectLst/>
              <a:latin typeface="Calibri" panose="020F0502020204030204" pitchFamily="34" charset="0"/>
            </a:rPr>
            <a:t> custom data analysis workflows</a:t>
          </a:r>
          <a:endParaRPr lang="en-US" sz="2000" b="0" i="0">
            <a:solidFill>
              <a:schemeClr val="bg1"/>
            </a:solidFill>
            <a:latin typeface="+mn-lt"/>
            <a:ea typeface="Roboto" panose="02000000000000000000" pitchFamily="2" charset="0"/>
          </a:endParaRPr>
        </a:p>
      </dgm:t>
    </dgm:pt>
    <dgm:pt modelId="{8BD28672-1328-45FC-A043-D9670571CC99}" type="sibTrans" cxnId="{CB411B07-1852-4D83-B56B-ADE1C3CE5B1E}">
      <dgm:prSet/>
      <dgm:spPr/>
      <dgm:t>
        <a:bodyPr/>
        <a:lstStyle/>
        <a:p>
          <a:endParaRPr lang="en-US"/>
        </a:p>
      </dgm:t>
    </dgm:pt>
    <dgm:pt modelId="{243B0A7A-7658-4BA4-A7FA-AFA8A9704E0B}" type="parTrans" cxnId="{CB411B07-1852-4D83-B56B-ADE1C3CE5B1E}">
      <dgm:prSet/>
      <dgm:spPr/>
      <dgm:t>
        <a:bodyPr/>
        <a:lstStyle/>
        <a:p>
          <a:endParaRPr lang="en-US"/>
        </a:p>
      </dgm:t>
    </dgm:pt>
    <dgm:pt modelId="{FE88ACE1-372B-47E7-A15F-28A9A00BDC36}">
      <dgm:prSet custT="1"/>
      <dgm:spPr>
        <a:noFill/>
        <a:ln>
          <a:noFill/>
        </a:ln>
      </dgm:spPr>
      <dgm:t>
        <a:bodyPr/>
        <a:lstStyle/>
        <a:p>
          <a:pPr>
            <a:spcBef>
              <a:spcPct val="0"/>
            </a:spcBef>
            <a:spcAft>
              <a:spcPts val="1000"/>
            </a:spcAft>
            <a:buClr>
              <a:schemeClr val="accent1"/>
            </a:buClr>
            <a:buSzPct val="80000"/>
            <a:buFont typeface="Courier New" panose="02070309020205020404" pitchFamily="49" charset="0"/>
            <a:buChar char="o"/>
          </a:pPr>
          <a:r>
            <a:rPr lang="en-US" sz="2000" b="1" i="0" strike="noStrike">
              <a:solidFill>
                <a:schemeClr val="bg1"/>
              </a:solidFill>
              <a:effectLst/>
              <a:latin typeface="Calibri" panose="020F0502020204030204" pitchFamily="34" charset="0"/>
            </a:rPr>
            <a:t>Enhance</a:t>
          </a:r>
          <a:r>
            <a:rPr lang="en-US" sz="2000" b="0" i="0" strike="noStrike">
              <a:solidFill>
                <a:schemeClr val="bg1"/>
              </a:solidFill>
              <a:effectLst/>
              <a:latin typeface="Calibri" panose="020F0502020204030204" pitchFamily="34" charset="0"/>
            </a:rPr>
            <a:t> the </a:t>
          </a:r>
          <a:r>
            <a:rPr lang="en-US" sz="2000" b="1" i="0" strike="noStrike">
              <a:solidFill>
                <a:schemeClr val="bg1"/>
              </a:solidFill>
              <a:effectLst/>
              <a:latin typeface="Calibri" panose="020F0502020204030204" pitchFamily="34" charset="0"/>
            </a:rPr>
            <a:t>reusability</a:t>
          </a:r>
          <a:r>
            <a:rPr lang="en-US" sz="2000" b="0" i="0" strike="noStrike">
              <a:solidFill>
                <a:schemeClr val="bg1"/>
              </a:solidFill>
              <a:effectLst/>
              <a:latin typeface="Calibri" panose="020F0502020204030204" pitchFamily="34" charset="0"/>
            </a:rPr>
            <a:t> of AquaINFRA products</a:t>
          </a:r>
          <a:endParaRPr lang="en-US" sz="2000" b="0" i="0">
            <a:solidFill>
              <a:schemeClr val="bg1"/>
            </a:solidFill>
            <a:latin typeface="+mn-lt"/>
            <a:ea typeface="Roboto" panose="02000000000000000000" pitchFamily="2" charset="0"/>
          </a:endParaRPr>
        </a:p>
      </dgm:t>
    </dgm:pt>
    <dgm:pt modelId="{EADAB1DD-0BDA-4728-B294-EFE51028E8B0}" type="sibTrans" cxnId="{443C329C-DC39-47D5-A6AB-75AC3C4C1750}">
      <dgm:prSet/>
      <dgm:spPr/>
      <dgm:t>
        <a:bodyPr/>
        <a:lstStyle/>
        <a:p>
          <a:endParaRPr lang="en-GB"/>
        </a:p>
      </dgm:t>
    </dgm:pt>
    <dgm:pt modelId="{94FA1B24-74E7-49F0-9A44-DA9137BB8E78}" type="parTrans" cxnId="{443C329C-DC39-47D5-A6AB-75AC3C4C1750}">
      <dgm:prSet/>
      <dgm:spPr/>
      <dgm:t>
        <a:bodyPr/>
        <a:lstStyle/>
        <a:p>
          <a:endParaRPr lang="en-GB"/>
        </a:p>
      </dgm:t>
    </dgm:pt>
    <dgm:pt modelId="{67BEE4E2-7229-4376-825C-C154164AB32A}">
      <dgm:prSet custT="1"/>
      <dgm:spPr>
        <a:noFill/>
        <a:ln>
          <a:noFill/>
        </a:ln>
      </dgm:spPr>
      <dgm:t>
        <a:bodyPr/>
        <a:lstStyle/>
        <a:p>
          <a:pPr>
            <a:spcBef>
              <a:spcPct val="0"/>
            </a:spcBef>
            <a:spcAft>
              <a:spcPts val="1000"/>
            </a:spcAft>
            <a:buClr>
              <a:schemeClr val="accent1"/>
            </a:buClr>
            <a:buSzPct val="80000"/>
            <a:buFont typeface="Courier New" panose="02070309020205020404" pitchFamily="49" charset="0"/>
            <a:buChar char="o"/>
          </a:pPr>
          <a:r>
            <a:rPr lang="en-US" sz="2000" b="1" i="0">
              <a:solidFill>
                <a:schemeClr val="bg1"/>
              </a:solidFill>
              <a:latin typeface="Calibri" panose="020F0502020204030204" pitchFamily="34" charset="0"/>
            </a:rPr>
            <a:t>Transform</a:t>
          </a:r>
          <a:r>
            <a:rPr lang="en-US" sz="2000" b="0" i="0">
              <a:solidFill>
                <a:schemeClr val="bg1"/>
              </a:solidFill>
              <a:latin typeface="Calibri" panose="020F0502020204030204" pitchFamily="34" charset="0"/>
            </a:rPr>
            <a:t> how research outputs are created and shared</a:t>
          </a:r>
          <a:endParaRPr lang="en-US" sz="2000" b="0" i="0">
            <a:solidFill>
              <a:schemeClr val="bg1"/>
            </a:solidFill>
            <a:latin typeface="+mn-lt"/>
            <a:ea typeface="Roboto" panose="02000000000000000000" pitchFamily="2" charset="0"/>
          </a:endParaRPr>
        </a:p>
      </dgm:t>
    </dgm:pt>
    <dgm:pt modelId="{E696FBF6-AB85-4F65-ADED-D0537D7A8558}" type="sibTrans" cxnId="{616D2D02-465E-4B53-831C-7B418DF7D4E0}">
      <dgm:prSet/>
      <dgm:spPr/>
      <dgm:t>
        <a:bodyPr/>
        <a:lstStyle/>
        <a:p>
          <a:endParaRPr lang="en-GB"/>
        </a:p>
      </dgm:t>
    </dgm:pt>
    <dgm:pt modelId="{E71F19FD-FDE2-47BB-B262-D8DDA40F0CFD}" type="parTrans" cxnId="{616D2D02-465E-4B53-831C-7B418DF7D4E0}">
      <dgm:prSet/>
      <dgm:spPr/>
      <dgm:t>
        <a:bodyPr/>
        <a:lstStyle/>
        <a:p>
          <a:endParaRPr lang="en-GB"/>
        </a:p>
      </dgm:t>
    </dgm:pt>
    <dgm:pt modelId="{FE7EAAF5-6DE3-DC4C-92B8-B71874FD61A3}" type="pres">
      <dgm:prSet presAssocID="{E2172D59-6499-4D63-A65A-B1B4410511D0}" presName="diagram" presStyleCnt="0">
        <dgm:presLayoutVars>
          <dgm:dir/>
          <dgm:resizeHandles val="exact"/>
        </dgm:presLayoutVars>
      </dgm:prSet>
      <dgm:spPr/>
    </dgm:pt>
    <dgm:pt modelId="{BB05FE7A-A0FB-0743-948D-E78F9245359E}" type="pres">
      <dgm:prSet presAssocID="{99198ED3-FBA6-4B02-BD72-08B2BD741565}" presName="node" presStyleLbl="node1" presStyleIdx="0" presStyleCnt="1" custScaleX="113651" custScaleY="123873" custLinFactNeighborX="-2849" custLinFactNeighborY="-14292">
        <dgm:presLayoutVars>
          <dgm:bulletEnabled val="1"/>
        </dgm:presLayoutVars>
      </dgm:prSet>
      <dgm:spPr/>
    </dgm:pt>
  </dgm:ptLst>
  <dgm:cxnLst>
    <dgm:cxn modelId="{616D2D02-465E-4B53-831C-7B418DF7D4E0}" srcId="{99198ED3-FBA6-4B02-BD72-08B2BD741565}" destId="{67BEE4E2-7229-4376-825C-C154164AB32A}" srcOrd="5" destOrd="0" parTransId="{E71F19FD-FDE2-47BB-B262-D8DDA40F0CFD}" sibTransId="{E696FBF6-AB85-4F65-ADED-D0537D7A8558}"/>
    <dgm:cxn modelId="{CB411B07-1852-4D83-B56B-ADE1C3CE5B1E}" srcId="{99198ED3-FBA6-4B02-BD72-08B2BD741565}" destId="{8FFE0AEE-46FB-4CEB-904A-A5CEB3D0F372}" srcOrd="3" destOrd="0" parTransId="{243B0A7A-7658-4BA4-A7FA-AFA8A9704E0B}" sibTransId="{8BD28672-1328-45FC-A043-D9670571CC99}"/>
    <dgm:cxn modelId="{21463E16-B54A-4ED8-BEF9-A9617753E5C5}" srcId="{99198ED3-FBA6-4B02-BD72-08B2BD741565}" destId="{3873F676-0F7E-4C96-AF1F-5407E221CBB5}" srcOrd="2" destOrd="0" parTransId="{A85AF9FC-6BC5-4147-9642-5D2A1AFB9421}" sibTransId="{2C14FAAF-A693-4755-A99B-EEC03F543917}"/>
    <dgm:cxn modelId="{E8CDFF21-6F58-412E-930E-63D0FE09A214}" type="presOf" srcId="{7F639B79-904D-4267-936A-D1718C0AFFA8}" destId="{BB05FE7A-A0FB-0743-948D-E78F9245359E}" srcOrd="0" destOrd="2" presId="urn:microsoft.com/office/officeart/2005/8/layout/default"/>
    <dgm:cxn modelId="{064A553D-0941-3A4F-BFDC-99E846977496}" type="presOf" srcId="{E2172D59-6499-4D63-A65A-B1B4410511D0}" destId="{FE7EAAF5-6DE3-DC4C-92B8-B71874FD61A3}" srcOrd="0" destOrd="0" presId="urn:microsoft.com/office/officeart/2005/8/layout/default"/>
    <dgm:cxn modelId="{86797344-E17B-4E69-A1F6-A713F5E98B52}" srcId="{E2172D59-6499-4D63-A65A-B1B4410511D0}" destId="{99198ED3-FBA6-4B02-BD72-08B2BD741565}" srcOrd="0" destOrd="0" parTransId="{EFDE0D1E-024A-4913-9427-C5834273E11A}" sibTransId="{A20A4925-8703-4CE8-896C-ADED9A3DC55D}"/>
    <dgm:cxn modelId="{CFEBD34E-0A9A-B84C-9837-B10F06445F47}" type="presOf" srcId="{1EA58DDB-0DE1-40C1-988A-2BC1F94B9361}" destId="{BB05FE7A-A0FB-0743-948D-E78F9245359E}" srcOrd="0" destOrd="1" presId="urn:microsoft.com/office/officeart/2005/8/layout/default"/>
    <dgm:cxn modelId="{0BAD7051-98AA-463C-934A-AB593F63CBCB}" srcId="{99198ED3-FBA6-4B02-BD72-08B2BD741565}" destId="{7F639B79-904D-4267-936A-D1718C0AFFA8}" srcOrd="1" destOrd="0" parTransId="{FFDCD0D8-49D2-4C29-87D5-7CCF04823384}" sibTransId="{6F3F8007-D045-4B22-88F4-54DCBC263A1F}"/>
    <dgm:cxn modelId="{150CF171-FC98-4EA9-9A48-8BFA66A211B6}" srcId="{99198ED3-FBA6-4B02-BD72-08B2BD741565}" destId="{1EA58DDB-0DE1-40C1-988A-2BC1F94B9361}" srcOrd="0" destOrd="0" parTransId="{94FBA2D0-5A4D-488E-8181-91B9CC14169E}" sibTransId="{3EB92A4F-D3B3-4EFE-81DE-B0F57D931186}"/>
    <dgm:cxn modelId="{65229D76-4D5E-4D9F-9416-C3A4B04277E5}" type="presOf" srcId="{3873F676-0F7E-4C96-AF1F-5407E221CBB5}" destId="{BB05FE7A-A0FB-0743-948D-E78F9245359E}" srcOrd="0" destOrd="3" presId="urn:microsoft.com/office/officeart/2005/8/layout/default"/>
    <dgm:cxn modelId="{443C329C-DC39-47D5-A6AB-75AC3C4C1750}" srcId="{99198ED3-FBA6-4B02-BD72-08B2BD741565}" destId="{FE88ACE1-372B-47E7-A15F-28A9A00BDC36}" srcOrd="4" destOrd="0" parTransId="{94FA1B24-74E7-49F0-9A44-DA9137BB8E78}" sibTransId="{EADAB1DD-0BDA-4728-B294-EFE51028E8B0}"/>
    <dgm:cxn modelId="{61F1A9BE-3602-4C3E-B3E3-C4057908C192}" type="presOf" srcId="{67BEE4E2-7229-4376-825C-C154164AB32A}" destId="{BB05FE7A-A0FB-0743-948D-E78F9245359E}" srcOrd="0" destOrd="6" presId="urn:microsoft.com/office/officeart/2005/8/layout/default"/>
    <dgm:cxn modelId="{3A8E27C6-585A-47AC-A688-F11F6FCD2760}" type="presOf" srcId="{FE88ACE1-372B-47E7-A15F-28A9A00BDC36}" destId="{BB05FE7A-A0FB-0743-948D-E78F9245359E}" srcOrd="0" destOrd="5" presId="urn:microsoft.com/office/officeart/2005/8/layout/default"/>
    <dgm:cxn modelId="{E61132E4-1088-4843-9034-090E4E46B007}" type="presOf" srcId="{99198ED3-FBA6-4B02-BD72-08B2BD741565}" destId="{BB05FE7A-A0FB-0743-948D-E78F9245359E}" srcOrd="0" destOrd="0" presId="urn:microsoft.com/office/officeart/2005/8/layout/default"/>
    <dgm:cxn modelId="{765249E9-51C6-D24A-ACFC-BCEB307C23BE}" type="presOf" srcId="{8FFE0AEE-46FB-4CEB-904A-A5CEB3D0F372}" destId="{BB05FE7A-A0FB-0743-948D-E78F9245359E}" srcOrd="0" destOrd="4" presId="urn:microsoft.com/office/officeart/2005/8/layout/default"/>
    <dgm:cxn modelId="{20669866-7DA9-5F4D-BFB5-EFE82A158323}" type="presParOf" srcId="{FE7EAAF5-6DE3-DC4C-92B8-B71874FD61A3}" destId="{BB05FE7A-A0FB-0743-948D-E78F9245359E}"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05FE7A-A0FB-0743-948D-E78F9245359E}">
      <dsp:nvSpPr>
        <dsp:cNvPr id="0" name=""/>
        <dsp:cNvSpPr/>
      </dsp:nvSpPr>
      <dsp:spPr>
        <a:xfrm>
          <a:off x="0" y="0"/>
          <a:ext cx="7598820" cy="4969364"/>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l" defTabSz="1244600">
            <a:lnSpc>
              <a:spcPct val="90000"/>
            </a:lnSpc>
            <a:spcBef>
              <a:spcPts val="1200"/>
            </a:spcBef>
            <a:spcAft>
              <a:spcPct val="35000"/>
            </a:spcAft>
            <a:buNone/>
          </a:pPr>
          <a:r>
            <a:rPr lang="en-US" sz="2800" b="1" i="0" kern="1200">
              <a:solidFill>
                <a:schemeClr val="bg1"/>
              </a:solidFill>
              <a:latin typeface="+mn-lt"/>
              <a:ea typeface="Roboto" panose="02000000000000000000" pitchFamily="2" charset="0"/>
            </a:rPr>
            <a:t>The AquaINFRA research data infrastructure aims to help users…</a:t>
          </a:r>
          <a:endParaRPr lang="en-US" sz="2400" b="1" i="0" kern="1200">
            <a:solidFill>
              <a:schemeClr val="bg1"/>
            </a:solidFill>
            <a:latin typeface="+mn-lt"/>
            <a:ea typeface="Roboto" panose="02000000000000000000" pitchFamily="2" charset="0"/>
          </a:endParaRPr>
        </a:p>
        <a:p>
          <a:pPr marL="228600" lvl="1" indent="-228600" algn="l" defTabSz="889000">
            <a:lnSpc>
              <a:spcPct val="90000"/>
            </a:lnSpc>
            <a:spcBef>
              <a:spcPts val="1200"/>
            </a:spcBef>
            <a:spcAft>
              <a:spcPts val="1000"/>
            </a:spcAft>
            <a:buClr>
              <a:schemeClr val="accent1"/>
            </a:buClr>
            <a:buSzPct val="80000"/>
            <a:buFont typeface="Courier New" panose="02070309020205020404" pitchFamily="49" charset="0"/>
            <a:buChar char="o"/>
          </a:pPr>
          <a:r>
            <a:rPr lang="en-US" sz="2000" b="1" i="0" strike="noStrike" kern="1200">
              <a:solidFill>
                <a:schemeClr val="bg1"/>
              </a:solidFill>
              <a:effectLst/>
              <a:latin typeface="Calibri" panose="020F0502020204030204" pitchFamily="34" charset="0"/>
            </a:rPr>
            <a:t>Discover</a:t>
          </a:r>
          <a:r>
            <a:rPr lang="en-US" sz="2000" b="0" i="0" strike="noStrike" kern="1200">
              <a:solidFill>
                <a:schemeClr val="bg1"/>
              </a:solidFill>
              <a:effectLst/>
              <a:latin typeface="Calibri" panose="020F0502020204030204" pitchFamily="34" charset="0"/>
            </a:rPr>
            <a:t> and </a:t>
          </a:r>
          <a:r>
            <a:rPr lang="en-US" sz="2000" b="1" i="0" strike="noStrike" kern="1200">
              <a:solidFill>
                <a:schemeClr val="bg1"/>
              </a:solidFill>
              <a:effectLst/>
              <a:latin typeface="Calibri" panose="020F0502020204030204" pitchFamily="34" charset="0"/>
            </a:rPr>
            <a:t>access</a:t>
          </a:r>
          <a:r>
            <a:rPr lang="en-US" sz="2000" b="0" i="0" strike="noStrike" kern="1200">
              <a:solidFill>
                <a:schemeClr val="bg1"/>
              </a:solidFill>
              <a:effectLst/>
              <a:latin typeface="Calibri" panose="020F0502020204030204" pitchFamily="34" charset="0"/>
            </a:rPr>
            <a:t> FAIR research outputs</a:t>
          </a:r>
          <a:endParaRPr lang="en-US" sz="2000" b="0" i="0" kern="1200">
            <a:solidFill>
              <a:schemeClr val="bg1"/>
            </a:solidFill>
            <a:latin typeface="+mn-lt"/>
            <a:ea typeface="Roboto" panose="02000000000000000000" pitchFamily="2" charset="0"/>
          </a:endParaRPr>
        </a:p>
        <a:p>
          <a:pPr marL="228600" lvl="1" indent="-228600" algn="l" defTabSz="889000">
            <a:lnSpc>
              <a:spcPct val="90000"/>
            </a:lnSpc>
            <a:spcBef>
              <a:spcPct val="0"/>
            </a:spcBef>
            <a:spcAft>
              <a:spcPts val="1000"/>
            </a:spcAft>
            <a:buClr>
              <a:schemeClr val="accent1"/>
            </a:buClr>
            <a:buSzPct val="80000"/>
            <a:buFont typeface="Courier New" panose="02070309020205020404" pitchFamily="49" charset="0"/>
            <a:buChar char="o"/>
          </a:pPr>
          <a:r>
            <a:rPr lang="en-US" sz="2000" b="1" i="0" strike="noStrike" kern="1200">
              <a:solidFill>
                <a:schemeClr val="bg1"/>
              </a:solidFill>
              <a:effectLst/>
              <a:latin typeface="Calibri" panose="020F0502020204030204" pitchFamily="34" charset="0"/>
            </a:rPr>
            <a:t>Analyze</a:t>
          </a:r>
          <a:r>
            <a:rPr lang="en-US" sz="2000" b="0" i="0" strike="noStrike" kern="1200">
              <a:solidFill>
                <a:schemeClr val="bg1"/>
              </a:solidFill>
              <a:effectLst/>
              <a:latin typeface="Calibri" panose="020F0502020204030204" pitchFamily="34" charset="0"/>
            </a:rPr>
            <a:t> and </a:t>
          </a:r>
          <a:r>
            <a:rPr lang="en-US" sz="2000" b="1" i="0" strike="noStrike" kern="1200">
              <a:solidFill>
                <a:schemeClr val="bg1"/>
              </a:solidFill>
              <a:effectLst/>
              <a:latin typeface="Calibri" panose="020F0502020204030204" pitchFamily="34" charset="0"/>
            </a:rPr>
            <a:t>share</a:t>
          </a:r>
          <a:r>
            <a:rPr lang="en-US" sz="2000" b="0" i="0" strike="noStrike" kern="1200">
              <a:solidFill>
                <a:schemeClr val="bg1"/>
              </a:solidFill>
              <a:effectLst/>
              <a:latin typeface="Calibri" panose="020F0502020204030204" pitchFamily="34" charset="0"/>
            </a:rPr>
            <a:t> digital research objects</a:t>
          </a:r>
          <a:endParaRPr lang="en-US" sz="2000" b="0" i="0" kern="1200">
            <a:solidFill>
              <a:schemeClr val="bg1"/>
            </a:solidFill>
            <a:latin typeface="+mn-lt"/>
            <a:ea typeface="Roboto" panose="02000000000000000000" pitchFamily="2" charset="0"/>
          </a:endParaRPr>
        </a:p>
        <a:p>
          <a:pPr marL="228600" lvl="1" indent="-228600" algn="l" defTabSz="889000">
            <a:lnSpc>
              <a:spcPct val="90000"/>
            </a:lnSpc>
            <a:spcBef>
              <a:spcPct val="0"/>
            </a:spcBef>
            <a:spcAft>
              <a:spcPts val="1000"/>
            </a:spcAft>
            <a:buClr>
              <a:schemeClr val="accent1"/>
            </a:buClr>
            <a:buSzPct val="80000"/>
            <a:buFont typeface="Courier New" panose="02070309020205020404" pitchFamily="49" charset="0"/>
            <a:buChar char="o"/>
          </a:pPr>
          <a:r>
            <a:rPr lang="en-US" sz="2000" b="1" i="0" strike="noStrike" kern="1200">
              <a:solidFill>
                <a:schemeClr val="bg1"/>
              </a:solidFill>
              <a:effectLst/>
              <a:latin typeface="Calibri" panose="020F0502020204030204" pitchFamily="34" charset="0"/>
            </a:rPr>
            <a:t>Experiment</a:t>
          </a:r>
          <a:r>
            <a:rPr lang="en-US" sz="2000" b="0" i="0" strike="noStrike" kern="1200">
              <a:solidFill>
                <a:schemeClr val="bg1"/>
              </a:solidFill>
              <a:effectLst/>
              <a:latin typeface="Calibri" panose="020F0502020204030204" pitchFamily="34" charset="0"/>
            </a:rPr>
            <a:t> with existing analytical workflows</a:t>
          </a:r>
          <a:endParaRPr lang="en-US" sz="2000" b="0" i="0" kern="1200">
            <a:solidFill>
              <a:schemeClr val="bg1"/>
            </a:solidFill>
            <a:latin typeface="+mn-lt"/>
            <a:ea typeface="Roboto" panose="02000000000000000000" pitchFamily="2" charset="0"/>
          </a:endParaRPr>
        </a:p>
        <a:p>
          <a:pPr marL="228600" lvl="1" indent="-228600" algn="l" defTabSz="889000">
            <a:lnSpc>
              <a:spcPct val="90000"/>
            </a:lnSpc>
            <a:spcBef>
              <a:spcPct val="0"/>
            </a:spcBef>
            <a:spcAft>
              <a:spcPts val="1000"/>
            </a:spcAft>
            <a:buClr>
              <a:schemeClr val="accent1"/>
            </a:buClr>
            <a:buSzPct val="80000"/>
            <a:buFont typeface="Courier New" panose="02070309020205020404" pitchFamily="49" charset="0"/>
            <a:buChar char="o"/>
          </a:pPr>
          <a:r>
            <a:rPr lang="en-US" sz="2000" b="1" i="0" strike="noStrike" kern="1200">
              <a:solidFill>
                <a:schemeClr val="bg1"/>
              </a:solidFill>
              <a:effectLst/>
              <a:latin typeface="Calibri" panose="020F0502020204030204" pitchFamily="34" charset="0"/>
            </a:rPr>
            <a:t>Develop</a:t>
          </a:r>
          <a:r>
            <a:rPr lang="en-US" sz="2000" b="0" i="0" strike="noStrike" kern="1200">
              <a:solidFill>
                <a:schemeClr val="bg1"/>
              </a:solidFill>
              <a:effectLst/>
              <a:latin typeface="Calibri" panose="020F0502020204030204" pitchFamily="34" charset="0"/>
            </a:rPr>
            <a:t> custom data analysis workflows</a:t>
          </a:r>
          <a:endParaRPr lang="en-US" sz="2000" b="0" i="0" kern="1200">
            <a:solidFill>
              <a:schemeClr val="bg1"/>
            </a:solidFill>
            <a:latin typeface="+mn-lt"/>
            <a:ea typeface="Roboto" panose="02000000000000000000" pitchFamily="2" charset="0"/>
          </a:endParaRPr>
        </a:p>
        <a:p>
          <a:pPr marL="228600" lvl="1" indent="-228600" algn="l" defTabSz="889000">
            <a:lnSpc>
              <a:spcPct val="90000"/>
            </a:lnSpc>
            <a:spcBef>
              <a:spcPct val="0"/>
            </a:spcBef>
            <a:spcAft>
              <a:spcPts val="1000"/>
            </a:spcAft>
            <a:buClr>
              <a:schemeClr val="accent1"/>
            </a:buClr>
            <a:buSzPct val="80000"/>
            <a:buFont typeface="Courier New" panose="02070309020205020404" pitchFamily="49" charset="0"/>
            <a:buChar char="o"/>
          </a:pPr>
          <a:r>
            <a:rPr lang="en-US" sz="2000" b="1" i="0" strike="noStrike" kern="1200">
              <a:solidFill>
                <a:schemeClr val="bg1"/>
              </a:solidFill>
              <a:effectLst/>
              <a:latin typeface="Calibri" panose="020F0502020204030204" pitchFamily="34" charset="0"/>
            </a:rPr>
            <a:t>Enhance</a:t>
          </a:r>
          <a:r>
            <a:rPr lang="en-US" sz="2000" b="0" i="0" strike="noStrike" kern="1200">
              <a:solidFill>
                <a:schemeClr val="bg1"/>
              </a:solidFill>
              <a:effectLst/>
              <a:latin typeface="Calibri" panose="020F0502020204030204" pitchFamily="34" charset="0"/>
            </a:rPr>
            <a:t> the </a:t>
          </a:r>
          <a:r>
            <a:rPr lang="en-US" sz="2000" b="1" i="0" strike="noStrike" kern="1200">
              <a:solidFill>
                <a:schemeClr val="bg1"/>
              </a:solidFill>
              <a:effectLst/>
              <a:latin typeface="Calibri" panose="020F0502020204030204" pitchFamily="34" charset="0"/>
            </a:rPr>
            <a:t>reusability</a:t>
          </a:r>
          <a:r>
            <a:rPr lang="en-US" sz="2000" b="0" i="0" strike="noStrike" kern="1200">
              <a:solidFill>
                <a:schemeClr val="bg1"/>
              </a:solidFill>
              <a:effectLst/>
              <a:latin typeface="Calibri" panose="020F0502020204030204" pitchFamily="34" charset="0"/>
            </a:rPr>
            <a:t> of AquaINFRA products</a:t>
          </a:r>
          <a:endParaRPr lang="en-US" sz="2000" b="0" i="0" kern="1200">
            <a:solidFill>
              <a:schemeClr val="bg1"/>
            </a:solidFill>
            <a:latin typeface="+mn-lt"/>
            <a:ea typeface="Roboto" panose="02000000000000000000" pitchFamily="2" charset="0"/>
          </a:endParaRPr>
        </a:p>
        <a:p>
          <a:pPr marL="228600" lvl="1" indent="-228600" algn="l" defTabSz="889000">
            <a:lnSpc>
              <a:spcPct val="90000"/>
            </a:lnSpc>
            <a:spcBef>
              <a:spcPct val="0"/>
            </a:spcBef>
            <a:spcAft>
              <a:spcPts val="1000"/>
            </a:spcAft>
            <a:buClr>
              <a:schemeClr val="accent1"/>
            </a:buClr>
            <a:buSzPct val="80000"/>
            <a:buFont typeface="Courier New" panose="02070309020205020404" pitchFamily="49" charset="0"/>
            <a:buChar char="o"/>
          </a:pPr>
          <a:r>
            <a:rPr lang="en-US" sz="2000" b="1" i="0" kern="1200">
              <a:solidFill>
                <a:schemeClr val="bg1"/>
              </a:solidFill>
              <a:latin typeface="Calibri" panose="020F0502020204030204" pitchFamily="34" charset="0"/>
            </a:rPr>
            <a:t>Transform</a:t>
          </a:r>
          <a:r>
            <a:rPr lang="en-US" sz="2000" b="0" i="0" kern="1200">
              <a:solidFill>
                <a:schemeClr val="bg1"/>
              </a:solidFill>
              <a:latin typeface="Calibri" panose="020F0502020204030204" pitchFamily="34" charset="0"/>
            </a:rPr>
            <a:t> how research outputs are created and shared</a:t>
          </a:r>
          <a:endParaRPr lang="en-US" sz="2000" b="0" i="0" kern="1200">
            <a:solidFill>
              <a:schemeClr val="bg1"/>
            </a:solidFill>
            <a:latin typeface="+mn-lt"/>
            <a:ea typeface="Roboto" panose="02000000000000000000" pitchFamily="2" charset="0"/>
          </a:endParaRPr>
        </a:p>
      </dsp:txBody>
      <dsp:txXfrm>
        <a:off x="0" y="0"/>
        <a:ext cx="7598820" cy="496936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0-25T10:54:09.425"/>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0,'29'2,"54"9,-18 0,-33-6,0 1,40 15,-48-13,0-1,0-1,1-1,-1-1,29 1,366-7,-400 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0-25T10:54:12.650"/>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0,'0'3,"0"-1,1 1,-1-1,1 1,-1-1,1 0,0 1,0-1,1 0,-1 1,0-1,1 0,-1 0,1 0,0 0,-1-1,1 1,0 0,0-1,3 2,54 29,-8-4,-39-19,2 0,-1-1,1-1,0 0,0-1,1 0,0-1,0-1,0 0,0-1,17 1,25 0,98-6,-56 0,126 2,-206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0-25T07:42:04.091"/>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1,'111'0,"0"4,151 24,-83-4,37 7,17 5,-107-19,68 2,1-8,203-16,-93-1,2590 6,-2845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0-25T11:13:07.520"/>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1,'565'0,"-528"1,60 12,-59-7,56 2,77-10,123 4,-198 11,-61-7,58 2,-64-6,55 11,-53-8,45 4,-51-7,45 9,-45-6,48 4,712-7,-382-5,-379 3,13 1,0-2,0-1,60-12,-66 8,51-3,25-5,-56 6,1 3,0 2,87 6,-30-1,-85-2</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0-25T11:13:15.820"/>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1 118,'2'-3,"1"0,-1-1,1 2,0-1,0 0,0 1,1-1,-1 1,1 0,-1 0,7-3,-3 1,17-8,0 1,0 0,1 2,0 1,1 1,0 1,0 1,28-1,36 2,95 7,-45 0,330-3,-449 1,-1 1,37 9,-34-6,-1-1,27 1,89-6,56 2,-102 12,-58-7,60 3,2214-8,-1092-3,-1110 0,118 5,-73 24,-129-26</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09T15:51:27.986"/>
    </inkml:context>
    <inkml:brush xml:id="br0">
      <inkml:brushProperty name="width" value="0.05" units="cm"/>
      <inkml:brushProperty name="height" value="0.05" units="cm"/>
      <inkml:brushProperty name="color" value="#008C3A"/>
      <inkml:brushProperty name="ignorePressure" value="1"/>
    </inkml:brush>
  </inkml:definitions>
  <inkml:trace contextRef="#ctx0" brushRef="#br0">0 819</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09T15:51:27.987"/>
    </inkml:context>
    <inkml:brush xml:id="br0">
      <inkml:brushProperty name="width" value="0.05" units="cm"/>
      <inkml:brushProperty name="height" value="0.05" units="cm"/>
      <inkml:brushProperty name="color" value="#008C3A"/>
      <inkml:brushProperty name="ignorePressure" value="1"/>
    </inkml:brush>
  </inkml:definitions>
  <inkml:trace contextRef="#ctx0" brushRef="#br0">0 1182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2"/>
            <a:ext cx="3078427" cy="513508"/>
          </a:xfrm>
          <a:prstGeom prst="rect">
            <a:avLst/>
          </a:prstGeom>
        </p:spPr>
        <p:txBody>
          <a:bodyPr vert="horz" lIns="94629" tIns="47315" rIns="94629" bIns="47315" rtlCol="0"/>
          <a:lstStyle>
            <a:lvl1pPr algn="l">
              <a:defRPr sz="1200"/>
            </a:lvl1pPr>
          </a:lstStyle>
          <a:p>
            <a:endParaRPr lang="de-DE"/>
          </a:p>
        </p:txBody>
      </p:sp>
      <p:sp>
        <p:nvSpPr>
          <p:cNvPr id="3" name="Datumsplatzhalter 2"/>
          <p:cNvSpPr>
            <a:spLocks noGrp="1"/>
          </p:cNvSpPr>
          <p:nvPr>
            <p:ph type="dt" idx="1"/>
          </p:nvPr>
        </p:nvSpPr>
        <p:spPr>
          <a:xfrm>
            <a:off x="4023993" y="2"/>
            <a:ext cx="3078427" cy="513508"/>
          </a:xfrm>
          <a:prstGeom prst="rect">
            <a:avLst/>
          </a:prstGeom>
        </p:spPr>
        <p:txBody>
          <a:bodyPr vert="horz" lIns="94629" tIns="47315" rIns="94629" bIns="47315" rtlCol="0"/>
          <a:lstStyle>
            <a:lvl1pPr algn="r">
              <a:defRPr sz="1200"/>
            </a:lvl1pPr>
          </a:lstStyle>
          <a:p>
            <a:fld id="{9A0B85A8-92A0-49BB-AF62-B39DE008D9AC}" type="datetimeFigureOut">
              <a:rPr lang="de-DE" smtClean="0"/>
              <a:t>21.05.2025</a:t>
            </a:fld>
            <a:endParaRPr lang="de-DE"/>
          </a:p>
        </p:txBody>
      </p:sp>
      <p:sp>
        <p:nvSpPr>
          <p:cNvPr id="4" name="Folienbildplatzhalter 3"/>
          <p:cNvSpPr>
            <a:spLocks noGrp="1" noRot="1" noChangeAspect="1"/>
          </p:cNvSpPr>
          <p:nvPr>
            <p:ph type="sldImg" idx="2"/>
          </p:nvPr>
        </p:nvSpPr>
        <p:spPr>
          <a:xfrm>
            <a:off x="482600" y="1279525"/>
            <a:ext cx="6138863" cy="3452813"/>
          </a:xfrm>
          <a:prstGeom prst="rect">
            <a:avLst/>
          </a:prstGeom>
          <a:noFill/>
          <a:ln w="12700">
            <a:solidFill>
              <a:prstClr val="black"/>
            </a:solidFill>
          </a:ln>
        </p:spPr>
        <p:txBody>
          <a:bodyPr vert="horz" lIns="94629" tIns="47315" rIns="94629" bIns="47315" rtlCol="0" anchor="ctr"/>
          <a:lstStyle/>
          <a:p>
            <a:endParaRPr lang="de-DE"/>
          </a:p>
        </p:txBody>
      </p:sp>
      <p:sp>
        <p:nvSpPr>
          <p:cNvPr id="5" name="Notizenplatzhalter 4"/>
          <p:cNvSpPr>
            <a:spLocks noGrp="1"/>
          </p:cNvSpPr>
          <p:nvPr>
            <p:ph type="body" sz="quarter" idx="3"/>
          </p:nvPr>
        </p:nvSpPr>
        <p:spPr>
          <a:xfrm>
            <a:off x="710407" y="4925407"/>
            <a:ext cx="5683250" cy="4029880"/>
          </a:xfrm>
          <a:prstGeom prst="rect">
            <a:avLst/>
          </a:prstGeom>
        </p:spPr>
        <p:txBody>
          <a:bodyPr vert="horz" lIns="94629" tIns="47315" rIns="94629" bIns="47315"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721107"/>
            <a:ext cx="3078427" cy="513506"/>
          </a:xfrm>
          <a:prstGeom prst="rect">
            <a:avLst/>
          </a:prstGeom>
        </p:spPr>
        <p:txBody>
          <a:bodyPr vert="horz" lIns="94629" tIns="47315" rIns="94629" bIns="47315" rtlCol="0" anchor="b"/>
          <a:lstStyle>
            <a:lvl1pPr algn="l">
              <a:defRPr sz="1200"/>
            </a:lvl1pPr>
          </a:lstStyle>
          <a:p>
            <a:endParaRPr lang="de-DE"/>
          </a:p>
        </p:txBody>
      </p:sp>
      <p:sp>
        <p:nvSpPr>
          <p:cNvPr id="7" name="Foliennummernplatzhalter 6"/>
          <p:cNvSpPr>
            <a:spLocks noGrp="1"/>
          </p:cNvSpPr>
          <p:nvPr>
            <p:ph type="sldNum" sz="quarter" idx="5"/>
          </p:nvPr>
        </p:nvSpPr>
        <p:spPr>
          <a:xfrm>
            <a:off x="4023993" y="9721107"/>
            <a:ext cx="3078427" cy="513506"/>
          </a:xfrm>
          <a:prstGeom prst="rect">
            <a:avLst/>
          </a:prstGeom>
        </p:spPr>
        <p:txBody>
          <a:bodyPr vert="horz" lIns="94629" tIns="47315" rIns="94629" bIns="47315" rtlCol="0" anchor="b"/>
          <a:lstStyle>
            <a:lvl1pPr algn="r">
              <a:defRPr sz="1200"/>
            </a:lvl1pPr>
          </a:lstStyle>
          <a:p>
            <a:fld id="{15EB998F-D115-4698-80A3-E0C86A2D4606}" type="slidenum">
              <a:rPr lang="de-DE" smtClean="0"/>
              <a:t>‹Nr.›</a:t>
            </a:fld>
            <a:endParaRPr lang="de-DE"/>
          </a:p>
        </p:txBody>
      </p:sp>
    </p:spTree>
    <p:extLst>
      <p:ext uri="{BB962C8B-B14F-4D97-AF65-F5344CB8AC3E}">
        <p14:creationId xmlns:p14="http://schemas.microsoft.com/office/powerpoint/2010/main" val="3823067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a:p>
        </p:txBody>
      </p:sp>
      <p:sp>
        <p:nvSpPr>
          <p:cNvPr id="4" name="Foliennummernplatzhalter 3"/>
          <p:cNvSpPr>
            <a:spLocks noGrp="1"/>
          </p:cNvSpPr>
          <p:nvPr>
            <p:ph type="sldNum" sz="quarter" idx="5"/>
          </p:nvPr>
        </p:nvSpPr>
        <p:spPr/>
        <p:txBody>
          <a:bodyPr/>
          <a:lstStyle/>
          <a:p>
            <a:fld id="{15EB998F-D115-4698-80A3-E0C86A2D4606}" type="slidenum">
              <a:rPr lang="de-DE" smtClean="0"/>
              <a:t>1</a:t>
            </a:fld>
            <a:endParaRPr lang="de-DE"/>
          </a:p>
        </p:txBody>
      </p:sp>
    </p:spTree>
    <p:extLst>
      <p:ext uri="{BB962C8B-B14F-4D97-AF65-F5344CB8AC3E}">
        <p14:creationId xmlns:p14="http://schemas.microsoft.com/office/powerpoint/2010/main" val="602603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1242"/>
              </a:spcAft>
            </a:pPr>
            <a:endParaRPr lang="en-GB" dirty="0">
              <a:solidFill>
                <a:srgbClr val="07857A"/>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FE28B23-E062-4A3A-87CA-F76CA6F8C3AB}" type="slidenum">
              <a:rPr lang="en-GB" smtClean="0"/>
              <a:t>2</a:t>
            </a:fld>
            <a:endParaRPr lang="en-GB"/>
          </a:p>
        </p:txBody>
      </p:sp>
    </p:spTree>
    <p:extLst>
      <p:ext uri="{BB962C8B-B14F-4D97-AF65-F5344CB8AC3E}">
        <p14:creationId xmlns:p14="http://schemas.microsoft.com/office/powerpoint/2010/main" val="907524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429" indent="-177429">
              <a:buFont typeface="Arial" panose="020B0604020202020204" pitchFamily="34" charset="0"/>
              <a:buChar char="•"/>
            </a:pPr>
            <a:r>
              <a:rPr lang="en-GB" dirty="0"/>
              <a:t>Umbrella term</a:t>
            </a:r>
          </a:p>
          <a:p>
            <a:pPr marL="177429" indent="-177429">
              <a:buFont typeface="Arial" panose="020B0604020202020204" pitchFamily="34" charset="0"/>
              <a:buChar char="•"/>
            </a:pPr>
            <a:r>
              <a:rPr lang="en-GB" dirty="0"/>
              <a:t>NEXT</a:t>
            </a:r>
          </a:p>
          <a:p>
            <a:pPr marL="177429" indent="-177429">
              <a:buFont typeface="Arial" panose="020B0604020202020204" pitchFamily="34" charset="0"/>
              <a:buChar char="•"/>
            </a:pPr>
            <a:r>
              <a:rPr lang="en-GB" dirty="0"/>
              <a:t>First, Open Scientific knowledge</a:t>
            </a:r>
          </a:p>
          <a:p>
            <a:pPr marL="650576" lvl="1" indent="-177429">
              <a:buFont typeface="Arial" panose="020B0604020202020204" pitchFamily="34" charset="0"/>
              <a:buChar char="•"/>
            </a:pPr>
            <a:r>
              <a:rPr lang="en-GB" dirty="0"/>
              <a:t>OA to Sc. publications</a:t>
            </a:r>
          </a:p>
          <a:p>
            <a:pPr marL="650576" lvl="1" indent="-177429">
              <a:buFont typeface="Arial" panose="020B0604020202020204" pitchFamily="34" charset="0"/>
              <a:buChar char="•"/>
            </a:pPr>
            <a:r>
              <a:rPr lang="en-GB" dirty="0"/>
              <a:t>Open hardware (specifications)</a:t>
            </a:r>
          </a:p>
          <a:p>
            <a:pPr marL="650576" lvl="1" indent="-177429">
              <a:buFont typeface="Arial" panose="020B0604020202020204" pitchFamily="34" charset="0"/>
              <a:buChar char="•"/>
            </a:pPr>
            <a:r>
              <a:rPr lang="en-GB" dirty="0"/>
              <a:t>We will learn about Open research data and Open Source Software and Code later</a:t>
            </a:r>
          </a:p>
          <a:p>
            <a:pPr marL="650576" lvl="1" indent="-177429">
              <a:buFont typeface="Arial" panose="020B0604020202020204" pitchFamily="34" charset="0"/>
              <a:buChar char="•"/>
            </a:pPr>
            <a:r>
              <a:rPr lang="en-GB" dirty="0"/>
              <a:t>OER is about providing free access to teaching materials</a:t>
            </a:r>
          </a:p>
          <a:p>
            <a:pPr marL="177429" indent="-177429">
              <a:buFont typeface="Arial" panose="020B0604020202020204" pitchFamily="34" charset="0"/>
              <a:buChar char="•"/>
            </a:pPr>
            <a:r>
              <a:rPr lang="en-GB" dirty="0"/>
              <a:t>Focus not on articles only</a:t>
            </a:r>
          </a:p>
          <a:p>
            <a:pPr marL="177429" indent="-177429">
              <a:buFont typeface="Arial" panose="020B0604020202020204" pitchFamily="34" charset="0"/>
              <a:buChar char="•"/>
            </a:pPr>
            <a:r>
              <a:rPr lang="en-GB" dirty="0"/>
              <a:t>NEXT</a:t>
            </a:r>
          </a:p>
          <a:p>
            <a:pPr marL="177429" indent="-177429">
              <a:buFont typeface="Arial" panose="020B0604020202020204" pitchFamily="34" charset="0"/>
              <a:buChar char="•"/>
            </a:pPr>
            <a:r>
              <a:rPr lang="en-GB" dirty="0"/>
              <a:t>Second, Open Science infrastructures</a:t>
            </a:r>
          </a:p>
          <a:p>
            <a:pPr marL="650576" lvl="1" indent="-177429">
              <a:buFont typeface="Arial" panose="020B0604020202020204" pitchFamily="34" charset="0"/>
              <a:buChar char="•"/>
            </a:pPr>
            <a:r>
              <a:rPr lang="en-GB" dirty="0"/>
              <a:t>Repositories</a:t>
            </a:r>
          </a:p>
          <a:p>
            <a:pPr marL="650576" lvl="1" indent="-177429">
              <a:buFont typeface="Arial" panose="020B0604020202020204" pitchFamily="34" charset="0"/>
              <a:buChar char="•"/>
            </a:pPr>
            <a:r>
              <a:rPr lang="en-GB" dirty="0"/>
              <a:t>Comp. infrastructures</a:t>
            </a:r>
          </a:p>
          <a:p>
            <a:pPr marL="177429" indent="-177429">
              <a:buFont typeface="Arial" panose="020B0604020202020204" pitchFamily="34" charset="0"/>
              <a:buChar char="•"/>
            </a:pPr>
            <a:r>
              <a:rPr lang="en-GB" dirty="0"/>
              <a:t>NEXT</a:t>
            </a:r>
          </a:p>
          <a:p>
            <a:pPr marL="177429" indent="-177429">
              <a:buFont typeface="Arial" panose="020B0604020202020204" pitchFamily="34" charset="0"/>
              <a:buChar char="•"/>
            </a:pPr>
            <a:r>
              <a:rPr lang="en-GB" dirty="0"/>
              <a:t>Third, Open engagement of societal actors</a:t>
            </a:r>
          </a:p>
          <a:p>
            <a:pPr marL="650576" lvl="1" indent="-177429">
              <a:buFont typeface="Arial" panose="020B0604020202020204" pitchFamily="34" charset="0"/>
              <a:buChar char="•"/>
            </a:pPr>
            <a:r>
              <a:rPr lang="en-GB" dirty="0"/>
              <a:t>Participatory and citizen science</a:t>
            </a:r>
          </a:p>
          <a:p>
            <a:pPr marL="177429" indent="-177429">
              <a:buFont typeface="Arial" panose="020B0604020202020204" pitchFamily="34" charset="0"/>
              <a:buChar char="•"/>
            </a:pPr>
            <a:r>
              <a:rPr lang="en-GB" dirty="0"/>
              <a:t>NEXT</a:t>
            </a:r>
          </a:p>
          <a:p>
            <a:pPr marL="177429" indent="-177429">
              <a:buFont typeface="Arial" panose="020B0604020202020204" pitchFamily="34" charset="0"/>
              <a:buChar char="•"/>
            </a:pPr>
            <a:r>
              <a:rPr lang="en-GB" dirty="0"/>
              <a:t>Finally, open dialogue with other knowledge systems and producers</a:t>
            </a:r>
          </a:p>
          <a:p>
            <a:pPr marL="650576" lvl="1" indent="-177429">
              <a:buFont typeface="Arial" panose="020B0604020202020204" pitchFamily="34" charset="0"/>
              <a:buChar char="•"/>
            </a:pPr>
            <a:r>
              <a:rPr lang="en-GB" dirty="0"/>
              <a:t>For example, indigenous data</a:t>
            </a:r>
          </a:p>
          <a:p>
            <a:pPr marL="177429" indent="-177429">
              <a:buFont typeface="Arial" panose="020B0604020202020204" pitchFamily="34" charset="0"/>
              <a:buChar char="•"/>
            </a:pPr>
            <a:r>
              <a:rPr lang="en-GB" dirty="0"/>
              <a:t>Developed by UNESCO </a:t>
            </a:r>
          </a:p>
          <a:p>
            <a:pPr marL="177429" indent="-177429">
              <a:buFont typeface="Arial" panose="020B0604020202020204" pitchFamily="34" charset="0"/>
              <a:buChar char="•"/>
            </a:pPr>
            <a:r>
              <a:rPr lang="en-GB" dirty="0"/>
              <a:t>NEXT</a:t>
            </a:r>
          </a:p>
          <a:p>
            <a:pPr marL="177429" indent="-177429">
              <a:buFont typeface="Arial" panose="020B0604020202020204" pitchFamily="34" charset="0"/>
              <a:buChar char="•"/>
            </a:pPr>
            <a:r>
              <a:rPr lang="en-GB" dirty="0"/>
              <a:t>Cover 4 principles</a:t>
            </a:r>
          </a:p>
          <a:p>
            <a:pPr marL="650576" lvl="1" indent="-177429" defTabSz="946292">
              <a:buFont typeface="Arial" panose="020B0604020202020204" pitchFamily="34" charset="0"/>
              <a:buChar char="•"/>
              <a:defRPr/>
            </a:pPr>
            <a:r>
              <a:rPr lang="en-GB" dirty="0">
                <a:solidFill>
                  <a:schemeClr val="bg1">
                    <a:lumMod val="50000"/>
                  </a:schemeClr>
                </a:solidFill>
                <a:cs typeface="MV Boli" panose="02000500030200090000" pitchFamily="2" charset="0"/>
              </a:rPr>
              <a:t>Make research outputs transparently available</a:t>
            </a:r>
          </a:p>
          <a:p>
            <a:pPr marL="650576" lvl="1" indent="-177429" defTabSz="946292">
              <a:buFont typeface="Arial" panose="020B0604020202020204" pitchFamily="34" charset="0"/>
              <a:buChar char="•"/>
              <a:defRPr/>
            </a:pPr>
            <a:r>
              <a:rPr lang="en-GB" dirty="0"/>
              <a:t>Increase the diversity of research outputs</a:t>
            </a:r>
          </a:p>
          <a:p>
            <a:pPr marL="650576" lvl="1" indent="-177429" defTabSz="946292">
              <a:buFont typeface="Arial" panose="020B0604020202020204" pitchFamily="34" charset="0"/>
              <a:buChar char="•"/>
              <a:defRPr/>
            </a:pPr>
            <a:r>
              <a:rPr lang="en-GB" dirty="0"/>
              <a:t>Make sure publicly funded research becomes a public good</a:t>
            </a:r>
          </a:p>
          <a:p>
            <a:pPr marL="650576" lvl="1" indent="-177429" defTabSz="946292">
              <a:buFont typeface="Arial" panose="020B0604020202020204" pitchFamily="34" charset="0"/>
              <a:buChar char="•"/>
              <a:defRPr/>
            </a:pPr>
            <a:r>
              <a:rPr lang="en-GB" dirty="0"/>
              <a:t>Level the field and allow everyone to access and contribute to science</a:t>
            </a:r>
          </a:p>
        </p:txBody>
      </p:sp>
      <p:sp>
        <p:nvSpPr>
          <p:cNvPr id="4" name="Slide Number Placeholder 3"/>
          <p:cNvSpPr>
            <a:spLocks noGrp="1"/>
          </p:cNvSpPr>
          <p:nvPr>
            <p:ph type="sldNum" sz="quarter" idx="5"/>
          </p:nvPr>
        </p:nvSpPr>
        <p:spPr/>
        <p:txBody>
          <a:bodyPr/>
          <a:lstStyle/>
          <a:p>
            <a:fld id="{8FE28B23-E062-4A3A-87CA-F76CA6F8C3AB}" type="slidenum">
              <a:rPr lang="en-GB" smtClean="0"/>
              <a:t>3</a:t>
            </a:fld>
            <a:endParaRPr lang="en-GB"/>
          </a:p>
        </p:txBody>
      </p:sp>
    </p:spTree>
    <p:extLst>
      <p:ext uri="{BB962C8B-B14F-4D97-AF65-F5344CB8AC3E}">
        <p14:creationId xmlns:p14="http://schemas.microsoft.com/office/powerpoint/2010/main" val="30155040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6292">
              <a:defRPr/>
            </a:pPr>
            <a:endParaRPr lang="en-GB" sz="1900" dirty="0">
              <a:latin typeface="Arial" panose="020B0604020202020204" pitchFamily="34" charset="0"/>
            </a:endParaRPr>
          </a:p>
        </p:txBody>
      </p:sp>
      <p:sp>
        <p:nvSpPr>
          <p:cNvPr id="4" name="Slide Number Placeholder 3"/>
          <p:cNvSpPr>
            <a:spLocks noGrp="1"/>
          </p:cNvSpPr>
          <p:nvPr>
            <p:ph type="sldNum" sz="quarter" idx="5"/>
          </p:nvPr>
        </p:nvSpPr>
        <p:spPr/>
        <p:txBody>
          <a:bodyPr/>
          <a:lstStyle/>
          <a:p>
            <a:fld id="{8FE28B23-E062-4A3A-87CA-F76CA6F8C3AB}" type="slidenum">
              <a:rPr lang="en-GB" smtClean="0"/>
              <a:t>4</a:t>
            </a:fld>
            <a:endParaRPr lang="en-GB"/>
          </a:p>
        </p:txBody>
      </p:sp>
    </p:spTree>
    <p:extLst>
      <p:ext uri="{BB962C8B-B14F-4D97-AF65-F5344CB8AC3E}">
        <p14:creationId xmlns:p14="http://schemas.microsoft.com/office/powerpoint/2010/main" val="1904001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429" indent="-177429">
              <a:lnSpc>
                <a:spcPct val="90000"/>
              </a:lnSpc>
              <a:spcAft>
                <a:spcPts val="621"/>
              </a:spcAft>
              <a:buFont typeface="Arial" panose="020B0604020202020204" pitchFamily="34" charset="0"/>
              <a:buChar char="•"/>
            </a:pPr>
            <a:r>
              <a:rPr lang="en-GB" dirty="0">
                <a:latin typeface="Calibri" panose="020F0502020204030204" pitchFamily="34" charset="0"/>
                <a:cs typeface="Calibri" panose="020F0502020204030204" pitchFamily="34" charset="0"/>
              </a:rPr>
              <a:t>Research cycle in a nutshell, steps to achieve new scientific findings</a:t>
            </a:r>
          </a:p>
          <a:p>
            <a:pPr marL="177429" indent="-177429">
              <a:lnSpc>
                <a:spcPct val="90000"/>
              </a:lnSpc>
              <a:spcAft>
                <a:spcPts val="621"/>
              </a:spcAft>
              <a:buFont typeface="Arial" panose="020B0604020202020204" pitchFamily="34" charset="0"/>
              <a:buChar char="•"/>
            </a:pPr>
            <a:r>
              <a:rPr lang="en-GB" dirty="0">
                <a:latin typeface="Calibri" panose="020F0502020204030204" pitchFamily="34" charset="0"/>
                <a:cs typeface="Calibri" panose="020F0502020204030204" pitchFamily="34" charset="0"/>
              </a:rPr>
              <a:t>Assume, a climatologist (Amy) observed…</a:t>
            </a:r>
          </a:p>
          <a:p>
            <a:pPr marL="177429" indent="-177429">
              <a:lnSpc>
                <a:spcPct val="90000"/>
              </a:lnSpc>
              <a:spcAft>
                <a:spcPts val="621"/>
              </a:spcAft>
              <a:buFont typeface="Arial" panose="020B0604020202020204" pitchFamily="34" charset="0"/>
              <a:buChar char="•"/>
            </a:pPr>
            <a:r>
              <a:rPr lang="en-GB" dirty="0">
                <a:latin typeface="Calibri" panose="020F0502020204030204" pitchFamily="34" charset="0"/>
                <a:cs typeface="Calibri" panose="020F0502020204030204" pitchFamily="34" charset="0"/>
              </a:rPr>
              <a:t>Good researcher, find evidence for observation </a:t>
            </a:r>
          </a:p>
          <a:p>
            <a:pPr marL="177429" indent="-177429">
              <a:lnSpc>
                <a:spcPct val="90000"/>
              </a:lnSpc>
              <a:spcAft>
                <a:spcPts val="621"/>
              </a:spcAft>
              <a:buFont typeface="Arial" panose="020B0604020202020204" pitchFamily="34" charset="0"/>
              <a:buChar char="•"/>
            </a:pPr>
            <a:r>
              <a:rPr lang="en-GB" dirty="0">
                <a:latin typeface="Calibri" panose="020F0502020204030204" pitchFamily="34" charset="0"/>
                <a:cs typeface="Calibri" panose="020F0502020204030204" pitchFamily="34" charset="0"/>
              </a:rPr>
              <a:t>decides to carry out study</a:t>
            </a:r>
          </a:p>
          <a:p>
            <a:pPr marL="177429" indent="-177429">
              <a:lnSpc>
                <a:spcPct val="90000"/>
              </a:lnSpc>
              <a:spcAft>
                <a:spcPts val="621"/>
              </a:spcAft>
              <a:buFont typeface="Arial" panose="020B0604020202020204" pitchFamily="34" charset="0"/>
              <a:buChar char="•"/>
            </a:pPr>
            <a:r>
              <a:rPr lang="en-GB" dirty="0">
                <a:latin typeface="Calibri" panose="020F0502020204030204" pitchFamily="34" charset="0"/>
                <a:cs typeface="Calibri" panose="020F0502020204030204" pitchFamily="34" charset="0"/>
              </a:rPr>
              <a:t>First, define research question</a:t>
            </a:r>
          </a:p>
        </p:txBody>
      </p:sp>
      <p:sp>
        <p:nvSpPr>
          <p:cNvPr id="4" name="Slide Number Placeholder 3"/>
          <p:cNvSpPr>
            <a:spLocks noGrp="1"/>
          </p:cNvSpPr>
          <p:nvPr>
            <p:ph type="sldNum" sz="quarter" idx="5"/>
          </p:nvPr>
        </p:nvSpPr>
        <p:spPr/>
        <p:txBody>
          <a:bodyPr/>
          <a:lstStyle/>
          <a:p>
            <a:fld id="{8FE28B23-E062-4A3A-87CA-F76CA6F8C3AB}" type="slidenum">
              <a:rPr lang="en-GB" smtClean="0"/>
              <a:t>5</a:t>
            </a:fld>
            <a:endParaRPr lang="en-GB"/>
          </a:p>
        </p:txBody>
      </p:sp>
    </p:spTree>
    <p:extLst>
      <p:ext uri="{BB962C8B-B14F-4D97-AF65-F5344CB8AC3E}">
        <p14:creationId xmlns:p14="http://schemas.microsoft.com/office/powerpoint/2010/main" val="1913543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429" indent="-177429">
              <a:lnSpc>
                <a:spcPct val="90000"/>
              </a:lnSpc>
              <a:spcAft>
                <a:spcPts val="621"/>
              </a:spcAft>
              <a:buFont typeface="Arial" panose="020B0604020202020204" pitchFamily="34" charset="0"/>
              <a:buChar char="•"/>
            </a:pPr>
            <a:r>
              <a:rPr lang="de" dirty="0">
                <a:latin typeface="Calibri"/>
                <a:ea typeface="Calibri"/>
                <a:cs typeface="Calibri"/>
                <a:sym typeface="Calibri"/>
              </a:rPr>
              <a:t>Next step: find a way to answer the research question.</a:t>
            </a:r>
          </a:p>
          <a:p>
            <a:pPr marL="177429" indent="-177429">
              <a:lnSpc>
                <a:spcPct val="90000"/>
              </a:lnSpc>
              <a:spcAft>
                <a:spcPts val="621"/>
              </a:spcAft>
              <a:buFont typeface="Arial" panose="020B0604020202020204" pitchFamily="34" charset="0"/>
              <a:buChar char="•"/>
            </a:pPr>
            <a:r>
              <a:rPr lang="de" dirty="0">
                <a:latin typeface="Calibri"/>
                <a:ea typeface="Calibri"/>
                <a:cs typeface="Calibri"/>
                <a:sym typeface="Calibri"/>
              </a:rPr>
              <a:t>design a study or an experiment.</a:t>
            </a:r>
          </a:p>
          <a:p>
            <a:pPr marL="177429" indent="-177429">
              <a:lnSpc>
                <a:spcPct val="90000"/>
              </a:lnSpc>
              <a:spcAft>
                <a:spcPts val="621"/>
              </a:spcAft>
              <a:buFont typeface="Arial" panose="020B0604020202020204" pitchFamily="34" charset="0"/>
              <a:buChar char="•"/>
            </a:pPr>
            <a:r>
              <a:rPr lang="de" dirty="0">
                <a:latin typeface="Calibri"/>
                <a:ea typeface="Calibri"/>
                <a:cs typeface="Calibri"/>
                <a:sym typeface="Calibri"/>
              </a:rPr>
              <a:t>E.g., search for databases that store data on the number of snow days for the last years at different locations in the Ger.</a:t>
            </a:r>
          </a:p>
        </p:txBody>
      </p:sp>
      <p:sp>
        <p:nvSpPr>
          <p:cNvPr id="4" name="Slide Number Placeholder 3"/>
          <p:cNvSpPr>
            <a:spLocks noGrp="1"/>
          </p:cNvSpPr>
          <p:nvPr>
            <p:ph type="sldNum" sz="quarter" idx="5"/>
          </p:nvPr>
        </p:nvSpPr>
        <p:spPr/>
        <p:txBody>
          <a:bodyPr/>
          <a:lstStyle/>
          <a:p>
            <a:fld id="{8FE28B23-E062-4A3A-87CA-F76CA6F8C3AB}" type="slidenum">
              <a:rPr lang="en-GB" smtClean="0"/>
              <a:t>6</a:t>
            </a:fld>
            <a:endParaRPr lang="en-GB"/>
          </a:p>
        </p:txBody>
      </p:sp>
    </p:spTree>
    <p:extLst>
      <p:ext uri="{BB962C8B-B14F-4D97-AF65-F5344CB8AC3E}">
        <p14:creationId xmlns:p14="http://schemas.microsoft.com/office/powerpoint/2010/main" val="2467449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429" indent="-177429">
              <a:lnSpc>
                <a:spcPct val="90000"/>
              </a:lnSpc>
              <a:spcAft>
                <a:spcPts val="621"/>
              </a:spcAft>
              <a:buFont typeface="Arial" panose="020B0604020202020204" pitchFamily="34" charset="0"/>
              <a:buChar char="•"/>
            </a:pPr>
            <a:r>
              <a:rPr lang="en-GB">
                <a:latin typeface="Calibri"/>
                <a:ea typeface="Calibri"/>
                <a:cs typeface="Calibri"/>
                <a:sym typeface="Calibri"/>
              </a:rPr>
              <a:t>C</a:t>
            </a:r>
            <a:r>
              <a:rPr lang="de">
                <a:latin typeface="Calibri"/>
                <a:ea typeface="Calibri"/>
                <a:cs typeface="Calibri"/>
                <a:sym typeface="Calibri"/>
              </a:rPr>
              <a:t>ollected data helps to answer her research question </a:t>
            </a:r>
            <a:r>
              <a:rPr lang="de">
                <a:latin typeface="Calibri"/>
                <a:ea typeface="Calibri"/>
                <a:cs typeface="Calibri"/>
                <a:sym typeface="Wingdings" panose="05000000000000000000" pitchFamily="2" charset="2"/>
              </a:rPr>
              <a:t> </a:t>
            </a:r>
            <a:r>
              <a:rPr lang="de">
                <a:latin typeface="Calibri"/>
                <a:ea typeface="Calibri"/>
                <a:cs typeface="Calibri"/>
                <a:sym typeface="Calibri"/>
              </a:rPr>
              <a:t>„Research Data“.</a:t>
            </a:r>
          </a:p>
          <a:p>
            <a:pPr marL="177429" indent="-177429">
              <a:lnSpc>
                <a:spcPct val="90000"/>
              </a:lnSpc>
              <a:spcAft>
                <a:spcPts val="621"/>
              </a:spcAft>
              <a:buFont typeface="Arial" panose="020B0604020202020204" pitchFamily="34" charset="0"/>
              <a:buChar char="•"/>
            </a:pPr>
            <a:r>
              <a:rPr lang="de">
                <a:latin typeface="Calibri"/>
                <a:ea typeface="Calibri"/>
                <a:cs typeface="Calibri"/>
                <a:sym typeface="Calibri"/>
              </a:rPr>
              <a:t>Research Data can be very different</a:t>
            </a:r>
          </a:p>
          <a:p>
            <a:pPr marL="650576" lvl="1" indent="-177429">
              <a:lnSpc>
                <a:spcPct val="90000"/>
              </a:lnSpc>
              <a:spcAft>
                <a:spcPts val="621"/>
              </a:spcAft>
              <a:buFont typeface="Arial" panose="020B0604020202020204" pitchFamily="34" charset="0"/>
              <a:buChar char="•"/>
            </a:pPr>
            <a:r>
              <a:rPr lang="de">
                <a:latin typeface="Calibri"/>
                <a:ea typeface="Calibri"/>
                <a:cs typeface="Calibri"/>
                <a:sym typeface="Calibri"/>
              </a:rPr>
              <a:t>depending on the research question study design</a:t>
            </a:r>
            <a:r>
              <a:rPr lang="en-GB">
                <a:latin typeface="Calibri"/>
                <a:ea typeface="Calibri"/>
                <a:cs typeface="Calibri"/>
                <a:sym typeface="Calibri"/>
              </a:rPr>
              <a:t>. </a:t>
            </a:r>
          </a:p>
          <a:p>
            <a:pPr marL="650576" lvl="1" indent="-177429">
              <a:lnSpc>
                <a:spcPct val="90000"/>
              </a:lnSpc>
              <a:spcAft>
                <a:spcPts val="621"/>
              </a:spcAft>
              <a:buFont typeface="Arial" panose="020B0604020202020204" pitchFamily="34" charset="0"/>
              <a:buChar char="•"/>
            </a:pPr>
            <a:r>
              <a:rPr lang="en-GB">
                <a:latin typeface="Calibri"/>
                <a:ea typeface="Calibri"/>
                <a:cs typeface="Calibri"/>
                <a:sym typeface="Calibri"/>
              </a:rPr>
              <a:t>In our scenario we have the number of snow days</a:t>
            </a:r>
          </a:p>
          <a:p>
            <a:pPr marL="177429" indent="-177429">
              <a:lnSpc>
                <a:spcPct val="90000"/>
              </a:lnSpc>
              <a:spcAft>
                <a:spcPts val="621"/>
              </a:spcAft>
              <a:buFont typeface="Arial" panose="020B0604020202020204" pitchFamily="34" charset="0"/>
              <a:buChar char="•"/>
            </a:pPr>
            <a:r>
              <a:rPr lang="en-GB">
                <a:latin typeface="Calibri"/>
                <a:ea typeface="Calibri"/>
                <a:cs typeface="Calibri"/>
                <a:sym typeface="Calibri"/>
              </a:rPr>
              <a:t>But Research data can be sth completely different:</a:t>
            </a:r>
          </a:p>
          <a:p>
            <a:pPr marL="650576" lvl="1" indent="-177429">
              <a:lnSpc>
                <a:spcPct val="90000"/>
              </a:lnSpc>
              <a:spcAft>
                <a:spcPts val="621"/>
              </a:spcAft>
              <a:buFont typeface="Arial" panose="020B0604020202020204" pitchFamily="34" charset="0"/>
              <a:buChar char="•"/>
            </a:pPr>
            <a:r>
              <a:rPr lang="en-GB">
                <a:latin typeface="Calibri"/>
                <a:ea typeface="Calibri"/>
                <a:cs typeface="Calibri"/>
                <a:sym typeface="Calibri"/>
              </a:rPr>
              <a:t>Someone doing research in art – paintings are research data</a:t>
            </a:r>
          </a:p>
          <a:p>
            <a:pPr>
              <a:lnSpc>
                <a:spcPct val="90000"/>
              </a:lnSpc>
              <a:spcAft>
                <a:spcPts val="621"/>
              </a:spcAft>
            </a:pPr>
            <a:r>
              <a:rPr lang="en-GB">
                <a:latin typeface="Calibri"/>
                <a:ea typeface="Calibri"/>
                <a:cs typeface="Calibri"/>
                <a:sym typeface="Calibri"/>
              </a:rPr>
              <a:t>NEXT</a:t>
            </a:r>
            <a:endParaRPr lang="de">
              <a:latin typeface="Calibri"/>
              <a:ea typeface="Calibri"/>
              <a:cs typeface="Calibri"/>
              <a:sym typeface="Calibri"/>
            </a:endParaRPr>
          </a:p>
          <a:p>
            <a:pPr>
              <a:lnSpc>
                <a:spcPct val="90000"/>
              </a:lnSpc>
              <a:spcAft>
                <a:spcPts val="621"/>
              </a:spcAft>
            </a:pPr>
            <a:r>
              <a:rPr lang="de">
                <a:latin typeface="Calibri"/>
                <a:ea typeface="Calibri"/>
                <a:cs typeface="Calibri"/>
                <a:sym typeface="Calibri"/>
              </a:rPr>
              <a:t>Generally speaking: Research Data can be any data that was observed, measured, collected, created, or generated to create new research findings.</a:t>
            </a:r>
            <a:endParaRPr lang="de" dirty="0">
              <a:latin typeface="Calibri"/>
              <a:ea typeface="Calibri"/>
              <a:cs typeface="Calibri"/>
              <a:sym typeface="Calibri"/>
            </a:endParaRPr>
          </a:p>
        </p:txBody>
      </p:sp>
      <p:sp>
        <p:nvSpPr>
          <p:cNvPr id="4" name="Slide Number Placeholder 3"/>
          <p:cNvSpPr>
            <a:spLocks noGrp="1"/>
          </p:cNvSpPr>
          <p:nvPr>
            <p:ph type="sldNum" sz="quarter" idx="5"/>
          </p:nvPr>
        </p:nvSpPr>
        <p:spPr/>
        <p:txBody>
          <a:bodyPr/>
          <a:lstStyle/>
          <a:p>
            <a:fld id="{8FE28B23-E062-4A3A-87CA-F76CA6F8C3AB}" type="slidenum">
              <a:rPr lang="en-GB" smtClean="0"/>
              <a:t>7</a:t>
            </a:fld>
            <a:endParaRPr lang="en-GB"/>
          </a:p>
        </p:txBody>
      </p:sp>
    </p:spTree>
    <p:extLst>
      <p:ext uri="{BB962C8B-B14F-4D97-AF65-F5344CB8AC3E}">
        <p14:creationId xmlns:p14="http://schemas.microsoft.com/office/powerpoint/2010/main" val="1230578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6292">
              <a:defRPr/>
            </a:pPr>
            <a:r>
              <a:rPr lang="de" dirty="0">
                <a:latin typeface="Calibri"/>
                <a:ea typeface="Calibri"/>
                <a:cs typeface="Calibri"/>
                <a:sym typeface="Calibri"/>
              </a:rPr>
              <a:t>The next step: apply some statistical methods. </a:t>
            </a:r>
          </a:p>
          <a:p>
            <a:pPr defTabSz="946292">
              <a:defRPr/>
            </a:pPr>
            <a:r>
              <a:rPr lang="de" dirty="0">
                <a:latin typeface="Calibri"/>
                <a:ea typeface="Calibri"/>
                <a:cs typeface="Calibri"/>
                <a:sym typeface="Calibri"/>
              </a:rPr>
              <a:t>NEXT</a:t>
            </a:r>
            <a:br>
              <a:rPr lang="de" dirty="0">
                <a:latin typeface="Calibri"/>
                <a:ea typeface="Calibri"/>
                <a:cs typeface="Calibri"/>
                <a:sym typeface="Calibri"/>
              </a:rPr>
            </a:br>
            <a:r>
              <a:rPr lang="de" dirty="0">
                <a:latin typeface="Calibri"/>
                <a:ea typeface="Calibri"/>
                <a:cs typeface="Calibri"/>
                <a:sym typeface="Calibri"/>
              </a:rPr>
              <a:t>could be done using analysis scripts or workflows in R or Python.</a:t>
            </a:r>
          </a:p>
        </p:txBody>
      </p:sp>
      <p:sp>
        <p:nvSpPr>
          <p:cNvPr id="4" name="Slide Number Placeholder 3"/>
          <p:cNvSpPr>
            <a:spLocks noGrp="1"/>
          </p:cNvSpPr>
          <p:nvPr>
            <p:ph type="sldNum" sz="quarter" idx="5"/>
          </p:nvPr>
        </p:nvSpPr>
        <p:spPr/>
        <p:txBody>
          <a:bodyPr/>
          <a:lstStyle/>
          <a:p>
            <a:fld id="{8FE28B23-E062-4A3A-87CA-F76CA6F8C3AB}" type="slidenum">
              <a:rPr lang="en-GB" smtClean="0"/>
              <a:t>8</a:t>
            </a:fld>
            <a:endParaRPr lang="en-GB"/>
          </a:p>
        </p:txBody>
      </p:sp>
    </p:spTree>
    <p:extLst>
      <p:ext uri="{BB962C8B-B14F-4D97-AF65-F5344CB8AC3E}">
        <p14:creationId xmlns:p14="http://schemas.microsoft.com/office/powerpoint/2010/main" val="142821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6292">
              <a:defRPr/>
            </a:pPr>
            <a:r>
              <a:rPr lang="de" dirty="0">
                <a:latin typeface="Calibri"/>
                <a:ea typeface="Calibri"/>
                <a:cs typeface="Calibri"/>
                <a:sym typeface="Calibri"/>
              </a:rPr>
              <a:t>Amy also needs to consider where to store the research data and the analysis.</a:t>
            </a:r>
          </a:p>
          <a:p>
            <a:pPr defTabSz="946292">
              <a:defRPr/>
            </a:pPr>
            <a:r>
              <a:rPr lang="de" dirty="0">
                <a:latin typeface="Calibri"/>
                <a:cs typeface="Calibri"/>
                <a:sym typeface="Calibri"/>
              </a:rPr>
              <a:t>She could do that on her laptop but is this a good idea?</a:t>
            </a:r>
          </a:p>
          <a:p>
            <a:pPr defTabSz="946292">
              <a:defRPr/>
            </a:pPr>
            <a:r>
              <a:rPr lang="en-GB" dirty="0"/>
              <a:t>What if she spills her drink over her computer.</a:t>
            </a:r>
          </a:p>
          <a:p>
            <a:pPr defTabSz="946292">
              <a:defRPr/>
            </a:pPr>
            <a:r>
              <a:rPr lang="en-GB" dirty="0"/>
              <a:t>What if her laptop gets lost on the train?</a:t>
            </a:r>
          </a:p>
          <a:p>
            <a:pPr defTabSz="946292">
              <a:defRPr/>
            </a:pPr>
            <a:r>
              <a:rPr lang="en-GB" dirty="0"/>
              <a:t>She might also leave her research institute and return her laptop to the administrator who has no idea about the research data and simply resets the laptop.</a:t>
            </a:r>
          </a:p>
          <a:p>
            <a:pPr defTabSz="946292">
              <a:defRPr/>
            </a:pPr>
            <a:r>
              <a:rPr lang="en-GB" dirty="0"/>
              <a:t>The same issues can happen when using external hard drives.</a:t>
            </a:r>
          </a:p>
          <a:p>
            <a:pPr defTabSz="946292">
              <a:defRPr/>
            </a:pPr>
            <a:r>
              <a:rPr lang="en-GB" dirty="0"/>
              <a:t>In all these cases, the research data, which is of so much value, is gone.</a:t>
            </a:r>
          </a:p>
          <a:p>
            <a:pPr defTabSz="946292">
              <a:defRPr/>
            </a:pPr>
            <a:r>
              <a:rPr lang="en-GB" dirty="0"/>
              <a:t>The issue of storing research data will be a key topic of this session.</a:t>
            </a:r>
          </a:p>
        </p:txBody>
      </p:sp>
      <p:sp>
        <p:nvSpPr>
          <p:cNvPr id="4" name="Slide Number Placeholder 3"/>
          <p:cNvSpPr>
            <a:spLocks noGrp="1"/>
          </p:cNvSpPr>
          <p:nvPr>
            <p:ph type="sldNum" sz="quarter" idx="5"/>
          </p:nvPr>
        </p:nvSpPr>
        <p:spPr/>
        <p:txBody>
          <a:bodyPr/>
          <a:lstStyle/>
          <a:p>
            <a:fld id="{8FE28B23-E062-4A3A-87CA-F76CA6F8C3AB}" type="slidenum">
              <a:rPr lang="en-GB" smtClean="0"/>
              <a:t>9</a:t>
            </a:fld>
            <a:endParaRPr lang="en-GB"/>
          </a:p>
        </p:txBody>
      </p:sp>
    </p:spTree>
    <p:extLst>
      <p:ext uri="{BB962C8B-B14F-4D97-AF65-F5344CB8AC3E}">
        <p14:creationId xmlns:p14="http://schemas.microsoft.com/office/powerpoint/2010/main" val="34503778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429" indent="-177429" defTabSz="946292">
              <a:buFont typeface="Arial" panose="020B0604020202020204" pitchFamily="34" charset="0"/>
              <a:buChar char="•"/>
              <a:defRPr/>
            </a:pPr>
            <a:r>
              <a:rPr lang="en-GB" dirty="0">
                <a:latin typeface="Calibri"/>
                <a:ea typeface="Calibri"/>
                <a:cs typeface="Calibri"/>
                <a:sym typeface="Calibri"/>
              </a:rPr>
              <a:t>After she is done with the analysis, she has to write a report summarising all she did + interpretations and conclusions</a:t>
            </a:r>
          </a:p>
          <a:p>
            <a:pPr marL="177429" indent="-177429" defTabSz="946292">
              <a:buFont typeface="Arial" panose="020B0604020202020204" pitchFamily="34" charset="0"/>
              <a:buChar char="•"/>
              <a:defRPr/>
            </a:pPr>
            <a:r>
              <a:rPr lang="en-GB" dirty="0">
                <a:latin typeface="Calibri"/>
                <a:ea typeface="Calibri"/>
                <a:cs typeface="Calibri"/>
                <a:sym typeface="Calibri"/>
              </a:rPr>
              <a:t>Aka scientific article</a:t>
            </a:r>
          </a:p>
        </p:txBody>
      </p:sp>
      <p:sp>
        <p:nvSpPr>
          <p:cNvPr id="4" name="Slide Number Placeholder 3"/>
          <p:cNvSpPr>
            <a:spLocks noGrp="1"/>
          </p:cNvSpPr>
          <p:nvPr>
            <p:ph type="sldNum" sz="quarter" idx="5"/>
          </p:nvPr>
        </p:nvSpPr>
        <p:spPr/>
        <p:txBody>
          <a:bodyPr/>
          <a:lstStyle/>
          <a:p>
            <a:fld id="{8FE28B23-E062-4A3A-87CA-F76CA6F8C3AB}" type="slidenum">
              <a:rPr lang="en-GB" smtClean="0"/>
              <a:t>10</a:t>
            </a:fld>
            <a:endParaRPr lang="en-GB"/>
          </a:p>
        </p:txBody>
      </p:sp>
    </p:spTree>
    <p:extLst>
      <p:ext uri="{BB962C8B-B14F-4D97-AF65-F5344CB8AC3E}">
        <p14:creationId xmlns:p14="http://schemas.microsoft.com/office/powerpoint/2010/main" val="26679804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429" indent="-177429" defTabSz="946292">
              <a:buFont typeface="Arial" panose="020B0604020202020204" pitchFamily="34" charset="0"/>
              <a:buChar char="•"/>
              <a:defRPr/>
            </a:pPr>
            <a:r>
              <a:rPr lang="de" dirty="0">
                <a:latin typeface="Calibri"/>
                <a:ea typeface="Calibri"/>
                <a:cs typeface="Calibri"/>
                <a:sym typeface="Calibri"/>
              </a:rPr>
              <a:t>This scientific article is what she is going to submit for peer review to a scientific journal or conference.</a:t>
            </a:r>
          </a:p>
        </p:txBody>
      </p:sp>
      <p:sp>
        <p:nvSpPr>
          <p:cNvPr id="4" name="Slide Number Placeholder 3"/>
          <p:cNvSpPr>
            <a:spLocks noGrp="1"/>
          </p:cNvSpPr>
          <p:nvPr>
            <p:ph type="sldNum" sz="quarter" idx="5"/>
          </p:nvPr>
        </p:nvSpPr>
        <p:spPr/>
        <p:txBody>
          <a:bodyPr/>
          <a:lstStyle/>
          <a:p>
            <a:fld id="{8FE28B23-E062-4A3A-87CA-F76CA6F8C3AB}" type="slidenum">
              <a:rPr lang="en-GB" smtClean="0"/>
              <a:t>11</a:t>
            </a:fld>
            <a:endParaRPr lang="en-GB"/>
          </a:p>
        </p:txBody>
      </p:sp>
    </p:spTree>
    <p:extLst>
      <p:ext uri="{BB962C8B-B14F-4D97-AF65-F5344CB8AC3E}">
        <p14:creationId xmlns:p14="http://schemas.microsoft.com/office/powerpoint/2010/main" val="21971626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429" indent="-177429" defTabSz="946292">
              <a:lnSpc>
                <a:spcPct val="90000"/>
              </a:lnSpc>
              <a:spcAft>
                <a:spcPts val="621"/>
              </a:spcAft>
              <a:buFont typeface="Arial" panose="020B0604020202020204" pitchFamily="34" charset="0"/>
              <a:buChar char="•"/>
              <a:defRPr/>
            </a:pPr>
            <a:r>
              <a:rPr lang="en-GB" dirty="0"/>
              <a:t>Other experts check the paper and</a:t>
            </a:r>
            <a:r>
              <a:rPr lang="de" dirty="0">
                <a:latin typeface="Calibri"/>
                <a:ea typeface="Calibri"/>
                <a:cs typeface="Calibri"/>
                <a:sym typeface="Calibri"/>
              </a:rPr>
              <a:t> evaluate if her results are sound and valid.</a:t>
            </a:r>
          </a:p>
        </p:txBody>
      </p:sp>
      <p:sp>
        <p:nvSpPr>
          <p:cNvPr id="4" name="Slide Number Placeholder 3"/>
          <p:cNvSpPr>
            <a:spLocks noGrp="1"/>
          </p:cNvSpPr>
          <p:nvPr>
            <p:ph type="sldNum" sz="quarter" idx="5"/>
          </p:nvPr>
        </p:nvSpPr>
        <p:spPr/>
        <p:txBody>
          <a:bodyPr/>
          <a:lstStyle/>
          <a:p>
            <a:fld id="{8FE28B23-E062-4A3A-87CA-F76CA6F8C3AB}" type="slidenum">
              <a:rPr lang="en-GB" smtClean="0"/>
              <a:t>12</a:t>
            </a:fld>
            <a:endParaRPr lang="en-GB"/>
          </a:p>
        </p:txBody>
      </p:sp>
    </p:spTree>
    <p:extLst>
      <p:ext uri="{BB962C8B-B14F-4D97-AF65-F5344CB8AC3E}">
        <p14:creationId xmlns:p14="http://schemas.microsoft.com/office/powerpoint/2010/main" val="27595530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429" indent="-177429">
              <a:lnSpc>
                <a:spcPct val="90000"/>
              </a:lnSpc>
              <a:spcAft>
                <a:spcPts val="621"/>
              </a:spcAft>
              <a:buFont typeface="Arial" panose="020B0604020202020204" pitchFamily="34" charset="0"/>
              <a:buChar char="•"/>
            </a:pPr>
            <a:r>
              <a:rPr lang="de" dirty="0">
                <a:latin typeface="Calibri"/>
                <a:ea typeface="Calibri"/>
                <a:cs typeface="Calibri"/>
                <a:sym typeface="Calibri"/>
              </a:rPr>
              <a:t>paper gets published.</a:t>
            </a:r>
          </a:p>
          <a:p>
            <a:pPr marL="177429" indent="-177429">
              <a:lnSpc>
                <a:spcPct val="90000"/>
              </a:lnSpc>
              <a:spcAft>
                <a:spcPts val="621"/>
              </a:spcAft>
              <a:buFont typeface="Arial" panose="020B0604020202020204" pitchFamily="34" charset="0"/>
              <a:buChar char="•"/>
            </a:pPr>
            <a:r>
              <a:rPr lang="en-GB" dirty="0"/>
              <a:t>From this moment, other researchers can access the article and read what she investigated.</a:t>
            </a:r>
          </a:p>
        </p:txBody>
      </p:sp>
      <p:sp>
        <p:nvSpPr>
          <p:cNvPr id="4" name="Slide Number Placeholder 3"/>
          <p:cNvSpPr>
            <a:spLocks noGrp="1"/>
          </p:cNvSpPr>
          <p:nvPr>
            <p:ph type="sldNum" sz="quarter" idx="5"/>
          </p:nvPr>
        </p:nvSpPr>
        <p:spPr/>
        <p:txBody>
          <a:bodyPr/>
          <a:lstStyle/>
          <a:p>
            <a:fld id="{8FE28B23-E062-4A3A-87CA-F76CA6F8C3AB}" type="slidenum">
              <a:rPr lang="en-GB" smtClean="0"/>
              <a:t>13</a:t>
            </a:fld>
            <a:endParaRPr lang="en-GB"/>
          </a:p>
        </p:txBody>
      </p:sp>
    </p:spTree>
    <p:extLst>
      <p:ext uri="{BB962C8B-B14F-4D97-AF65-F5344CB8AC3E}">
        <p14:creationId xmlns:p14="http://schemas.microsoft.com/office/powerpoint/2010/main" val="41210550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429" indent="-177429">
              <a:buFont typeface="Arial" panose="020B0604020202020204" pitchFamily="34" charset="0"/>
              <a:buChar char="•"/>
            </a:pPr>
            <a:r>
              <a:rPr lang="en-GB" dirty="0"/>
              <a:t>Others can build upon the work</a:t>
            </a:r>
          </a:p>
          <a:p>
            <a:pPr marL="177429" indent="-177429">
              <a:buFont typeface="Arial" panose="020B0604020202020204" pitchFamily="34" charset="0"/>
              <a:buChar char="•"/>
            </a:pPr>
            <a:r>
              <a:rPr lang="en-GB" dirty="0"/>
              <a:t>Answer similar research questions</a:t>
            </a:r>
          </a:p>
          <a:p>
            <a:pPr marL="177429" indent="-177429">
              <a:buFont typeface="Arial" panose="020B0604020202020204" pitchFamily="34" charset="0"/>
              <a:buChar char="•"/>
            </a:pPr>
            <a:r>
              <a:rPr lang="en-GB" dirty="0"/>
              <a:t>Find correlations</a:t>
            </a:r>
          </a:p>
          <a:p>
            <a:pPr marL="177429" indent="-177429">
              <a:buFont typeface="Arial" panose="020B0604020202020204" pitchFamily="34" charset="0"/>
              <a:buChar char="•"/>
            </a:pPr>
            <a:r>
              <a:rPr lang="en-GB" dirty="0"/>
              <a:t>He needs data she has collected already</a:t>
            </a:r>
          </a:p>
          <a:p>
            <a:pPr marL="177429" indent="-177429">
              <a:buFont typeface="Arial" panose="020B0604020202020204" pitchFamily="34" charset="0"/>
              <a:buChar char="•"/>
            </a:pPr>
            <a:r>
              <a:rPr lang="en-GB" dirty="0"/>
              <a:t>Two options</a:t>
            </a:r>
          </a:p>
          <a:p>
            <a:pPr marL="650576" lvl="1" indent="-177429">
              <a:buFont typeface="Arial" panose="020B0604020202020204" pitchFamily="34" charset="0"/>
              <a:buChar char="•"/>
            </a:pPr>
            <a:r>
              <a:rPr lang="en-GB" dirty="0"/>
              <a:t>Start from scratch: time consuming, duplication efforts</a:t>
            </a:r>
          </a:p>
          <a:p>
            <a:pPr marL="650576" lvl="1" indent="-177429">
              <a:buFont typeface="Arial" panose="020B0604020202020204" pitchFamily="34" charset="0"/>
              <a:buChar char="•"/>
            </a:pPr>
            <a:r>
              <a:rPr lang="en-GB" dirty="0"/>
              <a:t>Reuse her data: save time</a:t>
            </a:r>
          </a:p>
          <a:p>
            <a:pPr marL="177429" indent="-177429">
              <a:buFont typeface="Arial" panose="020B0604020202020204" pitchFamily="34" charset="0"/>
              <a:buChar char="•"/>
            </a:pPr>
            <a:r>
              <a:rPr lang="en-GB" dirty="0"/>
              <a:t>Answer several questions</a:t>
            </a:r>
          </a:p>
          <a:p>
            <a:pPr marL="177429" indent="-177429">
              <a:buFont typeface="Arial" panose="020B0604020202020204" pitchFamily="34" charset="0"/>
              <a:buChar char="•"/>
            </a:pPr>
            <a:r>
              <a:rPr lang="en-GB" dirty="0"/>
              <a:t>Reusing someone else’s data not as easy as it sounds</a:t>
            </a:r>
          </a:p>
        </p:txBody>
      </p:sp>
      <p:sp>
        <p:nvSpPr>
          <p:cNvPr id="4" name="Slide Number Placeholder 3"/>
          <p:cNvSpPr>
            <a:spLocks noGrp="1"/>
          </p:cNvSpPr>
          <p:nvPr>
            <p:ph type="sldNum" sz="quarter" idx="5"/>
          </p:nvPr>
        </p:nvSpPr>
        <p:spPr/>
        <p:txBody>
          <a:bodyPr/>
          <a:lstStyle/>
          <a:p>
            <a:fld id="{8FE28B23-E062-4A3A-87CA-F76CA6F8C3AB}" type="slidenum">
              <a:rPr lang="en-GB" smtClean="0"/>
              <a:t>14</a:t>
            </a:fld>
            <a:endParaRPr lang="en-GB"/>
          </a:p>
        </p:txBody>
      </p:sp>
    </p:spTree>
    <p:extLst>
      <p:ext uri="{BB962C8B-B14F-4D97-AF65-F5344CB8AC3E}">
        <p14:creationId xmlns:p14="http://schemas.microsoft.com/office/powerpoint/2010/main" val="24260600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429" indent="-177429">
              <a:buFont typeface="Arial" panose="020B0604020202020204" pitchFamily="34" charset="0"/>
              <a:buChar char="•"/>
            </a:pPr>
            <a:r>
              <a:rPr lang="en-GB" dirty="0"/>
              <a:t>That was the research cycle in a nutshell.</a:t>
            </a:r>
          </a:p>
          <a:p>
            <a:pPr marL="177429" indent="-177429">
              <a:buFont typeface="Arial" panose="020B0604020202020204" pitchFamily="34" charset="0"/>
              <a:buChar char="•"/>
            </a:pPr>
            <a:r>
              <a:rPr lang="en-GB" dirty="0"/>
              <a:t>As you can see, research data plays an essential role and acts as a building block in every step of the research cycle.</a:t>
            </a:r>
          </a:p>
          <a:p>
            <a:pPr marL="177429" indent="-177429">
              <a:buFont typeface="Arial" panose="020B0604020202020204" pitchFamily="34" charset="0"/>
              <a:buChar char="•"/>
            </a:pPr>
            <a:r>
              <a:rPr lang="en-GB" dirty="0"/>
              <a:t>It is not only important for the researcher carrying out a study but also for others aiming to build upon the published research. </a:t>
            </a:r>
          </a:p>
          <a:p>
            <a:pPr marL="177429" indent="-177429">
              <a:buFont typeface="Arial" panose="020B0604020202020204" pitchFamily="34" charset="0"/>
              <a:buChar char="•"/>
            </a:pPr>
            <a:r>
              <a:rPr lang="en-GB" dirty="0"/>
              <a:t>And this is where Open Data comes into play.</a:t>
            </a:r>
          </a:p>
        </p:txBody>
      </p:sp>
      <p:sp>
        <p:nvSpPr>
          <p:cNvPr id="4" name="Slide Number Placeholder 3"/>
          <p:cNvSpPr>
            <a:spLocks noGrp="1"/>
          </p:cNvSpPr>
          <p:nvPr>
            <p:ph type="sldNum" sz="quarter" idx="5"/>
          </p:nvPr>
        </p:nvSpPr>
        <p:spPr/>
        <p:txBody>
          <a:bodyPr/>
          <a:lstStyle/>
          <a:p>
            <a:fld id="{8FE28B23-E062-4A3A-87CA-F76CA6F8C3AB}" type="slidenum">
              <a:rPr lang="en-GB" smtClean="0"/>
              <a:t>15</a:t>
            </a:fld>
            <a:endParaRPr lang="en-GB"/>
          </a:p>
        </p:txBody>
      </p:sp>
    </p:spTree>
    <p:extLst>
      <p:ext uri="{BB962C8B-B14F-4D97-AF65-F5344CB8AC3E}">
        <p14:creationId xmlns:p14="http://schemas.microsoft.com/office/powerpoint/2010/main" val="11122538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429" indent="-177429">
              <a:buFont typeface="Arial" panose="020B0604020202020204" pitchFamily="34" charset="0"/>
              <a:buChar char="•"/>
            </a:pPr>
            <a:r>
              <a:rPr lang="en-GB" dirty="0"/>
              <a:t>According to the open data handbook, “</a:t>
            </a:r>
            <a:r>
              <a:rPr lang="en-GB" i="1" dirty="0"/>
              <a:t>Data is open if it can be freely accessed, used, modified and shared by anyone for any purpose - subject only, at most, to requirements to provide attribution and/or share-alike. </a:t>
            </a:r>
          </a:p>
          <a:p>
            <a:pPr marL="177429" indent="-177429">
              <a:buFont typeface="Arial" panose="020B0604020202020204" pitchFamily="34" charset="0"/>
              <a:buChar char="•"/>
            </a:pPr>
            <a:r>
              <a:rPr lang="en-GB" dirty="0"/>
              <a:t>Data has to be open in a </a:t>
            </a:r>
            <a:r>
              <a:rPr lang="en-GB" i="1" dirty="0"/>
              <a:t>legal</a:t>
            </a:r>
            <a:r>
              <a:rPr lang="en-GB" dirty="0"/>
              <a:t> and a </a:t>
            </a:r>
            <a:r>
              <a:rPr lang="en-GB" i="1" dirty="0"/>
              <a:t>technical</a:t>
            </a:r>
            <a:r>
              <a:rPr lang="en-GB" dirty="0"/>
              <a:t> way.</a:t>
            </a:r>
            <a:r>
              <a:rPr lang="en-GB" i="1" dirty="0"/>
              <a:t> </a:t>
            </a:r>
          </a:p>
          <a:p>
            <a:pPr marL="177429" indent="-177429">
              <a:buFont typeface="Arial" panose="020B0604020202020204" pitchFamily="34" charset="0"/>
              <a:buChar char="•"/>
            </a:pPr>
            <a:r>
              <a:rPr lang="en-GB" dirty="0"/>
              <a:t>Legally open means that data is </a:t>
            </a:r>
            <a:r>
              <a:rPr lang="en-GB" i="1" dirty="0"/>
              <a:t>available under an open (data) license that permits anyone freely to access, reuse and redistribute </a:t>
            </a:r>
          </a:p>
          <a:p>
            <a:pPr marL="177429" indent="-177429">
              <a:buFont typeface="Arial" panose="020B0604020202020204" pitchFamily="34" charset="0"/>
              <a:buChar char="•"/>
            </a:pPr>
            <a:r>
              <a:rPr lang="en-GB" dirty="0"/>
              <a:t>Who is working with the data?</a:t>
            </a:r>
          </a:p>
          <a:p>
            <a:pPr marL="650576" lvl="1" indent="-177429">
              <a:buFont typeface="Arial" panose="020B0604020202020204" pitchFamily="34" charset="0"/>
              <a:buChar char="•"/>
            </a:pPr>
            <a:r>
              <a:rPr lang="en-GB" dirty="0"/>
              <a:t>Humans, sure, but also software</a:t>
            </a:r>
          </a:p>
          <a:p>
            <a:pPr marL="177429" indent="-177429">
              <a:buFont typeface="Arial" panose="020B0604020202020204" pitchFamily="34" charset="0"/>
              <a:buChar char="•"/>
            </a:pPr>
            <a:r>
              <a:rPr lang="en-GB" dirty="0"/>
              <a:t>Hence, data should be also technically open, which means…</a:t>
            </a:r>
          </a:p>
          <a:p>
            <a:pPr marL="177429" indent="-177429">
              <a:buFont typeface="Arial" panose="020B0604020202020204" pitchFamily="34" charset="0"/>
              <a:buChar char="•"/>
            </a:pPr>
            <a:r>
              <a:rPr lang="en-GB" i="1" dirty="0"/>
              <a:t>that the data be available for no more than the cost of reproduction and in machine-readable and bulk form.”</a:t>
            </a:r>
          </a:p>
        </p:txBody>
      </p:sp>
      <p:sp>
        <p:nvSpPr>
          <p:cNvPr id="4" name="Slide Number Placeholder 3"/>
          <p:cNvSpPr>
            <a:spLocks noGrp="1"/>
          </p:cNvSpPr>
          <p:nvPr>
            <p:ph type="sldNum" sz="quarter" idx="5"/>
          </p:nvPr>
        </p:nvSpPr>
        <p:spPr/>
        <p:txBody>
          <a:bodyPr/>
          <a:lstStyle/>
          <a:p>
            <a:fld id="{8FE28B23-E062-4A3A-87CA-F76CA6F8C3AB}" type="slidenum">
              <a:rPr lang="en-GB" smtClean="0"/>
              <a:t>16</a:t>
            </a:fld>
            <a:endParaRPr lang="en-GB"/>
          </a:p>
        </p:txBody>
      </p:sp>
    </p:spTree>
    <p:extLst>
      <p:ext uri="{BB962C8B-B14F-4D97-AF65-F5344CB8AC3E}">
        <p14:creationId xmlns:p14="http://schemas.microsoft.com/office/powerpoint/2010/main" val="19054425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429" indent="-177429">
              <a:buFont typeface="Arial" panose="020B0604020202020204" pitchFamily="34" charset="0"/>
              <a:buChar char="•"/>
            </a:pPr>
            <a:r>
              <a:rPr lang="en-GB" dirty="0"/>
              <a:t>There are several open questions left.</a:t>
            </a:r>
          </a:p>
          <a:p>
            <a:pPr marL="177429" indent="-177429" defTabSz="946292">
              <a:buFont typeface="Arial" panose="020B0604020202020204" pitchFamily="34" charset="0"/>
              <a:buChar char="•"/>
              <a:defRPr/>
            </a:pPr>
            <a:r>
              <a:rPr lang="en-GB" dirty="0"/>
              <a:t>How can we facilitate the reuse of the research data?</a:t>
            </a:r>
          </a:p>
          <a:p>
            <a:pPr marL="177429" indent="-177429">
              <a:buFont typeface="Arial" panose="020B0604020202020204" pitchFamily="34" charset="0"/>
              <a:buChar char="•"/>
            </a:pPr>
            <a:r>
              <a:rPr lang="en-GB" dirty="0"/>
              <a:t>Where shall we store the data?</a:t>
            </a:r>
          </a:p>
          <a:p>
            <a:pPr marL="177429" indent="-177429">
              <a:buFont typeface="Arial" panose="020B0604020202020204" pitchFamily="34" charset="0"/>
              <a:buChar char="•"/>
            </a:pPr>
            <a:r>
              <a:rPr lang="en-GB" dirty="0"/>
              <a:t>How can we clarify what others can and can not do with the data?</a:t>
            </a:r>
          </a:p>
          <a:p>
            <a:pPr marL="177429" indent="-177429">
              <a:buFont typeface="Arial" panose="020B0604020202020204" pitchFamily="34" charset="0"/>
              <a:buChar char="•"/>
            </a:pPr>
            <a:r>
              <a:rPr lang="en-GB" dirty="0"/>
              <a:t>The FAIR principles will help us to answer these questions.</a:t>
            </a:r>
          </a:p>
          <a:p>
            <a:pPr marL="177429" indent="-177429">
              <a:buFont typeface="Arial" panose="020B0604020202020204" pitchFamily="34" charset="0"/>
              <a:buChar char="•"/>
            </a:pPr>
            <a:r>
              <a:rPr lang="en-GB" dirty="0"/>
              <a:t>The FAIR Principles are a set of guidelines for good data management.</a:t>
            </a:r>
          </a:p>
          <a:p>
            <a:pPr marL="650576" lvl="1" indent="-177429">
              <a:buFont typeface="Arial" panose="020B0604020202020204" pitchFamily="34" charset="0"/>
              <a:buChar char="•"/>
            </a:pPr>
            <a:r>
              <a:rPr lang="en-GB" dirty="0"/>
              <a:t>essential requirement for publishing useful and high-quality open data.</a:t>
            </a:r>
          </a:p>
          <a:p>
            <a:pPr marL="650576" lvl="1" indent="-177429">
              <a:buFont typeface="Arial" panose="020B0604020202020204" pitchFamily="34" charset="0"/>
              <a:buChar char="•"/>
            </a:pPr>
            <a:r>
              <a:rPr lang="en-GB" dirty="0"/>
              <a:t>Increasingly required by funders</a:t>
            </a:r>
          </a:p>
          <a:p>
            <a:pPr marL="177429" indent="-177429">
              <a:buFont typeface="Arial" panose="020B0604020202020204" pitchFamily="34" charset="0"/>
              <a:buChar char="•"/>
            </a:pPr>
            <a:r>
              <a:rPr lang="en-GB" dirty="0"/>
              <a:t>acronym that stands for Findable, Accessible, Interoperable, and Re-usable.</a:t>
            </a:r>
          </a:p>
          <a:p>
            <a:pPr marL="650576" lvl="1" indent="-177429">
              <a:buFont typeface="Arial" panose="020B0604020202020204" pitchFamily="34" charset="0"/>
              <a:buChar char="•"/>
            </a:pPr>
            <a:r>
              <a:rPr lang="en-GB" dirty="0"/>
              <a:t>not only data in the form of measurements or similar, but also algorithms and tools.</a:t>
            </a:r>
            <a:endParaRPr lang="en-GB" b="0" dirty="0"/>
          </a:p>
          <a:p>
            <a:pPr marL="177429" indent="-177429">
              <a:buFont typeface="Arial" panose="020B0604020202020204" pitchFamily="34" charset="0"/>
              <a:buChar char="•"/>
            </a:pPr>
            <a:r>
              <a:rPr lang="en-GB" b="0" dirty="0"/>
              <a:t>Mentioned earlier: But how do humans work with data?</a:t>
            </a:r>
          </a:p>
          <a:p>
            <a:pPr marL="177429" indent="-177429">
              <a:buFont typeface="Arial" panose="020B0604020202020204" pitchFamily="34" charset="0"/>
              <a:buChar char="•"/>
            </a:pPr>
            <a:r>
              <a:rPr lang="en-GB" b="0" dirty="0"/>
              <a:t>They are using machines. So, their computers.</a:t>
            </a:r>
          </a:p>
          <a:p>
            <a:pPr marL="177429" indent="-177429">
              <a:buFont typeface="Arial" panose="020B0604020202020204" pitchFamily="34" charset="0"/>
              <a:buChar char="•"/>
            </a:pPr>
            <a:r>
              <a:rPr lang="en-GB" b="0" dirty="0"/>
              <a:t>For this reason, it is important that the FAIR principles also support machines to find, access, mix, and re-use datasets.</a:t>
            </a:r>
          </a:p>
        </p:txBody>
      </p:sp>
      <p:sp>
        <p:nvSpPr>
          <p:cNvPr id="4" name="Slide Number Placeholder 3"/>
          <p:cNvSpPr>
            <a:spLocks noGrp="1"/>
          </p:cNvSpPr>
          <p:nvPr>
            <p:ph type="sldNum" sz="quarter" idx="5"/>
          </p:nvPr>
        </p:nvSpPr>
        <p:spPr/>
        <p:txBody>
          <a:bodyPr/>
          <a:lstStyle/>
          <a:p>
            <a:fld id="{8FE28B23-E062-4A3A-87CA-F76CA6F8C3AB}" type="slidenum">
              <a:rPr lang="en-GB" smtClean="0"/>
              <a:t>17</a:t>
            </a:fld>
            <a:endParaRPr lang="en-GB"/>
          </a:p>
        </p:txBody>
      </p:sp>
    </p:spTree>
    <p:extLst>
      <p:ext uri="{BB962C8B-B14F-4D97-AF65-F5344CB8AC3E}">
        <p14:creationId xmlns:p14="http://schemas.microsoft.com/office/powerpoint/2010/main" val="25808451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429" indent="-177429">
              <a:buFont typeface="Arial" panose="020B0604020202020204" pitchFamily="34" charset="0"/>
              <a:buChar char="•"/>
            </a:pPr>
            <a:r>
              <a:rPr lang="en-GB" dirty="0"/>
              <a:t>First FAIR practice: Findability of research data</a:t>
            </a:r>
          </a:p>
          <a:p>
            <a:pPr marL="177429" indent="-177429">
              <a:buFont typeface="Arial" panose="020B0604020202020204" pitchFamily="34" charset="0"/>
              <a:buChar char="•"/>
            </a:pPr>
            <a:r>
              <a:rPr lang="en-GB" dirty="0"/>
              <a:t>For open data, Need to find a place on the web to store data</a:t>
            </a:r>
          </a:p>
          <a:p>
            <a:pPr marL="177429" indent="-177429">
              <a:buFont typeface="Arial" panose="020B0604020202020204" pitchFamily="34" charset="0"/>
              <a:buChar char="•"/>
            </a:pPr>
            <a:r>
              <a:rPr lang="en-GB" dirty="0"/>
              <a:t>Online storage options are called repositories</a:t>
            </a:r>
          </a:p>
          <a:p>
            <a:pPr marL="177429" indent="-177429">
              <a:buFont typeface="Arial" panose="020B0604020202020204" pitchFamily="34" charset="0"/>
              <a:buChar char="•"/>
            </a:pPr>
            <a:r>
              <a:rPr lang="en-GB" dirty="0"/>
              <a:t>Own website, </a:t>
            </a:r>
            <a:r>
              <a:rPr lang="en-GB" dirty="0" err="1"/>
              <a:t>dropbox</a:t>
            </a:r>
            <a:r>
              <a:rPr lang="en-GB" dirty="0"/>
              <a:t>, google drive?</a:t>
            </a:r>
          </a:p>
          <a:p>
            <a:pPr marL="177429" indent="-177429">
              <a:buFont typeface="Arial" panose="020B0604020202020204" pitchFamily="34" charset="0"/>
              <a:buChar char="•"/>
            </a:pPr>
            <a:r>
              <a:rPr lang="en-GB" dirty="0"/>
              <a:t>Content not indexed by search engines</a:t>
            </a:r>
          </a:p>
          <a:p>
            <a:pPr marL="177429" indent="-177429">
              <a:buFont typeface="Arial" panose="020B0604020202020204" pitchFamily="34" charset="0"/>
              <a:buChar char="•"/>
            </a:pPr>
            <a:r>
              <a:rPr lang="en-GB" dirty="0"/>
              <a:t>Not findable by typing search terms in search engine</a:t>
            </a:r>
          </a:p>
          <a:p>
            <a:pPr marL="177429" indent="-177429">
              <a:buFont typeface="Arial" panose="020B0604020202020204" pitchFamily="34" charset="0"/>
              <a:buChar char="•"/>
            </a:pPr>
            <a:r>
              <a:rPr lang="en-GB" dirty="0"/>
              <a:t>Sharing only possible via link</a:t>
            </a:r>
          </a:p>
          <a:p>
            <a:pPr marL="177429" indent="-177429">
              <a:buFont typeface="Arial" panose="020B0604020202020204" pitchFamily="34" charset="0"/>
              <a:buChar char="•"/>
            </a:pPr>
            <a:r>
              <a:rPr lang="en-GB" dirty="0"/>
              <a:t>Might not know you or project</a:t>
            </a:r>
          </a:p>
          <a:p>
            <a:pPr marL="177429" indent="-177429">
              <a:buFont typeface="Arial" panose="020B0604020202020204" pitchFamily="34" charset="0"/>
              <a:buChar char="•"/>
            </a:pPr>
            <a:r>
              <a:rPr lang="en-GB" dirty="0"/>
              <a:t>Repos exist specifically designed to store research data</a:t>
            </a:r>
          </a:p>
          <a:p>
            <a:pPr marL="177429" indent="-177429">
              <a:buFont typeface="Arial" panose="020B0604020202020204" pitchFamily="34" charset="0"/>
              <a:buChar char="•"/>
            </a:pPr>
            <a:r>
              <a:rPr lang="en-GB" dirty="0"/>
              <a:t>Examples of established data repositories, such as, Zenodo, DANS, Open Science Framework, and DRYAD.</a:t>
            </a:r>
          </a:p>
          <a:p>
            <a:pPr marL="177429" indent="-177429">
              <a:buFont typeface="Arial" panose="020B0604020202020204" pitchFamily="34" charset="0"/>
              <a:buChar char="•"/>
            </a:pPr>
            <a:r>
              <a:rPr lang="en-GB" dirty="0"/>
              <a:t>There are many more repositories, such as Mendeley data.</a:t>
            </a:r>
          </a:p>
          <a:p>
            <a:pPr marL="177429" indent="-177429">
              <a:buFont typeface="Arial" panose="020B0604020202020204" pitchFamily="34" charset="0"/>
              <a:buChar char="•"/>
            </a:pPr>
            <a:r>
              <a:rPr lang="en-GB" dirty="0"/>
              <a:t>Provides all the functions we need to make our data findable…</a:t>
            </a:r>
          </a:p>
          <a:p>
            <a:pPr marL="177429" indent="-177429">
              <a:buFont typeface="Arial" panose="020B0604020202020204" pitchFamily="34" charset="0"/>
              <a:buChar char="•"/>
            </a:pPr>
            <a:r>
              <a:rPr lang="en-GB" dirty="0"/>
              <a:t>…</a:t>
            </a:r>
            <a:r>
              <a:rPr lang="en-GB" b="1" dirty="0"/>
              <a:t>for-profit and commercial</a:t>
            </a:r>
            <a:r>
              <a:rPr lang="en-GB" dirty="0"/>
              <a:t> and thus not in line with Open Science, which requires such infrastructure to be not-for-profit.</a:t>
            </a:r>
          </a:p>
        </p:txBody>
      </p:sp>
      <p:sp>
        <p:nvSpPr>
          <p:cNvPr id="4" name="Slide Number Placeholder 3"/>
          <p:cNvSpPr>
            <a:spLocks noGrp="1"/>
          </p:cNvSpPr>
          <p:nvPr>
            <p:ph type="sldNum" sz="quarter" idx="5"/>
          </p:nvPr>
        </p:nvSpPr>
        <p:spPr/>
        <p:txBody>
          <a:bodyPr/>
          <a:lstStyle/>
          <a:p>
            <a:fld id="{8FE28B23-E062-4A3A-87CA-F76CA6F8C3AB}" type="slidenum">
              <a:rPr lang="en-GB" smtClean="0"/>
              <a:t>18</a:t>
            </a:fld>
            <a:endParaRPr lang="en-GB"/>
          </a:p>
        </p:txBody>
      </p:sp>
    </p:spTree>
    <p:extLst>
      <p:ext uri="{BB962C8B-B14F-4D97-AF65-F5344CB8AC3E}">
        <p14:creationId xmlns:p14="http://schemas.microsoft.com/office/powerpoint/2010/main" val="11998531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429" indent="-177429">
              <a:buFont typeface="Arial" panose="020B0604020202020204" pitchFamily="34" charset="0"/>
              <a:buChar char="•"/>
            </a:pPr>
            <a:r>
              <a:rPr lang="en-GB" dirty="0"/>
              <a:t>Another fair principle to make RD findable is to use globally unique and persistent identifiers.</a:t>
            </a:r>
          </a:p>
          <a:p>
            <a:pPr marL="177429" indent="-177429">
              <a:buFont typeface="Arial" panose="020B0604020202020204" pitchFamily="34" charset="0"/>
              <a:buChar char="•"/>
            </a:pPr>
            <a:r>
              <a:rPr lang="en-GB" dirty="0"/>
              <a:t>Such identifiers are a special type of web address.</a:t>
            </a:r>
          </a:p>
          <a:p>
            <a:pPr marL="177429" indent="-177429">
              <a:buFont typeface="Arial" panose="020B0604020202020204" pitchFamily="34" charset="0"/>
              <a:buChar char="•"/>
            </a:pPr>
            <a:r>
              <a:rPr lang="en-GB" dirty="0"/>
              <a:t>URLs to your website is also a web address and it’s also unique. </a:t>
            </a:r>
          </a:p>
          <a:p>
            <a:pPr marL="177429" indent="-177429">
              <a:buFont typeface="Arial" panose="020B0604020202020204" pitchFamily="34" charset="0"/>
              <a:buChar char="•"/>
            </a:pPr>
            <a:r>
              <a:rPr lang="en-GB" dirty="0"/>
              <a:t>It is unique, yes, but it is </a:t>
            </a:r>
            <a:r>
              <a:rPr lang="en-GB" b="1" dirty="0"/>
              <a:t>not</a:t>
            </a:r>
            <a:r>
              <a:rPr lang="en-GB" dirty="0"/>
              <a:t> </a:t>
            </a:r>
            <a:r>
              <a:rPr lang="en-GB" b="1" dirty="0"/>
              <a:t>persistent</a:t>
            </a:r>
            <a:r>
              <a:rPr lang="en-GB" dirty="0"/>
              <a:t>.</a:t>
            </a:r>
          </a:p>
          <a:p>
            <a:pPr marL="177429" indent="-177429">
              <a:buFont typeface="Arial" panose="020B0604020202020204" pitchFamily="34" charset="0"/>
              <a:buChar char="•"/>
            </a:pPr>
            <a:r>
              <a:rPr lang="en-GB" dirty="0"/>
              <a:t>This means that URLs can change but persistent identifiers cannot change.</a:t>
            </a:r>
          </a:p>
          <a:p>
            <a:pPr marL="177429" indent="-177429">
              <a:buFont typeface="Arial" panose="020B0604020202020204" pitchFamily="34" charset="0"/>
              <a:buChar char="•"/>
            </a:pPr>
            <a:r>
              <a:rPr lang="en-GB" dirty="0"/>
              <a:t>If your research data is stored in a persistent way, you also cannot just delete or modify the data.</a:t>
            </a:r>
          </a:p>
          <a:p>
            <a:pPr marL="177429" indent="-177429">
              <a:buFont typeface="Arial" panose="020B0604020202020204" pitchFamily="34" charset="0"/>
              <a:buChar char="•"/>
            </a:pPr>
            <a:r>
              <a:rPr lang="en-GB" dirty="0"/>
              <a:t>The most common persistent identifier for research materials is the Digital Object Identifier, in short DOI.</a:t>
            </a:r>
          </a:p>
          <a:p>
            <a:r>
              <a:rPr lang="en-GB" dirty="0"/>
              <a:t>NEXT</a:t>
            </a:r>
          </a:p>
          <a:p>
            <a:pPr marL="177429" indent="-177429">
              <a:buFont typeface="Arial" panose="020B0604020202020204" pitchFamily="34" charset="0"/>
              <a:buChar char="•"/>
            </a:pPr>
            <a:r>
              <a:rPr lang="en-GB" dirty="0"/>
              <a:t>What you see here is an example of a dataset stored on the research repository </a:t>
            </a:r>
            <a:r>
              <a:rPr lang="en-GB" dirty="0" err="1"/>
              <a:t>Zenodo</a:t>
            </a:r>
            <a:r>
              <a:rPr lang="en-GB" dirty="0"/>
              <a:t>.</a:t>
            </a:r>
          </a:p>
          <a:p>
            <a:r>
              <a:rPr lang="en-GB" dirty="0"/>
              <a:t>NEXT</a:t>
            </a:r>
          </a:p>
          <a:p>
            <a:pPr marL="177429" indent="-177429">
              <a:buFont typeface="Arial" panose="020B0604020202020204" pitchFamily="34" charset="0"/>
              <a:buChar char="•"/>
            </a:pPr>
            <a:r>
              <a:rPr lang="en-GB" dirty="0"/>
              <a:t>As you can see, the dataset also has a DOI.</a:t>
            </a:r>
          </a:p>
          <a:p>
            <a:r>
              <a:rPr lang="en-GB" dirty="0"/>
              <a:t>NEXT</a:t>
            </a:r>
          </a:p>
          <a:p>
            <a:pPr marL="177429" indent="-177429">
              <a:buFont typeface="Arial" panose="020B0604020202020204" pitchFamily="34" charset="0"/>
              <a:buChar char="•"/>
            </a:pPr>
            <a:r>
              <a:rPr lang="en-GB" dirty="0"/>
              <a:t>Versioning of datasets</a:t>
            </a:r>
          </a:p>
          <a:p>
            <a:r>
              <a:rPr lang="en-GB" dirty="0"/>
              <a:t>NEXT</a:t>
            </a:r>
          </a:p>
          <a:p>
            <a:pPr marL="177429" indent="-177429">
              <a:buFont typeface="Arial" panose="020B0604020202020204" pitchFamily="34" charset="0"/>
              <a:buChar char="•"/>
            </a:pPr>
            <a:r>
              <a:rPr lang="en-GB" dirty="0"/>
              <a:t>DOI also part of citation</a:t>
            </a:r>
          </a:p>
          <a:p>
            <a:pPr marL="177429" indent="-177429">
              <a:buFont typeface="Arial" panose="020B0604020202020204" pitchFamily="34" charset="0"/>
              <a:buChar char="•"/>
            </a:pPr>
            <a:r>
              <a:rPr lang="en-GB" dirty="0"/>
              <a:t>If you are re-using someone else’s research data, you have to copy this snippet and cite the reused data in your work.</a:t>
            </a:r>
          </a:p>
        </p:txBody>
      </p:sp>
      <p:sp>
        <p:nvSpPr>
          <p:cNvPr id="4" name="Slide Number Placeholder 3"/>
          <p:cNvSpPr>
            <a:spLocks noGrp="1"/>
          </p:cNvSpPr>
          <p:nvPr>
            <p:ph type="sldNum" sz="quarter" idx="5"/>
          </p:nvPr>
        </p:nvSpPr>
        <p:spPr/>
        <p:txBody>
          <a:bodyPr/>
          <a:lstStyle/>
          <a:p>
            <a:fld id="{8FE28B23-E062-4A3A-87CA-F76CA6F8C3AB}" type="slidenum">
              <a:rPr lang="en-GB" smtClean="0"/>
              <a:t>19</a:t>
            </a:fld>
            <a:endParaRPr lang="en-GB"/>
          </a:p>
        </p:txBody>
      </p:sp>
    </p:spTree>
    <p:extLst>
      <p:ext uri="{BB962C8B-B14F-4D97-AF65-F5344CB8AC3E}">
        <p14:creationId xmlns:p14="http://schemas.microsoft.com/office/powerpoint/2010/main" val="16467985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429" indent="-177429">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8FE28B23-E062-4A3A-87CA-F76CA6F8C3AB}" type="slidenum">
              <a:rPr lang="en-GB" smtClean="0"/>
              <a:t>20</a:t>
            </a:fld>
            <a:endParaRPr lang="en-GB"/>
          </a:p>
        </p:txBody>
      </p:sp>
    </p:spTree>
    <p:extLst>
      <p:ext uri="{BB962C8B-B14F-4D97-AF65-F5344CB8AC3E}">
        <p14:creationId xmlns:p14="http://schemas.microsoft.com/office/powerpoint/2010/main" val="30156444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429" indent="-177429">
              <a:buFont typeface="Arial" panose="020B0604020202020204" pitchFamily="34" charset="0"/>
              <a:buChar char="•"/>
            </a:pPr>
            <a:r>
              <a:rPr lang="en-GB" b="0" i="0" dirty="0"/>
              <a:t>To make our research data findable, the FAIR principles suggest describing the data with rich metadata.</a:t>
            </a:r>
          </a:p>
          <a:p>
            <a:pPr marL="177429" indent="-177429">
              <a:buFont typeface="Arial" panose="020B0604020202020204" pitchFamily="34" charset="0"/>
              <a:buChar char="•"/>
            </a:pPr>
            <a:r>
              <a:rPr lang="en-GB" dirty="0"/>
              <a:t>In simple words, metadata is data that describes other data.</a:t>
            </a:r>
          </a:p>
          <a:p>
            <a:pPr marL="177429" indent="-177429">
              <a:buFont typeface="Arial" panose="020B0604020202020204" pitchFamily="34" charset="0"/>
              <a:buChar char="•"/>
            </a:pPr>
            <a:r>
              <a:rPr lang="en-GB" dirty="0"/>
              <a:t>This information can help users to understand your data quickly, which makes reuse much easier</a:t>
            </a:r>
            <a:r>
              <a:rPr lang="en-GB" b="0" dirty="0"/>
              <a:t>.</a:t>
            </a:r>
            <a:endParaRPr lang="en-GB" b="0" i="0" dirty="0"/>
          </a:p>
          <a:p>
            <a:pPr marL="177429" indent="-177429">
              <a:buFont typeface="Arial" panose="020B0604020202020204" pitchFamily="34" charset="0"/>
              <a:buChar char="•"/>
            </a:pPr>
            <a:r>
              <a:rPr lang="en-GB" dirty="0"/>
              <a:t>What kind of metadata is important?</a:t>
            </a:r>
          </a:p>
          <a:p>
            <a:pPr marL="177429" indent="-177429">
              <a:buFont typeface="Arial" panose="020B0604020202020204" pitchFamily="34" charset="0"/>
              <a:buChar char="•"/>
            </a:pPr>
            <a:r>
              <a:rPr lang="en-GB" dirty="0"/>
              <a:t>Just imagine you are searching for research data.</a:t>
            </a:r>
            <a:endParaRPr lang="en-GB" b="0" dirty="0"/>
          </a:p>
          <a:p>
            <a:pPr marL="177429" indent="-177429">
              <a:buFont typeface="Arial" panose="020B0604020202020204" pitchFamily="34" charset="0"/>
              <a:buChar char="•"/>
            </a:pPr>
            <a:r>
              <a:rPr lang="en-GB" b="0" dirty="0"/>
              <a:t>You would probably start with typing some search terms into a search engine. </a:t>
            </a:r>
          </a:p>
          <a:p>
            <a:r>
              <a:rPr lang="en-GB" b="0" dirty="0"/>
              <a:t>NEXT</a:t>
            </a:r>
          </a:p>
          <a:p>
            <a:pPr marL="177429" indent="-177429">
              <a:buFont typeface="Arial" panose="020B0604020202020204" pitchFamily="34" charset="0"/>
              <a:buChar char="•"/>
            </a:pPr>
            <a:r>
              <a:rPr lang="en-GB" b="0" dirty="0"/>
              <a:t>Match with title and description.</a:t>
            </a:r>
          </a:p>
          <a:p>
            <a:pPr marL="177429" indent="-177429">
              <a:buFont typeface="Arial" panose="020B0604020202020204" pitchFamily="34" charset="0"/>
              <a:buChar char="•"/>
            </a:pPr>
            <a:r>
              <a:rPr lang="en-GB" b="0" dirty="0"/>
              <a:t>Creator </a:t>
            </a:r>
          </a:p>
          <a:p>
            <a:pPr marL="177429" indent="-177429">
              <a:buFont typeface="Arial" panose="020B0604020202020204" pitchFamily="34" charset="0"/>
              <a:buChar char="•"/>
            </a:pPr>
            <a:r>
              <a:rPr lang="en-GB" b="0" dirty="0"/>
              <a:t>Publication date.</a:t>
            </a:r>
          </a:p>
          <a:p>
            <a:r>
              <a:rPr lang="en-GB" b="0" dirty="0"/>
              <a:t>NEXT</a:t>
            </a:r>
          </a:p>
          <a:p>
            <a:pPr marL="177429" indent="-177429">
              <a:buFont typeface="Arial" panose="020B0604020202020204" pitchFamily="34" charset="0"/>
              <a:buChar char="•"/>
            </a:pPr>
            <a:r>
              <a:rPr lang="en-GB" b="0" dirty="0"/>
              <a:t>Keywords</a:t>
            </a:r>
          </a:p>
          <a:p>
            <a:pPr marL="177429" indent="-177429">
              <a:buFont typeface="Arial" panose="020B0604020202020204" pitchFamily="34" charset="0"/>
              <a:buChar char="•"/>
            </a:pPr>
            <a:r>
              <a:rPr lang="en-GB" b="0" dirty="0"/>
              <a:t>more information needed.</a:t>
            </a:r>
          </a:p>
          <a:p>
            <a:pPr marL="177429" indent="-177429">
              <a:buFont typeface="Arial" panose="020B0604020202020204" pitchFamily="34" charset="0"/>
              <a:buChar char="•"/>
            </a:pPr>
            <a:r>
              <a:rPr lang="en-GB" b="0" dirty="0"/>
              <a:t>The DOI has to be part of the metadata, too.</a:t>
            </a:r>
          </a:p>
          <a:p>
            <a:pPr marL="177429" indent="-177429">
              <a:buFont typeface="Arial" panose="020B0604020202020204" pitchFamily="34" charset="0"/>
              <a:buChar char="•"/>
            </a:pPr>
            <a:r>
              <a:rPr lang="en-GB" b="0" dirty="0"/>
              <a:t>related identifiers</a:t>
            </a:r>
          </a:p>
          <a:p>
            <a:pPr marL="177429" indent="-177429">
              <a:buFont typeface="Arial" panose="020B0604020202020204" pitchFamily="34" charset="0"/>
              <a:buChar char="•"/>
            </a:pPr>
            <a:r>
              <a:rPr lang="en-GB" b="0" dirty="0"/>
              <a:t>License</a:t>
            </a:r>
          </a:p>
          <a:p>
            <a:pPr marL="177429" indent="-177429">
              <a:buFont typeface="Arial" panose="020B0604020202020204" pitchFamily="34" charset="0"/>
              <a:buChar char="•"/>
            </a:pPr>
            <a:r>
              <a:rPr lang="en-GB" b="0" dirty="0"/>
              <a:t>And that’s already a very basic set of metadata that should be there for every research data.</a:t>
            </a:r>
          </a:p>
        </p:txBody>
      </p:sp>
      <p:sp>
        <p:nvSpPr>
          <p:cNvPr id="4" name="Slide Number Placeholder 3"/>
          <p:cNvSpPr>
            <a:spLocks noGrp="1"/>
          </p:cNvSpPr>
          <p:nvPr>
            <p:ph type="sldNum" sz="quarter" idx="5"/>
          </p:nvPr>
        </p:nvSpPr>
        <p:spPr/>
        <p:txBody>
          <a:bodyPr/>
          <a:lstStyle/>
          <a:p>
            <a:fld id="{8FE28B23-E062-4A3A-87CA-F76CA6F8C3AB}" type="slidenum">
              <a:rPr lang="en-GB" smtClean="0"/>
              <a:t>21</a:t>
            </a:fld>
            <a:endParaRPr lang="en-GB"/>
          </a:p>
        </p:txBody>
      </p:sp>
    </p:spTree>
    <p:extLst>
      <p:ext uri="{BB962C8B-B14F-4D97-AF65-F5344CB8AC3E}">
        <p14:creationId xmlns:p14="http://schemas.microsoft.com/office/powerpoint/2010/main" val="25415193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429" indent="-177429">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8FE28B23-E062-4A3A-87CA-F76CA6F8C3AB}" type="slidenum">
              <a:rPr lang="en-GB" smtClean="0"/>
              <a:t>22</a:t>
            </a:fld>
            <a:endParaRPr lang="en-GB"/>
          </a:p>
        </p:txBody>
      </p:sp>
    </p:spTree>
    <p:extLst>
      <p:ext uri="{BB962C8B-B14F-4D97-AF65-F5344CB8AC3E}">
        <p14:creationId xmlns:p14="http://schemas.microsoft.com/office/powerpoint/2010/main" val="5175160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429" indent="-177429">
              <a:buFont typeface="Arial" panose="020B0604020202020204" pitchFamily="34" charset="0"/>
              <a:buChar char="•"/>
            </a:pPr>
            <a:r>
              <a:rPr lang="en-GB" dirty="0"/>
              <a:t>Research data should be also interoperable.</a:t>
            </a:r>
          </a:p>
          <a:p>
            <a:pPr marL="177429" indent="-177429">
              <a:buFont typeface="Arial" panose="020B0604020202020204" pitchFamily="34" charset="0"/>
              <a:buChar char="•"/>
            </a:pPr>
            <a:r>
              <a:rPr lang="en-GB" dirty="0"/>
              <a:t>What does that actually mean?</a:t>
            </a:r>
          </a:p>
          <a:p>
            <a:r>
              <a:rPr lang="en-GB" dirty="0"/>
              <a:t>NEXT</a:t>
            </a:r>
          </a:p>
          <a:p>
            <a:pPr marL="177429" indent="-177429">
              <a:buFont typeface="Arial" panose="020B0604020202020204" pitchFamily="34" charset="0"/>
              <a:buChar char="•"/>
            </a:pPr>
            <a:r>
              <a:rPr lang="en-GB" dirty="0"/>
              <a:t>Interoperability is the ability of data or tools from non-cooperating resources to integrate or work together with minimal effort.</a:t>
            </a:r>
          </a:p>
          <a:p>
            <a:pPr marL="177429" indent="-177429">
              <a:buFont typeface="Arial" panose="020B0604020202020204" pitchFamily="34" charset="0"/>
              <a:buChar char="•"/>
            </a:pPr>
            <a:r>
              <a:rPr lang="en-GB" dirty="0"/>
              <a:t>important if you collect datasets from different sources and would like to combine them into a single dataset.</a:t>
            </a:r>
          </a:p>
          <a:p>
            <a:pPr marL="177429" indent="-177429">
              <a:buFont typeface="Arial" panose="020B0604020202020204" pitchFamily="34" charset="0"/>
              <a:buChar char="•"/>
            </a:pPr>
            <a:r>
              <a:rPr lang="en-GB" dirty="0"/>
              <a:t>But this is not as easy as it sounds.</a:t>
            </a:r>
          </a:p>
          <a:p>
            <a:r>
              <a:rPr lang="en-GB" dirty="0"/>
              <a:t>NEXT</a:t>
            </a:r>
          </a:p>
          <a:p>
            <a:pPr marL="177429" indent="-177429">
              <a:buFont typeface="Arial" panose="020B0604020202020204" pitchFamily="34" charset="0"/>
              <a:buChar char="•"/>
            </a:pPr>
            <a:r>
              <a:rPr lang="en-GB" dirty="0"/>
              <a:t>simple example.</a:t>
            </a:r>
          </a:p>
          <a:p>
            <a:pPr marL="177429" indent="-177429">
              <a:buFont typeface="Arial" panose="020B0604020202020204" pitchFamily="34" charset="0"/>
              <a:buChar char="•"/>
            </a:pPr>
            <a:r>
              <a:rPr lang="en-GB" dirty="0"/>
              <a:t>Temperature for different cities</a:t>
            </a:r>
          </a:p>
          <a:p>
            <a:r>
              <a:rPr lang="en-GB" dirty="0"/>
              <a:t>NEXT</a:t>
            </a:r>
          </a:p>
          <a:p>
            <a:pPr marL="177429" indent="-177429">
              <a:buFont typeface="Arial" panose="020B0604020202020204" pitchFamily="34" charset="0"/>
              <a:buChar char="•"/>
            </a:pPr>
            <a:r>
              <a:rPr lang="en-GB" dirty="0"/>
              <a:t>another table from a different source.</a:t>
            </a:r>
          </a:p>
          <a:p>
            <a:pPr marL="177429" indent="-177429">
              <a:buFont typeface="Arial" panose="020B0604020202020204" pitchFamily="34" charset="0"/>
              <a:buChar char="•"/>
            </a:pPr>
            <a:r>
              <a:rPr lang="en-GB" dirty="0"/>
              <a:t>It provides the same information but not in the same way.</a:t>
            </a:r>
          </a:p>
          <a:p>
            <a:r>
              <a:rPr lang="en-GB" dirty="0"/>
              <a:t>NEXT</a:t>
            </a:r>
          </a:p>
          <a:p>
            <a:pPr marL="177429" indent="-177429">
              <a:buFont typeface="Arial" panose="020B0604020202020204" pitchFamily="34" charset="0"/>
              <a:buChar char="•"/>
            </a:pPr>
            <a:r>
              <a:rPr lang="en-GB" dirty="0"/>
              <a:t>The column headings are different, </a:t>
            </a:r>
          </a:p>
          <a:p>
            <a:r>
              <a:rPr lang="en-GB" dirty="0"/>
              <a:t>NEXT</a:t>
            </a:r>
          </a:p>
          <a:p>
            <a:pPr marL="177429" indent="-177429">
              <a:buFont typeface="Arial" panose="020B0604020202020204" pitchFamily="34" charset="0"/>
              <a:buChar char="•"/>
            </a:pPr>
            <a:r>
              <a:rPr lang="en-GB" dirty="0"/>
              <a:t>the temperature scale is different, </a:t>
            </a:r>
          </a:p>
          <a:p>
            <a:r>
              <a:rPr lang="en-GB" dirty="0"/>
              <a:t>NEXT</a:t>
            </a:r>
          </a:p>
          <a:p>
            <a:pPr marL="177429" indent="-177429">
              <a:buFont typeface="Arial" panose="020B0604020202020204" pitchFamily="34" charset="0"/>
              <a:buChar char="•"/>
            </a:pPr>
            <a:r>
              <a:rPr lang="en-GB" dirty="0"/>
              <a:t>the cities are encoded in a different way, </a:t>
            </a:r>
          </a:p>
          <a:p>
            <a:r>
              <a:rPr lang="en-GB" dirty="0"/>
              <a:t>NEXT</a:t>
            </a:r>
          </a:p>
          <a:p>
            <a:pPr marL="177429" indent="-177429">
              <a:buFont typeface="Arial" panose="020B0604020202020204" pitchFamily="34" charset="0"/>
              <a:buChar char="•"/>
            </a:pPr>
            <a:r>
              <a:rPr lang="en-GB" dirty="0"/>
              <a:t>and even the date format is different.</a:t>
            </a:r>
          </a:p>
          <a:p>
            <a:pPr marL="177429" indent="-177429">
              <a:buFont typeface="Arial" panose="020B0604020202020204" pitchFamily="34" charset="0"/>
              <a:buChar char="•"/>
            </a:pPr>
            <a:r>
              <a:rPr lang="en-GB" dirty="0"/>
              <a:t>In theory, possible to merge them into a single file, manual work.</a:t>
            </a:r>
          </a:p>
          <a:p>
            <a:pPr marL="177429" indent="-177429">
              <a:buFont typeface="Arial" panose="020B0604020202020204" pitchFamily="34" charset="0"/>
              <a:buChar char="•"/>
            </a:pPr>
            <a:r>
              <a:rPr lang="en-GB" dirty="0"/>
              <a:t>imagine we have hundreds of datasets and hundreds of different columns.</a:t>
            </a:r>
          </a:p>
          <a:p>
            <a:pPr marL="177429" indent="-177429">
              <a:buFont typeface="Arial" panose="020B0604020202020204" pitchFamily="34" charset="0"/>
              <a:buChar char="•"/>
            </a:pPr>
            <a:r>
              <a:rPr lang="en-GB" dirty="0"/>
              <a:t>We also cannot simply use tools to merge these diverse datasets, because how should a tool know that Ham stands for Hamburg and not for food?</a:t>
            </a:r>
          </a:p>
          <a:p>
            <a:r>
              <a:rPr lang="en-GB" dirty="0"/>
              <a:t>NEXT</a:t>
            </a:r>
          </a:p>
          <a:p>
            <a:pPr marL="177429" indent="-177429">
              <a:buFont typeface="Arial" panose="020B0604020202020204" pitchFamily="34" charset="0"/>
              <a:buChar char="•"/>
            </a:pPr>
            <a:r>
              <a:rPr lang="en-GB" dirty="0"/>
              <a:t>The issue of interpreting data in a meaningful way is called semantical interoperability.</a:t>
            </a:r>
          </a:p>
          <a:p>
            <a:r>
              <a:rPr lang="en-GB" dirty="0"/>
              <a:t>NEXT</a:t>
            </a:r>
          </a:p>
          <a:p>
            <a:pPr marL="177429" indent="-177429">
              <a:buFont typeface="Arial" panose="020B0604020202020204" pitchFamily="34" charset="0"/>
              <a:buChar char="•"/>
            </a:pPr>
            <a:r>
              <a:rPr lang="en-GB" dirty="0"/>
              <a:t>Consequently, the FAIR principles on interoperability suggest using a formal, </a:t>
            </a:r>
            <a:r>
              <a:rPr lang="en-GB" dirty="0">
                <a:solidFill>
                  <a:srgbClr val="008B95"/>
                </a:solidFill>
              </a:rPr>
              <a:t>accessible, shared, and broadly applicable language for knowledge representation.</a:t>
            </a:r>
          </a:p>
          <a:p>
            <a:pPr marL="177429" indent="-177429">
              <a:buFont typeface="Arial" panose="020B0604020202020204" pitchFamily="34" charset="0"/>
              <a:buChar char="•"/>
            </a:pPr>
            <a:r>
              <a:rPr lang="en-GB" dirty="0">
                <a:solidFill>
                  <a:srgbClr val="008B95"/>
                </a:solidFill>
              </a:rPr>
              <a:t>One example for such a knowledge representations is the Web Ontology Language, which can help to achieve consistency in a data scheme.</a:t>
            </a:r>
            <a:endParaRPr lang="en-GB" dirty="0"/>
          </a:p>
        </p:txBody>
      </p:sp>
      <p:sp>
        <p:nvSpPr>
          <p:cNvPr id="4" name="Slide Number Placeholder 3"/>
          <p:cNvSpPr>
            <a:spLocks noGrp="1"/>
          </p:cNvSpPr>
          <p:nvPr>
            <p:ph type="sldNum" sz="quarter" idx="5"/>
          </p:nvPr>
        </p:nvSpPr>
        <p:spPr/>
        <p:txBody>
          <a:bodyPr/>
          <a:lstStyle/>
          <a:p>
            <a:fld id="{8FE28B23-E062-4A3A-87CA-F76CA6F8C3AB}" type="slidenum">
              <a:rPr lang="en-GB" smtClean="0"/>
              <a:t>23</a:t>
            </a:fld>
            <a:endParaRPr lang="en-GB"/>
          </a:p>
        </p:txBody>
      </p:sp>
    </p:spTree>
    <p:extLst>
      <p:ext uri="{BB962C8B-B14F-4D97-AF65-F5344CB8AC3E}">
        <p14:creationId xmlns:p14="http://schemas.microsoft.com/office/powerpoint/2010/main" val="16673476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Simple example to illustrate the issue around syntactical interoperability</a:t>
            </a:r>
          </a:p>
        </p:txBody>
      </p:sp>
      <p:sp>
        <p:nvSpPr>
          <p:cNvPr id="4" name="Slide Number Placeholder 3"/>
          <p:cNvSpPr>
            <a:spLocks noGrp="1"/>
          </p:cNvSpPr>
          <p:nvPr>
            <p:ph type="sldNum" sz="quarter" idx="5"/>
          </p:nvPr>
        </p:nvSpPr>
        <p:spPr/>
        <p:txBody>
          <a:bodyPr/>
          <a:lstStyle/>
          <a:p>
            <a:fld id="{8FE28B23-E062-4A3A-87CA-F76CA6F8C3AB}" type="slidenum">
              <a:rPr lang="en-GB" smtClean="0"/>
              <a:t>24</a:t>
            </a:fld>
            <a:endParaRPr lang="en-GB"/>
          </a:p>
        </p:txBody>
      </p:sp>
    </p:spTree>
    <p:extLst>
      <p:ext uri="{BB962C8B-B14F-4D97-AF65-F5344CB8AC3E}">
        <p14:creationId xmlns:p14="http://schemas.microsoft.com/office/powerpoint/2010/main" val="37581694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6292">
              <a:defRPr/>
            </a:pPr>
            <a:endParaRPr lang="en-GB" dirty="0"/>
          </a:p>
        </p:txBody>
      </p:sp>
      <p:sp>
        <p:nvSpPr>
          <p:cNvPr id="4" name="Slide Number Placeholder 3"/>
          <p:cNvSpPr>
            <a:spLocks noGrp="1"/>
          </p:cNvSpPr>
          <p:nvPr>
            <p:ph type="sldNum" sz="quarter" idx="5"/>
          </p:nvPr>
        </p:nvSpPr>
        <p:spPr/>
        <p:txBody>
          <a:bodyPr/>
          <a:lstStyle/>
          <a:p>
            <a:fld id="{8FE28B23-E062-4A3A-87CA-F76CA6F8C3AB}" type="slidenum">
              <a:rPr lang="en-GB" smtClean="0"/>
              <a:t>25</a:t>
            </a:fld>
            <a:endParaRPr lang="en-GB"/>
          </a:p>
        </p:txBody>
      </p:sp>
    </p:spTree>
    <p:extLst>
      <p:ext uri="{BB962C8B-B14F-4D97-AF65-F5344CB8AC3E}">
        <p14:creationId xmlns:p14="http://schemas.microsoft.com/office/powerpoint/2010/main" val="5571228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95717" indent="-295717" defTabSz="946292">
              <a:buFontTx/>
              <a:buChar char="-"/>
              <a:defRPr/>
            </a:pPr>
            <a:r>
              <a:rPr lang="en-US" sz="1900" dirty="0">
                <a:solidFill>
                  <a:schemeClr val="bg1">
                    <a:lumMod val="75000"/>
                  </a:schemeClr>
                </a:solidFill>
                <a:latin typeface="Monotype Corsiva" panose="03010101010201010101" pitchFamily="66" charset="0"/>
              </a:rPr>
              <a:t>Problem: strong focus on data, not so much on algorithms, workflows etc.</a:t>
            </a:r>
          </a:p>
          <a:p>
            <a:pPr marL="295717" indent="-295717" defTabSz="946292">
              <a:buFontTx/>
              <a:buChar char="-"/>
              <a:defRPr/>
            </a:pPr>
            <a:r>
              <a:rPr lang="en-US" sz="1900" dirty="0">
                <a:solidFill>
                  <a:schemeClr val="bg1">
                    <a:lumMod val="75000"/>
                  </a:schemeClr>
                </a:solidFill>
                <a:latin typeface="Monotype Corsiva" panose="03010101010201010101" pitchFamily="66" charset="0"/>
              </a:rPr>
              <a:t>"There is no re-usability of data without the code and the algorithms. The data itself does not speak.“</a:t>
            </a:r>
          </a:p>
          <a:p>
            <a:pPr marL="295717" indent="-295717" defTabSz="946292">
              <a:buFontTx/>
              <a:buChar char="-"/>
              <a:defRPr/>
            </a:pPr>
            <a:endParaRPr lang="en-GB" sz="1900" dirty="0">
              <a:latin typeface="Arial" panose="020B0604020202020204" pitchFamily="34" charset="0"/>
            </a:endParaRPr>
          </a:p>
        </p:txBody>
      </p:sp>
      <p:sp>
        <p:nvSpPr>
          <p:cNvPr id="4" name="Slide Number Placeholder 3"/>
          <p:cNvSpPr>
            <a:spLocks noGrp="1"/>
          </p:cNvSpPr>
          <p:nvPr>
            <p:ph type="sldNum" sz="quarter" idx="5"/>
          </p:nvPr>
        </p:nvSpPr>
        <p:spPr/>
        <p:txBody>
          <a:bodyPr/>
          <a:lstStyle/>
          <a:p>
            <a:fld id="{8FE28B23-E062-4A3A-87CA-F76CA6F8C3AB}" type="slidenum">
              <a:rPr lang="en-GB" smtClean="0"/>
              <a:t>26</a:t>
            </a:fld>
            <a:endParaRPr lang="en-GB"/>
          </a:p>
        </p:txBody>
      </p:sp>
    </p:spTree>
    <p:extLst>
      <p:ext uri="{BB962C8B-B14F-4D97-AF65-F5344CB8AC3E}">
        <p14:creationId xmlns:p14="http://schemas.microsoft.com/office/powerpoint/2010/main" val="34367900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a:solidFill>
                  <a:srgbClr val="008B95"/>
                </a:solidFill>
              </a:rPr>
              <a:t>Reproducible Research refers to…</a:t>
            </a:r>
          </a:p>
          <a:p>
            <a:pPr lvl="0">
              <a:defRPr/>
            </a:pPr>
            <a:r>
              <a:rPr lang="en-GB" dirty="0">
                <a:solidFill>
                  <a:srgbClr val="008B95"/>
                </a:solidFill>
              </a:rPr>
              <a:t>Reproducibility in literature, confusion, similar terms</a:t>
            </a:r>
          </a:p>
          <a:p>
            <a:pPr lvl="0">
              <a:defRPr/>
            </a:pPr>
            <a:r>
              <a:rPr lang="en-GB" dirty="0">
                <a:solidFill>
                  <a:srgbClr val="008B95"/>
                </a:solidFill>
              </a:rPr>
              <a:t>Replicable research…</a:t>
            </a:r>
          </a:p>
          <a:p>
            <a:pPr lvl="0">
              <a:defRPr/>
            </a:pPr>
            <a:r>
              <a:rPr lang="en-GB" dirty="0">
                <a:solidFill>
                  <a:srgbClr val="008B95"/>
                </a:solidFill>
              </a:rPr>
              <a:t>NEXT</a:t>
            </a:r>
          </a:p>
          <a:p>
            <a:pPr lvl="0">
              <a:defRPr/>
            </a:pPr>
            <a:r>
              <a:rPr lang="en-GB" dirty="0">
                <a:solidFill>
                  <a:srgbClr val="008B95"/>
                </a:solidFill>
              </a:rPr>
              <a:t>Which refers to…</a:t>
            </a:r>
          </a:p>
        </p:txBody>
      </p:sp>
      <p:sp>
        <p:nvSpPr>
          <p:cNvPr id="4" name="Slide Number Placeholder 3"/>
          <p:cNvSpPr>
            <a:spLocks noGrp="1"/>
          </p:cNvSpPr>
          <p:nvPr>
            <p:ph type="sldNum" sz="quarter" idx="5"/>
          </p:nvPr>
        </p:nvSpPr>
        <p:spPr/>
        <p:txBody>
          <a:bodyPr/>
          <a:lstStyle/>
          <a:p>
            <a:fld id="{8FE28B23-E062-4A3A-87CA-F76CA6F8C3AB}" type="slidenum">
              <a:rPr lang="en-GB" smtClean="0"/>
              <a:t>27</a:t>
            </a:fld>
            <a:endParaRPr lang="en-GB"/>
          </a:p>
        </p:txBody>
      </p:sp>
    </p:spTree>
    <p:extLst>
      <p:ext uri="{BB962C8B-B14F-4D97-AF65-F5344CB8AC3E}">
        <p14:creationId xmlns:p14="http://schemas.microsoft.com/office/powerpoint/2010/main" val="19796082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more complicated, more terms</a:t>
            </a:r>
          </a:p>
          <a:p>
            <a:r>
              <a:rPr lang="en-GB" dirty="0"/>
              <a:t>The Turing Way project provides a nice overview of existing terms and what they mean.</a:t>
            </a:r>
          </a:p>
          <a:p>
            <a:r>
              <a:rPr lang="en-GB" dirty="0"/>
              <a:t>NEXT</a:t>
            </a:r>
          </a:p>
          <a:p>
            <a:r>
              <a:rPr lang="en-GB" dirty="0"/>
              <a:t>In this lecture we will focus on reproducibility.</a:t>
            </a:r>
          </a:p>
          <a:p>
            <a:r>
              <a:rPr lang="en-GB" dirty="0"/>
              <a:t>Actually, it sounds like reproducibility is easier than replicability, right?</a:t>
            </a:r>
          </a:p>
          <a:p>
            <a:r>
              <a:rPr lang="en-GB" dirty="0"/>
              <a:t>You just need to use the same data, the same code, run it, and your are done.</a:t>
            </a:r>
          </a:p>
          <a:p>
            <a:r>
              <a:rPr lang="en-GB" dirty="0"/>
              <a:t>But is it really that easy?</a:t>
            </a:r>
            <a:endParaRPr lang="en-GB" dirty="0">
              <a:cs typeface="Calibri"/>
            </a:endParaRPr>
          </a:p>
        </p:txBody>
      </p:sp>
      <p:sp>
        <p:nvSpPr>
          <p:cNvPr id="4" name="Slide Number Placeholder 3"/>
          <p:cNvSpPr>
            <a:spLocks noGrp="1"/>
          </p:cNvSpPr>
          <p:nvPr>
            <p:ph type="sldNum" sz="quarter" idx="5"/>
          </p:nvPr>
        </p:nvSpPr>
        <p:spPr/>
        <p:txBody>
          <a:bodyPr/>
          <a:lstStyle/>
          <a:p>
            <a:fld id="{8FE28B23-E062-4A3A-87CA-F76CA6F8C3AB}" type="slidenum">
              <a:rPr lang="en-GB" smtClean="0"/>
              <a:t>28</a:t>
            </a:fld>
            <a:endParaRPr lang="en-GB"/>
          </a:p>
        </p:txBody>
      </p:sp>
    </p:spTree>
    <p:extLst>
      <p:ext uri="{BB962C8B-B14F-4D97-AF65-F5344CB8AC3E}">
        <p14:creationId xmlns:p14="http://schemas.microsoft.com/office/powerpoint/2010/main" val="14262368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did a study in the geosciences. </a:t>
            </a:r>
          </a:p>
          <a:p>
            <a:r>
              <a:rPr lang="en-GB" dirty="0"/>
              <a:t>I investigated 41 geoscientific articles that had code and data attached and checked whether the results are reproducible, i.e., whether the code is executable and whether the output is the same as reported in the paper.</a:t>
            </a:r>
          </a:p>
          <a:p>
            <a:r>
              <a:rPr lang="en-GB" dirty="0"/>
              <a:t>Only 2 out of 41 papers were reproducible. </a:t>
            </a:r>
          </a:p>
          <a:p>
            <a:r>
              <a:rPr lang="en-GB" dirty="0"/>
              <a:t>The remaining papers were either not executable or produced different results.</a:t>
            </a:r>
          </a:p>
        </p:txBody>
      </p:sp>
      <p:sp>
        <p:nvSpPr>
          <p:cNvPr id="4" name="Slide Number Placeholder 3"/>
          <p:cNvSpPr>
            <a:spLocks noGrp="1"/>
          </p:cNvSpPr>
          <p:nvPr>
            <p:ph type="sldNum" sz="quarter" idx="5"/>
          </p:nvPr>
        </p:nvSpPr>
        <p:spPr/>
        <p:txBody>
          <a:bodyPr/>
          <a:lstStyle/>
          <a:p>
            <a:fld id="{8FE28B23-E062-4A3A-87CA-F76CA6F8C3AB}" type="slidenum">
              <a:rPr lang="en-GB" smtClean="0"/>
              <a:t>29</a:t>
            </a:fld>
            <a:endParaRPr lang="en-GB"/>
          </a:p>
        </p:txBody>
      </p:sp>
    </p:spTree>
    <p:extLst>
      <p:ext uri="{BB962C8B-B14F-4D97-AF65-F5344CB8AC3E}">
        <p14:creationId xmlns:p14="http://schemas.microsoft.com/office/powerpoint/2010/main" val="38683759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Explain </a:t>
            </a:r>
            <a:r>
              <a:rPr lang="en-GB" dirty="0" err="1"/>
              <a:t>reprod</a:t>
            </a:r>
            <a:r>
              <a:rPr lang="en-GB" dirty="0"/>
              <a:t> study:</a:t>
            </a:r>
          </a:p>
          <a:p>
            <a:pPr marL="177429" indent="-177429">
              <a:buFontTx/>
              <a:buChar char="-"/>
            </a:pPr>
            <a:r>
              <a:rPr lang="en-GB" dirty="0"/>
              <a:t>Search for paper with R code and data</a:t>
            </a:r>
          </a:p>
          <a:p>
            <a:pPr marL="650576" lvl="1" indent="-177429">
              <a:buFontTx/>
              <a:buChar char="-"/>
            </a:pPr>
            <a:r>
              <a:rPr lang="en-GB" dirty="0"/>
              <a:t>Already great, not common</a:t>
            </a:r>
          </a:p>
          <a:p>
            <a:pPr marL="177429" indent="-177429">
              <a:buFontTx/>
              <a:buChar char="-"/>
            </a:pPr>
            <a:r>
              <a:rPr lang="en-GB" dirty="0"/>
              <a:t>Executable + same results?</a:t>
            </a:r>
          </a:p>
          <a:p>
            <a:pPr marL="177429" indent="-177429">
              <a:buFontTx/>
              <a:buChar char="-"/>
            </a:pPr>
            <a:r>
              <a:rPr lang="en-GB" dirty="0"/>
              <a:t>Downloaded materials, ran on my computer </a:t>
            </a:r>
          </a:p>
          <a:p>
            <a:pPr marL="177429" indent="-177429">
              <a:buFontTx/>
              <a:buChar char="-"/>
            </a:pPr>
            <a:r>
              <a:rPr lang="en-GB" dirty="0"/>
              <a:t>Not easy as it sounds, only 2 out of 41 </a:t>
            </a:r>
            <a:r>
              <a:rPr lang="en-GB" dirty="0" err="1"/>
              <a:t>reprod</a:t>
            </a:r>
            <a:endParaRPr lang="en-GB" dirty="0"/>
          </a:p>
          <a:p>
            <a:pPr marL="177429" indent="-177429">
              <a:buFontTx/>
              <a:buChar char="-"/>
            </a:pPr>
            <a:r>
              <a:rPr lang="en-GB" dirty="0"/>
              <a:t>What happened to the rest?</a:t>
            </a:r>
          </a:p>
          <a:p>
            <a:r>
              <a:rPr lang="en-GB" dirty="0"/>
              <a:t>NEXT</a:t>
            </a:r>
          </a:p>
          <a:p>
            <a:r>
              <a:rPr lang="en-GB" dirty="0"/>
              <a:t>classified technical issues into several categories.</a:t>
            </a:r>
          </a:p>
          <a:p>
            <a:r>
              <a:rPr lang="en-GB" dirty="0"/>
              <a:t>Minor issues</a:t>
            </a:r>
          </a:p>
          <a:p>
            <a:r>
              <a:rPr lang="en-GB" dirty="0"/>
              <a:t>NEXT</a:t>
            </a:r>
          </a:p>
          <a:p>
            <a:r>
              <a:rPr lang="en-GB" dirty="0"/>
              <a:t>…example</a:t>
            </a:r>
          </a:p>
          <a:p>
            <a:r>
              <a:rPr lang="en-GB" dirty="0"/>
              <a:t>NEXT</a:t>
            </a:r>
          </a:p>
          <a:p>
            <a:r>
              <a:rPr lang="en-GB" dirty="0"/>
              <a:t>The script throws an error because the library “</a:t>
            </a:r>
            <a:r>
              <a:rPr lang="en-GB" dirty="0" err="1"/>
              <a:t>plotly</a:t>
            </a:r>
            <a:r>
              <a:rPr lang="en-GB" dirty="0"/>
              <a:t>” is not installed. </a:t>
            </a:r>
          </a:p>
          <a:p>
            <a:r>
              <a:rPr lang="en-GB" dirty="0"/>
              <a:t>NEXT</a:t>
            </a:r>
          </a:p>
          <a:p>
            <a:r>
              <a:rPr lang="en-GB" dirty="0"/>
              <a:t>Not a big problem, takes just a few clicks</a:t>
            </a:r>
          </a:p>
          <a:p>
            <a:r>
              <a:rPr lang="en-GB" dirty="0"/>
              <a:t>Many minor issues are also a big problem</a:t>
            </a:r>
          </a:p>
        </p:txBody>
      </p:sp>
      <p:sp>
        <p:nvSpPr>
          <p:cNvPr id="4" name="Slide Number Placeholder 3"/>
          <p:cNvSpPr>
            <a:spLocks noGrp="1"/>
          </p:cNvSpPr>
          <p:nvPr>
            <p:ph type="sldNum" sz="quarter" idx="5"/>
          </p:nvPr>
        </p:nvSpPr>
        <p:spPr/>
        <p:txBody>
          <a:bodyPr/>
          <a:lstStyle/>
          <a:p>
            <a:fld id="{8FE28B23-E062-4A3A-87CA-F76CA6F8C3AB}" type="slidenum">
              <a:rPr lang="en-GB" smtClean="0"/>
              <a:t>30</a:t>
            </a:fld>
            <a:endParaRPr lang="en-GB"/>
          </a:p>
        </p:txBody>
      </p:sp>
    </p:spTree>
    <p:extLst>
      <p:ext uri="{BB962C8B-B14F-4D97-AF65-F5344CB8AC3E}">
        <p14:creationId xmlns:p14="http://schemas.microsoft.com/office/powerpoint/2010/main" val="8352330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also encountered…</a:t>
            </a:r>
          </a:p>
          <a:p>
            <a:r>
              <a:rPr lang="en-GB" dirty="0"/>
              <a:t>…substantial issues, require more effort</a:t>
            </a:r>
          </a:p>
          <a:p>
            <a:r>
              <a:rPr lang="en-GB" dirty="0"/>
              <a:t>For example, a wrong file directory that tried to load some data from a local folder.</a:t>
            </a:r>
          </a:p>
          <a:p>
            <a:r>
              <a:rPr lang="en-GB" dirty="0"/>
              <a:t>NEXT</a:t>
            </a:r>
          </a:p>
          <a:p>
            <a:r>
              <a:rPr lang="en-GB" dirty="0"/>
              <a:t>This source code line tries to load data from the file directory C:\Users\KonkolM\Documents and so on.</a:t>
            </a:r>
          </a:p>
          <a:p>
            <a:r>
              <a:rPr lang="en-GB" dirty="0"/>
              <a:t>absolute file path will only work on my machine.</a:t>
            </a:r>
          </a:p>
          <a:p>
            <a:r>
              <a:rPr lang="en-GB" dirty="0"/>
              <a:t>path is windows-specific due to the C colon at the beginning.</a:t>
            </a:r>
          </a:p>
          <a:p>
            <a:r>
              <a:rPr lang="en-GB" dirty="0"/>
              <a:t>will not work on another system, for example, Ubuntu.</a:t>
            </a:r>
          </a:p>
          <a:p>
            <a:r>
              <a:rPr lang="en-GB" dirty="0"/>
              <a:t>NEXT</a:t>
            </a:r>
          </a:p>
          <a:p>
            <a:r>
              <a:rPr lang="en-GB" dirty="0"/>
              <a:t>It’s better to use relative instead of absolute file paths.</a:t>
            </a:r>
          </a:p>
        </p:txBody>
      </p:sp>
      <p:sp>
        <p:nvSpPr>
          <p:cNvPr id="4" name="Slide Number Placeholder 3"/>
          <p:cNvSpPr>
            <a:spLocks noGrp="1"/>
          </p:cNvSpPr>
          <p:nvPr>
            <p:ph type="sldNum" sz="quarter" idx="5"/>
          </p:nvPr>
        </p:nvSpPr>
        <p:spPr/>
        <p:txBody>
          <a:bodyPr/>
          <a:lstStyle/>
          <a:p>
            <a:fld id="{8FE28B23-E062-4A3A-87CA-F76CA6F8C3AB}" type="slidenum">
              <a:rPr lang="en-GB" smtClean="0"/>
              <a:t>31</a:t>
            </a:fld>
            <a:endParaRPr lang="en-GB"/>
          </a:p>
        </p:txBody>
      </p:sp>
    </p:spTree>
    <p:extLst>
      <p:ext uri="{BB962C8B-B14F-4D97-AF65-F5344CB8AC3E}">
        <p14:creationId xmlns:p14="http://schemas.microsoft.com/office/powerpoint/2010/main" val="21557918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6292">
              <a:defRPr/>
            </a:pPr>
            <a:r>
              <a:rPr lang="en-GB" dirty="0"/>
              <a:t>Most problematic: severe issues</a:t>
            </a:r>
          </a:p>
          <a:p>
            <a:r>
              <a:rPr lang="en-GB" dirty="0"/>
              <a:t>NEXT</a:t>
            </a:r>
          </a:p>
          <a:p>
            <a:r>
              <a:rPr lang="en-GB" dirty="0"/>
              <a:t>require quite some time to solve.</a:t>
            </a:r>
          </a:p>
          <a:p>
            <a:r>
              <a:rPr lang="en-GB" dirty="0"/>
              <a:t>Understanding of how the code works</a:t>
            </a:r>
          </a:p>
          <a:p>
            <a:r>
              <a:rPr lang="en-GB" dirty="0"/>
              <a:t>Figure out how to solve the error</a:t>
            </a:r>
          </a:p>
          <a:p>
            <a:r>
              <a:rPr lang="en-GB" dirty="0"/>
              <a:t>Requires knowledge about programming language, not everyone has these skills</a:t>
            </a:r>
          </a:p>
          <a:p>
            <a:r>
              <a:rPr lang="en-GB" dirty="0"/>
              <a:t>example:</a:t>
            </a:r>
          </a:p>
          <a:p>
            <a:r>
              <a:rPr lang="en-GB" dirty="0"/>
              <a:t>NEXT</a:t>
            </a:r>
          </a:p>
          <a:p>
            <a:r>
              <a:rPr lang="en-GB" dirty="0"/>
              <a:t>file could not be opened because there was no such file or directory.</a:t>
            </a:r>
          </a:p>
          <a:p>
            <a:r>
              <a:rPr lang="en-GB" dirty="0"/>
              <a:t>NEXT</a:t>
            </a:r>
          </a:p>
          <a:p>
            <a:r>
              <a:rPr lang="en-GB" dirty="0"/>
              <a:t>Checked if the file is in the folder - no</a:t>
            </a:r>
          </a:p>
          <a:p>
            <a:r>
              <a:rPr lang="en-GB" dirty="0"/>
              <a:t>NEXT</a:t>
            </a:r>
          </a:p>
          <a:p>
            <a:r>
              <a:rPr lang="en-GB" dirty="0"/>
              <a:t>Checked if code creates file - no</a:t>
            </a:r>
          </a:p>
          <a:p>
            <a:r>
              <a:rPr lang="en-GB" dirty="0"/>
              <a:t>NEXT</a:t>
            </a:r>
          </a:p>
          <a:p>
            <a:r>
              <a:rPr lang="en-GB" dirty="0"/>
              <a:t>contacted author and asked how to solve this issue.</a:t>
            </a:r>
          </a:p>
          <a:p>
            <a:r>
              <a:rPr lang="en-GB" dirty="0"/>
              <a:t>a source code snippet was missing that produced this file.</a:t>
            </a:r>
          </a:p>
          <a:p>
            <a:r>
              <a:rPr lang="en-GB" dirty="0"/>
              <a:t>NEXT</a:t>
            </a:r>
          </a:p>
          <a:p>
            <a:r>
              <a:rPr lang="en-GB" dirty="0"/>
              <a:t>ask a colleague to run your source code. </a:t>
            </a:r>
          </a:p>
          <a:p>
            <a:r>
              <a:rPr lang="en-GB" dirty="0"/>
              <a:t>Because if your analysis runs on someone else’s computer, it’s not unlikely that it will run on many other machines as well.</a:t>
            </a:r>
          </a:p>
        </p:txBody>
      </p:sp>
      <p:sp>
        <p:nvSpPr>
          <p:cNvPr id="4" name="Slide Number Placeholder 3"/>
          <p:cNvSpPr>
            <a:spLocks noGrp="1"/>
          </p:cNvSpPr>
          <p:nvPr>
            <p:ph type="sldNum" sz="quarter" idx="5"/>
          </p:nvPr>
        </p:nvSpPr>
        <p:spPr/>
        <p:txBody>
          <a:bodyPr/>
          <a:lstStyle/>
          <a:p>
            <a:fld id="{8FE28B23-E062-4A3A-87CA-F76CA6F8C3AB}" type="slidenum">
              <a:rPr lang="en-GB" smtClean="0"/>
              <a:t>32</a:t>
            </a:fld>
            <a:endParaRPr lang="en-GB"/>
          </a:p>
        </p:txBody>
      </p:sp>
    </p:spTree>
    <p:extLst>
      <p:ext uri="{BB962C8B-B14F-4D97-AF65-F5344CB8AC3E}">
        <p14:creationId xmlns:p14="http://schemas.microsoft.com/office/powerpoint/2010/main" val="573743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Managed to get code running</a:t>
            </a:r>
          </a:p>
          <a:p>
            <a:r>
              <a:rPr lang="en-GB" dirty="0"/>
              <a:t>Compared original/</a:t>
            </a:r>
            <a:r>
              <a:rPr lang="en-GB" dirty="0" err="1"/>
              <a:t>reprod</a:t>
            </a:r>
            <a:r>
              <a:rPr lang="en-GB" dirty="0"/>
              <a:t> figure in a side-by-side manner.</a:t>
            </a:r>
          </a:p>
          <a:p>
            <a:r>
              <a:rPr lang="en-GB" dirty="0"/>
              <a:t>NEXT</a:t>
            </a:r>
          </a:p>
          <a:p>
            <a:r>
              <a:rPr lang="en-GB" dirty="0"/>
              <a:t>example.</a:t>
            </a:r>
          </a:p>
          <a:p>
            <a:r>
              <a:rPr lang="en-GB" dirty="0"/>
              <a:t>Left: screenshot of the original map from the paper.</a:t>
            </a:r>
          </a:p>
          <a:p>
            <a:r>
              <a:rPr lang="en-GB" dirty="0"/>
              <a:t>Right: map that I got when I ran the code.  </a:t>
            </a:r>
          </a:p>
          <a:p>
            <a:r>
              <a:rPr lang="en-GB" dirty="0"/>
              <a:t>Highlighted some of the differences.</a:t>
            </a:r>
          </a:p>
          <a:p>
            <a:r>
              <a:rPr lang="en-GB" dirty="0"/>
              <a:t>NEXT</a:t>
            </a:r>
          </a:p>
          <a:p>
            <a:r>
              <a:rPr lang="en-GB" dirty="0"/>
              <a:t>orange rectangle: reproduced map does not have national borders</a:t>
            </a:r>
          </a:p>
          <a:p>
            <a:r>
              <a:rPr lang="en-GB" dirty="0"/>
              <a:t>NEXT</a:t>
            </a:r>
          </a:p>
          <a:p>
            <a:r>
              <a:rPr lang="en-GB" dirty="0"/>
              <a:t>Blue rectangle: scale bar is on the right and not below the map as in the original figure.</a:t>
            </a:r>
          </a:p>
          <a:p>
            <a:r>
              <a:rPr lang="en-GB" dirty="0"/>
              <a:t>Am I too fussy? Maybe…</a:t>
            </a:r>
          </a:p>
          <a:p>
            <a:r>
              <a:rPr lang="en-GB" dirty="0">
                <a:sym typeface="Wingdings" panose="05000000000000000000" pitchFamily="2" charset="2"/>
              </a:rPr>
              <a:t> </a:t>
            </a:r>
            <a:r>
              <a:rPr lang="en-GB" dirty="0"/>
              <a:t>design-related differences. </a:t>
            </a:r>
          </a:p>
          <a:p>
            <a:r>
              <a:rPr lang="en-GB" dirty="0"/>
              <a:t>Design not that important?</a:t>
            </a:r>
          </a:p>
          <a:p>
            <a:r>
              <a:rPr lang="en-GB" dirty="0"/>
              <a:t>- difficult to check for </a:t>
            </a:r>
            <a:r>
              <a:rPr lang="en-GB" dirty="0" err="1"/>
              <a:t>reprod</a:t>
            </a:r>
            <a:endParaRPr lang="en-GB" dirty="0"/>
          </a:p>
          <a:p>
            <a:r>
              <a:rPr lang="en-GB" dirty="0"/>
              <a:t>NEXT</a:t>
            </a:r>
          </a:p>
          <a:p>
            <a:r>
              <a:rPr lang="en-GB" dirty="0"/>
              <a:t>Yellow: The scale bar has only five classes whereas the original one has seven.</a:t>
            </a:r>
          </a:p>
          <a:p>
            <a:r>
              <a:rPr lang="en-GB" dirty="0"/>
              <a:t>NEXT</a:t>
            </a:r>
          </a:p>
          <a:p>
            <a:r>
              <a:rPr lang="en-GB" dirty="0"/>
              <a:t>Green: two points do not exist in the original map</a:t>
            </a:r>
          </a:p>
          <a:p>
            <a:r>
              <a:rPr lang="en-GB" dirty="0"/>
              <a:t>actual numbers are also different. </a:t>
            </a:r>
          </a:p>
          <a:p>
            <a:r>
              <a:rPr lang="en-GB" dirty="0"/>
              <a:t>Am I still too fussy? I don’t think so.</a:t>
            </a:r>
          </a:p>
          <a:p>
            <a:r>
              <a:rPr lang="en-GB" dirty="0"/>
              <a:t>And this is where it is getting serious.</a:t>
            </a:r>
          </a:p>
          <a:p>
            <a:r>
              <a:rPr lang="en-GB" dirty="0"/>
              <a:t>But why is that?</a:t>
            </a:r>
          </a:p>
          <a:p>
            <a:r>
              <a:rPr lang="en-GB" dirty="0"/>
              <a:t>Any ideas?</a:t>
            </a:r>
          </a:p>
          <a:p>
            <a:r>
              <a:rPr lang="en-GB" dirty="0"/>
              <a:t>Nobody knows what happened, contacted authors, were </a:t>
            </a:r>
            <a:r>
              <a:rPr lang="en-GB" dirty="0" err="1"/>
              <a:t>suprised</a:t>
            </a:r>
            <a:endParaRPr lang="en-GB" dirty="0"/>
          </a:p>
          <a:p>
            <a:r>
              <a:rPr lang="en-GB" dirty="0"/>
              <a:t>speculate:</a:t>
            </a:r>
          </a:p>
          <a:p>
            <a:pPr marL="177429" indent="-177429">
              <a:buFontTx/>
              <a:buChar char="-"/>
            </a:pPr>
            <a:r>
              <a:rPr lang="en-GB" dirty="0"/>
              <a:t>played with the parameter settings and lost track</a:t>
            </a:r>
          </a:p>
          <a:p>
            <a:pPr marL="177429" indent="-177429">
              <a:buFontTx/>
              <a:buChar char="-"/>
            </a:pPr>
            <a:r>
              <a:rPr lang="en-GB" dirty="0"/>
              <a:t>changed the code after they inserted the figure in the paper and forgot to update the figure?</a:t>
            </a:r>
          </a:p>
          <a:p>
            <a:pPr marL="177429" indent="-177429">
              <a:buFontTx/>
              <a:buChar char="-"/>
            </a:pPr>
            <a:r>
              <a:rPr lang="en-GB" dirty="0"/>
              <a:t>changed the code after they published the paper and I downloaded a newer version of the code. </a:t>
            </a:r>
          </a:p>
        </p:txBody>
      </p:sp>
      <p:sp>
        <p:nvSpPr>
          <p:cNvPr id="4" name="Slide Number Placeholder 3"/>
          <p:cNvSpPr>
            <a:spLocks noGrp="1"/>
          </p:cNvSpPr>
          <p:nvPr>
            <p:ph type="sldNum" sz="quarter" idx="5"/>
          </p:nvPr>
        </p:nvSpPr>
        <p:spPr/>
        <p:txBody>
          <a:bodyPr/>
          <a:lstStyle/>
          <a:p>
            <a:fld id="{8FE28B23-E062-4A3A-87CA-F76CA6F8C3AB}" type="slidenum">
              <a:rPr lang="en-GB" smtClean="0"/>
              <a:t>33</a:t>
            </a:fld>
            <a:endParaRPr lang="en-GB"/>
          </a:p>
        </p:txBody>
      </p:sp>
    </p:spTree>
    <p:extLst>
      <p:ext uri="{BB962C8B-B14F-4D97-AF65-F5344CB8AC3E}">
        <p14:creationId xmlns:p14="http://schemas.microsoft.com/office/powerpoint/2010/main" val="35628087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Managed to get code running</a:t>
            </a:r>
          </a:p>
          <a:p>
            <a:r>
              <a:rPr lang="en-GB" dirty="0"/>
              <a:t>Compared original/</a:t>
            </a:r>
            <a:r>
              <a:rPr lang="en-GB" dirty="0" err="1"/>
              <a:t>reprod</a:t>
            </a:r>
            <a:r>
              <a:rPr lang="en-GB" dirty="0"/>
              <a:t> figure in a side-by-side manner.</a:t>
            </a:r>
          </a:p>
          <a:p>
            <a:r>
              <a:rPr lang="en-GB" dirty="0"/>
              <a:t>NEXT</a:t>
            </a:r>
          </a:p>
          <a:p>
            <a:r>
              <a:rPr lang="en-GB" dirty="0"/>
              <a:t>example.</a:t>
            </a:r>
          </a:p>
          <a:p>
            <a:r>
              <a:rPr lang="en-GB" dirty="0"/>
              <a:t>Left: screenshot of the original map from the paper.</a:t>
            </a:r>
          </a:p>
          <a:p>
            <a:r>
              <a:rPr lang="en-GB" dirty="0"/>
              <a:t>Right: map that I got when I ran the code.  </a:t>
            </a:r>
          </a:p>
          <a:p>
            <a:r>
              <a:rPr lang="en-GB" dirty="0"/>
              <a:t>Highlighted some of the differences.</a:t>
            </a:r>
          </a:p>
          <a:p>
            <a:r>
              <a:rPr lang="en-GB" dirty="0"/>
              <a:t>NEXT</a:t>
            </a:r>
          </a:p>
          <a:p>
            <a:r>
              <a:rPr lang="en-GB" dirty="0"/>
              <a:t>orange rectangle: reproduced map does not have national borders</a:t>
            </a:r>
          </a:p>
          <a:p>
            <a:r>
              <a:rPr lang="en-GB" dirty="0"/>
              <a:t>NEXT</a:t>
            </a:r>
          </a:p>
          <a:p>
            <a:r>
              <a:rPr lang="en-GB" dirty="0"/>
              <a:t>Blue rectangle: scale bar is on the right and not below the map as in the original figure.</a:t>
            </a:r>
          </a:p>
          <a:p>
            <a:r>
              <a:rPr lang="en-GB" dirty="0"/>
              <a:t>Am I too fussy? Maybe…</a:t>
            </a:r>
          </a:p>
          <a:p>
            <a:r>
              <a:rPr lang="en-GB" dirty="0">
                <a:sym typeface="Wingdings" panose="05000000000000000000" pitchFamily="2" charset="2"/>
              </a:rPr>
              <a:t> </a:t>
            </a:r>
            <a:r>
              <a:rPr lang="en-GB" dirty="0"/>
              <a:t>design-related differences. </a:t>
            </a:r>
          </a:p>
          <a:p>
            <a:r>
              <a:rPr lang="en-GB" dirty="0"/>
              <a:t>Design not that important?</a:t>
            </a:r>
          </a:p>
          <a:p>
            <a:r>
              <a:rPr lang="en-GB" dirty="0"/>
              <a:t>- difficult to check for </a:t>
            </a:r>
            <a:r>
              <a:rPr lang="en-GB" dirty="0" err="1"/>
              <a:t>reprod</a:t>
            </a:r>
            <a:endParaRPr lang="en-GB" dirty="0"/>
          </a:p>
          <a:p>
            <a:r>
              <a:rPr lang="en-GB" dirty="0"/>
              <a:t>NEXT</a:t>
            </a:r>
          </a:p>
          <a:p>
            <a:r>
              <a:rPr lang="en-GB" dirty="0"/>
              <a:t>Yellow: The scale bar has only five classes whereas the original one has seven.</a:t>
            </a:r>
          </a:p>
          <a:p>
            <a:r>
              <a:rPr lang="en-GB" dirty="0"/>
              <a:t>NEXT</a:t>
            </a:r>
          </a:p>
          <a:p>
            <a:r>
              <a:rPr lang="en-GB" dirty="0"/>
              <a:t>Green: two points do not exist in the original map</a:t>
            </a:r>
          </a:p>
          <a:p>
            <a:r>
              <a:rPr lang="en-GB" dirty="0"/>
              <a:t>actual numbers are also different. </a:t>
            </a:r>
          </a:p>
          <a:p>
            <a:r>
              <a:rPr lang="en-GB" dirty="0"/>
              <a:t>Am I still too fussy? I don’t think so.</a:t>
            </a:r>
          </a:p>
          <a:p>
            <a:r>
              <a:rPr lang="en-GB" dirty="0"/>
              <a:t>And this is where it is getting serious.</a:t>
            </a:r>
          </a:p>
          <a:p>
            <a:r>
              <a:rPr lang="en-GB" dirty="0"/>
              <a:t>But why is that?</a:t>
            </a:r>
          </a:p>
          <a:p>
            <a:r>
              <a:rPr lang="en-GB" dirty="0"/>
              <a:t>Any ideas?</a:t>
            </a:r>
          </a:p>
          <a:p>
            <a:r>
              <a:rPr lang="en-GB" dirty="0"/>
              <a:t>Nobody knows what happened, contacted authors, were </a:t>
            </a:r>
            <a:r>
              <a:rPr lang="en-GB" dirty="0" err="1"/>
              <a:t>suprised</a:t>
            </a:r>
            <a:endParaRPr lang="en-GB" dirty="0"/>
          </a:p>
          <a:p>
            <a:r>
              <a:rPr lang="en-GB" dirty="0"/>
              <a:t>speculate:</a:t>
            </a:r>
          </a:p>
          <a:p>
            <a:pPr marL="177429" indent="-177429">
              <a:buFontTx/>
              <a:buChar char="-"/>
            </a:pPr>
            <a:r>
              <a:rPr lang="en-GB" dirty="0"/>
              <a:t>played with the parameter settings and lost track</a:t>
            </a:r>
          </a:p>
          <a:p>
            <a:pPr marL="177429" indent="-177429">
              <a:buFontTx/>
              <a:buChar char="-"/>
            </a:pPr>
            <a:r>
              <a:rPr lang="en-GB" dirty="0"/>
              <a:t>changed the code after they inserted the figure in the paper and forgot to update the figure?</a:t>
            </a:r>
          </a:p>
          <a:p>
            <a:pPr marL="177429" indent="-177429">
              <a:buFontTx/>
              <a:buChar char="-"/>
            </a:pPr>
            <a:r>
              <a:rPr lang="en-GB" dirty="0"/>
              <a:t>changed the code after they published the paper and I downloaded a newer version of the code. </a:t>
            </a:r>
          </a:p>
        </p:txBody>
      </p:sp>
      <p:sp>
        <p:nvSpPr>
          <p:cNvPr id="4" name="Slide Number Placeholder 3"/>
          <p:cNvSpPr>
            <a:spLocks noGrp="1"/>
          </p:cNvSpPr>
          <p:nvPr>
            <p:ph type="sldNum" sz="quarter" idx="5"/>
          </p:nvPr>
        </p:nvSpPr>
        <p:spPr/>
        <p:txBody>
          <a:bodyPr/>
          <a:lstStyle/>
          <a:p>
            <a:fld id="{8FE28B23-E062-4A3A-87CA-F76CA6F8C3AB}" type="slidenum">
              <a:rPr lang="en-GB" smtClean="0"/>
              <a:t>34</a:t>
            </a:fld>
            <a:endParaRPr lang="en-GB"/>
          </a:p>
        </p:txBody>
      </p:sp>
    </p:spTree>
    <p:extLst>
      <p:ext uri="{BB962C8B-B14F-4D97-AF65-F5344CB8AC3E}">
        <p14:creationId xmlns:p14="http://schemas.microsoft.com/office/powerpoint/2010/main" val="4944602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6292">
              <a:defRPr/>
            </a:pPr>
            <a:endParaRPr lang="en-GB" dirty="0"/>
          </a:p>
        </p:txBody>
      </p:sp>
      <p:sp>
        <p:nvSpPr>
          <p:cNvPr id="4" name="Slide Number Placeholder 3"/>
          <p:cNvSpPr>
            <a:spLocks noGrp="1"/>
          </p:cNvSpPr>
          <p:nvPr>
            <p:ph type="sldNum" sz="quarter" idx="5"/>
          </p:nvPr>
        </p:nvSpPr>
        <p:spPr/>
        <p:txBody>
          <a:bodyPr/>
          <a:lstStyle/>
          <a:p>
            <a:pPr defTabSz="946292">
              <a:defRPr/>
            </a:pPr>
            <a:fld id="{8FE28B23-E062-4A3A-87CA-F76CA6F8C3AB}" type="slidenum">
              <a:rPr lang="en-GB">
                <a:solidFill>
                  <a:prstClr val="black"/>
                </a:solidFill>
                <a:latin typeface="Calibri" panose="020F0502020204030204"/>
              </a:rPr>
              <a:pPr defTabSz="946292">
                <a:defRPr/>
              </a:pPr>
              <a:t>35</a:t>
            </a:fld>
            <a:endParaRPr lang="en-GB">
              <a:solidFill>
                <a:prstClr val="black"/>
              </a:solidFill>
              <a:latin typeface="Calibri" panose="020F0502020204030204"/>
            </a:endParaRPr>
          </a:p>
        </p:txBody>
      </p:sp>
    </p:spTree>
    <p:extLst>
      <p:ext uri="{BB962C8B-B14F-4D97-AF65-F5344CB8AC3E}">
        <p14:creationId xmlns:p14="http://schemas.microsoft.com/office/powerpoint/2010/main" val="22111980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008B95"/>
                </a:solidFill>
              </a:rPr>
              <a:t>The second recommendation is…</a:t>
            </a:r>
          </a:p>
          <a:p>
            <a:r>
              <a:rPr lang="en-GB" dirty="0">
                <a:solidFill>
                  <a:srgbClr val="008B95"/>
                </a:solidFill>
              </a:rPr>
              <a:t>NEXT</a:t>
            </a:r>
          </a:p>
          <a:p>
            <a:r>
              <a:rPr lang="en-GB" dirty="0">
                <a:solidFill>
                  <a:srgbClr val="008B95"/>
                </a:solidFill>
              </a:rPr>
              <a:t>…learn a scripting language.</a:t>
            </a:r>
          </a:p>
          <a:p>
            <a:r>
              <a:rPr lang="en-GB" dirty="0">
                <a:solidFill>
                  <a:srgbClr val="008B95"/>
                </a:solidFill>
              </a:rPr>
              <a:t>If you want to analyse data, you basically have the choice between two kinds of software…</a:t>
            </a:r>
          </a:p>
          <a:p>
            <a:r>
              <a:rPr lang="en-GB" dirty="0">
                <a:solidFill>
                  <a:srgbClr val="008B95"/>
                </a:solidFill>
              </a:rPr>
              <a:t>NEXT</a:t>
            </a:r>
          </a:p>
          <a:p>
            <a:r>
              <a:rPr lang="en-GB" dirty="0">
                <a:solidFill>
                  <a:srgbClr val="008B95"/>
                </a:solidFill>
              </a:rPr>
              <a:t>…scripting languages like R and Python and Point and click software like </a:t>
            </a:r>
            <a:r>
              <a:rPr lang="en-GB" dirty="0" err="1">
                <a:solidFill>
                  <a:srgbClr val="008B95"/>
                </a:solidFill>
              </a:rPr>
              <a:t>stata</a:t>
            </a:r>
            <a:r>
              <a:rPr lang="en-GB" dirty="0">
                <a:solidFill>
                  <a:srgbClr val="008B95"/>
                </a:solidFill>
              </a:rPr>
              <a:t>, SPSSS, and Excel.</a:t>
            </a:r>
          </a:p>
          <a:p>
            <a:r>
              <a:rPr lang="en-GB" dirty="0"/>
              <a:t>tempted to use one of those commercial providers </a:t>
            </a:r>
          </a:p>
          <a:p>
            <a:r>
              <a:rPr lang="en-GB" dirty="0"/>
              <a:t>- Easy to use, quick point and click software, no programming needed</a:t>
            </a:r>
          </a:p>
          <a:p>
            <a:r>
              <a:rPr lang="en-GB" dirty="0"/>
              <a:t>But: Such tools cannot help you to publish open reproducible research.</a:t>
            </a:r>
          </a:p>
          <a:p>
            <a:r>
              <a:rPr lang="en-GB" dirty="0"/>
              <a:t>switch to open source programming languages like python or R.</a:t>
            </a:r>
          </a:p>
          <a:p>
            <a:r>
              <a:rPr lang="en-GB" dirty="0"/>
              <a:t>Both languages are platform-independent, which means you can run them on every computer.</a:t>
            </a:r>
            <a:endParaRPr lang="en-GB" dirty="0">
              <a:solidFill>
                <a:srgbClr val="008B95"/>
              </a:solidFill>
            </a:endParaRPr>
          </a:p>
          <a:p>
            <a:r>
              <a:rPr lang="en-GB" dirty="0">
                <a:solidFill>
                  <a:srgbClr val="008B95"/>
                </a:solidFill>
              </a:rPr>
              <a:t>NEXT</a:t>
            </a:r>
          </a:p>
          <a:p>
            <a:r>
              <a:rPr lang="en-GB" dirty="0">
                <a:solidFill>
                  <a:srgbClr val="008B95"/>
                </a:solidFill>
              </a:rPr>
              <a:t>Great advantage of a source code scripts: contain every single step of the workflow, incl. data manipulation, processing, analysis, and output</a:t>
            </a:r>
          </a:p>
          <a:p>
            <a:r>
              <a:rPr lang="en-GB" dirty="0"/>
              <a:t>With some effort in writing readable source code, such a script can be read as a human-readable description of what the source code is doing.</a:t>
            </a:r>
            <a:endParaRPr lang="en-GB" dirty="0">
              <a:solidFill>
                <a:srgbClr val="008B95"/>
              </a:solidFill>
            </a:endParaRPr>
          </a:p>
          <a:p>
            <a:r>
              <a:rPr lang="en-GB" dirty="0">
                <a:solidFill>
                  <a:srgbClr val="008B95"/>
                </a:solidFill>
              </a:rPr>
              <a:t>So, others can understand what has been done and how.</a:t>
            </a:r>
          </a:p>
          <a:p>
            <a:r>
              <a:rPr lang="en-GB" dirty="0">
                <a:solidFill>
                  <a:srgbClr val="008B95"/>
                </a:solidFill>
              </a:rPr>
              <a:t>Other person can be also you in six months, since you will not remember what you did a few months ago.</a:t>
            </a:r>
          </a:p>
          <a:p>
            <a:r>
              <a:rPr lang="en-GB" dirty="0">
                <a:solidFill>
                  <a:srgbClr val="008B95"/>
                </a:solidFill>
              </a:rPr>
              <a:t>You don’t have these advantages with point-and-click software</a:t>
            </a:r>
          </a:p>
          <a:p>
            <a:r>
              <a:rPr lang="en-GB" dirty="0">
                <a:solidFill>
                  <a:srgbClr val="008B95"/>
                </a:solidFill>
              </a:rPr>
              <a:t>NEXT</a:t>
            </a:r>
          </a:p>
          <a:p>
            <a:r>
              <a:rPr lang="en-GB" dirty="0">
                <a:solidFill>
                  <a:srgbClr val="008B95"/>
                </a:solidFill>
              </a:rPr>
              <a:t>This kind of software is not reproducible.</a:t>
            </a:r>
          </a:p>
          <a:p>
            <a:r>
              <a:rPr lang="en-GB" dirty="0">
                <a:solidFill>
                  <a:srgbClr val="008B95"/>
                </a:solidFill>
              </a:rPr>
              <a:t>You cannot communicate effectively all the steps needed to reproduce the results.</a:t>
            </a:r>
          </a:p>
          <a:p>
            <a:r>
              <a:rPr lang="en-GB" dirty="0">
                <a:solidFill>
                  <a:srgbClr val="008B95"/>
                </a:solidFill>
              </a:rPr>
              <a:t>You also cannot change the algorithms that calculate the statistics.</a:t>
            </a:r>
          </a:p>
          <a:p>
            <a:r>
              <a:rPr lang="en-GB" dirty="0">
                <a:solidFill>
                  <a:srgbClr val="008B95"/>
                </a:solidFill>
              </a:rPr>
              <a:t>So, you also don’t have any control regarding the statistics.</a:t>
            </a:r>
          </a:p>
          <a:p>
            <a:r>
              <a:rPr lang="en-GB" dirty="0">
                <a:solidFill>
                  <a:srgbClr val="008B95"/>
                </a:solidFill>
              </a:rPr>
              <a:t>NEXT</a:t>
            </a:r>
          </a:p>
          <a:p>
            <a:r>
              <a:rPr lang="en-GB" dirty="0">
                <a:solidFill>
                  <a:srgbClr val="008B95"/>
                </a:solidFill>
              </a:rPr>
              <a:t>To conclude, scripting languages like R and Python are the preferred options when analysing data.</a:t>
            </a:r>
          </a:p>
        </p:txBody>
      </p:sp>
      <p:sp>
        <p:nvSpPr>
          <p:cNvPr id="4" name="Slide Number Placeholder 3"/>
          <p:cNvSpPr>
            <a:spLocks noGrp="1"/>
          </p:cNvSpPr>
          <p:nvPr>
            <p:ph type="sldNum" sz="quarter" idx="5"/>
          </p:nvPr>
        </p:nvSpPr>
        <p:spPr/>
        <p:txBody>
          <a:bodyPr/>
          <a:lstStyle/>
          <a:p>
            <a:pPr defTabSz="946292">
              <a:defRPr/>
            </a:pPr>
            <a:fld id="{8FE28B23-E062-4A3A-87CA-F76CA6F8C3AB}" type="slidenum">
              <a:rPr lang="en-GB">
                <a:solidFill>
                  <a:prstClr val="black"/>
                </a:solidFill>
                <a:latin typeface="Calibri" panose="020F0502020204030204"/>
              </a:rPr>
              <a:pPr defTabSz="946292">
                <a:defRPr/>
              </a:pPr>
              <a:t>36</a:t>
            </a:fld>
            <a:endParaRPr lang="en-GB">
              <a:solidFill>
                <a:prstClr val="black"/>
              </a:solidFill>
              <a:latin typeface="Calibri" panose="020F0502020204030204"/>
            </a:endParaRPr>
          </a:p>
        </p:txBody>
      </p:sp>
    </p:spTree>
    <p:extLst>
      <p:ext uri="{BB962C8B-B14F-4D97-AF65-F5344CB8AC3E}">
        <p14:creationId xmlns:p14="http://schemas.microsoft.com/office/powerpoint/2010/main" val="20772374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008B95"/>
                </a:solidFill>
              </a:rPr>
              <a:t>Learn a notebook format.</a:t>
            </a:r>
          </a:p>
          <a:p>
            <a:r>
              <a:rPr lang="en-GB" dirty="0"/>
              <a:t>Computational notebooks are probably one of the most important tools to achieve reproducibility.</a:t>
            </a:r>
          </a:p>
          <a:p>
            <a:r>
              <a:rPr lang="en-GB" dirty="0"/>
              <a:t>Easy to learn</a:t>
            </a:r>
          </a:p>
          <a:p>
            <a:r>
              <a:rPr lang="en-GB" dirty="0"/>
              <a:t>The two most popular notebooks are </a:t>
            </a:r>
            <a:r>
              <a:rPr lang="en-GB" dirty="0" err="1"/>
              <a:t>Jupyter</a:t>
            </a:r>
            <a:r>
              <a:rPr lang="en-GB" dirty="0"/>
              <a:t> and R Markdown.</a:t>
            </a:r>
          </a:p>
        </p:txBody>
      </p:sp>
      <p:sp>
        <p:nvSpPr>
          <p:cNvPr id="4" name="Slide Number Placeholder 3"/>
          <p:cNvSpPr>
            <a:spLocks noGrp="1"/>
          </p:cNvSpPr>
          <p:nvPr>
            <p:ph type="sldNum" sz="quarter" idx="5"/>
          </p:nvPr>
        </p:nvSpPr>
        <p:spPr/>
        <p:txBody>
          <a:bodyPr/>
          <a:lstStyle/>
          <a:p>
            <a:pPr defTabSz="946292">
              <a:defRPr/>
            </a:pPr>
            <a:fld id="{8FE28B23-E062-4A3A-87CA-F76CA6F8C3AB}" type="slidenum">
              <a:rPr lang="en-GB">
                <a:solidFill>
                  <a:prstClr val="black"/>
                </a:solidFill>
                <a:latin typeface="Calibri" panose="020F0502020204030204"/>
              </a:rPr>
              <a:pPr defTabSz="946292">
                <a:defRPr/>
              </a:pPr>
              <a:t>37</a:t>
            </a:fld>
            <a:endParaRPr lang="en-GB">
              <a:solidFill>
                <a:prstClr val="black"/>
              </a:solidFill>
              <a:latin typeface="Calibri" panose="020F0502020204030204"/>
            </a:endParaRPr>
          </a:p>
        </p:txBody>
      </p:sp>
    </p:spTree>
    <p:extLst>
      <p:ext uri="{BB962C8B-B14F-4D97-AF65-F5344CB8AC3E}">
        <p14:creationId xmlns:p14="http://schemas.microsoft.com/office/powerpoint/2010/main" val="8398768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Computational notebook: a computer file containing code and narrative text in a single reproducible and sharable file.</a:t>
            </a:r>
          </a:p>
          <a:p>
            <a:r>
              <a:rPr lang="en-GB" dirty="0"/>
              <a:t>Example: R Markdown file in an RStudio programming environment.</a:t>
            </a:r>
          </a:p>
          <a:p>
            <a:pPr>
              <a:buFont typeface="Arial" panose="020B0604020202020204" pitchFamily="34" charset="0"/>
              <a:buNone/>
            </a:pPr>
            <a:r>
              <a:rPr lang="en-GB" dirty="0"/>
              <a:t>NEXT</a:t>
            </a:r>
          </a:p>
          <a:p>
            <a:r>
              <a:rPr lang="en-GB" dirty="0"/>
              <a:t>mixes source code and text in one file.</a:t>
            </a:r>
          </a:p>
          <a:p>
            <a:r>
              <a:rPr lang="en-GB" dirty="0"/>
              <a:t>Markdown is a markup language that is pretty easy to learn and follows the what-you-is-what-you-get logic.</a:t>
            </a:r>
          </a:p>
          <a:p>
            <a:r>
              <a:rPr lang="en-GB" dirty="0"/>
              <a:t>In RStudio, you can execute the R Markdown file and generate…</a:t>
            </a:r>
          </a:p>
          <a:p>
            <a:r>
              <a:rPr lang="en-GB" dirty="0"/>
              <a:t>NEXT</a:t>
            </a:r>
          </a:p>
          <a:p>
            <a:r>
              <a:rPr lang="en-GB" dirty="0"/>
              <a:t>…for example, a PDF document containing the text, the source code, and the outputs in a single document.</a:t>
            </a:r>
          </a:p>
          <a:p>
            <a:r>
              <a:rPr lang="en-GB" dirty="0">
                <a:sym typeface="Wingdings" panose="05000000000000000000" pitchFamily="2" charset="2"/>
              </a:rPr>
              <a:t> </a:t>
            </a:r>
            <a:r>
              <a:rPr lang="en-GB" dirty="0"/>
              <a:t>executable documents.</a:t>
            </a:r>
          </a:p>
        </p:txBody>
      </p:sp>
      <p:sp>
        <p:nvSpPr>
          <p:cNvPr id="4" name="Slide Number Placeholder 3"/>
          <p:cNvSpPr>
            <a:spLocks noGrp="1"/>
          </p:cNvSpPr>
          <p:nvPr>
            <p:ph type="sldNum" sz="quarter" idx="5"/>
          </p:nvPr>
        </p:nvSpPr>
        <p:spPr/>
        <p:txBody>
          <a:bodyPr/>
          <a:lstStyle/>
          <a:p>
            <a:fld id="{8FE28B23-E062-4A3A-87CA-F76CA6F8C3AB}" type="slidenum">
              <a:rPr lang="en-GB" smtClean="0"/>
              <a:t>38</a:t>
            </a:fld>
            <a:endParaRPr lang="en-GB" dirty="0"/>
          </a:p>
        </p:txBody>
      </p:sp>
    </p:spTree>
    <p:extLst>
      <p:ext uri="{BB962C8B-B14F-4D97-AF65-F5344CB8AC3E}">
        <p14:creationId xmlns:p14="http://schemas.microsoft.com/office/powerpoint/2010/main" val="12793391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008B95"/>
                </a:solidFill>
              </a:rPr>
              <a:t>Recommendation 4: Learn a collaborative software development tool.</a:t>
            </a:r>
          </a:p>
          <a:p>
            <a:r>
              <a:rPr lang="en-GB" dirty="0">
                <a:solidFill>
                  <a:srgbClr val="008B95"/>
                </a:solidFill>
              </a:rPr>
              <a:t>Yup will likely collaborate with others in the future</a:t>
            </a:r>
          </a:p>
          <a:p>
            <a:pPr defTabSz="946292">
              <a:defRPr/>
            </a:pPr>
            <a:r>
              <a:rPr lang="en-GB" dirty="0">
                <a:solidFill>
                  <a:srgbClr val="008B95"/>
                </a:solidFill>
              </a:rPr>
              <a:t>NEXT</a:t>
            </a:r>
          </a:p>
          <a:p>
            <a:pPr defTabSz="946292">
              <a:defRPr/>
            </a:pPr>
            <a:r>
              <a:rPr lang="en-GB" dirty="0">
                <a:solidFill>
                  <a:srgbClr val="008B95"/>
                </a:solidFill>
              </a:rPr>
              <a:t>Git is a collaborative software development tool and very popular.</a:t>
            </a:r>
          </a:p>
          <a:p>
            <a:pPr defTabSz="946292">
              <a:defRPr/>
            </a:pPr>
            <a:r>
              <a:rPr lang="en-GB" dirty="0">
                <a:solidFill>
                  <a:srgbClr val="008B95"/>
                </a:solidFill>
              </a:rPr>
              <a:t>NEXT</a:t>
            </a:r>
          </a:p>
          <a:p>
            <a:pPr marL="177429" indent="-177429">
              <a:buFontTx/>
              <a:buChar char="-"/>
            </a:pPr>
            <a:r>
              <a:rPr lang="en-GB" dirty="0"/>
              <a:t>Two of the most common web applications that build on top of git are GitHub and GitLab.</a:t>
            </a:r>
          </a:p>
          <a:p>
            <a:pPr marL="177429" indent="-177429">
              <a:buFontTx/>
              <a:buChar char="-"/>
            </a:pPr>
            <a:r>
              <a:rPr lang="en-GB" dirty="0"/>
              <a:t>provide features for software management.</a:t>
            </a:r>
          </a:p>
          <a:p>
            <a:pPr marL="177429" indent="-177429">
              <a:buFontTx/>
              <a:buChar char="-"/>
            </a:pPr>
            <a:r>
              <a:rPr lang="en-GB" dirty="0"/>
              <a:t>easily organise tasks and assign specific tasks to certain persons.</a:t>
            </a:r>
          </a:p>
          <a:p>
            <a:pPr marL="177429" indent="-177429">
              <a:buFontTx/>
              <a:buChar char="-"/>
            </a:pPr>
            <a:r>
              <a:rPr lang="en-GB" dirty="0"/>
              <a:t>see who has worked on what.</a:t>
            </a:r>
          </a:p>
          <a:p>
            <a:pPr marL="177429" indent="-177429">
              <a:buFontTx/>
              <a:buChar char="-"/>
            </a:pPr>
            <a:r>
              <a:rPr lang="en-GB" dirty="0"/>
              <a:t>make your code open to the public and invite for collaborations.</a:t>
            </a:r>
          </a:p>
          <a:p>
            <a:pPr marL="177429" indent="-177429">
              <a:buFontTx/>
              <a:buChar char="-"/>
            </a:pPr>
            <a:r>
              <a:rPr lang="en-GB" dirty="0"/>
              <a:t>git also provides versioning.</a:t>
            </a:r>
          </a:p>
          <a:p>
            <a:pPr marL="177429" indent="-177429">
              <a:buFontTx/>
              <a:buChar char="-"/>
            </a:pPr>
            <a:r>
              <a:rPr lang="en-GB" dirty="0"/>
              <a:t>With every change, you create a new version of the source code.</a:t>
            </a:r>
          </a:p>
          <a:p>
            <a:pPr marL="650576" lvl="1" indent="-177429">
              <a:buFontTx/>
              <a:buChar char="-"/>
            </a:pPr>
            <a:r>
              <a:rPr lang="en-GB" dirty="0"/>
              <a:t>useful when it comes to tracking changes.</a:t>
            </a:r>
          </a:p>
          <a:p>
            <a:pPr marL="650576" lvl="1" indent="-177429">
              <a:buFontTx/>
              <a:buChar char="-"/>
            </a:pPr>
            <a:r>
              <a:rPr lang="en-GB" dirty="0"/>
              <a:t>Example: working on a piece of code, put it on GH, continue, modify, update code on GH</a:t>
            </a:r>
          </a:p>
          <a:p>
            <a:pPr marL="1123722" lvl="2" indent="-177429">
              <a:buFontTx/>
              <a:buChar char="-"/>
            </a:pPr>
            <a:r>
              <a:rPr lang="en-GB" dirty="0"/>
              <a:t>Error in the code, need to get back to previous version</a:t>
            </a:r>
          </a:p>
          <a:p>
            <a:pPr marL="1123722" lvl="2" indent="-177429">
              <a:buFontTx/>
              <a:buChar char="-"/>
            </a:pPr>
            <a:r>
              <a:rPr lang="en-GB" dirty="0"/>
              <a:t>Without having an older version tracked by git, you are lost.</a:t>
            </a:r>
          </a:p>
          <a:p>
            <a:pPr marL="1123722" lvl="2" indent="-177429">
              <a:buFontTx/>
              <a:buChar char="-"/>
            </a:pPr>
            <a:r>
              <a:rPr lang="en-GB" dirty="0"/>
              <a:t>with git, you can simply restore a previous version of the source code.</a:t>
            </a:r>
          </a:p>
        </p:txBody>
      </p:sp>
      <p:sp>
        <p:nvSpPr>
          <p:cNvPr id="4" name="Slide Number Placeholder 3"/>
          <p:cNvSpPr>
            <a:spLocks noGrp="1"/>
          </p:cNvSpPr>
          <p:nvPr>
            <p:ph type="sldNum" sz="quarter" idx="5"/>
          </p:nvPr>
        </p:nvSpPr>
        <p:spPr/>
        <p:txBody>
          <a:bodyPr/>
          <a:lstStyle/>
          <a:p>
            <a:fld id="{8FE28B23-E062-4A3A-87CA-F76CA6F8C3AB}" type="slidenum">
              <a:rPr lang="en-GB" smtClean="0"/>
              <a:t>39</a:t>
            </a:fld>
            <a:endParaRPr lang="en-GB" dirty="0"/>
          </a:p>
        </p:txBody>
      </p:sp>
    </p:spTree>
    <p:extLst>
      <p:ext uri="{BB962C8B-B14F-4D97-AF65-F5344CB8AC3E}">
        <p14:creationId xmlns:p14="http://schemas.microsoft.com/office/powerpoint/2010/main" val="20961703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008B95"/>
                </a:solidFill>
              </a:rPr>
              <a:t>Recommendation</a:t>
            </a:r>
            <a:r>
              <a:rPr lang="en-GB" dirty="0"/>
              <a:t> 5: </a:t>
            </a:r>
            <a:r>
              <a:rPr lang="en-GB" dirty="0">
                <a:solidFill>
                  <a:srgbClr val="008B95"/>
                </a:solidFill>
              </a:rPr>
              <a:t>Document your source code.</a:t>
            </a:r>
          </a:p>
          <a:p>
            <a:r>
              <a:rPr lang="en-GB" dirty="0">
                <a:solidFill>
                  <a:srgbClr val="008B95"/>
                </a:solidFill>
              </a:rPr>
              <a:t>software documentation is usually a very daunting task.</a:t>
            </a:r>
          </a:p>
          <a:p>
            <a:r>
              <a:rPr lang="en-GB" dirty="0">
                <a:solidFill>
                  <a:srgbClr val="008B95"/>
                </a:solidFill>
              </a:rPr>
              <a:t>If you follow the first four recommendations, you are already on a very good way.</a:t>
            </a:r>
          </a:p>
          <a:p>
            <a:r>
              <a:rPr lang="en-GB" dirty="0">
                <a:solidFill>
                  <a:srgbClr val="008B95"/>
                </a:solidFill>
              </a:rPr>
              <a:t>NEXT</a:t>
            </a:r>
          </a:p>
          <a:p>
            <a:r>
              <a:rPr lang="en-GB" dirty="0">
                <a:solidFill>
                  <a:srgbClr val="008B95"/>
                </a:solidFill>
              </a:rPr>
              <a:t>start with a clean workspace.</a:t>
            </a:r>
          </a:p>
          <a:p>
            <a:r>
              <a:rPr lang="en-GB" dirty="0"/>
              <a:t>hierarchical folder structure </a:t>
            </a:r>
          </a:p>
          <a:p>
            <a:r>
              <a:rPr lang="en-GB" dirty="0"/>
              <a:t>See, for example, the workspace on the right.</a:t>
            </a:r>
          </a:p>
          <a:p>
            <a:r>
              <a:rPr lang="en-GB" dirty="0"/>
              <a:t>folders</a:t>
            </a:r>
          </a:p>
          <a:p>
            <a:r>
              <a:rPr lang="en-GB" dirty="0"/>
              <a:t>Central file…</a:t>
            </a:r>
          </a:p>
          <a:p>
            <a:r>
              <a:rPr lang="en-GB" dirty="0"/>
              <a:t>NEXT</a:t>
            </a:r>
          </a:p>
          <a:p>
            <a:r>
              <a:rPr lang="en-GB" dirty="0"/>
              <a:t>…in this case it is an R Markdown file called analysis.</a:t>
            </a:r>
          </a:p>
          <a:p>
            <a:r>
              <a:rPr lang="en-GB" dirty="0"/>
              <a:t>Nice structure, happy, know immediately how to run</a:t>
            </a:r>
          </a:p>
          <a:p>
            <a:r>
              <a:rPr lang="en-GB" dirty="0"/>
              <a:t>NEXT</a:t>
            </a:r>
          </a:p>
          <a:p>
            <a:r>
              <a:rPr lang="en-GB" dirty="0"/>
              <a:t>name files properly, otherwise you end up with a bunch files called like that, nobody understands</a:t>
            </a:r>
          </a:p>
          <a:p>
            <a:r>
              <a:rPr lang="en-GB" dirty="0"/>
              <a:t>NEXT</a:t>
            </a:r>
          </a:p>
          <a:p>
            <a:r>
              <a:rPr lang="en-GB" sz="2500" dirty="0">
                <a:solidFill>
                  <a:schemeClr val="tx1">
                    <a:lumMod val="75000"/>
                  </a:schemeClr>
                </a:solidFill>
              </a:rPr>
              <a:t>Include a README text file to explain the code.</a:t>
            </a:r>
          </a:p>
          <a:p>
            <a:pPr lvl="1"/>
            <a:r>
              <a:rPr lang="en-GB" sz="2100" dirty="0">
                <a:solidFill>
                  <a:schemeClr val="tx1">
                    <a:lumMod val="75000"/>
                  </a:schemeClr>
                </a:solidFill>
              </a:rPr>
              <a:t>What does the software?</a:t>
            </a:r>
          </a:p>
          <a:p>
            <a:pPr lvl="1"/>
            <a:r>
              <a:rPr lang="en-GB" sz="2100" dirty="0">
                <a:solidFill>
                  <a:schemeClr val="tx1">
                    <a:lumMod val="75000"/>
                  </a:schemeClr>
                </a:solidFill>
              </a:rPr>
              <a:t>How can I install it?</a:t>
            </a:r>
          </a:p>
          <a:p>
            <a:pPr lvl="1"/>
            <a:r>
              <a:rPr lang="en-GB" sz="2100" dirty="0">
                <a:solidFill>
                  <a:schemeClr val="tx1">
                    <a:lumMod val="75000"/>
                  </a:schemeClr>
                </a:solidFill>
              </a:rPr>
              <a:t>Are there any computational requirements (e.g., operating system)?</a:t>
            </a:r>
          </a:p>
          <a:p>
            <a:pPr lvl="1"/>
            <a:r>
              <a:rPr lang="en-GB" sz="2100" dirty="0">
                <a:solidFill>
                  <a:schemeClr val="tx1">
                    <a:lumMod val="75000"/>
                  </a:schemeClr>
                </a:solidFill>
              </a:rPr>
              <a:t>How can I use it?</a:t>
            </a:r>
          </a:p>
          <a:p>
            <a:pPr lvl="1"/>
            <a:r>
              <a:rPr lang="en-GB" sz="2100" dirty="0">
                <a:solidFill>
                  <a:schemeClr val="tx1">
                    <a:lumMod val="75000"/>
                  </a:schemeClr>
                </a:solidFill>
              </a:rPr>
              <a:t>How long does the analysis take?</a:t>
            </a:r>
          </a:p>
          <a:p>
            <a:r>
              <a:rPr lang="en-GB" dirty="0"/>
              <a:t>NEXT</a:t>
            </a:r>
          </a:p>
          <a:p>
            <a:r>
              <a:rPr lang="en-GB" dirty="0">
                <a:solidFill>
                  <a:schemeClr val="tx1">
                    <a:lumMod val="75000"/>
                  </a:schemeClr>
                </a:solidFill>
              </a:rPr>
              <a:t>Add a LICENSE, e.g., MIT License, APACHE License, or GNU.</a:t>
            </a:r>
          </a:p>
          <a:p>
            <a:r>
              <a:rPr lang="en-GB" dirty="0"/>
              <a:t>Take a closer look at licenses in a moment</a:t>
            </a:r>
          </a:p>
        </p:txBody>
      </p:sp>
      <p:sp>
        <p:nvSpPr>
          <p:cNvPr id="4" name="Slide Number Placeholder 3"/>
          <p:cNvSpPr>
            <a:spLocks noGrp="1"/>
          </p:cNvSpPr>
          <p:nvPr>
            <p:ph type="sldNum" sz="quarter" idx="5"/>
          </p:nvPr>
        </p:nvSpPr>
        <p:spPr/>
        <p:txBody>
          <a:bodyPr/>
          <a:lstStyle/>
          <a:p>
            <a:fld id="{8FE28B23-E062-4A3A-87CA-F76CA6F8C3AB}" type="slidenum">
              <a:rPr lang="en-GB" smtClean="0"/>
              <a:t>40</a:t>
            </a:fld>
            <a:endParaRPr lang="en-GB" dirty="0"/>
          </a:p>
        </p:txBody>
      </p:sp>
    </p:spTree>
    <p:extLst>
      <p:ext uri="{BB962C8B-B14F-4D97-AF65-F5344CB8AC3E}">
        <p14:creationId xmlns:p14="http://schemas.microsoft.com/office/powerpoint/2010/main" val="5908060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008B95"/>
                </a:solidFill>
              </a:rPr>
              <a:t>If you follow the five recommendations, you are ready to share…</a:t>
            </a:r>
          </a:p>
        </p:txBody>
      </p:sp>
      <p:sp>
        <p:nvSpPr>
          <p:cNvPr id="4" name="Slide Number Placeholder 3"/>
          <p:cNvSpPr>
            <a:spLocks noGrp="1"/>
          </p:cNvSpPr>
          <p:nvPr>
            <p:ph type="sldNum" sz="quarter" idx="5"/>
          </p:nvPr>
        </p:nvSpPr>
        <p:spPr/>
        <p:txBody>
          <a:bodyPr/>
          <a:lstStyle/>
          <a:p>
            <a:fld id="{8FE28B23-E062-4A3A-87CA-F76CA6F8C3AB}" type="slidenum">
              <a:rPr lang="en-GB" smtClean="0"/>
              <a:t>41</a:t>
            </a:fld>
            <a:endParaRPr lang="en-GB" dirty="0"/>
          </a:p>
        </p:txBody>
      </p:sp>
    </p:spTree>
    <p:extLst>
      <p:ext uri="{BB962C8B-B14F-4D97-AF65-F5344CB8AC3E}">
        <p14:creationId xmlns:p14="http://schemas.microsoft.com/office/powerpoint/2010/main" val="5891610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74665">
              <a:defRPr/>
            </a:pPr>
            <a:fld id="{C1A78EC4-4D56-FD47-823B-1CDA9EDBF006}" type="slidenum">
              <a:rPr lang="en-US">
                <a:solidFill>
                  <a:prstClr val="black"/>
                </a:solidFill>
                <a:latin typeface="Calibri" panose="020F0502020204030204"/>
              </a:rPr>
              <a:pPr defTabSz="474665">
                <a:defRPr/>
              </a:pPr>
              <a:t>42</a:t>
            </a:fld>
            <a:endParaRPr lang="en-US">
              <a:solidFill>
                <a:prstClr val="black"/>
              </a:solidFill>
              <a:latin typeface="Calibri" panose="020F0502020204030204"/>
            </a:endParaRPr>
          </a:p>
        </p:txBody>
      </p:sp>
    </p:spTree>
    <p:extLst>
      <p:ext uri="{BB962C8B-B14F-4D97-AF65-F5344CB8AC3E}">
        <p14:creationId xmlns:p14="http://schemas.microsoft.com/office/powerpoint/2010/main" val="17270359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spcBef>
                <a:spcPts val="1246"/>
              </a:spcBef>
              <a:spcAft>
                <a:spcPct val="35000"/>
              </a:spcAft>
            </a:pPr>
            <a:r>
              <a:rPr lang="en-US" sz="2900" b="1" dirty="0">
                <a:solidFill>
                  <a:schemeClr val="bg1"/>
                </a:solidFill>
                <a:ea typeface="Roboto" panose="02000000000000000000" pitchFamily="2" charset="0"/>
              </a:rPr>
              <a:t>The AquaINFRA research data infrastructure aims to help users…</a:t>
            </a:r>
            <a:endParaRPr lang="en-US" sz="2500" b="1" dirty="0">
              <a:solidFill>
                <a:schemeClr val="bg1"/>
              </a:solidFill>
              <a:ea typeface="Roboto" panose="02000000000000000000" pitchFamily="2" charset="0"/>
            </a:endParaRPr>
          </a:p>
          <a:p>
            <a:pPr lvl="1">
              <a:spcBef>
                <a:spcPts val="1246"/>
              </a:spcBef>
              <a:spcAft>
                <a:spcPts val="1038"/>
              </a:spcAft>
              <a:buClr>
                <a:schemeClr val="accent1"/>
              </a:buClr>
              <a:buSzPct val="80000"/>
              <a:buFont typeface="Courier New" panose="02070309020205020404" pitchFamily="49" charset="0"/>
              <a:buChar char="o"/>
            </a:pPr>
            <a:r>
              <a:rPr lang="en-US" sz="2100" b="1" dirty="0">
                <a:solidFill>
                  <a:schemeClr val="bg1"/>
                </a:solidFill>
                <a:latin typeface="Calibri" panose="020F0502020204030204" pitchFamily="34" charset="0"/>
              </a:rPr>
              <a:t>Discover</a:t>
            </a:r>
            <a:r>
              <a:rPr lang="en-US" sz="2100" dirty="0">
                <a:solidFill>
                  <a:schemeClr val="bg1"/>
                </a:solidFill>
                <a:latin typeface="Calibri" panose="020F0502020204030204" pitchFamily="34" charset="0"/>
              </a:rPr>
              <a:t> and </a:t>
            </a:r>
            <a:r>
              <a:rPr lang="en-US" sz="2100" b="1" dirty="0">
                <a:solidFill>
                  <a:schemeClr val="bg1"/>
                </a:solidFill>
                <a:latin typeface="Calibri" panose="020F0502020204030204" pitchFamily="34" charset="0"/>
              </a:rPr>
              <a:t>access</a:t>
            </a:r>
            <a:r>
              <a:rPr lang="en-US" sz="2100" dirty="0">
                <a:solidFill>
                  <a:schemeClr val="bg1"/>
                </a:solidFill>
                <a:latin typeface="Calibri" panose="020F0502020204030204" pitchFamily="34" charset="0"/>
              </a:rPr>
              <a:t> FAIR research outputs: </a:t>
            </a:r>
          </a:p>
          <a:p>
            <a:pPr lvl="1">
              <a:spcBef>
                <a:spcPct val="0"/>
              </a:spcBef>
              <a:spcAft>
                <a:spcPts val="1038"/>
              </a:spcAft>
              <a:buClr>
                <a:schemeClr val="accent1"/>
              </a:buClr>
              <a:buSzPct val="80000"/>
              <a:buFont typeface="Courier New" panose="02070309020205020404" pitchFamily="49" charset="0"/>
              <a:buChar char="o"/>
            </a:pPr>
            <a:r>
              <a:rPr lang="en-US" sz="2100" b="1" dirty="0">
                <a:solidFill>
                  <a:schemeClr val="bg1"/>
                </a:solidFill>
                <a:latin typeface="Calibri" panose="020F0502020204030204" pitchFamily="34" charset="0"/>
              </a:rPr>
              <a:t>Analyze</a:t>
            </a:r>
            <a:r>
              <a:rPr lang="en-US" sz="2100" dirty="0">
                <a:solidFill>
                  <a:schemeClr val="bg1"/>
                </a:solidFill>
                <a:latin typeface="Calibri" panose="020F0502020204030204" pitchFamily="34" charset="0"/>
              </a:rPr>
              <a:t> and </a:t>
            </a:r>
            <a:r>
              <a:rPr lang="en-US" sz="2100" b="1" dirty="0">
                <a:solidFill>
                  <a:schemeClr val="bg1"/>
                </a:solidFill>
                <a:latin typeface="Calibri" panose="020F0502020204030204" pitchFamily="34" charset="0"/>
              </a:rPr>
              <a:t>share</a:t>
            </a:r>
            <a:r>
              <a:rPr lang="en-US" sz="2100" dirty="0">
                <a:solidFill>
                  <a:schemeClr val="bg1"/>
                </a:solidFill>
                <a:latin typeface="Calibri" panose="020F0502020204030204" pitchFamily="34" charset="0"/>
              </a:rPr>
              <a:t> digital research objects:</a:t>
            </a:r>
            <a:endParaRPr lang="en-US" sz="2100" dirty="0">
              <a:solidFill>
                <a:schemeClr val="bg1"/>
              </a:solidFill>
              <a:ea typeface="Roboto" panose="02000000000000000000" pitchFamily="2" charset="0"/>
            </a:endParaRPr>
          </a:p>
          <a:p>
            <a:pPr lvl="1">
              <a:spcBef>
                <a:spcPct val="0"/>
              </a:spcBef>
              <a:spcAft>
                <a:spcPts val="1038"/>
              </a:spcAft>
              <a:buClr>
                <a:schemeClr val="accent1"/>
              </a:buClr>
              <a:buSzPct val="80000"/>
              <a:buFont typeface="Courier New" panose="02070309020205020404" pitchFamily="49" charset="0"/>
              <a:buChar char="o"/>
            </a:pPr>
            <a:r>
              <a:rPr lang="en-US" sz="2100" b="1" dirty="0">
                <a:solidFill>
                  <a:schemeClr val="bg1"/>
                </a:solidFill>
                <a:latin typeface="Calibri" panose="020F0502020204030204" pitchFamily="34" charset="0"/>
              </a:rPr>
              <a:t>Experiment</a:t>
            </a:r>
            <a:r>
              <a:rPr lang="en-US" sz="2100" dirty="0">
                <a:solidFill>
                  <a:schemeClr val="bg1"/>
                </a:solidFill>
                <a:latin typeface="Calibri" panose="020F0502020204030204" pitchFamily="34" charset="0"/>
              </a:rPr>
              <a:t> with existing analytical workflows:</a:t>
            </a:r>
            <a:endParaRPr lang="en-US" sz="2100" dirty="0">
              <a:solidFill>
                <a:schemeClr val="bg1"/>
              </a:solidFill>
              <a:ea typeface="Roboto" panose="02000000000000000000" pitchFamily="2" charset="0"/>
            </a:endParaRPr>
          </a:p>
          <a:p>
            <a:pPr lvl="1">
              <a:spcBef>
                <a:spcPct val="0"/>
              </a:spcBef>
              <a:spcAft>
                <a:spcPts val="1038"/>
              </a:spcAft>
              <a:buClr>
                <a:schemeClr val="accent1"/>
              </a:buClr>
              <a:buSzPct val="80000"/>
              <a:buFont typeface="Courier New" panose="02070309020205020404" pitchFamily="49" charset="0"/>
              <a:buChar char="o"/>
            </a:pPr>
            <a:r>
              <a:rPr lang="en-US" sz="2100" b="1" dirty="0">
                <a:solidFill>
                  <a:schemeClr val="bg1"/>
                </a:solidFill>
                <a:latin typeface="Calibri" panose="020F0502020204030204" pitchFamily="34" charset="0"/>
              </a:rPr>
              <a:t>Develop</a:t>
            </a:r>
            <a:r>
              <a:rPr lang="en-US" sz="2100" dirty="0">
                <a:solidFill>
                  <a:schemeClr val="bg1"/>
                </a:solidFill>
                <a:latin typeface="Calibri" panose="020F0502020204030204" pitchFamily="34" charset="0"/>
              </a:rPr>
              <a:t> custom data analysis workflows:</a:t>
            </a:r>
            <a:endParaRPr lang="en-US" sz="2100" dirty="0">
              <a:solidFill>
                <a:schemeClr val="bg1"/>
              </a:solidFill>
              <a:ea typeface="Roboto" panose="02000000000000000000" pitchFamily="2" charset="0"/>
            </a:endParaRPr>
          </a:p>
          <a:p>
            <a:pPr lvl="1">
              <a:spcBef>
                <a:spcPct val="0"/>
              </a:spcBef>
              <a:spcAft>
                <a:spcPts val="1038"/>
              </a:spcAft>
              <a:buClr>
                <a:schemeClr val="accent1"/>
              </a:buClr>
              <a:buSzPct val="80000"/>
              <a:buFont typeface="Courier New" panose="02070309020205020404" pitchFamily="49" charset="0"/>
              <a:buChar char="o"/>
            </a:pPr>
            <a:r>
              <a:rPr lang="en-US" sz="2100" b="1" dirty="0">
                <a:solidFill>
                  <a:schemeClr val="bg1"/>
                </a:solidFill>
                <a:latin typeface="Calibri" panose="020F0502020204030204" pitchFamily="34" charset="0"/>
              </a:rPr>
              <a:t>Enhance</a:t>
            </a:r>
            <a:r>
              <a:rPr lang="en-US" sz="2100" dirty="0">
                <a:solidFill>
                  <a:schemeClr val="bg1"/>
                </a:solidFill>
                <a:latin typeface="Calibri" panose="020F0502020204030204" pitchFamily="34" charset="0"/>
              </a:rPr>
              <a:t> the </a:t>
            </a:r>
            <a:r>
              <a:rPr lang="en-US" sz="2100" b="1" dirty="0">
                <a:solidFill>
                  <a:schemeClr val="bg1"/>
                </a:solidFill>
                <a:latin typeface="Calibri" panose="020F0502020204030204" pitchFamily="34" charset="0"/>
              </a:rPr>
              <a:t>reusability</a:t>
            </a:r>
            <a:r>
              <a:rPr lang="en-US" sz="2100" dirty="0">
                <a:solidFill>
                  <a:schemeClr val="bg1"/>
                </a:solidFill>
                <a:latin typeface="Calibri" panose="020F0502020204030204" pitchFamily="34" charset="0"/>
              </a:rPr>
              <a:t> of AquaINFRA products: </a:t>
            </a:r>
          </a:p>
          <a:p>
            <a:pPr lvl="1">
              <a:spcBef>
                <a:spcPct val="0"/>
              </a:spcBef>
              <a:spcAft>
                <a:spcPts val="1038"/>
              </a:spcAft>
              <a:buClr>
                <a:schemeClr val="accent1"/>
              </a:buClr>
              <a:buSzPct val="80000"/>
              <a:buFont typeface="Courier New" panose="02070309020205020404" pitchFamily="49" charset="0"/>
              <a:buChar char="o"/>
            </a:pPr>
            <a:r>
              <a:rPr lang="en-US" sz="2100" b="1" dirty="0">
                <a:solidFill>
                  <a:schemeClr val="bg1"/>
                </a:solidFill>
                <a:latin typeface="Calibri" panose="020F0502020204030204" pitchFamily="34" charset="0"/>
              </a:rPr>
              <a:t>Transforms</a:t>
            </a:r>
            <a:r>
              <a:rPr lang="en-US" sz="2100" dirty="0">
                <a:solidFill>
                  <a:schemeClr val="bg1"/>
                </a:solidFill>
                <a:latin typeface="Calibri" panose="020F0502020204030204" pitchFamily="34" charset="0"/>
              </a:rPr>
              <a:t> how research outputs are created and shared: </a:t>
            </a:r>
          </a:p>
          <a:p>
            <a:pPr>
              <a:spcBef>
                <a:spcPct val="0"/>
              </a:spcBef>
              <a:spcAft>
                <a:spcPts val="1038"/>
              </a:spcAft>
              <a:buClr>
                <a:schemeClr val="accent1"/>
              </a:buClr>
              <a:buSzPct val="80000"/>
            </a:pPr>
            <a:endParaRPr lang="en-US" sz="2100" dirty="0">
              <a:solidFill>
                <a:schemeClr val="bg1"/>
              </a:solidFill>
              <a:ea typeface="Roboto" panose="02000000000000000000" pitchFamily="2" charset="0"/>
            </a:endParaRPr>
          </a:p>
          <a:p>
            <a:r>
              <a:rPr lang="en-GB" sz="2100" dirty="0"/>
              <a:t>Research outputs:</a:t>
            </a:r>
          </a:p>
          <a:p>
            <a:pPr marL="177999" indent="-177999">
              <a:buFontTx/>
              <a:buChar char="-"/>
            </a:pPr>
            <a:r>
              <a:rPr lang="en-GB" sz="2100" dirty="0"/>
              <a:t>Existing data that can be analysed in the context of our project</a:t>
            </a:r>
          </a:p>
          <a:p>
            <a:pPr marL="177999" indent="-177999">
              <a:buFontTx/>
              <a:buChar char="-"/>
            </a:pPr>
            <a:r>
              <a:rPr lang="en-GB" sz="2100" dirty="0"/>
              <a:t>Research outputs produced in our project</a:t>
            </a:r>
          </a:p>
          <a:p>
            <a:pPr marL="177999" indent="-177999">
              <a:buFontTx/>
              <a:buChar char="-"/>
            </a:pPr>
            <a:r>
              <a:rPr lang="en-GB" sz="2100" dirty="0"/>
              <a:t>Not just data, but also source code, services, and workflows</a:t>
            </a:r>
          </a:p>
          <a:p>
            <a:pPr>
              <a:spcBef>
                <a:spcPct val="0"/>
              </a:spcBef>
              <a:spcAft>
                <a:spcPts val="1038"/>
              </a:spcAft>
              <a:buClr>
                <a:schemeClr val="accent1"/>
              </a:buClr>
              <a:buSzPct val="80000"/>
            </a:pPr>
            <a:endParaRPr lang="en-US" sz="2100" dirty="0">
              <a:solidFill>
                <a:schemeClr val="bg1"/>
              </a:solidFill>
              <a:latin typeface="Calibri" panose="020F0502020204030204" pitchFamily="34" charset="0"/>
              <a:ea typeface="Roboto" panose="02000000000000000000" pitchFamily="2" charset="0"/>
            </a:endParaRPr>
          </a:p>
        </p:txBody>
      </p:sp>
      <p:sp>
        <p:nvSpPr>
          <p:cNvPr id="4" name="Foliennummernplatzhalter 3"/>
          <p:cNvSpPr>
            <a:spLocks noGrp="1"/>
          </p:cNvSpPr>
          <p:nvPr>
            <p:ph type="sldNum" sz="quarter" idx="5"/>
          </p:nvPr>
        </p:nvSpPr>
        <p:spPr/>
        <p:txBody>
          <a:bodyPr/>
          <a:lstStyle/>
          <a:p>
            <a:fld id="{8458BB42-2EF7-7444-8776-564A223021D2}" type="slidenum">
              <a:rPr lang="en-US" smtClean="0"/>
              <a:pPr/>
              <a:t>43</a:t>
            </a:fld>
            <a:endParaRPr lang="en-US"/>
          </a:p>
        </p:txBody>
      </p:sp>
    </p:spTree>
    <p:extLst>
      <p:ext uri="{BB962C8B-B14F-4D97-AF65-F5344CB8AC3E}">
        <p14:creationId xmlns:p14="http://schemas.microsoft.com/office/powerpoint/2010/main" val="21052897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A3D50-EA6B-FD31-A340-10A02EBDEAA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6616309-FB59-1A3C-6789-D56A7BF357F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2A9E22D-FC48-2A10-0F48-7FDE0EA034F4}"/>
              </a:ext>
            </a:extLst>
          </p:cNvPr>
          <p:cNvSpPr>
            <a:spLocks noGrp="1"/>
          </p:cNvSpPr>
          <p:nvPr>
            <p:ph type="body" idx="1"/>
          </p:nvPr>
        </p:nvSpPr>
        <p:spPr/>
        <p:txBody>
          <a:bodyPr/>
          <a:lstStyle/>
          <a:p>
            <a:endParaRPr lang="en-GB"/>
          </a:p>
        </p:txBody>
      </p:sp>
      <p:sp>
        <p:nvSpPr>
          <p:cNvPr id="4" name="Foliennummernplatzhalter 3">
            <a:extLst>
              <a:ext uri="{FF2B5EF4-FFF2-40B4-BE49-F238E27FC236}">
                <a16:creationId xmlns:a16="http://schemas.microsoft.com/office/drawing/2014/main" id="{6E186680-EE1C-9825-7590-8782366A29BE}"/>
              </a:ext>
            </a:extLst>
          </p:cNvPr>
          <p:cNvSpPr>
            <a:spLocks noGrp="1"/>
          </p:cNvSpPr>
          <p:nvPr>
            <p:ph type="sldNum" sz="quarter" idx="5"/>
          </p:nvPr>
        </p:nvSpPr>
        <p:spPr/>
        <p:txBody>
          <a:bodyPr/>
          <a:lstStyle/>
          <a:p>
            <a:pPr defTabSz="474665">
              <a:defRPr/>
            </a:pPr>
            <a:fld id="{8458BB42-2EF7-7444-8776-564A223021D2}" type="slidenum">
              <a:rPr lang="en-US">
                <a:solidFill>
                  <a:prstClr val="black"/>
                </a:solidFill>
                <a:latin typeface="Arial" panose="020B0604020202020204" pitchFamily="34" charset="0"/>
              </a:rPr>
              <a:pPr defTabSz="474665">
                <a:defRPr/>
              </a:pPr>
              <a:t>44</a:t>
            </a:fld>
            <a:endParaRPr lang="en-US">
              <a:solidFill>
                <a:prstClr val="black"/>
              </a:solidFill>
              <a:latin typeface="Arial" panose="020B0604020202020204" pitchFamily="34" charset="0"/>
            </a:endParaRPr>
          </a:p>
        </p:txBody>
      </p:sp>
    </p:spTree>
    <p:extLst>
      <p:ext uri="{BB962C8B-B14F-4D97-AF65-F5344CB8AC3E}">
        <p14:creationId xmlns:p14="http://schemas.microsoft.com/office/powerpoint/2010/main" val="20998519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512A4-1F24-8C09-FC11-743FA8F54BF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EF5B623-5920-FDC6-BBAB-C92B4478149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3951BDA-353C-49AA-249E-37DA35B32E99}"/>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CED41308-B4B5-2862-6196-FA52EA6B4A19}"/>
              </a:ext>
            </a:extLst>
          </p:cNvPr>
          <p:cNvSpPr>
            <a:spLocks noGrp="1"/>
          </p:cNvSpPr>
          <p:nvPr>
            <p:ph type="sldNum" sz="quarter" idx="5"/>
          </p:nvPr>
        </p:nvSpPr>
        <p:spPr/>
        <p:txBody>
          <a:bodyPr/>
          <a:lstStyle/>
          <a:p>
            <a:fld id="{8458BB42-2EF7-7444-8776-564A223021D2}" type="slidenum">
              <a:rPr lang="en-US" smtClean="0"/>
              <a:pPr/>
              <a:t>45</a:t>
            </a:fld>
            <a:endParaRPr lang="en-US"/>
          </a:p>
        </p:txBody>
      </p:sp>
    </p:spTree>
    <p:extLst>
      <p:ext uri="{BB962C8B-B14F-4D97-AF65-F5344CB8AC3E}">
        <p14:creationId xmlns:p14="http://schemas.microsoft.com/office/powerpoint/2010/main" val="9919826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70458-F9D6-B12B-4956-A7AF87E3B79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72BC436-7EA4-6CEF-1309-451EFF097FD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6F55770-B36B-DBEC-1A8C-6E868FFA82DF}"/>
              </a:ext>
            </a:extLst>
          </p:cNvPr>
          <p:cNvSpPr>
            <a:spLocks noGrp="1"/>
          </p:cNvSpPr>
          <p:nvPr>
            <p:ph type="body" idx="1"/>
          </p:nvPr>
        </p:nvSpPr>
        <p:spPr/>
        <p:txBody>
          <a:bodyPr/>
          <a:lstStyle/>
          <a:p>
            <a:endParaRPr lang="en-GB"/>
          </a:p>
        </p:txBody>
      </p:sp>
      <p:sp>
        <p:nvSpPr>
          <p:cNvPr id="4" name="Foliennummernplatzhalter 3">
            <a:extLst>
              <a:ext uri="{FF2B5EF4-FFF2-40B4-BE49-F238E27FC236}">
                <a16:creationId xmlns:a16="http://schemas.microsoft.com/office/drawing/2014/main" id="{87F5835D-2A6D-5397-CF82-DC2F79E7BF99}"/>
              </a:ext>
            </a:extLst>
          </p:cNvPr>
          <p:cNvSpPr>
            <a:spLocks noGrp="1"/>
          </p:cNvSpPr>
          <p:nvPr>
            <p:ph type="sldNum" sz="quarter" idx="5"/>
          </p:nvPr>
        </p:nvSpPr>
        <p:spPr/>
        <p:txBody>
          <a:bodyPr/>
          <a:lstStyle/>
          <a:p>
            <a:pPr defTabSz="474665">
              <a:defRPr/>
            </a:pPr>
            <a:fld id="{8458BB42-2EF7-7444-8776-564A223021D2}" type="slidenum">
              <a:rPr lang="en-US">
                <a:solidFill>
                  <a:prstClr val="black"/>
                </a:solidFill>
                <a:latin typeface="Arial" panose="020B0604020202020204" pitchFamily="34" charset="0"/>
              </a:rPr>
              <a:pPr defTabSz="474665">
                <a:defRPr/>
              </a:pPr>
              <a:t>46</a:t>
            </a:fld>
            <a:endParaRPr lang="en-US">
              <a:solidFill>
                <a:prstClr val="black"/>
              </a:solidFill>
              <a:latin typeface="Arial" panose="020B0604020202020204" pitchFamily="34" charset="0"/>
            </a:endParaRPr>
          </a:p>
        </p:txBody>
      </p:sp>
    </p:spTree>
    <p:extLst>
      <p:ext uri="{BB962C8B-B14F-4D97-AF65-F5344CB8AC3E}">
        <p14:creationId xmlns:p14="http://schemas.microsoft.com/office/powerpoint/2010/main" val="35518901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7F546-E377-0785-0431-35329B87561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F693D1F-9A55-4151-9FF8-9A2B1ACC6EA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32CC4EC-33E2-421C-B3D8-2F0207FC11E5}"/>
              </a:ext>
            </a:extLst>
          </p:cNvPr>
          <p:cNvSpPr>
            <a:spLocks noGrp="1"/>
          </p:cNvSpPr>
          <p:nvPr>
            <p:ph type="body" idx="1"/>
          </p:nvPr>
        </p:nvSpPr>
        <p:spPr/>
        <p:txBody>
          <a:bodyPr/>
          <a:lstStyle/>
          <a:p>
            <a:endParaRPr lang="en-GB"/>
          </a:p>
        </p:txBody>
      </p:sp>
      <p:sp>
        <p:nvSpPr>
          <p:cNvPr id="4" name="Foliennummernplatzhalter 3">
            <a:extLst>
              <a:ext uri="{FF2B5EF4-FFF2-40B4-BE49-F238E27FC236}">
                <a16:creationId xmlns:a16="http://schemas.microsoft.com/office/drawing/2014/main" id="{ADCF6AAF-539C-2E40-C917-626CD15C22F8}"/>
              </a:ext>
            </a:extLst>
          </p:cNvPr>
          <p:cNvSpPr>
            <a:spLocks noGrp="1"/>
          </p:cNvSpPr>
          <p:nvPr>
            <p:ph type="sldNum" sz="quarter" idx="5"/>
          </p:nvPr>
        </p:nvSpPr>
        <p:spPr/>
        <p:txBody>
          <a:bodyPr/>
          <a:lstStyle/>
          <a:p>
            <a:pPr defTabSz="474665">
              <a:defRPr/>
            </a:pPr>
            <a:fld id="{8458BB42-2EF7-7444-8776-564A223021D2}" type="slidenum">
              <a:rPr lang="en-US">
                <a:solidFill>
                  <a:prstClr val="black"/>
                </a:solidFill>
                <a:latin typeface="Arial" panose="020B0604020202020204" pitchFamily="34" charset="0"/>
              </a:rPr>
              <a:pPr defTabSz="474665">
                <a:defRPr/>
              </a:pPr>
              <a:t>47</a:t>
            </a:fld>
            <a:endParaRPr lang="en-US">
              <a:solidFill>
                <a:prstClr val="black"/>
              </a:solidFill>
              <a:latin typeface="Arial" panose="020B0604020202020204" pitchFamily="34" charset="0"/>
            </a:endParaRPr>
          </a:p>
        </p:txBody>
      </p:sp>
    </p:spTree>
    <p:extLst>
      <p:ext uri="{BB962C8B-B14F-4D97-AF65-F5344CB8AC3E}">
        <p14:creationId xmlns:p14="http://schemas.microsoft.com/office/powerpoint/2010/main" val="8627152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85D88-83B7-F9CD-B5B6-0B4362AE61D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0979607-B75C-FA5F-FF74-9D726DB6748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9C7AE3A-6463-AFD5-4A20-18BC09AEE04A}"/>
              </a:ext>
            </a:extLst>
          </p:cNvPr>
          <p:cNvSpPr>
            <a:spLocks noGrp="1"/>
          </p:cNvSpPr>
          <p:nvPr>
            <p:ph type="body" idx="1"/>
          </p:nvPr>
        </p:nvSpPr>
        <p:spPr/>
        <p:txBody>
          <a:bodyPr/>
          <a:lstStyle/>
          <a:p>
            <a:endParaRPr lang="en-GB"/>
          </a:p>
        </p:txBody>
      </p:sp>
      <p:sp>
        <p:nvSpPr>
          <p:cNvPr id="4" name="Foliennummernplatzhalter 3">
            <a:extLst>
              <a:ext uri="{FF2B5EF4-FFF2-40B4-BE49-F238E27FC236}">
                <a16:creationId xmlns:a16="http://schemas.microsoft.com/office/drawing/2014/main" id="{30FCF16A-323E-83D1-C332-065711656B97}"/>
              </a:ext>
            </a:extLst>
          </p:cNvPr>
          <p:cNvSpPr>
            <a:spLocks noGrp="1"/>
          </p:cNvSpPr>
          <p:nvPr>
            <p:ph type="sldNum" sz="quarter" idx="5"/>
          </p:nvPr>
        </p:nvSpPr>
        <p:spPr/>
        <p:txBody>
          <a:bodyPr/>
          <a:lstStyle/>
          <a:p>
            <a:pPr defTabSz="474665">
              <a:defRPr/>
            </a:pPr>
            <a:fld id="{8458BB42-2EF7-7444-8776-564A223021D2}" type="slidenum">
              <a:rPr lang="en-US">
                <a:solidFill>
                  <a:prstClr val="black"/>
                </a:solidFill>
                <a:latin typeface="Arial" panose="020B0604020202020204" pitchFamily="34" charset="0"/>
              </a:rPr>
              <a:pPr defTabSz="474665">
                <a:defRPr/>
              </a:pPr>
              <a:t>48</a:t>
            </a:fld>
            <a:endParaRPr lang="en-US">
              <a:solidFill>
                <a:prstClr val="black"/>
              </a:solidFill>
              <a:latin typeface="Arial" panose="020B0604020202020204" pitchFamily="34" charset="0"/>
            </a:endParaRPr>
          </a:p>
        </p:txBody>
      </p:sp>
    </p:spTree>
    <p:extLst>
      <p:ext uri="{BB962C8B-B14F-4D97-AF65-F5344CB8AC3E}">
        <p14:creationId xmlns:p14="http://schemas.microsoft.com/office/powerpoint/2010/main" val="13442574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693D3-84F1-FA34-ED3A-25BA9BBF414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CA04215-679B-1D78-6969-40332F4478E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7C53BD7-ADC2-FB31-90AD-059606EC5167}"/>
              </a:ext>
            </a:extLst>
          </p:cNvPr>
          <p:cNvSpPr>
            <a:spLocks noGrp="1"/>
          </p:cNvSpPr>
          <p:nvPr>
            <p:ph type="body" idx="1"/>
          </p:nvPr>
        </p:nvSpPr>
        <p:spPr/>
        <p:txBody>
          <a:bodyPr/>
          <a:lstStyle/>
          <a:p>
            <a:endParaRPr lang="en-GB"/>
          </a:p>
        </p:txBody>
      </p:sp>
      <p:sp>
        <p:nvSpPr>
          <p:cNvPr id="4" name="Foliennummernplatzhalter 3">
            <a:extLst>
              <a:ext uri="{FF2B5EF4-FFF2-40B4-BE49-F238E27FC236}">
                <a16:creationId xmlns:a16="http://schemas.microsoft.com/office/drawing/2014/main" id="{D00B9C36-902A-2B88-EA80-4602441E2B2D}"/>
              </a:ext>
            </a:extLst>
          </p:cNvPr>
          <p:cNvSpPr>
            <a:spLocks noGrp="1"/>
          </p:cNvSpPr>
          <p:nvPr>
            <p:ph type="sldNum" sz="quarter" idx="5"/>
          </p:nvPr>
        </p:nvSpPr>
        <p:spPr/>
        <p:txBody>
          <a:bodyPr/>
          <a:lstStyle/>
          <a:p>
            <a:pPr defTabSz="474665">
              <a:defRPr/>
            </a:pPr>
            <a:fld id="{8458BB42-2EF7-7444-8776-564A223021D2}" type="slidenum">
              <a:rPr lang="en-US">
                <a:solidFill>
                  <a:prstClr val="black"/>
                </a:solidFill>
                <a:latin typeface="Arial" panose="020B0604020202020204" pitchFamily="34" charset="0"/>
              </a:rPr>
              <a:pPr defTabSz="474665">
                <a:defRPr/>
              </a:pPr>
              <a:t>49</a:t>
            </a:fld>
            <a:endParaRPr lang="en-US">
              <a:solidFill>
                <a:prstClr val="black"/>
              </a:solidFill>
              <a:latin typeface="Arial" panose="020B0604020202020204" pitchFamily="34" charset="0"/>
            </a:endParaRPr>
          </a:p>
        </p:txBody>
      </p:sp>
    </p:spTree>
    <p:extLst>
      <p:ext uri="{BB962C8B-B14F-4D97-AF65-F5344CB8AC3E}">
        <p14:creationId xmlns:p14="http://schemas.microsoft.com/office/powerpoint/2010/main" val="16953054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51604-2EA1-ED2F-42F6-C893633827C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36F3625-4D61-F9A0-81A4-B2952E0F66F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AE34C75-687F-DDBC-396F-38449DAEDC84}"/>
              </a:ext>
            </a:extLst>
          </p:cNvPr>
          <p:cNvSpPr>
            <a:spLocks noGrp="1"/>
          </p:cNvSpPr>
          <p:nvPr>
            <p:ph type="body" idx="1"/>
          </p:nvPr>
        </p:nvSpPr>
        <p:spPr/>
        <p:txBody>
          <a:bodyPr/>
          <a:lstStyle/>
          <a:p>
            <a:endParaRPr lang="en-GB"/>
          </a:p>
        </p:txBody>
      </p:sp>
      <p:sp>
        <p:nvSpPr>
          <p:cNvPr id="4" name="Foliennummernplatzhalter 3">
            <a:extLst>
              <a:ext uri="{FF2B5EF4-FFF2-40B4-BE49-F238E27FC236}">
                <a16:creationId xmlns:a16="http://schemas.microsoft.com/office/drawing/2014/main" id="{7DDD018E-5C73-261E-D87B-B581EDFABAB3}"/>
              </a:ext>
            </a:extLst>
          </p:cNvPr>
          <p:cNvSpPr>
            <a:spLocks noGrp="1"/>
          </p:cNvSpPr>
          <p:nvPr>
            <p:ph type="sldNum" sz="quarter" idx="5"/>
          </p:nvPr>
        </p:nvSpPr>
        <p:spPr/>
        <p:txBody>
          <a:bodyPr/>
          <a:lstStyle/>
          <a:p>
            <a:pPr defTabSz="474665">
              <a:defRPr/>
            </a:pPr>
            <a:fld id="{8458BB42-2EF7-7444-8776-564A223021D2}" type="slidenum">
              <a:rPr lang="en-US">
                <a:solidFill>
                  <a:prstClr val="black"/>
                </a:solidFill>
                <a:latin typeface="Arial" panose="020B0604020202020204" pitchFamily="34" charset="0"/>
              </a:rPr>
              <a:pPr defTabSz="474665">
                <a:defRPr/>
              </a:pPr>
              <a:t>50</a:t>
            </a:fld>
            <a:endParaRPr lang="en-US">
              <a:solidFill>
                <a:prstClr val="black"/>
              </a:solidFill>
              <a:latin typeface="Arial" panose="020B0604020202020204" pitchFamily="34" charset="0"/>
            </a:endParaRPr>
          </a:p>
        </p:txBody>
      </p:sp>
    </p:spTree>
    <p:extLst>
      <p:ext uri="{BB962C8B-B14F-4D97-AF65-F5344CB8AC3E}">
        <p14:creationId xmlns:p14="http://schemas.microsoft.com/office/powerpoint/2010/main" val="14025248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E28B23-E062-4A3A-87CA-F76CA6F8C3AB}" type="slidenum">
              <a:rPr lang="en-GB" smtClean="0"/>
              <a:t>51</a:t>
            </a:fld>
            <a:endParaRPr lang="en-GB"/>
          </a:p>
        </p:txBody>
      </p:sp>
    </p:spTree>
    <p:extLst>
      <p:ext uri="{BB962C8B-B14F-4D97-AF65-F5344CB8AC3E}">
        <p14:creationId xmlns:p14="http://schemas.microsoft.com/office/powerpoint/2010/main" val="322577960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E28B23-E062-4A3A-87CA-F76CA6F8C3AB}" type="slidenum">
              <a:rPr lang="en-GB" smtClean="0"/>
              <a:t>52</a:t>
            </a:fld>
            <a:endParaRPr lang="en-GB"/>
          </a:p>
        </p:txBody>
      </p:sp>
    </p:spTree>
    <p:extLst>
      <p:ext uri="{BB962C8B-B14F-4D97-AF65-F5344CB8AC3E}">
        <p14:creationId xmlns:p14="http://schemas.microsoft.com/office/powerpoint/2010/main" val="7700939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E28B23-E062-4A3A-87CA-F76CA6F8C3AB}" type="slidenum">
              <a:rPr lang="en-GB" smtClean="0"/>
              <a:t>53</a:t>
            </a:fld>
            <a:endParaRPr lang="en-GB"/>
          </a:p>
        </p:txBody>
      </p:sp>
    </p:spTree>
    <p:extLst>
      <p:ext uri="{BB962C8B-B14F-4D97-AF65-F5344CB8AC3E}">
        <p14:creationId xmlns:p14="http://schemas.microsoft.com/office/powerpoint/2010/main" val="23071328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E28B23-E062-4A3A-87CA-F76CA6F8C3AB}" type="slidenum">
              <a:rPr lang="en-GB" smtClean="0"/>
              <a:t>54</a:t>
            </a:fld>
            <a:endParaRPr lang="en-GB"/>
          </a:p>
        </p:txBody>
      </p:sp>
    </p:spTree>
    <p:extLst>
      <p:ext uri="{BB962C8B-B14F-4D97-AF65-F5344CB8AC3E}">
        <p14:creationId xmlns:p14="http://schemas.microsoft.com/office/powerpoint/2010/main" val="60383296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defRPr/>
            </a:pPr>
            <a:endParaRPr lang="en-US" sz="2500" dirty="0">
              <a:solidFill>
                <a:srgbClr val="008B95"/>
              </a:solidFill>
              <a:latin typeface="Calibri" panose="020F0502020204030204"/>
            </a:endParaRPr>
          </a:p>
        </p:txBody>
      </p:sp>
      <p:sp>
        <p:nvSpPr>
          <p:cNvPr id="4" name="Slide Number Placeholder 3"/>
          <p:cNvSpPr>
            <a:spLocks noGrp="1"/>
          </p:cNvSpPr>
          <p:nvPr>
            <p:ph type="sldNum" sz="quarter" idx="5"/>
          </p:nvPr>
        </p:nvSpPr>
        <p:spPr/>
        <p:txBody>
          <a:bodyPr/>
          <a:lstStyle/>
          <a:p>
            <a:pPr defTabSz="946292">
              <a:defRPr/>
            </a:pPr>
            <a:fld id="{8FE28B23-E062-4A3A-87CA-F76CA6F8C3AB}" type="slidenum">
              <a:rPr lang="en-GB">
                <a:solidFill>
                  <a:prstClr val="black"/>
                </a:solidFill>
                <a:latin typeface="Calibri" panose="020F0502020204030204"/>
              </a:rPr>
              <a:pPr defTabSz="946292">
                <a:defRPr/>
              </a:pPr>
              <a:t>56</a:t>
            </a:fld>
            <a:endParaRPr lang="en-GB">
              <a:solidFill>
                <a:prstClr val="black"/>
              </a:solidFill>
              <a:latin typeface="Calibri" panose="020F0502020204030204"/>
            </a:endParaRPr>
          </a:p>
        </p:txBody>
      </p:sp>
    </p:spTree>
    <p:extLst>
      <p:ext uri="{BB962C8B-B14F-4D97-AF65-F5344CB8AC3E}">
        <p14:creationId xmlns:p14="http://schemas.microsoft.com/office/powerpoint/2010/main" val="354118981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defRPr/>
            </a:pPr>
            <a:endParaRPr lang="en-US" sz="2500" dirty="0">
              <a:solidFill>
                <a:srgbClr val="008B95"/>
              </a:solidFill>
              <a:latin typeface="Calibri" panose="020F0502020204030204"/>
            </a:endParaRPr>
          </a:p>
        </p:txBody>
      </p:sp>
      <p:sp>
        <p:nvSpPr>
          <p:cNvPr id="4" name="Slide Number Placeholder 3"/>
          <p:cNvSpPr>
            <a:spLocks noGrp="1"/>
          </p:cNvSpPr>
          <p:nvPr>
            <p:ph type="sldNum" sz="quarter" idx="5"/>
          </p:nvPr>
        </p:nvSpPr>
        <p:spPr/>
        <p:txBody>
          <a:bodyPr/>
          <a:lstStyle/>
          <a:p>
            <a:pPr defTabSz="946292">
              <a:defRPr/>
            </a:pPr>
            <a:fld id="{8FE28B23-E062-4A3A-87CA-F76CA6F8C3AB}" type="slidenum">
              <a:rPr lang="en-GB">
                <a:solidFill>
                  <a:prstClr val="black"/>
                </a:solidFill>
                <a:latin typeface="Calibri" panose="020F0502020204030204"/>
              </a:rPr>
              <a:pPr defTabSz="946292">
                <a:defRPr/>
              </a:pPr>
              <a:t>57</a:t>
            </a:fld>
            <a:endParaRPr lang="en-GB">
              <a:solidFill>
                <a:prstClr val="black"/>
              </a:solidFill>
              <a:latin typeface="Calibri" panose="020F0502020204030204"/>
            </a:endParaRPr>
          </a:p>
        </p:txBody>
      </p:sp>
    </p:spTree>
    <p:extLst>
      <p:ext uri="{BB962C8B-B14F-4D97-AF65-F5344CB8AC3E}">
        <p14:creationId xmlns:p14="http://schemas.microsoft.com/office/powerpoint/2010/main" val="40693461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defRPr/>
            </a:pPr>
            <a:endParaRPr lang="en-US" sz="2500" dirty="0">
              <a:solidFill>
                <a:srgbClr val="008B95"/>
              </a:solidFill>
              <a:latin typeface="Calibri" panose="020F0502020204030204"/>
            </a:endParaRPr>
          </a:p>
        </p:txBody>
      </p:sp>
      <p:sp>
        <p:nvSpPr>
          <p:cNvPr id="4" name="Slide Number Placeholder 3"/>
          <p:cNvSpPr>
            <a:spLocks noGrp="1"/>
          </p:cNvSpPr>
          <p:nvPr>
            <p:ph type="sldNum" sz="quarter" idx="5"/>
          </p:nvPr>
        </p:nvSpPr>
        <p:spPr/>
        <p:txBody>
          <a:bodyPr/>
          <a:lstStyle/>
          <a:p>
            <a:pPr defTabSz="946292">
              <a:defRPr/>
            </a:pPr>
            <a:fld id="{8FE28B23-E062-4A3A-87CA-F76CA6F8C3AB}" type="slidenum">
              <a:rPr lang="en-GB">
                <a:solidFill>
                  <a:prstClr val="black"/>
                </a:solidFill>
                <a:latin typeface="Calibri" panose="020F0502020204030204"/>
              </a:rPr>
              <a:pPr defTabSz="946292">
                <a:defRPr/>
              </a:pPr>
              <a:t>58</a:t>
            </a:fld>
            <a:endParaRPr lang="en-GB">
              <a:solidFill>
                <a:prstClr val="black"/>
              </a:solidFill>
              <a:latin typeface="Calibri" panose="020F0502020204030204"/>
            </a:endParaRPr>
          </a:p>
        </p:txBody>
      </p:sp>
    </p:spTree>
    <p:extLst>
      <p:ext uri="{BB962C8B-B14F-4D97-AF65-F5344CB8AC3E}">
        <p14:creationId xmlns:p14="http://schemas.microsoft.com/office/powerpoint/2010/main" val="288018397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6292">
              <a:defRPr/>
            </a:pPr>
            <a:endParaRPr lang="en-GB" dirty="0">
              <a:solidFill>
                <a:srgbClr val="07857A"/>
              </a:solidFill>
              <a:latin typeface="Calibri" panose="020F0502020204030204"/>
            </a:endParaRPr>
          </a:p>
        </p:txBody>
      </p:sp>
      <p:sp>
        <p:nvSpPr>
          <p:cNvPr id="4" name="Slide Number Placeholder 3"/>
          <p:cNvSpPr>
            <a:spLocks noGrp="1"/>
          </p:cNvSpPr>
          <p:nvPr>
            <p:ph type="sldNum" sz="quarter" idx="5"/>
          </p:nvPr>
        </p:nvSpPr>
        <p:spPr/>
        <p:txBody>
          <a:bodyPr/>
          <a:lstStyle/>
          <a:p>
            <a:pPr defTabSz="946292">
              <a:defRPr/>
            </a:pPr>
            <a:fld id="{8FE28B23-E062-4A3A-87CA-F76CA6F8C3AB}" type="slidenum">
              <a:rPr lang="en-GB">
                <a:solidFill>
                  <a:prstClr val="black"/>
                </a:solidFill>
                <a:latin typeface="Calibri" panose="020F0502020204030204"/>
              </a:rPr>
              <a:pPr defTabSz="946292">
                <a:defRPr/>
              </a:pPr>
              <a:t>59</a:t>
            </a:fld>
            <a:endParaRPr lang="en-GB">
              <a:solidFill>
                <a:prstClr val="black"/>
              </a:solidFill>
              <a:latin typeface="Calibri" panose="020F0502020204030204"/>
            </a:endParaRPr>
          </a:p>
        </p:txBody>
      </p:sp>
    </p:spTree>
    <p:extLst>
      <p:ext uri="{BB962C8B-B14F-4D97-AF65-F5344CB8AC3E}">
        <p14:creationId xmlns:p14="http://schemas.microsoft.com/office/powerpoint/2010/main" val="411558016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6292">
              <a:defRPr/>
            </a:pPr>
            <a:endParaRPr lang="en-GB" dirty="0">
              <a:solidFill>
                <a:srgbClr val="07857A"/>
              </a:solidFill>
              <a:latin typeface="Calibri" panose="020F0502020204030204"/>
            </a:endParaRPr>
          </a:p>
        </p:txBody>
      </p:sp>
      <p:sp>
        <p:nvSpPr>
          <p:cNvPr id="4" name="Slide Number Placeholder 3"/>
          <p:cNvSpPr>
            <a:spLocks noGrp="1"/>
          </p:cNvSpPr>
          <p:nvPr>
            <p:ph type="sldNum" sz="quarter" idx="5"/>
          </p:nvPr>
        </p:nvSpPr>
        <p:spPr/>
        <p:txBody>
          <a:bodyPr/>
          <a:lstStyle/>
          <a:p>
            <a:pPr defTabSz="946292">
              <a:defRPr/>
            </a:pPr>
            <a:fld id="{8FE28B23-E062-4A3A-87CA-F76CA6F8C3AB}" type="slidenum">
              <a:rPr lang="en-GB">
                <a:solidFill>
                  <a:prstClr val="black"/>
                </a:solidFill>
                <a:latin typeface="Calibri" panose="020F0502020204030204"/>
              </a:rPr>
              <a:pPr defTabSz="946292">
                <a:defRPr/>
              </a:pPr>
              <a:t>60</a:t>
            </a:fld>
            <a:endParaRPr lang="en-GB">
              <a:solidFill>
                <a:prstClr val="black"/>
              </a:solidFill>
              <a:latin typeface="Calibri" panose="020F0502020204030204"/>
            </a:endParaRPr>
          </a:p>
        </p:txBody>
      </p:sp>
    </p:spTree>
    <p:extLst>
      <p:ext uri="{BB962C8B-B14F-4D97-AF65-F5344CB8AC3E}">
        <p14:creationId xmlns:p14="http://schemas.microsoft.com/office/powerpoint/2010/main" val="2573880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13.emf"/><Relationship Id="rId13" Type="http://schemas.openxmlformats.org/officeDocument/2006/relationships/image" Target="../media/image6.svg"/><Relationship Id="rId18" Type="http://schemas.openxmlformats.org/officeDocument/2006/relationships/image" Target="../media/image19.png"/><Relationship Id="rId3" Type="http://schemas.openxmlformats.org/officeDocument/2006/relationships/image" Target="../media/image3.svg"/><Relationship Id="rId7" Type="http://schemas.openxmlformats.org/officeDocument/2006/relationships/image" Target="../media/image12.emf"/><Relationship Id="rId12" Type="http://schemas.openxmlformats.org/officeDocument/2006/relationships/image" Target="../media/image5.png"/><Relationship Id="rId17" Type="http://schemas.openxmlformats.org/officeDocument/2006/relationships/image" Target="../media/image18.png"/><Relationship Id="rId2" Type="http://schemas.openxmlformats.org/officeDocument/2006/relationships/image" Target="../media/image2.png"/><Relationship Id="rId16"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11.emf"/><Relationship Id="rId11" Type="http://schemas.openxmlformats.org/officeDocument/2006/relationships/image" Target="../media/image16.emf"/><Relationship Id="rId5" Type="http://schemas.openxmlformats.org/officeDocument/2006/relationships/image" Target="../media/image10.emf"/><Relationship Id="rId15" Type="http://schemas.openxmlformats.org/officeDocument/2006/relationships/image" Target="../media/image8.svg"/><Relationship Id="rId10" Type="http://schemas.openxmlformats.org/officeDocument/2006/relationships/image" Target="../media/image15.emf"/><Relationship Id="rId19" Type="http://schemas.openxmlformats.org/officeDocument/2006/relationships/image" Target="../media/image20.png"/><Relationship Id="rId4" Type="http://schemas.openxmlformats.org/officeDocument/2006/relationships/image" Target="../media/image9.emf"/><Relationship Id="rId9" Type="http://schemas.openxmlformats.org/officeDocument/2006/relationships/image" Target="../media/image14.emf"/><Relationship Id="rId14" Type="http://schemas.openxmlformats.org/officeDocument/2006/relationships/image" Target="../media/image7.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21.jpe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22.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23.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jpe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Master" Target="../slideMasters/slideMaster3.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13.emf"/><Relationship Id="rId13" Type="http://schemas.openxmlformats.org/officeDocument/2006/relationships/image" Target="../media/image6.svg"/><Relationship Id="rId3" Type="http://schemas.openxmlformats.org/officeDocument/2006/relationships/image" Target="../media/image3.svg"/><Relationship Id="rId7" Type="http://schemas.openxmlformats.org/officeDocument/2006/relationships/image" Target="../media/image12.emf"/><Relationship Id="rId12" Type="http://schemas.openxmlformats.org/officeDocument/2006/relationships/image" Target="../media/image5.png"/><Relationship Id="rId2" Type="http://schemas.openxmlformats.org/officeDocument/2006/relationships/image" Target="../media/image2.png"/><Relationship Id="rId16" Type="http://schemas.openxmlformats.org/officeDocument/2006/relationships/image" Target="../media/image29.png"/><Relationship Id="rId1" Type="http://schemas.openxmlformats.org/officeDocument/2006/relationships/slideMaster" Target="../slideMasters/slideMaster3.xml"/><Relationship Id="rId6" Type="http://schemas.openxmlformats.org/officeDocument/2006/relationships/image" Target="../media/image11.emf"/><Relationship Id="rId11" Type="http://schemas.openxmlformats.org/officeDocument/2006/relationships/image" Target="../media/image16.emf"/><Relationship Id="rId5" Type="http://schemas.openxmlformats.org/officeDocument/2006/relationships/image" Target="../media/image10.emf"/><Relationship Id="rId15" Type="http://schemas.openxmlformats.org/officeDocument/2006/relationships/image" Target="../media/image8.svg"/><Relationship Id="rId10" Type="http://schemas.openxmlformats.org/officeDocument/2006/relationships/image" Target="../media/image15.emf"/><Relationship Id="rId4" Type="http://schemas.openxmlformats.org/officeDocument/2006/relationships/image" Target="../media/image9.emf"/><Relationship Id="rId9" Type="http://schemas.openxmlformats.org/officeDocument/2006/relationships/image" Target="../media/image14.emf"/><Relationship Id="rId14" Type="http://schemas.openxmlformats.org/officeDocument/2006/relationships/image" Target="../media/image7.sv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21.jpe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30.jpe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31.jpe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jpeg"/><Relationship Id="rId1" Type="http://schemas.openxmlformats.org/officeDocument/2006/relationships/slideMaster" Target="../slideMasters/slideMaster3.xml"/><Relationship Id="rId4" Type="http://schemas.openxmlformats.org/officeDocument/2006/relationships/image" Target="../media/image3.svg"/></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2665B8-4601-413D-B383-468DE5E2CFE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4513984C-65EC-4417-A9CA-9FA75E27BA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25CF28E1-4A47-4C80-AF57-40C26799D040}"/>
              </a:ext>
            </a:extLst>
          </p:cNvPr>
          <p:cNvSpPr>
            <a:spLocks noGrp="1"/>
          </p:cNvSpPr>
          <p:nvPr>
            <p:ph type="dt" sz="half" idx="10"/>
          </p:nvPr>
        </p:nvSpPr>
        <p:spPr/>
        <p:txBody>
          <a:bodyPr/>
          <a:lstStyle/>
          <a:p>
            <a:fld id="{B67BADF9-75E2-47FC-A21F-57E2BEDEC366}" type="datetimeFigureOut">
              <a:rPr lang="de-DE" smtClean="0"/>
              <a:t>21.05.2025</a:t>
            </a:fld>
            <a:endParaRPr lang="de-DE"/>
          </a:p>
        </p:txBody>
      </p:sp>
      <p:sp>
        <p:nvSpPr>
          <p:cNvPr id="5" name="Fußzeilenplatzhalter 4">
            <a:extLst>
              <a:ext uri="{FF2B5EF4-FFF2-40B4-BE49-F238E27FC236}">
                <a16:creationId xmlns:a16="http://schemas.microsoft.com/office/drawing/2014/main" id="{6723A96A-E2BE-483A-BB23-F234D454EAA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605E799-90B9-4D95-94F6-D9A814E103E7}"/>
              </a:ext>
            </a:extLst>
          </p:cNvPr>
          <p:cNvSpPr>
            <a:spLocks noGrp="1"/>
          </p:cNvSpPr>
          <p:nvPr>
            <p:ph type="sldNum" sz="quarter" idx="12"/>
          </p:nvPr>
        </p:nvSpPr>
        <p:spPr/>
        <p:txBody>
          <a:bodyPr/>
          <a:lstStyle/>
          <a:p>
            <a:fld id="{DFF05DBE-D49E-4DA0-9F97-B1485A2015EE}" type="slidenum">
              <a:rPr lang="de-DE" smtClean="0"/>
              <a:t>‹Nr.›</a:t>
            </a:fld>
            <a:endParaRPr lang="de-DE"/>
          </a:p>
        </p:txBody>
      </p:sp>
    </p:spTree>
    <p:extLst>
      <p:ext uri="{BB962C8B-B14F-4D97-AF65-F5344CB8AC3E}">
        <p14:creationId xmlns:p14="http://schemas.microsoft.com/office/powerpoint/2010/main" val="3131394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4418FC-49D6-4B51-8DCA-629D747FD2C4}"/>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2300D69-5656-4AAE-9C4D-0B3AADF8E1B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57C2D1D-CDB4-4F2C-B424-46BCA1239A33}"/>
              </a:ext>
            </a:extLst>
          </p:cNvPr>
          <p:cNvSpPr>
            <a:spLocks noGrp="1"/>
          </p:cNvSpPr>
          <p:nvPr>
            <p:ph type="dt" sz="half" idx="10"/>
          </p:nvPr>
        </p:nvSpPr>
        <p:spPr/>
        <p:txBody>
          <a:bodyPr/>
          <a:lstStyle/>
          <a:p>
            <a:fld id="{B67BADF9-75E2-47FC-A21F-57E2BEDEC366}" type="datetimeFigureOut">
              <a:rPr lang="de-DE" smtClean="0"/>
              <a:t>21.05.2025</a:t>
            </a:fld>
            <a:endParaRPr lang="de-DE" dirty="0"/>
          </a:p>
        </p:txBody>
      </p:sp>
      <p:sp>
        <p:nvSpPr>
          <p:cNvPr id="5" name="Fußzeilenplatzhalter 4">
            <a:extLst>
              <a:ext uri="{FF2B5EF4-FFF2-40B4-BE49-F238E27FC236}">
                <a16:creationId xmlns:a16="http://schemas.microsoft.com/office/drawing/2014/main" id="{A5CE037A-B2F7-4C40-B4BA-CE12EA2B7E8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7233E36-6ACF-4463-B89D-140A52C05D3C}"/>
              </a:ext>
            </a:extLst>
          </p:cNvPr>
          <p:cNvSpPr>
            <a:spLocks noGrp="1"/>
          </p:cNvSpPr>
          <p:nvPr>
            <p:ph type="sldNum" sz="quarter" idx="12"/>
          </p:nvPr>
        </p:nvSpPr>
        <p:spPr/>
        <p:txBody>
          <a:bodyPr/>
          <a:lstStyle/>
          <a:p>
            <a:fld id="{DFF05DBE-D49E-4DA0-9F97-B1485A2015EE}" type="slidenum">
              <a:rPr lang="de-DE" smtClean="0"/>
              <a:t>‹Nr.›</a:t>
            </a:fld>
            <a:endParaRPr lang="de-DE"/>
          </a:p>
        </p:txBody>
      </p:sp>
    </p:spTree>
    <p:extLst>
      <p:ext uri="{BB962C8B-B14F-4D97-AF65-F5344CB8AC3E}">
        <p14:creationId xmlns:p14="http://schemas.microsoft.com/office/powerpoint/2010/main" val="29297544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4418FC-49D6-4B51-8DCA-629D747FD2C4}"/>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2300D69-5656-4AAE-9C4D-0B3AADF8E1B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grpSp>
        <p:nvGrpSpPr>
          <p:cNvPr id="10" name="Gruppieren 9">
            <a:extLst>
              <a:ext uri="{FF2B5EF4-FFF2-40B4-BE49-F238E27FC236}">
                <a16:creationId xmlns:a16="http://schemas.microsoft.com/office/drawing/2014/main" id="{102BC302-DA28-4118-A27F-0D38502B64E3}"/>
              </a:ext>
            </a:extLst>
          </p:cNvPr>
          <p:cNvGrpSpPr/>
          <p:nvPr userDrawn="1"/>
        </p:nvGrpSpPr>
        <p:grpSpPr>
          <a:xfrm>
            <a:off x="0" y="6225939"/>
            <a:ext cx="12192000" cy="633413"/>
            <a:chOff x="0" y="6225939"/>
            <a:chExt cx="12192000" cy="633413"/>
          </a:xfrm>
        </p:grpSpPr>
        <p:sp>
          <p:nvSpPr>
            <p:cNvPr id="11" name="Rechteck 10">
              <a:extLst>
                <a:ext uri="{FF2B5EF4-FFF2-40B4-BE49-F238E27FC236}">
                  <a16:creationId xmlns:a16="http://schemas.microsoft.com/office/drawing/2014/main" id="{34907379-0364-43D6-94E6-F29DDAAD3AAC}"/>
                </a:ext>
              </a:extLst>
            </p:cNvPr>
            <p:cNvSpPr/>
            <p:nvPr/>
          </p:nvSpPr>
          <p:spPr>
            <a:xfrm>
              <a:off x="0" y="6225939"/>
              <a:ext cx="12192000" cy="63341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2" name="Picture 2">
              <a:extLst>
                <a:ext uri="{FF2B5EF4-FFF2-40B4-BE49-F238E27FC236}">
                  <a16:creationId xmlns:a16="http://schemas.microsoft.com/office/drawing/2014/main" id="{4FD44B41-03E6-4604-B5C5-115778D5B5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64975" y="6300406"/>
              <a:ext cx="1020361" cy="44258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39309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02A4DD-F36B-4387-808F-2D5E70E1D5B2}"/>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1C7794D6-E109-44EE-9679-82E629C3E2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EB21B501-FDF5-44A3-86E1-5757F04354CE}"/>
              </a:ext>
            </a:extLst>
          </p:cNvPr>
          <p:cNvSpPr>
            <a:spLocks noGrp="1"/>
          </p:cNvSpPr>
          <p:nvPr>
            <p:ph type="dt" sz="half" idx="10"/>
          </p:nvPr>
        </p:nvSpPr>
        <p:spPr/>
        <p:txBody>
          <a:bodyPr/>
          <a:lstStyle/>
          <a:p>
            <a:fld id="{B67BADF9-75E2-47FC-A21F-57E2BEDEC366}" type="datetimeFigureOut">
              <a:rPr lang="de-DE" smtClean="0"/>
              <a:t>21.05.2025</a:t>
            </a:fld>
            <a:endParaRPr lang="de-DE"/>
          </a:p>
        </p:txBody>
      </p:sp>
      <p:sp>
        <p:nvSpPr>
          <p:cNvPr id="5" name="Fußzeilenplatzhalter 4">
            <a:extLst>
              <a:ext uri="{FF2B5EF4-FFF2-40B4-BE49-F238E27FC236}">
                <a16:creationId xmlns:a16="http://schemas.microsoft.com/office/drawing/2014/main" id="{AD99C60E-AB39-42F0-AEEB-E35514C1185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9570143-25CC-45F7-B0B1-D5C74C582AD9}"/>
              </a:ext>
            </a:extLst>
          </p:cNvPr>
          <p:cNvSpPr>
            <a:spLocks noGrp="1"/>
          </p:cNvSpPr>
          <p:nvPr>
            <p:ph type="sldNum" sz="quarter" idx="12"/>
          </p:nvPr>
        </p:nvSpPr>
        <p:spPr/>
        <p:txBody>
          <a:bodyPr/>
          <a:lstStyle/>
          <a:p>
            <a:fld id="{DFF05DBE-D49E-4DA0-9F97-B1485A2015EE}" type="slidenum">
              <a:rPr lang="de-DE" smtClean="0"/>
              <a:t>‹Nr.›</a:t>
            </a:fld>
            <a:endParaRPr lang="de-DE"/>
          </a:p>
        </p:txBody>
      </p:sp>
    </p:spTree>
    <p:extLst>
      <p:ext uri="{BB962C8B-B14F-4D97-AF65-F5344CB8AC3E}">
        <p14:creationId xmlns:p14="http://schemas.microsoft.com/office/powerpoint/2010/main" val="641849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DD9DA3-C00A-481F-8B6F-FCA0287638F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8BB4E859-4D5F-478B-A04E-9067D39E9E1A}"/>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B6907093-37CA-4786-B5F7-87444BFAA9FD}"/>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54C5140F-06C4-415A-A1CE-EB74B3882226}"/>
              </a:ext>
            </a:extLst>
          </p:cNvPr>
          <p:cNvSpPr>
            <a:spLocks noGrp="1"/>
          </p:cNvSpPr>
          <p:nvPr>
            <p:ph type="dt" sz="half" idx="10"/>
          </p:nvPr>
        </p:nvSpPr>
        <p:spPr/>
        <p:txBody>
          <a:bodyPr/>
          <a:lstStyle/>
          <a:p>
            <a:fld id="{B67BADF9-75E2-47FC-A21F-57E2BEDEC366}" type="datetimeFigureOut">
              <a:rPr lang="de-DE" smtClean="0"/>
              <a:t>21.05.2025</a:t>
            </a:fld>
            <a:endParaRPr lang="de-DE"/>
          </a:p>
        </p:txBody>
      </p:sp>
      <p:sp>
        <p:nvSpPr>
          <p:cNvPr id="6" name="Fußzeilenplatzhalter 5">
            <a:extLst>
              <a:ext uri="{FF2B5EF4-FFF2-40B4-BE49-F238E27FC236}">
                <a16:creationId xmlns:a16="http://schemas.microsoft.com/office/drawing/2014/main" id="{77FDC520-ABB4-41CC-ACDA-4E82A6E5E7C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338B1B32-3E77-40CA-8512-B31D790BE206}"/>
              </a:ext>
            </a:extLst>
          </p:cNvPr>
          <p:cNvSpPr>
            <a:spLocks noGrp="1"/>
          </p:cNvSpPr>
          <p:nvPr>
            <p:ph type="sldNum" sz="quarter" idx="12"/>
          </p:nvPr>
        </p:nvSpPr>
        <p:spPr/>
        <p:txBody>
          <a:bodyPr/>
          <a:lstStyle/>
          <a:p>
            <a:fld id="{DFF05DBE-D49E-4DA0-9F97-B1485A2015EE}" type="slidenum">
              <a:rPr lang="de-DE" smtClean="0"/>
              <a:t>‹Nr.›</a:t>
            </a:fld>
            <a:endParaRPr lang="de-DE"/>
          </a:p>
        </p:txBody>
      </p:sp>
    </p:spTree>
    <p:extLst>
      <p:ext uri="{BB962C8B-B14F-4D97-AF65-F5344CB8AC3E}">
        <p14:creationId xmlns:p14="http://schemas.microsoft.com/office/powerpoint/2010/main" val="1898968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46F6E3-E8A3-4AEF-B5DE-5FFAD142118B}"/>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DB7AF9D2-8B7B-47E1-9FE7-F9310C5FA0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C108B32C-A00C-4F83-9F21-0AEE4B7D7D89}"/>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B5647B19-A30E-4F58-88D9-5B9EA30ED4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5A1ACF22-7B79-452B-94B6-D5288931C598}"/>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669972B3-BCA1-4BCF-A6D8-312A40322005}"/>
              </a:ext>
            </a:extLst>
          </p:cNvPr>
          <p:cNvSpPr>
            <a:spLocks noGrp="1"/>
          </p:cNvSpPr>
          <p:nvPr>
            <p:ph type="dt" sz="half" idx="10"/>
          </p:nvPr>
        </p:nvSpPr>
        <p:spPr/>
        <p:txBody>
          <a:bodyPr/>
          <a:lstStyle/>
          <a:p>
            <a:fld id="{B67BADF9-75E2-47FC-A21F-57E2BEDEC366}" type="datetimeFigureOut">
              <a:rPr lang="de-DE" smtClean="0"/>
              <a:t>21.05.2025</a:t>
            </a:fld>
            <a:endParaRPr lang="de-DE"/>
          </a:p>
        </p:txBody>
      </p:sp>
      <p:sp>
        <p:nvSpPr>
          <p:cNvPr id="8" name="Fußzeilenplatzhalter 7">
            <a:extLst>
              <a:ext uri="{FF2B5EF4-FFF2-40B4-BE49-F238E27FC236}">
                <a16:creationId xmlns:a16="http://schemas.microsoft.com/office/drawing/2014/main" id="{9B2E65B3-C442-4F80-8142-664FCF48C3E3}"/>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83F9332D-CED1-4E08-9CAD-BB91725E5EEE}"/>
              </a:ext>
            </a:extLst>
          </p:cNvPr>
          <p:cNvSpPr>
            <a:spLocks noGrp="1"/>
          </p:cNvSpPr>
          <p:nvPr>
            <p:ph type="sldNum" sz="quarter" idx="12"/>
          </p:nvPr>
        </p:nvSpPr>
        <p:spPr/>
        <p:txBody>
          <a:bodyPr/>
          <a:lstStyle/>
          <a:p>
            <a:fld id="{DFF05DBE-D49E-4DA0-9F97-B1485A2015EE}" type="slidenum">
              <a:rPr lang="de-DE" smtClean="0"/>
              <a:t>‹Nr.›</a:t>
            </a:fld>
            <a:endParaRPr lang="de-DE"/>
          </a:p>
        </p:txBody>
      </p:sp>
    </p:spTree>
    <p:extLst>
      <p:ext uri="{BB962C8B-B14F-4D97-AF65-F5344CB8AC3E}">
        <p14:creationId xmlns:p14="http://schemas.microsoft.com/office/powerpoint/2010/main" val="557747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C0DBA6-737B-4009-A384-F91254B042EF}"/>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32E13C16-DF58-4787-B34D-5AA5FB680817}"/>
              </a:ext>
            </a:extLst>
          </p:cNvPr>
          <p:cNvSpPr>
            <a:spLocks noGrp="1"/>
          </p:cNvSpPr>
          <p:nvPr>
            <p:ph type="dt" sz="half" idx="10"/>
          </p:nvPr>
        </p:nvSpPr>
        <p:spPr/>
        <p:txBody>
          <a:bodyPr/>
          <a:lstStyle/>
          <a:p>
            <a:fld id="{B67BADF9-75E2-47FC-A21F-57E2BEDEC366}" type="datetimeFigureOut">
              <a:rPr lang="de-DE" smtClean="0"/>
              <a:t>21.05.2025</a:t>
            </a:fld>
            <a:endParaRPr lang="de-DE"/>
          </a:p>
        </p:txBody>
      </p:sp>
      <p:sp>
        <p:nvSpPr>
          <p:cNvPr id="4" name="Fußzeilenplatzhalter 3">
            <a:extLst>
              <a:ext uri="{FF2B5EF4-FFF2-40B4-BE49-F238E27FC236}">
                <a16:creationId xmlns:a16="http://schemas.microsoft.com/office/drawing/2014/main" id="{4D6C0F0B-FDC3-43D2-81F8-3909DC714F58}"/>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FF9F1851-A82F-4AF5-94DD-4C37259831F3}"/>
              </a:ext>
            </a:extLst>
          </p:cNvPr>
          <p:cNvSpPr>
            <a:spLocks noGrp="1"/>
          </p:cNvSpPr>
          <p:nvPr>
            <p:ph type="sldNum" sz="quarter" idx="12"/>
          </p:nvPr>
        </p:nvSpPr>
        <p:spPr/>
        <p:txBody>
          <a:bodyPr/>
          <a:lstStyle/>
          <a:p>
            <a:fld id="{DFF05DBE-D49E-4DA0-9F97-B1485A2015EE}" type="slidenum">
              <a:rPr lang="de-DE" smtClean="0"/>
              <a:t>‹Nr.›</a:t>
            </a:fld>
            <a:endParaRPr lang="de-DE"/>
          </a:p>
        </p:txBody>
      </p:sp>
    </p:spTree>
    <p:extLst>
      <p:ext uri="{BB962C8B-B14F-4D97-AF65-F5344CB8AC3E}">
        <p14:creationId xmlns:p14="http://schemas.microsoft.com/office/powerpoint/2010/main" val="393853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07A5AA33-ED38-49A8-8F30-A2345D4E89F8}"/>
              </a:ext>
            </a:extLst>
          </p:cNvPr>
          <p:cNvSpPr>
            <a:spLocks noGrp="1"/>
          </p:cNvSpPr>
          <p:nvPr>
            <p:ph type="dt" sz="half" idx="10"/>
          </p:nvPr>
        </p:nvSpPr>
        <p:spPr/>
        <p:txBody>
          <a:bodyPr/>
          <a:lstStyle/>
          <a:p>
            <a:fld id="{B67BADF9-75E2-47FC-A21F-57E2BEDEC366}" type="datetimeFigureOut">
              <a:rPr lang="de-DE" smtClean="0"/>
              <a:t>21.05.2025</a:t>
            </a:fld>
            <a:endParaRPr lang="de-DE"/>
          </a:p>
        </p:txBody>
      </p:sp>
      <p:sp>
        <p:nvSpPr>
          <p:cNvPr id="3" name="Fußzeilenplatzhalter 2">
            <a:extLst>
              <a:ext uri="{FF2B5EF4-FFF2-40B4-BE49-F238E27FC236}">
                <a16:creationId xmlns:a16="http://schemas.microsoft.com/office/drawing/2014/main" id="{057CE0D2-A95A-4015-8109-FE0DEADF98E0}"/>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4D587B50-DB1B-4CB5-A4D3-FF9F28435FA9}"/>
              </a:ext>
            </a:extLst>
          </p:cNvPr>
          <p:cNvSpPr>
            <a:spLocks noGrp="1"/>
          </p:cNvSpPr>
          <p:nvPr>
            <p:ph type="sldNum" sz="quarter" idx="12"/>
          </p:nvPr>
        </p:nvSpPr>
        <p:spPr/>
        <p:txBody>
          <a:bodyPr/>
          <a:lstStyle/>
          <a:p>
            <a:fld id="{DFF05DBE-D49E-4DA0-9F97-B1485A2015EE}" type="slidenum">
              <a:rPr lang="de-DE" smtClean="0"/>
              <a:t>‹Nr.›</a:t>
            </a:fld>
            <a:endParaRPr lang="de-DE"/>
          </a:p>
        </p:txBody>
      </p:sp>
    </p:spTree>
    <p:extLst>
      <p:ext uri="{BB962C8B-B14F-4D97-AF65-F5344CB8AC3E}">
        <p14:creationId xmlns:p14="http://schemas.microsoft.com/office/powerpoint/2010/main" val="1885919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1A1B44-7BCD-4E04-81DF-C65475B7D45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3C2B4926-3025-4171-B5D5-1A96C3E945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6510244B-F9EB-4E6C-B325-ACAD09AC30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DD96BBC-83EF-44FD-874C-99498AB10D7A}"/>
              </a:ext>
            </a:extLst>
          </p:cNvPr>
          <p:cNvSpPr>
            <a:spLocks noGrp="1"/>
          </p:cNvSpPr>
          <p:nvPr>
            <p:ph type="dt" sz="half" idx="10"/>
          </p:nvPr>
        </p:nvSpPr>
        <p:spPr/>
        <p:txBody>
          <a:bodyPr/>
          <a:lstStyle/>
          <a:p>
            <a:fld id="{B67BADF9-75E2-47FC-A21F-57E2BEDEC366}" type="datetimeFigureOut">
              <a:rPr lang="de-DE" smtClean="0"/>
              <a:t>21.05.2025</a:t>
            </a:fld>
            <a:endParaRPr lang="de-DE"/>
          </a:p>
        </p:txBody>
      </p:sp>
      <p:sp>
        <p:nvSpPr>
          <p:cNvPr id="6" name="Fußzeilenplatzhalter 5">
            <a:extLst>
              <a:ext uri="{FF2B5EF4-FFF2-40B4-BE49-F238E27FC236}">
                <a16:creationId xmlns:a16="http://schemas.microsoft.com/office/drawing/2014/main" id="{28D936C3-366E-4BB8-9819-03833CF38CB0}"/>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33DE964E-10A5-45EB-B760-49D4452DF071}"/>
              </a:ext>
            </a:extLst>
          </p:cNvPr>
          <p:cNvSpPr>
            <a:spLocks noGrp="1"/>
          </p:cNvSpPr>
          <p:nvPr>
            <p:ph type="sldNum" sz="quarter" idx="12"/>
          </p:nvPr>
        </p:nvSpPr>
        <p:spPr/>
        <p:txBody>
          <a:bodyPr/>
          <a:lstStyle/>
          <a:p>
            <a:fld id="{DFF05DBE-D49E-4DA0-9F97-B1485A2015EE}" type="slidenum">
              <a:rPr lang="de-DE" smtClean="0"/>
              <a:t>‹Nr.›</a:t>
            </a:fld>
            <a:endParaRPr lang="de-DE"/>
          </a:p>
        </p:txBody>
      </p:sp>
    </p:spTree>
    <p:extLst>
      <p:ext uri="{BB962C8B-B14F-4D97-AF65-F5344CB8AC3E}">
        <p14:creationId xmlns:p14="http://schemas.microsoft.com/office/powerpoint/2010/main" val="1653716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849E30-CADE-4F21-B1F8-23E8CF6F413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F78573DC-77A5-47D9-9249-134AD4C3436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485771FB-FF4B-415E-A073-4D310A2184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6706BAA-2A20-4F5B-925A-2E94264893A4}"/>
              </a:ext>
            </a:extLst>
          </p:cNvPr>
          <p:cNvSpPr>
            <a:spLocks noGrp="1"/>
          </p:cNvSpPr>
          <p:nvPr>
            <p:ph type="dt" sz="half" idx="10"/>
          </p:nvPr>
        </p:nvSpPr>
        <p:spPr/>
        <p:txBody>
          <a:bodyPr/>
          <a:lstStyle/>
          <a:p>
            <a:fld id="{B67BADF9-75E2-47FC-A21F-57E2BEDEC366}" type="datetimeFigureOut">
              <a:rPr lang="de-DE" smtClean="0"/>
              <a:t>21.05.2025</a:t>
            </a:fld>
            <a:endParaRPr lang="de-DE"/>
          </a:p>
        </p:txBody>
      </p:sp>
      <p:sp>
        <p:nvSpPr>
          <p:cNvPr id="6" name="Fußzeilenplatzhalter 5">
            <a:extLst>
              <a:ext uri="{FF2B5EF4-FFF2-40B4-BE49-F238E27FC236}">
                <a16:creationId xmlns:a16="http://schemas.microsoft.com/office/drawing/2014/main" id="{8246F7D4-AD3C-4363-B21C-26F9CDD3E37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E15E7C1-95BB-4DF9-88C0-61B7981B9A3D}"/>
              </a:ext>
            </a:extLst>
          </p:cNvPr>
          <p:cNvSpPr>
            <a:spLocks noGrp="1"/>
          </p:cNvSpPr>
          <p:nvPr>
            <p:ph type="sldNum" sz="quarter" idx="12"/>
          </p:nvPr>
        </p:nvSpPr>
        <p:spPr/>
        <p:txBody>
          <a:bodyPr/>
          <a:lstStyle/>
          <a:p>
            <a:fld id="{DFF05DBE-D49E-4DA0-9F97-B1485A2015EE}" type="slidenum">
              <a:rPr lang="de-DE" smtClean="0"/>
              <a:t>‹Nr.›</a:t>
            </a:fld>
            <a:endParaRPr lang="de-DE"/>
          </a:p>
        </p:txBody>
      </p:sp>
    </p:spTree>
    <p:extLst>
      <p:ext uri="{BB962C8B-B14F-4D97-AF65-F5344CB8AC3E}">
        <p14:creationId xmlns:p14="http://schemas.microsoft.com/office/powerpoint/2010/main" val="1657382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E5D2B3-59D6-4056-8830-54EB362BF393}"/>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D997293D-A553-435E-9D27-23C25B4C9199}"/>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E4605CD-24F6-41FF-A864-EB842D6F40D6}"/>
              </a:ext>
            </a:extLst>
          </p:cNvPr>
          <p:cNvSpPr>
            <a:spLocks noGrp="1"/>
          </p:cNvSpPr>
          <p:nvPr>
            <p:ph type="dt" sz="half" idx="10"/>
          </p:nvPr>
        </p:nvSpPr>
        <p:spPr/>
        <p:txBody>
          <a:bodyPr/>
          <a:lstStyle/>
          <a:p>
            <a:fld id="{B67BADF9-75E2-47FC-A21F-57E2BEDEC366}" type="datetimeFigureOut">
              <a:rPr lang="de-DE" smtClean="0"/>
              <a:t>21.05.2025</a:t>
            </a:fld>
            <a:endParaRPr lang="de-DE"/>
          </a:p>
        </p:txBody>
      </p:sp>
      <p:sp>
        <p:nvSpPr>
          <p:cNvPr id="5" name="Fußzeilenplatzhalter 4">
            <a:extLst>
              <a:ext uri="{FF2B5EF4-FFF2-40B4-BE49-F238E27FC236}">
                <a16:creationId xmlns:a16="http://schemas.microsoft.com/office/drawing/2014/main" id="{D48502EE-5B1A-42C0-B800-A4805395D2F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2939102-2E78-4F1D-BE66-0942758751E2}"/>
              </a:ext>
            </a:extLst>
          </p:cNvPr>
          <p:cNvSpPr>
            <a:spLocks noGrp="1"/>
          </p:cNvSpPr>
          <p:nvPr>
            <p:ph type="sldNum" sz="quarter" idx="12"/>
          </p:nvPr>
        </p:nvSpPr>
        <p:spPr/>
        <p:txBody>
          <a:bodyPr/>
          <a:lstStyle/>
          <a:p>
            <a:fld id="{DFF05DBE-D49E-4DA0-9F97-B1485A2015EE}" type="slidenum">
              <a:rPr lang="de-DE" smtClean="0"/>
              <a:t>‹Nr.›</a:t>
            </a:fld>
            <a:endParaRPr lang="de-DE"/>
          </a:p>
        </p:txBody>
      </p:sp>
    </p:spTree>
    <p:extLst>
      <p:ext uri="{BB962C8B-B14F-4D97-AF65-F5344CB8AC3E}">
        <p14:creationId xmlns:p14="http://schemas.microsoft.com/office/powerpoint/2010/main" val="651358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236DCBBF-D59C-4E6D-8A6B-66EC3DDE3C0E}"/>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2230F218-E952-48B4-B400-72EB6F420F44}"/>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F8D5642-3E1D-4055-8158-EB9C3DAD019D}"/>
              </a:ext>
            </a:extLst>
          </p:cNvPr>
          <p:cNvSpPr>
            <a:spLocks noGrp="1"/>
          </p:cNvSpPr>
          <p:nvPr>
            <p:ph type="dt" sz="half" idx="10"/>
          </p:nvPr>
        </p:nvSpPr>
        <p:spPr/>
        <p:txBody>
          <a:bodyPr/>
          <a:lstStyle/>
          <a:p>
            <a:fld id="{B67BADF9-75E2-47FC-A21F-57E2BEDEC366}" type="datetimeFigureOut">
              <a:rPr lang="de-DE" smtClean="0"/>
              <a:t>21.05.2025</a:t>
            </a:fld>
            <a:endParaRPr lang="de-DE"/>
          </a:p>
        </p:txBody>
      </p:sp>
      <p:sp>
        <p:nvSpPr>
          <p:cNvPr id="5" name="Fußzeilenplatzhalter 4">
            <a:extLst>
              <a:ext uri="{FF2B5EF4-FFF2-40B4-BE49-F238E27FC236}">
                <a16:creationId xmlns:a16="http://schemas.microsoft.com/office/drawing/2014/main" id="{BDAFBE13-5123-4524-AC51-57692F8ACCF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BC922C37-C33E-452F-ADF0-929E10CC3081}"/>
              </a:ext>
            </a:extLst>
          </p:cNvPr>
          <p:cNvSpPr>
            <a:spLocks noGrp="1"/>
          </p:cNvSpPr>
          <p:nvPr>
            <p:ph type="sldNum" sz="quarter" idx="12"/>
          </p:nvPr>
        </p:nvSpPr>
        <p:spPr/>
        <p:txBody>
          <a:bodyPr/>
          <a:lstStyle/>
          <a:p>
            <a:fld id="{DFF05DBE-D49E-4DA0-9F97-B1485A2015EE}" type="slidenum">
              <a:rPr lang="de-DE" smtClean="0"/>
              <a:t>‹Nr.›</a:t>
            </a:fld>
            <a:endParaRPr lang="de-DE"/>
          </a:p>
        </p:txBody>
      </p:sp>
    </p:spTree>
    <p:extLst>
      <p:ext uri="{BB962C8B-B14F-4D97-AF65-F5344CB8AC3E}">
        <p14:creationId xmlns:p14="http://schemas.microsoft.com/office/powerpoint/2010/main" val="42810186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0"/>
        <p:cNvGrpSpPr/>
        <p:nvPr/>
      </p:nvGrpSpPr>
      <p:grpSpPr>
        <a:xfrm>
          <a:off x="0" y="0"/>
          <a:ext cx="0" cy="0"/>
          <a:chOff x="0" y="0"/>
          <a:chExt cx="0" cy="0"/>
        </a:xfrm>
      </p:grpSpPr>
      <p:sp>
        <p:nvSpPr>
          <p:cNvPr id="131" name="Google Shape;131;p28"/>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2" name="Google Shape;132;p28"/>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33" name="Google Shape;133;p2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de-DE" smtClean="0"/>
              <a:pPr/>
              <a:t>‹Nr.›</a:t>
            </a:fld>
            <a:endParaRPr lang="de-DE"/>
          </a:p>
        </p:txBody>
      </p:sp>
    </p:spTree>
    <p:extLst>
      <p:ext uri="{BB962C8B-B14F-4D97-AF65-F5344CB8AC3E}">
        <p14:creationId xmlns:p14="http://schemas.microsoft.com/office/powerpoint/2010/main" val="17324912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esentation Title Card - Simple">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492C3D63-B045-1F40-E9FB-4532D5D5BAA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15101" y="350079"/>
            <a:ext cx="5233083" cy="578393"/>
          </a:xfrm>
          <a:prstGeom prst="rect">
            <a:avLst/>
          </a:prstGeom>
        </p:spPr>
      </p:pic>
      <p:sp>
        <p:nvSpPr>
          <p:cNvPr id="35" name="Rounded Rectangle 34">
            <a:extLst>
              <a:ext uri="{FF2B5EF4-FFF2-40B4-BE49-F238E27FC236}">
                <a16:creationId xmlns:a16="http://schemas.microsoft.com/office/drawing/2014/main" id="{F4E58489-83DC-2364-274F-398B4776F790}"/>
              </a:ext>
            </a:extLst>
          </p:cNvPr>
          <p:cNvSpPr/>
          <p:nvPr userDrawn="1"/>
        </p:nvSpPr>
        <p:spPr>
          <a:xfrm>
            <a:off x="7493000" y="1112247"/>
            <a:ext cx="1130300" cy="1308100"/>
          </a:xfrm>
          <a:prstGeom prst="roundRect">
            <a:avLst>
              <a:gd name="adj" fmla="val 388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sp>
        <p:nvSpPr>
          <p:cNvPr id="39" name="Rounded Rectangle 38">
            <a:extLst>
              <a:ext uri="{FF2B5EF4-FFF2-40B4-BE49-F238E27FC236}">
                <a16:creationId xmlns:a16="http://schemas.microsoft.com/office/drawing/2014/main" id="{519D87D5-E7D9-46B3-4881-F749E3FAF3A2}"/>
              </a:ext>
            </a:extLst>
          </p:cNvPr>
          <p:cNvSpPr/>
          <p:nvPr userDrawn="1"/>
        </p:nvSpPr>
        <p:spPr>
          <a:xfrm>
            <a:off x="7493000" y="2814047"/>
            <a:ext cx="2222500" cy="1308100"/>
          </a:xfrm>
          <a:prstGeom prst="roundRect">
            <a:avLst>
              <a:gd name="adj" fmla="val 388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sp>
        <p:nvSpPr>
          <p:cNvPr id="41" name="Rounded Rectangle 40">
            <a:extLst>
              <a:ext uri="{FF2B5EF4-FFF2-40B4-BE49-F238E27FC236}">
                <a16:creationId xmlns:a16="http://schemas.microsoft.com/office/drawing/2014/main" id="{D769038E-983C-F733-DFD1-CC32681EC193}"/>
              </a:ext>
            </a:extLst>
          </p:cNvPr>
          <p:cNvSpPr/>
          <p:nvPr userDrawn="1"/>
        </p:nvSpPr>
        <p:spPr>
          <a:xfrm>
            <a:off x="7492999" y="4515847"/>
            <a:ext cx="3266299" cy="1308100"/>
          </a:xfrm>
          <a:prstGeom prst="roundRect">
            <a:avLst>
              <a:gd name="adj" fmla="val 388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sp>
        <p:nvSpPr>
          <p:cNvPr id="48" name="Round Same-side Corner of Rectangle 47">
            <a:extLst>
              <a:ext uri="{FF2B5EF4-FFF2-40B4-BE49-F238E27FC236}">
                <a16:creationId xmlns:a16="http://schemas.microsoft.com/office/drawing/2014/main" id="{827DFC37-FE38-DA2D-0784-98A950867A3B}"/>
              </a:ext>
            </a:extLst>
          </p:cNvPr>
          <p:cNvSpPr/>
          <p:nvPr userDrawn="1"/>
        </p:nvSpPr>
        <p:spPr>
          <a:xfrm rot="16200000">
            <a:off x="9941779" y="182540"/>
            <a:ext cx="1332931" cy="3167514"/>
          </a:xfrm>
          <a:prstGeom prst="round2SameRect">
            <a:avLst>
              <a:gd name="adj1" fmla="val 3698"/>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sp>
        <p:nvSpPr>
          <p:cNvPr id="49" name="Round Same-side Corner of Rectangle 48">
            <a:extLst>
              <a:ext uri="{FF2B5EF4-FFF2-40B4-BE49-F238E27FC236}">
                <a16:creationId xmlns:a16="http://schemas.microsoft.com/office/drawing/2014/main" id="{89D767CA-890E-7518-5A63-3B451A6505EF}"/>
              </a:ext>
            </a:extLst>
          </p:cNvPr>
          <p:cNvSpPr/>
          <p:nvPr userDrawn="1"/>
        </p:nvSpPr>
        <p:spPr>
          <a:xfrm rot="16200000">
            <a:off x="10479729" y="2434705"/>
            <a:ext cx="1332931" cy="2091615"/>
          </a:xfrm>
          <a:prstGeom prst="round2SameRect">
            <a:avLst>
              <a:gd name="adj1" fmla="val 3698"/>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sp>
        <p:nvSpPr>
          <p:cNvPr id="50" name="Round Same-side Corner of Rectangle 49">
            <a:extLst>
              <a:ext uri="{FF2B5EF4-FFF2-40B4-BE49-F238E27FC236}">
                <a16:creationId xmlns:a16="http://schemas.microsoft.com/office/drawing/2014/main" id="{057A19E5-C91D-2131-889E-DD4E51A2BE56}"/>
              </a:ext>
            </a:extLst>
          </p:cNvPr>
          <p:cNvSpPr/>
          <p:nvPr userDrawn="1"/>
        </p:nvSpPr>
        <p:spPr>
          <a:xfrm rot="16200000">
            <a:off x="11005865" y="4661411"/>
            <a:ext cx="1332931" cy="1039342"/>
          </a:xfrm>
          <a:prstGeom prst="round2SameRect">
            <a:avLst>
              <a:gd name="adj1" fmla="val 3698"/>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pic>
        <p:nvPicPr>
          <p:cNvPr id="51" name="Picture 2" descr="Flag of Europe - Wikipedia">
            <a:extLst>
              <a:ext uri="{FF2B5EF4-FFF2-40B4-BE49-F238E27FC236}">
                <a16:creationId xmlns:a16="http://schemas.microsoft.com/office/drawing/2014/main" id="{429CE863-AB69-E954-53D5-1227BAA5BB4C}"/>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288981" y="6117528"/>
            <a:ext cx="678060" cy="439809"/>
          </a:xfrm>
          <a:prstGeom prst="rect">
            <a:avLst/>
          </a:prstGeom>
          <a:noFill/>
          <a:extLst>
            <a:ext uri="{909E8E84-426E-40DD-AFC4-6F175D3DCCD1}">
              <a14:hiddenFill xmlns:a14="http://schemas.microsoft.com/office/drawing/2010/main">
                <a:solidFill>
                  <a:srgbClr val="FFFFFF"/>
                </a:solidFill>
              </a14:hiddenFill>
            </a:ext>
          </a:extLst>
        </p:spPr>
      </p:pic>
      <p:sp>
        <p:nvSpPr>
          <p:cNvPr id="52" name="TextBox 51">
            <a:extLst>
              <a:ext uri="{FF2B5EF4-FFF2-40B4-BE49-F238E27FC236}">
                <a16:creationId xmlns:a16="http://schemas.microsoft.com/office/drawing/2014/main" id="{8827A5AB-C393-6196-60A7-4461062C7435}"/>
              </a:ext>
            </a:extLst>
          </p:cNvPr>
          <p:cNvSpPr txBox="1"/>
          <p:nvPr userDrawn="1"/>
        </p:nvSpPr>
        <p:spPr>
          <a:xfrm>
            <a:off x="972247" y="6060434"/>
            <a:ext cx="5605828" cy="553998"/>
          </a:xfrm>
          <a:prstGeom prst="rect">
            <a:avLst/>
          </a:prstGeom>
          <a:noFill/>
        </p:spPr>
        <p:txBody>
          <a:bodyPr wrap="square" rtlCol="0">
            <a:spAutoFit/>
          </a:bodyPr>
          <a:lstStyle/>
          <a:p>
            <a:r>
              <a:rPr lang="en-GB" sz="1000" b="0" i="1" dirty="0">
                <a:latin typeface="Mona-Sans Regular" pitchFamily="2" charset="77"/>
                <a:cs typeface="Arial" panose="020B0604020202020204" pitchFamily="34" charset="0"/>
              </a:rPr>
              <a:t>This project has received funding from the European Commission’s Horizon Europe Research and Innovation programme under grant agreement No 101094434. The European Commission is not responsible for any use that may be made of the information it contains.</a:t>
            </a:r>
            <a:endParaRPr lang="en-US" sz="1000" b="0" i="1" dirty="0">
              <a:latin typeface="Mona-Sans Regular" pitchFamily="2" charset="77"/>
              <a:ea typeface="Helvetica Neue" panose="02000503000000020004" pitchFamily="2" charset="0"/>
              <a:cs typeface="Arial" panose="020B0604020202020204" pitchFamily="34" charset="0"/>
            </a:endParaRPr>
          </a:p>
        </p:txBody>
      </p:sp>
      <p:pic>
        <p:nvPicPr>
          <p:cNvPr id="2" name="Graphic 1">
            <a:extLst>
              <a:ext uri="{FF2B5EF4-FFF2-40B4-BE49-F238E27FC236}">
                <a16:creationId xmlns:a16="http://schemas.microsoft.com/office/drawing/2014/main" id="{A2364AEE-D2DF-A6D9-2049-E48DC051A5FD}"/>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8802285" y="6208416"/>
            <a:ext cx="228600" cy="228600"/>
          </a:xfrm>
          <a:prstGeom prst="rect">
            <a:avLst/>
          </a:prstGeom>
        </p:spPr>
      </p:pic>
      <p:pic>
        <p:nvPicPr>
          <p:cNvPr id="3" name="Graphic 2">
            <a:extLst>
              <a:ext uri="{FF2B5EF4-FFF2-40B4-BE49-F238E27FC236}">
                <a16:creationId xmlns:a16="http://schemas.microsoft.com/office/drawing/2014/main" id="{00D18B5E-B56A-742E-7DBB-0E0DD006EC2C}"/>
              </a:ext>
            </a:extLst>
          </p:cNvPr>
          <p:cNvPicPr>
            <a:picLocks noChangeAspect="1"/>
          </p:cNvPicPr>
          <p:nvPr userDrawn="1"/>
        </p:nvPicPr>
        <p:blipFill>
          <a:blip r:embed="rId5">
            <a:extLst>
              <a:ext uri="{96DAC541-7B7A-43D3-8B79-37D633B846F1}">
                <asvg:svgBlip xmlns:asvg="http://schemas.microsoft.com/office/drawing/2016/SVG/main" r:embed="rId7"/>
              </a:ext>
            </a:extLst>
          </a:blip>
          <a:stretch>
            <a:fillRect/>
          </a:stretch>
        </p:blipFill>
        <p:spPr>
          <a:xfrm>
            <a:off x="10598865" y="6208416"/>
            <a:ext cx="228600" cy="228600"/>
          </a:xfrm>
          <a:prstGeom prst="rect">
            <a:avLst/>
          </a:prstGeom>
        </p:spPr>
      </p:pic>
      <p:pic>
        <p:nvPicPr>
          <p:cNvPr id="4" name="Graphic 3">
            <a:extLst>
              <a:ext uri="{FF2B5EF4-FFF2-40B4-BE49-F238E27FC236}">
                <a16:creationId xmlns:a16="http://schemas.microsoft.com/office/drawing/2014/main" id="{D70ACADF-8131-CF69-714D-38A6318F1931}"/>
              </a:ext>
            </a:extLst>
          </p:cNvPr>
          <p:cNvPicPr>
            <a:picLocks noChangeAspect="1"/>
          </p:cNvPicPr>
          <p:nvPr userDrawn="1"/>
        </p:nvPicPr>
        <p:blipFill>
          <a:blip r:embed="rId5">
            <a:extLst>
              <a:ext uri="{96DAC541-7B7A-43D3-8B79-37D633B846F1}">
                <asvg:svgBlip xmlns:asvg="http://schemas.microsoft.com/office/drawing/2016/SVG/main" r:embed="rId8"/>
              </a:ext>
            </a:extLst>
          </a:blip>
          <a:stretch>
            <a:fillRect/>
          </a:stretch>
        </p:blipFill>
        <p:spPr>
          <a:xfrm>
            <a:off x="7032224" y="6208416"/>
            <a:ext cx="228600" cy="228600"/>
          </a:xfrm>
          <a:prstGeom prst="rect">
            <a:avLst/>
          </a:prstGeom>
        </p:spPr>
      </p:pic>
      <p:sp>
        <p:nvSpPr>
          <p:cNvPr id="5" name="TextBox 4">
            <a:extLst>
              <a:ext uri="{FF2B5EF4-FFF2-40B4-BE49-F238E27FC236}">
                <a16:creationId xmlns:a16="http://schemas.microsoft.com/office/drawing/2014/main" id="{1FFCB3F5-E886-715A-95E6-A40D6103A049}"/>
              </a:ext>
            </a:extLst>
          </p:cNvPr>
          <p:cNvSpPr txBox="1"/>
          <p:nvPr userDrawn="1"/>
        </p:nvSpPr>
        <p:spPr>
          <a:xfrm>
            <a:off x="7217560" y="6138009"/>
            <a:ext cx="1479988" cy="338554"/>
          </a:xfrm>
          <a:prstGeom prst="rect">
            <a:avLst/>
          </a:prstGeom>
          <a:noFill/>
        </p:spPr>
        <p:txBody>
          <a:bodyPr wrap="square" rtlCol="0">
            <a:spAutoFit/>
          </a:bodyPr>
          <a:lstStyle/>
          <a:p>
            <a:r>
              <a:rPr lang="en-US" sz="1600" b="0" i="1" dirty="0">
                <a:latin typeface="Mona-Sans Regular" pitchFamily="2" charset="77"/>
              </a:rPr>
              <a:t>/</a:t>
            </a:r>
            <a:r>
              <a:rPr lang="en-US" sz="1600" b="0" i="1" dirty="0" err="1">
                <a:latin typeface="Mona-Sans Regular" pitchFamily="2" charset="77"/>
              </a:rPr>
              <a:t>aquainfraeu</a:t>
            </a:r>
            <a:endParaRPr lang="en-US" sz="1600" b="0" i="1" dirty="0">
              <a:latin typeface="Mona-Sans Regular" pitchFamily="2" charset="77"/>
            </a:endParaRPr>
          </a:p>
        </p:txBody>
      </p:sp>
      <p:sp>
        <p:nvSpPr>
          <p:cNvPr id="6" name="TextBox 5">
            <a:extLst>
              <a:ext uri="{FF2B5EF4-FFF2-40B4-BE49-F238E27FC236}">
                <a16:creationId xmlns:a16="http://schemas.microsoft.com/office/drawing/2014/main" id="{1F084498-C023-EF3C-2BB6-643BC1D43633}"/>
              </a:ext>
            </a:extLst>
          </p:cNvPr>
          <p:cNvSpPr txBox="1"/>
          <p:nvPr userDrawn="1"/>
        </p:nvSpPr>
        <p:spPr>
          <a:xfrm>
            <a:off x="8981484" y="6138009"/>
            <a:ext cx="1479988" cy="338554"/>
          </a:xfrm>
          <a:prstGeom prst="rect">
            <a:avLst/>
          </a:prstGeom>
          <a:noFill/>
        </p:spPr>
        <p:txBody>
          <a:bodyPr wrap="square" rtlCol="0">
            <a:spAutoFit/>
          </a:bodyPr>
          <a:lstStyle/>
          <a:p>
            <a:r>
              <a:rPr lang="en-US" sz="1600" b="0" i="1" dirty="0">
                <a:latin typeface="Mona-Sans Regular" pitchFamily="2" charset="77"/>
              </a:rPr>
              <a:t>/</a:t>
            </a:r>
            <a:r>
              <a:rPr lang="en-US" sz="1600" b="0" i="1" dirty="0" err="1">
                <a:latin typeface="Mona-Sans Regular" pitchFamily="2" charset="77"/>
              </a:rPr>
              <a:t>aquainfraeu</a:t>
            </a:r>
            <a:endParaRPr lang="en-US" sz="1600" b="0" i="1" dirty="0">
              <a:latin typeface="Mona-Sans Regular" pitchFamily="2" charset="77"/>
            </a:endParaRPr>
          </a:p>
        </p:txBody>
      </p:sp>
      <p:sp>
        <p:nvSpPr>
          <p:cNvPr id="7" name="TextBox 6">
            <a:extLst>
              <a:ext uri="{FF2B5EF4-FFF2-40B4-BE49-F238E27FC236}">
                <a16:creationId xmlns:a16="http://schemas.microsoft.com/office/drawing/2014/main" id="{C2F4A6F7-75BD-9B45-9C22-5DF5F28A9A25}"/>
              </a:ext>
            </a:extLst>
          </p:cNvPr>
          <p:cNvSpPr txBox="1"/>
          <p:nvPr userDrawn="1"/>
        </p:nvSpPr>
        <p:spPr>
          <a:xfrm>
            <a:off x="10818731" y="6138009"/>
            <a:ext cx="1273741" cy="338554"/>
          </a:xfrm>
          <a:prstGeom prst="rect">
            <a:avLst/>
          </a:prstGeom>
          <a:noFill/>
        </p:spPr>
        <p:txBody>
          <a:bodyPr wrap="square" rtlCol="0">
            <a:spAutoFit/>
          </a:bodyPr>
          <a:lstStyle/>
          <a:p>
            <a:r>
              <a:rPr lang="en-US" sz="1600" b="0" i="1" dirty="0">
                <a:latin typeface="Mona-Sans Regular" pitchFamily="2" charset="77"/>
              </a:rPr>
              <a:t>/</a:t>
            </a:r>
            <a:r>
              <a:rPr lang="en-US" sz="1600" b="0" i="1" dirty="0" err="1">
                <a:latin typeface="Mona-Sans Regular" pitchFamily="2" charset="77"/>
              </a:rPr>
              <a:t>aquainfra</a:t>
            </a:r>
            <a:endParaRPr lang="en-US" sz="1600" b="0" i="1" dirty="0">
              <a:latin typeface="Mona-Sans Regular" pitchFamily="2" charset="77"/>
            </a:endParaRPr>
          </a:p>
        </p:txBody>
      </p:sp>
    </p:spTree>
    <p:extLst>
      <p:ext uri="{BB962C8B-B14F-4D97-AF65-F5344CB8AC3E}">
        <p14:creationId xmlns:p14="http://schemas.microsoft.com/office/powerpoint/2010/main" val="30081938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resentation Title Car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492C3D63-B045-1F40-E9FB-4532D5D5BAA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15101" y="350079"/>
            <a:ext cx="5233083" cy="578393"/>
          </a:xfrm>
          <a:prstGeom prst="rect">
            <a:avLst/>
          </a:prstGeom>
        </p:spPr>
      </p:pic>
      <p:sp>
        <p:nvSpPr>
          <p:cNvPr id="35" name="Rounded Rectangle 34">
            <a:extLst>
              <a:ext uri="{FF2B5EF4-FFF2-40B4-BE49-F238E27FC236}">
                <a16:creationId xmlns:a16="http://schemas.microsoft.com/office/drawing/2014/main" id="{F4E58489-83DC-2364-274F-398B4776F790}"/>
              </a:ext>
            </a:extLst>
          </p:cNvPr>
          <p:cNvSpPr/>
          <p:nvPr userDrawn="1"/>
        </p:nvSpPr>
        <p:spPr>
          <a:xfrm>
            <a:off x="7493000" y="1112247"/>
            <a:ext cx="1130300" cy="1308100"/>
          </a:xfrm>
          <a:prstGeom prst="roundRect">
            <a:avLst>
              <a:gd name="adj" fmla="val 388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sp>
        <p:nvSpPr>
          <p:cNvPr id="39" name="Rounded Rectangle 38">
            <a:extLst>
              <a:ext uri="{FF2B5EF4-FFF2-40B4-BE49-F238E27FC236}">
                <a16:creationId xmlns:a16="http://schemas.microsoft.com/office/drawing/2014/main" id="{519D87D5-E7D9-46B3-4881-F749E3FAF3A2}"/>
              </a:ext>
            </a:extLst>
          </p:cNvPr>
          <p:cNvSpPr/>
          <p:nvPr userDrawn="1"/>
        </p:nvSpPr>
        <p:spPr>
          <a:xfrm>
            <a:off x="7493000" y="2814047"/>
            <a:ext cx="2222500" cy="1308100"/>
          </a:xfrm>
          <a:prstGeom prst="roundRect">
            <a:avLst>
              <a:gd name="adj" fmla="val 388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sp>
        <p:nvSpPr>
          <p:cNvPr id="41" name="Rounded Rectangle 40">
            <a:extLst>
              <a:ext uri="{FF2B5EF4-FFF2-40B4-BE49-F238E27FC236}">
                <a16:creationId xmlns:a16="http://schemas.microsoft.com/office/drawing/2014/main" id="{D769038E-983C-F733-DFD1-CC32681EC193}"/>
              </a:ext>
            </a:extLst>
          </p:cNvPr>
          <p:cNvSpPr/>
          <p:nvPr userDrawn="1"/>
        </p:nvSpPr>
        <p:spPr>
          <a:xfrm>
            <a:off x="7492999" y="4515847"/>
            <a:ext cx="3266299" cy="1308100"/>
          </a:xfrm>
          <a:prstGeom prst="roundRect">
            <a:avLst>
              <a:gd name="adj" fmla="val 388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sp>
        <p:nvSpPr>
          <p:cNvPr id="48" name="Round Same-side Corner of Rectangle 47">
            <a:extLst>
              <a:ext uri="{FF2B5EF4-FFF2-40B4-BE49-F238E27FC236}">
                <a16:creationId xmlns:a16="http://schemas.microsoft.com/office/drawing/2014/main" id="{827DFC37-FE38-DA2D-0784-98A950867A3B}"/>
              </a:ext>
            </a:extLst>
          </p:cNvPr>
          <p:cNvSpPr/>
          <p:nvPr userDrawn="1"/>
        </p:nvSpPr>
        <p:spPr>
          <a:xfrm rot="16200000">
            <a:off x="9941779" y="182540"/>
            <a:ext cx="1332931" cy="3167514"/>
          </a:xfrm>
          <a:prstGeom prst="round2SameRect">
            <a:avLst>
              <a:gd name="adj1" fmla="val 3698"/>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sp>
        <p:nvSpPr>
          <p:cNvPr id="49" name="Round Same-side Corner of Rectangle 48">
            <a:extLst>
              <a:ext uri="{FF2B5EF4-FFF2-40B4-BE49-F238E27FC236}">
                <a16:creationId xmlns:a16="http://schemas.microsoft.com/office/drawing/2014/main" id="{89D767CA-890E-7518-5A63-3B451A6505EF}"/>
              </a:ext>
            </a:extLst>
          </p:cNvPr>
          <p:cNvSpPr/>
          <p:nvPr userDrawn="1"/>
        </p:nvSpPr>
        <p:spPr>
          <a:xfrm rot="16200000">
            <a:off x="10479729" y="2434705"/>
            <a:ext cx="1332931" cy="2091615"/>
          </a:xfrm>
          <a:prstGeom prst="round2SameRect">
            <a:avLst>
              <a:gd name="adj1" fmla="val 3698"/>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sp>
        <p:nvSpPr>
          <p:cNvPr id="50" name="Round Same-side Corner of Rectangle 49">
            <a:extLst>
              <a:ext uri="{FF2B5EF4-FFF2-40B4-BE49-F238E27FC236}">
                <a16:creationId xmlns:a16="http://schemas.microsoft.com/office/drawing/2014/main" id="{057A19E5-C91D-2131-889E-DD4E51A2BE56}"/>
              </a:ext>
            </a:extLst>
          </p:cNvPr>
          <p:cNvSpPr/>
          <p:nvPr userDrawn="1"/>
        </p:nvSpPr>
        <p:spPr>
          <a:xfrm rot="16200000">
            <a:off x="11005865" y="4661411"/>
            <a:ext cx="1332931" cy="1039342"/>
          </a:xfrm>
          <a:prstGeom prst="round2SameRect">
            <a:avLst>
              <a:gd name="adj1" fmla="val 3698"/>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pic>
        <p:nvPicPr>
          <p:cNvPr id="3" name="Picture 2">
            <a:extLst>
              <a:ext uri="{FF2B5EF4-FFF2-40B4-BE49-F238E27FC236}">
                <a16:creationId xmlns:a16="http://schemas.microsoft.com/office/drawing/2014/main" id="{3C46035B-B5B1-7CBD-602D-CA763864F44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700081" y="1385047"/>
            <a:ext cx="718795" cy="756172"/>
          </a:xfrm>
          <a:prstGeom prst="rect">
            <a:avLst/>
          </a:prstGeom>
        </p:spPr>
      </p:pic>
      <p:pic>
        <p:nvPicPr>
          <p:cNvPr id="4" name="Picture 3">
            <a:extLst>
              <a:ext uri="{FF2B5EF4-FFF2-40B4-BE49-F238E27FC236}">
                <a16:creationId xmlns:a16="http://schemas.microsoft.com/office/drawing/2014/main" id="{FEB5D962-5CD9-716C-624F-AB0CBE37F6A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686769" y="3151008"/>
            <a:ext cx="918849" cy="671734"/>
          </a:xfrm>
          <a:prstGeom prst="rect">
            <a:avLst/>
          </a:prstGeom>
        </p:spPr>
      </p:pic>
      <p:pic>
        <p:nvPicPr>
          <p:cNvPr id="6" name="Picture 5">
            <a:extLst>
              <a:ext uri="{FF2B5EF4-FFF2-40B4-BE49-F238E27FC236}">
                <a16:creationId xmlns:a16="http://schemas.microsoft.com/office/drawing/2014/main" id="{735B78B3-48D7-CEFF-FF89-4F96EBB6379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744306" y="4839581"/>
            <a:ext cx="683002" cy="683002"/>
          </a:xfrm>
          <a:prstGeom prst="rect">
            <a:avLst/>
          </a:prstGeom>
        </p:spPr>
      </p:pic>
      <p:pic>
        <p:nvPicPr>
          <p:cNvPr id="7" name="Picture 6">
            <a:extLst>
              <a:ext uri="{FF2B5EF4-FFF2-40B4-BE49-F238E27FC236}">
                <a16:creationId xmlns:a16="http://schemas.microsoft.com/office/drawing/2014/main" id="{A6E3D4DF-9AE7-A514-65A6-F4F2530850B6}"/>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820624" y="4829909"/>
            <a:ext cx="475052" cy="692674"/>
          </a:xfrm>
          <a:prstGeom prst="rect">
            <a:avLst/>
          </a:prstGeom>
        </p:spPr>
      </p:pic>
      <p:pic>
        <p:nvPicPr>
          <p:cNvPr id="9" name="Picture 8">
            <a:extLst>
              <a:ext uri="{FF2B5EF4-FFF2-40B4-BE49-F238E27FC236}">
                <a16:creationId xmlns:a16="http://schemas.microsoft.com/office/drawing/2014/main" id="{06F23C12-57A1-C5BA-94B9-4FD400A955B1}"/>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9758886" y="4824455"/>
            <a:ext cx="683002" cy="690883"/>
          </a:xfrm>
          <a:prstGeom prst="rect">
            <a:avLst/>
          </a:prstGeom>
        </p:spPr>
      </p:pic>
      <p:pic>
        <p:nvPicPr>
          <p:cNvPr id="10" name="Picture 9">
            <a:extLst>
              <a:ext uri="{FF2B5EF4-FFF2-40B4-BE49-F238E27FC236}">
                <a16:creationId xmlns:a16="http://schemas.microsoft.com/office/drawing/2014/main" id="{2F981328-AE57-61C5-D69E-49B802EBB47C}"/>
              </a:ext>
            </a:extLst>
          </p:cNvPr>
          <p:cNvPicPr>
            <a:picLocks noChangeAspect="1"/>
          </p:cNvPicPr>
          <p:nvPr userDrawn="1"/>
        </p:nvPicPr>
        <p:blipFill>
          <a:blip r:embed="rId9"/>
          <a:stretch>
            <a:fillRect/>
          </a:stretch>
        </p:blipFill>
        <p:spPr>
          <a:xfrm>
            <a:off x="10154175" y="1315793"/>
            <a:ext cx="824877" cy="840441"/>
          </a:xfrm>
          <a:prstGeom prst="rect">
            <a:avLst/>
          </a:prstGeom>
        </p:spPr>
      </p:pic>
      <p:pic>
        <p:nvPicPr>
          <p:cNvPr id="11" name="Picture 10">
            <a:extLst>
              <a:ext uri="{FF2B5EF4-FFF2-40B4-BE49-F238E27FC236}">
                <a16:creationId xmlns:a16="http://schemas.microsoft.com/office/drawing/2014/main" id="{E70B97B2-DEEC-9A39-987E-0FF303E38C52}"/>
              </a:ext>
            </a:extLst>
          </p:cNvPr>
          <p:cNvPicPr>
            <a:picLocks noChangeAspect="1"/>
          </p:cNvPicPr>
          <p:nvPr userDrawn="1"/>
        </p:nvPicPr>
        <p:blipFill>
          <a:blip r:embed="rId10"/>
          <a:stretch>
            <a:fillRect/>
          </a:stretch>
        </p:blipFill>
        <p:spPr>
          <a:xfrm>
            <a:off x="8146899" y="3129860"/>
            <a:ext cx="877588" cy="676474"/>
          </a:xfrm>
          <a:prstGeom prst="rect">
            <a:avLst/>
          </a:prstGeom>
        </p:spPr>
      </p:pic>
      <p:pic>
        <p:nvPicPr>
          <p:cNvPr id="13" name="Picture 12">
            <a:extLst>
              <a:ext uri="{FF2B5EF4-FFF2-40B4-BE49-F238E27FC236}">
                <a16:creationId xmlns:a16="http://schemas.microsoft.com/office/drawing/2014/main" id="{29049DB1-CA9B-7824-2E79-D17CC5F5236C}"/>
              </a:ext>
            </a:extLst>
          </p:cNvPr>
          <p:cNvPicPr>
            <a:picLocks noChangeAspect="1"/>
          </p:cNvPicPr>
          <p:nvPr userDrawn="1"/>
        </p:nvPicPr>
        <p:blipFill>
          <a:blip r:embed="rId11"/>
          <a:stretch>
            <a:fillRect/>
          </a:stretch>
        </p:blipFill>
        <p:spPr>
          <a:xfrm>
            <a:off x="11376211" y="4885727"/>
            <a:ext cx="636404" cy="606804"/>
          </a:xfrm>
          <a:prstGeom prst="rect">
            <a:avLst/>
          </a:prstGeom>
        </p:spPr>
      </p:pic>
      <p:sp>
        <p:nvSpPr>
          <p:cNvPr id="26" name="TextBox 25">
            <a:extLst>
              <a:ext uri="{FF2B5EF4-FFF2-40B4-BE49-F238E27FC236}">
                <a16:creationId xmlns:a16="http://schemas.microsoft.com/office/drawing/2014/main" id="{07A937CF-DF67-ED97-3476-37C238389121}"/>
              </a:ext>
            </a:extLst>
          </p:cNvPr>
          <p:cNvSpPr txBox="1"/>
          <p:nvPr userDrawn="1"/>
        </p:nvSpPr>
        <p:spPr>
          <a:xfrm>
            <a:off x="210207" y="6060434"/>
            <a:ext cx="6367868" cy="553998"/>
          </a:xfrm>
          <a:prstGeom prst="rect">
            <a:avLst/>
          </a:prstGeom>
          <a:noFill/>
        </p:spPr>
        <p:txBody>
          <a:bodyPr wrap="square" rtlCol="0">
            <a:spAutoFit/>
          </a:bodyPr>
          <a:lstStyle/>
          <a:p>
            <a:r>
              <a:rPr lang="en-GB" sz="1000" b="0" i="1" dirty="0">
                <a:latin typeface="Mona-Sans Regular" pitchFamily="2" charset="77"/>
                <a:cs typeface="Arial" panose="020B0604020202020204" pitchFamily="34" charset="0"/>
              </a:rPr>
              <a:t>This project has received funding from the European Commission’s Horizon Europe Research and Innovation programme under grant agreement No 101094434. The European Commission is not responsible for any use that may be made of the information it contains.</a:t>
            </a:r>
            <a:endParaRPr lang="en-US" sz="1000" b="0" i="1" dirty="0">
              <a:latin typeface="Mona-Sans Regular" pitchFamily="2" charset="77"/>
              <a:ea typeface="Helvetica Neue" panose="02000503000000020004" pitchFamily="2" charset="0"/>
              <a:cs typeface="Arial" panose="020B0604020202020204" pitchFamily="34" charset="0"/>
            </a:endParaRPr>
          </a:p>
        </p:txBody>
      </p:sp>
      <p:pic>
        <p:nvPicPr>
          <p:cNvPr id="27" name="Graphic 26">
            <a:extLst>
              <a:ext uri="{FF2B5EF4-FFF2-40B4-BE49-F238E27FC236}">
                <a16:creationId xmlns:a16="http://schemas.microsoft.com/office/drawing/2014/main" id="{F228D2C0-12E3-01B6-5A5B-3E0F09B4B59F}"/>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8802285" y="6208416"/>
            <a:ext cx="228600" cy="228600"/>
          </a:xfrm>
          <a:prstGeom prst="rect">
            <a:avLst/>
          </a:prstGeom>
        </p:spPr>
      </p:pic>
      <p:pic>
        <p:nvPicPr>
          <p:cNvPr id="29" name="Graphic 28">
            <a:extLst>
              <a:ext uri="{FF2B5EF4-FFF2-40B4-BE49-F238E27FC236}">
                <a16:creationId xmlns:a16="http://schemas.microsoft.com/office/drawing/2014/main" id="{BCDB6DE9-59D0-3FC6-B72E-B8F242E0E0B8}"/>
              </a:ext>
            </a:extLst>
          </p:cNvPr>
          <p:cNvPicPr>
            <a:picLocks noChangeAspect="1"/>
          </p:cNvPicPr>
          <p:nvPr userDrawn="1"/>
        </p:nvPicPr>
        <p:blipFill>
          <a:blip r:embed="rId12">
            <a:extLst>
              <a:ext uri="{96DAC541-7B7A-43D3-8B79-37D633B846F1}">
                <asvg:svgBlip xmlns:asvg="http://schemas.microsoft.com/office/drawing/2016/SVG/main" r:embed="rId14"/>
              </a:ext>
            </a:extLst>
          </a:blip>
          <a:stretch>
            <a:fillRect/>
          </a:stretch>
        </p:blipFill>
        <p:spPr>
          <a:xfrm>
            <a:off x="10598865" y="6208416"/>
            <a:ext cx="228600" cy="228600"/>
          </a:xfrm>
          <a:prstGeom prst="rect">
            <a:avLst/>
          </a:prstGeom>
        </p:spPr>
      </p:pic>
      <p:pic>
        <p:nvPicPr>
          <p:cNvPr id="30" name="Graphic 29">
            <a:extLst>
              <a:ext uri="{FF2B5EF4-FFF2-40B4-BE49-F238E27FC236}">
                <a16:creationId xmlns:a16="http://schemas.microsoft.com/office/drawing/2014/main" id="{D1DEC1F1-7A30-C659-5CE7-7D77261FC6FB}"/>
              </a:ext>
            </a:extLst>
          </p:cNvPr>
          <p:cNvPicPr>
            <a:picLocks noChangeAspect="1"/>
          </p:cNvPicPr>
          <p:nvPr userDrawn="1"/>
        </p:nvPicPr>
        <p:blipFill>
          <a:blip r:embed="rId12">
            <a:extLst>
              <a:ext uri="{96DAC541-7B7A-43D3-8B79-37D633B846F1}">
                <asvg:svgBlip xmlns:asvg="http://schemas.microsoft.com/office/drawing/2016/SVG/main" r:embed="rId15"/>
              </a:ext>
            </a:extLst>
          </a:blip>
          <a:stretch>
            <a:fillRect/>
          </a:stretch>
        </p:blipFill>
        <p:spPr>
          <a:xfrm>
            <a:off x="7032224" y="6208416"/>
            <a:ext cx="228600" cy="228600"/>
          </a:xfrm>
          <a:prstGeom prst="rect">
            <a:avLst/>
          </a:prstGeom>
        </p:spPr>
      </p:pic>
      <p:sp>
        <p:nvSpPr>
          <p:cNvPr id="31" name="TextBox 30">
            <a:extLst>
              <a:ext uri="{FF2B5EF4-FFF2-40B4-BE49-F238E27FC236}">
                <a16:creationId xmlns:a16="http://schemas.microsoft.com/office/drawing/2014/main" id="{43E654A4-22B3-8AFB-67BD-1FB8AEFB89DA}"/>
              </a:ext>
            </a:extLst>
          </p:cNvPr>
          <p:cNvSpPr txBox="1"/>
          <p:nvPr userDrawn="1"/>
        </p:nvSpPr>
        <p:spPr>
          <a:xfrm>
            <a:off x="7217560" y="6138009"/>
            <a:ext cx="1479988" cy="338554"/>
          </a:xfrm>
          <a:prstGeom prst="rect">
            <a:avLst/>
          </a:prstGeom>
          <a:noFill/>
        </p:spPr>
        <p:txBody>
          <a:bodyPr wrap="square" rtlCol="0">
            <a:spAutoFit/>
          </a:bodyPr>
          <a:lstStyle/>
          <a:p>
            <a:r>
              <a:rPr lang="en-US" sz="1600" b="0" i="1" dirty="0">
                <a:latin typeface="Mona-Sans Regular" pitchFamily="2" charset="77"/>
              </a:rPr>
              <a:t>/</a:t>
            </a:r>
            <a:r>
              <a:rPr lang="en-US" sz="1600" b="0" i="1" dirty="0" err="1">
                <a:latin typeface="Mona-Sans Regular" pitchFamily="2" charset="77"/>
              </a:rPr>
              <a:t>aquainfraeu</a:t>
            </a:r>
            <a:endParaRPr lang="en-US" sz="1600" b="0" i="1" dirty="0">
              <a:latin typeface="Mona-Sans Regular" pitchFamily="2" charset="77"/>
            </a:endParaRPr>
          </a:p>
        </p:txBody>
      </p:sp>
      <p:sp>
        <p:nvSpPr>
          <p:cNvPr id="32" name="TextBox 31">
            <a:extLst>
              <a:ext uri="{FF2B5EF4-FFF2-40B4-BE49-F238E27FC236}">
                <a16:creationId xmlns:a16="http://schemas.microsoft.com/office/drawing/2014/main" id="{B20ED92B-D3CC-3229-7D1B-588261AC3058}"/>
              </a:ext>
            </a:extLst>
          </p:cNvPr>
          <p:cNvSpPr txBox="1"/>
          <p:nvPr userDrawn="1"/>
        </p:nvSpPr>
        <p:spPr>
          <a:xfrm>
            <a:off x="8981484" y="6138009"/>
            <a:ext cx="1479988" cy="338554"/>
          </a:xfrm>
          <a:prstGeom prst="rect">
            <a:avLst/>
          </a:prstGeom>
          <a:noFill/>
        </p:spPr>
        <p:txBody>
          <a:bodyPr wrap="square" rtlCol="0">
            <a:spAutoFit/>
          </a:bodyPr>
          <a:lstStyle/>
          <a:p>
            <a:r>
              <a:rPr lang="en-US" sz="1600" b="0" i="1" dirty="0">
                <a:latin typeface="Mona-Sans Regular" pitchFamily="2" charset="77"/>
              </a:rPr>
              <a:t>/</a:t>
            </a:r>
            <a:r>
              <a:rPr lang="en-US" sz="1600" b="0" i="1" dirty="0" err="1">
                <a:latin typeface="Mona-Sans Regular" pitchFamily="2" charset="77"/>
              </a:rPr>
              <a:t>aquainfraeu</a:t>
            </a:r>
            <a:endParaRPr lang="en-US" sz="1600" b="0" i="1" dirty="0">
              <a:latin typeface="Mona-Sans Regular" pitchFamily="2" charset="77"/>
            </a:endParaRPr>
          </a:p>
        </p:txBody>
      </p:sp>
      <p:sp>
        <p:nvSpPr>
          <p:cNvPr id="33" name="TextBox 32">
            <a:extLst>
              <a:ext uri="{FF2B5EF4-FFF2-40B4-BE49-F238E27FC236}">
                <a16:creationId xmlns:a16="http://schemas.microsoft.com/office/drawing/2014/main" id="{108DA5CE-E75A-3E9B-7BBF-1EDA95808417}"/>
              </a:ext>
            </a:extLst>
          </p:cNvPr>
          <p:cNvSpPr txBox="1"/>
          <p:nvPr userDrawn="1"/>
        </p:nvSpPr>
        <p:spPr>
          <a:xfrm>
            <a:off x="10818731" y="6138009"/>
            <a:ext cx="1273741" cy="338554"/>
          </a:xfrm>
          <a:prstGeom prst="rect">
            <a:avLst/>
          </a:prstGeom>
          <a:noFill/>
        </p:spPr>
        <p:txBody>
          <a:bodyPr wrap="square" rtlCol="0">
            <a:spAutoFit/>
          </a:bodyPr>
          <a:lstStyle/>
          <a:p>
            <a:r>
              <a:rPr lang="en-US" sz="1600" b="0" i="1" dirty="0">
                <a:latin typeface="Mona-Sans Regular" pitchFamily="2" charset="77"/>
              </a:rPr>
              <a:t>/</a:t>
            </a:r>
            <a:r>
              <a:rPr lang="en-US" sz="1600" b="0" i="1" dirty="0" err="1">
                <a:latin typeface="Mona-Sans Regular" pitchFamily="2" charset="77"/>
              </a:rPr>
              <a:t>aquainfra</a:t>
            </a:r>
            <a:endParaRPr lang="en-US" sz="1600" b="0" i="1" dirty="0">
              <a:latin typeface="Mona-Sans Regular" pitchFamily="2" charset="77"/>
            </a:endParaRPr>
          </a:p>
        </p:txBody>
      </p:sp>
      <p:pic>
        <p:nvPicPr>
          <p:cNvPr id="2" name="Picture 1">
            <a:extLst>
              <a:ext uri="{FF2B5EF4-FFF2-40B4-BE49-F238E27FC236}">
                <a16:creationId xmlns:a16="http://schemas.microsoft.com/office/drawing/2014/main" id="{61C3907E-A25B-8B1D-AAA4-AEE79A4BC044}"/>
              </a:ext>
            </a:extLst>
          </p:cNvPr>
          <p:cNvPicPr>
            <a:picLocks noChangeAspect="1"/>
          </p:cNvPicPr>
          <p:nvPr userDrawn="1"/>
        </p:nvPicPr>
        <p:blipFill>
          <a:blip r:embed="rId16"/>
          <a:stretch>
            <a:fillRect/>
          </a:stretch>
        </p:blipFill>
        <p:spPr>
          <a:xfrm>
            <a:off x="10567038" y="6208416"/>
            <a:ext cx="228600" cy="228600"/>
          </a:xfrm>
          <a:prstGeom prst="rect">
            <a:avLst/>
          </a:prstGeom>
        </p:spPr>
      </p:pic>
      <p:pic>
        <p:nvPicPr>
          <p:cNvPr id="5" name="Picture 4">
            <a:extLst>
              <a:ext uri="{FF2B5EF4-FFF2-40B4-BE49-F238E27FC236}">
                <a16:creationId xmlns:a16="http://schemas.microsoft.com/office/drawing/2014/main" id="{FB5BD262-E6BB-15AB-BE71-5FC477578BAE}"/>
              </a:ext>
            </a:extLst>
          </p:cNvPr>
          <p:cNvPicPr>
            <a:picLocks noChangeAspect="1"/>
          </p:cNvPicPr>
          <p:nvPr userDrawn="1"/>
        </p:nvPicPr>
        <p:blipFill>
          <a:blip r:embed="rId17"/>
          <a:stretch>
            <a:fillRect/>
          </a:stretch>
        </p:blipFill>
        <p:spPr>
          <a:xfrm>
            <a:off x="8829894" y="6193728"/>
            <a:ext cx="127000" cy="228600"/>
          </a:xfrm>
          <a:prstGeom prst="rect">
            <a:avLst/>
          </a:prstGeom>
        </p:spPr>
      </p:pic>
      <p:pic>
        <p:nvPicPr>
          <p:cNvPr id="8" name="Picture 7">
            <a:extLst>
              <a:ext uri="{FF2B5EF4-FFF2-40B4-BE49-F238E27FC236}">
                <a16:creationId xmlns:a16="http://schemas.microsoft.com/office/drawing/2014/main" id="{9B941E3B-0D23-80F7-6B9E-5BC1FA3F813F}"/>
              </a:ext>
            </a:extLst>
          </p:cNvPr>
          <p:cNvPicPr>
            <a:picLocks noChangeAspect="1"/>
          </p:cNvPicPr>
          <p:nvPr userDrawn="1"/>
        </p:nvPicPr>
        <p:blipFill>
          <a:blip r:embed="rId18"/>
          <a:stretch>
            <a:fillRect/>
          </a:stretch>
        </p:blipFill>
        <p:spPr>
          <a:xfrm>
            <a:off x="6943898" y="6204238"/>
            <a:ext cx="254000" cy="228600"/>
          </a:xfrm>
          <a:prstGeom prst="rect">
            <a:avLst/>
          </a:prstGeom>
        </p:spPr>
      </p:pic>
      <p:pic>
        <p:nvPicPr>
          <p:cNvPr id="15" name="Picture 14" descr="Blue text on a black background&#10;&#10;Description automatically generated">
            <a:extLst>
              <a:ext uri="{FF2B5EF4-FFF2-40B4-BE49-F238E27FC236}">
                <a16:creationId xmlns:a16="http://schemas.microsoft.com/office/drawing/2014/main" id="{9262FC1B-6803-7E15-D7C4-46F8ADB0B9CC}"/>
              </a:ext>
            </a:extLst>
          </p:cNvPr>
          <p:cNvPicPr>
            <a:picLocks noChangeAspect="1"/>
          </p:cNvPicPr>
          <p:nvPr userDrawn="1"/>
        </p:nvPicPr>
        <p:blipFill>
          <a:blip r:embed="rId19"/>
          <a:stretch>
            <a:fillRect/>
          </a:stretch>
        </p:blipFill>
        <p:spPr>
          <a:xfrm>
            <a:off x="245387" y="5573190"/>
            <a:ext cx="2374629" cy="527695"/>
          </a:xfrm>
          <a:prstGeom prst="rect">
            <a:avLst/>
          </a:prstGeom>
        </p:spPr>
      </p:pic>
    </p:spTree>
    <p:extLst>
      <p:ext uri="{BB962C8B-B14F-4D97-AF65-F5344CB8AC3E}">
        <p14:creationId xmlns:p14="http://schemas.microsoft.com/office/powerpoint/2010/main" val="28749461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lide with Image">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492C3D63-B045-1F40-E9FB-4532D5D5BAA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15101" y="350080"/>
            <a:ext cx="2629805" cy="290662"/>
          </a:xfrm>
          <a:prstGeom prst="rect">
            <a:avLst/>
          </a:prstGeom>
        </p:spPr>
      </p:pic>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sp>
        <p:nvSpPr>
          <p:cNvPr id="2" name="Round Same-side Corner of Rectangle 1">
            <a:extLst>
              <a:ext uri="{FF2B5EF4-FFF2-40B4-BE49-F238E27FC236}">
                <a16:creationId xmlns:a16="http://schemas.microsoft.com/office/drawing/2014/main" id="{34B12776-003B-81AF-E030-C0AF5A7DF98C}"/>
              </a:ext>
            </a:extLst>
          </p:cNvPr>
          <p:cNvSpPr/>
          <p:nvPr userDrawn="1"/>
        </p:nvSpPr>
        <p:spPr>
          <a:xfrm rot="16200000">
            <a:off x="7369666" y="1680664"/>
            <a:ext cx="6166365" cy="3505197"/>
          </a:xfrm>
          <a:prstGeom prst="round2SameRect">
            <a:avLst>
              <a:gd name="adj1" fmla="val 3397"/>
              <a:gd name="adj2" fmla="val 0"/>
            </a:avLst>
          </a:prstGeom>
          <a:blipFill dpi="0" rotWithShape="1">
            <a:blip r:embed="rId4" cstate="screen">
              <a:extLst>
                <a:ext uri="{28A0092B-C50C-407E-A947-70E740481C1C}">
                  <a14:useLocalDpi xmlns:a14="http://schemas.microsoft.com/office/drawing/2010/main"/>
                </a:ext>
              </a:extLst>
            </a:blip>
            <a:srcRect/>
            <a:tile tx="-2540000" ty="-50800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sp>
        <p:nvSpPr>
          <p:cNvPr id="5" name="Text Placeholder 6">
            <a:extLst>
              <a:ext uri="{FF2B5EF4-FFF2-40B4-BE49-F238E27FC236}">
                <a16:creationId xmlns:a16="http://schemas.microsoft.com/office/drawing/2014/main" id="{7324A4F2-6100-7384-99D6-C3F78057C7AC}"/>
              </a:ext>
            </a:extLst>
          </p:cNvPr>
          <p:cNvSpPr>
            <a:spLocks noGrp="1"/>
          </p:cNvSpPr>
          <p:nvPr>
            <p:ph type="body" sz="quarter" idx="11" hasCustomPrompt="1"/>
          </p:nvPr>
        </p:nvSpPr>
        <p:spPr>
          <a:xfrm>
            <a:off x="201613" y="806451"/>
            <a:ext cx="4141787" cy="532878"/>
          </a:xfrm>
          <a:prstGeom prst="rect">
            <a:avLst/>
          </a:prstGeom>
        </p:spPr>
        <p:txBody>
          <a:bodyPr/>
          <a:lstStyle>
            <a:lvl1pPr marL="0" indent="0">
              <a:buNone/>
              <a:defRPr b="1" i="0">
                <a:latin typeface="Mona-Sans" pitchFamily="2" charset="77"/>
              </a:defRPr>
            </a:lvl1pPr>
          </a:lstStyle>
          <a:p>
            <a:pPr lvl="0"/>
            <a:r>
              <a:rPr lang="en-US" dirty="0"/>
              <a:t>Section Title</a:t>
            </a:r>
          </a:p>
        </p:txBody>
      </p:sp>
      <p:sp>
        <p:nvSpPr>
          <p:cNvPr id="14" name="Text Placeholder 3">
            <a:extLst>
              <a:ext uri="{FF2B5EF4-FFF2-40B4-BE49-F238E27FC236}">
                <a16:creationId xmlns:a16="http://schemas.microsoft.com/office/drawing/2014/main" id="{9B7CCD06-FBFA-0DC8-49E2-1929787F4BBD}"/>
              </a:ext>
            </a:extLst>
          </p:cNvPr>
          <p:cNvSpPr>
            <a:spLocks noGrp="1"/>
          </p:cNvSpPr>
          <p:nvPr>
            <p:ph type="body" sz="quarter" idx="10"/>
          </p:nvPr>
        </p:nvSpPr>
        <p:spPr>
          <a:xfrm>
            <a:off x="201613" y="1645921"/>
            <a:ext cx="7961312" cy="4870768"/>
          </a:xfrm>
          <a:prstGeom prst="rect">
            <a:avLst/>
          </a:prstGeom>
        </p:spPr>
        <p:txBody>
          <a:bodyPr/>
          <a:lstStyle>
            <a:lvl1pPr marL="0" indent="0" algn="just">
              <a:buNone/>
              <a:defRPr sz="1600" b="0" i="1">
                <a:latin typeface="Mona-Sans Regular" pitchFamily="2" charset="77"/>
              </a:defRPr>
            </a:lvl1pPr>
          </a:lstStyle>
          <a:p>
            <a:pPr lvl="0"/>
            <a:endParaRPr lang="en-US" dirty="0"/>
          </a:p>
        </p:txBody>
      </p:sp>
    </p:spTree>
    <p:extLst>
      <p:ext uri="{BB962C8B-B14F-4D97-AF65-F5344CB8AC3E}">
        <p14:creationId xmlns:p14="http://schemas.microsoft.com/office/powerpoint/2010/main" val="32517002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ide with Image (Alternative)">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492C3D63-B045-1F40-E9FB-4532D5D5BAA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15101" y="350080"/>
            <a:ext cx="2629805" cy="290662"/>
          </a:xfrm>
          <a:prstGeom prst="rect">
            <a:avLst/>
          </a:prstGeom>
        </p:spPr>
      </p:pic>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sp>
        <p:nvSpPr>
          <p:cNvPr id="2" name="Round Same-side Corner of Rectangle 1">
            <a:extLst>
              <a:ext uri="{FF2B5EF4-FFF2-40B4-BE49-F238E27FC236}">
                <a16:creationId xmlns:a16="http://schemas.microsoft.com/office/drawing/2014/main" id="{34B12776-003B-81AF-E030-C0AF5A7DF98C}"/>
              </a:ext>
            </a:extLst>
          </p:cNvPr>
          <p:cNvSpPr/>
          <p:nvPr userDrawn="1"/>
        </p:nvSpPr>
        <p:spPr>
          <a:xfrm rot="16200000">
            <a:off x="7369666" y="1680664"/>
            <a:ext cx="6166365" cy="3505197"/>
          </a:xfrm>
          <a:prstGeom prst="round2SameRect">
            <a:avLst>
              <a:gd name="adj1" fmla="val 3397"/>
              <a:gd name="adj2" fmla="val 0"/>
            </a:avLst>
          </a:prstGeom>
          <a:blipFill dpi="0" rotWithShape="0">
            <a:blip r:embed="rId4" cstate="screen">
              <a:extLst>
                <a:ext uri="{28A0092B-C50C-407E-A947-70E740481C1C}">
                  <a14:useLocalDpi xmlns:a14="http://schemas.microsoft.com/office/drawing/2010/main"/>
                </a:ext>
              </a:extLst>
            </a:blip>
            <a:srcRect/>
            <a:tile tx="-3048000" ty="0" sx="20000" sy="2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sp>
        <p:nvSpPr>
          <p:cNvPr id="4" name="Text Placeholder 3">
            <a:extLst>
              <a:ext uri="{FF2B5EF4-FFF2-40B4-BE49-F238E27FC236}">
                <a16:creationId xmlns:a16="http://schemas.microsoft.com/office/drawing/2014/main" id="{155A5060-4A04-7309-6BFF-C81F4ADB04F8}"/>
              </a:ext>
            </a:extLst>
          </p:cNvPr>
          <p:cNvSpPr>
            <a:spLocks noGrp="1"/>
          </p:cNvSpPr>
          <p:nvPr>
            <p:ph type="body" sz="quarter" idx="10"/>
          </p:nvPr>
        </p:nvSpPr>
        <p:spPr>
          <a:xfrm>
            <a:off x="201613" y="1645921"/>
            <a:ext cx="7961312" cy="4870768"/>
          </a:xfrm>
          <a:prstGeom prst="rect">
            <a:avLst/>
          </a:prstGeom>
        </p:spPr>
        <p:txBody>
          <a:bodyPr/>
          <a:lstStyle>
            <a:lvl1pPr marL="0" indent="0" algn="just">
              <a:buNone/>
              <a:defRPr sz="1600" b="0" i="0">
                <a:latin typeface="Mona-Sans Regular" pitchFamily="2" charset="77"/>
              </a:defRPr>
            </a:lvl1pPr>
          </a:lstStyle>
          <a:p>
            <a:pPr lvl="0"/>
            <a:endParaRPr lang="en-US" dirty="0"/>
          </a:p>
        </p:txBody>
      </p:sp>
      <p:sp>
        <p:nvSpPr>
          <p:cNvPr id="7" name="Text Placeholder 6">
            <a:extLst>
              <a:ext uri="{FF2B5EF4-FFF2-40B4-BE49-F238E27FC236}">
                <a16:creationId xmlns:a16="http://schemas.microsoft.com/office/drawing/2014/main" id="{320F9C06-1A38-7B83-7DA0-7E8A7024C2F5}"/>
              </a:ext>
            </a:extLst>
          </p:cNvPr>
          <p:cNvSpPr>
            <a:spLocks noGrp="1"/>
          </p:cNvSpPr>
          <p:nvPr>
            <p:ph type="body" sz="quarter" idx="11" hasCustomPrompt="1"/>
          </p:nvPr>
        </p:nvSpPr>
        <p:spPr>
          <a:xfrm>
            <a:off x="201613" y="806451"/>
            <a:ext cx="4141787" cy="532878"/>
          </a:xfrm>
          <a:prstGeom prst="rect">
            <a:avLst/>
          </a:prstGeom>
        </p:spPr>
        <p:txBody>
          <a:bodyPr/>
          <a:lstStyle>
            <a:lvl1pPr marL="0" indent="0">
              <a:buNone/>
              <a:defRPr b="1" i="0">
                <a:latin typeface="Mona-Sans" pitchFamily="2" charset="77"/>
              </a:defRPr>
            </a:lvl1pPr>
          </a:lstStyle>
          <a:p>
            <a:pPr lvl="0"/>
            <a:r>
              <a:rPr lang="en-US" dirty="0"/>
              <a:t>Section Title</a:t>
            </a:r>
          </a:p>
        </p:txBody>
      </p:sp>
    </p:spTree>
    <p:extLst>
      <p:ext uri="{BB962C8B-B14F-4D97-AF65-F5344CB8AC3E}">
        <p14:creationId xmlns:p14="http://schemas.microsoft.com/office/powerpoint/2010/main" val="19158404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lide with Image (Alternative 2)">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492C3D63-B045-1F40-E9FB-4532D5D5BAA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15101" y="350080"/>
            <a:ext cx="2629805" cy="290662"/>
          </a:xfrm>
          <a:prstGeom prst="rect">
            <a:avLst/>
          </a:prstGeom>
        </p:spPr>
      </p:pic>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sp>
        <p:nvSpPr>
          <p:cNvPr id="2" name="Round Same-side Corner of Rectangle 1">
            <a:extLst>
              <a:ext uri="{FF2B5EF4-FFF2-40B4-BE49-F238E27FC236}">
                <a16:creationId xmlns:a16="http://schemas.microsoft.com/office/drawing/2014/main" id="{34B12776-003B-81AF-E030-C0AF5A7DF98C}"/>
              </a:ext>
            </a:extLst>
          </p:cNvPr>
          <p:cNvSpPr/>
          <p:nvPr userDrawn="1"/>
        </p:nvSpPr>
        <p:spPr>
          <a:xfrm rot="16200000">
            <a:off x="7369666" y="1680664"/>
            <a:ext cx="6166365" cy="3505197"/>
          </a:xfrm>
          <a:prstGeom prst="round2SameRect">
            <a:avLst>
              <a:gd name="adj1" fmla="val 3397"/>
              <a:gd name="adj2" fmla="val 0"/>
            </a:avLst>
          </a:prstGeom>
          <a:blipFill dpi="0" rotWithShape="0">
            <a:blip r:embed="rId4" cstate="screen">
              <a:extLst>
                <a:ext uri="{28A0092B-C50C-407E-A947-70E740481C1C}">
                  <a14:useLocalDpi xmlns:a14="http://schemas.microsoft.com/office/drawing/2010/main"/>
                </a:ext>
              </a:extLst>
            </a:blip>
            <a:srcRect/>
            <a:tile tx="-2540000" ty="0" sx="18000" sy="18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sp>
        <p:nvSpPr>
          <p:cNvPr id="3" name="Text Placeholder 3">
            <a:extLst>
              <a:ext uri="{FF2B5EF4-FFF2-40B4-BE49-F238E27FC236}">
                <a16:creationId xmlns:a16="http://schemas.microsoft.com/office/drawing/2014/main" id="{BEC7625F-5847-452A-2703-2773F80EFAE0}"/>
              </a:ext>
            </a:extLst>
          </p:cNvPr>
          <p:cNvSpPr>
            <a:spLocks noGrp="1"/>
          </p:cNvSpPr>
          <p:nvPr>
            <p:ph type="body" sz="quarter" idx="10"/>
          </p:nvPr>
        </p:nvSpPr>
        <p:spPr>
          <a:xfrm>
            <a:off x="201613" y="1645921"/>
            <a:ext cx="7961312" cy="4870768"/>
          </a:xfrm>
          <a:prstGeom prst="rect">
            <a:avLst/>
          </a:prstGeom>
        </p:spPr>
        <p:txBody>
          <a:bodyPr/>
          <a:lstStyle>
            <a:lvl1pPr marL="0" indent="0" algn="just">
              <a:buNone/>
              <a:defRPr sz="1600" b="0" i="1">
                <a:latin typeface="Mona-Sans Regular" pitchFamily="2" charset="77"/>
              </a:defRPr>
            </a:lvl1pPr>
          </a:lstStyle>
          <a:p>
            <a:pPr lvl="0"/>
            <a:endParaRPr lang="en-US" dirty="0"/>
          </a:p>
        </p:txBody>
      </p:sp>
      <p:sp>
        <p:nvSpPr>
          <p:cNvPr id="4" name="Text Placeholder 6">
            <a:extLst>
              <a:ext uri="{FF2B5EF4-FFF2-40B4-BE49-F238E27FC236}">
                <a16:creationId xmlns:a16="http://schemas.microsoft.com/office/drawing/2014/main" id="{905CECF2-EEC9-8B1F-FB5B-930F56702185}"/>
              </a:ext>
            </a:extLst>
          </p:cNvPr>
          <p:cNvSpPr>
            <a:spLocks noGrp="1"/>
          </p:cNvSpPr>
          <p:nvPr>
            <p:ph type="body" sz="quarter" idx="11" hasCustomPrompt="1"/>
          </p:nvPr>
        </p:nvSpPr>
        <p:spPr>
          <a:xfrm>
            <a:off x="201613" y="806451"/>
            <a:ext cx="4141787" cy="532878"/>
          </a:xfrm>
          <a:prstGeom prst="rect">
            <a:avLst/>
          </a:prstGeom>
        </p:spPr>
        <p:txBody>
          <a:bodyPr/>
          <a:lstStyle>
            <a:lvl1pPr marL="0" indent="0">
              <a:buNone/>
              <a:defRPr b="1" i="0">
                <a:latin typeface="Mona-Sans" pitchFamily="2" charset="77"/>
              </a:defRPr>
            </a:lvl1pPr>
          </a:lstStyle>
          <a:p>
            <a:pPr lvl="0"/>
            <a:r>
              <a:rPr lang="en-US" dirty="0"/>
              <a:t>Section Title</a:t>
            </a:r>
          </a:p>
        </p:txBody>
      </p:sp>
    </p:spTree>
    <p:extLst>
      <p:ext uri="{BB962C8B-B14F-4D97-AF65-F5344CB8AC3E}">
        <p14:creationId xmlns:p14="http://schemas.microsoft.com/office/powerpoint/2010/main" val="26829596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lumn Text">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492C3D63-B045-1F40-E9FB-4532D5D5BAA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15101" y="350080"/>
            <a:ext cx="2629805" cy="290662"/>
          </a:xfrm>
          <a:prstGeom prst="rect">
            <a:avLst/>
          </a:prstGeom>
        </p:spPr>
      </p:pic>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sp>
        <p:nvSpPr>
          <p:cNvPr id="4" name="Text Placeholder 3">
            <a:extLst>
              <a:ext uri="{FF2B5EF4-FFF2-40B4-BE49-F238E27FC236}">
                <a16:creationId xmlns:a16="http://schemas.microsoft.com/office/drawing/2014/main" id="{155A5060-4A04-7309-6BFF-C81F4ADB04F8}"/>
              </a:ext>
            </a:extLst>
          </p:cNvPr>
          <p:cNvSpPr>
            <a:spLocks noGrp="1"/>
          </p:cNvSpPr>
          <p:nvPr>
            <p:ph type="body" sz="quarter" idx="10"/>
          </p:nvPr>
        </p:nvSpPr>
        <p:spPr>
          <a:xfrm>
            <a:off x="201612" y="1645921"/>
            <a:ext cx="5688199" cy="4870768"/>
          </a:xfrm>
          <a:prstGeom prst="rect">
            <a:avLst/>
          </a:prstGeom>
        </p:spPr>
        <p:txBody>
          <a:bodyPr/>
          <a:lstStyle>
            <a:lvl1pPr marL="0" indent="0" algn="just">
              <a:buNone/>
              <a:defRPr sz="1600" b="0" i="1">
                <a:latin typeface="Mona-Sans Regular" pitchFamily="2" charset="77"/>
              </a:defRPr>
            </a:lvl1pPr>
          </a:lstStyle>
          <a:p>
            <a:pPr lvl="0"/>
            <a:endParaRPr lang="en-US" dirty="0"/>
          </a:p>
        </p:txBody>
      </p:sp>
      <p:sp>
        <p:nvSpPr>
          <p:cNvPr id="7" name="Text Placeholder 6">
            <a:extLst>
              <a:ext uri="{FF2B5EF4-FFF2-40B4-BE49-F238E27FC236}">
                <a16:creationId xmlns:a16="http://schemas.microsoft.com/office/drawing/2014/main" id="{320F9C06-1A38-7B83-7DA0-7E8A7024C2F5}"/>
              </a:ext>
            </a:extLst>
          </p:cNvPr>
          <p:cNvSpPr>
            <a:spLocks noGrp="1"/>
          </p:cNvSpPr>
          <p:nvPr>
            <p:ph type="body" sz="quarter" idx="11" hasCustomPrompt="1"/>
          </p:nvPr>
        </p:nvSpPr>
        <p:spPr>
          <a:xfrm>
            <a:off x="201613" y="806451"/>
            <a:ext cx="4141787" cy="532878"/>
          </a:xfrm>
          <a:prstGeom prst="rect">
            <a:avLst/>
          </a:prstGeom>
        </p:spPr>
        <p:txBody>
          <a:bodyPr/>
          <a:lstStyle>
            <a:lvl1pPr marL="0" indent="0">
              <a:buNone/>
              <a:defRPr b="1" i="0">
                <a:latin typeface="Mona-Sans" pitchFamily="2" charset="77"/>
              </a:defRPr>
            </a:lvl1pPr>
          </a:lstStyle>
          <a:p>
            <a:pPr lvl="0"/>
            <a:r>
              <a:rPr lang="en-US" dirty="0"/>
              <a:t>Two Column Text</a:t>
            </a:r>
          </a:p>
        </p:txBody>
      </p:sp>
      <p:sp>
        <p:nvSpPr>
          <p:cNvPr id="3" name="Text Placeholder 3">
            <a:extLst>
              <a:ext uri="{FF2B5EF4-FFF2-40B4-BE49-F238E27FC236}">
                <a16:creationId xmlns:a16="http://schemas.microsoft.com/office/drawing/2014/main" id="{2C206F23-3C7E-4367-9F81-C751DD8162C6}"/>
              </a:ext>
            </a:extLst>
          </p:cNvPr>
          <p:cNvSpPr>
            <a:spLocks noGrp="1"/>
          </p:cNvSpPr>
          <p:nvPr>
            <p:ph type="body" sz="quarter" idx="12"/>
          </p:nvPr>
        </p:nvSpPr>
        <p:spPr>
          <a:xfrm>
            <a:off x="6302192" y="1645921"/>
            <a:ext cx="5589492" cy="4870768"/>
          </a:xfrm>
          <a:prstGeom prst="rect">
            <a:avLst/>
          </a:prstGeom>
        </p:spPr>
        <p:txBody>
          <a:bodyPr/>
          <a:lstStyle>
            <a:lvl1pPr marL="0" indent="0" algn="just">
              <a:buNone/>
              <a:defRPr sz="1600" b="0" i="1">
                <a:latin typeface="Mona-Sans Regular" pitchFamily="2" charset="77"/>
              </a:defRPr>
            </a:lvl1pPr>
          </a:lstStyle>
          <a:p>
            <a:pPr lvl="0"/>
            <a:endParaRPr lang="en-US" dirty="0"/>
          </a:p>
        </p:txBody>
      </p:sp>
    </p:spTree>
    <p:extLst>
      <p:ext uri="{BB962C8B-B14F-4D97-AF65-F5344CB8AC3E}">
        <p14:creationId xmlns:p14="http://schemas.microsoft.com/office/powerpoint/2010/main" val="36777049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ingle Column Text">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492C3D63-B045-1F40-E9FB-4532D5D5BAA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15101" y="350080"/>
            <a:ext cx="2629805" cy="290662"/>
          </a:xfrm>
          <a:prstGeom prst="rect">
            <a:avLst/>
          </a:prstGeom>
        </p:spPr>
      </p:pic>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sp>
        <p:nvSpPr>
          <p:cNvPr id="4" name="Text Placeholder 3">
            <a:extLst>
              <a:ext uri="{FF2B5EF4-FFF2-40B4-BE49-F238E27FC236}">
                <a16:creationId xmlns:a16="http://schemas.microsoft.com/office/drawing/2014/main" id="{155A5060-4A04-7309-6BFF-C81F4ADB04F8}"/>
              </a:ext>
            </a:extLst>
          </p:cNvPr>
          <p:cNvSpPr>
            <a:spLocks noGrp="1"/>
          </p:cNvSpPr>
          <p:nvPr>
            <p:ph type="body" sz="quarter" idx="10"/>
          </p:nvPr>
        </p:nvSpPr>
        <p:spPr>
          <a:xfrm>
            <a:off x="201612" y="1645921"/>
            <a:ext cx="11712482" cy="4870768"/>
          </a:xfrm>
          <a:prstGeom prst="rect">
            <a:avLst/>
          </a:prstGeom>
        </p:spPr>
        <p:txBody>
          <a:bodyPr/>
          <a:lstStyle>
            <a:lvl1pPr marL="0" indent="0" algn="just">
              <a:buNone/>
              <a:defRPr sz="1600" b="0" i="1">
                <a:latin typeface="Mona-Sans Regular" pitchFamily="2" charset="77"/>
              </a:defRPr>
            </a:lvl1pPr>
          </a:lstStyle>
          <a:p>
            <a:pPr lvl="0"/>
            <a:endParaRPr lang="en-US" dirty="0"/>
          </a:p>
        </p:txBody>
      </p:sp>
      <p:sp>
        <p:nvSpPr>
          <p:cNvPr id="7" name="Text Placeholder 6">
            <a:extLst>
              <a:ext uri="{FF2B5EF4-FFF2-40B4-BE49-F238E27FC236}">
                <a16:creationId xmlns:a16="http://schemas.microsoft.com/office/drawing/2014/main" id="{320F9C06-1A38-7B83-7DA0-7E8A7024C2F5}"/>
              </a:ext>
            </a:extLst>
          </p:cNvPr>
          <p:cNvSpPr>
            <a:spLocks noGrp="1"/>
          </p:cNvSpPr>
          <p:nvPr>
            <p:ph type="body" sz="quarter" idx="11" hasCustomPrompt="1"/>
          </p:nvPr>
        </p:nvSpPr>
        <p:spPr>
          <a:xfrm>
            <a:off x="201613" y="806451"/>
            <a:ext cx="4141787" cy="532878"/>
          </a:xfrm>
          <a:prstGeom prst="rect">
            <a:avLst/>
          </a:prstGeom>
        </p:spPr>
        <p:txBody>
          <a:bodyPr/>
          <a:lstStyle>
            <a:lvl1pPr marL="0" indent="0">
              <a:buNone/>
              <a:defRPr b="1" i="0">
                <a:latin typeface="Mona-Sans" pitchFamily="2" charset="77"/>
              </a:defRPr>
            </a:lvl1pPr>
          </a:lstStyle>
          <a:p>
            <a:pPr lvl="0"/>
            <a:r>
              <a:rPr lang="en-US" dirty="0"/>
              <a:t>Single Column Text</a:t>
            </a:r>
          </a:p>
        </p:txBody>
      </p:sp>
    </p:spTree>
    <p:extLst>
      <p:ext uri="{BB962C8B-B14F-4D97-AF65-F5344CB8AC3E}">
        <p14:creationId xmlns:p14="http://schemas.microsoft.com/office/powerpoint/2010/main" val="36960676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lumn Image &amp; Text">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492C3D63-B045-1F40-E9FB-4532D5D5BAA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15101" y="350080"/>
            <a:ext cx="2629805" cy="290662"/>
          </a:xfrm>
          <a:prstGeom prst="rect">
            <a:avLst/>
          </a:prstGeom>
        </p:spPr>
      </p:pic>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sp>
        <p:nvSpPr>
          <p:cNvPr id="4" name="Text Placeholder 3">
            <a:extLst>
              <a:ext uri="{FF2B5EF4-FFF2-40B4-BE49-F238E27FC236}">
                <a16:creationId xmlns:a16="http://schemas.microsoft.com/office/drawing/2014/main" id="{155A5060-4A04-7309-6BFF-C81F4ADB04F8}"/>
              </a:ext>
            </a:extLst>
          </p:cNvPr>
          <p:cNvSpPr>
            <a:spLocks noGrp="1"/>
          </p:cNvSpPr>
          <p:nvPr>
            <p:ph type="body" sz="quarter" idx="10"/>
          </p:nvPr>
        </p:nvSpPr>
        <p:spPr>
          <a:xfrm>
            <a:off x="201612" y="1645921"/>
            <a:ext cx="5688199" cy="4870768"/>
          </a:xfrm>
          <a:prstGeom prst="rect">
            <a:avLst/>
          </a:prstGeom>
        </p:spPr>
        <p:txBody>
          <a:bodyPr/>
          <a:lstStyle>
            <a:lvl1pPr marL="0" indent="0" algn="just">
              <a:buNone/>
              <a:defRPr sz="1600" b="0" i="1">
                <a:latin typeface="Mona-Sans Regular" pitchFamily="2" charset="77"/>
              </a:defRPr>
            </a:lvl1pPr>
          </a:lstStyle>
          <a:p>
            <a:pPr lvl="0"/>
            <a:endParaRPr lang="en-US" dirty="0"/>
          </a:p>
        </p:txBody>
      </p:sp>
      <p:sp>
        <p:nvSpPr>
          <p:cNvPr id="7" name="Text Placeholder 6">
            <a:extLst>
              <a:ext uri="{FF2B5EF4-FFF2-40B4-BE49-F238E27FC236}">
                <a16:creationId xmlns:a16="http://schemas.microsoft.com/office/drawing/2014/main" id="{320F9C06-1A38-7B83-7DA0-7E8A7024C2F5}"/>
              </a:ext>
            </a:extLst>
          </p:cNvPr>
          <p:cNvSpPr>
            <a:spLocks noGrp="1"/>
          </p:cNvSpPr>
          <p:nvPr>
            <p:ph type="body" sz="quarter" idx="11" hasCustomPrompt="1"/>
          </p:nvPr>
        </p:nvSpPr>
        <p:spPr>
          <a:xfrm>
            <a:off x="201613" y="806451"/>
            <a:ext cx="11690166" cy="532878"/>
          </a:xfrm>
          <a:prstGeom prst="rect">
            <a:avLst/>
          </a:prstGeom>
        </p:spPr>
        <p:txBody>
          <a:bodyPr/>
          <a:lstStyle>
            <a:lvl1pPr marL="0" indent="0">
              <a:buNone/>
              <a:defRPr b="1" i="0">
                <a:latin typeface="Mona-Sans" pitchFamily="2" charset="77"/>
              </a:defRPr>
            </a:lvl1pPr>
          </a:lstStyle>
          <a:p>
            <a:pPr lvl="0"/>
            <a:r>
              <a:rPr lang="en-US" dirty="0"/>
              <a:t>Two Column Text / Image</a:t>
            </a:r>
          </a:p>
        </p:txBody>
      </p:sp>
      <p:sp>
        <p:nvSpPr>
          <p:cNvPr id="8" name="Picture Placeholder 7">
            <a:extLst>
              <a:ext uri="{FF2B5EF4-FFF2-40B4-BE49-F238E27FC236}">
                <a16:creationId xmlns:a16="http://schemas.microsoft.com/office/drawing/2014/main" id="{C9CBC73D-02C7-709A-CD48-427B38BB187F}"/>
              </a:ext>
            </a:extLst>
          </p:cNvPr>
          <p:cNvSpPr>
            <a:spLocks noGrp="1"/>
          </p:cNvSpPr>
          <p:nvPr>
            <p:ph type="pic" sz="quarter" idx="13"/>
          </p:nvPr>
        </p:nvSpPr>
        <p:spPr>
          <a:xfrm>
            <a:off x="6302191" y="1646239"/>
            <a:ext cx="5589588" cy="4870450"/>
          </a:xfrm>
          <a:prstGeom prst="rect">
            <a:avLst/>
          </a:prstGeom>
        </p:spPr>
        <p:txBody>
          <a:bodyPr/>
          <a:lstStyle>
            <a:lvl1pPr marL="0" indent="0">
              <a:buNone/>
              <a:defRPr sz="1600" b="0" i="1">
                <a:latin typeface="Mona-Sans Regular" pitchFamily="2" charset="77"/>
              </a:defRPr>
            </a:lvl1pPr>
          </a:lstStyle>
          <a:p>
            <a:endParaRPr lang="en-US" dirty="0"/>
          </a:p>
        </p:txBody>
      </p:sp>
    </p:spTree>
    <p:extLst>
      <p:ext uri="{BB962C8B-B14F-4D97-AF65-F5344CB8AC3E}">
        <p14:creationId xmlns:p14="http://schemas.microsoft.com/office/powerpoint/2010/main" val="11467684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mage &amp; Text Columns">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492C3D63-B045-1F40-E9FB-4532D5D5BAA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15101" y="350080"/>
            <a:ext cx="2629805" cy="290662"/>
          </a:xfrm>
          <a:prstGeom prst="rect">
            <a:avLst/>
          </a:prstGeom>
        </p:spPr>
      </p:pic>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sp>
        <p:nvSpPr>
          <p:cNvPr id="4" name="Text Placeholder 3">
            <a:extLst>
              <a:ext uri="{FF2B5EF4-FFF2-40B4-BE49-F238E27FC236}">
                <a16:creationId xmlns:a16="http://schemas.microsoft.com/office/drawing/2014/main" id="{155A5060-4A04-7309-6BFF-C81F4ADB04F8}"/>
              </a:ext>
            </a:extLst>
          </p:cNvPr>
          <p:cNvSpPr>
            <a:spLocks noGrp="1"/>
          </p:cNvSpPr>
          <p:nvPr>
            <p:ph type="body" sz="quarter" idx="10" hasCustomPrompt="1"/>
          </p:nvPr>
        </p:nvSpPr>
        <p:spPr>
          <a:xfrm>
            <a:off x="268736" y="3704755"/>
            <a:ext cx="2555146" cy="2831738"/>
          </a:xfrm>
          <a:prstGeom prst="rect">
            <a:avLst/>
          </a:prstGeom>
        </p:spPr>
        <p:txBody>
          <a:bodyPr/>
          <a:lstStyle>
            <a:lvl1pPr marL="0" indent="0" algn="just">
              <a:buNone/>
              <a:defRPr sz="1600" b="0" i="1">
                <a:latin typeface="Mona-Sans Regular" pitchFamily="2" charset="77"/>
              </a:defRPr>
            </a:lvl1pPr>
          </a:lstStyle>
          <a:p>
            <a:pPr lvl="0"/>
            <a:r>
              <a:rPr lang="en-US" dirty="0"/>
              <a:t>   </a:t>
            </a:r>
          </a:p>
        </p:txBody>
      </p:sp>
      <p:sp>
        <p:nvSpPr>
          <p:cNvPr id="7" name="Text Placeholder 6">
            <a:extLst>
              <a:ext uri="{FF2B5EF4-FFF2-40B4-BE49-F238E27FC236}">
                <a16:creationId xmlns:a16="http://schemas.microsoft.com/office/drawing/2014/main" id="{320F9C06-1A38-7B83-7DA0-7E8A7024C2F5}"/>
              </a:ext>
            </a:extLst>
          </p:cNvPr>
          <p:cNvSpPr>
            <a:spLocks noGrp="1"/>
          </p:cNvSpPr>
          <p:nvPr>
            <p:ph type="body" sz="quarter" idx="11" hasCustomPrompt="1"/>
          </p:nvPr>
        </p:nvSpPr>
        <p:spPr>
          <a:xfrm>
            <a:off x="201613" y="806451"/>
            <a:ext cx="11690166" cy="532878"/>
          </a:xfrm>
          <a:prstGeom prst="rect">
            <a:avLst/>
          </a:prstGeom>
        </p:spPr>
        <p:txBody>
          <a:bodyPr/>
          <a:lstStyle>
            <a:lvl1pPr marL="0" indent="0">
              <a:buNone/>
              <a:defRPr b="1" i="0">
                <a:latin typeface="Mona-Sans" pitchFamily="2" charset="77"/>
              </a:defRPr>
            </a:lvl1pPr>
          </a:lstStyle>
          <a:p>
            <a:pPr lvl="0"/>
            <a:r>
              <a:rPr lang="en-US" dirty="0"/>
              <a:t>Image &amp; Text Columns</a:t>
            </a:r>
          </a:p>
        </p:txBody>
      </p:sp>
      <p:sp>
        <p:nvSpPr>
          <p:cNvPr id="8" name="Picture Placeholder 7">
            <a:extLst>
              <a:ext uri="{FF2B5EF4-FFF2-40B4-BE49-F238E27FC236}">
                <a16:creationId xmlns:a16="http://schemas.microsoft.com/office/drawing/2014/main" id="{C9CBC73D-02C7-709A-CD48-427B38BB187F}"/>
              </a:ext>
            </a:extLst>
          </p:cNvPr>
          <p:cNvSpPr>
            <a:spLocks noGrp="1"/>
          </p:cNvSpPr>
          <p:nvPr>
            <p:ph type="pic" sz="quarter" idx="13"/>
          </p:nvPr>
        </p:nvSpPr>
        <p:spPr>
          <a:xfrm>
            <a:off x="241953" y="1692309"/>
            <a:ext cx="2587039" cy="1559859"/>
          </a:xfrm>
          <a:prstGeom prst="rect">
            <a:avLst/>
          </a:prstGeom>
        </p:spPr>
        <p:txBody>
          <a:bodyPr/>
          <a:lstStyle>
            <a:lvl1pPr marL="0" indent="0">
              <a:buNone/>
              <a:defRPr sz="1600" b="0" i="1">
                <a:latin typeface="Mona-Sans Regular" pitchFamily="2" charset="77"/>
              </a:defRPr>
            </a:lvl1pPr>
          </a:lstStyle>
          <a:p>
            <a:endParaRPr lang="en-US" dirty="0"/>
          </a:p>
        </p:txBody>
      </p:sp>
      <p:sp>
        <p:nvSpPr>
          <p:cNvPr id="3" name="Text Placeholder 3">
            <a:extLst>
              <a:ext uri="{FF2B5EF4-FFF2-40B4-BE49-F238E27FC236}">
                <a16:creationId xmlns:a16="http://schemas.microsoft.com/office/drawing/2014/main" id="{FB8271F7-0D03-9CE4-1DE2-F4C6B4682C37}"/>
              </a:ext>
            </a:extLst>
          </p:cNvPr>
          <p:cNvSpPr>
            <a:spLocks noGrp="1"/>
          </p:cNvSpPr>
          <p:nvPr>
            <p:ph type="body" sz="quarter" idx="14" hasCustomPrompt="1"/>
          </p:nvPr>
        </p:nvSpPr>
        <p:spPr>
          <a:xfrm>
            <a:off x="3275862" y="3704754"/>
            <a:ext cx="2555146" cy="2831738"/>
          </a:xfrm>
          <a:prstGeom prst="rect">
            <a:avLst/>
          </a:prstGeom>
        </p:spPr>
        <p:txBody>
          <a:bodyPr/>
          <a:lstStyle>
            <a:lvl1pPr marL="0" indent="0" algn="just">
              <a:buNone/>
              <a:defRPr sz="1600" b="0" i="1">
                <a:latin typeface="Mona-Sans Regular" pitchFamily="2" charset="77"/>
              </a:defRPr>
            </a:lvl1pPr>
          </a:lstStyle>
          <a:p>
            <a:pPr lvl="0"/>
            <a:r>
              <a:rPr lang="en-US" dirty="0"/>
              <a:t>   </a:t>
            </a:r>
          </a:p>
        </p:txBody>
      </p:sp>
      <p:sp>
        <p:nvSpPr>
          <p:cNvPr id="5" name="Picture Placeholder 7">
            <a:extLst>
              <a:ext uri="{FF2B5EF4-FFF2-40B4-BE49-F238E27FC236}">
                <a16:creationId xmlns:a16="http://schemas.microsoft.com/office/drawing/2014/main" id="{BC199D81-DBAA-EF30-F9B2-0DAC793C3B07}"/>
              </a:ext>
            </a:extLst>
          </p:cNvPr>
          <p:cNvSpPr>
            <a:spLocks noGrp="1"/>
          </p:cNvSpPr>
          <p:nvPr>
            <p:ph type="pic" sz="quarter" idx="15"/>
          </p:nvPr>
        </p:nvSpPr>
        <p:spPr>
          <a:xfrm>
            <a:off x="3249079" y="1692308"/>
            <a:ext cx="2587039" cy="1559859"/>
          </a:xfrm>
          <a:prstGeom prst="rect">
            <a:avLst/>
          </a:prstGeom>
        </p:spPr>
        <p:txBody>
          <a:bodyPr/>
          <a:lstStyle>
            <a:lvl1pPr marL="0" indent="0">
              <a:buNone/>
              <a:defRPr sz="1600" b="0" i="1">
                <a:latin typeface="Mona-Sans Regular" pitchFamily="2" charset="77"/>
              </a:defRPr>
            </a:lvl1pPr>
          </a:lstStyle>
          <a:p>
            <a:endParaRPr lang="en-US" dirty="0"/>
          </a:p>
        </p:txBody>
      </p:sp>
      <p:sp>
        <p:nvSpPr>
          <p:cNvPr id="6" name="Text Placeholder 3">
            <a:extLst>
              <a:ext uri="{FF2B5EF4-FFF2-40B4-BE49-F238E27FC236}">
                <a16:creationId xmlns:a16="http://schemas.microsoft.com/office/drawing/2014/main" id="{2C174C70-95D6-B0EE-EB61-F3BFB1630EC2}"/>
              </a:ext>
            </a:extLst>
          </p:cNvPr>
          <p:cNvSpPr>
            <a:spLocks noGrp="1"/>
          </p:cNvSpPr>
          <p:nvPr>
            <p:ph type="body" sz="quarter" idx="16" hasCustomPrompt="1"/>
          </p:nvPr>
        </p:nvSpPr>
        <p:spPr>
          <a:xfrm>
            <a:off x="6282988" y="3704754"/>
            <a:ext cx="2555146" cy="2831738"/>
          </a:xfrm>
          <a:prstGeom prst="rect">
            <a:avLst/>
          </a:prstGeom>
        </p:spPr>
        <p:txBody>
          <a:bodyPr/>
          <a:lstStyle>
            <a:lvl1pPr marL="0" indent="0" algn="just">
              <a:buNone/>
              <a:defRPr sz="1600" b="0" i="1">
                <a:latin typeface="Mona-Sans Regular" pitchFamily="2" charset="77"/>
              </a:defRPr>
            </a:lvl1pPr>
          </a:lstStyle>
          <a:p>
            <a:pPr lvl="0"/>
            <a:r>
              <a:rPr lang="en-US" dirty="0"/>
              <a:t>   </a:t>
            </a:r>
          </a:p>
        </p:txBody>
      </p:sp>
      <p:sp>
        <p:nvSpPr>
          <p:cNvPr id="9" name="Picture Placeholder 7">
            <a:extLst>
              <a:ext uri="{FF2B5EF4-FFF2-40B4-BE49-F238E27FC236}">
                <a16:creationId xmlns:a16="http://schemas.microsoft.com/office/drawing/2014/main" id="{72130BC9-264B-85C4-82F0-9D4EC2C83766}"/>
              </a:ext>
            </a:extLst>
          </p:cNvPr>
          <p:cNvSpPr>
            <a:spLocks noGrp="1"/>
          </p:cNvSpPr>
          <p:nvPr>
            <p:ph type="pic" sz="quarter" idx="17"/>
          </p:nvPr>
        </p:nvSpPr>
        <p:spPr>
          <a:xfrm>
            <a:off x="6256205" y="1692308"/>
            <a:ext cx="2587039" cy="1559859"/>
          </a:xfrm>
          <a:prstGeom prst="rect">
            <a:avLst/>
          </a:prstGeom>
        </p:spPr>
        <p:txBody>
          <a:bodyPr/>
          <a:lstStyle>
            <a:lvl1pPr marL="0" indent="0">
              <a:buNone/>
              <a:defRPr sz="1600" b="0" i="1">
                <a:latin typeface="Mona-Sans Regular" pitchFamily="2" charset="77"/>
              </a:defRPr>
            </a:lvl1pPr>
          </a:lstStyle>
          <a:p>
            <a:endParaRPr lang="en-US" dirty="0"/>
          </a:p>
        </p:txBody>
      </p:sp>
      <p:sp>
        <p:nvSpPr>
          <p:cNvPr id="10" name="Text Placeholder 3">
            <a:extLst>
              <a:ext uri="{FF2B5EF4-FFF2-40B4-BE49-F238E27FC236}">
                <a16:creationId xmlns:a16="http://schemas.microsoft.com/office/drawing/2014/main" id="{5D0CED79-A771-AC30-169D-61337EA36FD1}"/>
              </a:ext>
            </a:extLst>
          </p:cNvPr>
          <p:cNvSpPr>
            <a:spLocks noGrp="1"/>
          </p:cNvSpPr>
          <p:nvPr>
            <p:ph type="body" sz="quarter" idx="18" hasCustomPrompt="1"/>
          </p:nvPr>
        </p:nvSpPr>
        <p:spPr>
          <a:xfrm>
            <a:off x="9316897" y="3704754"/>
            <a:ext cx="2555146" cy="2831738"/>
          </a:xfrm>
          <a:prstGeom prst="rect">
            <a:avLst/>
          </a:prstGeom>
        </p:spPr>
        <p:txBody>
          <a:bodyPr/>
          <a:lstStyle>
            <a:lvl1pPr marL="0" indent="0" algn="just">
              <a:buNone/>
              <a:defRPr sz="1600" b="0" i="1">
                <a:latin typeface="Mona-Sans Regular" pitchFamily="2" charset="77"/>
              </a:defRPr>
            </a:lvl1pPr>
          </a:lstStyle>
          <a:p>
            <a:pPr lvl="0"/>
            <a:r>
              <a:rPr lang="en-US" dirty="0"/>
              <a:t>   </a:t>
            </a:r>
          </a:p>
        </p:txBody>
      </p:sp>
      <p:sp>
        <p:nvSpPr>
          <p:cNvPr id="11" name="Picture Placeholder 7">
            <a:extLst>
              <a:ext uri="{FF2B5EF4-FFF2-40B4-BE49-F238E27FC236}">
                <a16:creationId xmlns:a16="http://schemas.microsoft.com/office/drawing/2014/main" id="{9D7277CA-6FE9-2760-704F-19DE3710A91E}"/>
              </a:ext>
            </a:extLst>
          </p:cNvPr>
          <p:cNvSpPr>
            <a:spLocks noGrp="1"/>
          </p:cNvSpPr>
          <p:nvPr>
            <p:ph type="pic" sz="quarter" idx="19"/>
          </p:nvPr>
        </p:nvSpPr>
        <p:spPr>
          <a:xfrm>
            <a:off x="9290114" y="1692308"/>
            <a:ext cx="2587039" cy="1559859"/>
          </a:xfrm>
          <a:prstGeom prst="rect">
            <a:avLst/>
          </a:prstGeom>
        </p:spPr>
        <p:txBody>
          <a:bodyPr/>
          <a:lstStyle>
            <a:lvl1pPr marL="0" indent="0">
              <a:buNone/>
              <a:defRPr sz="1600" b="0" i="1">
                <a:latin typeface="Mona-Sans Regular" pitchFamily="2" charset="77"/>
              </a:defRPr>
            </a:lvl1pPr>
          </a:lstStyle>
          <a:p>
            <a:endParaRPr lang="en-US" dirty="0"/>
          </a:p>
        </p:txBody>
      </p:sp>
    </p:spTree>
    <p:extLst>
      <p:ext uri="{BB962C8B-B14F-4D97-AF65-F5344CB8AC3E}">
        <p14:creationId xmlns:p14="http://schemas.microsoft.com/office/powerpoint/2010/main" val="39630989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lumn Image">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492C3D63-B045-1F40-E9FB-4532D5D5BAA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15101" y="350080"/>
            <a:ext cx="2629805" cy="290662"/>
          </a:xfrm>
          <a:prstGeom prst="rect">
            <a:avLst/>
          </a:prstGeom>
        </p:spPr>
      </p:pic>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sp>
        <p:nvSpPr>
          <p:cNvPr id="7" name="Text Placeholder 6">
            <a:extLst>
              <a:ext uri="{FF2B5EF4-FFF2-40B4-BE49-F238E27FC236}">
                <a16:creationId xmlns:a16="http://schemas.microsoft.com/office/drawing/2014/main" id="{320F9C06-1A38-7B83-7DA0-7E8A7024C2F5}"/>
              </a:ext>
            </a:extLst>
          </p:cNvPr>
          <p:cNvSpPr>
            <a:spLocks noGrp="1"/>
          </p:cNvSpPr>
          <p:nvPr>
            <p:ph type="body" sz="quarter" idx="11" hasCustomPrompt="1"/>
          </p:nvPr>
        </p:nvSpPr>
        <p:spPr>
          <a:xfrm>
            <a:off x="201613" y="806451"/>
            <a:ext cx="11690166" cy="532878"/>
          </a:xfrm>
          <a:prstGeom prst="rect">
            <a:avLst/>
          </a:prstGeom>
        </p:spPr>
        <p:txBody>
          <a:bodyPr/>
          <a:lstStyle>
            <a:lvl1pPr marL="0" indent="0">
              <a:buNone/>
              <a:defRPr b="1" i="0">
                <a:latin typeface="Mona-Sans" pitchFamily="2" charset="77"/>
              </a:defRPr>
            </a:lvl1pPr>
          </a:lstStyle>
          <a:p>
            <a:pPr lvl="0"/>
            <a:r>
              <a:rPr lang="en-US" dirty="0"/>
              <a:t>Two Column Image</a:t>
            </a:r>
          </a:p>
        </p:txBody>
      </p:sp>
      <p:sp>
        <p:nvSpPr>
          <p:cNvPr id="8" name="Picture Placeholder 7">
            <a:extLst>
              <a:ext uri="{FF2B5EF4-FFF2-40B4-BE49-F238E27FC236}">
                <a16:creationId xmlns:a16="http://schemas.microsoft.com/office/drawing/2014/main" id="{C9CBC73D-02C7-709A-CD48-427B38BB187F}"/>
              </a:ext>
            </a:extLst>
          </p:cNvPr>
          <p:cNvSpPr>
            <a:spLocks noGrp="1"/>
          </p:cNvSpPr>
          <p:nvPr>
            <p:ph type="pic" sz="quarter" idx="13"/>
          </p:nvPr>
        </p:nvSpPr>
        <p:spPr>
          <a:xfrm>
            <a:off x="6302191" y="1646239"/>
            <a:ext cx="5589588" cy="4870450"/>
          </a:xfrm>
          <a:prstGeom prst="rect">
            <a:avLst/>
          </a:prstGeom>
        </p:spPr>
        <p:txBody>
          <a:bodyPr/>
          <a:lstStyle>
            <a:lvl1pPr marL="0" indent="0">
              <a:buNone/>
              <a:defRPr sz="1600" b="0" i="1">
                <a:latin typeface="Mona-Sans Regular" pitchFamily="2" charset="77"/>
              </a:defRPr>
            </a:lvl1pPr>
          </a:lstStyle>
          <a:p>
            <a:endParaRPr lang="en-US" dirty="0"/>
          </a:p>
        </p:txBody>
      </p:sp>
      <p:sp>
        <p:nvSpPr>
          <p:cNvPr id="2" name="Picture Placeholder 7">
            <a:extLst>
              <a:ext uri="{FF2B5EF4-FFF2-40B4-BE49-F238E27FC236}">
                <a16:creationId xmlns:a16="http://schemas.microsoft.com/office/drawing/2014/main" id="{08E811E3-93C2-5821-4C22-6DFC44344ACE}"/>
              </a:ext>
            </a:extLst>
          </p:cNvPr>
          <p:cNvSpPr>
            <a:spLocks noGrp="1"/>
          </p:cNvSpPr>
          <p:nvPr>
            <p:ph type="pic" sz="quarter" idx="14"/>
          </p:nvPr>
        </p:nvSpPr>
        <p:spPr>
          <a:xfrm>
            <a:off x="201613" y="1646239"/>
            <a:ext cx="5589588" cy="4870450"/>
          </a:xfrm>
          <a:prstGeom prst="rect">
            <a:avLst/>
          </a:prstGeom>
        </p:spPr>
        <p:txBody>
          <a:bodyPr/>
          <a:lstStyle>
            <a:lvl1pPr marL="0" indent="0">
              <a:buNone/>
              <a:defRPr sz="1600" b="0" i="1">
                <a:latin typeface="Mona-Sans Regular" pitchFamily="2" charset="77"/>
              </a:defRPr>
            </a:lvl1pPr>
          </a:lstStyle>
          <a:p>
            <a:endParaRPr lang="en-US" dirty="0"/>
          </a:p>
        </p:txBody>
      </p:sp>
    </p:spTree>
    <p:extLst>
      <p:ext uri="{BB962C8B-B14F-4D97-AF65-F5344CB8AC3E}">
        <p14:creationId xmlns:p14="http://schemas.microsoft.com/office/powerpoint/2010/main" val="15434290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imple Logo Only">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492C3D63-B045-1F40-E9FB-4532D5D5BAA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15101" y="350080"/>
            <a:ext cx="2629805" cy="290662"/>
          </a:xfrm>
          <a:prstGeom prst="rect">
            <a:avLst/>
          </a:prstGeom>
        </p:spPr>
      </p:pic>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spTree>
    <p:extLst>
      <p:ext uri="{BB962C8B-B14F-4D97-AF65-F5344CB8AC3E}">
        <p14:creationId xmlns:p14="http://schemas.microsoft.com/office/powerpoint/2010/main" val="37981095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imple Logo Only Dark">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3E70CB-548C-E7E1-3D9B-3A131257575B}"/>
              </a:ext>
            </a:extLst>
          </p:cNvPr>
          <p:cNvSpPr/>
          <p:nvPr userDrawn="1"/>
        </p:nvSpPr>
        <p:spPr>
          <a:xfrm>
            <a:off x="0" y="45719"/>
            <a:ext cx="12192000" cy="681228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pic>
        <p:nvPicPr>
          <p:cNvPr id="2" name="Picture 1">
            <a:extLst>
              <a:ext uri="{FF2B5EF4-FFF2-40B4-BE49-F238E27FC236}">
                <a16:creationId xmlns:a16="http://schemas.microsoft.com/office/drawing/2014/main" id="{1AD2CEFE-26C4-32E5-FB0D-436925C00106}"/>
              </a:ext>
            </a:extLst>
          </p:cNvPr>
          <p:cNvPicPr>
            <a:picLocks noChangeAspect="1"/>
          </p:cNvPicPr>
          <p:nvPr userDrawn="1"/>
        </p:nvPicPr>
        <p:blipFill>
          <a:blip r:embed="rId2"/>
          <a:stretch>
            <a:fillRect/>
          </a:stretch>
        </p:blipFill>
        <p:spPr>
          <a:xfrm>
            <a:off x="315101" y="347895"/>
            <a:ext cx="2616358" cy="296700"/>
          </a:xfrm>
          <a:prstGeom prst="rect">
            <a:avLst/>
          </a:prstGeom>
        </p:spPr>
      </p:pic>
    </p:spTree>
    <p:extLst>
      <p:ext uri="{BB962C8B-B14F-4D97-AF65-F5344CB8AC3E}">
        <p14:creationId xmlns:p14="http://schemas.microsoft.com/office/powerpoint/2010/main" val="13879582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atellite Map">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5" name="Picture 4" descr="Map&#10;&#10;Description automatically generated">
            <a:extLst>
              <a:ext uri="{FF2B5EF4-FFF2-40B4-BE49-F238E27FC236}">
                <a16:creationId xmlns:a16="http://schemas.microsoft.com/office/drawing/2014/main" id="{78734C00-CE0C-AD26-5550-748155BEC4A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097"/>
            <a:ext cx="12192000" cy="7390725"/>
          </a:xfrm>
          <a:prstGeom prst="rect">
            <a:avLst/>
          </a:prstGeom>
        </p:spPr>
      </p:pic>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pic>
        <p:nvPicPr>
          <p:cNvPr id="2" name="Picture 1">
            <a:extLst>
              <a:ext uri="{FF2B5EF4-FFF2-40B4-BE49-F238E27FC236}">
                <a16:creationId xmlns:a16="http://schemas.microsoft.com/office/drawing/2014/main" id="{1AD2CEFE-26C4-32E5-FB0D-436925C00106}"/>
              </a:ext>
            </a:extLst>
          </p:cNvPr>
          <p:cNvPicPr>
            <a:picLocks noChangeAspect="1"/>
          </p:cNvPicPr>
          <p:nvPr userDrawn="1"/>
        </p:nvPicPr>
        <p:blipFill>
          <a:blip r:embed="rId3"/>
          <a:stretch>
            <a:fillRect/>
          </a:stretch>
        </p:blipFill>
        <p:spPr>
          <a:xfrm>
            <a:off x="315101" y="347895"/>
            <a:ext cx="2616358" cy="296700"/>
          </a:xfrm>
          <a:prstGeom prst="rect">
            <a:avLst/>
          </a:prstGeom>
        </p:spPr>
      </p:pic>
    </p:spTree>
    <p:extLst>
      <p:ext uri="{BB962C8B-B14F-4D97-AF65-F5344CB8AC3E}">
        <p14:creationId xmlns:p14="http://schemas.microsoft.com/office/powerpoint/2010/main" val="7176964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ic Map">
    <p:bg>
      <p:bgPr>
        <a:solidFill>
          <a:schemeClr val="accent3"/>
        </a:solidFill>
        <a:effectLst/>
      </p:bgPr>
    </p:bg>
    <p:spTree>
      <p:nvGrpSpPr>
        <p:cNvPr id="1" name=""/>
        <p:cNvGrpSpPr/>
        <p:nvPr/>
      </p:nvGrpSpPr>
      <p:grpSpPr>
        <a:xfrm>
          <a:off x="0" y="0"/>
          <a:ext cx="0" cy="0"/>
          <a:chOff x="0" y="0"/>
          <a:chExt cx="0" cy="0"/>
        </a:xfrm>
      </p:grpSpPr>
      <p:pic>
        <p:nvPicPr>
          <p:cNvPr id="11" name="Picture 10" descr="A picture containing food, beverage&#10;&#10;Description automatically generated">
            <a:extLst>
              <a:ext uri="{FF2B5EF4-FFF2-40B4-BE49-F238E27FC236}">
                <a16:creationId xmlns:a16="http://schemas.microsoft.com/office/drawing/2014/main" id="{EB4BFC98-685E-7D1B-E49C-F1C98CAE8FE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pic>
        <p:nvPicPr>
          <p:cNvPr id="13" name="Graphic 12">
            <a:extLst>
              <a:ext uri="{FF2B5EF4-FFF2-40B4-BE49-F238E27FC236}">
                <a16:creationId xmlns:a16="http://schemas.microsoft.com/office/drawing/2014/main" id="{8297A252-23E2-137D-BF22-797BA7361793}"/>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15101" y="350080"/>
            <a:ext cx="2629805" cy="290662"/>
          </a:xfrm>
          <a:prstGeom prst="rect">
            <a:avLst/>
          </a:prstGeom>
        </p:spPr>
      </p:pic>
    </p:spTree>
    <p:extLst>
      <p:ext uri="{BB962C8B-B14F-4D97-AF65-F5344CB8AC3E}">
        <p14:creationId xmlns:p14="http://schemas.microsoft.com/office/powerpoint/2010/main" val="1455908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termediate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EC3827-8D6A-EECC-929A-F07E660A427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2192001" cy="6858001"/>
          </a:xfrm>
          <a:prstGeom prst="rect">
            <a:avLst/>
          </a:prstGeom>
        </p:spPr>
      </p:pic>
      <p:sp>
        <p:nvSpPr>
          <p:cNvPr id="7" name="Rectangle 6">
            <a:extLst>
              <a:ext uri="{FF2B5EF4-FFF2-40B4-BE49-F238E27FC236}">
                <a16:creationId xmlns:a16="http://schemas.microsoft.com/office/drawing/2014/main" id="{E9E76908-18F6-5509-A306-8B1330E34D0F}"/>
              </a:ext>
            </a:extLst>
          </p:cNvPr>
          <p:cNvSpPr/>
          <p:nvPr userDrawn="1"/>
        </p:nvSpPr>
        <p:spPr>
          <a:xfrm>
            <a:off x="-1" y="-1"/>
            <a:ext cx="12192001" cy="6858001"/>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BE0AAE79-73C5-C96D-B104-848150D6390B}"/>
              </a:ext>
            </a:extLst>
          </p:cNvPr>
          <p:cNvGrpSpPr/>
          <p:nvPr userDrawn="1"/>
        </p:nvGrpSpPr>
        <p:grpSpPr>
          <a:xfrm>
            <a:off x="2915769" y="2178421"/>
            <a:ext cx="6360459" cy="2501155"/>
            <a:chOff x="2864223" y="2353233"/>
            <a:chExt cx="6360459" cy="2501155"/>
          </a:xfrm>
        </p:grpSpPr>
        <p:sp>
          <p:nvSpPr>
            <p:cNvPr id="8" name="Chevron 7">
              <a:extLst>
                <a:ext uri="{FF2B5EF4-FFF2-40B4-BE49-F238E27FC236}">
                  <a16:creationId xmlns:a16="http://schemas.microsoft.com/office/drawing/2014/main" id="{A50DDF6D-FBC7-A298-E4B8-76A609BF38B0}"/>
                </a:ext>
              </a:extLst>
            </p:cNvPr>
            <p:cNvSpPr/>
            <p:nvPr userDrawn="1"/>
          </p:nvSpPr>
          <p:spPr>
            <a:xfrm>
              <a:off x="2864223" y="2353235"/>
              <a:ext cx="2501153" cy="2501153"/>
            </a:xfrm>
            <a:prstGeom prst="chevron">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Chevron 8">
              <a:extLst>
                <a:ext uri="{FF2B5EF4-FFF2-40B4-BE49-F238E27FC236}">
                  <a16:creationId xmlns:a16="http://schemas.microsoft.com/office/drawing/2014/main" id="{7400BB56-85A2-2992-72D9-2757BE8F8BD0}"/>
                </a:ext>
              </a:extLst>
            </p:cNvPr>
            <p:cNvSpPr/>
            <p:nvPr userDrawn="1"/>
          </p:nvSpPr>
          <p:spPr>
            <a:xfrm>
              <a:off x="6723529" y="2353233"/>
              <a:ext cx="2501153" cy="2501153"/>
            </a:xfrm>
            <a:prstGeom prst="chevron">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Chevron 9">
              <a:extLst>
                <a:ext uri="{FF2B5EF4-FFF2-40B4-BE49-F238E27FC236}">
                  <a16:creationId xmlns:a16="http://schemas.microsoft.com/office/drawing/2014/main" id="{D7AFB760-662A-0C8A-3D6E-70F901F92B17}"/>
                </a:ext>
              </a:extLst>
            </p:cNvPr>
            <p:cNvSpPr/>
            <p:nvPr userDrawn="1"/>
          </p:nvSpPr>
          <p:spPr>
            <a:xfrm>
              <a:off x="4793876" y="2353234"/>
              <a:ext cx="2501153" cy="2501153"/>
            </a:xfrm>
            <a:prstGeom prst="chevron">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31346981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termediate 2">
    <p:spTree>
      <p:nvGrpSpPr>
        <p:cNvPr id="1" name=""/>
        <p:cNvGrpSpPr/>
        <p:nvPr/>
      </p:nvGrpSpPr>
      <p:grpSpPr>
        <a:xfrm>
          <a:off x="0" y="0"/>
          <a:ext cx="0" cy="0"/>
          <a:chOff x="0" y="0"/>
          <a:chExt cx="0" cy="0"/>
        </a:xfrm>
      </p:grpSpPr>
      <p:pic>
        <p:nvPicPr>
          <p:cNvPr id="3" name="Picture 2" descr="A picture containing water, outdoor, wave&#10;&#10;Description automatically generated">
            <a:extLst>
              <a:ext uri="{FF2B5EF4-FFF2-40B4-BE49-F238E27FC236}">
                <a16:creationId xmlns:a16="http://schemas.microsoft.com/office/drawing/2014/main" id="{FFDEB8BD-E3E1-C7C7-AC10-157EACBF68D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200AB8D2-970C-70CD-E21A-5EA81F168CC3}"/>
              </a:ext>
            </a:extLst>
          </p:cNvPr>
          <p:cNvSpPr/>
          <p:nvPr userDrawn="1"/>
        </p:nvSpPr>
        <p:spPr>
          <a:xfrm>
            <a:off x="-1" y="-1"/>
            <a:ext cx="12192001" cy="6858001"/>
          </a:xfrm>
          <a:prstGeom prst="rect">
            <a:avLst/>
          </a:prstGeom>
          <a:solidFill>
            <a:schemeClr val="tx1">
              <a:alpha val="5005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a:extLst>
              <a:ext uri="{FF2B5EF4-FFF2-40B4-BE49-F238E27FC236}">
                <a16:creationId xmlns:a16="http://schemas.microsoft.com/office/drawing/2014/main" id="{60EB094F-E449-CD40-9926-BD47CADC0062}"/>
              </a:ext>
            </a:extLst>
          </p:cNvPr>
          <p:cNvSpPr/>
          <p:nvPr userDrawn="1"/>
        </p:nvSpPr>
        <p:spPr>
          <a:xfrm>
            <a:off x="3769658" y="2276699"/>
            <a:ext cx="4652682" cy="2304599"/>
          </a:xfrm>
          <a:prstGeom prst="rightArrow">
            <a:avLst/>
          </a:prstGeom>
          <a:solidFill>
            <a:schemeClr val="bg1">
              <a:alpha val="498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81190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Full Page Image &amp; Title">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6B0A61B-3A6F-2F01-139B-1D962F72AD91}"/>
              </a:ext>
            </a:extLst>
          </p:cNvPr>
          <p:cNvSpPr/>
          <p:nvPr userDrawn="1"/>
        </p:nvSpPr>
        <p:spPr>
          <a:xfrm>
            <a:off x="0" y="45719"/>
            <a:ext cx="12192000" cy="8846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dirty="0">
              <a:latin typeface="Mona-Sans Regular" pitchFamily="2" charset="77"/>
            </a:endParaRPr>
          </a:p>
        </p:txBody>
      </p:sp>
      <p:sp>
        <p:nvSpPr>
          <p:cNvPr id="4" name="Picture Placeholder 3">
            <a:extLst>
              <a:ext uri="{FF2B5EF4-FFF2-40B4-BE49-F238E27FC236}">
                <a16:creationId xmlns:a16="http://schemas.microsoft.com/office/drawing/2014/main" id="{007B1AC1-7C08-1519-61B2-67D167404553}"/>
              </a:ext>
            </a:extLst>
          </p:cNvPr>
          <p:cNvSpPr>
            <a:spLocks noGrp="1"/>
          </p:cNvSpPr>
          <p:nvPr>
            <p:ph type="pic" sz="quarter" idx="10"/>
          </p:nvPr>
        </p:nvSpPr>
        <p:spPr>
          <a:xfrm>
            <a:off x="0" y="930374"/>
            <a:ext cx="12192000" cy="5927625"/>
          </a:xfrm>
          <a:prstGeom prst="rect">
            <a:avLst/>
          </a:prstGeom>
        </p:spPr>
        <p:txBody>
          <a:bodyPr anchor="t" anchorCtr="1"/>
          <a:lstStyle>
            <a:lvl1pPr marL="0" indent="0" algn="ctr">
              <a:buNone/>
              <a:defRPr>
                <a:latin typeface="Mona-Sans SemiBold" pitchFamily="2" charset="77"/>
              </a:defRPr>
            </a:lvl1pPr>
          </a:lstStyle>
          <a:p>
            <a:endParaRPr lang="en-US" dirty="0"/>
          </a:p>
        </p:txBody>
      </p:sp>
      <p:sp>
        <p:nvSpPr>
          <p:cNvPr id="9" name="Text Placeholder 8">
            <a:extLst>
              <a:ext uri="{FF2B5EF4-FFF2-40B4-BE49-F238E27FC236}">
                <a16:creationId xmlns:a16="http://schemas.microsoft.com/office/drawing/2014/main" id="{E5261BE6-5C55-DC74-2070-9D519AD02DB3}"/>
              </a:ext>
            </a:extLst>
          </p:cNvPr>
          <p:cNvSpPr>
            <a:spLocks noGrp="1"/>
          </p:cNvSpPr>
          <p:nvPr>
            <p:ph type="body" sz="quarter" idx="11" hasCustomPrompt="1"/>
          </p:nvPr>
        </p:nvSpPr>
        <p:spPr>
          <a:xfrm>
            <a:off x="201705" y="253097"/>
            <a:ext cx="11752729" cy="469900"/>
          </a:xfrm>
          <a:prstGeom prst="rect">
            <a:avLst/>
          </a:prstGeom>
        </p:spPr>
        <p:txBody>
          <a:bodyPr/>
          <a:lstStyle>
            <a:lvl1pPr marL="0" indent="0" algn="ctr">
              <a:buNone/>
              <a:defRPr b="1" i="0">
                <a:solidFill>
                  <a:schemeClr val="bg1"/>
                </a:solidFill>
                <a:latin typeface="Mona-Sans" pitchFamily="2" charset="77"/>
              </a:defRPr>
            </a:lvl1pPr>
          </a:lstStyle>
          <a:p>
            <a:pPr lvl="0"/>
            <a:r>
              <a:rPr lang="en-US" dirty="0"/>
              <a:t>Full Page Image / Title</a:t>
            </a:r>
          </a:p>
        </p:txBody>
      </p:sp>
    </p:spTree>
    <p:extLst>
      <p:ext uri="{BB962C8B-B14F-4D97-AF65-F5344CB8AC3E}">
        <p14:creationId xmlns:p14="http://schemas.microsoft.com/office/powerpoint/2010/main" val="42133438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resentation Title Card - Simple">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492C3D63-B045-1F40-E9FB-4532D5D5BAA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15101" y="350079"/>
            <a:ext cx="5233083" cy="578393"/>
          </a:xfrm>
          <a:prstGeom prst="rect">
            <a:avLst/>
          </a:prstGeom>
        </p:spPr>
      </p:pic>
      <p:sp>
        <p:nvSpPr>
          <p:cNvPr id="35" name="Rounded Rectangle 34">
            <a:extLst>
              <a:ext uri="{FF2B5EF4-FFF2-40B4-BE49-F238E27FC236}">
                <a16:creationId xmlns:a16="http://schemas.microsoft.com/office/drawing/2014/main" id="{F4E58489-83DC-2364-274F-398B4776F790}"/>
              </a:ext>
            </a:extLst>
          </p:cNvPr>
          <p:cNvSpPr/>
          <p:nvPr userDrawn="1"/>
        </p:nvSpPr>
        <p:spPr>
          <a:xfrm>
            <a:off x="7493000" y="1112247"/>
            <a:ext cx="1130300" cy="1308100"/>
          </a:xfrm>
          <a:prstGeom prst="roundRect">
            <a:avLst>
              <a:gd name="adj" fmla="val 388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sp>
        <p:nvSpPr>
          <p:cNvPr id="39" name="Rounded Rectangle 38">
            <a:extLst>
              <a:ext uri="{FF2B5EF4-FFF2-40B4-BE49-F238E27FC236}">
                <a16:creationId xmlns:a16="http://schemas.microsoft.com/office/drawing/2014/main" id="{519D87D5-E7D9-46B3-4881-F749E3FAF3A2}"/>
              </a:ext>
            </a:extLst>
          </p:cNvPr>
          <p:cNvSpPr/>
          <p:nvPr userDrawn="1"/>
        </p:nvSpPr>
        <p:spPr>
          <a:xfrm>
            <a:off x="7493000" y="2814047"/>
            <a:ext cx="2222500" cy="1308100"/>
          </a:xfrm>
          <a:prstGeom prst="roundRect">
            <a:avLst>
              <a:gd name="adj" fmla="val 388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sp>
        <p:nvSpPr>
          <p:cNvPr id="41" name="Rounded Rectangle 40">
            <a:extLst>
              <a:ext uri="{FF2B5EF4-FFF2-40B4-BE49-F238E27FC236}">
                <a16:creationId xmlns:a16="http://schemas.microsoft.com/office/drawing/2014/main" id="{D769038E-983C-F733-DFD1-CC32681EC193}"/>
              </a:ext>
            </a:extLst>
          </p:cNvPr>
          <p:cNvSpPr/>
          <p:nvPr userDrawn="1"/>
        </p:nvSpPr>
        <p:spPr>
          <a:xfrm>
            <a:off x="7492999" y="4515847"/>
            <a:ext cx="3266299" cy="1308100"/>
          </a:xfrm>
          <a:prstGeom prst="roundRect">
            <a:avLst>
              <a:gd name="adj" fmla="val 388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sp>
        <p:nvSpPr>
          <p:cNvPr id="48" name="Round Same-side Corner of Rectangle 47">
            <a:extLst>
              <a:ext uri="{FF2B5EF4-FFF2-40B4-BE49-F238E27FC236}">
                <a16:creationId xmlns:a16="http://schemas.microsoft.com/office/drawing/2014/main" id="{827DFC37-FE38-DA2D-0784-98A950867A3B}"/>
              </a:ext>
            </a:extLst>
          </p:cNvPr>
          <p:cNvSpPr/>
          <p:nvPr userDrawn="1"/>
        </p:nvSpPr>
        <p:spPr>
          <a:xfrm rot="16200000">
            <a:off x="9941779" y="182540"/>
            <a:ext cx="1332931" cy="3167514"/>
          </a:xfrm>
          <a:prstGeom prst="round2SameRect">
            <a:avLst>
              <a:gd name="adj1" fmla="val 3698"/>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sp>
        <p:nvSpPr>
          <p:cNvPr id="49" name="Round Same-side Corner of Rectangle 48">
            <a:extLst>
              <a:ext uri="{FF2B5EF4-FFF2-40B4-BE49-F238E27FC236}">
                <a16:creationId xmlns:a16="http://schemas.microsoft.com/office/drawing/2014/main" id="{89D767CA-890E-7518-5A63-3B451A6505EF}"/>
              </a:ext>
            </a:extLst>
          </p:cNvPr>
          <p:cNvSpPr/>
          <p:nvPr userDrawn="1"/>
        </p:nvSpPr>
        <p:spPr>
          <a:xfrm rot="16200000">
            <a:off x="10479729" y="2434705"/>
            <a:ext cx="1332931" cy="2091615"/>
          </a:xfrm>
          <a:prstGeom prst="round2SameRect">
            <a:avLst>
              <a:gd name="adj1" fmla="val 3698"/>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sp>
        <p:nvSpPr>
          <p:cNvPr id="50" name="Round Same-side Corner of Rectangle 49">
            <a:extLst>
              <a:ext uri="{FF2B5EF4-FFF2-40B4-BE49-F238E27FC236}">
                <a16:creationId xmlns:a16="http://schemas.microsoft.com/office/drawing/2014/main" id="{057A19E5-C91D-2131-889E-DD4E51A2BE56}"/>
              </a:ext>
            </a:extLst>
          </p:cNvPr>
          <p:cNvSpPr/>
          <p:nvPr userDrawn="1"/>
        </p:nvSpPr>
        <p:spPr>
          <a:xfrm rot="16200000">
            <a:off x="11005865" y="4661411"/>
            <a:ext cx="1332931" cy="1039342"/>
          </a:xfrm>
          <a:prstGeom prst="round2SameRect">
            <a:avLst>
              <a:gd name="adj1" fmla="val 3698"/>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pic>
        <p:nvPicPr>
          <p:cNvPr id="51" name="Picture 2" descr="Flag of Europe - Wikipedia">
            <a:extLst>
              <a:ext uri="{FF2B5EF4-FFF2-40B4-BE49-F238E27FC236}">
                <a16:creationId xmlns:a16="http://schemas.microsoft.com/office/drawing/2014/main" id="{429CE863-AB69-E954-53D5-1227BAA5BB4C}"/>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288981" y="6117528"/>
            <a:ext cx="678060" cy="439809"/>
          </a:xfrm>
          <a:prstGeom prst="rect">
            <a:avLst/>
          </a:prstGeom>
          <a:noFill/>
          <a:extLst>
            <a:ext uri="{909E8E84-426E-40DD-AFC4-6F175D3DCCD1}">
              <a14:hiddenFill xmlns:a14="http://schemas.microsoft.com/office/drawing/2010/main">
                <a:solidFill>
                  <a:srgbClr val="FFFFFF"/>
                </a:solidFill>
              </a14:hiddenFill>
            </a:ext>
          </a:extLst>
        </p:spPr>
      </p:pic>
      <p:sp>
        <p:nvSpPr>
          <p:cNvPr id="52" name="TextBox 51">
            <a:extLst>
              <a:ext uri="{FF2B5EF4-FFF2-40B4-BE49-F238E27FC236}">
                <a16:creationId xmlns:a16="http://schemas.microsoft.com/office/drawing/2014/main" id="{8827A5AB-C393-6196-60A7-4461062C7435}"/>
              </a:ext>
            </a:extLst>
          </p:cNvPr>
          <p:cNvSpPr txBox="1"/>
          <p:nvPr userDrawn="1"/>
        </p:nvSpPr>
        <p:spPr>
          <a:xfrm>
            <a:off x="972247" y="6060434"/>
            <a:ext cx="5605828" cy="553998"/>
          </a:xfrm>
          <a:prstGeom prst="rect">
            <a:avLst/>
          </a:prstGeom>
          <a:noFill/>
        </p:spPr>
        <p:txBody>
          <a:bodyPr wrap="square" rtlCol="0">
            <a:spAutoFit/>
          </a:bodyPr>
          <a:lstStyle/>
          <a:p>
            <a:r>
              <a:rPr lang="en-GB" sz="1000" b="0" i="0">
                <a:latin typeface="Mona-Sans Regular" pitchFamily="2" charset="77"/>
                <a:cs typeface="Arial" panose="020B0604020202020204" pitchFamily="34" charset="0"/>
              </a:rPr>
              <a:t>This project has received funding from the European Commission’s Horizon Europe Research and Innovation programme under grant agreement No 101094434. The European Commission is not responsible for any use that may be made of the information it contains.</a:t>
            </a:r>
            <a:endParaRPr lang="en-US" sz="1000" b="0" i="0">
              <a:latin typeface="Mona-Sans Regular" pitchFamily="2" charset="77"/>
              <a:ea typeface="Helvetica Neue" panose="02000503000000020004" pitchFamily="2" charset="0"/>
              <a:cs typeface="Arial" panose="020B0604020202020204" pitchFamily="34" charset="0"/>
            </a:endParaRPr>
          </a:p>
        </p:txBody>
      </p:sp>
      <p:pic>
        <p:nvPicPr>
          <p:cNvPr id="2" name="Graphic 1">
            <a:extLst>
              <a:ext uri="{FF2B5EF4-FFF2-40B4-BE49-F238E27FC236}">
                <a16:creationId xmlns:a16="http://schemas.microsoft.com/office/drawing/2014/main" id="{A2364AEE-D2DF-A6D9-2049-E48DC051A5FD}"/>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8802285" y="6208416"/>
            <a:ext cx="228600" cy="228600"/>
          </a:xfrm>
          <a:prstGeom prst="rect">
            <a:avLst/>
          </a:prstGeom>
        </p:spPr>
      </p:pic>
      <p:pic>
        <p:nvPicPr>
          <p:cNvPr id="3" name="Graphic 2">
            <a:extLst>
              <a:ext uri="{FF2B5EF4-FFF2-40B4-BE49-F238E27FC236}">
                <a16:creationId xmlns:a16="http://schemas.microsoft.com/office/drawing/2014/main" id="{00D18B5E-B56A-742E-7DBB-0E0DD006EC2C}"/>
              </a:ext>
            </a:extLst>
          </p:cNvPr>
          <p:cNvPicPr>
            <a:picLocks noChangeAspect="1"/>
          </p:cNvPicPr>
          <p:nvPr userDrawn="1"/>
        </p:nvPicPr>
        <p:blipFill>
          <a:blip r:embed="rId5">
            <a:extLst>
              <a:ext uri="{96DAC541-7B7A-43D3-8B79-37D633B846F1}">
                <asvg:svgBlip xmlns:asvg="http://schemas.microsoft.com/office/drawing/2016/SVG/main" r:embed="rId7"/>
              </a:ext>
            </a:extLst>
          </a:blip>
          <a:stretch>
            <a:fillRect/>
          </a:stretch>
        </p:blipFill>
        <p:spPr>
          <a:xfrm>
            <a:off x="10598865" y="6208416"/>
            <a:ext cx="228600" cy="228600"/>
          </a:xfrm>
          <a:prstGeom prst="rect">
            <a:avLst/>
          </a:prstGeom>
        </p:spPr>
      </p:pic>
      <p:pic>
        <p:nvPicPr>
          <p:cNvPr id="4" name="Graphic 3">
            <a:extLst>
              <a:ext uri="{FF2B5EF4-FFF2-40B4-BE49-F238E27FC236}">
                <a16:creationId xmlns:a16="http://schemas.microsoft.com/office/drawing/2014/main" id="{D70ACADF-8131-CF69-714D-38A6318F1931}"/>
              </a:ext>
            </a:extLst>
          </p:cNvPr>
          <p:cNvPicPr>
            <a:picLocks noChangeAspect="1"/>
          </p:cNvPicPr>
          <p:nvPr userDrawn="1"/>
        </p:nvPicPr>
        <p:blipFill>
          <a:blip r:embed="rId5">
            <a:extLst>
              <a:ext uri="{96DAC541-7B7A-43D3-8B79-37D633B846F1}">
                <asvg:svgBlip xmlns:asvg="http://schemas.microsoft.com/office/drawing/2016/SVG/main" r:embed="rId8"/>
              </a:ext>
            </a:extLst>
          </a:blip>
          <a:stretch>
            <a:fillRect/>
          </a:stretch>
        </p:blipFill>
        <p:spPr>
          <a:xfrm>
            <a:off x="7032224" y="6208416"/>
            <a:ext cx="228600" cy="228600"/>
          </a:xfrm>
          <a:prstGeom prst="rect">
            <a:avLst/>
          </a:prstGeom>
        </p:spPr>
      </p:pic>
      <p:sp>
        <p:nvSpPr>
          <p:cNvPr id="5" name="TextBox 4">
            <a:extLst>
              <a:ext uri="{FF2B5EF4-FFF2-40B4-BE49-F238E27FC236}">
                <a16:creationId xmlns:a16="http://schemas.microsoft.com/office/drawing/2014/main" id="{1FFCB3F5-E886-715A-95E6-A40D6103A049}"/>
              </a:ext>
            </a:extLst>
          </p:cNvPr>
          <p:cNvSpPr txBox="1"/>
          <p:nvPr userDrawn="1"/>
        </p:nvSpPr>
        <p:spPr>
          <a:xfrm>
            <a:off x="7217560" y="6138009"/>
            <a:ext cx="1479988" cy="338554"/>
          </a:xfrm>
          <a:prstGeom prst="rect">
            <a:avLst/>
          </a:prstGeom>
          <a:noFill/>
        </p:spPr>
        <p:txBody>
          <a:bodyPr wrap="square" rtlCol="0">
            <a:spAutoFit/>
          </a:bodyPr>
          <a:lstStyle/>
          <a:p>
            <a:r>
              <a:rPr lang="en-US" sz="1600" b="0" i="1">
                <a:latin typeface="Mona-Sans Regular" pitchFamily="2" charset="77"/>
              </a:rPr>
              <a:t>/</a:t>
            </a:r>
            <a:r>
              <a:rPr lang="en-US" sz="1600" b="0" i="1" err="1">
                <a:latin typeface="Mona-Sans Regular" pitchFamily="2" charset="77"/>
              </a:rPr>
              <a:t>aquainfraeu</a:t>
            </a:r>
            <a:endParaRPr lang="en-US" sz="1600" b="0" i="1">
              <a:latin typeface="Mona-Sans Regular" pitchFamily="2" charset="77"/>
            </a:endParaRPr>
          </a:p>
        </p:txBody>
      </p:sp>
      <p:sp>
        <p:nvSpPr>
          <p:cNvPr id="6" name="TextBox 5">
            <a:extLst>
              <a:ext uri="{FF2B5EF4-FFF2-40B4-BE49-F238E27FC236}">
                <a16:creationId xmlns:a16="http://schemas.microsoft.com/office/drawing/2014/main" id="{1F084498-C023-EF3C-2BB6-643BC1D43633}"/>
              </a:ext>
            </a:extLst>
          </p:cNvPr>
          <p:cNvSpPr txBox="1"/>
          <p:nvPr userDrawn="1"/>
        </p:nvSpPr>
        <p:spPr>
          <a:xfrm>
            <a:off x="8981484" y="6138009"/>
            <a:ext cx="1479988" cy="338554"/>
          </a:xfrm>
          <a:prstGeom prst="rect">
            <a:avLst/>
          </a:prstGeom>
          <a:noFill/>
        </p:spPr>
        <p:txBody>
          <a:bodyPr wrap="square" rtlCol="0">
            <a:spAutoFit/>
          </a:bodyPr>
          <a:lstStyle/>
          <a:p>
            <a:r>
              <a:rPr lang="en-US" sz="1600" b="0" i="1">
                <a:latin typeface="Mona-Sans Regular" pitchFamily="2" charset="77"/>
              </a:rPr>
              <a:t>/</a:t>
            </a:r>
            <a:r>
              <a:rPr lang="en-US" sz="1600" b="0" i="1" err="1">
                <a:latin typeface="Mona-Sans Regular" pitchFamily="2" charset="77"/>
              </a:rPr>
              <a:t>aquainfraeu</a:t>
            </a:r>
            <a:endParaRPr lang="en-US" sz="1600" b="0" i="1">
              <a:latin typeface="Mona-Sans Regular" pitchFamily="2" charset="77"/>
            </a:endParaRPr>
          </a:p>
        </p:txBody>
      </p:sp>
      <p:sp>
        <p:nvSpPr>
          <p:cNvPr id="7" name="TextBox 6">
            <a:extLst>
              <a:ext uri="{FF2B5EF4-FFF2-40B4-BE49-F238E27FC236}">
                <a16:creationId xmlns:a16="http://schemas.microsoft.com/office/drawing/2014/main" id="{C2F4A6F7-75BD-9B45-9C22-5DF5F28A9A25}"/>
              </a:ext>
            </a:extLst>
          </p:cNvPr>
          <p:cNvSpPr txBox="1"/>
          <p:nvPr userDrawn="1"/>
        </p:nvSpPr>
        <p:spPr>
          <a:xfrm>
            <a:off x="10818731" y="6138009"/>
            <a:ext cx="1273741" cy="338554"/>
          </a:xfrm>
          <a:prstGeom prst="rect">
            <a:avLst/>
          </a:prstGeom>
          <a:noFill/>
        </p:spPr>
        <p:txBody>
          <a:bodyPr wrap="square" rtlCol="0">
            <a:spAutoFit/>
          </a:bodyPr>
          <a:lstStyle/>
          <a:p>
            <a:r>
              <a:rPr lang="en-US" sz="1600" b="0" i="1">
                <a:latin typeface="Mona-Sans Regular" pitchFamily="2" charset="77"/>
              </a:rPr>
              <a:t>/</a:t>
            </a:r>
            <a:r>
              <a:rPr lang="en-US" sz="1600" b="0" i="1" err="1">
                <a:latin typeface="Mona-Sans Regular" pitchFamily="2" charset="77"/>
              </a:rPr>
              <a:t>aquainfra</a:t>
            </a:r>
            <a:endParaRPr lang="en-US" sz="1600" b="0" i="1">
              <a:latin typeface="Mona-Sans Regular" pitchFamily="2" charset="77"/>
            </a:endParaRPr>
          </a:p>
        </p:txBody>
      </p:sp>
    </p:spTree>
    <p:extLst>
      <p:ext uri="{BB962C8B-B14F-4D97-AF65-F5344CB8AC3E}">
        <p14:creationId xmlns:p14="http://schemas.microsoft.com/office/powerpoint/2010/main" val="37244158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resentation Title Car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492C3D63-B045-1F40-E9FB-4532D5D5BAA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15101" y="350079"/>
            <a:ext cx="5233083" cy="578393"/>
          </a:xfrm>
          <a:prstGeom prst="rect">
            <a:avLst/>
          </a:prstGeom>
        </p:spPr>
      </p:pic>
      <p:sp>
        <p:nvSpPr>
          <p:cNvPr id="35" name="Rounded Rectangle 34">
            <a:extLst>
              <a:ext uri="{FF2B5EF4-FFF2-40B4-BE49-F238E27FC236}">
                <a16:creationId xmlns:a16="http://schemas.microsoft.com/office/drawing/2014/main" id="{F4E58489-83DC-2364-274F-398B4776F790}"/>
              </a:ext>
            </a:extLst>
          </p:cNvPr>
          <p:cNvSpPr/>
          <p:nvPr userDrawn="1"/>
        </p:nvSpPr>
        <p:spPr>
          <a:xfrm>
            <a:off x="7493000" y="1112247"/>
            <a:ext cx="1130300" cy="1308100"/>
          </a:xfrm>
          <a:prstGeom prst="roundRect">
            <a:avLst>
              <a:gd name="adj" fmla="val 388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sp>
        <p:nvSpPr>
          <p:cNvPr id="39" name="Rounded Rectangle 38">
            <a:extLst>
              <a:ext uri="{FF2B5EF4-FFF2-40B4-BE49-F238E27FC236}">
                <a16:creationId xmlns:a16="http://schemas.microsoft.com/office/drawing/2014/main" id="{519D87D5-E7D9-46B3-4881-F749E3FAF3A2}"/>
              </a:ext>
            </a:extLst>
          </p:cNvPr>
          <p:cNvSpPr/>
          <p:nvPr userDrawn="1"/>
        </p:nvSpPr>
        <p:spPr>
          <a:xfrm>
            <a:off x="7493000" y="2814047"/>
            <a:ext cx="2222500" cy="1308100"/>
          </a:xfrm>
          <a:prstGeom prst="roundRect">
            <a:avLst>
              <a:gd name="adj" fmla="val 388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sp>
        <p:nvSpPr>
          <p:cNvPr id="41" name="Rounded Rectangle 40">
            <a:extLst>
              <a:ext uri="{FF2B5EF4-FFF2-40B4-BE49-F238E27FC236}">
                <a16:creationId xmlns:a16="http://schemas.microsoft.com/office/drawing/2014/main" id="{D769038E-983C-F733-DFD1-CC32681EC193}"/>
              </a:ext>
            </a:extLst>
          </p:cNvPr>
          <p:cNvSpPr/>
          <p:nvPr userDrawn="1"/>
        </p:nvSpPr>
        <p:spPr>
          <a:xfrm>
            <a:off x="7492999" y="4515847"/>
            <a:ext cx="3266299" cy="1308100"/>
          </a:xfrm>
          <a:prstGeom prst="roundRect">
            <a:avLst>
              <a:gd name="adj" fmla="val 388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sp>
        <p:nvSpPr>
          <p:cNvPr id="48" name="Round Same-side Corner of Rectangle 47">
            <a:extLst>
              <a:ext uri="{FF2B5EF4-FFF2-40B4-BE49-F238E27FC236}">
                <a16:creationId xmlns:a16="http://schemas.microsoft.com/office/drawing/2014/main" id="{827DFC37-FE38-DA2D-0784-98A950867A3B}"/>
              </a:ext>
            </a:extLst>
          </p:cNvPr>
          <p:cNvSpPr/>
          <p:nvPr userDrawn="1"/>
        </p:nvSpPr>
        <p:spPr>
          <a:xfrm rot="16200000">
            <a:off x="9941779" y="182540"/>
            <a:ext cx="1332931" cy="3167514"/>
          </a:xfrm>
          <a:prstGeom prst="round2SameRect">
            <a:avLst>
              <a:gd name="adj1" fmla="val 3698"/>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sp>
        <p:nvSpPr>
          <p:cNvPr id="49" name="Round Same-side Corner of Rectangle 48">
            <a:extLst>
              <a:ext uri="{FF2B5EF4-FFF2-40B4-BE49-F238E27FC236}">
                <a16:creationId xmlns:a16="http://schemas.microsoft.com/office/drawing/2014/main" id="{89D767CA-890E-7518-5A63-3B451A6505EF}"/>
              </a:ext>
            </a:extLst>
          </p:cNvPr>
          <p:cNvSpPr/>
          <p:nvPr userDrawn="1"/>
        </p:nvSpPr>
        <p:spPr>
          <a:xfrm rot="16200000">
            <a:off x="10479729" y="2434705"/>
            <a:ext cx="1332931" cy="2091615"/>
          </a:xfrm>
          <a:prstGeom prst="round2SameRect">
            <a:avLst>
              <a:gd name="adj1" fmla="val 3698"/>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sp>
        <p:nvSpPr>
          <p:cNvPr id="50" name="Round Same-side Corner of Rectangle 49">
            <a:extLst>
              <a:ext uri="{FF2B5EF4-FFF2-40B4-BE49-F238E27FC236}">
                <a16:creationId xmlns:a16="http://schemas.microsoft.com/office/drawing/2014/main" id="{057A19E5-C91D-2131-889E-DD4E51A2BE56}"/>
              </a:ext>
            </a:extLst>
          </p:cNvPr>
          <p:cNvSpPr/>
          <p:nvPr userDrawn="1"/>
        </p:nvSpPr>
        <p:spPr>
          <a:xfrm rot="16200000">
            <a:off x="11005865" y="4661411"/>
            <a:ext cx="1332931" cy="1039342"/>
          </a:xfrm>
          <a:prstGeom prst="round2SameRect">
            <a:avLst>
              <a:gd name="adj1" fmla="val 3698"/>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pic>
        <p:nvPicPr>
          <p:cNvPr id="3" name="Picture 2">
            <a:extLst>
              <a:ext uri="{FF2B5EF4-FFF2-40B4-BE49-F238E27FC236}">
                <a16:creationId xmlns:a16="http://schemas.microsoft.com/office/drawing/2014/main" id="{3C46035B-B5B1-7CBD-602D-CA763864F44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700081" y="1385047"/>
            <a:ext cx="718795" cy="756172"/>
          </a:xfrm>
          <a:prstGeom prst="rect">
            <a:avLst/>
          </a:prstGeom>
        </p:spPr>
      </p:pic>
      <p:pic>
        <p:nvPicPr>
          <p:cNvPr id="4" name="Picture 3">
            <a:extLst>
              <a:ext uri="{FF2B5EF4-FFF2-40B4-BE49-F238E27FC236}">
                <a16:creationId xmlns:a16="http://schemas.microsoft.com/office/drawing/2014/main" id="{FEB5D962-5CD9-716C-624F-AB0CBE37F6A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686769" y="3151008"/>
            <a:ext cx="918849" cy="671734"/>
          </a:xfrm>
          <a:prstGeom prst="rect">
            <a:avLst/>
          </a:prstGeom>
        </p:spPr>
      </p:pic>
      <p:pic>
        <p:nvPicPr>
          <p:cNvPr id="6" name="Picture 5">
            <a:extLst>
              <a:ext uri="{FF2B5EF4-FFF2-40B4-BE49-F238E27FC236}">
                <a16:creationId xmlns:a16="http://schemas.microsoft.com/office/drawing/2014/main" id="{735B78B3-48D7-CEFF-FF89-4F96EBB6379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744306" y="4839581"/>
            <a:ext cx="683002" cy="683002"/>
          </a:xfrm>
          <a:prstGeom prst="rect">
            <a:avLst/>
          </a:prstGeom>
        </p:spPr>
      </p:pic>
      <p:pic>
        <p:nvPicPr>
          <p:cNvPr id="7" name="Picture 6">
            <a:extLst>
              <a:ext uri="{FF2B5EF4-FFF2-40B4-BE49-F238E27FC236}">
                <a16:creationId xmlns:a16="http://schemas.microsoft.com/office/drawing/2014/main" id="{A6E3D4DF-9AE7-A514-65A6-F4F2530850B6}"/>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820624" y="4829909"/>
            <a:ext cx="475052" cy="692674"/>
          </a:xfrm>
          <a:prstGeom prst="rect">
            <a:avLst/>
          </a:prstGeom>
        </p:spPr>
      </p:pic>
      <p:pic>
        <p:nvPicPr>
          <p:cNvPr id="9" name="Picture 8">
            <a:extLst>
              <a:ext uri="{FF2B5EF4-FFF2-40B4-BE49-F238E27FC236}">
                <a16:creationId xmlns:a16="http://schemas.microsoft.com/office/drawing/2014/main" id="{06F23C12-57A1-C5BA-94B9-4FD400A955B1}"/>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9758886" y="4824455"/>
            <a:ext cx="683002" cy="690883"/>
          </a:xfrm>
          <a:prstGeom prst="rect">
            <a:avLst/>
          </a:prstGeom>
        </p:spPr>
      </p:pic>
      <p:pic>
        <p:nvPicPr>
          <p:cNvPr id="10" name="Picture 9">
            <a:extLst>
              <a:ext uri="{FF2B5EF4-FFF2-40B4-BE49-F238E27FC236}">
                <a16:creationId xmlns:a16="http://schemas.microsoft.com/office/drawing/2014/main" id="{2F981328-AE57-61C5-D69E-49B802EBB47C}"/>
              </a:ext>
            </a:extLst>
          </p:cNvPr>
          <p:cNvPicPr>
            <a:picLocks noChangeAspect="1"/>
          </p:cNvPicPr>
          <p:nvPr userDrawn="1"/>
        </p:nvPicPr>
        <p:blipFill>
          <a:blip r:embed="rId9"/>
          <a:stretch>
            <a:fillRect/>
          </a:stretch>
        </p:blipFill>
        <p:spPr>
          <a:xfrm>
            <a:off x="10154175" y="1315793"/>
            <a:ext cx="824877" cy="840441"/>
          </a:xfrm>
          <a:prstGeom prst="rect">
            <a:avLst/>
          </a:prstGeom>
        </p:spPr>
      </p:pic>
      <p:pic>
        <p:nvPicPr>
          <p:cNvPr id="11" name="Picture 10">
            <a:extLst>
              <a:ext uri="{FF2B5EF4-FFF2-40B4-BE49-F238E27FC236}">
                <a16:creationId xmlns:a16="http://schemas.microsoft.com/office/drawing/2014/main" id="{E70B97B2-DEEC-9A39-987E-0FF303E38C52}"/>
              </a:ext>
            </a:extLst>
          </p:cNvPr>
          <p:cNvPicPr>
            <a:picLocks noChangeAspect="1"/>
          </p:cNvPicPr>
          <p:nvPr userDrawn="1"/>
        </p:nvPicPr>
        <p:blipFill>
          <a:blip r:embed="rId10"/>
          <a:stretch>
            <a:fillRect/>
          </a:stretch>
        </p:blipFill>
        <p:spPr>
          <a:xfrm>
            <a:off x="8146899" y="3129860"/>
            <a:ext cx="877588" cy="676474"/>
          </a:xfrm>
          <a:prstGeom prst="rect">
            <a:avLst/>
          </a:prstGeom>
        </p:spPr>
      </p:pic>
      <p:pic>
        <p:nvPicPr>
          <p:cNvPr id="13" name="Picture 12">
            <a:extLst>
              <a:ext uri="{FF2B5EF4-FFF2-40B4-BE49-F238E27FC236}">
                <a16:creationId xmlns:a16="http://schemas.microsoft.com/office/drawing/2014/main" id="{29049DB1-CA9B-7824-2E79-D17CC5F5236C}"/>
              </a:ext>
            </a:extLst>
          </p:cNvPr>
          <p:cNvPicPr>
            <a:picLocks noChangeAspect="1"/>
          </p:cNvPicPr>
          <p:nvPr userDrawn="1"/>
        </p:nvPicPr>
        <p:blipFill>
          <a:blip r:embed="rId11"/>
          <a:stretch>
            <a:fillRect/>
          </a:stretch>
        </p:blipFill>
        <p:spPr>
          <a:xfrm>
            <a:off x="11376211" y="4885727"/>
            <a:ext cx="636404" cy="606804"/>
          </a:xfrm>
          <a:prstGeom prst="rect">
            <a:avLst/>
          </a:prstGeom>
        </p:spPr>
      </p:pic>
      <p:sp>
        <p:nvSpPr>
          <p:cNvPr id="26" name="TextBox 25">
            <a:extLst>
              <a:ext uri="{FF2B5EF4-FFF2-40B4-BE49-F238E27FC236}">
                <a16:creationId xmlns:a16="http://schemas.microsoft.com/office/drawing/2014/main" id="{07A937CF-DF67-ED97-3476-37C238389121}"/>
              </a:ext>
            </a:extLst>
          </p:cNvPr>
          <p:cNvSpPr txBox="1"/>
          <p:nvPr userDrawn="1"/>
        </p:nvSpPr>
        <p:spPr>
          <a:xfrm>
            <a:off x="203200" y="6060434"/>
            <a:ext cx="6374875" cy="553998"/>
          </a:xfrm>
          <a:prstGeom prst="rect">
            <a:avLst/>
          </a:prstGeom>
          <a:noFill/>
        </p:spPr>
        <p:txBody>
          <a:bodyPr wrap="square" rtlCol="0">
            <a:spAutoFit/>
          </a:bodyPr>
          <a:lstStyle/>
          <a:p>
            <a:r>
              <a:rPr lang="en-GB" sz="1000" b="0" i="0">
                <a:latin typeface="Mona-Sans Regular" pitchFamily="2" charset="77"/>
                <a:cs typeface="Arial" panose="020B0604020202020204" pitchFamily="34" charset="0"/>
              </a:rPr>
              <a:t>This project has received funding from the European Commission’s Horizon Europe Research and Innovation programme under grant agreement No 101094434. The European Commission is not responsible for any use that may be made of the information it contains.</a:t>
            </a:r>
            <a:endParaRPr lang="en-US" sz="1000" b="0" i="0">
              <a:latin typeface="Mona-Sans Regular" pitchFamily="2" charset="77"/>
              <a:ea typeface="Helvetica Neue" panose="02000503000000020004" pitchFamily="2" charset="0"/>
              <a:cs typeface="Arial" panose="020B0604020202020204" pitchFamily="34" charset="0"/>
            </a:endParaRPr>
          </a:p>
        </p:txBody>
      </p:sp>
      <p:pic>
        <p:nvPicPr>
          <p:cNvPr id="27" name="Graphic 26">
            <a:extLst>
              <a:ext uri="{FF2B5EF4-FFF2-40B4-BE49-F238E27FC236}">
                <a16:creationId xmlns:a16="http://schemas.microsoft.com/office/drawing/2014/main" id="{F228D2C0-12E3-01B6-5A5B-3E0F09B4B59F}"/>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8802285" y="6208416"/>
            <a:ext cx="228600" cy="228600"/>
          </a:xfrm>
          <a:prstGeom prst="rect">
            <a:avLst/>
          </a:prstGeom>
        </p:spPr>
      </p:pic>
      <p:pic>
        <p:nvPicPr>
          <p:cNvPr id="29" name="Graphic 28">
            <a:extLst>
              <a:ext uri="{FF2B5EF4-FFF2-40B4-BE49-F238E27FC236}">
                <a16:creationId xmlns:a16="http://schemas.microsoft.com/office/drawing/2014/main" id="{BCDB6DE9-59D0-3FC6-B72E-B8F242E0E0B8}"/>
              </a:ext>
            </a:extLst>
          </p:cNvPr>
          <p:cNvPicPr>
            <a:picLocks noChangeAspect="1"/>
          </p:cNvPicPr>
          <p:nvPr userDrawn="1"/>
        </p:nvPicPr>
        <p:blipFill>
          <a:blip r:embed="rId12">
            <a:extLst>
              <a:ext uri="{96DAC541-7B7A-43D3-8B79-37D633B846F1}">
                <asvg:svgBlip xmlns:asvg="http://schemas.microsoft.com/office/drawing/2016/SVG/main" r:embed="rId14"/>
              </a:ext>
            </a:extLst>
          </a:blip>
          <a:stretch>
            <a:fillRect/>
          </a:stretch>
        </p:blipFill>
        <p:spPr>
          <a:xfrm>
            <a:off x="10598865" y="6208416"/>
            <a:ext cx="228600" cy="228600"/>
          </a:xfrm>
          <a:prstGeom prst="rect">
            <a:avLst/>
          </a:prstGeom>
        </p:spPr>
      </p:pic>
      <p:pic>
        <p:nvPicPr>
          <p:cNvPr id="30" name="Graphic 29">
            <a:extLst>
              <a:ext uri="{FF2B5EF4-FFF2-40B4-BE49-F238E27FC236}">
                <a16:creationId xmlns:a16="http://schemas.microsoft.com/office/drawing/2014/main" id="{D1DEC1F1-7A30-C659-5CE7-7D77261FC6FB}"/>
              </a:ext>
            </a:extLst>
          </p:cNvPr>
          <p:cNvPicPr>
            <a:picLocks noChangeAspect="1"/>
          </p:cNvPicPr>
          <p:nvPr userDrawn="1"/>
        </p:nvPicPr>
        <p:blipFill>
          <a:blip r:embed="rId12">
            <a:extLst>
              <a:ext uri="{96DAC541-7B7A-43D3-8B79-37D633B846F1}">
                <asvg:svgBlip xmlns:asvg="http://schemas.microsoft.com/office/drawing/2016/SVG/main" r:embed="rId15"/>
              </a:ext>
            </a:extLst>
          </a:blip>
          <a:stretch>
            <a:fillRect/>
          </a:stretch>
        </p:blipFill>
        <p:spPr>
          <a:xfrm>
            <a:off x="7032224" y="6208416"/>
            <a:ext cx="228600" cy="228600"/>
          </a:xfrm>
          <a:prstGeom prst="rect">
            <a:avLst/>
          </a:prstGeom>
        </p:spPr>
      </p:pic>
      <p:pic>
        <p:nvPicPr>
          <p:cNvPr id="5" name="Picture 4" descr="Blue text on a black background&#10;&#10;Description automatically generated">
            <a:extLst>
              <a:ext uri="{FF2B5EF4-FFF2-40B4-BE49-F238E27FC236}">
                <a16:creationId xmlns:a16="http://schemas.microsoft.com/office/drawing/2014/main" id="{E9B17D28-5336-3D9F-397B-71AAC96D5651}"/>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265005" y="5569459"/>
            <a:ext cx="2325796" cy="516843"/>
          </a:xfrm>
          <a:prstGeom prst="rect">
            <a:avLst/>
          </a:prstGeom>
        </p:spPr>
      </p:pic>
    </p:spTree>
    <p:extLst>
      <p:ext uri="{BB962C8B-B14F-4D97-AF65-F5344CB8AC3E}">
        <p14:creationId xmlns:p14="http://schemas.microsoft.com/office/powerpoint/2010/main" val="26179640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lide with Image">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492C3D63-B045-1F40-E9FB-4532D5D5BAA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15101" y="350080"/>
            <a:ext cx="2629805" cy="290662"/>
          </a:xfrm>
          <a:prstGeom prst="rect">
            <a:avLst/>
          </a:prstGeom>
        </p:spPr>
      </p:pic>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sp>
        <p:nvSpPr>
          <p:cNvPr id="2" name="Round Same-side Corner of Rectangle 1">
            <a:extLst>
              <a:ext uri="{FF2B5EF4-FFF2-40B4-BE49-F238E27FC236}">
                <a16:creationId xmlns:a16="http://schemas.microsoft.com/office/drawing/2014/main" id="{34B12776-003B-81AF-E030-C0AF5A7DF98C}"/>
              </a:ext>
            </a:extLst>
          </p:cNvPr>
          <p:cNvSpPr/>
          <p:nvPr userDrawn="1"/>
        </p:nvSpPr>
        <p:spPr>
          <a:xfrm rot="16200000">
            <a:off x="7369666" y="1680664"/>
            <a:ext cx="6166365" cy="3505197"/>
          </a:xfrm>
          <a:prstGeom prst="round2SameRect">
            <a:avLst>
              <a:gd name="adj1" fmla="val 3397"/>
              <a:gd name="adj2" fmla="val 0"/>
            </a:avLst>
          </a:prstGeom>
          <a:blipFill dpi="0" rotWithShape="1">
            <a:blip r:embed="rId4" cstate="screen">
              <a:alphaModFix amt="50000"/>
              <a:extLst>
                <a:ext uri="{28A0092B-C50C-407E-A947-70E740481C1C}">
                  <a14:useLocalDpi xmlns:a14="http://schemas.microsoft.com/office/drawing/2010/main"/>
                </a:ext>
              </a:extLst>
            </a:blip>
            <a:srcRect/>
            <a:tile tx="-2540000" ty="-50800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sp>
        <p:nvSpPr>
          <p:cNvPr id="5" name="Text Placeholder 6">
            <a:extLst>
              <a:ext uri="{FF2B5EF4-FFF2-40B4-BE49-F238E27FC236}">
                <a16:creationId xmlns:a16="http://schemas.microsoft.com/office/drawing/2014/main" id="{7324A4F2-6100-7384-99D6-C3F78057C7AC}"/>
              </a:ext>
            </a:extLst>
          </p:cNvPr>
          <p:cNvSpPr>
            <a:spLocks noGrp="1"/>
          </p:cNvSpPr>
          <p:nvPr>
            <p:ph type="body" sz="quarter" idx="11" hasCustomPrompt="1"/>
          </p:nvPr>
        </p:nvSpPr>
        <p:spPr>
          <a:xfrm>
            <a:off x="201613" y="806451"/>
            <a:ext cx="4141787" cy="532878"/>
          </a:xfrm>
          <a:prstGeom prst="rect">
            <a:avLst/>
          </a:prstGeom>
        </p:spPr>
        <p:txBody>
          <a:bodyPr/>
          <a:lstStyle>
            <a:lvl1pPr marL="0" indent="0">
              <a:buNone/>
              <a:defRPr b="1" i="0">
                <a:latin typeface="Mona-Sans" pitchFamily="2" charset="77"/>
              </a:defRPr>
            </a:lvl1pPr>
          </a:lstStyle>
          <a:p>
            <a:pPr lvl="0"/>
            <a:r>
              <a:rPr lang="en-US"/>
              <a:t>Section Title</a:t>
            </a:r>
          </a:p>
        </p:txBody>
      </p:sp>
      <p:sp>
        <p:nvSpPr>
          <p:cNvPr id="14" name="Text Placeholder 3">
            <a:extLst>
              <a:ext uri="{FF2B5EF4-FFF2-40B4-BE49-F238E27FC236}">
                <a16:creationId xmlns:a16="http://schemas.microsoft.com/office/drawing/2014/main" id="{9B7CCD06-FBFA-0DC8-49E2-1929787F4BBD}"/>
              </a:ext>
            </a:extLst>
          </p:cNvPr>
          <p:cNvSpPr>
            <a:spLocks noGrp="1"/>
          </p:cNvSpPr>
          <p:nvPr>
            <p:ph type="body" sz="quarter" idx="10" hasCustomPrompt="1"/>
          </p:nvPr>
        </p:nvSpPr>
        <p:spPr>
          <a:xfrm>
            <a:off x="201613" y="1645921"/>
            <a:ext cx="7961312" cy="4870768"/>
          </a:xfrm>
          <a:prstGeom prst="rect">
            <a:avLst/>
          </a:prstGeom>
        </p:spPr>
        <p:txBody>
          <a:bodyPr/>
          <a:lstStyle>
            <a:lvl1pPr marL="285750" indent="-285750" algn="just">
              <a:buClr>
                <a:schemeClr val="accent1"/>
              </a:buClr>
              <a:buFont typeface="Courier New" panose="02070309020205020404" pitchFamily="49" charset="0"/>
              <a:buChar char="o"/>
              <a:defRPr sz="1600" b="0" i="1">
                <a:latin typeface="Mona-Sans Regular" pitchFamily="2" charset="77"/>
              </a:defRPr>
            </a:lvl1pPr>
          </a:lstStyle>
          <a:p>
            <a:pPr lvl="0"/>
            <a:r>
              <a:rPr lang="en-US"/>
              <a:t>Bullet 1</a:t>
            </a:r>
          </a:p>
          <a:p>
            <a:pPr lvl="0"/>
            <a:r>
              <a:rPr lang="en-US"/>
              <a:t>Bullet 2</a:t>
            </a:r>
          </a:p>
          <a:p>
            <a:pPr lvl="0"/>
            <a:r>
              <a:rPr lang="en-US"/>
              <a:t>Bullet 3</a:t>
            </a:r>
          </a:p>
        </p:txBody>
      </p:sp>
    </p:spTree>
    <p:extLst>
      <p:ext uri="{BB962C8B-B14F-4D97-AF65-F5344CB8AC3E}">
        <p14:creationId xmlns:p14="http://schemas.microsoft.com/office/powerpoint/2010/main" val="26534559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lide with Image (Alternative)">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492C3D63-B045-1F40-E9FB-4532D5D5BAA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15101" y="350080"/>
            <a:ext cx="2629805" cy="290662"/>
          </a:xfrm>
          <a:prstGeom prst="rect">
            <a:avLst/>
          </a:prstGeom>
        </p:spPr>
      </p:pic>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sp>
        <p:nvSpPr>
          <p:cNvPr id="2" name="Round Same-side Corner of Rectangle 1">
            <a:extLst>
              <a:ext uri="{FF2B5EF4-FFF2-40B4-BE49-F238E27FC236}">
                <a16:creationId xmlns:a16="http://schemas.microsoft.com/office/drawing/2014/main" id="{34B12776-003B-81AF-E030-C0AF5A7DF98C}"/>
              </a:ext>
            </a:extLst>
          </p:cNvPr>
          <p:cNvSpPr/>
          <p:nvPr userDrawn="1"/>
        </p:nvSpPr>
        <p:spPr>
          <a:xfrm rot="16200000">
            <a:off x="7369666" y="1680664"/>
            <a:ext cx="6166365" cy="3505197"/>
          </a:xfrm>
          <a:prstGeom prst="round2SameRect">
            <a:avLst>
              <a:gd name="adj1" fmla="val 3397"/>
              <a:gd name="adj2" fmla="val 0"/>
            </a:avLst>
          </a:prstGeom>
          <a:blipFill dpi="0" rotWithShape="0">
            <a:blip r:embed="rId4" cstate="screen">
              <a:extLst>
                <a:ext uri="{28A0092B-C50C-407E-A947-70E740481C1C}">
                  <a14:useLocalDpi xmlns:a14="http://schemas.microsoft.com/office/drawing/2010/main"/>
                </a:ext>
              </a:extLst>
            </a:blip>
            <a:srcRect/>
            <a:tile tx="-3048000" ty="0" sx="20000" sy="2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sp>
        <p:nvSpPr>
          <p:cNvPr id="4" name="Text Placeholder 3">
            <a:extLst>
              <a:ext uri="{FF2B5EF4-FFF2-40B4-BE49-F238E27FC236}">
                <a16:creationId xmlns:a16="http://schemas.microsoft.com/office/drawing/2014/main" id="{155A5060-4A04-7309-6BFF-C81F4ADB04F8}"/>
              </a:ext>
            </a:extLst>
          </p:cNvPr>
          <p:cNvSpPr>
            <a:spLocks noGrp="1"/>
          </p:cNvSpPr>
          <p:nvPr>
            <p:ph type="body" sz="quarter" idx="10"/>
          </p:nvPr>
        </p:nvSpPr>
        <p:spPr>
          <a:xfrm>
            <a:off x="201613" y="1645921"/>
            <a:ext cx="7961312" cy="4870768"/>
          </a:xfrm>
          <a:prstGeom prst="rect">
            <a:avLst/>
          </a:prstGeom>
        </p:spPr>
        <p:txBody>
          <a:bodyPr/>
          <a:lstStyle>
            <a:lvl1pPr marL="0" indent="0" algn="just">
              <a:buNone/>
              <a:defRPr sz="1600" b="0" i="0">
                <a:latin typeface="Mona-Sans Regular" pitchFamily="2" charset="77"/>
              </a:defRPr>
            </a:lvl1pPr>
          </a:lstStyle>
          <a:p>
            <a:pPr lvl="0"/>
            <a:endParaRPr lang="en-US"/>
          </a:p>
        </p:txBody>
      </p:sp>
      <p:sp>
        <p:nvSpPr>
          <p:cNvPr id="7" name="Text Placeholder 6">
            <a:extLst>
              <a:ext uri="{FF2B5EF4-FFF2-40B4-BE49-F238E27FC236}">
                <a16:creationId xmlns:a16="http://schemas.microsoft.com/office/drawing/2014/main" id="{320F9C06-1A38-7B83-7DA0-7E8A7024C2F5}"/>
              </a:ext>
            </a:extLst>
          </p:cNvPr>
          <p:cNvSpPr>
            <a:spLocks noGrp="1"/>
          </p:cNvSpPr>
          <p:nvPr>
            <p:ph type="body" sz="quarter" idx="11" hasCustomPrompt="1"/>
          </p:nvPr>
        </p:nvSpPr>
        <p:spPr>
          <a:xfrm>
            <a:off x="201613" y="806451"/>
            <a:ext cx="4141787" cy="532878"/>
          </a:xfrm>
          <a:prstGeom prst="rect">
            <a:avLst/>
          </a:prstGeom>
        </p:spPr>
        <p:txBody>
          <a:bodyPr/>
          <a:lstStyle>
            <a:lvl1pPr marL="0" indent="0">
              <a:buNone/>
              <a:defRPr b="1" i="0">
                <a:latin typeface="Mona-Sans" pitchFamily="2" charset="77"/>
              </a:defRPr>
            </a:lvl1pPr>
          </a:lstStyle>
          <a:p>
            <a:pPr lvl="0"/>
            <a:r>
              <a:rPr lang="en-US"/>
              <a:t>Section Title</a:t>
            </a:r>
          </a:p>
        </p:txBody>
      </p:sp>
    </p:spTree>
    <p:extLst>
      <p:ext uri="{BB962C8B-B14F-4D97-AF65-F5344CB8AC3E}">
        <p14:creationId xmlns:p14="http://schemas.microsoft.com/office/powerpoint/2010/main" val="7595541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lide with Image (Alternative 2)">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492C3D63-B045-1F40-E9FB-4532D5D5BAA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15101" y="350080"/>
            <a:ext cx="2629805" cy="290662"/>
          </a:xfrm>
          <a:prstGeom prst="rect">
            <a:avLst/>
          </a:prstGeom>
        </p:spPr>
      </p:pic>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sp>
        <p:nvSpPr>
          <p:cNvPr id="2" name="Round Same-side Corner of Rectangle 1">
            <a:extLst>
              <a:ext uri="{FF2B5EF4-FFF2-40B4-BE49-F238E27FC236}">
                <a16:creationId xmlns:a16="http://schemas.microsoft.com/office/drawing/2014/main" id="{34B12776-003B-81AF-E030-C0AF5A7DF98C}"/>
              </a:ext>
            </a:extLst>
          </p:cNvPr>
          <p:cNvSpPr/>
          <p:nvPr userDrawn="1"/>
        </p:nvSpPr>
        <p:spPr>
          <a:xfrm rot="16200000">
            <a:off x="7369666" y="1680664"/>
            <a:ext cx="6166365" cy="3505197"/>
          </a:xfrm>
          <a:prstGeom prst="round2SameRect">
            <a:avLst>
              <a:gd name="adj1" fmla="val 3397"/>
              <a:gd name="adj2" fmla="val 0"/>
            </a:avLst>
          </a:prstGeom>
          <a:blipFill dpi="0" rotWithShape="0">
            <a:blip r:embed="rId4" cstate="screen">
              <a:extLst>
                <a:ext uri="{28A0092B-C50C-407E-A947-70E740481C1C}">
                  <a14:useLocalDpi xmlns:a14="http://schemas.microsoft.com/office/drawing/2010/main"/>
                </a:ext>
              </a:extLst>
            </a:blip>
            <a:srcRect/>
            <a:tile tx="-2540000" ty="0" sx="18000" sy="18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sp>
        <p:nvSpPr>
          <p:cNvPr id="3" name="Text Placeholder 3">
            <a:extLst>
              <a:ext uri="{FF2B5EF4-FFF2-40B4-BE49-F238E27FC236}">
                <a16:creationId xmlns:a16="http://schemas.microsoft.com/office/drawing/2014/main" id="{BEC7625F-5847-452A-2703-2773F80EFAE0}"/>
              </a:ext>
            </a:extLst>
          </p:cNvPr>
          <p:cNvSpPr>
            <a:spLocks noGrp="1"/>
          </p:cNvSpPr>
          <p:nvPr>
            <p:ph type="body" sz="quarter" idx="10"/>
          </p:nvPr>
        </p:nvSpPr>
        <p:spPr>
          <a:xfrm>
            <a:off x="201613" y="1645921"/>
            <a:ext cx="7961312" cy="4870768"/>
          </a:xfrm>
          <a:prstGeom prst="rect">
            <a:avLst/>
          </a:prstGeom>
        </p:spPr>
        <p:txBody>
          <a:bodyPr/>
          <a:lstStyle>
            <a:lvl1pPr marL="0" indent="0" algn="just">
              <a:buNone/>
              <a:defRPr sz="1600" b="0" i="1">
                <a:latin typeface="Mona-Sans Regular" pitchFamily="2" charset="77"/>
              </a:defRPr>
            </a:lvl1pPr>
          </a:lstStyle>
          <a:p>
            <a:pPr lvl="0"/>
            <a:endParaRPr lang="en-US"/>
          </a:p>
        </p:txBody>
      </p:sp>
      <p:sp>
        <p:nvSpPr>
          <p:cNvPr id="4" name="Text Placeholder 6">
            <a:extLst>
              <a:ext uri="{FF2B5EF4-FFF2-40B4-BE49-F238E27FC236}">
                <a16:creationId xmlns:a16="http://schemas.microsoft.com/office/drawing/2014/main" id="{905CECF2-EEC9-8B1F-FB5B-930F56702185}"/>
              </a:ext>
            </a:extLst>
          </p:cNvPr>
          <p:cNvSpPr>
            <a:spLocks noGrp="1"/>
          </p:cNvSpPr>
          <p:nvPr>
            <p:ph type="body" sz="quarter" idx="11" hasCustomPrompt="1"/>
          </p:nvPr>
        </p:nvSpPr>
        <p:spPr>
          <a:xfrm>
            <a:off x="201613" y="806451"/>
            <a:ext cx="4141787" cy="532878"/>
          </a:xfrm>
          <a:prstGeom prst="rect">
            <a:avLst/>
          </a:prstGeom>
        </p:spPr>
        <p:txBody>
          <a:bodyPr/>
          <a:lstStyle>
            <a:lvl1pPr marL="0" indent="0">
              <a:buNone/>
              <a:defRPr b="1" i="0">
                <a:latin typeface="Mona-Sans" pitchFamily="2" charset="77"/>
              </a:defRPr>
            </a:lvl1pPr>
          </a:lstStyle>
          <a:p>
            <a:pPr lvl="0"/>
            <a:r>
              <a:rPr lang="en-US"/>
              <a:t>Section Title</a:t>
            </a:r>
          </a:p>
        </p:txBody>
      </p:sp>
    </p:spTree>
    <p:extLst>
      <p:ext uri="{BB962C8B-B14F-4D97-AF65-F5344CB8AC3E}">
        <p14:creationId xmlns:p14="http://schemas.microsoft.com/office/powerpoint/2010/main" val="36371663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Column Text">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492C3D63-B045-1F40-E9FB-4532D5D5BAA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15101" y="350080"/>
            <a:ext cx="2629805" cy="290662"/>
          </a:xfrm>
          <a:prstGeom prst="rect">
            <a:avLst/>
          </a:prstGeom>
        </p:spPr>
      </p:pic>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sp>
        <p:nvSpPr>
          <p:cNvPr id="4" name="Text Placeholder 3">
            <a:extLst>
              <a:ext uri="{FF2B5EF4-FFF2-40B4-BE49-F238E27FC236}">
                <a16:creationId xmlns:a16="http://schemas.microsoft.com/office/drawing/2014/main" id="{155A5060-4A04-7309-6BFF-C81F4ADB04F8}"/>
              </a:ext>
            </a:extLst>
          </p:cNvPr>
          <p:cNvSpPr>
            <a:spLocks noGrp="1"/>
          </p:cNvSpPr>
          <p:nvPr>
            <p:ph type="body" sz="quarter" idx="10"/>
          </p:nvPr>
        </p:nvSpPr>
        <p:spPr>
          <a:xfrm>
            <a:off x="201612" y="1645921"/>
            <a:ext cx="5688199" cy="4870768"/>
          </a:xfrm>
          <a:prstGeom prst="rect">
            <a:avLst/>
          </a:prstGeom>
        </p:spPr>
        <p:txBody>
          <a:bodyPr/>
          <a:lstStyle>
            <a:lvl1pPr marL="0" indent="0" algn="just">
              <a:buNone/>
              <a:defRPr sz="1600" b="0" i="1">
                <a:latin typeface="Mona-Sans Regular" pitchFamily="2" charset="77"/>
              </a:defRPr>
            </a:lvl1pPr>
          </a:lstStyle>
          <a:p>
            <a:pPr lvl="0"/>
            <a:endParaRPr lang="en-US"/>
          </a:p>
        </p:txBody>
      </p:sp>
      <p:sp>
        <p:nvSpPr>
          <p:cNvPr id="7" name="Text Placeholder 6">
            <a:extLst>
              <a:ext uri="{FF2B5EF4-FFF2-40B4-BE49-F238E27FC236}">
                <a16:creationId xmlns:a16="http://schemas.microsoft.com/office/drawing/2014/main" id="{320F9C06-1A38-7B83-7DA0-7E8A7024C2F5}"/>
              </a:ext>
            </a:extLst>
          </p:cNvPr>
          <p:cNvSpPr>
            <a:spLocks noGrp="1"/>
          </p:cNvSpPr>
          <p:nvPr>
            <p:ph type="body" sz="quarter" idx="11" hasCustomPrompt="1"/>
          </p:nvPr>
        </p:nvSpPr>
        <p:spPr>
          <a:xfrm>
            <a:off x="201613" y="806451"/>
            <a:ext cx="4141787" cy="532878"/>
          </a:xfrm>
          <a:prstGeom prst="rect">
            <a:avLst/>
          </a:prstGeom>
        </p:spPr>
        <p:txBody>
          <a:bodyPr/>
          <a:lstStyle>
            <a:lvl1pPr marL="0" indent="0">
              <a:buNone/>
              <a:defRPr b="1" i="0">
                <a:latin typeface="Mona-Sans" pitchFamily="2" charset="77"/>
              </a:defRPr>
            </a:lvl1pPr>
          </a:lstStyle>
          <a:p>
            <a:pPr lvl="0"/>
            <a:r>
              <a:rPr lang="en-US"/>
              <a:t>Two Column Text</a:t>
            </a:r>
          </a:p>
        </p:txBody>
      </p:sp>
      <p:sp>
        <p:nvSpPr>
          <p:cNvPr id="3" name="Text Placeholder 3">
            <a:extLst>
              <a:ext uri="{FF2B5EF4-FFF2-40B4-BE49-F238E27FC236}">
                <a16:creationId xmlns:a16="http://schemas.microsoft.com/office/drawing/2014/main" id="{2C206F23-3C7E-4367-9F81-C751DD8162C6}"/>
              </a:ext>
            </a:extLst>
          </p:cNvPr>
          <p:cNvSpPr>
            <a:spLocks noGrp="1"/>
          </p:cNvSpPr>
          <p:nvPr>
            <p:ph type="body" sz="quarter" idx="12"/>
          </p:nvPr>
        </p:nvSpPr>
        <p:spPr>
          <a:xfrm>
            <a:off x="6302192" y="1645921"/>
            <a:ext cx="5589492" cy="4870768"/>
          </a:xfrm>
          <a:prstGeom prst="rect">
            <a:avLst/>
          </a:prstGeom>
        </p:spPr>
        <p:txBody>
          <a:bodyPr/>
          <a:lstStyle>
            <a:lvl1pPr marL="0" indent="0" algn="just">
              <a:buNone/>
              <a:defRPr sz="1600" b="0" i="1">
                <a:latin typeface="Mona-Sans Regular" pitchFamily="2" charset="77"/>
              </a:defRPr>
            </a:lvl1pPr>
          </a:lstStyle>
          <a:p>
            <a:pPr lvl="0"/>
            <a:endParaRPr lang="en-US"/>
          </a:p>
        </p:txBody>
      </p:sp>
    </p:spTree>
    <p:extLst>
      <p:ext uri="{BB962C8B-B14F-4D97-AF65-F5344CB8AC3E}">
        <p14:creationId xmlns:p14="http://schemas.microsoft.com/office/powerpoint/2010/main" val="216465697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ingle Column Text">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492C3D63-B045-1F40-E9FB-4532D5D5BAA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15101" y="350080"/>
            <a:ext cx="2629805" cy="290662"/>
          </a:xfrm>
          <a:prstGeom prst="rect">
            <a:avLst/>
          </a:prstGeom>
        </p:spPr>
      </p:pic>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sp>
        <p:nvSpPr>
          <p:cNvPr id="4" name="Text Placeholder 3">
            <a:extLst>
              <a:ext uri="{FF2B5EF4-FFF2-40B4-BE49-F238E27FC236}">
                <a16:creationId xmlns:a16="http://schemas.microsoft.com/office/drawing/2014/main" id="{155A5060-4A04-7309-6BFF-C81F4ADB04F8}"/>
              </a:ext>
            </a:extLst>
          </p:cNvPr>
          <p:cNvSpPr>
            <a:spLocks noGrp="1"/>
          </p:cNvSpPr>
          <p:nvPr>
            <p:ph type="body" sz="quarter" idx="10"/>
          </p:nvPr>
        </p:nvSpPr>
        <p:spPr>
          <a:xfrm>
            <a:off x="201612" y="1645921"/>
            <a:ext cx="11712482" cy="4870768"/>
          </a:xfrm>
          <a:prstGeom prst="rect">
            <a:avLst/>
          </a:prstGeom>
        </p:spPr>
        <p:txBody>
          <a:bodyPr/>
          <a:lstStyle>
            <a:lvl1pPr marL="0" indent="0" algn="just">
              <a:buNone/>
              <a:defRPr sz="1600" b="0" i="1">
                <a:latin typeface="Mona-Sans Regular" pitchFamily="2" charset="77"/>
              </a:defRPr>
            </a:lvl1pPr>
          </a:lstStyle>
          <a:p>
            <a:pPr lvl="0"/>
            <a:endParaRPr lang="en-US"/>
          </a:p>
        </p:txBody>
      </p:sp>
      <p:sp>
        <p:nvSpPr>
          <p:cNvPr id="7" name="Text Placeholder 6">
            <a:extLst>
              <a:ext uri="{FF2B5EF4-FFF2-40B4-BE49-F238E27FC236}">
                <a16:creationId xmlns:a16="http://schemas.microsoft.com/office/drawing/2014/main" id="{320F9C06-1A38-7B83-7DA0-7E8A7024C2F5}"/>
              </a:ext>
            </a:extLst>
          </p:cNvPr>
          <p:cNvSpPr>
            <a:spLocks noGrp="1"/>
          </p:cNvSpPr>
          <p:nvPr>
            <p:ph type="body" sz="quarter" idx="11" hasCustomPrompt="1"/>
          </p:nvPr>
        </p:nvSpPr>
        <p:spPr>
          <a:xfrm>
            <a:off x="201613" y="806451"/>
            <a:ext cx="4141787" cy="532878"/>
          </a:xfrm>
          <a:prstGeom prst="rect">
            <a:avLst/>
          </a:prstGeom>
        </p:spPr>
        <p:txBody>
          <a:bodyPr/>
          <a:lstStyle>
            <a:lvl1pPr marL="0" indent="0">
              <a:buNone/>
              <a:defRPr b="1" i="0">
                <a:latin typeface="Mona-Sans" pitchFamily="2" charset="77"/>
              </a:defRPr>
            </a:lvl1pPr>
          </a:lstStyle>
          <a:p>
            <a:pPr lvl="0"/>
            <a:r>
              <a:rPr lang="en-US"/>
              <a:t>Single Column Text</a:t>
            </a:r>
          </a:p>
        </p:txBody>
      </p:sp>
    </p:spTree>
    <p:extLst>
      <p:ext uri="{BB962C8B-B14F-4D97-AF65-F5344CB8AC3E}">
        <p14:creationId xmlns:p14="http://schemas.microsoft.com/office/powerpoint/2010/main" val="2207032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Column Image &amp; Text">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492C3D63-B045-1F40-E9FB-4532D5D5BAA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15101" y="350080"/>
            <a:ext cx="2629805" cy="290662"/>
          </a:xfrm>
          <a:prstGeom prst="rect">
            <a:avLst/>
          </a:prstGeom>
        </p:spPr>
      </p:pic>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sp>
        <p:nvSpPr>
          <p:cNvPr id="4" name="Text Placeholder 3">
            <a:extLst>
              <a:ext uri="{FF2B5EF4-FFF2-40B4-BE49-F238E27FC236}">
                <a16:creationId xmlns:a16="http://schemas.microsoft.com/office/drawing/2014/main" id="{155A5060-4A04-7309-6BFF-C81F4ADB04F8}"/>
              </a:ext>
            </a:extLst>
          </p:cNvPr>
          <p:cNvSpPr>
            <a:spLocks noGrp="1"/>
          </p:cNvSpPr>
          <p:nvPr>
            <p:ph type="body" sz="quarter" idx="10"/>
          </p:nvPr>
        </p:nvSpPr>
        <p:spPr>
          <a:xfrm>
            <a:off x="201612" y="1645921"/>
            <a:ext cx="5688199" cy="4870768"/>
          </a:xfrm>
          <a:prstGeom prst="rect">
            <a:avLst/>
          </a:prstGeom>
        </p:spPr>
        <p:txBody>
          <a:bodyPr/>
          <a:lstStyle>
            <a:lvl1pPr marL="0" indent="0" algn="just">
              <a:buNone/>
              <a:defRPr sz="1600" b="0" i="1">
                <a:latin typeface="Mona-Sans Regular" pitchFamily="2" charset="77"/>
              </a:defRPr>
            </a:lvl1pPr>
          </a:lstStyle>
          <a:p>
            <a:pPr lvl="0"/>
            <a:endParaRPr lang="en-US"/>
          </a:p>
        </p:txBody>
      </p:sp>
      <p:sp>
        <p:nvSpPr>
          <p:cNvPr id="7" name="Text Placeholder 6">
            <a:extLst>
              <a:ext uri="{FF2B5EF4-FFF2-40B4-BE49-F238E27FC236}">
                <a16:creationId xmlns:a16="http://schemas.microsoft.com/office/drawing/2014/main" id="{320F9C06-1A38-7B83-7DA0-7E8A7024C2F5}"/>
              </a:ext>
            </a:extLst>
          </p:cNvPr>
          <p:cNvSpPr>
            <a:spLocks noGrp="1"/>
          </p:cNvSpPr>
          <p:nvPr>
            <p:ph type="body" sz="quarter" idx="11" hasCustomPrompt="1"/>
          </p:nvPr>
        </p:nvSpPr>
        <p:spPr>
          <a:xfrm>
            <a:off x="201613" y="806451"/>
            <a:ext cx="11690166" cy="532878"/>
          </a:xfrm>
          <a:prstGeom prst="rect">
            <a:avLst/>
          </a:prstGeom>
        </p:spPr>
        <p:txBody>
          <a:bodyPr/>
          <a:lstStyle>
            <a:lvl1pPr marL="0" indent="0">
              <a:buNone/>
              <a:defRPr b="1" i="0">
                <a:latin typeface="Mona-Sans" pitchFamily="2" charset="77"/>
              </a:defRPr>
            </a:lvl1pPr>
          </a:lstStyle>
          <a:p>
            <a:pPr lvl="0"/>
            <a:r>
              <a:rPr lang="en-US"/>
              <a:t>Two Column Text / Image</a:t>
            </a:r>
          </a:p>
        </p:txBody>
      </p:sp>
      <p:sp>
        <p:nvSpPr>
          <p:cNvPr id="8" name="Picture Placeholder 7">
            <a:extLst>
              <a:ext uri="{FF2B5EF4-FFF2-40B4-BE49-F238E27FC236}">
                <a16:creationId xmlns:a16="http://schemas.microsoft.com/office/drawing/2014/main" id="{C9CBC73D-02C7-709A-CD48-427B38BB187F}"/>
              </a:ext>
            </a:extLst>
          </p:cNvPr>
          <p:cNvSpPr>
            <a:spLocks noGrp="1"/>
          </p:cNvSpPr>
          <p:nvPr>
            <p:ph type="pic" sz="quarter" idx="13"/>
          </p:nvPr>
        </p:nvSpPr>
        <p:spPr>
          <a:xfrm>
            <a:off x="6302191" y="1646239"/>
            <a:ext cx="5589588" cy="4870450"/>
          </a:xfrm>
          <a:prstGeom prst="rect">
            <a:avLst/>
          </a:prstGeom>
        </p:spPr>
        <p:txBody>
          <a:bodyPr/>
          <a:lstStyle>
            <a:lvl1pPr marL="0" indent="0">
              <a:buNone/>
              <a:defRPr sz="1600" b="0" i="1">
                <a:latin typeface="Mona-Sans Regular" pitchFamily="2" charset="77"/>
              </a:defRPr>
            </a:lvl1pPr>
          </a:lstStyle>
          <a:p>
            <a:endParaRPr lang="en-US"/>
          </a:p>
        </p:txBody>
      </p:sp>
    </p:spTree>
    <p:extLst>
      <p:ext uri="{BB962C8B-B14F-4D97-AF65-F5344CB8AC3E}">
        <p14:creationId xmlns:p14="http://schemas.microsoft.com/office/powerpoint/2010/main" val="8598372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mage &amp; Text Columns">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492C3D63-B045-1F40-E9FB-4532D5D5BAA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15101" y="350080"/>
            <a:ext cx="2629805" cy="290662"/>
          </a:xfrm>
          <a:prstGeom prst="rect">
            <a:avLst/>
          </a:prstGeom>
        </p:spPr>
      </p:pic>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sp>
        <p:nvSpPr>
          <p:cNvPr id="4" name="Text Placeholder 3">
            <a:extLst>
              <a:ext uri="{FF2B5EF4-FFF2-40B4-BE49-F238E27FC236}">
                <a16:creationId xmlns:a16="http://schemas.microsoft.com/office/drawing/2014/main" id="{155A5060-4A04-7309-6BFF-C81F4ADB04F8}"/>
              </a:ext>
            </a:extLst>
          </p:cNvPr>
          <p:cNvSpPr>
            <a:spLocks noGrp="1"/>
          </p:cNvSpPr>
          <p:nvPr>
            <p:ph type="body" sz="quarter" idx="10" hasCustomPrompt="1"/>
          </p:nvPr>
        </p:nvSpPr>
        <p:spPr>
          <a:xfrm>
            <a:off x="268736" y="3704755"/>
            <a:ext cx="2555146" cy="2831738"/>
          </a:xfrm>
          <a:prstGeom prst="rect">
            <a:avLst/>
          </a:prstGeom>
        </p:spPr>
        <p:txBody>
          <a:bodyPr/>
          <a:lstStyle>
            <a:lvl1pPr marL="0" indent="0" algn="just">
              <a:buNone/>
              <a:defRPr sz="1600" b="0" i="1">
                <a:latin typeface="Mona-Sans Regular" pitchFamily="2" charset="77"/>
              </a:defRPr>
            </a:lvl1pPr>
          </a:lstStyle>
          <a:p>
            <a:pPr lvl="0"/>
            <a:r>
              <a:rPr lang="en-US"/>
              <a:t>   </a:t>
            </a:r>
          </a:p>
        </p:txBody>
      </p:sp>
      <p:sp>
        <p:nvSpPr>
          <p:cNvPr id="7" name="Text Placeholder 6">
            <a:extLst>
              <a:ext uri="{FF2B5EF4-FFF2-40B4-BE49-F238E27FC236}">
                <a16:creationId xmlns:a16="http://schemas.microsoft.com/office/drawing/2014/main" id="{320F9C06-1A38-7B83-7DA0-7E8A7024C2F5}"/>
              </a:ext>
            </a:extLst>
          </p:cNvPr>
          <p:cNvSpPr>
            <a:spLocks noGrp="1"/>
          </p:cNvSpPr>
          <p:nvPr>
            <p:ph type="body" sz="quarter" idx="11" hasCustomPrompt="1"/>
          </p:nvPr>
        </p:nvSpPr>
        <p:spPr>
          <a:xfrm>
            <a:off x="201613" y="806451"/>
            <a:ext cx="11690166" cy="532878"/>
          </a:xfrm>
          <a:prstGeom prst="rect">
            <a:avLst/>
          </a:prstGeom>
        </p:spPr>
        <p:txBody>
          <a:bodyPr/>
          <a:lstStyle>
            <a:lvl1pPr marL="0" indent="0">
              <a:buNone/>
              <a:defRPr b="1" i="0">
                <a:latin typeface="Mona-Sans" pitchFamily="2" charset="77"/>
              </a:defRPr>
            </a:lvl1pPr>
          </a:lstStyle>
          <a:p>
            <a:pPr lvl="0"/>
            <a:r>
              <a:rPr lang="en-US"/>
              <a:t>Image &amp; Text Columns</a:t>
            </a:r>
          </a:p>
        </p:txBody>
      </p:sp>
      <p:sp>
        <p:nvSpPr>
          <p:cNvPr id="8" name="Picture Placeholder 7">
            <a:extLst>
              <a:ext uri="{FF2B5EF4-FFF2-40B4-BE49-F238E27FC236}">
                <a16:creationId xmlns:a16="http://schemas.microsoft.com/office/drawing/2014/main" id="{C9CBC73D-02C7-709A-CD48-427B38BB187F}"/>
              </a:ext>
            </a:extLst>
          </p:cNvPr>
          <p:cNvSpPr>
            <a:spLocks noGrp="1"/>
          </p:cNvSpPr>
          <p:nvPr>
            <p:ph type="pic" sz="quarter" idx="13"/>
          </p:nvPr>
        </p:nvSpPr>
        <p:spPr>
          <a:xfrm>
            <a:off x="241953" y="1692309"/>
            <a:ext cx="2587039" cy="1559859"/>
          </a:xfrm>
          <a:prstGeom prst="rect">
            <a:avLst/>
          </a:prstGeom>
        </p:spPr>
        <p:txBody>
          <a:bodyPr/>
          <a:lstStyle>
            <a:lvl1pPr marL="0" indent="0">
              <a:buNone/>
              <a:defRPr sz="1600" b="0" i="1">
                <a:latin typeface="Mona-Sans Regular" pitchFamily="2" charset="77"/>
              </a:defRPr>
            </a:lvl1pPr>
          </a:lstStyle>
          <a:p>
            <a:endParaRPr lang="en-US"/>
          </a:p>
        </p:txBody>
      </p:sp>
      <p:sp>
        <p:nvSpPr>
          <p:cNvPr id="3" name="Text Placeholder 3">
            <a:extLst>
              <a:ext uri="{FF2B5EF4-FFF2-40B4-BE49-F238E27FC236}">
                <a16:creationId xmlns:a16="http://schemas.microsoft.com/office/drawing/2014/main" id="{FB8271F7-0D03-9CE4-1DE2-F4C6B4682C37}"/>
              </a:ext>
            </a:extLst>
          </p:cNvPr>
          <p:cNvSpPr>
            <a:spLocks noGrp="1"/>
          </p:cNvSpPr>
          <p:nvPr>
            <p:ph type="body" sz="quarter" idx="14" hasCustomPrompt="1"/>
          </p:nvPr>
        </p:nvSpPr>
        <p:spPr>
          <a:xfrm>
            <a:off x="3275862" y="3704754"/>
            <a:ext cx="2555146" cy="2831738"/>
          </a:xfrm>
          <a:prstGeom prst="rect">
            <a:avLst/>
          </a:prstGeom>
        </p:spPr>
        <p:txBody>
          <a:bodyPr/>
          <a:lstStyle>
            <a:lvl1pPr marL="0" indent="0" algn="just">
              <a:buNone/>
              <a:defRPr sz="1600" b="0" i="1">
                <a:latin typeface="Mona-Sans Regular" pitchFamily="2" charset="77"/>
              </a:defRPr>
            </a:lvl1pPr>
          </a:lstStyle>
          <a:p>
            <a:pPr lvl="0"/>
            <a:r>
              <a:rPr lang="en-US"/>
              <a:t>   </a:t>
            </a:r>
          </a:p>
        </p:txBody>
      </p:sp>
      <p:sp>
        <p:nvSpPr>
          <p:cNvPr id="5" name="Picture Placeholder 7">
            <a:extLst>
              <a:ext uri="{FF2B5EF4-FFF2-40B4-BE49-F238E27FC236}">
                <a16:creationId xmlns:a16="http://schemas.microsoft.com/office/drawing/2014/main" id="{BC199D81-DBAA-EF30-F9B2-0DAC793C3B07}"/>
              </a:ext>
            </a:extLst>
          </p:cNvPr>
          <p:cNvSpPr>
            <a:spLocks noGrp="1"/>
          </p:cNvSpPr>
          <p:nvPr>
            <p:ph type="pic" sz="quarter" idx="15"/>
          </p:nvPr>
        </p:nvSpPr>
        <p:spPr>
          <a:xfrm>
            <a:off x="3249079" y="1692308"/>
            <a:ext cx="2587039" cy="1559859"/>
          </a:xfrm>
          <a:prstGeom prst="rect">
            <a:avLst/>
          </a:prstGeom>
        </p:spPr>
        <p:txBody>
          <a:bodyPr/>
          <a:lstStyle>
            <a:lvl1pPr marL="0" indent="0">
              <a:buNone/>
              <a:defRPr sz="1600" b="0" i="1">
                <a:latin typeface="Mona-Sans Regular" pitchFamily="2" charset="77"/>
              </a:defRPr>
            </a:lvl1pPr>
          </a:lstStyle>
          <a:p>
            <a:endParaRPr lang="en-US"/>
          </a:p>
        </p:txBody>
      </p:sp>
      <p:sp>
        <p:nvSpPr>
          <p:cNvPr id="6" name="Text Placeholder 3">
            <a:extLst>
              <a:ext uri="{FF2B5EF4-FFF2-40B4-BE49-F238E27FC236}">
                <a16:creationId xmlns:a16="http://schemas.microsoft.com/office/drawing/2014/main" id="{2C174C70-95D6-B0EE-EB61-F3BFB1630EC2}"/>
              </a:ext>
            </a:extLst>
          </p:cNvPr>
          <p:cNvSpPr>
            <a:spLocks noGrp="1"/>
          </p:cNvSpPr>
          <p:nvPr>
            <p:ph type="body" sz="quarter" idx="16" hasCustomPrompt="1"/>
          </p:nvPr>
        </p:nvSpPr>
        <p:spPr>
          <a:xfrm>
            <a:off x="6282988" y="3704754"/>
            <a:ext cx="2555146" cy="2831738"/>
          </a:xfrm>
          <a:prstGeom prst="rect">
            <a:avLst/>
          </a:prstGeom>
        </p:spPr>
        <p:txBody>
          <a:bodyPr/>
          <a:lstStyle>
            <a:lvl1pPr marL="0" indent="0" algn="just">
              <a:buNone/>
              <a:defRPr sz="1600" b="0" i="1">
                <a:latin typeface="Mona-Sans Regular" pitchFamily="2" charset="77"/>
              </a:defRPr>
            </a:lvl1pPr>
          </a:lstStyle>
          <a:p>
            <a:pPr lvl="0"/>
            <a:r>
              <a:rPr lang="en-US"/>
              <a:t>   </a:t>
            </a:r>
          </a:p>
        </p:txBody>
      </p:sp>
      <p:sp>
        <p:nvSpPr>
          <p:cNvPr id="9" name="Picture Placeholder 7">
            <a:extLst>
              <a:ext uri="{FF2B5EF4-FFF2-40B4-BE49-F238E27FC236}">
                <a16:creationId xmlns:a16="http://schemas.microsoft.com/office/drawing/2014/main" id="{72130BC9-264B-85C4-82F0-9D4EC2C83766}"/>
              </a:ext>
            </a:extLst>
          </p:cNvPr>
          <p:cNvSpPr>
            <a:spLocks noGrp="1"/>
          </p:cNvSpPr>
          <p:nvPr>
            <p:ph type="pic" sz="quarter" idx="17"/>
          </p:nvPr>
        </p:nvSpPr>
        <p:spPr>
          <a:xfrm>
            <a:off x="6256205" y="1692308"/>
            <a:ext cx="2587039" cy="1559859"/>
          </a:xfrm>
          <a:prstGeom prst="rect">
            <a:avLst/>
          </a:prstGeom>
        </p:spPr>
        <p:txBody>
          <a:bodyPr/>
          <a:lstStyle>
            <a:lvl1pPr marL="0" indent="0">
              <a:buNone/>
              <a:defRPr sz="1600" b="0" i="1">
                <a:latin typeface="Mona-Sans Regular" pitchFamily="2" charset="77"/>
              </a:defRPr>
            </a:lvl1pPr>
          </a:lstStyle>
          <a:p>
            <a:endParaRPr lang="en-US"/>
          </a:p>
        </p:txBody>
      </p:sp>
      <p:sp>
        <p:nvSpPr>
          <p:cNvPr id="10" name="Text Placeholder 3">
            <a:extLst>
              <a:ext uri="{FF2B5EF4-FFF2-40B4-BE49-F238E27FC236}">
                <a16:creationId xmlns:a16="http://schemas.microsoft.com/office/drawing/2014/main" id="{5D0CED79-A771-AC30-169D-61337EA36FD1}"/>
              </a:ext>
            </a:extLst>
          </p:cNvPr>
          <p:cNvSpPr>
            <a:spLocks noGrp="1"/>
          </p:cNvSpPr>
          <p:nvPr>
            <p:ph type="body" sz="quarter" idx="18" hasCustomPrompt="1"/>
          </p:nvPr>
        </p:nvSpPr>
        <p:spPr>
          <a:xfrm>
            <a:off x="9316897" y="3704754"/>
            <a:ext cx="2555146" cy="2831738"/>
          </a:xfrm>
          <a:prstGeom prst="rect">
            <a:avLst/>
          </a:prstGeom>
        </p:spPr>
        <p:txBody>
          <a:bodyPr/>
          <a:lstStyle>
            <a:lvl1pPr marL="0" indent="0" algn="just">
              <a:buNone/>
              <a:defRPr sz="1600" b="0" i="1">
                <a:latin typeface="Mona-Sans Regular" pitchFamily="2" charset="77"/>
              </a:defRPr>
            </a:lvl1pPr>
          </a:lstStyle>
          <a:p>
            <a:pPr lvl="0"/>
            <a:r>
              <a:rPr lang="en-US"/>
              <a:t>   </a:t>
            </a:r>
          </a:p>
        </p:txBody>
      </p:sp>
      <p:sp>
        <p:nvSpPr>
          <p:cNvPr id="11" name="Picture Placeholder 7">
            <a:extLst>
              <a:ext uri="{FF2B5EF4-FFF2-40B4-BE49-F238E27FC236}">
                <a16:creationId xmlns:a16="http://schemas.microsoft.com/office/drawing/2014/main" id="{9D7277CA-6FE9-2760-704F-19DE3710A91E}"/>
              </a:ext>
            </a:extLst>
          </p:cNvPr>
          <p:cNvSpPr>
            <a:spLocks noGrp="1"/>
          </p:cNvSpPr>
          <p:nvPr>
            <p:ph type="pic" sz="quarter" idx="19"/>
          </p:nvPr>
        </p:nvSpPr>
        <p:spPr>
          <a:xfrm>
            <a:off x="9290114" y="1692308"/>
            <a:ext cx="2587039" cy="1559859"/>
          </a:xfrm>
          <a:prstGeom prst="rect">
            <a:avLst/>
          </a:prstGeom>
        </p:spPr>
        <p:txBody>
          <a:bodyPr/>
          <a:lstStyle>
            <a:lvl1pPr marL="0" indent="0">
              <a:buNone/>
              <a:defRPr sz="1600" b="0" i="1">
                <a:latin typeface="Mona-Sans Regular" pitchFamily="2" charset="77"/>
              </a:defRPr>
            </a:lvl1pPr>
          </a:lstStyle>
          <a:p>
            <a:endParaRPr lang="en-US"/>
          </a:p>
        </p:txBody>
      </p:sp>
    </p:spTree>
    <p:extLst>
      <p:ext uri="{BB962C8B-B14F-4D97-AF65-F5344CB8AC3E}">
        <p14:creationId xmlns:p14="http://schemas.microsoft.com/office/powerpoint/2010/main" val="3651611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wo Column Image">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492C3D63-B045-1F40-E9FB-4532D5D5BAA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15101" y="350080"/>
            <a:ext cx="2629805" cy="290662"/>
          </a:xfrm>
          <a:prstGeom prst="rect">
            <a:avLst/>
          </a:prstGeom>
        </p:spPr>
      </p:pic>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sp>
        <p:nvSpPr>
          <p:cNvPr id="7" name="Text Placeholder 6">
            <a:extLst>
              <a:ext uri="{FF2B5EF4-FFF2-40B4-BE49-F238E27FC236}">
                <a16:creationId xmlns:a16="http://schemas.microsoft.com/office/drawing/2014/main" id="{320F9C06-1A38-7B83-7DA0-7E8A7024C2F5}"/>
              </a:ext>
            </a:extLst>
          </p:cNvPr>
          <p:cNvSpPr>
            <a:spLocks noGrp="1"/>
          </p:cNvSpPr>
          <p:nvPr>
            <p:ph type="body" sz="quarter" idx="11" hasCustomPrompt="1"/>
          </p:nvPr>
        </p:nvSpPr>
        <p:spPr>
          <a:xfrm>
            <a:off x="201613" y="806451"/>
            <a:ext cx="11690166" cy="532878"/>
          </a:xfrm>
          <a:prstGeom prst="rect">
            <a:avLst/>
          </a:prstGeom>
        </p:spPr>
        <p:txBody>
          <a:bodyPr/>
          <a:lstStyle>
            <a:lvl1pPr marL="0" indent="0">
              <a:buNone/>
              <a:defRPr b="1" i="0">
                <a:latin typeface="Mona-Sans" pitchFamily="2" charset="77"/>
              </a:defRPr>
            </a:lvl1pPr>
          </a:lstStyle>
          <a:p>
            <a:pPr lvl="0"/>
            <a:r>
              <a:rPr lang="en-US"/>
              <a:t>Two Column Image</a:t>
            </a:r>
          </a:p>
        </p:txBody>
      </p:sp>
      <p:sp>
        <p:nvSpPr>
          <p:cNvPr id="8" name="Picture Placeholder 7">
            <a:extLst>
              <a:ext uri="{FF2B5EF4-FFF2-40B4-BE49-F238E27FC236}">
                <a16:creationId xmlns:a16="http://schemas.microsoft.com/office/drawing/2014/main" id="{C9CBC73D-02C7-709A-CD48-427B38BB187F}"/>
              </a:ext>
            </a:extLst>
          </p:cNvPr>
          <p:cNvSpPr>
            <a:spLocks noGrp="1"/>
          </p:cNvSpPr>
          <p:nvPr>
            <p:ph type="pic" sz="quarter" idx="13"/>
          </p:nvPr>
        </p:nvSpPr>
        <p:spPr>
          <a:xfrm>
            <a:off x="6302191" y="1646239"/>
            <a:ext cx="5589588" cy="4870450"/>
          </a:xfrm>
          <a:prstGeom prst="rect">
            <a:avLst/>
          </a:prstGeom>
        </p:spPr>
        <p:txBody>
          <a:bodyPr/>
          <a:lstStyle>
            <a:lvl1pPr marL="0" indent="0">
              <a:buNone/>
              <a:defRPr sz="1600" b="0" i="1">
                <a:latin typeface="Mona-Sans Regular" pitchFamily="2" charset="77"/>
              </a:defRPr>
            </a:lvl1pPr>
          </a:lstStyle>
          <a:p>
            <a:endParaRPr lang="en-US"/>
          </a:p>
        </p:txBody>
      </p:sp>
      <p:sp>
        <p:nvSpPr>
          <p:cNvPr id="2" name="Picture Placeholder 7">
            <a:extLst>
              <a:ext uri="{FF2B5EF4-FFF2-40B4-BE49-F238E27FC236}">
                <a16:creationId xmlns:a16="http://schemas.microsoft.com/office/drawing/2014/main" id="{08E811E3-93C2-5821-4C22-6DFC44344ACE}"/>
              </a:ext>
            </a:extLst>
          </p:cNvPr>
          <p:cNvSpPr>
            <a:spLocks noGrp="1"/>
          </p:cNvSpPr>
          <p:nvPr>
            <p:ph type="pic" sz="quarter" idx="14"/>
          </p:nvPr>
        </p:nvSpPr>
        <p:spPr>
          <a:xfrm>
            <a:off x="201613" y="1646239"/>
            <a:ext cx="5589588" cy="4870450"/>
          </a:xfrm>
          <a:prstGeom prst="rect">
            <a:avLst/>
          </a:prstGeom>
        </p:spPr>
        <p:txBody>
          <a:bodyPr/>
          <a:lstStyle>
            <a:lvl1pPr marL="0" indent="0">
              <a:buNone/>
              <a:defRPr sz="1600" b="0" i="1">
                <a:latin typeface="Mona-Sans Regular" pitchFamily="2" charset="77"/>
              </a:defRPr>
            </a:lvl1pPr>
          </a:lstStyle>
          <a:p>
            <a:endParaRPr lang="en-US"/>
          </a:p>
        </p:txBody>
      </p:sp>
    </p:spTree>
    <p:extLst>
      <p:ext uri="{BB962C8B-B14F-4D97-AF65-F5344CB8AC3E}">
        <p14:creationId xmlns:p14="http://schemas.microsoft.com/office/powerpoint/2010/main" val="165203402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imple Logo Only">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492C3D63-B045-1F40-E9FB-4532D5D5BAA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15101" y="350080"/>
            <a:ext cx="2629805" cy="290662"/>
          </a:xfrm>
          <a:prstGeom prst="rect">
            <a:avLst/>
          </a:prstGeom>
        </p:spPr>
      </p:pic>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spTree>
    <p:extLst>
      <p:ext uri="{BB962C8B-B14F-4D97-AF65-F5344CB8AC3E}">
        <p14:creationId xmlns:p14="http://schemas.microsoft.com/office/powerpoint/2010/main" val="4407885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imple Logo Only Dark">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3E70CB-548C-E7E1-3D9B-3A131257575B}"/>
              </a:ext>
            </a:extLst>
          </p:cNvPr>
          <p:cNvSpPr/>
          <p:nvPr userDrawn="1"/>
        </p:nvSpPr>
        <p:spPr>
          <a:xfrm>
            <a:off x="0" y="45719"/>
            <a:ext cx="12192000" cy="681228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pic>
        <p:nvPicPr>
          <p:cNvPr id="2" name="Picture 1">
            <a:extLst>
              <a:ext uri="{FF2B5EF4-FFF2-40B4-BE49-F238E27FC236}">
                <a16:creationId xmlns:a16="http://schemas.microsoft.com/office/drawing/2014/main" id="{1AD2CEFE-26C4-32E5-FB0D-436925C00106}"/>
              </a:ext>
            </a:extLst>
          </p:cNvPr>
          <p:cNvPicPr>
            <a:picLocks noChangeAspect="1"/>
          </p:cNvPicPr>
          <p:nvPr userDrawn="1"/>
        </p:nvPicPr>
        <p:blipFill>
          <a:blip r:embed="rId2"/>
          <a:stretch>
            <a:fillRect/>
          </a:stretch>
        </p:blipFill>
        <p:spPr>
          <a:xfrm>
            <a:off x="315101" y="347895"/>
            <a:ext cx="2616358" cy="296700"/>
          </a:xfrm>
          <a:prstGeom prst="rect">
            <a:avLst/>
          </a:prstGeom>
        </p:spPr>
      </p:pic>
    </p:spTree>
    <p:extLst>
      <p:ext uri="{BB962C8B-B14F-4D97-AF65-F5344CB8AC3E}">
        <p14:creationId xmlns:p14="http://schemas.microsoft.com/office/powerpoint/2010/main" val="204356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atellite Map">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5" name="Picture 4" descr="Map&#10;&#10;Description automatically generated">
            <a:extLst>
              <a:ext uri="{FF2B5EF4-FFF2-40B4-BE49-F238E27FC236}">
                <a16:creationId xmlns:a16="http://schemas.microsoft.com/office/drawing/2014/main" id="{78734C00-CE0C-AD26-5550-748155BEC4A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097"/>
            <a:ext cx="12192000" cy="7390725"/>
          </a:xfrm>
          <a:prstGeom prst="rect">
            <a:avLst/>
          </a:prstGeom>
        </p:spPr>
      </p:pic>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pic>
        <p:nvPicPr>
          <p:cNvPr id="2" name="Picture 1">
            <a:extLst>
              <a:ext uri="{FF2B5EF4-FFF2-40B4-BE49-F238E27FC236}">
                <a16:creationId xmlns:a16="http://schemas.microsoft.com/office/drawing/2014/main" id="{1AD2CEFE-26C4-32E5-FB0D-436925C00106}"/>
              </a:ext>
            </a:extLst>
          </p:cNvPr>
          <p:cNvPicPr>
            <a:picLocks noChangeAspect="1"/>
          </p:cNvPicPr>
          <p:nvPr userDrawn="1"/>
        </p:nvPicPr>
        <p:blipFill>
          <a:blip r:embed="rId3"/>
          <a:stretch>
            <a:fillRect/>
          </a:stretch>
        </p:blipFill>
        <p:spPr>
          <a:xfrm>
            <a:off x="315101" y="347895"/>
            <a:ext cx="2616358" cy="296700"/>
          </a:xfrm>
          <a:prstGeom prst="rect">
            <a:avLst/>
          </a:prstGeom>
        </p:spPr>
      </p:pic>
    </p:spTree>
    <p:extLst>
      <p:ext uri="{BB962C8B-B14F-4D97-AF65-F5344CB8AC3E}">
        <p14:creationId xmlns:p14="http://schemas.microsoft.com/office/powerpoint/2010/main" val="6177213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Graphic Map">
    <p:bg>
      <p:bgPr>
        <a:solidFill>
          <a:schemeClr val="accent3"/>
        </a:solidFill>
        <a:effectLst/>
      </p:bgPr>
    </p:bg>
    <p:spTree>
      <p:nvGrpSpPr>
        <p:cNvPr id="1" name=""/>
        <p:cNvGrpSpPr/>
        <p:nvPr/>
      </p:nvGrpSpPr>
      <p:grpSpPr>
        <a:xfrm>
          <a:off x="0" y="0"/>
          <a:ext cx="0" cy="0"/>
          <a:chOff x="0" y="0"/>
          <a:chExt cx="0" cy="0"/>
        </a:xfrm>
      </p:grpSpPr>
      <p:pic>
        <p:nvPicPr>
          <p:cNvPr id="11" name="Picture 10" descr="A picture containing food, beverage&#10;&#10;Description automatically generated">
            <a:extLst>
              <a:ext uri="{FF2B5EF4-FFF2-40B4-BE49-F238E27FC236}">
                <a16:creationId xmlns:a16="http://schemas.microsoft.com/office/drawing/2014/main" id="{EB4BFC98-685E-7D1B-E49C-F1C98CAE8FE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pic>
        <p:nvPicPr>
          <p:cNvPr id="13" name="Graphic 12">
            <a:extLst>
              <a:ext uri="{FF2B5EF4-FFF2-40B4-BE49-F238E27FC236}">
                <a16:creationId xmlns:a16="http://schemas.microsoft.com/office/drawing/2014/main" id="{8297A252-23E2-137D-BF22-797BA7361793}"/>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15101" y="350080"/>
            <a:ext cx="2629805" cy="290662"/>
          </a:xfrm>
          <a:prstGeom prst="rect">
            <a:avLst/>
          </a:prstGeom>
        </p:spPr>
      </p:pic>
    </p:spTree>
    <p:extLst>
      <p:ext uri="{BB962C8B-B14F-4D97-AF65-F5344CB8AC3E}">
        <p14:creationId xmlns:p14="http://schemas.microsoft.com/office/powerpoint/2010/main" val="35520965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ntermediate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EC3827-8D6A-EECC-929A-F07E660A427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2192001" cy="6858001"/>
          </a:xfrm>
          <a:prstGeom prst="rect">
            <a:avLst/>
          </a:prstGeom>
        </p:spPr>
      </p:pic>
      <p:sp>
        <p:nvSpPr>
          <p:cNvPr id="7" name="Rectangle 6">
            <a:extLst>
              <a:ext uri="{FF2B5EF4-FFF2-40B4-BE49-F238E27FC236}">
                <a16:creationId xmlns:a16="http://schemas.microsoft.com/office/drawing/2014/main" id="{E9E76908-18F6-5509-A306-8B1330E34D0F}"/>
              </a:ext>
            </a:extLst>
          </p:cNvPr>
          <p:cNvSpPr/>
          <p:nvPr userDrawn="1"/>
        </p:nvSpPr>
        <p:spPr>
          <a:xfrm>
            <a:off x="-1" y="-1"/>
            <a:ext cx="12192001" cy="6858001"/>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grpSp>
        <p:nvGrpSpPr>
          <p:cNvPr id="11" name="Group 10">
            <a:extLst>
              <a:ext uri="{FF2B5EF4-FFF2-40B4-BE49-F238E27FC236}">
                <a16:creationId xmlns:a16="http://schemas.microsoft.com/office/drawing/2014/main" id="{BE0AAE79-73C5-C96D-B104-848150D6390B}"/>
              </a:ext>
            </a:extLst>
          </p:cNvPr>
          <p:cNvGrpSpPr/>
          <p:nvPr userDrawn="1"/>
        </p:nvGrpSpPr>
        <p:grpSpPr>
          <a:xfrm>
            <a:off x="2915769" y="2178421"/>
            <a:ext cx="6360459" cy="2501155"/>
            <a:chOff x="2864223" y="2353233"/>
            <a:chExt cx="6360459" cy="2501155"/>
          </a:xfrm>
        </p:grpSpPr>
        <p:sp>
          <p:nvSpPr>
            <p:cNvPr id="8" name="Chevron 7">
              <a:extLst>
                <a:ext uri="{FF2B5EF4-FFF2-40B4-BE49-F238E27FC236}">
                  <a16:creationId xmlns:a16="http://schemas.microsoft.com/office/drawing/2014/main" id="{A50DDF6D-FBC7-A298-E4B8-76A609BF38B0}"/>
                </a:ext>
              </a:extLst>
            </p:cNvPr>
            <p:cNvSpPr/>
            <p:nvPr userDrawn="1"/>
          </p:nvSpPr>
          <p:spPr>
            <a:xfrm>
              <a:off x="2864223" y="2353235"/>
              <a:ext cx="2501153" cy="2501153"/>
            </a:xfrm>
            <a:prstGeom prst="chevron">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1"/>
                </a:solidFill>
                <a:latin typeface="Arial" panose="020B0604020202020204" pitchFamily="34" charset="0"/>
              </a:endParaRPr>
            </a:p>
          </p:txBody>
        </p:sp>
        <p:sp>
          <p:nvSpPr>
            <p:cNvPr id="9" name="Chevron 8">
              <a:extLst>
                <a:ext uri="{FF2B5EF4-FFF2-40B4-BE49-F238E27FC236}">
                  <a16:creationId xmlns:a16="http://schemas.microsoft.com/office/drawing/2014/main" id="{7400BB56-85A2-2992-72D9-2757BE8F8BD0}"/>
                </a:ext>
              </a:extLst>
            </p:cNvPr>
            <p:cNvSpPr/>
            <p:nvPr userDrawn="1"/>
          </p:nvSpPr>
          <p:spPr>
            <a:xfrm>
              <a:off x="6723529" y="2353233"/>
              <a:ext cx="2501153" cy="2501153"/>
            </a:xfrm>
            <a:prstGeom prst="chevron">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1"/>
                </a:solidFill>
                <a:latin typeface="Arial" panose="020B0604020202020204" pitchFamily="34" charset="0"/>
              </a:endParaRPr>
            </a:p>
          </p:txBody>
        </p:sp>
        <p:sp>
          <p:nvSpPr>
            <p:cNvPr id="10" name="Chevron 9">
              <a:extLst>
                <a:ext uri="{FF2B5EF4-FFF2-40B4-BE49-F238E27FC236}">
                  <a16:creationId xmlns:a16="http://schemas.microsoft.com/office/drawing/2014/main" id="{D7AFB760-662A-0C8A-3D6E-70F901F92B17}"/>
                </a:ext>
              </a:extLst>
            </p:cNvPr>
            <p:cNvSpPr/>
            <p:nvPr userDrawn="1"/>
          </p:nvSpPr>
          <p:spPr>
            <a:xfrm>
              <a:off x="4793876" y="2353234"/>
              <a:ext cx="2501153" cy="2501153"/>
            </a:xfrm>
            <a:prstGeom prst="chevron">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1"/>
                </a:solidFill>
                <a:latin typeface="Arial" panose="020B0604020202020204" pitchFamily="34" charset="0"/>
              </a:endParaRPr>
            </a:p>
          </p:txBody>
        </p:sp>
      </p:grpSp>
    </p:spTree>
    <p:extLst>
      <p:ext uri="{BB962C8B-B14F-4D97-AF65-F5344CB8AC3E}">
        <p14:creationId xmlns:p14="http://schemas.microsoft.com/office/powerpoint/2010/main" val="28243486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ntermediate 2">
    <p:spTree>
      <p:nvGrpSpPr>
        <p:cNvPr id="1" name=""/>
        <p:cNvGrpSpPr/>
        <p:nvPr/>
      </p:nvGrpSpPr>
      <p:grpSpPr>
        <a:xfrm>
          <a:off x="0" y="0"/>
          <a:ext cx="0" cy="0"/>
          <a:chOff x="0" y="0"/>
          <a:chExt cx="0" cy="0"/>
        </a:xfrm>
      </p:grpSpPr>
      <p:pic>
        <p:nvPicPr>
          <p:cNvPr id="3" name="Picture 2" descr="A picture containing water, outdoor, wave&#10;&#10;Description automatically generated">
            <a:extLst>
              <a:ext uri="{FF2B5EF4-FFF2-40B4-BE49-F238E27FC236}">
                <a16:creationId xmlns:a16="http://schemas.microsoft.com/office/drawing/2014/main" id="{FFDEB8BD-E3E1-C7C7-AC10-157EACBF68D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200AB8D2-970C-70CD-E21A-5EA81F168CC3}"/>
              </a:ext>
            </a:extLst>
          </p:cNvPr>
          <p:cNvSpPr/>
          <p:nvPr userDrawn="1"/>
        </p:nvSpPr>
        <p:spPr>
          <a:xfrm>
            <a:off x="-1" y="-1"/>
            <a:ext cx="12192001" cy="6858001"/>
          </a:xfrm>
          <a:prstGeom prst="rect">
            <a:avLst/>
          </a:prstGeom>
          <a:solidFill>
            <a:schemeClr val="tx1">
              <a:alpha val="5005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sp>
        <p:nvSpPr>
          <p:cNvPr id="5" name="Right Arrow 4">
            <a:extLst>
              <a:ext uri="{FF2B5EF4-FFF2-40B4-BE49-F238E27FC236}">
                <a16:creationId xmlns:a16="http://schemas.microsoft.com/office/drawing/2014/main" id="{60EB094F-E449-CD40-9926-BD47CADC0062}"/>
              </a:ext>
            </a:extLst>
          </p:cNvPr>
          <p:cNvSpPr/>
          <p:nvPr userDrawn="1"/>
        </p:nvSpPr>
        <p:spPr>
          <a:xfrm>
            <a:off x="3769658" y="2276699"/>
            <a:ext cx="4652682" cy="2304599"/>
          </a:xfrm>
          <a:prstGeom prst="rightArrow">
            <a:avLst/>
          </a:prstGeom>
          <a:solidFill>
            <a:schemeClr val="bg1">
              <a:alpha val="498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spTree>
    <p:extLst>
      <p:ext uri="{BB962C8B-B14F-4D97-AF65-F5344CB8AC3E}">
        <p14:creationId xmlns:p14="http://schemas.microsoft.com/office/powerpoint/2010/main" val="89637886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Full Page Image &amp; Title">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6B0A61B-3A6F-2F01-139B-1D962F72AD91}"/>
              </a:ext>
            </a:extLst>
          </p:cNvPr>
          <p:cNvSpPr/>
          <p:nvPr userDrawn="1"/>
        </p:nvSpPr>
        <p:spPr>
          <a:xfrm>
            <a:off x="0" y="45719"/>
            <a:ext cx="12192000" cy="8846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sp>
        <p:nvSpPr>
          <p:cNvPr id="45" name="Rectangle 44">
            <a:extLst>
              <a:ext uri="{FF2B5EF4-FFF2-40B4-BE49-F238E27FC236}">
                <a16:creationId xmlns:a16="http://schemas.microsoft.com/office/drawing/2014/main" id="{1CBA83A3-D9A1-8D5A-81B4-395062EBA9E1}"/>
              </a:ext>
            </a:extLst>
          </p:cNvPr>
          <p:cNvSpPr/>
          <p:nvPr userDrawn="1"/>
        </p:nvSpPr>
        <p:spPr>
          <a:xfrm>
            <a:off x="0" y="0"/>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1">
              <a:latin typeface="Mona-Sans Regular" pitchFamily="2" charset="77"/>
            </a:endParaRPr>
          </a:p>
        </p:txBody>
      </p:sp>
      <p:sp>
        <p:nvSpPr>
          <p:cNvPr id="4" name="Picture Placeholder 3">
            <a:extLst>
              <a:ext uri="{FF2B5EF4-FFF2-40B4-BE49-F238E27FC236}">
                <a16:creationId xmlns:a16="http://schemas.microsoft.com/office/drawing/2014/main" id="{007B1AC1-7C08-1519-61B2-67D167404553}"/>
              </a:ext>
            </a:extLst>
          </p:cNvPr>
          <p:cNvSpPr>
            <a:spLocks noGrp="1"/>
          </p:cNvSpPr>
          <p:nvPr>
            <p:ph type="pic" sz="quarter" idx="10"/>
          </p:nvPr>
        </p:nvSpPr>
        <p:spPr>
          <a:xfrm>
            <a:off x="0" y="930374"/>
            <a:ext cx="12192000" cy="5927625"/>
          </a:xfrm>
          <a:prstGeom prst="rect">
            <a:avLst/>
          </a:prstGeom>
        </p:spPr>
        <p:txBody>
          <a:bodyPr anchor="t" anchorCtr="1"/>
          <a:lstStyle>
            <a:lvl1pPr marL="0" indent="0" algn="ctr">
              <a:buNone/>
              <a:defRPr>
                <a:latin typeface="Mona-Sans SemiBold" pitchFamily="2" charset="77"/>
              </a:defRPr>
            </a:lvl1pPr>
          </a:lstStyle>
          <a:p>
            <a:endParaRPr lang="en-US"/>
          </a:p>
        </p:txBody>
      </p:sp>
      <p:sp>
        <p:nvSpPr>
          <p:cNvPr id="9" name="Text Placeholder 8">
            <a:extLst>
              <a:ext uri="{FF2B5EF4-FFF2-40B4-BE49-F238E27FC236}">
                <a16:creationId xmlns:a16="http://schemas.microsoft.com/office/drawing/2014/main" id="{E5261BE6-5C55-DC74-2070-9D519AD02DB3}"/>
              </a:ext>
            </a:extLst>
          </p:cNvPr>
          <p:cNvSpPr>
            <a:spLocks noGrp="1"/>
          </p:cNvSpPr>
          <p:nvPr>
            <p:ph type="body" sz="quarter" idx="11" hasCustomPrompt="1"/>
          </p:nvPr>
        </p:nvSpPr>
        <p:spPr>
          <a:xfrm>
            <a:off x="201705" y="253097"/>
            <a:ext cx="11752729" cy="469900"/>
          </a:xfrm>
          <a:prstGeom prst="rect">
            <a:avLst/>
          </a:prstGeom>
        </p:spPr>
        <p:txBody>
          <a:bodyPr/>
          <a:lstStyle>
            <a:lvl1pPr marL="0" indent="0" algn="ctr">
              <a:buNone/>
              <a:defRPr b="1" i="0">
                <a:solidFill>
                  <a:schemeClr val="bg1"/>
                </a:solidFill>
                <a:latin typeface="Mona-Sans" pitchFamily="2" charset="77"/>
              </a:defRPr>
            </a:lvl1pPr>
          </a:lstStyle>
          <a:p>
            <a:pPr lvl="0"/>
            <a:r>
              <a:rPr lang="en-US"/>
              <a:t>Full Page Image / Title</a:t>
            </a:r>
          </a:p>
        </p:txBody>
      </p:sp>
    </p:spTree>
    <p:extLst>
      <p:ext uri="{BB962C8B-B14F-4D97-AF65-F5344CB8AC3E}">
        <p14:creationId xmlns:p14="http://schemas.microsoft.com/office/powerpoint/2010/main" val="2490261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theme" Target="../theme/theme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3E17CFD6-CEE5-4152-8957-E9435E921D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97ACCA43-1EA4-46DD-86FF-D9B137E2CB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1E3060A-2EFF-4B65-80F0-6D2E030594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7BADF9-75E2-47FC-A21F-57E2BEDEC366}" type="datetimeFigureOut">
              <a:rPr lang="de-DE" smtClean="0"/>
              <a:t>21.05.2025</a:t>
            </a:fld>
            <a:endParaRPr lang="de-DE"/>
          </a:p>
        </p:txBody>
      </p:sp>
      <p:sp>
        <p:nvSpPr>
          <p:cNvPr id="5" name="Fußzeilenplatzhalter 4">
            <a:extLst>
              <a:ext uri="{FF2B5EF4-FFF2-40B4-BE49-F238E27FC236}">
                <a16:creationId xmlns:a16="http://schemas.microsoft.com/office/drawing/2014/main" id="{9CA8CF2B-E3B3-463D-9969-367A4B737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BBB4D43-B95B-4E8A-A10F-CADE6775F3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F05DBE-D49E-4DA0-9F97-B1485A2015EE}" type="slidenum">
              <a:rPr lang="de-DE" smtClean="0"/>
              <a:t>‹Nr.›</a:t>
            </a:fld>
            <a:endParaRPr lang="de-DE"/>
          </a:p>
        </p:txBody>
      </p:sp>
    </p:spTree>
    <p:extLst>
      <p:ext uri="{BB962C8B-B14F-4D97-AF65-F5344CB8AC3E}">
        <p14:creationId xmlns:p14="http://schemas.microsoft.com/office/powerpoint/2010/main" val="17776747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3"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5435458"/>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6607485"/>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konkol@52north.org" TargetMode="External"/><Relationship Id="rId2" Type="http://schemas.openxmlformats.org/officeDocument/2006/relationships/notesSlide" Target="../notesSlides/notesSlide1.xml"/><Relationship Id="rId1" Type="http://schemas.openxmlformats.org/officeDocument/2006/relationships/slideLayout" Target="../slideLayouts/slideLayout32.xml"/><Relationship Id="rId5" Type="http://schemas.openxmlformats.org/officeDocument/2006/relationships/image" Target="../media/image33.png"/><Relationship Id="rId4" Type="http://schemas.openxmlformats.org/officeDocument/2006/relationships/image" Target="../media/image32.png"/></Relationships>
</file>

<file path=ppt/slides/_rels/slide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hyperlink" Target="https://en.unesco.org/science-sustainable-future/open-science/recommendation" TargetMode="External"/><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hyperlink" Target="https://articles.unesco.org/sites/default/files/2022-09/logo-blue.svg" TargetMode="External"/><Relationship Id="rId5" Type="http://schemas.openxmlformats.org/officeDocument/2006/relationships/image" Target="../media/image32.png"/><Relationship Id="rId4" Type="http://schemas.openxmlformats.org/officeDocument/2006/relationships/image" Target="../media/image34.png"/></Relationships>
</file>

<file path=ppt/slides/_rels/slide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slides/_rels/slide6.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40.svg"/><Relationship Id="rId9" Type="http://schemas.openxmlformats.org/officeDocument/2006/relationships/image" Target="../media/image32.png"/></Relationships>
</file>

<file path=ppt/slides/_rels/slide7.xml.rels><?xml version="1.0" encoding="UTF-8" standalone="yes"?>
<Relationships xmlns="http://schemas.openxmlformats.org/package/2006/relationships"><Relationship Id="rId8" Type="http://schemas.openxmlformats.org/officeDocument/2006/relationships/image" Target="../media/image48.svg"/><Relationship Id="rId13" Type="http://schemas.openxmlformats.org/officeDocument/2006/relationships/image" Target="../media/image41.pn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36.svg"/><Relationship Id="rId2" Type="http://schemas.openxmlformats.org/officeDocument/2006/relationships/notesSlide" Target="../notesSlides/notesSlide7.xml"/><Relationship Id="rId16" Type="http://schemas.openxmlformats.org/officeDocument/2006/relationships/image" Target="../media/image32.png"/><Relationship Id="rId1" Type="http://schemas.openxmlformats.org/officeDocument/2006/relationships/slideLayout" Target="../slideLayouts/slideLayout8.xml"/><Relationship Id="rId6" Type="http://schemas.openxmlformats.org/officeDocument/2006/relationships/image" Target="../media/image46.svg"/><Relationship Id="rId11" Type="http://schemas.openxmlformats.org/officeDocument/2006/relationships/image" Target="../media/image35.png"/><Relationship Id="rId5" Type="http://schemas.openxmlformats.org/officeDocument/2006/relationships/image" Target="../media/image45.png"/><Relationship Id="rId15" Type="http://schemas.openxmlformats.org/officeDocument/2006/relationships/hyperlink" Target="https://library.leeds.ac.uk/info/14062/research_data_management/61/research_data_management_explained" TargetMode="External"/><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 Id="rId14" Type="http://schemas.openxmlformats.org/officeDocument/2006/relationships/image" Target="../media/image42.svg"/></Relationships>
</file>

<file path=ppt/slides/_rels/slide8.xml.rels><?xml version="1.0" encoding="UTF-8" standalone="yes"?>
<Relationships xmlns="http://schemas.openxmlformats.org/package/2006/relationships"><Relationship Id="rId8" Type="http://schemas.openxmlformats.org/officeDocument/2006/relationships/image" Target="../media/image56.svg"/><Relationship Id="rId13" Type="http://schemas.openxmlformats.org/officeDocument/2006/relationships/image" Target="../media/image32.png"/><Relationship Id="rId3" Type="http://schemas.openxmlformats.org/officeDocument/2006/relationships/image" Target="../media/image51.png"/><Relationship Id="rId7" Type="http://schemas.openxmlformats.org/officeDocument/2006/relationships/image" Target="../media/image55.png"/><Relationship Id="rId12" Type="http://schemas.openxmlformats.org/officeDocument/2006/relationships/image" Target="../media/image42.sv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54.svg"/><Relationship Id="rId11" Type="http://schemas.openxmlformats.org/officeDocument/2006/relationships/image" Target="../media/image41.png"/><Relationship Id="rId5" Type="http://schemas.openxmlformats.org/officeDocument/2006/relationships/image" Target="../media/image53.png"/><Relationship Id="rId10" Type="http://schemas.openxmlformats.org/officeDocument/2006/relationships/image" Target="../media/image36.svg"/><Relationship Id="rId4" Type="http://schemas.openxmlformats.org/officeDocument/2006/relationships/image" Target="../media/image52.svg"/><Relationship Id="rId9" Type="http://schemas.openxmlformats.org/officeDocument/2006/relationships/image" Target="../media/image35.png"/></Relationships>
</file>

<file path=ppt/slides/_rels/slide9.xml.rels><?xml version="1.0" encoding="UTF-8" standalone="yes"?>
<Relationships xmlns="http://schemas.openxmlformats.org/package/2006/relationships"><Relationship Id="rId8" Type="http://schemas.openxmlformats.org/officeDocument/2006/relationships/image" Target="../media/image62.svg"/><Relationship Id="rId13" Type="http://schemas.openxmlformats.org/officeDocument/2006/relationships/image" Target="../media/image67.png"/><Relationship Id="rId18" Type="http://schemas.openxmlformats.org/officeDocument/2006/relationships/image" Target="../media/image36.svg"/><Relationship Id="rId3" Type="http://schemas.openxmlformats.org/officeDocument/2006/relationships/image" Target="../media/image57.png"/><Relationship Id="rId21" Type="http://schemas.openxmlformats.org/officeDocument/2006/relationships/image" Target="../media/image32.png"/><Relationship Id="rId7" Type="http://schemas.openxmlformats.org/officeDocument/2006/relationships/image" Target="../media/image61.png"/><Relationship Id="rId12" Type="http://schemas.openxmlformats.org/officeDocument/2006/relationships/image" Target="../media/image66.svg"/><Relationship Id="rId17" Type="http://schemas.openxmlformats.org/officeDocument/2006/relationships/image" Target="../media/image35.png"/><Relationship Id="rId2" Type="http://schemas.openxmlformats.org/officeDocument/2006/relationships/notesSlide" Target="../notesSlides/notesSlide9.xml"/><Relationship Id="rId16" Type="http://schemas.openxmlformats.org/officeDocument/2006/relationships/image" Target="../media/image70.svg"/><Relationship Id="rId20" Type="http://schemas.openxmlformats.org/officeDocument/2006/relationships/image" Target="../media/image42.svg"/><Relationship Id="rId1" Type="http://schemas.openxmlformats.org/officeDocument/2006/relationships/slideLayout" Target="../slideLayouts/slideLayout8.xml"/><Relationship Id="rId6" Type="http://schemas.openxmlformats.org/officeDocument/2006/relationships/image" Target="../media/image60.svg"/><Relationship Id="rId11" Type="http://schemas.openxmlformats.org/officeDocument/2006/relationships/image" Target="../media/image65.png"/><Relationship Id="rId5" Type="http://schemas.openxmlformats.org/officeDocument/2006/relationships/image" Target="../media/image59.png"/><Relationship Id="rId15" Type="http://schemas.openxmlformats.org/officeDocument/2006/relationships/image" Target="../media/image69.png"/><Relationship Id="rId10" Type="http://schemas.openxmlformats.org/officeDocument/2006/relationships/image" Target="../media/image64.svg"/><Relationship Id="rId19" Type="http://schemas.openxmlformats.org/officeDocument/2006/relationships/image" Target="../media/image41.png"/><Relationship Id="rId4" Type="http://schemas.openxmlformats.org/officeDocument/2006/relationships/image" Target="../media/image58.svg"/><Relationship Id="rId9" Type="http://schemas.openxmlformats.org/officeDocument/2006/relationships/image" Target="../media/image63.png"/><Relationship Id="rId14" Type="http://schemas.openxmlformats.org/officeDocument/2006/relationships/image" Target="../media/image68.svg"/></Relationships>
</file>

<file path=ppt/slides/_rels/slide10.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71.png"/><Relationship Id="rId7"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74.svg"/><Relationship Id="rId11" Type="http://schemas.openxmlformats.org/officeDocument/2006/relationships/image" Target="../media/image32.png"/><Relationship Id="rId5" Type="http://schemas.openxmlformats.org/officeDocument/2006/relationships/image" Target="../media/image73.png"/><Relationship Id="rId10" Type="http://schemas.openxmlformats.org/officeDocument/2006/relationships/image" Target="../media/image42.svg"/><Relationship Id="rId4" Type="http://schemas.openxmlformats.org/officeDocument/2006/relationships/image" Target="../media/image72.svg"/><Relationship Id="rId9" Type="http://schemas.openxmlformats.org/officeDocument/2006/relationships/image" Target="../media/image41.png"/></Relationships>
</file>

<file path=ppt/slides/_rels/slide11.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75.png"/><Relationship Id="rId7"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72.svg"/><Relationship Id="rId11" Type="http://schemas.openxmlformats.org/officeDocument/2006/relationships/image" Target="../media/image32.png"/><Relationship Id="rId5" Type="http://schemas.openxmlformats.org/officeDocument/2006/relationships/image" Target="../media/image71.png"/><Relationship Id="rId10" Type="http://schemas.openxmlformats.org/officeDocument/2006/relationships/image" Target="../media/image42.svg"/><Relationship Id="rId4" Type="http://schemas.openxmlformats.org/officeDocument/2006/relationships/image" Target="../media/image76.svg"/><Relationship Id="rId9" Type="http://schemas.openxmlformats.org/officeDocument/2006/relationships/image" Target="../media/image41.png"/></Relationships>
</file>

<file path=ppt/slides/_rels/slide12.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77.png"/><Relationship Id="rId7"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80.svg"/><Relationship Id="rId11" Type="http://schemas.openxmlformats.org/officeDocument/2006/relationships/image" Target="../media/image32.png"/><Relationship Id="rId5" Type="http://schemas.openxmlformats.org/officeDocument/2006/relationships/image" Target="../media/image79.png"/><Relationship Id="rId10" Type="http://schemas.openxmlformats.org/officeDocument/2006/relationships/image" Target="../media/image42.svg"/><Relationship Id="rId4" Type="http://schemas.openxmlformats.org/officeDocument/2006/relationships/image" Target="../media/image78.svg"/><Relationship Id="rId9" Type="http://schemas.openxmlformats.org/officeDocument/2006/relationships/image" Target="../media/image41.png"/></Relationships>
</file>

<file path=ppt/slides/_rels/slide13.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81.png"/><Relationship Id="rId7"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82.svg"/><Relationship Id="rId9" Type="http://schemas.openxmlformats.org/officeDocument/2006/relationships/image" Target="../media/image32.png"/></Relationships>
</file>

<file path=ppt/slides/_rels/slide14.xml.rels><?xml version="1.0" encoding="UTF-8" standalone="yes"?>
<Relationships xmlns="http://schemas.openxmlformats.org/package/2006/relationships"><Relationship Id="rId8" Type="http://schemas.openxmlformats.org/officeDocument/2006/relationships/image" Target="../media/image36.svg"/><Relationship Id="rId13" Type="http://schemas.openxmlformats.org/officeDocument/2006/relationships/image" Target="../media/image32.png"/><Relationship Id="rId3" Type="http://schemas.openxmlformats.org/officeDocument/2006/relationships/image" Target="../media/image83.png"/><Relationship Id="rId7" Type="http://schemas.openxmlformats.org/officeDocument/2006/relationships/image" Target="../media/image35.png"/><Relationship Id="rId12" Type="http://schemas.openxmlformats.org/officeDocument/2006/relationships/image" Target="../media/image42.sv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86.svg"/><Relationship Id="rId11" Type="http://schemas.openxmlformats.org/officeDocument/2006/relationships/image" Target="../media/image41.png"/><Relationship Id="rId5" Type="http://schemas.openxmlformats.org/officeDocument/2006/relationships/image" Target="../media/image85.png"/><Relationship Id="rId10" Type="http://schemas.openxmlformats.org/officeDocument/2006/relationships/image" Target="../media/image88.svg"/><Relationship Id="rId4" Type="http://schemas.openxmlformats.org/officeDocument/2006/relationships/image" Target="../media/image84.svg"/><Relationship Id="rId9" Type="http://schemas.openxmlformats.org/officeDocument/2006/relationships/image" Target="../media/image87.png"/></Relationships>
</file>

<file path=ppt/slides/_rels/slide15.xml.rels><?xml version="1.0" encoding="UTF-8" standalone="yes"?>
<Relationships xmlns="http://schemas.openxmlformats.org/package/2006/relationships"><Relationship Id="rId8" Type="http://schemas.openxmlformats.org/officeDocument/2006/relationships/image" Target="../media/image86.svg"/><Relationship Id="rId13" Type="http://schemas.openxmlformats.org/officeDocument/2006/relationships/image" Target="../media/image90.png"/><Relationship Id="rId3" Type="http://schemas.openxmlformats.org/officeDocument/2006/relationships/image" Target="../media/image83.png"/><Relationship Id="rId7" Type="http://schemas.openxmlformats.org/officeDocument/2006/relationships/image" Target="../media/image85.png"/><Relationship Id="rId12" Type="http://schemas.openxmlformats.org/officeDocument/2006/relationships/image" Target="../media/image89.pn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36.svg"/><Relationship Id="rId11" Type="http://schemas.openxmlformats.org/officeDocument/2006/relationships/image" Target="../media/image32.png"/><Relationship Id="rId5" Type="http://schemas.openxmlformats.org/officeDocument/2006/relationships/image" Target="../media/image35.png"/><Relationship Id="rId10" Type="http://schemas.openxmlformats.org/officeDocument/2006/relationships/image" Target="../media/image42.svg"/><Relationship Id="rId4" Type="http://schemas.openxmlformats.org/officeDocument/2006/relationships/image" Target="../media/image84.svg"/><Relationship Id="rId9"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hyperlink" Target="http://opendatahandbook.org/" TargetMode="External"/><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8" Type="http://schemas.openxmlformats.org/officeDocument/2006/relationships/image" Target="../media/image94.svg"/><Relationship Id="rId13" Type="http://schemas.openxmlformats.org/officeDocument/2006/relationships/image" Target="../media/image99.png"/><Relationship Id="rId18" Type="http://schemas.openxmlformats.org/officeDocument/2006/relationships/image" Target="../media/image102.svg"/><Relationship Id="rId3" Type="http://schemas.openxmlformats.org/officeDocument/2006/relationships/hyperlink" Target="https://doi.org/10.1038/sdata.2016.18" TargetMode="External"/><Relationship Id="rId7" Type="http://schemas.openxmlformats.org/officeDocument/2006/relationships/image" Target="../media/image93.png"/><Relationship Id="rId12" Type="http://schemas.openxmlformats.org/officeDocument/2006/relationships/image" Target="../media/image98.svg"/><Relationship Id="rId17" Type="http://schemas.openxmlformats.org/officeDocument/2006/relationships/image" Target="../media/image101.png"/><Relationship Id="rId2" Type="http://schemas.openxmlformats.org/officeDocument/2006/relationships/notesSlide" Target="../notesSlides/notesSlide17.xml"/><Relationship Id="rId16" Type="http://schemas.openxmlformats.org/officeDocument/2006/relationships/image" Target="../media/image80.svg"/><Relationship Id="rId1" Type="http://schemas.openxmlformats.org/officeDocument/2006/relationships/slideLayout" Target="../slideLayouts/slideLayout8.xml"/><Relationship Id="rId6" Type="http://schemas.openxmlformats.org/officeDocument/2006/relationships/image" Target="../media/image92.svg"/><Relationship Id="rId11" Type="http://schemas.openxmlformats.org/officeDocument/2006/relationships/image" Target="../media/image97.png"/><Relationship Id="rId5" Type="http://schemas.openxmlformats.org/officeDocument/2006/relationships/image" Target="../media/image91.png"/><Relationship Id="rId15" Type="http://schemas.openxmlformats.org/officeDocument/2006/relationships/image" Target="../media/image79.png"/><Relationship Id="rId10" Type="http://schemas.openxmlformats.org/officeDocument/2006/relationships/image" Target="../media/image96.svg"/><Relationship Id="rId19" Type="http://schemas.openxmlformats.org/officeDocument/2006/relationships/image" Target="../media/image32.png"/><Relationship Id="rId4" Type="http://schemas.openxmlformats.org/officeDocument/2006/relationships/hyperlink" Target="https://doi.org/10.6084/m9.figshare.17061347.v1" TargetMode="External"/><Relationship Id="rId9" Type="http://schemas.openxmlformats.org/officeDocument/2006/relationships/image" Target="../media/image95.png"/><Relationship Id="rId14" Type="http://schemas.openxmlformats.org/officeDocument/2006/relationships/image" Target="../media/image100.svg"/></Relationships>
</file>

<file path=ppt/slides/_rels/slide18.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hyperlink" Target="https://www.google.de/imgres?imgurl=https%3A%2F%2Feasy.dans.knaw.nl%2Fui%2Fimages%2Flay-out%2Flogo_dans.png&amp;imgrefurl=https%3A%2F%2Feasy.dans.knaw.nl%2Fui%2Fhome&amp;tbnid=X6SwqxdfLRXURM&amp;vet=12ahUKEwjEofKd593zAhVFw4UKHfX9DVQQMygAegQIARAx..i&amp;docid=J4WpRMhbbG4r9M&amp;w=1000&amp;h=308&amp;itg=1&amp;q=dans%20easy&amp;ved=2ahUKEwjEofKd593zAhVFw4UKHfX9DVQQMygAegQIARAx" TargetMode="External"/><Relationship Id="rId18" Type="http://schemas.openxmlformats.org/officeDocument/2006/relationships/image" Target="../media/image111.svg"/><Relationship Id="rId3" Type="http://schemas.openxmlformats.org/officeDocument/2006/relationships/image" Target="../media/image91.png"/><Relationship Id="rId21" Type="http://schemas.openxmlformats.org/officeDocument/2006/relationships/image" Target="../media/image113.png"/><Relationship Id="rId7" Type="http://schemas.openxmlformats.org/officeDocument/2006/relationships/hyperlink" Target="https://www.google.com/imgres?imgurl=https%3A%2F%2Fcdn.arstechnica.net%2Fwp-content%2Fuploads%2F2021%2F07%2FGoogle-Drive.jpg&amp;imgrefurl=https%3A%2F%2Farstechnica.com%2Fgadgets%2F2021%2F07%2Fheres-what-that-google-drive-security-update-message-means%2F&amp;tbnid=WT8u6mY3pvC2EM&amp;vet=12ahUKEwik4ZSx5d3zAhVNkaQKHcSqAGgQMygFegUIARDRAQ..i&amp;docid=BiKHrsrjgDbKWM&amp;w=1600&amp;h=840&amp;q=google%20drive&amp;client=firefox-b-d&amp;ved=2ahUKEwik4ZSx5d3zAhVNkaQKHcSqAGgQMygFegUIARDRAQ" TargetMode="External"/><Relationship Id="rId12" Type="http://schemas.openxmlformats.org/officeDocument/2006/relationships/image" Target="../media/image107.jpeg"/><Relationship Id="rId17" Type="http://schemas.openxmlformats.org/officeDocument/2006/relationships/image" Target="../media/image110.png"/><Relationship Id="rId2" Type="http://schemas.openxmlformats.org/officeDocument/2006/relationships/notesSlide" Target="../notesSlides/notesSlide18.xml"/><Relationship Id="rId16" Type="http://schemas.openxmlformats.org/officeDocument/2006/relationships/image" Target="../media/image109.png"/><Relationship Id="rId20" Type="http://schemas.openxmlformats.org/officeDocument/2006/relationships/hyperlink" Target="https://www.google.com/imgres?imgurl=https%3A%2F%2Fdatadryad.org%2Fassets%2Fstash_engine%2Flogo_dryad-ff2e3c59f50010607cf5f232a735c1b6124e506df75728a9a36420a4683f6d26.png&amp;imgrefurl=https%3A%2F%2Fdatadryad.org%2Fstash%2Four_platform&amp;tbnid=YBAA9Vk8Lv8WJM&amp;vet=12ahUKEwj1__XN6t3zAhUI2KQKHdRKAhgQMygBegUIARCjAQ..i&amp;docid=Jgv72fAxi02nrM&amp;w=1100&amp;h=183&amp;q=dryad%20open%20source&amp;client=firefox-b-d&amp;ved=2ahUKEwj1__XN6t3zAhUI2KQKHdRKAhgQMygBegUIARCjAQ" TargetMode="External"/><Relationship Id="rId1" Type="http://schemas.openxmlformats.org/officeDocument/2006/relationships/slideLayout" Target="../slideLayouts/slideLayout8.xml"/><Relationship Id="rId6" Type="http://schemas.openxmlformats.org/officeDocument/2006/relationships/image" Target="../media/image103.png"/><Relationship Id="rId11" Type="http://schemas.openxmlformats.org/officeDocument/2006/relationships/hyperlink" Target="https://www.google.de/imgres?imgurl=https%3A%2F%2Fabout.zenodo.org%2Fstatic%2Fimg%2Flogos%2Fzenodo-gradient-2500.png&amp;imgrefurl=https%3A%2F%2Fabout.zenodo.org%2F&amp;tbnid=3g5r92ZJs4thOM&amp;vet=12ahUKEwjt8u6U593zAhVKyRoKHYlFBocQMygAegUIARCaAQ..i&amp;docid=Cx6hvk8i_r4aPM&amp;w=2500&amp;h=1000&amp;q=zenodo&amp;ved=2ahUKEwjt8u6U593zAhVKyRoKHYlFBocQMygAegUIARCaAQ" TargetMode="External"/><Relationship Id="rId24" Type="http://schemas.openxmlformats.org/officeDocument/2006/relationships/image" Target="../media/image114.png"/><Relationship Id="rId5" Type="http://schemas.openxmlformats.org/officeDocument/2006/relationships/hyperlink" Target="https://www.google.com/imgres?imgurl=https%3A%2F%2Fupload.wikimedia.org%2Fwikipedia%2Fcommons%2Fthumb%2Fc%2Fcb%2FDropbox_logo_2017.svg%2F2560px-Dropbox_logo_2017.svg.png&amp;imgrefurl=https%3A%2F%2Fde.m.wikipedia.org%2Fwiki%2FDatei%3ADropbox_logo_2017.svg&amp;tbnid=pc54TLSV0Ka4sM&amp;vet=12ahUKEwjpy42d5d3zAhWO6qQKHYaZBRMQMygJegUIARDbAQ..i&amp;docid=Wu7syeUFlTLHEM&amp;w=2560&amp;h=504&amp;q=dropbox&amp;client=firefox-b-d&amp;ved=2ahUKEwjpy42d5d3zAhWO6qQKHYaZBRMQMygJegUIARDbAQ" TargetMode="External"/><Relationship Id="rId15" Type="http://schemas.openxmlformats.org/officeDocument/2006/relationships/hyperlink" Target="https://www.google.de/imgres?imgurl=https%3A%2F%2Ftheme.zdassets.com%2Ftheme_assets%2F9177534%2F7beea9f55b8eba9a9db7d195c5bacf88f23384fd.png&amp;imgrefurl=https%3A%2F%2Fhelp.osf.io%2Fhc%2Fen-us&amp;tbnid=A4oN8DZcmS6gCM&amp;vet=12ahUKEwitu-PQ593zAhVHrhoKHZcmAmwQMygAegUIARCaAQ..i&amp;docid=1qzDDaXEY7vS3M&amp;w=614&amp;h=231&amp;itg=1&amp;q=open%20science%20framework&amp;ved=2ahUKEwitu-PQ593zAhVHrhoKHZcmAmwQMygAegUIARCaAQ" TargetMode="External"/><Relationship Id="rId23" Type="http://schemas.openxmlformats.org/officeDocument/2006/relationships/image" Target="../media/image32.png"/><Relationship Id="rId10" Type="http://schemas.openxmlformats.org/officeDocument/2006/relationships/image" Target="../media/image106.svg"/><Relationship Id="rId19" Type="http://schemas.openxmlformats.org/officeDocument/2006/relationships/image" Target="../media/image112.png"/><Relationship Id="rId4" Type="http://schemas.openxmlformats.org/officeDocument/2006/relationships/image" Target="../media/image92.svg"/><Relationship Id="rId9" Type="http://schemas.openxmlformats.org/officeDocument/2006/relationships/image" Target="../media/image105.png"/><Relationship Id="rId14" Type="http://schemas.openxmlformats.org/officeDocument/2006/relationships/image" Target="../media/image108.png"/><Relationship Id="rId22" Type="http://schemas.openxmlformats.org/officeDocument/2006/relationships/hyperlink" Target="https://doi.org/10.29173/iq904"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120.png"/><Relationship Id="rId13" Type="http://schemas.openxmlformats.org/officeDocument/2006/relationships/image" Target="../media/image151.png"/><Relationship Id="rId18" Type="http://schemas.openxmlformats.org/officeDocument/2006/relationships/image" Target="../media/image154.png"/><Relationship Id="rId3" Type="http://schemas.openxmlformats.org/officeDocument/2006/relationships/image" Target="../media/image115.png"/><Relationship Id="rId21" Type="http://schemas.openxmlformats.org/officeDocument/2006/relationships/hyperlink" Target="https://doi.org/10.5281/zenodo.5595136" TargetMode="External"/><Relationship Id="rId7" Type="http://schemas.openxmlformats.org/officeDocument/2006/relationships/image" Target="../media/image119.png"/><Relationship Id="rId12" Type="http://schemas.openxmlformats.org/officeDocument/2006/relationships/customXml" Target="../ink/ink2.xml"/><Relationship Id="rId17" Type="http://schemas.openxmlformats.org/officeDocument/2006/relationships/customXml" Target="../ink/ink4.xml"/><Relationship Id="rId2" Type="http://schemas.openxmlformats.org/officeDocument/2006/relationships/notesSlide" Target="../notesSlides/notesSlide19.xml"/><Relationship Id="rId16" Type="http://schemas.openxmlformats.org/officeDocument/2006/relationships/image" Target="../media/image121.png"/><Relationship Id="rId20" Type="http://schemas.openxmlformats.org/officeDocument/2006/relationships/image" Target="../media/image155.png"/><Relationship Id="rId1" Type="http://schemas.openxmlformats.org/officeDocument/2006/relationships/slideLayout" Target="../slideLayouts/slideLayout8.xml"/><Relationship Id="rId6" Type="http://schemas.openxmlformats.org/officeDocument/2006/relationships/image" Target="../media/image118.png"/><Relationship Id="rId11" Type="http://schemas.openxmlformats.org/officeDocument/2006/relationships/image" Target="../media/image150.png"/><Relationship Id="rId5" Type="http://schemas.openxmlformats.org/officeDocument/2006/relationships/image" Target="../media/image117.png"/><Relationship Id="rId15" Type="http://schemas.openxmlformats.org/officeDocument/2006/relationships/image" Target="../media/image152.png"/><Relationship Id="rId19" Type="http://schemas.openxmlformats.org/officeDocument/2006/relationships/customXml" Target="../ink/ink5.xml"/><Relationship Id="rId4" Type="http://schemas.openxmlformats.org/officeDocument/2006/relationships/image" Target="../media/image116.png"/><Relationship Id="rId9" Type="http://schemas.openxmlformats.org/officeDocument/2006/relationships/customXml" Target="../ink/ink1.xml"/><Relationship Id="rId14" Type="http://schemas.openxmlformats.org/officeDocument/2006/relationships/customXml" Target="../ink/ink3.xml"/><Relationship Id="rId22"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122.png"/></Relationships>
</file>

<file path=ppt/slides/_rels/slide21.xml.rels><?xml version="1.0" encoding="UTF-8" standalone="yes"?>
<Relationships xmlns="http://schemas.openxmlformats.org/package/2006/relationships"><Relationship Id="rId3" Type="http://schemas.openxmlformats.org/officeDocument/2006/relationships/image" Target="../media/image123.png"/><Relationship Id="rId7"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22.xml.rels><?xml version="1.0" encoding="UTF-8" standalone="yes"?>
<Relationships xmlns="http://schemas.openxmlformats.org/package/2006/relationships"><Relationship Id="rId3" Type="http://schemas.openxmlformats.org/officeDocument/2006/relationships/hyperlink" Target="https://www.data.cam.ac.uk/data-management-guide/looking-after-and-sharing-your-data#Selection" TargetMode="External"/><Relationship Id="rId2" Type="http://schemas.openxmlformats.org/officeDocument/2006/relationships/notesSlide" Target="../notesSlides/notesSlide22.xml"/><Relationship Id="rId1" Type="http://schemas.openxmlformats.org/officeDocument/2006/relationships/slideLayout" Target="../slideLayouts/slideLayout8.xml"/><Relationship Id="rId5" Type="http://schemas.openxmlformats.org/officeDocument/2006/relationships/image" Target="../media/image32.png"/><Relationship Id="rId4" Type="http://schemas.openxmlformats.org/officeDocument/2006/relationships/image" Target="../media/image127.png"/></Relationships>
</file>

<file path=ppt/slides/_rels/slide23.xml.rels><?xml version="1.0" encoding="UTF-8" standalone="yes"?>
<Relationships xmlns="http://schemas.openxmlformats.org/package/2006/relationships"><Relationship Id="rId3" Type="http://schemas.openxmlformats.org/officeDocument/2006/relationships/hyperlink" Target="https://software.ac.uk/blog/2018-12-06-interact-interoperate" TargetMode="External"/><Relationship Id="rId2" Type="http://schemas.openxmlformats.org/officeDocument/2006/relationships/notesSlide" Target="../notesSlides/notesSlide23.xml"/><Relationship Id="rId1" Type="http://schemas.openxmlformats.org/officeDocument/2006/relationships/slideLayout" Target="../slideLayouts/slideLayout8.xml"/><Relationship Id="rId5" Type="http://schemas.openxmlformats.org/officeDocument/2006/relationships/image" Target="../media/image32.png"/><Relationship Id="rId4" Type="http://schemas.openxmlformats.org/officeDocument/2006/relationships/hyperlink" Target="https://doi.org/10.1038/sdata.2016.18"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28.png"/><Relationship Id="rId7"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8.xml"/><Relationship Id="rId6" Type="http://schemas.openxmlformats.org/officeDocument/2006/relationships/hyperlink" Target="https://alhufton.com/dispelling-common-data-sharing-myths/" TargetMode="External"/><Relationship Id="rId5" Type="http://schemas.openxmlformats.org/officeDocument/2006/relationships/image" Target="../media/image130.png"/><Relationship Id="rId4" Type="http://schemas.openxmlformats.org/officeDocument/2006/relationships/image" Target="../media/image129.png"/></Relationships>
</file>

<file path=ppt/slides/_rels/slide25.xml.rels><?xml version="1.0" encoding="UTF-8" standalone="yes"?>
<Relationships xmlns="http://schemas.openxmlformats.org/package/2006/relationships"><Relationship Id="rId8" Type="http://schemas.openxmlformats.org/officeDocument/2006/relationships/image" Target="../media/image132.png"/><Relationship Id="rId13" Type="http://schemas.openxmlformats.org/officeDocument/2006/relationships/image" Target="../media/image137.png"/><Relationship Id="rId3" Type="http://schemas.openxmlformats.org/officeDocument/2006/relationships/hyperlink" Target="https://uniofcam.libwizard.com/f/CreativeCommons" TargetMode="External"/><Relationship Id="rId7" Type="http://schemas.openxmlformats.org/officeDocument/2006/relationships/image" Target="../media/image131.png"/><Relationship Id="rId12" Type="http://schemas.openxmlformats.org/officeDocument/2006/relationships/image" Target="../media/image136.png"/><Relationship Id="rId2" Type="http://schemas.openxmlformats.org/officeDocument/2006/relationships/notesSlide" Target="../notesSlides/notesSlide25.xml"/><Relationship Id="rId16" Type="http://schemas.openxmlformats.org/officeDocument/2006/relationships/image" Target="../media/image32.png"/><Relationship Id="rId1" Type="http://schemas.openxmlformats.org/officeDocument/2006/relationships/slideLayout" Target="../slideLayouts/slideLayout8.xml"/><Relationship Id="rId6" Type="http://schemas.openxmlformats.org/officeDocument/2006/relationships/image" Target="../media/image33.png"/><Relationship Id="rId11" Type="http://schemas.openxmlformats.org/officeDocument/2006/relationships/image" Target="../media/image135.png"/><Relationship Id="rId5" Type="http://schemas.openxmlformats.org/officeDocument/2006/relationships/hyperlink" Target="https://doi.org/10.1162/DINT_A_00042" TargetMode="External"/><Relationship Id="rId15" Type="http://schemas.openxmlformats.org/officeDocument/2006/relationships/image" Target="../media/image139.png"/><Relationship Id="rId10" Type="http://schemas.openxmlformats.org/officeDocument/2006/relationships/image" Target="../media/image134.png"/><Relationship Id="rId4" Type="http://schemas.openxmlformats.org/officeDocument/2006/relationships/hyperlink" Target="https://doi.org/10.1186/1756-0500-5-494" TargetMode="External"/><Relationship Id="rId9" Type="http://schemas.openxmlformats.org/officeDocument/2006/relationships/image" Target="../media/image133.png"/><Relationship Id="rId14" Type="http://schemas.openxmlformats.org/officeDocument/2006/relationships/image" Target="../media/image138.pn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customXml" Target="../ink/ink6.xml"/><Relationship Id="rId7" Type="http://schemas.openxmlformats.org/officeDocument/2006/relationships/image" Target="../media/image140.png"/><Relationship Id="rId2" Type="http://schemas.openxmlformats.org/officeDocument/2006/relationships/notesSlide" Target="../notesSlides/notesSlide28.xml"/><Relationship Id="rId1" Type="http://schemas.openxmlformats.org/officeDocument/2006/relationships/slideLayout" Target="../slideLayouts/slideLayout8.xml"/><Relationship Id="rId6" Type="http://schemas.openxmlformats.org/officeDocument/2006/relationships/customXml" Target="../ink/ink7.xml"/><Relationship Id="rId5" Type="http://schemas.openxmlformats.org/officeDocument/2006/relationships/image" Target="../media/image1460.png"/><Relationship Id="rId9" Type="http://schemas.openxmlformats.org/officeDocument/2006/relationships/hyperlink" Target="https://the-turing-way.netlify.app/reproducible-research/overview/overview-definitions.html"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doi.org/10.1080/13658816.2018.1508687" TargetMode="External"/><Relationship Id="rId2" Type="http://schemas.openxmlformats.org/officeDocument/2006/relationships/notesSlide" Target="../notesSlides/notesSlide29.xml"/><Relationship Id="rId1" Type="http://schemas.openxmlformats.org/officeDocument/2006/relationships/slideLayout" Target="../slideLayouts/slideLayout8.xml"/><Relationship Id="rId5" Type="http://schemas.openxmlformats.org/officeDocument/2006/relationships/image" Target="../media/image32.png"/><Relationship Id="rId4" Type="http://schemas.openxmlformats.org/officeDocument/2006/relationships/image" Target="../media/image141.png"/></Relationships>
</file>

<file path=ppt/slides/_rels/slide30.xml.rels><?xml version="1.0" encoding="UTF-8" standalone="yes"?>
<Relationships xmlns="http://schemas.openxmlformats.org/package/2006/relationships"><Relationship Id="rId3" Type="http://schemas.openxmlformats.org/officeDocument/2006/relationships/hyperlink" Target="https://doi.org/10.1080/13658816.2018.1508687" TargetMode="External"/><Relationship Id="rId2" Type="http://schemas.openxmlformats.org/officeDocument/2006/relationships/notesSlide" Target="../notesSlides/notesSlide30.xml"/><Relationship Id="rId1" Type="http://schemas.openxmlformats.org/officeDocument/2006/relationships/slideLayout" Target="../slideLayouts/slideLayout8.xml"/><Relationship Id="rId5" Type="http://schemas.openxmlformats.org/officeDocument/2006/relationships/image" Target="../media/image32.png"/><Relationship Id="rId4" Type="http://schemas.openxmlformats.org/officeDocument/2006/relationships/image" Target="../media/image142.png"/></Relationships>
</file>

<file path=ppt/slides/_rels/slide31.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31.xml"/><Relationship Id="rId1" Type="http://schemas.openxmlformats.org/officeDocument/2006/relationships/slideLayout" Target="../slideLayouts/slideLayout8.xml"/><Relationship Id="rId5" Type="http://schemas.openxmlformats.org/officeDocument/2006/relationships/image" Target="../media/image32.png"/><Relationship Id="rId4" Type="http://schemas.openxmlformats.org/officeDocument/2006/relationships/hyperlink" Target="https://doi.org/10.1080/13658816.2018.1508687"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doi.org/10.1080/13658816.2018.1508687" TargetMode="External"/><Relationship Id="rId2" Type="http://schemas.openxmlformats.org/officeDocument/2006/relationships/notesSlide" Target="../notesSlides/notesSlide32.xml"/><Relationship Id="rId1" Type="http://schemas.openxmlformats.org/officeDocument/2006/relationships/slideLayout" Target="../slideLayouts/slideLayout8.xml"/><Relationship Id="rId6" Type="http://schemas.openxmlformats.org/officeDocument/2006/relationships/image" Target="../media/image32.png"/><Relationship Id="rId5" Type="http://schemas.openxmlformats.org/officeDocument/2006/relationships/image" Target="../media/image145.svg"/><Relationship Id="rId4" Type="http://schemas.openxmlformats.org/officeDocument/2006/relationships/image" Target="../media/image144.png"/></Relationships>
</file>

<file path=ppt/slides/_rels/slide33.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33.xml"/><Relationship Id="rId1" Type="http://schemas.openxmlformats.org/officeDocument/2006/relationships/slideLayout" Target="../slideLayouts/slideLayout8.xml"/><Relationship Id="rId6" Type="http://schemas.openxmlformats.org/officeDocument/2006/relationships/image" Target="../media/image147.png"/><Relationship Id="rId5" Type="http://schemas.openxmlformats.org/officeDocument/2006/relationships/image" Target="../media/image32.png"/><Relationship Id="rId4" Type="http://schemas.openxmlformats.org/officeDocument/2006/relationships/hyperlink" Target="https://doi.org/10.1080/13658816.2018.1508687"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34.xml"/><Relationship Id="rId1" Type="http://schemas.openxmlformats.org/officeDocument/2006/relationships/slideLayout" Target="../slideLayouts/slideLayout8.xml"/><Relationship Id="rId6" Type="http://schemas.openxmlformats.org/officeDocument/2006/relationships/image" Target="../media/image32.png"/><Relationship Id="rId5" Type="http://schemas.openxmlformats.org/officeDocument/2006/relationships/hyperlink" Target="https://doi.org/10.1080/13658816.2018.1508687" TargetMode="External"/><Relationship Id="rId4" Type="http://schemas.openxmlformats.org/officeDocument/2006/relationships/image" Target="../media/image146.png"/></Relationships>
</file>

<file path=ppt/slides/_rels/slide35.xml.rels><?xml version="1.0" encoding="UTF-8" standalone="yes"?>
<Relationships xmlns="http://schemas.openxmlformats.org/package/2006/relationships"><Relationship Id="rId8" Type="http://schemas.openxmlformats.org/officeDocument/2006/relationships/hyperlink" Target="https://www.google.com/imgres?imgurl=https%3A%2F%2Fupload.wikimedia.org%2Fwikipedia%2Fcommons%2Fthumb%2Fc%2Fc2%2FQGIS_logo%252C_2017.svg%2F2560px-QGIS_logo%252C_2017.svg.png&amp;imgrefurl=https%3A%2F%2Fde.wikipedia.org%2Fwiki%2FDatei%3AQGIS_logo%2C_2017.svg&amp;tbnid=jGu-Md0iZKCK2M&amp;vet=12ahUKEwjxvMyOjvX1AhUy-YUKHfYYAjMQMygEegUIARC-AQ..i&amp;docid=DhajeQa7hkssnM&amp;w=2560&amp;h=762&amp;q=qgis&amp;client=firefox-b-d&amp;ved=2ahUKEwjxvMyOjvX1AhUy-YUKHfYYAjMQMygEegUIARC-AQ" TargetMode="External"/><Relationship Id="rId13" Type="http://schemas.openxmlformats.org/officeDocument/2006/relationships/image" Target="../media/image156.png"/><Relationship Id="rId18" Type="http://schemas.openxmlformats.org/officeDocument/2006/relationships/hyperlink" Target="https://www.google.com/imgres?imgurl=https%3A%2F%2Fupload.wikimedia.org%2Fwikipedia%2Fcommons%2Fthumb%2F7%2F78%2FSPSS_An_IBM_Company_logo.svg%2F1200px-SPSS_An_IBM_Company_logo.svg.png&amp;imgrefurl=https%3A%2F%2Fde.wikipedia.org%2Fwiki%2FSPSS&amp;tbnid=AqznkSueqhhluM&amp;vet=12ahUKEwiTr6rxmvf1AhWk4uAKHXWDB8wQMygEegUIARDCAQ..i&amp;docid=4pBWIkaFYMGT9M&amp;w=1200&amp;h=1200&amp;q=spss&amp;client=firefox-b-d&amp;ved=2ahUKEwiTr6rxmvf1AhWk4uAKHXWDB8wQMygEegUIARDCAQ" TargetMode="External"/><Relationship Id="rId3" Type="http://schemas.openxmlformats.org/officeDocument/2006/relationships/hyperlink" Target="https://doi.org/10.1109/MC.2020.2998235" TargetMode="External"/><Relationship Id="rId21" Type="http://schemas.openxmlformats.org/officeDocument/2006/relationships/image" Target="../media/image160.png"/><Relationship Id="rId7" Type="http://schemas.openxmlformats.org/officeDocument/2006/relationships/image" Target="../media/image150.jpeg"/><Relationship Id="rId12" Type="http://schemas.openxmlformats.org/officeDocument/2006/relationships/hyperlink" Target="https://www.google.com/imgres?imgurl=https%3A%2F%2Fwww.telos.de%2Fwp-content%2Fuploads%2Fsites%2F2%2F%2F2018%2F11%2Fpython-logo-master-v3-TM-flattened.png&amp;imgrefurl=https%3A%2F%2Fwww.telos.de%2Fl%2Fsprachen%2Fpython%2F&amp;tbnid=qL-WVdd5xikuuM&amp;vet=12ahUKEwjIyeuijvX1AhVUdcAKHVgJBkcQMygLegUIARDtAQ..i&amp;docid=SWHBpZgCcXlgvM&amp;w=601&amp;h=203&amp;q=python&amp;client=firefox-b-d&amp;ved=2ahUKEwjIyeuijvX1AhVUdcAKHVgJBkcQMygLegUIARDtAQ" TargetMode="External"/><Relationship Id="rId17" Type="http://schemas.openxmlformats.org/officeDocument/2006/relationships/image" Target="../media/image158.jpeg"/><Relationship Id="rId2" Type="http://schemas.openxmlformats.org/officeDocument/2006/relationships/notesSlide" Target="../notesSlides/notesSlide35.xml"/><Relationship Id="rId16" Type="http://schemas.openxmlformats.org/officeDocument/2006/relationships/hyperlink" Target="https://www.google.com/imgres?imgurl=https%3A%2F%2Fupload.wikimedia.org%2Fwikipedia%2Fcommons%2Fthumb%2F1%2F1b%2FR_logo.svg%2F1200px-R_logo.svg.png&amp;imgrefurl=https%3A%2F%2Fde.wikipedia.org%2Fwiki%2FR_(Programmiersprache)&amp;tbnid=3mybzK21hU1sWM&amp;vet=12ahUKEwjaz7SejvX1AhULehoKHakKAF0QMygAegUIARCJAQ..i&amp;docid=YQiq9wOsiAZBVM&amp;w=1200&amp;h=930&amp;q=r&amp;client=firefox-b-d&amp;ved=2ahUKEwjaz7SejvX1AhULehoKHakKAF0QMygAegUIARCJAQ" TargetMode="External"/><Relationship Id="rId20" Type="http://schemas.openxmlformats.org/officeDocument/2006/relationships/hyperlink" Target="https://www.google.com/imgres?imgurl=https%3A%2F%2Fwikitechnews.net%2Fge%2Fwp-content%2Fuploads%2F2021%2F03%2FNeue-geteilte-Bildschirmansicht-in-Google-Maps-1024x597.jpg&amp;imgrefurl=https%3A%2F%2Fwikitechnews.net%2Fge%2Fneue-geteilte-bildschirmansicht-in-google-maps%2F&amp;tbnid=PjClWaT2wl78wM&amp;vet=12ahUKEwjHwtXVzPf1AhVO_4UKHQ0_D70QMygQegUIARDwAQ..i&amp;docid=JeHyenor1M94fM&amp;w=1024&amp;h=597&amp;q=google%20maps&amp;client=firefox-b-d&amp;ved=2ahUKEwjHwtXVzPf1AhVO_4UKHQ0_D70QMygQegUIARDwAQ" TargetMode="External"/><Relationship Id="rId1" Type="http://schemas.openxmlformats.org/officeDocument/2006/relationships/slideLayout" Target="../slideLayouts/slideLayout8.xml"/><Relationship Id="rId6" Type="http://schemas.openxmlformats.org/officeDocument/2006/relationships/hyperlink" Target="https://www.google.com/imgres?imgurl=https%3A%2F%2Fupload.wikimedia.org%2Fwikipedia%2Fcommons%2Fthumb%2Fd%2Fdf%2FArcGIS_logo.png%2F640px-ArcGIS_logo.png&amp;imgrefurl=https%3A%2F%2Fde.wikipedia.org%2Fwiki%2FArcGIS&amp;tbnid=fMY3s1zwU3tF_M&amp;vet=12ahUKEwiggqyIjvX1AhUT-xoKHbagDcMQMygAegUIARC5AQ..i&amp;docid=-yz30QfS7ZPnvM&amp;w=640&amp;h=640&amp;q=arcgis&amp;client=firefox-b-d&amp;ved=2ahUKEwiggqyIjvX1AhUT-xoKHbagDcMQMygAegUIARC5AQ" TargetMode="External"/><Relationship Id="rId11" Type="http://schemas.openxmlformats.org/officeDocument/2006/relationships/image" Target="../media/image153.png"/><Relationship Id="rId24" Type="http://schemas.openxmlformats.org/officeDocument/2006/relationships/image" Target="../media/image32.png"/><Relationship Id="rId5" Type="http://schemas.openxmlformats.org/officeDocument/2006/relationships/image" Target="../media/image149.png"/><Relationship Id="rId15" Type="http://schemas.openxmlformats.org/officeDocument/2006/relationships/image" Target="../media/image157.png"/><Relationship Id="rId23" Type="http://schemas.openxmlformats.org/officeDocument/2006/relationships/image" Target="../media/image161.jpeg"/><Relationship Id="rId10" Type="http://schemas.openxmlformats.org/officeDocument/2006/relationships/hyperlink" Target="https://www.google.com/imgres?imgurl=https%3A%2F%2Fupload.wikimedia.org%2Fwikipedia%2Fcommons%2Fthumb%2F5%2F5c%2FStata_Logo.svg%2F1200px-Stata_Logo.svg.png&amp;imgrefurl=https%3A%2F%2Fde.wikipedia.org%2Fwiki%2FStata&amp;tbnid=MTV_f00KAysBaM&amp;vet=12ahUKEwj91eqTjvX1AhVJ16QKHfPLDt8QMygFegUIARC8AQ..i&amp;docid=x0TV52VuaQgfxM&amp;w=1200&amp;h=390&amp;q=stata&amp;client=firefox-b-d&amp;ved=2ahUKEwj91eqTjvX1AhVJ16QKHfPLDt8QMygFegUIARC8AQ" TargetMode="External"/><Relationship Id="rId19" Type="http://schemas.openxmlformats.org/officeDocument/2006/relationships/image" Target="../media/image159.png"/><Relationship Id="rId4" Type="http://schemas.openxmlformats.org/officeDocument/2006/relationships/hyperlink" Target="https://www.google.com/imgres?imgurl=https%3A%2F%2Fbilder.pcwelt.de%2F4196925_1000x500_r.jpg&amp;imgrefurl=https%3A%2F%2Fwww.pcwelt.de%2Fa%2Fmicrosoft-excel-gratis-erhalten%2C3463724&amp;tbnid=eln4lSYhIt6HMM&amp;vet=12ahUKEwjV0u2YjvX1AhWR2eAKHfSMAOEQMygBegUIARDZAQ..i&amp;docid=lnnFvw1EXy8ArM&amp;w=1000&amp;h=500&amp;q=excel&amp;client=firefox-b-d&amp;ved=2ahUKEwjV0u2YjvX1AhWR2eAKHfSMAOEQMygBegUIARDZAQ" TargetMode="External"/><Relationship Id="rId9" Type="http://schemas.openxmlformats.org/officeDocument/2006/relationships/image" Target="../media/image151.jpeg"/><Relationship Id="rId14" Type="http://schemas.openxmlformats.org/officeDocument/2006/relationships/hyperlink" Target="https://www.google.com/imgres?imgurl=https%3A%2F%2Fupload.wikimedia.org%2Fwikipedia%2Fcommons%2Fthumb%2F0%2F02%2FStack_Overflow_logo.svg%2F1280px-Stack_Overflow_logo.svg.png&amp;imgrefurl=https%3A%2F%2Fde.m.wikipedia.org%2Fwiki%2FDatei%3AStack_Overflow_logo.svg&amp;tbnid=MTVEOh0cTX0kbM&amp;vet=12ahUKEwil-dXijvX1AhUvg_0HHTjnCDwQMygFegUIARC_AQ..i&amp;docid=IB3wJgoo1toNyM&amp;w=1280&amp;h=251&amp;q=stackoverflow&amp;client=firefox-b-d&amp;ved=2ahUKEwil-dXijvX1AhUvg_0HHTjnCDwQMygFegUIARC_AQ" TargetMode="External"/><Relationship Id="rId22" Type="http://schemas.openxmlformats.org/officeDocument/2006/relationships/hyperlink" Target="https://www.google.com/imgres?imgurl=https%3A%2F%2Fopenrouteservice.org%2Fwp-content%2Fuploads%2F2018%2F01%2Fopenstreetmap-2.png&amp;imgrefurl=https%3A%2F%2Fforum.openstreetmap.org%2Fviewtopic.php%3Fid%3D65131&amp;tbnid=CKW4Rf5LffoyUM&amp;vet=12ahUKEwjh0bHmzPf1AhWGB3cKHRPIB4oQMygGegUIARDFAQ..i&amp;docid=PuptXvn5py8MYM&amp;w=900&amp;h=300&amp;q=open%20street%20map%20logo&amp;client=firefox-b-d&amp;ved=2ahUKEwjh0bHmzPf1AhWGB3cKHRPIB4oQMygGegUIARDFAQ" TargetMode="External"/></Relationships>
</file>

<file path=ppt/slides/_rels/slide36.xml.rels><?xml version="1.0" encoding="UTF-8" standalone="yes"?>
<Relationships xmlns="http://schemas.openxmlformats.org/package/2006/relationships"><Relationship Id="rId8" Type="http://schemas.openxmlformats.org/officeDocument/2006/relationships/image" Target="../media/image149.png"/><Relationship Id="rId13" Type="http://schemas.openxmlformats.org/officeDocument/2006/relationships/hyperlink" Target="https://www.google.com/imgres?imgurl=https%3A%2F%2Fupload.wikimedia.org%2Fwikipedia%2Fcommons%2Fthumb%2F7%2F78%2FSPSS_An_IBM_Company_logo.svg%2F1200px-SPSS_An_IBM_Company_logo.svg.png&amp;imgrefurl=https%3A%2F%2Fde.wikipedia.org%2Fwiki%2FSPSS&amp;tbnid=AqznkSueqhhluM&amp;vet=12ahUKEwiTr6rxmvf1AhWk4uAKHXWDB8wQMygEegUIARDCAQ..i&amp;docid=4pBWIkaFYMGT9M&amp;w=1200&amp;h=1200&amp;q=spss&amp;client=firefox-b-d&amp;ved=2ahUKEwiTr6rxmvf1AhWk4uAKHXWDB8wQMygEegUIARDCAQ" TargetMode="External"/><Relationship Id="rId18" Type="http://schemas.openxmlformats.org/officeDocument/2006/relationships/image" Target="../media/image111.svg"/><Relationship Id="rId3" Type="http://schemas.openxmlformats.org/officeDocument/2006/relationships/hyperlink" Target="https://doi.org/10.1002/bes2.1801" TargetMode="External"/><Relationship Id="rId7" Type="http://schemas.openxmlformats.org/officeDocument/2006/relationships/hyperlink" Target="https://www.google.com/imgres?imgurl=https%3A%2F%2Fbilder.pcwelt.de%2F4196925_1000x500_r.jpg&amp;imgrefurl=https%3A%2F%2Fwww.pcwelt.de%2Fa%2Fmicrosoft-excel-gratis-erhalten%2C3463724&amp;tbnid=eln4lSYhIt6HMM&amp;vet=12ahUKEwjV0u2YjvX1AhWR2eAKHfSMAOEQMygBegUIARDZAQ..i&amp;docid=lnnFvw1EXy8ArM&amp;w=1000&amp;h=500&amp;q=excel&amp;client=firefox-b-d&amp;ved=2ahUKEwjV0u2YjvX1AhWR2eAKHfSMAOEQMygBegUIARDZAQ" TargetMode="External"/><Relationship Id="rId12" Type="http://schemas.openxmlformats.org/officeDocument/2006/relationships/image" Target="../media/image158.jpeg"/><Relationship Id="rId17" Type="http://schemas.openxmlformats.org/officeDocument/2006/relationships/image" Target="../media/image110.png"/><Relationship Id="rId2" Type="http://schemas.openxmlformats.org/officeDocument/2006/relationships/notesSlide" Target="../notesSlides/notesSlide36.xml"/><Relationship Id="rId16" Type="http://schemas.openxmlformats.org/officeDocument/2006/relationships/image" Target="../media/image106.svg"/><Relationship Id="rId1" Type="http://schemas.openxmlformats.org/officeDocument/2006/relationships/slideLayout" Target="../slideLayouts/slideLayout8.xml"/><Relationship Id="rId6" Type="http://schemas.openxmlformats.org/officeDocument/2006/relationships/image" Target="../media/image153.png"/><Relationship Id="rId11" Type="http://schemas.openxmlformats.org/officeDocument/2006/relationships/hyperlink" Target="https://www.google.com/imgres?imgurl=https%3A%2F%2Fupload.wikimedia.org%2Fwikipedia%2Fcommons%2Fthumb%2F1%2F1b%2FR_logo.svg%2F1200px-R_logo.svg.png&amp;imgrefurl=https%3A%2F%2Fde.wikipedia.org%2Fwiki%2FR_(Programmiersprache)&amp;tbnid=3mybzK21hU1sWM&amp;vet=12ahUKEwjaz7SejvX1AhULehoKHakKAF0QMygAegUIARCJAQ..i&amp;docid=YQiq9wOsiAZBVM&amp;w=1200&amp;h=930&amp;q=r&amp;client=firefox-b-d&amp;ved=2ahUKEwjaz7SejvX1AhULehoKHakKAF0QMygAegUIARCJAQ" TargetMode="External"/><Relationship Id="rId5" Type="http://schemas.openxmlformats.org/officeDocument/2006/relationships/hyperlink" Target="https://www.google.com/imgres?imgurl=https%3A%2F%2Fupload.wikimedia.org%2Fwikipedia%2Fcommons%2Fthumb%2F5%2F5c%2FStata_Logo.svg%2F1200px-Stata_Logo.svg.png&amp;imgrefurl=https%3A%2F%2Fde.wikipedia.org%2Fwiki%2FStata&amp;tbnid=MTV_f00KAysBaM&amp;vet=12ahUKEwj91eqTjvX1AhVJ16QKHfPLDt8QMygFegUIARC8AQ..i&amp;docid=x0TV52VuaQgfxM&amp;w=1200&amp;h=390&amp;q=stata&amp;client=firefox-b-d&amp;ved=2ahUKEwj91eqTjvX1AhVJ16QKHfPLDt8QMygFegUIARC8AQ" TargetMode="External"/><Relationship Id="rId15" Type="http://schemas.openxmlformats.org/officeDocument/2006/relationships/image" Target="../media/image105.png"/><Relationship Id="rId10" Type="http://schemas.openxmlformats.org/officeDocument/2006/relationships/image" Target="../media/image156.png"/><Relationship Id="rId19" Type="http://schemas.openxmlformats.org/officeDocument/2006/relationships/image" Target="../media/image32.png"/><Relationship Id="rId4" Type="http://schemas.openxmlformats.org/officeDocument/2006/relationships/hyperlink" Target="https://doi.org/10.1038/s42005-020-00403-4" TargetMode="External"/><Relationship Id="rId9" Type="http://schemas.openxmlformats.org/officeDocument/2006/relationships/hyperlink" Target="https://www.google.com/imgres?imgurl=https%3A%2F%2Fwww.telos.de%2Fwp-content%2Fuploads%2Fsites%2F2%2F%2F2018%2F11%2Fpython-logo-master-v3-TM-flattened.png&amp;imgrefurl=https%3A%2F%2Fwww.telos.de%2Fl%2Fsprachen%2Fpython%2F&amp;tbnid=qL-WVdd5xikuuM&amp;vet=12ahUKEwjIyeuijvX1AhVUdcAKHVgJBkcQMygLegUIARDtAQ..i&amp;docid=SWHBpZgCcXlgvM&amp;w=601&amp;h=203&amp;q=python&amp;client=firefox-b-d&amp;ved=2ahUKEwjIyeuijvX1AhVUdcAKHVgJBkcQMygLegUIARDtAQ" TargetMode="External"/><Relationship Id="rId14" Type="http://schemas.openxmlformats.org/officeDocument/2006/relationships/image" Target="../media/image159.png"/></Relationships>
</file>

<file path=ppt/slides/_rels/slide37.xml.rels><?xml version="1.0" encoding="UTF-8" standalone="yes"?>
<Relationships xmlns="http://schemas.openxmlformats.org/package/2006/relationships"><Relationship Id="rId8" Type="http://schemas.openxmlformats.org/officeDocument/2006/relationships/image" Target="../media/image163.png"/><Relationship Id="rId3" Type="http://schemas.openxmlformats.org/officeDocument/2006/relationships/hyperlink" Target="https://ds-modules.github.io/modules-textbook/introduction/ds-intro.html" TargetMode="External"/><Relationship Id="rId7" Type="http://schemas.openxmlformats.org/officeDocument/2006/relationships/hyperlink" Target="https://www.google.de/imgres?imgurl=https%3A%2F%2Fbookdown.org%2Fyihui%2Frmarkdown%2Fimages%2Fhex-rmarkdown.png&amp;imgrefurl=https%3A%2F%2Fbookdown.org%2Fyihui%2Frmarkdown%2F&amp;tbnid=EWFfmKOIw_QvhM&amp;vet=12ahUKEwjB2dzim_f1AhWtQUEAHadCBMEQMygIegUIARDIAQ..i&amp;docid=3f-WIaG1g8dorM&amp;w=958&amp;h=1080&amp;q=rmarkdown&amp;ved=2ahUKEwjB2dzim_f1AhWtQUEAHadCBMEQMygIegUIARDIAQ" TargetMode="External"/><Relationship Id="rId2" Type="http://schemas.openxmlformats.org/officeDocument/2006/relationships/notesSlide" Target="../notesSlides/notesSlide37.xml"/><Relationship Id="rId1" Type="http://schemas.openxmlformats.org/officeDocument/2006/relationships/slideLayout" Target="../slideLayouts/slideLayout8.xml"/><Relationship Id="rId6" Type="http://schemas.openxmlformats.org/officeDocument/2006/relationships/image" Target="../media/image162.png"/><Relationship Id="rId5" Type="http://schemas.openxmlformats.org/officeDocument/2006/relationships/hyperlink" Target="https://www.google.de/imgres?imgurl=https%3A%2F%2Fupload.wikimedia.org%2Fwikipedia%2Fcommons%2Fthumb%2F3%2F38%2FJupyter_logo.svg%2F1200px-Jupyter_logo.svg.png&amp;imgrefurl=https%3A%2F%2Fen.wikipedia.org%2Fwiki%2FProject_Jupyter&amp;tbnid=_bXdErk3QufadM&amp;vet=12ahUKEwjcnJvdm_f1AhUGehoKHR-GCkgQMygFegUIARDDAQ..i&amp;docid=pGh5LKRAZ1gfXM&amp;w=1200&amp;h=1391&amp;itg=1&amp;q=jupyter%20notebook&amp;ved=2ahUKEwjcnJvdm_f1AhUGehoKHR-GCkgQMygFegUIARDDAQ" TargetMode="External"/><Relationship Id="rId4" Type="http://schemas.openxmlformats.org/officeDocument/2006/relationships/hyperlink" Target="https://rmarkdown.rstudio.com/lesson-1.html" TargetMode="External"/><Relationship Id="rId9" Type="http://schemas.openxmlformats.org/officeDocument/2006/relationships/image" Target="../media/image32.png"/></Relationships>
</file>

<file path=ppt/slides/_rels/slide38.xml.rels><?xml version="1.0" encoding="UTF-8" standalone="yes"?>
<Relationships xmlns="http://schemas.openxmlformats.org/package/2006/relationships"><Relationship Id="rId3" Type="http://schemas.openxmlformats.org/officeDocument/2006/relationships/image" Target="../media/image164.png"/><Relationship Id="rId7" Type="http://schemas.openxmlformats.org/officeDocument/2006/relationships/hyperlink" Target="https://rmarkdown.rstudio.com/lesson-1.html" TargetMode="External"/><Relationship Id="rId2" Type="http://schemas.openxmlformats.org/officeDocument/2006/relationships/notesSlide" Target="../notesSlides/notesSlide38.xml"/><Relationship Id="rId1" Type="http://schemas.openxmlformats.org/officeDocument/2006/relationships/slideLayout" Target="../slideLayouts/slideLayout8.xml"/><Relationship Id="rId6" Type="http://schemas.openxmlformats.org/officeDocument/2006/relationships/hyperlink" Target="https://ds-modules.github.io/modules-textbook/introduction/ds-intro.html" TargetMode="External"/><Relationship Id="rId5" Type="http://schemas.openxmlformats.org/officeDocument/2006/relationships/image" Target="../media/image166.png"/><Relationship Id="rId4" Type="http://schemas.openxmlformats.org/officeDocument/2006/relationships/image" Target="../media/image165.png"/></Relationships>
</file>

<file path=ppt/slides/_rels/slide39.xml.rels><?xml version="1.0" encoding="UTF-8" standalone="yes"?>
<Relationships xmlns="http://schemas.openxmlformats.org/package/2006/relationships"><Relationship Id="rId8" Type="http://schemas.openxmlformats.org/officeDocument/2006/relationships/hyperlink" Target="https://www.google.de/imgres?imgurl=https%3A%2F%2Fabout.gitlab.com%2Fimages%2Fpress%2Flogo%2Fpng%2Fgitlab-logo-gray-rgb.png&amp;imgrefurl=https%3A%2F%2Fabout.gitlab.com%2Fpress%2Fpress-kit%2F&amp;tbnid=CY9KZkzWzJDCrM&amp;vet=12ahUKEwi824Hi5_f1AhUL1-AKHSW2BfEQMygCegUIARC5AQ..i&amp;docid=jENCnVRcPgClgM&amp;w=2500&amp;h=1104&amp;q=gitlab&amp;ved=2ahUKEwi824Hi5_f1AhUL1-AKHSW2BfEQMygCegUIARC5AQ" TargetMode="External"/><Relationship Id="rId3" Type="http://schemas.openxmlformats.org/officeDocument/2006/relationships/hyperlink" Target="https://swcarpentry.github.io/git-novice/index.html" TargetMode="External"/><Relationship Id="rId7" Type="http://schemas.openxmlformats.org/officeDocument/2006/relationships/image" Target="../media/image168.png"/><Relationship Id="rId2" Type="http://schemas.openxmlformats.org/officeDocument/2006/relationships/notesSlide" Target="../notesSlides/notesSlide39.xml"/><Relationship Id="rId1" Type="http://schemas.openxmlformats.org/officeDocument/2006/relationships/slideLayout" Target="../slideLayouts/slideLayout8.xml"/><Relationship Id="rId6" Type="http://schemas.openxmlformats.org/officeDocument/2006/relationships/hyperlink" Target="https://www.google.de/imgres?imgurl=https%3A%2F%2Fmiro.medium.com%2Fmax%2F2000%2F1*JLYlSLSK8-AZo8gt9UdYqA.jpeg&amp;imgrefurl=https%3A%2F%2Finsights.project-a.com%2Fsigning-github-commits-with-a-gpg-key-a23ff068478b&amp;tbnid=PPTnxgC-zjAUvM&amp;vet=12ahUKEwjtvtnb5_f1AhV_DmMBHQjvDNAQMygDegUIARDVAQ..i&amp;docid=SSAPrQq2YuEv2M&amp;w=1280&amp;h=720&amp;q=github&amp;ved=2ahUKEwjtvtnb5_f1AhV_DmMBHQjvDNAQMygDegUIARDVAQ" TargetMode="External"/><Relationship Id="rId5" Type="http://schemas.openxmlformats.org/officeDocument/2006/relationships/image" Target="../media/image167.png"/><Relationship Id="rId10" Type="http://schemas.openxmlformats.org/officeDocument/2006/relationships/image" Target="../media/image32.png"/><Relationship Id="rId4" Type="http://schemas.openxmlformats.org/officeDocument/2006/relationships/hyperlink" Target="https://www.google.de/imgres?imgurl=https%3A%2F%2Fupload.wikimedia.org%2Fwikipedia%2Fcommons%2Fthumb%2Fe%2Fe0%2FGit-logo.svg%2F640px-Git-logo.svg.png&amp;imgrefurl=https%3A%2F%2Fde.wikipedia.org%2Fwiki%2FGit&amp;tbnid=P9pNrp9SwKAshM&amp;vet=12ahUKEwipp9ufnPf1AhX-8LsIHb-0C4AQMygAegUIARCzAQ..i&amp;docid=Bm-jKvnIDDdRuM&amp;w=640&amp;h=267&amp;q=git&amp;ved=2ahUKEwipp9ufnPf1AhX-8LsIHb-0C4AQMygAegUIARCzAQ" TargetMode="External"/><Relationship Id="rId9" Type="http://schemas.openxmlformats.org/officeDocument/2006/relationships/image" Target="../media/image169.png"/></Relationships>
</file>

<file path=ppt/slides/_rels/slide40.xml.rels><?xml version="1.0" encoding="UTF-8" standalone="yes"?>
<Relationships xmlns="http://schemas.openxmlformats.org/package/2006/relationships"><Relationship Id="rId3" Type="http://schemas.openxmlformats.org/officeDocument/2006/relationships/hyperlink" Target="https://doi.org/10.29173/iq977" TargetMode="External"/><Relationship Id="rId2" Type="http://schemas.openxmlformats.org/officeDocument/2006/relationships/notesSlide" Target="../notesSlides/notesSlide40.xml"/><Relationship Id="rId1" Type="http://schemas.openxmlformats.org/officeDocument/2006/relationships/slideLayout" Target="../slideLayouts/slideLayout8.xml"/><Relationship Id="rId6" Type="http://schemas.openxmlformats.org/officeDocument/2006/relationships/image" Target="../media/image32.png"/><Relationship Id="rId5" Type="http://schemas.openxmlformats.org/officeDocument/2006/relationships/image" Target="../media/image171.png"/><Relationship Id="rId4" Type="http://schemas.openxmlformats.org/officeDocument/2006/relationships/image" Target="../media/image170.png"/></Relationships>
</file>

<file path=ppt/slides/_rels/slide41.xml.rels><?xml version="1.0" encoding="UTF-8" standalone="yes"?>
<Relationships xmlns="http://schemas.openxmlformats.org/package/2006/relationships"><Relationship Id="rId8" Type="http://schemas.openxmlformats.org/officeDocument/2006/relationships/image" Target="../media/image174.png"/><Relationship Id="rId13" Type="http://schemas.openxmlformats.org/officeDocument/2006/relationships/image" Target="../media/image72.svg"/><Relationship Id="rId18" Type="http://schemas.openxmlformats.org/officeDocument/2006/relationships/hyperlink" Target="https://www.google.de/imgres?imgurl=https%3A%2F%2Ftheme.zdassets.com%2Ftheme_assets%2F9177534%2F7beea9f55b8eba9a9db7d195c5bacf88f23384fd.png&amp;imgrefurl=https%3A%2F%2Fhelp.osf.io%2Fhc%2Fen-us&amp;tbnid=A4oN8DZcmS6gCM&amp;vet=12ahUKEwitu-PQ593zAhVHrhoKHZcmAmwQMygAegUIARCaAQ..i&amp;docid=1qzDDaXEY7vS3M&amp;w=614&amp;h=231&amp;itg=1&amp;q=open%20science%20framework&amp;ved=2ahUKEwitu-PQ593zAhVHrhoKHZcmAmwQMygAegUIARCaAQ" TargetMode="External"/><Relationship Id="rId26" Type="http://schemas.openxmlformats.org/officeDocument/2006/relationships/image" Target="../media/image32.png"/><Relationship Id="rId3" Type="http://schemas.openxmlformats.org/officeDocument/2006/relationships/hyperlink" Target="http://www.dlib.org/dlib/january17/nuest/01nuest.html" TargetMode="External"/><Relationship Id="rId21" Type="http://schemas.openxmlformats.org/officeDocument/2006/relationships/image" Target="../media/image113.png"/><Relationship Id="rId7" Type="http://schemas.openxmlformats.org/officeDocument/2006/relationships/image" Target="../media/image173.svg"/><Relationship Id="rId12" Type="http://schemas.openxmlformats.org/officeDocument/2006/relationships/image" Target="../media/image71.png"/><Relationship Id="rId17" Type="http://schemas.openxmlformats.org/officeDocument/2006/relationships/image" Target="../media/image108.png"/><Relationship Id="rId25" Type="http://schemas.openxmlformats.org/officeDocument/2006/relationships/image" Target="../media/image180.png"/><Relationship Id="rId2" Type="http://schemas.openxmlformats.org/officeDocument/2006/relationships/notesSlide" Target="../notesSlides/notesSlide41.xml"/><Relationship Id="rId16" Type="http://schemas.openxmlformats.org/officeDocument/2006/relationships/hyperlink" Target="https://www.google.de/imgres?imgurl=https%3A%2F%2Feasy.dans.knaw.nl%2Fui%2Fimages%2Flay-out%2Flogo_dans.png&amp;imgrefurl=https%3A%2F%2Feasy.dans.knaw.nl%2Fui%2Fhome&amp;tbnid=X6SwqxdfLRXURM&amp;vet=12ahUKEwjEofKd593zAhVFw4UKHfX9DVQQMygAegQIARAx..i&amp;docid=J4WpRMhbbG4r9M&amp;w=1000&amp;h=308&amp;itg=1&amp;q=dans%20easy&amp;ved=2ahUKEwjEofKd593zAhVFw4UKHfX9DVQQMygAegQIARAx" TargetMode="External"/><Relationship Id="rId20" Type="http://schemas.openxmlformats.org/officeDocument/2006/relationships/hyperlink" Target="https://www.google.com/imgres?imgurl=https%3A%2F%2Fdatadryad.org%2Fassets%2Fstash_engine%2Flogo_dryad-ff2e3c59f50010607cf5f232a735c1b6124e506df75728a9a36420a4683f6d26.png&amp;imgrefurl=https%3A%2F%2Fdatadryad.org%2Fstash%2Four_platform&amp;tbnid=YBAA9Vk8Lv8WJM&amp;vet=12ahUKEwj1__XN6t3zAhUI2KQKHdRKAhgQMygBegUIARCjAQ..i&amp;docid=Jgv72fAxi02nrM&amp;w=1100&amp;h=183&amp;q=dryad%20open%20source&amp;client=firefox-b-d&amp;ved=2ahUKEwj1__XN6t3zAhUI2KQKHdRKAhgQMygBegUIARCjAQ" TargetMode="External"/><Relationship Id="rId1" Type="http://schemas.openxmlformats.org/officeDocument/2006/relationships/slideLayout" Target="../slideLayouts/slideLayout8.xml"/><Relationship Id="rId6" Type="http://schemas.openxmlformats.org/officeDocument/2006/relationships/image" Target="../media/image172.png"/><Relationship Id="rId11" Type="http://schemas.openxmlformats.org/officeDocument/2006/relationships/image" Target="../media/image177.svg"/><Relationship Id="rId24" Type="http://schemas.openxmlformats.org/officeDocument/2006/relationships/hyperlink" Target="https://www.google.com/imgres?imgurl=https%3A%2F%2Fmybinder.org%2Fstatic%2Fimages%2Flogo_social.png&amp;imgrefurl=https%3A%2F%2Fmybinder.org%2F&amp;tbnid=p6QU4BD_oisAkM&amp;vet=12ahUKEwjOjJPi0-j2AhVVQEEAHRBJA0YQMygAegUIARClAQ..i&amp;docid=4-St9YaL2ykSsM&amp;w=1345&amp;h=708&amp;q=mybinder&amp;client=firefox-b-d&amp;ved=2ahUKEwjOjJPi0-j2AhVVQEEAHRBJA0YQMygAegUIARClAQ" TargetMode="External"/><Relationship Id="rId5" Type="http://schemas.openxmlformats.org/officeDocument/2006/relationships/hyperlink" Target="https://doi.org/10.1371/journal.pcbi.1003285" TargetMode="External"/><Relationship Id="rId15" Type="http://schemas.openxmlformats.org/officeDocument/2006/relationships/image" Target="../media/image107.jpeg"/><Relationship Id="rId23" Type="http://schemas.openxmlformats.org/officeDocument/2006/relationships/image" Target="../media/image179.svg"/><Relationship Id="rId10" Type="http://schemas.openxmlformats.org/officeDocument/2006/relationships/image" Target="../media/image176.png"/><Relationship Id="rId19" Type="http://schemas.openxmlformats.org/officeDocument/2006/relationships/image" Target="../media/image109.png"/><Relationship Id="rId4" Type="http://schemas.openxmlformats.org/officeDocument/2006/relationships/hyperlink" Target="https://doi.org/10.1126/science.aah6168" TargetMode="External"/><Relationship Id="rId9" Type="http://schemas.openxmlformats.org/officeDocument/2006/relationships/image" Target="../media/image175.svg"/><Relationship Id="rId14" Type="http://schemas.openxmlformats.org/officeDocument/2006/relationships/hyperlink" Target="https://www.google.de/imgres?imgurl=https%3A%2F%2Fabout.zenodo.org%2Fstatic%2Fimg%2Flogos%2Fzenodo-gradient-2500.png&amp;imgrefurl=https%3A%2F%2Fabout.zenodo.org%2F&amp;tbnid=3g5r92ZJs4thOM&amp;vet=12ahUKEwjt8u6U593zAhVKyRoKHYlFBocQMygAegUIARCaAQ..i&amp;docid=Cx6hvk8i_r4aPM&amp;w=2500&amp;h=1000&amp;q=zenodo&amp;ved=2ahUKEwjt8u6U593zAhVKyRoKHYlFBocQMygAegUIARCaAQ" TargetMode="External"/><Relationship Id="rId22" Type="http://schemas.openxmlformats.org/officeDocument/2006/relationships/image" Target="../media/image178.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3.xml"/><Relationship Id="rId1" Type="http://schemas.openxmlformats.org/officeDocument/2006/relationships/slideLayout" Target="../slideLayouts/slideLayout2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44.xml"/><Relationship Id="rId1" Type="http://schemas.openxmlformats.org/officeDocument/2006/relationships/slideLayout" Target="../slideLayouts/slideLayout20.xml"/><Relationship Id="rId4" Type="http://schemas.openxmlformats.org/officeDocument/2006/relationships/hyperlink" Target="https://open-research-europe.ec.europa.eu/articles/5-123/v1" TargetMode="External"/></Relationships>
</file>

<file path=ppt/slides/_rels/slide45.xml.rels><?xml version="1.0" encoding="UTF-8" standalone="yes"?>
<Relationships xmlns="http://schemas.openxmlformats.org/package/2006/relationships"><Relationship Id="rId8" Type="http://schemas.openxmlformats.org/officeDocument/2006/relationships/image" Target="../media/image187.svg"/><Relationship Id="rId3" Type="http://schemas.openxmlformats.org/officeDocument/2006/relationships/image" Target="../media/image182.png"/><Relationship Id="rId7" Type="http://schemas.openxmlformats.org/officeDocument/2006/relationships/image" Target="../media/image186.png"/><Relationship Id="rId2" Type="http://schemas.openxmlformats.org/officeDocument/2006/relationships/notesSlide" Target="../notesSlides/notesSlide45.xml"/><Relationship Id="rId1" Type="http://schemas.openxmlformats.org/officeDocument/2006/relationships/slideLayout" Target="../slideLayouts/slideLayout20.xml"/><Relationship Id="rId6" Type="http://schemas.openxmlformats.org/officeDocument/2006/relationships/image" Target="../media/image185.svg"/><Relationship Id="rId5" Type="http://schemas.openxmlformats.org/officeDocument/2006/relationships/image" Target="../media/image184.png"/><Relationship Id="rId4" Type="http://schemas.openxmlformats.org/officeDocument/2006/relationships/image" Target="../media/image183.svg"/></Relationships>
</file>

<file path=ppt/slides/_rels/slide46.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notesSlide" Target="../notesSlides/notesSlide46.xml"/><Relationship Id="rId1" Type="http://schemas.openxmlformats.org/officeDocument/2006/relationships/slideLayout" Target="../slideLayouts/slideLayout20.xml"/><Relationship Id="rId5" Type="http://schemas.openxmlformats.org/officeDocument/2006/relationships/image" Target="../media/image189.png"/><Relationship Id="rId4" Type="http://schemas.openxmlformats.org/officeDocument/2006/relationships/hyperlink" Target="https://www.google.com/imgres?imgurl=https%3A%2F%2Fgalaxyproject.org%2Fimages%2Flogos%2FGalaxyNewLogo_GalaxyProject_Trans.png&amp;tbnid=fyRzC9YASx6QMM&amp;vet=12ahUKEwig0vmvlbSBAxUPiv0HHQPnAjIQMygAegQIARBY..i&amp;imgrefurl=https%3A%2F%2Fgalaxyproject.org%2Fadmin%2Fget-galaxy%2F&amp;docid=cpF7T_XRE-Hu7M&amp;w=2000&amp;h=708&amp;q=galaxy%20platform&amp;client=firefox-b-d&amp;ved=2ahUKEwig0vmvlbSBAxUPiv0HHQPnAjIQMygAegQIARBY"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47.xml"/><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notesSlide" Target="../notesSlides/notesSlide48.xml"/><Relationship Id="rId1" Type="http://schemas.openxmlformats.org/officeDocument/2006/relationships/slideLayout" Target="../slideLayouts/slideLayout20.xml"/></Relationships>
</file>

<file path=ppt/slides/_rels/slide49.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49.xml"/><Relationship Id="rId1" Type="http://schemas.openxmlformats.org/officeDocument/2006/relationships/slideLayout" Target="../slideLayouts/slideLayout20.xml"/><Relationship Id="rId4" Type="http://schemas.openxmlformats.org/officeDocument/2006/relationships/image" Target="../media/image193.png"/></Relationships>
</file>

<file path=ppt/slides/_rels/slide50.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notesSlide" Target="../notesSlides/notesSlide50.xml"/><Relationship Id="rId1" Type="http://schemas.openxmlformats.org/officeDocument/2006/relationships/slideLayout" Target="../slideLayouts/slideLayout20.xml"/><Relationship Id="rId4" Type="http://schemas.openxmlformats.org/officeDocument/2006/relationships/image" Target="../media/image195.png"/></Relationships>
</file>

<file path=ppt/slides/_rels/slide5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1.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8" Type="http://schemas.openxmlformats.org/officeDocument/2006/relationships/hyperlink" Target="https://doi.org/10.1109/MC.2020.2998235" TargetMode="External"/><Relationship Id="rId3" Type="http://schemas.openxmlformats.org/officeDocument/2006/relationships/image" Target="../media/image32.png"/><Relationship Id="rId7" Type="http://schemas.openxmlformats.org/officeDocument/2006/relationships/hyperlink" Target="http://dx.doi.org/10.1126/scitranslmed.aaf5027" TargetMode="External"/><Relationship Id="rId2" Type="http://schemas.openxmlformats.org/officeDocument/2006/relationships/notesSlide" Target="../notesSlides/notesSlide52.xml"/><Relationship Id="rId1" Type="http://schemas.openxmlformats.org/officeDocument/2006/relationships/slideLayout" Target="../slideLayouts/slideLayout8.xml"/><Relationship Id="rId6" Type="http://schemas.openxmlformats.org/officeDocument/2006/relationships/hyperlink" Target="https://doi.org/10.5281/zenodo.4090923" TargetMode="External"/><Relationship Id="rId5" Type="http://schemas.openxmlformats.org/officeDocument/2006/relationships/hyperlink" Target="https://doi.org/10.5281/zenodo.5595136" TargetMode="External"/><Relationship Id="rId4" Type="http://schemas.openxmlformats.org/officeDocument/2006/relationships/hyperlink" Target="http://dx.doi.org/10.32942/osf.io/h5r6n" TargetMode="External"/><Relationship Id="rId9" Type="http://schemas.openxmlformats.org/officeDocument/2006/relationships/hyperlink" Target="https://doi.org/10.29173/iq977" TargetMode="External"/></Relationships>
</file>

<file path=ppt/slides/_rels/slide53.xml.rels><?xml version="1.0" encoding="UTF-8" standalone="yes"?>
<Relationships xmlns="http://schemas.openxmlformats.org/package/2006/relationships"><Relationship Id="rId8" Type="http://schemas.openxmlformats.org/officeDocument/2006/relationships/hyperlink" Target="https://rmarkdown.rstudio.com/lesson-1.html" TargetMode="External"/><Relationship Id="rId3" Type="http://schemas.openxmlformats.org/officeDocument/2006/relationships/image" Target="../media/image32.png"/><Relationship Id="rId7" Type="http://schemas.openxmlformats.org/officeDocument/2006/relationships/hyperlink" Target="http://opendatahandbook.org/" TargetMode="External"/><Relationship Id="rId2" Type="http://schemas.openxmlformats.org/officeDocument/2006/relationships/notesSlide" Target="../notesSlides/notesSlide53.xml"/><Relationship Id="rId1" Type="http://schemas.openxmlformats.org/officeDocument/2006/relationships/slideLayout" Target="../slideLayouts/slideLayout8.xml"/><Relationship Id="rId6" Type="http://schemas.openxmlformats.org/officeDocument/2006/relationships/hyperlink" Target="http://www.dlib.org/dlib/january17/nuest/01nuest.html" TargetMode="External"/><Relationship Id="rId11" Type="http://schemas.openxmlformats.org/officeDocument/2006/relationships/hyperlink" Target="https://swcarpentry.github.io/git-novice/index.html" TargetMode="External"/><Relationship Id="rId5" Type="http://schemas.openxmlformats.org/officeDocument/2006/relationships/hyperlink" Target="https://doi.org/10.1038/s42005-020-00403-4" TargetMode="External"/><Relationship Id="rId10" Type="http://schemas.openxmlformats.org/officeDocument/2006/relationships/hyperlink" Target="https://doi.org/10.1126/science.aah6168" TargetMode="External"/><Relationship Id="rId4" Type="http://schemas.openxmlformats.org/officeDocument/2006/relationships/hyperlink" Target="https://doi.org/10.1080/13658816.2018.1508687" TargetMode="External"/><Relationship Id="rId9" Type="http://schemas.openxmlformats.org/officeDocument/2006/relationships/hyperlink" Target="https://doi.org/10.1371/journal.pcbi.1003285"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4.xml"/><Relationship Id="rId1" Type="http://schemas.openxmlformats.org/officeDocument/2006/relationships/slideLayout" Target="../slideLayouts/slideLayout8.xml"/><Relationship Id="rId6" Type="http://schemas.openxmlformats.org/officeDocument/2006/relationships/hyperlink" Target="https://www.unesco.org/en/open-science/about" TargetMode="External"/><Relationship Id="rId5" Type="http://schemas.openxmlformats.org/officeDocument/2006/relationships/hyperlink" Target="https://uniofcam.libwizard.com/f/CreativeCommons" TargetMode="External"/><Relationship Id="rId4" Type="http://schemas.openxmlformats.org/officeDocument/2006/relationships/hyperlink" Target="http://doi.org/10.5281/zenodo.3233986"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3" Type="http://schemas.openxmlformats.org/officeDocument/2006/relationships/hyperlink" Target="https://rfii.de/de/themen/" TargetMode="External"/><Relationship Id="rId2" Type="http://schemas.openxmlformats.org/officeDocument/2006/relationships/notesSlide" Target="../notesSlides/notesSlide55.xml"/><Relationship Id="rId1" Type="http://schemas.openxmlformats.org/officeDocument/2006/relationships/slideLayout" Target="../slideLayouts/slideLayout8.xml"/><Relationship Id="rId6" Type="http://schemas.openxmlformats.org/officeDocument/2006/relationships/image" Target="../media/image90.png"/><Relationship Id="rId5" Type="http://schemas.openxmlformats.org/officeDocument/2006/relationships/image" Target="../media/image32.png"/><Relationship Id="rId4" Type="http://schemas.openxmlformats.org/officeDocument/2006/relationships/hyperlink" Target="https://www.gwk-bonn.de/themen/weitere-arbeitsgebiete/informationsinfrastrukturen-nfdi/"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rfii.de/de/themen/" TargetMode="External"/><Relationship Id="rId2" Type="http://schemas.openxmlformats.org/officeDocument/2006/relationships/notesSlide" Target="../notesSlides/notesSlide56.xml"/><Relationship Id="rId1" Type="http://schemas.openxmlformats.org/officeDocument/2006/relationships/slideLayout" Target="../slideLayouts/slideLayout8.xml"/><Relationship Id="rId5" Type="http://schemas.openxmlformats.org/officeDocument/2006/relationships/image" Target="../media/image32.png"/><Relationship Id="rId4" Type="http://schemas.openxmlformats.org/officeDocument/2006/relationships/hyperlink" Target="https://www.gwk-bonn.de/themen/weitere-arbeitsgebiete/informationsinfrastrukturen-nfdi/"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7.xml"/><Relationship Id="rId1" Type="http://schemas.openxmlformats.org/officeDocument/2006/relationships/slideLayout" Target="../slideLayouts/slideLayout8.xml"/><Relationship Id="rId6" Type="http://schemas.openxmlformats.org/officeDocument/2006/relationships/image" Target="../media/image198.png"/><Relationship Id="rId5" Type="http://schemas.openxmlformats.org/officeDocument/2006/relationships/image" Target="../media/image197.png"/><Relationship Id="rId4" Type="http://schemas.openxmlformats.org/officeDocument/2006/relationships/image" Target="../media/image196.png"/></Relationships>
</file>

<file path=ppt/slides/_rels/slide59.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notesSlide" Target="../notesSlides/notesSlide58.xml"/><Relationship Id="rId1" Type="http://schemas.openxmlformats.org/officeDocument/2006/relationships/slideLayout" Target="../slideLayouts/slideLayout8.xml"/><Relationship Id="rId6" Type="http://schemas.openxmlformats.org/officeDocument/2006/relationships/image" Target="../media/image32.png"/><Relationship Id="rId5" Type="http://schemas.openxmlformats.org/officeDocument/2006/relationships/image" Target="../media/image89.png"/><Relationship Id="rId4" Type="http://schemas.openxmlformats.org/officeDocument/2006/relationships/hyperlink" Target="https://www.nfdi4earth.de/about-us"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s://www.nfdi4earth.de/about-us" TargetMode="External"/><Relationship Id="rId2" Type="http://schemas.openxmlformats.org/officeDocument/2006/relationships/notesSlide" Target="../notesSlides/notesSlide59.xml"/><Relationship Id="rId1" Type="http://schemas.openxmlformats.org/officeDocument/2006/relationships/slideLayout" Target="../slideLayouts/slideLayout8.xml"/><Relationship Id="rId6" Type="http://schemas.openxmlformats.org/officeDocument/2006/relationships/image" Target="../media/image32.png"/><Relationship Id="rId5" Type="http://schemas.openxmlformats.org/officeDocument/2006/relationships/image" Target="../media/image200.png"/><Relationship Id="rId4" Type="http://schemas.openxmlformats.org/officeDocument/2006/relationships/image" Target="../media/image8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Text Placeholder 31">
            <a:extLst>
              <a:ext uri="{FF2B5EF4-FFF2-40B4-BE49-F238E27FC236}">
                <a16:creationId xmlns:a16="http://schemas.microsoft.com/office/drawing/2014/main" id="{36CFEA73-2196-3538-267A-2BC2E040DD97}"/>
              </a:ext>
            </a:extLst>
          </p:cNvPr>
          <p:cNvSpPr txBox="1">
            <a:spLocks/>
          </p:cNvSpPr>
          <p:nvPr/>
        </p:nvSpPr>
        <p:spPr>
          <a:xfrm>
            <a:off x="315877" y="3901751"/>
            <a:ext cx="6187560" cy="172720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0" i="1" kern="1200">
                <a:solidFill>
                  <a:schemeClr val="tx1"/>
                </a:solidFill>
                <a:latin typeface="Mona-Sans Regula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srgbClr val="000000"/>
                </a:solidFill>
                <a:effectLst/>
                <a:uLnTx/>
                <a:uFillTx/>
                <a:latin typeface="Mona-Sans SemiBold" pitchFamily="2" charset="77"/>
                <a:ea typeface="+mn-ea"/>
                <a:cs typeface="+mn-cs"/>
              </a:rPr>
              <a:t>Markus Konkol</a:t>
            </a:r>
            <a:endParaRPr kumimoji="0" lang="en-US" sz="1600" b="0" i="1" u="none" strike="noStrike" kern="1200" cap="none" spc="0" normalizeH="0" baseline="0" noProof="0" dirty="0">
              <a:ln>
                <a:noFill/>
              </a:ln>
              <a:solidFill>
                <a:srgbClr val="000000"/>
              </a:solidFill>
              <a:effectLst/>
              <a:uLnTx/>
              <a:uFillTx/>
              <a:latin typeface="Mona-Sans Regular" pitchFamily="2" charset="77"/>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000000"/>
                </a:solidFill>
                <a:effectLst/>
                <a:uLnTx/>
                <a:uFillTx/>
                <a:latin typeface="Mona-Sans Regular" pitchFamily="2" charset="77"/>
                <a:ea typeface="+mn-ea"/>
                <a:cs typeface="+mn-cs"/>
              </a:rPr>
              <a:t>52°North Spatial Information Research GmbH</a:t>
            </a:r>
            <a:endParaRPr kumimoji="0" lang="en-US" sz="1600" b="1" i="0" u="none" strike="noStrike" kern="1200" cap="none" spc="0" normalizeH="0" baseline="0" noProof="0" dirty="0">
              <a:ln>
                <a:noFill/>
              </a:ln>
              <a:solidFill>
                <a:srgbClr val="000000"/>
              </a:solidFill>
              <a:effectLst/>
              <a:uLnTx/>
              <a:uFillTx/>
              <a:latin typeface="Mona-Sans SemiBold" pitchFamily="2" charset="77"/>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000000"/>
                </a:solidFill>
                <a:effectLst/>
                <a:uLnTx/>
                <a:uFillTx/>
                <a:latin typeface="Mona-Sans Regular" pitchFamily="2" charset="77"/>
                <a:ea typeface="+mn-ea"/>
                <a:cs typeface="+mn-cs"/>
                <a:hlinkClick r:id="rId3"/>
              </a:rPr>
              <a:t>m.konkol@52north.org</a:t>
            </a:r>
            <a:r>
              <a:rPr kumimoji="0" lang="en-US" sz="1600" b="0" i="1" u="none" strike="noStrike" kern="1200" cap="none" spc="0" normalizeH="0" baseline="0" noProof="0" dirty="0">
                <a:ln>
                  <a:noFill/>
                </a:ln>
                <a:solidFill>
                  <a:srgbClr val="000000"/>
                </a:solidFill>
                <a:effectLst/>
                <a:uLnTx/>
                <a:uFillTx/>
                <a:latin typeface="Mona-Sans Regular" pitchFamily="2" charset="77"/>
                <a:ea typeface="+mn-ea"/>
                <a:cs typeface="+mn-cs"/>
              </a:rPr>
              <a:t> </a:t>
            </a:r>
          </a:p>
        </p:txBody>
      </p:sp>
      <p:sp>
        <p:nvSpPr>
          <p:cNvPr id="3" name="Tekstfelt 1">
            <a:extLst>
              <a:ext uri="{FF2B5EF4-FFF2-40B4-BE49-F238E27FC236}">
                <a16:creationId xmlns:a16="http://schemas.microsoft.com/office/drawing/2014/main" id="{B6574239-BF4E-8EDC-B17B-7ED64D6E5564}"/>
              </a:ext>
            </a:extLst>
          </p:cNvPr>
          <p:cNvSpPr txBox="1"/>
          <p:nvPr/>
        </p:nvSpPr>
        <p:spPr>
          <a:xfrm>
            <a:off x="243873" y="1054674"/>
            <a:ext cx="4856971" cy="73866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Mona-Sans SemiBold" pitchFamily="2" charset="77"/>
                <a:ea typeface="+mn-ea"/>
                <a:cs typeface="+mn-cs"/>
              </a:rPr>
              <a:t>ILÖK - Institute of Landscape Ecology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Mona-Sans SemiBold" pitchFamily="2" charset="77"/>
                <a:ea typeface="+mn-ea"/>
                <a:cs typeface="+mn-cs"/>
              </a:rPr>
              <a:t>Münster – 20</a:t>
            </a:r>
            <a:r>
              <a:rPr kumimoji="0" lang="en-GB" sz="1800" b="0" i="0" u="none" strike="noStrike" kern="1200" cap="none" spc="0" normalizeH="0" baseline="30000" noProof="0" dirty="0">
                <a:ln>
                  <a:noFill/>
                </a:ln>
                <a:solidFill>
                  <a:srgbClr val="000000"/>
                </a:solidFill>
                <a:effectLst/>
                <a:uLnTx/>
                <a:uFillTx/>
                <a:latin typeface="Mona-Sans SemiBold" pitchFamily="2" charset="77"/>
                <a:ea typeface="+mn-ea"/>
                <a:cs typeface="+mn-cs"/>
              </a:rPr>
              <a:t>th</a:t>
            </a:r>
            <a:r>
              <a:rPr kumimoji="0" lang="en-GB" sz="1800" b="0" i="0" u="none" strike="noStrike" kern="1200" cap="none" spc="0" normalizeH="0" baseline="0" noProof="0" dirty="0">
                <a:ln>
                  <a:noFill/>
                </a:ln>
                <a:solidFill>
                  <a:srgbClr val="000000"/>
                </a:solidFill>
                <a:effectLst/>
                <a:uLnTx/>
                <a:uFillTx/>
                <a:latin typeface="Mona-Sans SemiBold" pitchFamily="2" charset="77"/>
                <a:ea typeface="+mn-ea"/>
                <a:cs typeface="+mn-cs"/>
              </a:rPr>
              <a:t> May, 2025</a:t>
            </a: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4" name="Text Placeholder 29">
            <a:extLst>
              <a:ext uri="{FF2B5EF4-FFF2-40B4-BE49-F238E27FC236}">
                <a16:creationId xmlns:a16="http://schemas.microsoft.com/office/drawing/2014/main" id="{639012D8-FD83-8EDC-7479-498E90B64C72}"/>
              </a:ext>
            </a:extLst>
          </p:cNvPr>
          <p:cNvSpPr txBox="1">
            <a:spLocks/>
          </p:cNvSpPr>
          <p:nvPr/>
        </p:nvSpPr>
        <p:spPr>
          <a:xfrm>
            <a:off x="243873" y="2110226"/>
            <a:ext cx="7012060" cy="1727200"/>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2800" b="1" i="0" kern="1200">
                <a:solidFill>
                  <a:schemeClr val="tx1"/>
                </a:solidFill>
                <a:latin typeface="Mona-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srgbClr val="000000"/>
                </a:solidFill>
                <a:effectLst/>
                <a:uLnTx/>
                <a:uFillTx/>
                <a:latin typeface="Mona-Sans"/>
                <a:ea typeface="+mn-ea"/>
                <a:cs typeface="+mn-cs"/>
              </a:rPr>
              <a:t>An Introduction to Open Data and Open Reproducible Research</a:t>
            </a:r>
          </a:p>
        </p:txBody>
      </p:sp>
      <p:pic>
        <p:nvPicPr>
          <p:cNvPr id="6" name="Grafik 5">
            <a:extLst>
              <a:ext uri="{FF2B5EF4-FFF2-40B4-BE49-F238E27FC236}">
                <a16:creationId xmlns:a16="http://schemas.microsoft.com/office/drawing/2014/main" id="{4C282F10-AF44-E301-31A0-630A331CDB56}"/>
              </a:ext>
            </a:extLst>
          </p:cNvPr>
          <p:cNvPicPr>
            <a:picLocks noChangeAspect="1"/>
          </p:cNvPicPr>
          <p:nvPr/>
        </p:nvPicPr>
        <p:blipFill rotWithShape="1">
          <a:blip r:embed="rId4">
            <a:extLst>
              <a:ext uri="{28A0092B-C50C-407E-A947-70E740481C1C}">
                <a14:useLocalDpi xmlns:a14="http://schemas.microsoft.com/office/drawing/2010/main" val="0"/>
              </a:ext>
            </a:extLst>
          </a:blip>
          <a:srcRect t="11249" b="20905"/>
          <a:stretch/>
        </p:blipFill>
        <p:spPr>
          <a:xfrm>
            <a:off x="4625009" y="3901751"/>
            <a:ext cx="2173355" cy="983013"/>
          </a:xfrm>
          <a:prstGeom prst="rect">
            <a:avLst/>
          </a:prstGeom>
        </p:spPr>
      </p:pic>
      <p:pic>
        <p:nvPicPr>
          <p:cNvPr id="5" name="Picture 2">
            <a:extLst>
              <a:ext uri="{FF2B5EF4-FFF2-40B4-BE49-F238E27FC236}">
                <a16:creationId xmlns:a16="http://schemas.microsoft.com/office/drawing/2014/main" id="{34AFF1D8-FF51-10ED-2E36-241A4DB7AB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58805" y="6082748"/>
            <a:ext cx="1306748"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5987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354620" y="639097"/>
            <a:ext cx="6876000" cy="523220"/>
          </a:xfrm>
          <a:prstGeom prst="rect">
            <a:avLst/>
          </a:prstGeom>
          <a:noFill/>
        </p:spPr>
        <p:txBody>
          <a:bodyPr wrap="square" rtlCol="0">
            <a:spAutoFit/>
          </a:bodyPr>
          <a:lstStyle/>
          <a:p>
            <a:r>
              <a:rPr lang="de-DE" sz="2800" b="1" dirty="0">
                <a:solidFill>
                  <a:srgbClr val="008B95"/>
                </a:solidFill>
                <a:latin typeface="Arial" panose="020B0604020202020204" pitchFamily="34" charset="0"/>
                <a:cs typeface="Arial" panose="020B0604020202020204" pitchFamily="34" charset="0"/>
              </a:rPr>
              <a:t>Learning Goals</a:t>
            </a:r>
            <a:endParaRPr lang="en-GB" sz="2800" b="1" dirty="0">
              <a:solidFill>
                <a:srgbClr val="008B95"/>
              </a:solidFill>
              <a:latin typeface="Arial" panose="020B0604020202020204" pitchFamily="34" charset="0"/>
              <a:cs typeface="Arial" panose="020B0604020202020204" pitchFamily="34" charset="0"/>
            </a:endParaRPr>
          </a:p>
        </p:txBody>
      </p:sp>
      <p:sp>
        <p:nvSpPr>
          <p:cNvPr id="9" name="Slide Number Placeholder 8">
            <a:extLst>
              <a:ext uri="{FF2B5EF4-FFF2-40B4-BE49-F238E27FC236}">
                <a16:creationId xmlns:a16="http://schemas.microsoft.com/office/drawing/2014/main" id="{CAFA1963-2B8B-4EB2-8695-D696116CCE88}"/>
              </a:ext>
            </a:extLst>
          </p:cNvPr>
          <p:cNvSpPr>
            <a:spLocks noGrp="1"/>
          </p:cNvSpPr>
          <p:nvPr>
            <p:ph type="sldNum" sz="quarter" idx="12"/>
          </p:nvPr>
        </p:nvSpPr>
        <p:spPr/>
        <p:txBody>
          <a:bodyPr/>
          <a:lstStyle/>
          <a:p>
            <a:fld id="{330EA680-D336-4FF7-8B7A-9848BB0A1C32}" type="slidenum">
              <a:rPr lang="en-GB" smtClean="0"/>
              <a:pPr/>
              <a:t>2</a:t>
            </a:fld>
            <a:endParaRPr lang="en-GB"/>
          </a:p>
        </p:txBody>
      </p:sp>
      <p:sp>
        <p:nvSpPr>
          <p:cNvPr id="7" name="Content Placeholder 2">
            <a:extLst>
              <a:ext uri="{FF2B5EF4-FFF2-40B4-BE49-F238E27FC236}">
                <a16:creationId xmlns:a16="http://schemas.microsoft.com/office/drawing/2014/main" id="{9925D0F6-CEB7-419B-A0A0-D12A662E1075}"/>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spcAft>
                <a:spcPts val="1200"/>
              </a:spcAft>
              <a:buNone/>
            </a:pPr>
            <a:r>
              <a:rPr lang="en-GB" sz="2400" dirty="0">
                <a:solidFill>
                  <a:srgbClr val="008B95"/>
                </a:solidFill>
                <a:latin typeface="Arial" panose="020B0604020202020204" pitchFamily="34" charset="0"/>
                <a:cs typeface="Arial" panose="020B0604020202020204" pitchFamily="34" charset="0"/>
              </a:rPr>
              <a:t>Upon completion of this lecture, you will be able to</a:t>
            </a:r>
          </a:p>
          <a:p>
            <a:pPr marL="342900" lvl="0" indent="-342900">
              <a:lnSpc>
                <a:spcPct val="100000"/>
              </a:lnSpc>
              <a:spcBef>
                <a:spcPts val="0"/>
              </a:spcBef>
              <a:spcAft>
                <a:spcPts val="1200"/>
              </a:spcAft>
            </a:pPr>
            <a:r>
              <a:rPr lang="en-GB" sz="2400" dirty="0">
                <a:solidFill>
                  <a:srgbClr val="008B95"/>
                </a:solidFill>
                <a:latin typeface="Arial" panose="020B0604020202020204" pitchFamily="34" charset="0"/>
                <a:cs typeface="Arial" panose="020B0604020202020204" pitchFamily="34" charset="0"/>
              </a:rPr>
              <a:t>Articulate what is meant by </a:t>
            </a:r>
          </a:p>
          <a:p>
            <a:pPr marL="800100" lvl="1" indent="-342900">
              <a:lnSpc>
                <a:spcPct val="100000"/>
              </a:lnSpc>
              <a:spcBef>
                <a:spcPts val="0"/>
              </a:spcBef>
              <a:spcAft>
                <a:spcPts val="1200"/>
              </a:spcAft>
            </a:pPr>
            <a:r>
              <a:rPr lang="en-GB" sz="2000" dirty="0">
                <a:solidFill>
                  <a:srgbClr val="008B95"/>
                </a:solidFill>
                <a:latin typeface="Arial" panose="020B0604020202020204" pitchFamily="34" charset="0"/>
                <a:cs typeface="Arial" panose="020B0604020202020204" pitchFamily="34" charset="0"/>
              </a:rPr>
              <a:t>Open Science</a:t>
            </a:r>
          </a:p>
          <a:p>
            <a:pPr marL="800100" lvl="1" indent="-342900">
              <a:lnSpc>
                <a:spcPct val="100000"/>
              </a:lnSpc>
              <a:spcBef>
                <a:spcPts val="0"/>
              </a:spcBef>
              <a:spcAft>
                <a:spcPts val="1200"/>
              </a:spcAft>
            </a:pPr>
            <a:r>
              <a:rPr lang="en-GB" sz="2000" dirty="0">
                <a:solidFill>
                  <a:srgbClr val="008B95"/>
                </a:solidFill>
                <a:latin typeface="Arial" panose="020B0604020202020204" pitchFamily="34" charset="0"/>
                <a:cs typeface="Arial" panose="020B0604020202020204" pitchFamily="34" charset="0"/>
              </a:rPr>
              <a:t>FAIR and Open Data </a:t>
            </a:r>
          </a:p>
          <a:p>
            <a:pPr marL="800100" lvl="1" indent="-342900">
              <a:lnSpc>
                <a:spcPct val="100000"/>
              </a:lnSpc>
              <a:spcBef>
                <a:spcPts val="0"/>
              </a:spcBef>
              <a:spcAft>
                <a:spcPts val="1200"/>
              </a:spcAft>
            </a:pPr>
            <a:r>
              <a:rPr lang="en-GB" sz="2000" dirty="0">
                <a:solidFill>
                  <a:srgbClr val="008B95"/>
                </a:solidFill>
                <a:latin typeface="Arial" panose="020B0604020202020204" pitchFamily="34" charset="0"/>
                <a:cs typeface="Arial" panose="020B0604020202020204" pitchFamily="34" charset="0"/>
              </a:rPr>
              <a:t>Open Reproducible Research</a:t>
            </a:r>
          </a:p>
          <a:p>
            <a:pPr marL="342900" lvl="0" indent="-342900">
              <a:lnSpc>
                <a:spcPct val="100000"/>
              </a:lnSpc>
              <a:spcBef>
                <a:spcPts val="0"/>
              </a:spcBef>
              <a:spcAft>
                <a:spcPts val="1200"/>
              </a:spcAft>
            </a:pPr>
            <a:r>
              <a:rPr lang="en-GB" sz="2400" dirty="0">
                <a:solidFill>
                  <a:srgbClr val="008B95"/>
                </a:solidFill>
                <a:latin typeface="Arial" panose="020B0604020202020204" pitchFamily="34" charset="0"/>
                <a:cs typeface="Arial" panose="020B0604020202020204" pitchFamily="34" charset="0"/>
              </a:rPr>
              <a:t>Apply open principles to your own work</a:t>
            </a:r>
          </a:p>
        </p:txBody>
      </p:sp>
      <p:sp>
        <p:nvSpPr>
          <p:cNvPr id="5" name="Rechteck 4">
            <a:extLst>
              <a:ext uri="{FF2B5EF4-FFF2-40B4-BE49-F238E27FC236}">
                <a16:creationId xmlns:a16="http://schemas.microsoft.com/office/drawing/2014/main" id="{FC2646FF-AA38-8149-7E7A-26858C402612}"/>
              </a:ext>
            </a:extLst>
          </p:cNvPr>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Grafik 9">
            <a:extLst>
              <a:ext uri="{FF2B5EF4-FFF2-40B4-BE49-F238E27FC236}">
                <a16:creationId xmlns:a16="http://schemas.microsoft.com/office/drawing/2014/main" id="{194A9865-2E33-6CE1-6AF8-99989E1A69D3}"/>
              </a:ext>
            </a:extLst>
          </p:cNvPr>
          <p:cNvPicPr>
            <a:picLocks noChangeAspect="1"/>
          </p:cNvPicPr>
          <p:nvPr/>
        </p:nvPicPr>
        <p:blipFill rotWithShape="1">
          <a:blip r:embed="rId3">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2708424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D3C2603F-C76F-497E-951F-6E73133F67D9}"/>
              </a:ext>
            </a:extLst>
          </p:cNvPr>
          <p:cNvSpPr txBox="1"/>
          <p:nvPr/>
        </p:nvSpPr>
        <p:spPr>
          <a:xfrm>
            <a:off x="354620" y="6465983"/>
            <a:ext cx="5741380" cy="307777"/>
          </a:xfrm>
          <a:prstGeom prst="rect">
            <a:avLst/>
          </a:prstGeom>
          <a:noFill/>
        </p:spPr>
        <p:txBody>
          <a:bodyPr wrap="square" rtlCol="0">
            <a:spAutoFit/>
          </a:bodyPr>
          <a:lstStyle/>
          <a:p>
            <a:r>
              <a:rPr lang="en-GB" sz="1400">
                <a:solidFill>
                  <a:srgbClr val="008B95"/>
                </a:solidFill>
              </a:rPr>
              <a:t>Further reading: </a:t>
            </a:r>
            <a:r>
              <a:rPr lang="en-GB" sz="1400">
                <a:solidFill>
                  <a:srgbClr val="008B95"/>
                </a:solidFill>
                <a:hlinkClick r:id="rId3">
                  <a:extLst>
                    <a:ext uri="{A12FA001-AC4F-418D-AE19-62706E023703}">
                      <ahyp:hlinkClr xmlns:ahyp="http://schemas.microsoft.com/office/drawing/2018/hyperlinkcolor" val="tx"/>
                    </a:ext>
                  </a:extLst>
                </a:hlinkClick>
              </a:rPr>
              <a:t>UNESCO Recommendation on Open Science</a:t>
            </a:r>
            <a:endParaRPr lang="en-GB" sz="1400">
              <a:solidFill>
                <a:srgbClr val="008B95"/>
              </a:solidFill>
            </a:endParaRPr>
          </a:p>
        </p:txBody>
      </p:sp>
      <p:sp>
        <p:nvSpPr>
          <p:cNvPr id="13" name="Hexagon 12">
            <a:extLst>
              <a:ext uri="{FF2B5EF4-FFF2-40B4-BE49-F238E27FC236}">
                <a16:creationId xmlns:a16="http://schemas.microsoft.com/office/drawing/2014/main" id="{2B189713-40EE-4082-A319-75BD6962A11C}"/>
              </a:ext>
            </a:extLst>
          </p:cNvPr>
          <p:cNvSpPr/>
          <p:nvPr/>
        </p:nvSpPr>
        <p:spPr>
          <a:xfrm>
            <a:off x="2515553" y="3020836"/>
            <a:ext cx="1943999" cy="1160120"/>
          </a:xfrm>
          <a:prstGeom prst="hexagon">
            <a:avLst/>
          </a:prstGeom>
          <a:solidFill>
            <a:srgbClr val="C00000"/>
          </a:solidFill>
          <a:ln w="12700" cap="flat" cmpd="sng" algn="ctr">
            <a:solidFill>
              <a:schemeClr val="tx1"/>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strike="noStrike" kern="0" cap="none" spc="0" normalizeH="0" baseline="0" noProof="0" dirty="0">
                <a:ln>
                  <a:noFill/>
                </a:ln>
                <a:solidFill>
                  <a:prstClr val="white"/>
                </a:solidFill>
                <a:effectLst/>
                <a:uLnTx/>
                <a:uFillTx/>
                <a:latin typeface="Calibri" panose="020F0502020204030204"/>
                <a:ea typeface="+mn-ea"/>
                <a:cs typeface="+mn-cs"/>
              </a:rPr>
              <a:t>Open Scientific Knowledge</a:t>
            </a:r>
          </a:p>
        </p:txBody>
      </p:sp>
      <p:sp>
        <p:nvSpPr>
          <p:cNvPr id="14" name="Hexagon 13">
            <a:extLst>
              <a:ext uri="{FF2B5EF4-FFF2-40B4-BE49-F238E27FC236}">
                <a16:creationId xmlns:a16="http://schemas.microsoft.com/office/drawing/2014/main" id="{F0EBC629-7241-4674-9D43-DA10F6FD3746}"/>
              </a:ext>
            </a:extLst>
          </p:cNvPr>
          <p:cNvSpPr/>
          <p:nvPr/>
        </p:nvSpPr>
        <p:spPr>
          <a:xfrm>
            <a:off x="862766" y="2441170"/>
            <a:ext cx="1943998" cy="1160084"/>
          </a:xfrm>
          <a:prstGeom prst="hexagon">
            <a:avLst/>
          </a:prstGeom>
          <a:solidFill>
            <a:srgbClr val="C00000">
              <a:alpha val="69804"/>
            </a:srgbClr>
          </a:solidFill>
          <a:ln w="12700" cap="flat" cmpd="sng" algn="ctr">
            <a:solidFill>
              <a:sysClr val="windowText" lastClr="000000"/>
            </a:solidFill>
            <a:prstDash val="solid"/>
            <a:miter lim="800000"/>
          </a:ln>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prstClr val="white"/>
                </a:solidFill>
                <a:effectLst/>
                <a:uLnTx/>
                <a:uFillTx/>
                <a:latin typeface="Calibri" panose="020F0502020204030204"/>
                <a:ea typeface="+mn-ea"/>
                <a:cs typeface="+mn-cs"/>
              </a:rPr>
              <a:t>Scientific publications</a:t>
            </a:r>
          </a:p>
        </p:txBody>
      </p:sp>
      <p:sp>
        <p:nvSpPr>
          <p:cNvPr id="17" name="Hexagon 16">
            <a:extLst>
              <a:ext uri="{FF2B5EF4-FFF2-40B4-BE49-F238E27FC236}">
                <a16:creationId xmlns:a16="http://schemas.microsoft.com/office/drawing/2014/main" id="{65C57042-060A-4313-8864-599A6DFA1539}"/>
              </a:ext>
            </a:extLst>
          </p:cNvPr>
          <p:cNvSpPr/>
          <p:nvPr/>
        </p:nvSpPr>
        <p:spPr>
          <a:xfrm>
            <a:off x="866297" y="3601951"/>
            <a:ext cx="1943997" cy="1160084"/>
          </a:xfrm>
          <a:prstGeom prst="hexagon">
            <a:avLst/>
          </a:prstGeom>
          <a:solidFill>
            <a:srgbClr val="C00000">
              <a:alpha val="69804"/>
            </a:srgbClr>
          </a:solidFill>
          <a:ln w="12700" cap="flat" cmpd="sng" algn="ctr">
            <a:solidFill>
              <a:sysClr val="windowText" lastClr="000000"/>
            </a:solidFill>
            <a:prstDash val="solid"/>
            <a:miter lim="800000"/>
          </a:ln>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prstClr val="white"/>
                </a:solidFill>
                <a:effectLst/>
                <a:uLnTx/>
                <a:uFillTx/>
                <a:latin typeface="Calibri" panose="020F0502020204030204"/>
                <a:ea typeface="+mn-ea"/>
                <a:cs typeface="+mn-cs"/>
              </a:rPr>
              <a:t>Open research </a:t>
            </a:r>
            <a:r>
              <a:rPr lang="en-GB" sz="1600" b="1" kern="0">
                <a:solidFill>
                  <a:prstClr val="white"/>
                </a:solidFill>
                <a:latin typeface="Calibri" panose="020F0502020204030204"/>
              </a:rPr>
              <a:t>d</a:t>
            </a:r>
            <a:r>
              <a:rPr kumimoji="0" lang="en-GB" sz="1600" b="1" i="0" u="none" strike="noStrike" kern="0" cap="none" spc="0" normalizeH="0" baseline="0" noProof="0" err="1">
                <a:ln>
                  <a:noFill/>
                </a:ln>
                <a:solidFill>
                  <a:prstClr val="white"/>
                </a:solidFill>
                <a:effectLst/>
                <a:uLnTx/>
                <a:uFillTx/>
                <a:latin typeface="Calibri" panose="020F0502020204030204"/>
                <a:ea typeface="+mn-ea"/>
                <a:cs typeface="+mn-cs"/>
              </a:rPr>
              <a:t>ata</a:t>
            </a:r>
            <a:endParaRPr kumimoji="0" lang="en-GB"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Hexagon 17">
            <a:extLst>
              <a:ext uri="{FF2B5EF4-FFF2-40B4-BE49-F238E27FC236}">
                <a16:creationId xmlns:a16="http://schemas.microsoft.com/office/drawing/2014/main" id="{EE8ECAA4-0F9C-4C0B-8C1C-E34BA5654942}"/>
              </a:ext>
            </a:extLst>
          </p:cNvPr>
          <p:cNvSpPr/>
          <p:nvPr/>
        </p:nvSpPr>
        <p:spPr>
          <a:xfrm>
            <a:off x="2515553" y="1863846"/>
            <a:ext cx="1943998" cy="1160085"/>
          </a:xfrm>
          <a:prstGeom prst="hexagon">
            <a:avLst/>
          </a:prstGeom>
          <a:solidFill>
            <a:srgbClr val="C00000">
              <a:alpha val="69804"/>
            </a:srgbClr>
          </a:solidFill>
          <a:ln w="12700" cap="flat" cmpd="sng" algn="ctr">
            <a:solidFill>
              <a:sysClr val="windowText" lastClr="000000"/>
            </a:solidFill>
            <a:prstDash val="solid"/>
            <a:miter lim="800000"/>
          </a:ln>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prstClr val="white"/>
                </a:solidFill>
                <a:effectLst/>
                <a:uLnTx/>
                <a:uFillTx/>
                <a:latin typeface="Calibri" panose="020F0502020204030204"/>
                <a:ea typeface="+mn-ea"/>
                <a:cs typeface="+mn-cs"/>
              </a:rPr>
              <a:t>Open hardware</a:t>
            </a:r>
          </a:p>
        </p:txBody>
      </p:sp>
      <p:sp>
        <p:nvSpPr>
          <p:cNvPr id="19" name="Hexagon 18">
            <a:extLst>
              <a:ext uri="{FF2B5EF4-FFF2-40B4-BE49-F238E27FC236}">
                <a16:creationId xmlns:a16="http://schemas.microsoft.com/office/drawing/2014/main" id="{3E3B01AE-8E82-456E-87B2-AEB7A97F6D73}"/>
              </a:ext>
            </a:extLst>
          </p:cNvPr>
          <p:cNvSpPr/>
          <p:nvPr/>
        </p:nvSpPr>
        <p:spPr>
          <a:xfrm>
            <a:off x="4168934" y="2441480"/>
            <a:ext cx="1943998" cy="1160086"/>
          </a:xfrm>
          <a:prstGeom prst="hexagon">
            <a:avLst/>
          </a:prstGeom>
          <a:solidFill>
            <a:srgbClr val="C00000">
              <a:alpha val="69804"/>
            </a:srgbClr>
          </a:solidFill>
          <a:ln w="12700" cap="flat" cmpd="sng" algn="ctr">
            <a:solidFill>
              <a:sysClr val="windowText" lastClr="000000"/>
            </a:solidFill>
            <a:prstDash val="solid"/>
            <a:miter lim="800000"/>
          </a:ln>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prstClr val="white"/>
                </a:solidFill>
                <a:effectLst/>
                <a:uLnTx/>
                <a:uFillTx/>
                <a:latin typeface="Calibri" panose="020F0502020204030204"/>
                <a:ea typeface="+mn-ea"/>
                <a:cs typeface="+mn-cs"/>
              </a:rPr>
              <a:t>Open </a:t>
            </a:r>
            <a:r>
              <a:rPr lang="en-GB" sz="1600" b="1" kern="0">
                <a:solidFill>
                  <a:prstClr val="white"/>
                </a:solidFill>
                <a:latin typeface="Calibri" panose="020F0502020204030204"/>
              </a:rPr>
              <a:t>s</a:t>
            </a:r>
            <a:r>
              <a:rPr kumimoji="0" lang="en-GB" sz="1600" b="1" i="0" u="none" strike="noStrike" kern="0" cap="none" spc="0" normalizeH="0" baseline="0" noProof="0" err="1">
                <a:ln>
                  <a:noFill/>
                </a:ln>
                <a:solidFill>
                  <a:prstClr val="white"/>
                </a:solidFill>
                <a:effectLst/>
                <a:uLnTx/>
                <a:uFillTx/>
                <a:latin typeface="Calibri" panose="020F0502020204030204"/>
                <a:ea typeface="+mn-ea"/>
                <a:cs typeface="+mn-cs"/>
              </a:rPr>
              <a:t>ource</a:t>
            </a:r>
            <a:r>
              <a:rPr kumimoji="0" lang="en-GB" sz="1600" b="1" i="0" u="none" strike="noStrike" kern="0" cap="none" spc="0" normalizeH="0" baseline="0" noProof="0">
                <a:ln>
                  <a:noFill/>
                </a:ln>
                <a:solidFill>
                  <a:prstClr val="white"/>
                </a:solidFill>
                <a:effectLst/>
                <a:uLnTx/>
                <a:uFillTx/>
                <a:latin typeface="Calibri" panose="020F0502020204030204"/>
                <a:ea typeface="+mn-ea"/>
                <a:cs typeface="+mn-cs"/>
              </a:rPr>
              <a:t> software and source code</a:t>
            </a:r>
          </a:p>
        </p:txBody>
      </p:sp>
      <p:sp>
        <p:nvSpPr>
          <p:cNvPr id="20" name="Hexagon 19">
            <a:extLst>
              <a:ext uri="{FF2B5EF4-FFF2-40B4-BE49-F238E27FC236}">
                <a16:creationId xmlns:a16="http://schemas.microsoft.com/office/drawing/2014/main" id="{FA307B48-255E-4847-8170-6AD8DF25966B}"/>
              </a:ext>
            </a:extLst>
          </p:cNvPr>
          <p:cNvSpPr/>
          <p:nvPr/>
        </p:nvSpPr>
        <p:spPr>
          <a:xfrm>
            <a:off x="2519356" y="4180956"/>
            <a:ext cx="1943996" cy="1160085"/>
          </a:xfrm>
          <a:prstGeom prst="hexagon">
            <a:avLst/>
          </a:prstGeom>
          <a:solidFill>
            <a:srgbClr val="C00000">
              <a:alpha val="69804"/>
            </a:srgbClr>
          </a:solidFill>
          <a:ln w="12700" cap="flat" cmpd="sng" algn="ctr">
            <a:solidFill>
              <a:sysClr val="windowText" lastClr="000000"/>
            </a:solidFill>
            <a:prstDash val="solid"/>
            <a:miter lim="800000"/>
          </a:ln>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prstClr val="white"/>
                </a:solidFill>
                <a:effectLst/>
                <a:uLnTx/>
                <a:uFillTx/>
                <a:latin typeface="Calibri" panose="020F0502020204030204"/>
                <a:ea typeface="+mn-ea"/>
                <a:cs typeface="+mn-cs"/>
              </a:rPr>
              <a:t>Open educational </a:t>
            </a:r>
            <a:r>
              <a:rPr lang="en-GB" sz="1600" b="1" kern="0" dirty="0">
                <a:solidFill>
                  <a:prstClr val="white"/>
                </a:solidFill>
                <a:latin typeface="Calibri" panose="020F0502020204030204"/>
              </a:rPr>
              <a:t>r</a:t>
            </a:r>
            <a:r>
              <a:rPr kumimoji="0" lang="en-GB" sz="1600" b="1" i="0" u="none" strike="noStrike" kern="0" cap="none" spc="0" normalizeH="0" baseline="0" noProof="0" dirty="0" err="1">
                <a:ln>
                  <a:noFill/>
                </a:ln>
                <a:solidFill>
                  <a:prstClr val="white"/>
                </a:solidFill>
                <a:effectLst/>
                <a:uLnTx/>
                <a:uFillTx/>
                <a:latin typeface="Calibri" panose="020F0502020204030204"/>
                <a:ea typeface="+mn-ea"/>
                <a:cs typeface="+mn-cs"/>
              </a:rPr>
              <a:t>esources</a:t>
            </a:r>
            <a:endParaRPr kumimoji="0" lang="en-GB" sz="1600" b="1"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1" name="Hexagon 20">
            <a:extLst>
              <a:ext uri="{FF2B5EF4-FFF2-40B4-BE49-F238E27FC236}">
                <a16:creationId xmlns:a16="http://schemas.microsoft.com/office/drawing/2014/main" id="{B3360EF6-F6E5-4787-8F91-6C560FF2EE4A}"/>
              </a:ext>
            </a:extLst>
          </p:cNvPr>
          <p:cNvSpPr/>
          <p:nvPr/>
        </p:nvSpPr>
        <p:spPr>
          <a:xfrm>
            <a:off x="4346523" y="3714533"/>
            <a:ext cx="1944000" cy="1160120"/>
          </a:xfrm>
          <a:prstGeom prst="hexagon">
            <a:avLst/>
          </a:prstGeom>
          <a:solidFill>
            <a:srgbClr val="29C000"/>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strike="noStrike" kern="0" cap="none" spc="0" normalizeH="0" baseline="0" noProof="0" dirty="0">
                <a:ln>
                  <a:noFill/>
                </a:ln>
                <a:solidFill>
                  <a:prstClr val="white"/>
                </a:solidFill>
                <a:effectLst/>
                <a:uLnTx/>
                <a:uFillTx/>
                <a:latin typeface="Calibri" panose="020F0502020204030204"/>
                <a:ea typeface="+mn-ea"/>
                <a:cs typeface="+mn-cs"/>
              </a:rPr>
              <a:t>Open Science infrastructure</a:t>
            </a:r>
          </a:p>
        </p:txBody>
      </p:sp>
      <p:sp>
        <p:nvSpPr>
          <p:cNvPr id="22" name="Hexagon 21">
            <a:extLst>
              <a:ext uri="{FF2B5EF4-FFF2-40B4-BE49-F238E27FC236}">
                <a16:creationId xmlns:a16="http://schemas.microsoft.com/office/drawing/2014/main" id="{55F06384-2DFF-4B95-B905-4329FDA17B54}"/>
              </a:ext>
            </a:extLst>
          </p:cNvPr>
          <p:cNvSpPr/>
          <p:nvPr/>
        </p:nvSpPr>
        <p:spPr>
          <a:xfrm>
            <a:off x="4347451" y="4874318"/>
            <a:ext cx="1943994" cy="1160120"/>
          </a:xfrm>
          <a:prstGeom prst="hexagon">
            <a:avLst/>
          </a:prstGeom>
          <a:solidFill>
            <a:srgbClr val="29C000">
              <a:alpha val="69804"/>
            </a:srgbClr>
          </a:solidFill>
          <a:ln w="12700" cap="flat" cmpd="sng" algn="ctr">
            <a:solidFill>
              <a:sysClr val="windowText" lastClr="000000"/>
            </a:solidFill>
            <a:prstDash val="solid"/>
            <a:miter lim="800000"/>
          </a:ln>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prstClr val="white"/>
                </a:solidFill>
                <a:effectLst/>
                <a:uLnTx/>
                <a:uFillTx/>
                <a:latin typeface="Calibri" panose="020F0502020204030204"/>
                <a:ea typeface="+mn-ea"/>
                <a:cs typeface="+mn-cs"/>
              </a:rPr>
              <a:t>Repositories</a:t>
            </a:r>
          </a:p>
        </p:txBody>
      </p:sp>
      <p:sp>
        <p:nvSpPr>
          <p:cNvPr id="23" name="Hexagon 22">
            <a:extLst>
              <a:ext uri="{FF2B5EF4-FFF2-40B4-BE49-F238E27FC236}">
                <a16:creationId xmlns:a16="http://schemas.microsoft.com/office/drawing/2014/main" id="{4521CD25-ABFF-4B10-ACD9-E4EFBBAC1115}"/>
              </a:ext>
            </a:extLst>
          </p:cNvPr>
          <p:cNvSpPr/>
          <p:nvPr/>
        </p:nvSpPr>
        <p:spPr>
          <a:xfrm>
            <a:off x="5998331" y="3139765"/>
            <a:ext cx="1943994" cy="1157373"/>
          </a:xfrm>
          <a:prstGeom prst="hexagon">
            <a:avLst/>
          </a:prstGeom>
          <a:solidFill>
            <a:srgbClr val="29C000">
              <a:alpha val="69804"/>
            </a:srgbClr>
          </a:solidFill>
          <a:ln w="12700" cap="flat" cmpd="sng" algn="ctr">
            <a:solidFill>
              <a:sysClr val="windowText" lastClr="000000"/>
            </a:solidFill>
            <a:prstDash val="solid"/>
            <a:miter lim="800000"/>
          </a:ln>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prstClr val="white"/>
                </a:solidFill>
                <a:effectLst/>
                <a:uLnTx/>
                <a:uFillTx/>
                <a:latin typeface="Calibri" panose="020F0502020204030204"/>
                <a:ea typeface="+mn-ea"/>
                <a:cs typeface="+mn-cs"/>
              </a:rPr>
              <a:t>Computational infrastructures</a:t>
            </a:r>
          </a:p>
        </p:txBody>
      </p:sp>
      <p:sp>
        <p:nvSpPr>
          <p:cNvPr id="24" name="Hexagon 23">
            <a:extLst>
              <a:ext uri="{FF2B5EF4-FFF2-40B4-BE49-F238E27FC236}">
                <a16:creationId xmlns:a16="http://schemas.microsoft.com/office/drawing/2014/main" id="{522DE211-62B9-4946-A525-FFB540AD278B}"/>
              </a:ext>
            </a:extLst>
          </p:cNvPr>
          <p:cNvSpPr/>
          <p:nvPr/>
        </p:nvSpPr>
        <p:spPr>
          <a:xfrm>
            <a:off x="6230547" y="4408999"/>
            <a:ext cx="1950046" cy="1160119"/>
          </a:xfrm>
          <a:prstGeom prst="hexagon">
            <a:avLst/>
          </a:prstGeom>
          <a:solidFill>
            <a:srgbClr val="0932FF"/>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strike="noStrike" kern="0" cap="none" spc="0" normalizeH="0" baseline="0" noProof="0">
                <a:ln>
                  <a:noFill/>
                </a:ln>
                <a:solidFill>
                  <a:prstClr val="white"/>
                </a:solidFill>
                <a:effectLst/>
                <a:uLnTx/>
                <a:uFillTx/>
                <a:latin typeface="Calibri" panose="020F0502020204030204"/>
                <a:ea typeface="+mn-ea"/>
                <a:cs typeface="+mn-cs"/>
              </a:rPr>
              <a:t>Open engagement of societal actors</a:t>
            </a:r>
          </a:p>
        </p:txBody>
      </p:sp>
      <p:sp>
        <p:nvSpPr>
          <p:cNvPr id="25" name="Hexagon 24">
            <a:extLst>
              <a:ext uri="{FF2B5EF4-FFF2-40B4-BE49-F238E27FC236}">
                <a16:creationId xmlns:a16="http://schemas.microsoft.com/office/drawing/2014/main" id="{7C2DD2CD-099C-4BBF-8141-3C427B9CA1EC}"/>
              </a:ext>
            </a:extLst>
          </p:cNvPr>
          <p:cNvSpPr/>
          <p:nvPr/>
        </p:nvSpPr>
        <p:spPr>
          <a:xfrm>
            <a:off x="7887136" y="4989654"/>
            <a:ext cx="1943994" cy="1157374"/>
          </a:xfrm>
          <a:prstGeom prst="hexagon">
            <a:avLst/>
          </a:prstGeom>
          <a:solidFill>
            <a:srgbClr val="0932FF">
              <a:alpha val="69804"/>
            </a:srgbClr>
          </a:solidFill>
          <a:ln w="12700" cap="flat" cmpd="sng" algn="ctr">
            <a:solidFill>
              <a:sysClr val="windowText" lastClr="000000"/>
            </a:solidFill>
            <a:prstDash val="solid"/>
            <a:miter lim="800000"/>
          </a:ln>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prstClr val="white"/>
                </a:solidFill>
                <a:effectLst/>
                <a:uLnTx/>
                <a:uFillTx/>
                <a:latin typeface="Calibri" panose="020F0502020204030204"/>
                <a:ea typeface="+mn-ea"/>
                <a:cs typeface="+mn-cs"/>
              </a:rPr>
              <a:t>Citizen science</a:t>
            </a:r>
          </a:p>
        </p:txBody>
      </p:sp>
      <p:sp>
        <p:nvSpPr>
          <p:cNvPr id="26" name="Hexagon 25">
            <a:extLst>
              <a:ext uri="{FF2B5EF4-FFF2-40B4-BE49-F238E27FC236}">
                <a16:creationId xmlns:a16="http://schemas.microsoft.com/office/drawing/2014/main" id="{BCD85E37-AC7A-4D1D-9EA9-54EC75B61BC2}"/>
              </a:ext>
            </a:extLst>
          </p:cNvPr>
          <p:cNvSpPr/>
          <p:nvPr/>
        </p:nvSpPr>
        <p:spPr>
          <a:xfrm>
            <a:off x="7887133" y="3829850"/>
            <a:ext cx="1943997" cy="1160086"/>
          </a:xfrm>
          <a:prstGeom prst="hexagon">
            <a:avLst/>
          </a:prstGeom>
          <a:solidFill>
            <a:srgbClr val="0932FF">
              <a:alpha val="69804"/>
            </a:srgbClr>
          </a:solidFill>
          <a:ln w="12700" cap="flat" cmpd="sng" algn="ctr">
            <a:solidFill>
              <a:sysClr val="windowText" lastClr="000000"/>
            </a:solidFill>
            <a:prstDash val="solid"/>
            <a:miter lim="800000"/>
          </a:ln>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prstClr val="white"/>
                </a:solidFill>
                <a:effectLst/>
                <a:uLnTx/>
                <a:uFillTx/>
                <a:latin typeface="Calibri" panose="020F0502020204030204"/>
                <a:ea typeface="+mn-ea"/>
                <a:cs typeface="+mn-cs"/>
              </a:rPr>
              <a:t>Participatory science</a:t>
            </a:r>
          </a:p>
        </p:txBody>
      </p:sp>
      <p:sp>
        <p:nvSpPr>
          <p:cNvPr id="27" name="Hexagon 26">
            <a:extLst>
              <a:ext uri="{FF2B5EF4-FFF2-40B4-BE49-F238E27FC236}">
                <a16:creationId xmlns:a16="http://schemas.microsoft.com/office/drawing/2014/main" id="{5381DE06-D8B0-491F-B98E-68BC080DF4B6}"/>
              </a:ext>
            </a:extLst>
          </p:cNvPr>
          <p:cNvSpPr/>
          <p:nvPr/>
        </p:nvSpPr>
        <p:spPr>
          <a:xfrm>
            <a:off x="7991071" y="2534330"/>
            <a:ext cx="1944000" cy="1152000"/>
          </a:xfrm>
          <a:prstGeom prst="hexagon">
            <a:avLst/>
          </a:prstGeom>
          <a:solidFill>
            <a:srgbClr val="B00FC1"/>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strike="noStrike" kern="0" cap="none" spc="0" normalizeH="0" baseline="0" noProof="0">
                <a:ln>
                  <a:noFill/>
                </a:ln>
                <a:solidFill>
                  <a:prstClr val="white"/>
                </a:solidFill>
                <a:effectLst/>
                <a:uLnTx/>
                <a:uFillTx/>
                <a:latin typeface="Calibri" panose="020F0502020204030204"/>
                <a:ea typeface="+mn-ea"/>
                <a:cs typeface="+mn-cs"/>
              </a:rPr>
              <a:t>Open dialogue with other knowledge systems</a:t>
            </a:r>
          </a:p>
        </p:txBody>
      </p:sp>
      <p:sp>
        <p:nvSpPr>
          <p:cNvPr id="28" name="Hexagon 27">
            <a:extLst>
              <a:ext uri="{FF2B5EF4-FFF2-40B4-BE49-F238E27FC236}">
                <a16:creationId xmlns:a16="http://schemas.microsoft.com/office/drawing/2014/main" id="{34F7C9DA-0856-46C7-98C2-31B23AE15F8A}"/>
              </a:ext>
            </a:extLst>
          </p:cNvPr>
          <p:cNvSpPr/>
          <p:nvPr/>
        </p:nvSpPr>
        <p:spPr>
          <a:xfrm>
            <a:off x="9647389" y="3109094"/>
            <a:ext cx="1943993" cy="1160120"/>
          </a:xfrm>
          <a:prstGeom prst="hexagon">
            <a:avLst/>
          </a:prstGeom>
          <a:solidFill>
            <a:srgbClr val="B00FC1">
              <a:alpha val="69804"/>
            </a:srgbClr>
          </a:solidFill>
          <a:ln w="12700" cap="flat" cmpd="sng" algn="ctr">
            <a:solidFill>
              <a:sysClr val="windowText" lastClr="000000"/>
            </a:solidFill>
            <a:prstDash val="solid"/>
            <a:miter lim="800000"/>
          </a:ln>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prstClr val="white"/>
                </a:solidFill>
                <a:effectLst/>
                <a:uLnTx/>
                <a:uFillTx/>
                <a:latin typeface="Calibri" panose="020F0502020204030204"/>
                <a:ea typeface="+mn-ea"/>
                <a:cs typeface="+mn-cs"/>
              </a:rPr>
              <a:t>Diverse knowledge holders</a:t>
            </a:r>
          </a:p>
        </p:txBody>
      </p:sp>
      <p:sp>
        <p:nvSpPr>
          <p:cNvPr id="29" name="Hexagon 28">
            <a:extLst>
              <a:ext uri="{FF2B5EF4-FFF2-40B4-BE49-F238E27FC236}">
                <a16:creationId xmlns:a16="http://schemas.microsoft.com/office/drawing/2014/main" id="{90B15576-6FB7-445D-8B89-102F58B54327}"/>
              </a:ext>
            </a:extLst>
          </p:cNvPr>
          <p:cNvSpPr/>
          <p:nvPr/>
        </p:nvSpPr>
        <p:spPr>
          <a:xfrm>
            <a:off x="9643858" y="1951892"/>
            <a:ext cx="1943993" cy="1160087"/>
          </a:xfrm>
          <a:prstGeom prst="hexagon">
            <a:avLst/>
          </a:prstGeom>
          <a:solidFill>
            <a:srgbClr val="B00FC1">
              <a:alpha val="69804"/>
            </a:srgbClr>
          </a:solidFill>
          <a:ln w="12700" cap="flat" cmpd="sng" algn="ctr">
            <a:solidFill>
              <a:sysClr val="windowText" lastClr="000000"/>
            </a:solidFill>
            <a:prstDash val="solid"/>
            <a:miter lim="800000"/>
          </a:ln>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prstClr val="white"/>
                </a:solidFill>
                <a:effectLst/>
                <a:uLnTx/>
                <a:uFillTx/>
                <a:latin typeface="Calibri" panose="020F0502020204030204"/>
                <a:ea typeface="+mn-ea"/>
                <a:cs typeface="+mn-cs"/>
              </a:rPr>
              <a:t>Diverse knowledge producers</a:t>
            </a:r>
          </a:p>
        </p:txBody>
      </p:sp>
      <p:sp>
        <p:nvSpPr>
          <p:cNvPr id="44" name="TextBox 43">
            <a:extLst>
              <a:ext uri="{FF2B5EF4-FFF2-40B4-BE49-F238E27FC236}">
                <a16:creationId xmlns:a16="http://schemas.microsoft.com/office/drawing/2014/main" id="{D3DD03B2-EC83-4CB8-B6F1-C75FE2F3B71E}"/>
              </a:ext>
            </a:extLst>
          </p:cNvPr>
          <p:cNvSpPr txBox="1"/>
          <p:nvPr/>
        </p:nvSpPr>
        <p:spPr>
          <a:xfrm>
            <a:off x="6926494" y="149855"/>
            <a:ext cx="5615850" cy="400110"/>
          </a:xfrm>
          <a:prstGeom prst="rect">
            <a:avLst/>
          </a:prstGeom>
          <a:noFill/>
        </p:spPr>
        <p:txBody>
          <a:bodyPr wrap="square" rtlCol="0">
            <a:spAutoFit/>
          </a:bodyPr>
          <a:lstStyle/>
          <a:p>
            <a:r>
              <a:rPr lang="en-GB" sz="2000">
                <a:solidFill>
                  <a:srgbClr val="F87A85"/>
                </a:solidFill>
                <a:cs typeface="MV Boli" panose="02000500030200090000" pitchFamily="2" charset="0"/>
              </a:rPr>
              <a:t>Make research outputs transparently available</a:t>
            </a:r>
          </a:p>
        </p:txBody>
      </p:sp>
      <p:sp>
        <p:nvSpPr>
          <p:cNvPr id="45" name="TextBox 44">
            <a:extLst>
              <a:ext uri="{FF2B5EF4-FFF2-40B4-BE49-F238E27FC236}">
                <a16:creationId xmlns:a16="http://schemas.microsoft.com/office/drawing/2014/main" id="{D273876B-1D7A-4068-8090-72F87C7B41A0}"/>
              </a:ext>
            </a:extLst>
          </p:cNvPr>
          <p:cNvSpPr txBox="1"/>
          <p:nvPr/>
        </p:nvSpPr>
        <p:spPr>
          <a:xfrm>
            <a:off x="7902842" y="965311"/>
            <a:ext cx="3663154" cy="400110"/>
          </a:xfrm>
          <a:prstGeom prst="rect">
            <a:avLst/>
          </a:prstGeom>
          <a:noFill/>
        </p:spPr>
        <p:txBody>
          <a:bodyPr wrap="square" rtlCol="0">
            <a:spAutoFit/>
          </a:bodyPr>
          <a:lstStyle/>
          <a:p>
            <a:r>
              <a:rPr lang="en-GB" sz="2000">
                <a:solidFill>
                  <a:srgbClr val="F87A85"/>
                </a:solidFill>
                <a:cs typeface="MV Boli" panose="02000500030200090000" pitchFamily="2" charset="0"/>
              </a:rPr>
              <a:t>Public research = Public good</a:t>
            </a:r>
          </a:p>
        </p:txBody>
      </p:sp>
      <p:sp>
        <p:nvSpPr>
          <p:cNvPr id="46" name="TextBox 45">
            <a:extLst>
              <a:ext uri="{FF2B5EF4-FFF2-40B4-BE49-F238E27FC236}">
                <a16:creationId xmlns:a16="http://schemas.microsoft.com/office/drawing/2014/main" id="{88398E52-1578-4DA6-B665-DA856822C112}"/>
              </a:ext>
            </a:extLst>
          </p:cNvPr>
          <p:cNvSpPr txBox="1"/>
          <p:nvPr/>
        </p:nvSpPr>
        <p:spPr>
          <a:xfrm>
            <a:off x="7413410" y="548021"/>
            <a:ext cx="4642019" cy="400110"/>
          </a:xfrm>
          <a:prstGeom prst="rect">
            <a:avLst/>
          </a:prstGeom>
          <a:noFill/>
        </p:spPr>
        <p:txBody>
          <a:bodyPr wrap="square" rtlCol="0">
            <a:spAutoFit/>
          </a:bodyPr>
          <a:lstStyle/>
          <a:p>
            <a:r>
              <a:rPr lang="en-GB" sz="2000">
                <a:solidFill>
                  <a:srgbClr val="F87A85"/>
                </a:solidFill>
                <a:cs typeface="MV Boli" panose="02000500030200090000" pitchFamily="2" charset="0"/>
              </a:rPr>
              <a:t>Increase diversity of research outputs</a:t>
            </a:r>
          </a:p>
        </p:txBody>
      </p:sp>
      <p:sp>
        <p:nvSpPr>
          <p:cNvPr id="47" name="TextBox 46">
            <a:extLst>
              <a:ext uri="{FF2B5EF4-FFF2-40B4-BE49-F238E27FC236}">
                <a16:creationId xmlns:a16="http://schemas.microsoft.com/office/drawing/2014/main" id="{7BCA9E12-70F8-45A0-B8A2-3148A7DDA2D8}"/>
              </a:ext>
            </a:extLst>
          </p:cNvPr>
          <p:cNvSpPr txBox="1"/>
          <p:nvPr/>
        </p:nvSpPr>
        <p:spPr>
          <a:xfrm>
            <a:off x="8887931" y="1382601"/>
            <a:ext cx="1842253" cy="400110"/>
          </a:xfrm>
          <a:prstGeom prst="rect">
            <a:avLst/>
          </a:prstGeom>
          <a:noFill/>
        </p:spPr>
        <p:txBody>
          <a:bodyPr wrap="square" rtlCol="0">
            <a:spAutoFit/>
          </a:bodyPr>
          <a:lstStyle/>
          <a:p>
            <a:r>
              <a:rPr lang="en-GB" sz="2000">
                <a:solidFill>
                  <a:srgbClr val="F87A85"/>
                </a:solidFill>
                <a:cs typeface="MV Boli" panose="02000500030200090000" pitchFamily="2" charset="0"/>
              </a:rPr>
              <a:t>Level the field</a:t>
            </a:r>
          </a:p>
        </p:txBody>
      </p:sp>
      <p:sp>
        <p:nvSpPr>
          <p:cNvPr id="5" name="Slide Number Placeholder 4">
            <a:extLst>
              <a:ext uri="{FF2B5EF4-FFF2-40B4-BE49-F238E27FC236}">
                <a16:creationId xmlns:a16="http://schemas.microsoft.com/office/drawing/2014/main" id="{CB33F57E-BEA5-4803-8C8F-9D4530A94E17}"/>
              </a:ext>
            </a:extLst>
          </p:cNvPr>
          <p:cNvSpPr>
            <a:spLocks noGrp="1"/>
          </p:cNvSpPr>
          <p:nvPr>
            <p:ph type="sldNum" sz="quarter" idx="12"/>
          </p:nvPr>
        </p:nvSpPr>
        <p:spPr/>
        <p:txBody>
          <a:bodyPr/>
          <a:lstStyle/>
          <a:p>
            <a:fld id="{330EA680-D336-4FF7-8B7A-9848BB0A1C32}" type="slidenum">
              <a:rPr lang="en-GB" smtClean="0"/>
              <a:pPr/>
              <a:t>3</a:t>
            </a:fld>
            <a:endParaRPr lang="en-GB"/>
          </a:p>
        </p:txBody>
      </p:sp>
      <p:pic>
        <p:nvPicPr>
          <p:cNvPr id="8" name="Picture 7">
            <a:extLst>
              <a:ext uri="{FF2B5EF4-FFF2-40B4-BE49-F238E27FC236}">
                <a16:creationId xmlns:a16="http://schemas.microsoft.com/office/drawing/2014/main" id="{DCB7EC78-2860-4F08-A1DC-1543CFCE4D4F}"/>
              </a:ext>
            </a:extLst>
          </p:cNvPr>
          <p:cNvPicPr>
            <a:picLocks noChangeAspect="1"/>
          </p:cNvPicPr>
          <p:nvPr/>
        </p:nvPicPr>
        <p:blipFill>
          <a:blip r:embed="rId4"/>
          <a:stretch>
            <a:fillRect/>
          </a:stretch>
        </p:blipFill>
        <p:spPr>
          <a:xfrm>
            <a:off x="205362" y="5461936"/>
            <a:ext cx="2619375" cy="552450"/>
          </a:xfrm>
          <a:prstGeom prst="rect">
            <a:avLst/>
          </a:prstGeom>
        </p:spPr>
      </p:pic>
      <p:sp>
        <p:nvSpPr>
          <p:cNvPr id="33" name="Textfeld 3">
            <a:extLst>
              <a:ext uri="{FF2B5EF4-FFF2-40B4-BE49-F238E27FC236}">
                <a16:creationId xmlns:a16="http://schemas.microsoft.com/office/drawing/2014/main" id="{F94F64B8-E350-4B5D-A41D-74B4F6F8860B}"/>
              </a:ext>
            </a:extLst>
          </p:cNvPr>
          <p:cNvSpPr txBox="1"/>
          <p:nvPr/>
        </p:nvSpPr>
        <p:spPr>
          <a:xfrm>
            <a:off x="354620" y="639097"/>
            <a:ext cx="6876000" cy="523220"/>
          </a:xfrm>
          <a:prstGeom prst="rect">
            <a:avLst/>
          </a:prstGeom>
          <a:noFill/>
        </p:spPr>
        <p:txBody>
          <a:bodyPr wrap="square" rtlCol="0">
            <a:spAutoFit/>
          </a:bodyPr>
          <a:lstStyle/>
          <a:p>
            <a:r>
              <a:rPr lang="en-GB" sz="2800" b="1" dirty="0">
                <a:solidFill>
                  <a:srgbClr val="008B95"/>
                </a:solidFill>
                <a:latin typeface="Arial" panose="020B0604020202020204" pitchFamily="34" charset="0"/>
                <a:cs typeface="Arial" panose="020B0604020202020204" pitchFamily="34" charset="0"/>
              </a:rPr>
              <a:t>What does Open Science mean?</a:t>
            </a:r>
          </a:p>
        </p:txBody>
      </p:sp>
      <p:sp>
        <p:nvSpPr>
          <p:cNvPr id="3" name="Rechteck 2">
            <a:extLst>
              <a:ext uri="{FF2B5EF4-FFF2-40B4-BE49-F238E27FC236}">
                <a16:creationId xmlns:a16="http://schemas.microsoft.com/office/drawing/2014/main" id="{483F873F-412C-D7A4-1DDD-B70E154315DC}"/>
              </a:ext>
            </a:extLst>
          </p:cNvPr>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Grafik 3">
            <a:extLst>
              <a:ext uri="{FF2B5EF4-FFF2-40B4-BE49-F238E27FC236}">
                <a16:creationId xmlns:a16="http://schemas.microsoft.com/office/drawing/2014/main" id="{EE018BD0-13A2-D343-B7D9-5E7628C10C86}"/>
              </a:ext>
            </a:extLst>
          </p:cNvPr>
          <p:cNvPicPr>
            <a:picLocks noChangeAspect="1"/>
          </p:cNvPicPr>
          <p:nvPr/>
        </p:nvPicPr>
        <p:blipFill rotWithShape="1">
          <a:blip r:embed="rId5">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
        <p:nvSpPr>
          <p:cNvPr id="2" name="Textfeld 1">
            <a:extLst>
              <a:ext uri="{FF2B5EF4-FFF2-40B4-BE49-F238E27FC236}">
                <a16:creationId xmlns:a16="http://schemas.microsoft.com/office/drawing/2014/main" id="{ACE205DB-A339-C79A-6FB4-CA9BD39EB127}"/>
              </a:ext>
            </a:extLst>
          </p:cNvPr>
          <p:cNvSpPr txBox="1"/>
          <p:nvPr/>
        </p:nvSpPr>
        <p:spPr>
          <a:xfrm>
            <a:off x="354620" y="6034438"/>
            <a:ext cx="4526869" cy="523220"/>
          </a:xfrm>
          <a:prstGeom prst="rect">
            <a:avLst/>
          </a:prstGeom>
          <a:noFill/>
        </p:spPr>
        <p:txBody>
          <a:bodyPr wrap="square" rtlCol="0">
            <a:spAutoFit/>
          </a:bodyPr>
          <a:lstStyle/>
          <a:p>
            <a:r>
              <a:rPr lang="en-GB" sz="1400" dirty="0"/>
              <a:t>From: </a:t>
            </a:r>
            <a:r>
              <a:rPr lang="en-GB" sz="1400" dirty="0">
                <a:hlinkClick r:id="rId6"/>
              </a:rPr>
              <a:t>https://articles.unesco.org/sites/default/files/2022-09/logo-blue.svg</a:t>
            </a:r>
            <a:r>
              <a:rPr lang="en-GB" sz="1400" dirty="0"/>
              <a:t> </a:t>
            </a:r>
          </a:p>
        </p:txBody>
      </p:sp>
    </p:spTree>
    <p:extLst>
      <p:ext uri="{BB962C8B-B14F-4D97-AF65-F5344CB8AC3E}">
        <p14:creationId xmlns:p14="http://schemas.microsoft.com/office/powerpoint/2010/main" val="290668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299308" y="1581142"/>
            <a:ext cx="9078470" cy="769441"/>
          </a:xfrm>
          <a:prstGeom prst="rect">
            <a:avLst/>
          </a:prstGeom>
          <a:noFill/>
        </p:spPr>
        <p:txBody>
          <a:bodyPr wrap="square" rtlCol="0">
            <a:spAutoFit/>
          </a:bodyPr>
          <a:lstStyle/>
          <a:p>
            <a:r>
              <a:rPr lang="de-DE" sz="4400" b="1" dirty="0">
                <a:solidFill>
                  <a:srgbClr val="009AA6"/>
                </a:solidFill>
                <a:latin typeface="Arial" panose="020B0604020202020204" pitchFamily="34" charset="0"/>
                <a:cs typeface="Arial" panose="020B0604020202020204" pitchFamily="34" charset="0"/>
              </a:rPr>
              <a:t>Open and FAIR Data</a:t>
            </a:r>
            <a:endParaRPr lang="en-GB" sz="4400" b="1" dirty="0">
              <a:solidFill>
                <a:srgbClr val="009AA6"/>
              </a:solidFill>
              <a:latin typeface="Arial" panose="020B0604020202020204" pitchFamily="34" charset="0"/>
              <a:cs typeface="Arial" panose="020B0604020202020204" pitchFamily="34" charset="0"/>
            </a:endParaRPr>
          </a:p>
        </p:txBody>
      </p:sp>
      <p:sp>
        <p:nvSpPr>
          <p:cNvPr id="8" name="Rechteck 7"/>
          <p:cNvSpPr/>
          <p:nvPr/>
        </p:nvSpPr>
        <p:spPr>
          <a:xfrm rot="16200000">
            <a:off x="-3087513" y="3414601"/>
            <a:ext cx="6876000" cy="46800"/>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Hexagon 11">
            <a:extLst>
              <a:ext uri="{FF2B5EF4-FFF2-40B4-BE49-F238E27FC236}">
                <a16:creationId xmlns:a16="http://schemas.microsoft.com/office/drawing/2014/main" id="{C2744202-E80E-910E-E3DD-AFF9C872D815}"/>
              </a:ext>
            </a:extLst>
          </p:cNvPr>
          <p:cNvSpPr/>
          <p:nvPr/>
        </p:nvSpPr>
        <p:spPr>
          <a:xfrm>
            <a:off x="5435433" y="2844292"/>
            <a:ext cx="1943999" cy="1160120"/>
          </a:xfrm>
          <a:prstGeom prst="hexagon">
            <a:avLst/>
          </a:prstGeom>
          <a:solidFill>
            <a:srgbClr val="C00000"/>
          </a:solidFill>
          <a:ln w="12700" cap="flat" cmpd="sng" algn="ctr">
            <a:solidFill>
              <a:schemeClr val="tx1"/>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strike="noStrike" kern="0" cap="none" spc="0" normalizeH="0" baseline="0" noProof="0" dirty="0">
                <a:ln>
                  <a:noFill/>
                </a:ln>
                <a:solidFill>
                  <a:prstClr val="white"/>
                </a:solidFill>
                <a:effectLst/>
                <a:uLnTx/>
                <a:uFillTx/>
                <a:latin typeface="Calibri" panose="020F0502020204030204"/>
                <a:ea typeface="+mn-ea"/>
                <a:cs typeface="+mn-cs"/>
              </a:rPr>
              <a:t>Open Scientific Knowledge</a:t>
            </a:r>
          </a:p>
        </p:txBody>
      </p:sp>
      <p:sp>
        <p:nvSpPr>
          <p:cNvPr id="4" name="Hexagon 12">
            <a:extLst>
              <a:ext uri="{FF2B5EF4-FFF2-40B4-BE49-F238E27FC236}">
                <a16:creationId xmlns:a16="http://schemas.microsoft.com/office/drawing/2014/main" id="{6B7F4524-0CC9-0369-811A-BF623BDC0267}"/>
              </a:ext>
            </a:extLst>
          </p:cNvPr>
          <p:cNvSpPr/>
          <p:nvPr/>
        </p:nvSpPr>
        <p:spPr>
          <a:xfrm>
            <a:off x="3785854" y="3429000"/>
            <a:ext cx="1943997" cy="1160084"/>
          </a:xfrm>
          <a:prstGeom prst="hexagon">
            <a:avLst/>
          </a:prstGeom>
          <a:solidFill>
            <a:srgbClr val="C00000">
              <a:alpha val="69804"/>
            </a:srgbClr>
          </a:solidFill>
          <a:ln w="12700" cap="flat" cmpd="sng" algn="ctr">
            <a:solidFill>
              <a:sysClr val="windowText" lastClr="000000"/>
            </a:solidFill>
            <a:prstDash val="solid"/>
            <a:miter lim="800000"/>
          </a:ln>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prstClr val="white"/>
                </a:solidFill>
                <a:effectLst/>
                <a:uLnTx/>
                <a:uFillTx/>
                <a:latin typeface="Calibri" panose="020F0502020204030204"/>
                <a:ea typeface="+mn-ea"/>
                <a:cs typeface="+mn-cs"/>
              </a:rPr>
              <a:t>Open research </a:t>
            </a:r>
            <a:r>
              <a:rPr lang="en-GB" sz="1600" b="1" kern="0" dirty="0">
                <a:solidFill>
                  <a:prstClr val="white"/>
                </a:solidFill>
                <a:latin typeface="Calibri" panose="020F0502020204030204"/>
              </a:rPr>
              <a:t>d</a:t>
            </a:r>
            <a:r>
              <a:rPr kumimoji="0" lang="en-GB" sz="1600" b="1" i="0" u="none" strike="noStrike" kern="0" cap="none" spc="0" normalizeH="0" baseline="0" noProof="0" dirty="0" err="1">
                <a:ln>
                  <a:noFill/>
                </a:ln>
                <a:solidFill>
                  <a:prstClr val="white"/>
                </a:solidFill>
                <a:effectLst/>
                <a:uLnTx/>
                <a:uFillTx/>
                <a:latin typeface="Calibri" panose="020F0502020204030204"/>
                <a:ea typeface="+mn-ea"/>
                <a:cs typeface="+mn-cs"/>
              </a:rPr>
              <a:t>ata</a:t>
            </a:r>
            <a:endParaRPr kumimoji="0" lang="en-GB" sz="1600" b="1"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 name="Hexagon 14">
            <a:extLst>
              <a:ext uri="{FF2B5EF4-FFF2-40B4-BE49-F238E27FC236}">
                <a16:creationId xmlns:a16="http://schemas.microsoft.com/office/drawing/2014/main" id="{1A99F61C-8880-40A2-2D14-06A7E36761EB}"/>
              </a:ext>
            </a:extLst>
          </p:cNvPr>
          <p:cNvSpPr/>
          <p:nvPr/>
        </p:nvSpPr>
        <p:spPr>
          <a:xfrm>
            <a:off x="7266080" y="3541582"/>
            <a:ext cx="1944000" cy="1160120"/>
          </a:xfrm>
          <a:prstGeom prst="hexagon">
            <a:avLst/>
          </a:prstGeom>
          <a:solidFill>
            <a:srgbClr val="29C000"/>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strike="noStrike" kern="0" cap="none" spc="0" normalizeH="0" baseline="0" noProof="0" dirty="0">
                <a:ln>
                  <a:noFill/>
                </a:ln>
                <a:solidFill>
                  <a:prstClr val="white"/>
                </a:solidFill>
                <a:effectLst/>
                <a:uLnTx/>
                <a:uFillTx/>
                <a:latin typeface="Calibri" panose="020F0502020204030204"/>
                <a:ea typeface="+mn-ea"/>
                <a:cs typeface="+mn-cs"/>
              </a:rPr>
              <a:t>Open Science infrastructure</a:t>
            </a:r>
          </a:p>
        </p:txBody>
      </p:sp>
      <p:sp>
        <p:nvSpPr>
          <p:cNvPr id="6" name="Hexagon 15">
            <a:extLst>
              <a:ext uri="{FF2B5EF4-FFF2-40B4-BE49-F238E27FC236}">
                <a16:creationId xmlns:a16="http://schemas.microsoft.com/office/drawing/2014/main" id="{832933C8-9914-82F1-A012-B83B9A18BE3D}"/>
              </a:ext>
            </a:extLst>
          </p:cNvPr>
          <p:cNvSpPr/>
          <p:nvPr/>
        </p:nvSpPr>
        <p:spPr>
          <a:xfrm>
            <a:off x="7267008" y="4701367"/>
            <a:ext cx="1943994" cy="1160120"/>
          </a:xfrm>
          <a:prstGeom prst="hexagon">
            <a:avLst/>
          </a:prstGeom>
          <a:solidFill>
            <a:srgbClr val="29C000">
              <a:alpha val="69804"/>
            </a:srgbClr>
          </a:solidFill>
          <a:ln w="12700" cap="flat" cmpd="sng" algn="ctr">
            <a:solidFill>
              <a:sysClr val="windowText" lastClr="000000"/>
            </a:solidFill>
            <a:prstDash val="solid"/>
            <a:miter lim="800000"/>
          </a:ln>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prstClr val="white"/>
                </a:solidFill>
                <a:effectLst/>
                <a:uLnTx/>
                <a:uFillTx/>
                <a:latin typeface="Calibri" panose="020F0502020204030204"/>
                <a:ea typeface="+mn-ea"/>
                <a:cs typeface="+mn-cs"/>
              </a:rPr>
              <a:t>Repositories</a:t>
            </a:r>
          </a:p>
        </p:txBody>
      </p:sp>
      <p:pic>
        <p:nvPicPr>
          <p:cNvPr id="10" name="Grafik 9">
            <a:extLst>
              <a:ext uri="{FF2B5EF4-FFF2-40B4-BE49-F238E27FC236}">
                <a16:creationId xmlns:a16="http://schemas.microsoft.com/office/drawing/2014/main" id="{30C32A74-DEFB-8F43-75C2-C19499CE7C2E}"/>
              </a:ext>
            </a:extLst>
          </p:cNvPr>
          <p:cNvPicPr>
            <a:picLocks noChangeAspect="1"/>
          </p:cNvPicPr>
          <p:nvPr/>
        </p:nvPicPr>
        <p:blipFill rotWithShape="1">
          <a:blip r:embed="rId3">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
        <p:nvSpPr>
          <p:cNvPr id="7" name="Foliennummernplatzhalter 6">
            <a:extLst>
              <a:ext uri="{FF2B5EF4-FFF2-40B4-BE49-F238E27FC236}">
                <a16:creationId xmlns:a16="http://schemas.microsoft.com/office/drawing/2014/main" id="{808279B0-9C58-DF26-571A-E070A6726F5D}"/>
              </a:ext>
            </a:extLst>
          </p:cNvPr>
          <p:cNvSpPr>
            <a:spLocks noGrp="1"/>
          </p:cNvSpPr>
          <p:nvPr>
            <p:ph type="sldNum" sz="quarter" idx="12"/>
          </p:nvPr>
        </p:nvSpPr>
        <p:spPr/>
        <p:txBody>
          <a:bodyPr/>
          <a:lstStyle/>
          <a:p>
            <a:fld id="{330EA680-D336-4FF7-8B7A-9848BB0A1C32}" type="slidenum">
              <a:rPr lang="en-GB" smtClean="0"/>
              <a:pPr/>
              <a:t>4</a:t>
            </a:fld>
            <a:endParaRPr lang="en-GB"/>
          </a:p>
        </p:txBody>
      </p:sp>
    </p:spTree>
    <p:extLst>
      <p:ext uri="{BB962C8B-B14F-4D97-AF65-F5344CB8AC3E}">
        <p14:creationId xmlns:p14="http://schemas.microsoft.com/office/powerpoint/2010/main" val="1408657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hought Bubble: Cloud 4">
            <a:extLst>
              <a:ext uri="{FF2B5EF4-FFF2-40B4-BE49-F238E27FC236}">
                <a16:creationId xmlns:a16="http://schemas.microsoft.com/office/drawing/2014/main" id="{DA2064CE-A5EB-4918-B78E-3043A047F30A}"/>
              </a:ext>
            </a:extLst>
          </p:cNvPr>
          <p:cNvSpPr/>
          <p:nvPr/>
        </p:nvSpPr>
        <p:spPr>
          <a:xfrm flipH="1">
            <a:off x="6903375" y="1662425"/>
            <a:ext cx="3536989" cy="1313721"/>
          </a:xfrm>
          <a:prstGeom prst="cloudCallout">
            <a:avLst>
              <a:gd name="adj1" fmla="val 65639"/>
              <a:gd name="adj2" fmla="val -5490"/>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rgbClr val="008B95"/>
              </a:solidFill>
            </a:endParaRPr>
          </a:p>
        </p:txBody>
      </p:sp>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6876000" cy="523220"/>
          </a:xfrm>
          <a:prstGeom prst="rect">
            <a:avLst/>
          </a:prstGeom>
          <a:noFill/>
        </p:spPr>
        <p:txBody>
          <a:bodyPr wrap="square" rtlCol="0">
            <a:spAutoFit/>
          </a:bodyPr>
          <a:lstStyle/>
          <a:p>
            <a:r>
              <a:rPr lang="en-GB" sz="2800" b="1" dirty="0">
                <a:solidFill>
                  <a:srgbClr val="008B95"/>
                </a:solidFill>
                <a:latin typeface="Arial" panose="020B0604020202020204" pitchFamily="34" charset="0"/>
                <a:cs typeface="Arial" panose="020B0604020202020204" pitchFamily="34" charset="0"/>
              </a:rPr>
              <a:t>The research cycle</a:t>
            </a:r>
          </a:p>
        </p:txBody>
      </p:sp>
      <p:sp>
        <p:nvSpPr>
          <p:cNvPr id="8" name="Arrow: Circular 7">
            <a:extLst>
              <a:ext uri="{FF2B5EF4-FFF2-40B4-BE49-F238E27FC236}">
                <a16:creationId xmlns:a16="http://schemas.microsoft.com/office/drawing/2014/main" id="{CFC0CEC8-4D0C-4C72-8F4C-AD857C39254C}"/>
              </a:ext>
            </a:extLst>
          </p:cNvPr>
          <p:cNvSpPr/>
          <p:nvPr/>
        </p:nvSpPr>
        <p:spPr>
          <a:xfrm rot="4389717" flipH="1" flipV="1">
            <a:off x="4243200" y="2455450"/>
            <a:ext cx="3529071" cy="3635198"/>
          </a:xfrm>
          <a:prstGeom prst="circularArrow">
            <a:avLst>
              <a:gd name="adj1" fmla="val 4965"/>
              <a:gd name="adj2" fmla="val 519831"/>
              <a:gd name="adj3" fmla="val 20464940"/>
              <a:gd name="adj4" fmla="val 532327"/>
              <a:gd name="adj5" fmla="val 6730"/>
            </a:avLst>
          </a:prstGeom>
          <a:solidFill>
            <a:srgbClr val="008B9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9" name="Rectangle: Rounded Corners 8">
            <a:extLst>
              <a:ext uri="{FF2B5EF4-FFF2-40B4-BE49-F238E27FC236}">
                <a16:creationId xmlns:a16="http://schemas.microsoft.com/office/drawing/2014/main" id="{4AD9C0F4-838C-4D8E-A802-11BFB47E7971}"/>
              </a:ext>
            </a:extLst>
          </p:cNvPr>
          <p:cNvSpPr/>
          <p:nvPr/>
        </p:nvSpPr>
        <p:spPr>
          <a:xfrm>
            <a:off x="5319606" y="2572697"/>
            <a:ext cx="1427879" cy="504612"/>
          </a:xfrm>
          <a:prstGeom prst="roundRect">
            <a:avLst/>
          </a:prstGeom>
          <a:solidFill>
            <a:schemeClr val="bg1">
              <a:lumMod val="85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 </a:t>
            </a:r>
            <a:r>
              <a:rPr lang="en-GB" sz="1600" kern="0">
                <a:solidFill>
                  <a:srgbClr val="008B95"/>
                </a:solidFill>
                <a:latin typeface="Calibri" panose="020F0502020204030204" pitchFamily="34" charset="0"/>
                <a:cs typeface="Calibri" panose="020F0502020204030204" pitchFamily="34" charset="0"/>
                <a:sym typeface="Arial"/>
              </a:rPr>
              <a:t>Research</a:t>
            </a: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 question</a:t>
            </a:r>
          </a:p>
        </p:txBody>
      </p:sp>
      <p:sp>
        <p:nvSpPr>
          <p:cNvPr id="10" name="Rectangle: Rounded Corners 9">
            <a:extLst>
              <a:ext uri="{FF2B5EF4-FFF2-40B4-BE49-F238E27FC236}">
                <a16:creationId xmlns:a16="http://schemas.microsoft.com/office/drawing/2014/main" id="{DC381721-27D9-48B7-8FB3-F8E3DABDA160}"/>
              </a:ext>
            </a:extLst>
          </p:cNvPr>
          <p:cNvSpPr/>
          <p:nvPr/>
        </p:nvSpPr>
        <p:spPr>
          <a:xfrm>
            <a:off x="6590508" y="5008129"/>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Store data + results</a:t>
            </a:r>
          </a:p>
        </p:txBody>
      </p:sp>
      <p:sp>
        <p:nvSpPr>
          <p:cNvPr id="11" name="Rectangle: Rounded Corners 10">
            <a:extLst>
              <a:ext uri="{FF2B5EF4-FFF2-40B4-BE49-F238E27FC236}">
                <a16:creationId xmlns:a16="http://schemas.microsoft.com/office/drawing/2014/main" id="{C43ACFC1-39E3-4833-A865-70AF70A3864B}"/>
              </a:ext>
            </a:extLst>
          </p:cNvPr>
          <p:cNvSpPr/>
          <p:nvPr/>
        </p:nvSpPr>
        <p:spPr>
          <a:xfrm>
            <a:off x="5319606" y="5563665"/>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Write report</a:t>
            </a:r>
          </a:p>
        </p:txBody>
      </p:sp>
      <p:sp>
        <p:nvSpPr>
          <p:cNvPr id="12" name="Rectangle: Rounded Corners 11">
            <a:extLst>
              <a:ext uri="{FF2B5EF4-FFF2-40B4-BE49-F238E27FC236}">
                <a16:creationId xmlns:a16="http://schemas.microsoft.com/office/drawing/2014/main" id="{BF64A0FD-56CF-4530-9B5A-94D3E33C7D97}"/>
              </a:ext>
            </a:extLst>
          </p:cNvPr>
          <p:cNvSpPr/>
          <p:nvPr/>
        </p:nvSpPr>
        <p:spPr>
          <a:xfrm>
            <a:off x="3738597" y="3790413"/>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Publish</a:t>
            </a:r>
          </a:p>
        </p:txBody>
      </p:sp>
      <p:sp>
        <p:nvSpPr>
          <p:cNvPr id="13" name="Rectangle: Rounded Corners 12">
            <a:extLst>
              <a:ext uri="{FF2B5EF4-FFF2-40B4-BE49-F238E27FC236}">
                <a16:creationId xmlns:a16="http://schemas.microsoft.com/office/drawing/2014/main" id="{F2F6AD9B-67DB-415C-BD23-EFA2D3BCED6B}"/>
              </a:ext>
            </a:extLst>
          </p:cNvPr>
          <p:cNvSpPr/>
          <p:nvPr/>
        </p:nvSpPr>
        <p:spPr>
          <a:xfrm>
            <a:off x="4040351" y="3181555"/>
            <a:ext cx="1376257"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Reuse</a:t>
            </a:r>
          </a:p>
        </p:txBody>
      </p:sp>
      <p:sp>
        <p:nvSpPr>
          <p:cNvPr id="14" name="Rectangle: Rounded Corners 13">
            <a:extLst>
              <a:ext uri="{FF2B5EF4-FFF2-40B4-BE49-F238E27FC236}">
                <a16:creationId xmlns:a16="http://schemas.microsoft.com/office/drawing/2014/main" id="{18C4153A-AABE-48A2-84AB-15C009A9888B}"/>
              </a:ext>
            </a:extLst>
          </p:cNvPr>
          <p:cNvSpPr/>
          <p:nvPr/>
        </p:nvSpPr>
        <p:spPr>
          <a:xfrm>
            <a:off x="6919016" y="3790413"/>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Collect data</a:t>
            </a:r>
          </a:p>
        </p:txBody>
      </p:sp>
      <p:sp>
        <p:nvSpPr>
          <p:cNvPr id="15" name="Rectangle: Rounded Corners 14">
            <a:extLst>
              <a:ext uri="{FF2B5EF4-FFF2-40B4-BE49-F238E27FC236}">
                <a16:creationId xmlns:a16="http://schemas.microsoft.com/office/drawing/2014/main" id="{C77B9115-A696-44B4-8725-46600E42256F}"/>
              </a:ext>
            </a:extLst>
          </p:cNvPr>
          <p:cNvSpPr/>
          <p:nvPr/>
        </p:nvSpPr>
        <p:spPr>
          <a:xfrm>
            <a:off x="6919016" y="4399271"/>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Analyse data</a:t>
            </a:r>
          </a:p>
        </p:txBody>
      </p:sp>
      <p:sp>
        <p:nvSpPr>
          <p:cNvPr id="16" name="Rectangle: Rounded Corners 15">
            <a:extLst>
              <a:ext uri="{FF2B5EF4-FFF2-40B4-BE49-F238E27FC236}">
                <a16:creationId xmlns:a16="http://schemas.microsoft.com/office/drawing/2014/main" id="{C66B234D-01D1-4B25-8C53-6C631B1F6561}"/>
              </a:ext>
            </a:extLst>
          </p:cNvPr>
          <p:cNvSpPr/>
          <p:nvPr/>
        </p:nvSpPr>
        <p:spPr>
          <a:xfrm>
            <a:off x="6590508" y="3181555"/>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Design study</a:t>
            </a:r>
          </a:p>
        </p:txBody>
      </p:sp>
      <p:sp>
        <p:nvSpPr>
          <p:cNvPr id="17" name="Rectangle: Rounded Corners 16">
            <a:extLst>
              <a:ext uri="{FF2B5EF4-FFF2-40B4-BE49-F238E27FC236}">
                <a16:creationId xmlns:a16="http://schemas.microsoft.com/office/drawing/2014/main" id="{E2550091-024E-49BC-A135-1E679BB9F11E}"/>
              </a:ext>
            </a:extLst>
          </p:cNvPr>
          <p:cNvSpPr/>
          <p:nvPr/>
        </p:nvSpPr>
        <p:spPr>
          <a:xfrm>
            <a:off x="4040350" y="5008129"/>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Submit report</a:t>
            </a:r>
          </a:p>
        </p:txBody>
      </p:sp>
      <p:sp>
        <p:nvSpPr>
          <p:cNvPr id="18" name="Rectangle: Rounded Corners 17">
            <a:extLst>
              <a:ext uri="{FF2B5EF4-FFF2-40B4-BE49-F238E27FC236}">
                <a16:creationId xmlns:a16="http://schemas.microsoft.com/office/drawing/2014/main" id="{FBB476FF-5776-4B90-A403-01C3D73DFF3D}"/>
              </a:ext>
            </a:extLst>
          </p:cNvPr>
          <p:cNvSpPr/>
          <p:nvPr/>
        </p:nvSpPr>
        <p:spPr>
          <a:xfrm>
            <a:off x="3729072" y="4399271"/>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Peer review</a:t>
            </a:r>
          </a:p>
        </p:txBody>
      </p:sp>
      <p:pic>
        <p:nvPicPr>
          <p:cNvPr id="20" name="Graphic 19" descr="Female Profile outline">
            <a:extLst>
              <a:ext uri="{FF2B5EF4-FFF2-40B4-BE49-F238E27FC236}">
                <a16:creationId xmlns:a16="http://schemas.microsoft.com/office/drawing/2014/main" id="{0942A31D-6A78-4884-8D98-39F58B06206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13544" y="2031651"/>
            <a:ext cx="604848" cy="604848"/>
          </a:xfrm>
          <a:prstGeom prst="rect">
            <a:avLst/>
          </a:prstGeom>
        </p:spPr>
      </p:pic>
      <p:pic>
        <p:nvPicPr>
          <p:cNvPr id="22" name="Graphic 21" descr="Snow outline">
            <a:extLst>
              <a:ext uri="{FF2B5EF4-FFF2-40B4-BE49-F238E27FC236}">
                <a16:creationId xmlns:a16="http://schemas.microsoft.com/office/drawing/2014/main" id="{8BECCC11-0E5E-468E-8D8F-EBF42870863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70745" y="1768332"/>
            <a:ext cx="585651" cy="585651"/>
          </a:xfrm>
          <a:prstGeom prst="rect">
            <a:avLst/>
          </a:prstGeom>
        </p:spPr>
      </p:pic>
      <p:sp>
        <p:nvSpPr>
          <p:cNvPr id="27" name="TextBox 26">
            <a:extLst>
              <a:ext uri="{FF2B5EF4-FFF2-40B4-BE49-F238E27FC236}">
                <a16:creationId xmlns:a16="http://schemas.microsoft.com/office/drawing/2014/main" id="{11963A25-FDC2-481D-8C56-3BD05100D1DB}"/>
              </a:ext>
            </a:extLst>
          </p:cNvPr>
          <p:cNvSpPr txBox="1"/>
          <p:nvPr/>
        </p:nvSpPr>
        <p:spPr>
          <a:xfrm>
            <a:off x="7756396" y="1829173"/>
            <a:ext cx="2443113" cy="923330"/>
          </a:xfrm>
          <a:prstGeom prst="rect">
            <a:avLst/>
          </a:prstGeom>
          <a:noFill/>
          <a:ln w="19050">
            <a:noFill/>
          </a:ln>
        </p:spPr>
        <p:txBody>
          <a:bodyPr wrap="square" rtlCol="0">
            <a:spAutoFit/>
          </a:bodyPr>
          <a:lstStyle/>
          <a:p>
            <a:r>
              <a:rPr lang="en-GB">
                <a:solidFill>
                  <a:srgbClr val="008B95"/>
                </a:solidFill>
              </a:rPr>
              <a:t>Has the number of snow days decreased over time in Germany?</a:t>
            </a:r>
          </a:p>
        </p:txBody>
      </p:sp>
      <p:sp>
        <p:nvSpPr>
          <p:cNvPr id="19" name="Slide Number Placeholder 18">
            <a:extLst>
              <a:ext uri="{FF2B5EF4-FFF2-40B4-BE49-F238E27FC236}">
                <a16:creationId xmlns:a16="http://schemas.microsoft.com/office/drawing/2014/main" id="{73A034AD-4222-4B22-9BC3-2256270E0D0A}"/>
              </a:ext>
            </a:extLst>
          </p:cNvPr>
          <p:cNvSpPr>
            <a:spLocks noGrp="1"/>
          </p:cNvSpPr>
          <p:nvPr>
            <p:ph type="sldNum" sz="quarter" idx="12"/>
          </p:nvPr>
        </p:nvSpPr>
        <p:spPr/>
        <p:txBody>
          <a:bodyPr/>
          <a:lstStyle/>
          <a:p>
            <a:fld id="{330EA680-D336-4FF7-8B7A-9848BB0A1C32}" type="slidenum">
              <a:rPr lang="en-GB" smtClean="0"/>
              <a:pPr/>
              <a:t>5</a:t>
            </a:fld>
            <a:endParaRPr lang="en-GB"/>
          </a:p>
        </p:txBody>
      </p:sp>
      <p:pic>
        <p:nvPicPr>
          <p:cNvPr id="6" name="Grafik 5">
            <a:extLst>
              <a:ext uri="{FF2B5EF4-FFF2-40B4-BE49-F238E27FC236}">
                <a16:creationId xmlns:a16="http://schemas.microsoft.com/office/drawing/2014/main" id="{EDFBF606-8C3D-A0AB-C1B3-CA8985ED8D23}"/>
              </a:ext>
            </a:extLst>
          </p:cNvPr>
          <p:cNvPicPr>
            <a:picLocks noChangeAspect="1"/>
          </p:cNvPicPr>
          <p:nvPr/>
        </p:nvPicPr>
        <p:blipFill rotWithShape="1">
          <a:blip r:embed="rId7">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486683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6876000" cy="523220"/>
          </a:xfrm>
          <a:prstGeom prst="rect">
            <a:avLst/>
          </a:prstGeom>
          <a:noFill/>
        </p:spPr>
        <p:txBody>
          <a:bodyPr wrap="square" rtlCol="0">
            <a:spAutoFit/>
          </a:bodyPr>
          <a:lstStyle/>
          <a:p>
            <a:r>
              <a:rPr lang="en-GB" sz="2800" b="1">
                <a:solidFill>
                  <a:srgbClr val="008B95"/>
                </a:solidFill>
                <a:latin typeface="Arial" panose="020B0604020202020204" pitchFamily="34" charset="0"/>
                <a:cs typeface="Arial" panose="020B0604020202020204" pitchFamily="34" charset="0"/>
              </a:rPr>
              <a:t>The research cycle</a:t>
            </a:r>
          </a:p>
        </p:txBody>
      </p:sp>
      <p:pic>
        <p:nvPicPr>
          <p:cNvPr id="45" name="Graphic 44" descr="Blueprint outline">
            <a:extLst>
              <a:ext uri="{FF2B5EF4-FFF2-40B4-BE49-F238E27FC236}">
                <a16:creationId xmlns:a16="http://schemas.microsoft.com/office/drawing/2014/main" id="{BA748C4D-02CA-48AD-B58E-2092C2921D4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68673" y="3002957"/>
            <a:ext cx="720000" cy="720000"/>
          </a:xfrm>
          <a:prstGeom prst="rect">
            <a:avLst/>
          </a:prstGeom>
        </p:spPr>
      </p:pic>
      <p:sp>
        <p:nvSpPr>
          <p:cNvPr id="47" name="Arrow: Circular 46">
            <a:extLst>
              <a:ext uri="{FF2B5EF4-FFF2-40B4-BE49-F238E27FC236}">
                <a16:creationId xmlns:a16="http://schemas.microsoft.com/office/drawing/2014/main" id="{D3DAB33F-428B-4C67-B6C8-65630E2C4888}"/>
              </a:ext>
            </a:extLst>
          </p:cNvPr>
          <p:cNvSpPr/>
          <p:nvPr/>
        </p:nvSpPr>
        <p:spPr>
          <a:xfrm rot="4389717" flipH="1" flipV="1">
            <a:off x="4243200" y="2455450"/>
            <a:ext cx="3529071" cy="3635198"/>
          </a:xfrm>
          <a:prstGeom prst="circularArrow">
            <a:avLst>
              <a:gd name="adj1" fmla="val 4965"/>
              <a:gd name="adj2" fmla="val 519831"/>
              <a:gd name="adj3" fmla="val 20464940"/>
              <a:gd name="adj4" fmla="val 532327"/>
              <a:gd name="adj5" fmla="val 6730"/>
            </a:avLst>
          </a:prstGeom>
          <a:solidFill>
            <a:srgbClr val="008B9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48" name="Rectangle: Rounded Corners 47">
            <a:extLst>
              <a:ext uri="{FF2B5EF4-FFF2-40B4-BE49-F238E27FC236}">
                <a16:creationId xmlns:a16="http://schemas.microsoft.com/office/drawing/2014/main" id="{C83F6394-13D7-414C-9C9A-6A4CBDEAC42F}"/>
              </a:ext>
            </a:extLst>
          </p:cNvPr>
          <p:cNvSpPr/>
          <p:nvPr/>
        </p:nvSpPr>
        <p:spPr>
          <a:xfrm>
            <a:off x="5319606" y="2572697"/>
            <a:ext cx="1427879"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 </a:t>
            </a:r>
            <a:r>
              <a:rPr lang="en-GB" sz="1600" kern="0">
                <a:solidFill>
                  <a:srgbClr val="008B95"/>
                </a:solidFill>
                <a:latin typeface="Calibri" panose="020F0502020204030204" pitchFamily="34" charset="0"/>
                <a:cs typeface="Calibri" panose="020F0502020204030204" pitchFamily="34" charset="0"/>
                <a:sym typeface="Arial"/>
              </a:rPr>
              <a:t>Research</a:t>
            </a: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 question</a:t>
            </a:r>
          </a:p>
        </p:txBody>
      </p:sp>
      <p:sp>
        <p:nvSpPr>
          <p:cNvPr id="49" name="Rectangle: Rounded Corners 48">
            <a:extLst>
              <a:ext uri="{FF2B5EF4-FFF2-40B4-BE49-F238E27FC236}">
                <a16:creationId xmlns:a16="http://schemas.microsoft.com/office/drawing/2014/main" id="{B839EED2-D536-4335-A9A5-461EC0719614}"/>
              </a:ext>
            </a:extLst>
          </p:cNvPr>
          <p:cNvSpPr/>
          <p:nvPr/>
        </p:nvSpPr>
        <p:spPr>
          <a:xfrm>
            <a:off x="6590508" y="5008129"/>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Store data + results</a:t>
            </a:r>
          </a:p>
        </p:txBody>
      </p:sp>
      <p:sp>
        <p:nvSpPr>
          <p:cNvPr id="50" name="Rectangle: Rounded Corners 49">
            <a:extLst>
              <a:ext uri="{FF2B5EF4-FFF2-40B4-BE49-F238E27FC236}">
                <a16:creationId xmlns:a16="http://schemas.microsoft.com/office/drawing/2014/main" id="{B87D4108-E5BA-4793-BEB4-6DE181B12A72}"/>
              </a:ext>
            </a:extLst>
          </p:cNvPr>
          <p:cNvSpPr/>
          <p:nvPr/>
        </p:nvSpPr>
        <p:spPr>
          <a:xfrm>
            <a:off x="5319606" y="5563665"/>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Write report</a:t>
            </a:r>
          </a:p>
        </p:txBody>
      </p:sp>
      <p:sp>
        <p:nvSpPr>
          <p:cNvPr id="51" name="Rectangle: Rounded Corners 50">
            <a:extLst>
              <a:ext uri="{FF2B5EF4-FFF2-40B4-BE49-F238E27FC236}">
                <a16:creationId xmlns:a16="http://schemas.microsoft.com/office/drawing/2014/main" id="{981E2E95-0D19-4D77-8134-F26989957F86}"/>
              </a:ext>
            </a:extLst>
          </p:cNvPr>
          <p:cNvSpPr/>
          <p:nvPr/>
        </p:nvSpPr>
        <p:spPr>
          <a:xfrm>
            <a:off x="3738597" y="3790413"/>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Publish</a:t>
            </a:r>
          </a:p>
        </p:txBody>
      </p:sp>
      <p:sp>
        <p:nvSpPr>
          <p:cNvPr id="52" name="Rectangle: Rounded Corners 51">
            <a:extLst>
              <a:ext uri="{FF2B5EF4-FFF2-40B4-BE49-F238E27FC236}">
                <a16:creationId xmlns:a16="http://schemas.microsoft.com/office/drawing/2014/main" id="{88AFC5BB-D8A4-4628-B34B-F3AA730E3378}"/>
              </a:ext>
            </a:extLst>
          </p:cNvPr>
          <p:cNvSpPr/>
          <p:nvPr/>
        </p:nvSpPr>
        <p:spPr>
          <a:xfrm>
            <a:off x="4040351" y="3181555"/>
            <a:ext cx="1376257"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Reuse</a:t>
            </a:r>
          </a:p>
        </p:txBody>
      </p:sp>
      <p:sp>
        <p:nvSpPr>
          <p:cNvPr id="53" name="Rectangle: Rounded Corners 52">
            <a:extLst>
              <a:ext uri="{FF2B5EF4-FFF2-40B4-BE49-F238E27FC236}">
                <a16:creationId xmlns:a16="http://schemas.microsoft.com/office/drawing/2014/main" id="{FEBF31D4-3E91-48F9-AC1B-24388B03C2AE}"/>
              </a:ext>
            </a:extLst>
          </p:cNvPr>
          <p:cNvSpPr/>
          <p:nvPr/>
        </p:nvSpPr>
        <p:spPr>
          <a:xfrm>
            <a:off x="6919016" y="3790413"/>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Collect data</a:t>
            </a:r>
          </a:p>
        </p:txBody>
      </p:sp>
      <p:sp>
        <p:nvSpPr>
          <p:cNvPr id="54" name="Rectangle: Rounded Corners 53">
            <a:extLst>
              <a:ext uri="{FF2B5EF4-FFF2-40B4-BE49-F238E27FC236}">
                <a16:creationId xmlns:a16="http://schemas.microsoft.com/office/drawing/2014/main" id="{CB3A919C-640A-4AEE-8DE9-D12F0B320817}"/>
              </a:ext>
            </a:extLst>
          </p:cNvPr>
          <p:cNvSpPr/>
          <p:nvPr/>
        </p:nvSpPr>
        <p:spPr>
          <a:xfrm>
            <a:off x="6919016" y="4399271"/>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Analyse data</a:t>
            </a:r>
          </a:p>
        </p:txBody>
      </p:sp>
      <p:sp>
        <p:nvSpPr>
          <p:cNvPr id="55" name="Rectangle: Rounded Corners 54">
            <a:extLst>
              <a:ext uri="{FF2B5EF4-FFF2-40B4-BE49-F238E27FC236}">
                <a16:creationId xmlns:a16="http://schemas.microsoft.com/office/drawing/2014/main" id="{3C0A0B17-D4F4-41D4-8D92-6D939E9A849E}"/>
              </a:ext>
            </a:extLst>
          </p:cNvPr>
          <p:cNvSpPr/>
          <p:nvPr/>
        </p:nvSpPr>
        <p:spPr>
          <a:xfrm>
            <a:off x="6590508" y="3181555"/>
            <a:ext cx="1376258" cy="504612"/>
          </a:xfrm>
          <a:prstGeom prst="roundRect">
            <a:avLst/>
          </a:prstGeom>
          <a:solidFill>
            <a:schemeClr val="bg1">
              <a:lumMod val="85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Design study</a:t>
            </a:r>
          </a:p>
        </p:txBody>
      </p:sp>
      <p:sp>
        <p:nvSpPr>
          <p:cNvPr id="56" name="Rectangle: Rounded Corners 55">
            <a:extLst>
              <a:ext uri="{FF2B5EF4-FFF2-40B4-BE49-F238E27FC236}">
                <a16:creationId xmlns:a16="http://schemas.microsoft.com/office/drawing/2014/main" id="{F8EF97A9-CFC9-4643-A790-05F69F8C3234}"/>
              </a:ext>
            </a:extLst>
          </p:cNvPr>
          <p:cNvSpPr/>
          <p:nvPr/>
        </p:nvSpPr>
        <p:spPr>
          <a:xfrm>
            <a:off x="4040350" y="5008129"/>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Submit report</a:t>
            </a:r>
          </a:p>
        </p:txBody>
      </p:sp>
      <p:sp>
        <p:nvSpPr>
          <p:cNvPr id="57" name="Rectangle: Rounded Corners 56">
            <a:extLst>
              <a:ext uri="{FF2B5EF4-FFF2-40B4-BE49-F238E27FC236}">
                <a16:creationId xmlns:a16="http://schemas.microsoft.com/office/drawing/2014/main" id="{4FDD98DF-A71D-47EE-BFC0-55EC50A11334}"/>
              </a:ext>
            </a:extLst>
          </p:cNvPr>
          <p:cNvSpPr/>
          <p:nvPr/>
        </p:nvSpPr>
        <p:spPr>
          <a:xfrm>
            <a:off x="3729072" y="4399271"/>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Peer review</a:t>
            </a:r>
          </a:p>
        </p:txBody>
      </p:sp>
      <p:pic>
        <p:nvPicPr>
          <p:cNvPr id="58" name="Graphic 57" descr="Female Profile outline">
            <a:extLst>
              <a:ext uri="{FF2B5EF4-FFF2-40B4-BE49-F238E27FC236}">
                <a16:creationId xmlns:a16="http://schemas.microsoft.com/office/drawing/2014/main" id="{243E87B8-1B8F-4EB3-AA3D-5869ED1C5F9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13544" y="2031651"/>
            <a:ext cx="604848" cy="604848"/>
          </a:xfrm>
          <a:prstGeom prst="rect">
            <a:avLst/>
          </a:prstGeom>
        </p:spPr>
      </p:pic>
      <p:sp>
        <p:nvSpPr>
          <p:cNvPr id="25" name="Thought Bubble: Cloud 24">
            <a:extLst>
              <a:ext uri="{FF2B5EF4-FFF2-40B4-BE49-F238E27FC236}">
                <a16:creationId xmlns:a16="http://schemas.microsoft.com/office/drawing/2014/main" id="{43E399BF-F98C-4779-B5C1-62D91086E256}"/>
              </a:ext>
            </a:extLst>
          </p:cNvPr>
          <p:cNvSpPr/>
          <p:nvPr/>
        </p:nvSpPr>
        <p:spPr>
          <a:xfrm>
            <a:off x="6336728" y="1504734"/>
            <a:ext cx="1589715" cy="761249"/>
          </a:xfrm>
          <a:prstGeom prst="cloudCallout">
            <a:avLst>
              <a:gd name="adj1" fmla="val -58512"/>
              <a:gd name="adj2" fmla="val 34688"/>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cs typeface="Calibri" panose="020F0502020204030204" pitchFamily="34" charset="0"/>
            </a:endParaRPr>
          </a:p>
        </p:txBody>
      </p:sp>
      <p:pic>
        <p:nvPicPr>
          <p:cNvPr id="31" name="Graphic 30" descr="Snow outline">
            <a:extLst>
              <a:ext uri="{FF2B5EF4-FFF2-40B4-BE49-F238E27FC236}">
                <a16:creationId xmlns:a16="http://schemas.microsoft.com/office/drawing/2014/main" id="{71C01191-5281-497E-B6FE-D80A4A0A133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16830" y="1500332"/>
            <a:ext cx="637300" cy="637300"/>
          </a:xfrm>
          <a:prstGeom prst="rect">
            <a:avLst/>
          </a:prstGeom>
        </p:spPr>
      </p:pic>
      <p:sp>
        <p:nvSpPr>
          <p:cNvPr id="7" name="Slide Number Placeholder 6">
            <a:extLst>
              <a:ext uri="{FF2B5EF4-FFF2-40B4-BE49-F238E27FC236}">
                <a16:creationId xmlns:a16="http://schemas.microsoft.com/office/drawing/2014/main" id="{8A82CF53-F053-4FBB-8113-4F21487B1B83}"/>
              </a:ext>
            </a:extLst>
          </p:cNvPr>
          <p:cNvSpPr>
            <a:spLocks noGrp="1"/>
          </p:cNvSpPr>
          <p:nvPr>
            <p:ph type="sldNum" sz="quarter" idx="12"/>
          </p:nvPr>
        </p:nvSpPr>
        <p:spPr/>
        <p:txBody>
          <a:bodyPr/>
          <a:lstStyle/>
          <a:p>
            <a:fld id="{330EA680-D336-4FF7-8B7A-9848BB0A1C32}" type="slidenum">
              <a:rPr lang="en-GB" smtClean="0"/>
              <a:pPr/>
              <a:t>6</a:t>
            </a:fld>
            <a:endParaRPr lang="en-GB"/>
          </a:p>
        </p:txBody>
      </p:sp>
      <p:pic>
        <p:nvPicPr>
          <p:cNvPr id="5" name="Grafik 4">
            <a:extLst>
              <a:ext uri="{FF2B5EF4-FFF2-40B4-BE49-F238E27FC236}">
                <a16:creationId xmlns:a16="http://schemas.microsoft.com/office/drawing/2014/main" id="{1D2B58B3-5553-774B-3704-5F59C72B4AF9}"/>
              </a:ext>
            </a:extLst>
          </p:cNvPr>
          <p:cNvPicPr>
            <a:picLocks noChangeAspect="1"/>
          </p:cNvPicPr>
          <p:nvPr/>
        </p:nvPicPr>
        <p:blipFill rotWithShape="1">
          <a:blip r:embed="rId9">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2560372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6876000" cy="523220"/>
          </a:xfrm>
          <a:prstGeom prst="rect">
            <a:avLst/>
          </a:prstGeom>
          <a:noFill/>
        </p:spPr>
        <p:txBody>
          <a:bodyPr wrap="square" rtlCol="0">
            <a:spAutoFit/>
          </a:bodyPr>
          <a:lstStyle/>
          <a:p>
            <a:r>
              <a:rPr lang="en-GB" sz="2800" b="1">
                <a:solidFill>
                  <a:srgbClr val="008B95"/>
                </a:solidFill>
                <a:latin typeface="Arial" panose="020B0604020202020204" pitchFamily="34" charset="0"/>
                <a:cs typeface="Arial" panose="020B0604020202020204" pitchFamily="34" charset="0"/>
              </a:rPr>
              <a:t>The research cycle</a:t>
            </a:r>
          </a:p>
        </p:txBody>
      </p:sp>
      <p:sp>
        <p:nvSpPr>
          <p:cNvPr id="23" name="Content Placeholder 23">
            <a:extLst>
              <a:ext uri="{FF2B5EF4-FFF2-40B4-BE49-F238E27FC236}">
                <a16:creationId xmlns:a16="http://schemas.microsoft.com/office/drawing/2014/main" id="{BF9B301C-6F0E-411E-AA4F-1E4BD2441683}"/>
              </a:ext>
            </a:extLst>
          </p:cNvPr>
          <p:cNvSpPr txBox="1">
            <a:spLocks/>
          </p:cNvSpPr>
          <p:nvPr/>
        </p:nvSpPr>
        <p:spPr>
          <a:xfrm>
            <a:off x="8420054" y="1405362"/>
            <a:ext cx="3224095" cy="376265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b="1" dirty="0">
                <a:solidFill>
                  <a:srgbClr val="008B95"/>
                </a:solidFill>
              </a:rPr>
              <a:t>Research Data </a:t>
            </a:r>
            <a:r>
              <a:rPr lang="en-GB" sz="2400" dirty="0">
                <a:solidFill>
                  <a:srgbClr val="008B95"/>
                </a:solidFill>
              </a:rPr>
              <a:t>is data that was</a:t>
            </a:r>
          </a:p>
          <a:p>
            <a:r>
              <a:rPr lang="en-GB" sz="2400" dirty="0">
                <a:solidFill>
                  <a:srgbClr val="008B95"/>
                </a:solidFill>
              </a:rPr>
              <a:t>Observed</a:t>
            </a:r>
          </a:p>
          <a:p>
            <a:r>
              <a:rPr lang="en-GB" sz="2400" dirty="0">
                <a:solidFill>
                  <a:srgbClr val="008B95"/>
                </a:solidFill>
              </a:rPr>
              <a:t>Measured</a:t>
            </a:r>
          </a:p>
          <a:p>
            <a:r>
              <a:rPr lang="en-GB" sz="2400" dirty="0">
                <a:solidFill>
                  <a:srgbClr val="008B95"/>
                </a:solidFill>
              </a:rPr>
              <a:t>Collected</a:t>
            </a:r>
          </a:p>
          <a:p>
            <a:r>
              <a:rPr lang="en-GB" sz="2400" dirty="0">
                <a:solidFill>
                  <a:srgbClr val="008B95"/>
                </a:solidFill>
              </a:rPr>
              <a:t>Created</a:t>
            </a:r>
          </a:p>
          <a:p>
            <a:r>
              <a:rPr lang="en-GB" sz="2400" dirty="0">
                <a:solidFill>
                  <a:srgbClr val="008B95"/>
                </a:solidFill>
              </a:rPr>
              <a:t>Generated</a:t>
            </a:r>
          </a:p>
          <a:p>
            <a:pPr marL="0" indent="0">
              <a:buFont typeface="Arial" panose="020B0604020202020204" pitchFamily="34" charset="0"/>
              <a:buNone/>
            </a:pPr>
            <a:r>
              <a:rPr lang="en-GB" sz="2400" dirty="0">
                <a:solidFill>
                  <a:srgbClr val="008B95"/>
                </a:solidFill>
              </a:rPr>
              <a:t>to create new research findings</a:t>
            </a:r>
          </a:p>
        </p:txBody>
      </p:sp>
      <p:pic>
        <p:nvPicPr>
          <p:cNvPr id="25" name="Graphic 24" descr="Alterations &amp; Tailoring outline">
            <a:extLst>
              <a:ext uri="{FF2B5EF4-FFF2-40B4-BE49-F238E27FC236}">
                <a16:creationId xmlns:a16="http://schemas.microsoft.com/office/drawing/2014/main" id="{3339E4E3-92B4-4784-8A06-411FF6C30A9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36768" y="2481654"/>
            <a:ext cx="720000" cy="720000"/>
          </a:xfrm>
          <a:prstGeom prst="rect">
            <a:avLst/>
          </a:prstGeom>
        </p:spPr>
      </p:pic>
      <p:pic>
        <p:nvPicPr>
          <p:cNvPr id="26" name="Graphic 25" descr="Beaker outline">
            <a:extLst>
              <a:ext uri="{FF2B5EF4-FFF2-40B4-BE49-F238E27FC236}">
                <a16:creationId xmlns:a16="http://schemas.microsoft.com/office/drawing/2014/main" id="{E29EF9AC-34F5-43A0-B6A6-FCB2833EE37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036768" y="3706843"/>
            <a:ext cx="720000" cy="720000"/>
          </a:xfrm>
          <a:prstGeom prst="rect">
            <a:avLst/>
          </a:prstGeom>
        </p:spPr>
      </p:pic>
      <p:pic>
        <p:nvPicPr>
          <p:cNvPr id="27" name="Graphic 26" descr="Gyrotheodolite outline">
            <a:extLst>
              <a:ext uri="{FF2B5EF4-FFF2-40B4-BE49-F238E27FC236}">
                <a16:creationId xmlns:a16="http://schemas.microsoft.com/office/drawing/2014/main" id="{94B94A1F-93D9-4115-A78F-FFE7CBDB81D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014175" y="1907043"/>
            <a:ext cx="720000" cy="720000"/>
          </a:xfrm>
          <a:prstGeom prst="rect">
            <a:avLst/>
          </a:prstGeom>
        </p:spPr>
      </p:pic>
      <p:pic>
        <p:nvPicPr>
          <p:cNvPr id="28" name="Graphic 27" descr="Stopwatch outline">
            <a:extLst>
              <a:ext uri="{FF2B5EF4-FFF2-40B4-BE49-F238E27FC236}">
                <a16:creationId xmlns:a16="http://schemas.microsoft.com/office/drawing/2014/main" id="{2599F757-604F-4DD6-997E-0B7CE0EDE95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036768" y="3076869"/>
            <a:ext cx="720000" cy="720000"/>
          </a:xfrm>
          <a:prstGeom prst="rect">
            <a:avLst/>
          </a:prstGeom>
        </p:spPr>
      </p:pic>
      <p:sp>
        <p:nvSpPr>
          <p:cNvPr id="35" name="Arrow: Circular 34">
            <a:extLst>
              <a:ext uri="{FF2B5EF4-FFF2-40B4-BE49-F238E27FC236}">
                <a16:creationId xmlns:a16="http://schemas.microsoft.com/office/drawing/2014/main" id="{AC4C5FE4-F073-48DE-B7A3-33D68E1BB80A}"/>
              </a:ext>
            </a:extLst>
          </p:cNvPr>
          <p:cNvSpPr/>
          <p:nvPr/>
        </p:nvSpPr>
        <p:spPr>
          <a:xfrm rot="4389717" flipH="1" flipV="1">
            <a:off x="4243200" y="2455450"/>
            <a:ext cx="3529071" cy="3635198"/>
          </a:xfrm>
          <a:prstGeom prst="circularArrow">
            <a:avLst>
              <a:gd name="adj1" fmla="val 4965"/>
              <a:gd name="adj2" fmla="val 519831"/>
              <a:gd name="adj3" fmla="val 20464940"/>
              <a:gd name="adj4" fmla="val 532327"/>
              <a:gd name="adj5" fmla="val 6730"/>
            </a:avLst>
          </a:prstGeom>
          <a:solidFill>
            <a:srgbClr val="008B9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36" name="Rectangle: Rounded Corners 35">
            <a:extLst>
              <a:ext uri="{FF2B5EF4-FFF2-40B4-BE49-F238E27FC236}">
                <a16:creationId xmlns:a16="http://schemas.microsoft.com/office/drawing/2014/main" id="{C60B0D0A-F5E7-45E6-BDD2-E1990F4193EE}"/>
              </a:ext>
            </a:extLst>
          </p:cNvPr>
          <p:cNvSpPr/>
          <p:nvPr/>
        </p:nvSpPr>
        <p:spPr>
          <a:xfrm>
            <a:off x="5319606" y="2572697"/>
            <a:ext cx="1427879"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 </a:t>
            </a:r>
            <a:r>
              <a:rPr lang="en-GB" sz="1600" kern="0">
                <a:solidFill>
                  <a:srgbClr val="008B95"/>
                </a:solidFill>
                <a:latin typeface="Calibri" panose="020F0502020204030204" pitchFamily="34" charset="0"/>
                <a:cs typeface="Calibri" panose="020F0502020204030204" pitchFamily="34" charset="0"/>
                <a:sym typeface="Arial"/>
              </a:rPr>
              <a:t>Research</a:t>
            </a: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 question</a:t>
            </a:r>
          </a:p>
        </p:txBody>
      </p:sp>
      <p:sp>
        <p:nvSpPr>
          <p:cNvPr id="37" name="Rectangle: Rounded Corners 36">
            <a:extLst>
              <a:ext uri="{FF2B5EF4-FFF2-40B4-BE49-F238E27FC236}">
                <a16:creationId xmlns:a16="http://schemas.microsoft.com/office/drawing/2014/main" id="{9D7B6FC3-8DF6-4545-A020-099508802007}"/>
              </a:ext>
            </a:extLst>
          </p:cNvPr>
          <p:cNvSpPr/>
          <p:nvPr/>
        </p:nvSpPr>
        <p:spPr>
          <a:xfrm>
            <a:off x="6590508" y="5008129"/>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Store data + results</a:t>
            </a:r>
          </a:p>
        </p:txBody>
      </p:sp>
      <p:sp>
        <p:nvSpPr>
          <p:cNvPr id="38" name="Rectangle: Rounded Corners 37">
            <a:extLst>
              <a:ext uri="{FF2B5EF4-FFF2-40B4-BE49-F238E27FC236}">
                <a16:creationId xmlns:a16="http://schemas.microsoft.com/office/drawing/2014/main" id="{57D16EB1-6542-4D75-B4F0-D7D842DE3EA6}"/>
              </a:ext>
            </a:extLst>
          </p:cNvPr>
          <p:cNvSpPr/>
          <p:nvPr/>
        </p:nvSpPr>
        <p:spPr>
          <a:xfrm>
            <a:off x="5319606" y="5563665"/>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Write report</a:t>
            </a:r>
          </a:p>
        </p:txBody>
      </p:sp>
      <p:sp>
        <p:nvSpPr>
          <p:cNvPr id="39" name="Rectangle: Rounded Corners 38">
            <a:extLst>
              <a:ext uri="{FF2B5EF4-FFF2-40B4-BE49-F238E27FC236}">
                <a16:creationId xmlns:a16="http://schemas.microsoft.com/office/drawing/2014/main" id="{072F066C-F26B-404E-AB64-EE747C986443}"/>
              </a:ext>
            </a:extLst>
          </p:cNvPr>
          <p:cNvSpPr/>
          <p:nvPr/>
        </p:nvSpPr>
        <p:spPr>
          <a:xfrm>
            <a:off x="3738597" y="3790413"/>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Publish</a:t>
            </a:r>
          </a:p>
        </p:txBody>
      </p:sp>
      <p:sp>
        <p:nvSpPr>
          <p:cNvPr id="40" name="Rectangle: Rounded Corners 39">
            <a:extLst>
              <a:ext uri="{FF2B5EF4-FFF2-40B4-BE49-F238E27FC236}">
                <a16:creationId xmlns:a16="http://schemas.microsoft.com/office/drawing/2014/main" id="{7C155451-3801-4B13-BA22-6FDD6C1FA9B2}"/>
              </a:ext>
            </a:extLst>
          </p:cNvPr>
          <p:cNvSpPr/>
          <p:nvPr/>
        </p:nvSpPr>
        <p:spPr>
          <a:xfrm>
            <a:off x="4040351" y="3181555"/>
            <a:ext cx="1376257"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Reuse</a:t>
            </a:r>
          </a:p>
        </p:txBody>
      </p:sp>
      <p:sp>
        <p:nvSpPr>
          <p:cNvPr id="41" name="Rectangle: Rounded Corners 40">
            <a:extLst>
              <a:ext uri="{FF2B5EF4-FFF2-40B4-BE49-F238E27FC236}">
                <a16:creationId xmlns:a16="http://schemas.microsoft.com/office/drawing/2014/main" id="{7B6D3D0C-16C6-432F-A9AF-FC545CA41236}"/>
              </a:ext>
            </a:extLst>
          </p:cNvPr>
          <p:cNvSpPr/>
          <p:nvPr/>
        </p:nvSpPr>
        <p:spPr>
          <a:xfrm>
            <a:off x="6919016" y="3790413"/>
            <a:ext cx="1376258" cy="504612"/>
          </a:xfrm>
          <a:prstGeom prst="roundRect">
            <a:avLst/>
          </a:prstGeom>
          <a:solidFill>
            <a:schemeClr val="bg1">
              <a:lumMod val="85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Collect data</a:t>
            </a:r>
          </a:p>
        </p:txBody>
      </p:sp>
      <p:sp>
        <p:nvSpPr>
          <p:cNvPr id="42" name="Rectangle: Rounded Corners 41">
            <a:extLst>
              <a:ext uri="{FF2B5EF4-FFF2-40B4-BE49-F238E27FC236}">
                <a16:creationId xmlns:a16="http://schemas.microsoft.com/office/drawing/2014/main" id="{1970BAE3-D434-45A8-8BD8-5CDFF4F66741}"/>
              </a:ext>
            </a:extLst>
          </p:cNvPr>
          <p:cNvSpPr/>
          <p:nvPr/>
        </p:nvSpPr>
        <p:spPr>
          <a:xfrm>
            <a:off x="6919016" y="4399271"/>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Analyse data</a:t>
            </a:r>
          </a:p>
        </p:txBody>
      </p:sp>
      <p:sp>
        <p:nvSpPr>
          <p:cNvPr id="43" name="Rectangle: Rounded Corners 42">
            <a:extLst>
              <a:ext uri="{FF2B5EF4-FFF2-40B4-BE49-F238E27FC236}">
                <a16:creationId xmlns:a16="http://schemas.microsoft.com/office/drawing/2014/main" id="{850587CA-7ACB-4DEF-8AEA-36F9F6962857}"/>
              </a:ext>
            </a:extLst>
          </p:cNvPr>
          <p:cNvSpPr/>
          <p:nvPr/>
        </p:nvSpPr>
        <p:spPr>
          <a:xfrm>
            <a:off x="6590508" y="3181555"/>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Design study</a:t>
            </a:r>
          </a:p>
        </p:txBody>
      </p:sp>
      <p:sp>
        <p:nvSpPr>
          <p:cNvPr id="44" name="Rectangle: Rounded Corners 43">
            <a:extLst>
              <a:ext uri="{FF2B5EF4-FFF2-40B4-BE49-F238E27FC236}">
                <a16:creationId xmlns:a16="http://schemas.microsoft.com/office/drawing/2014/main" id="{5C9A8124-7168-43AE-9F8C-6245A15E5E5B}"/>
              </a:ext>
            </a:extLst>
          </p:cNvPr>
          <p:cNvSpPr/>
          <p:nvPr/>
        </p:nvSpPr>
        <p:spPr>
          <a:xfrm>
            <a:off x="4040350" y="5008129"/>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Submit report</a:t>
            </a:r>
          </a:p>
        </p:txBody>
      </p:sp>
      <p:sp>
        <p:nvSpPr>
          <p:cNvPr id="45" name="Rectangle: Rounded Corners 44">
            <a:extLst>
              <a:ext uri="{FF2B5EF4-FFF2-40B4-BE49-F238E27FC236}">
                <a16:creationId xmlns:a16="http://schemas.microsoft.com/office/drawing/2014/main" id="{A6645835-2380-4613-BB41-25E24D9F0FD6}"/>
              </a:ext>
            </a:extLst>
          </p:cNvPr>
          <p:cNvSpPr/>
          <p:nvPr/>
        </p:nvSpPr>
        <p:spPr>
          <a:xfrm>
            <a:off x="3729072" y="4399271"/>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Peer review</a:t>
            </a:r>
          </a:p>
        </p:txBody>
      </p:sp>
      <p:pic>
        <p:nvPicPr>
          <p:cNvPr id="46" name="Graphic 45" descr="Female Profile outline">
            <a:extLst>
              <a:ext uri="{FF2B5EF4-FFF2-40B4-BE49-F238E27FC236}">
                <a16:creationId xmlns:a16="http://schemas.microsoft.com/office/drawing/2014/main" id="{D0FCDFA7-AFE8-4305-BAD8-74C6BAAA1C7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713544" y="2031651"/>
            <a:ext cx="604848" cy="604848"/>
          </a:xfrm>
          <a:prstGeom prst="rect">
            <a:avLst/>
          </a:prstGeom>
        </p:spPr>
      </p:pic>
      <p:sp>
        <p:nvSpPr>
          <p:cNvPr id="29" name="Thought Bubble: Cloud 28">
            <a:extLst>
              <a:ext uri="{FF2B5EF4-FFF2-40B4-BE49-F238E27FC236}">
                <a16:creationId xmlns:a16="http://schemas.microsoft.com/office/drawing/2014/main" id="{91F8311B-DB68-46B8-8024-02CEE049A437}"/>
              </a:ext>
            </a:extLst>
          </p:cNvPr>
          <p:cNvSpPr/>
          <p:nvPr/>
        </p:nvSpPr>
        <p:spPr>
          <a:xfrm>
            <a:off x="6336728" y="1504734"/>
            <a:ext cx="1589715" cy="761249"/>
          </a:xfrm>
          <a:prstGeom prst="cloudCallout">
            <a:avLst>
              <a:gd name="adj1" fmla="val -58512"/>
              <a:gd name="adj2" fmla="val 34688"/>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cs typeface="Calibri" panose="020F0502020204030204" pitchFamily="34" charset="0"/>
            </a:endParaRPr>
          </a:p>
        </p:txBody>
      </p:sp>
      <p:pic>
        <p:nvPicPr>
          <p:cNvPr id="53" name="Graphic 52" descr="Snow outline">
            <a:extLst>
              <a:ext uri="{FF2B5EF4-FFF2-40B4-BE49-F238E27FC236}">
                <a16:creationId xmlns:a16="http://schemas.microsoft.com/office/drawing/2014/main" id="{104A0A01-EAA2-49B4-AA5C-1BBA2C5EE3D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816830" y="1500332"/>
            <a:ext cx="637300" cy="637300"/>
          </a:xfrm>
          <a:prstGeom prst="rect">
            <a:avLst/>
          </a:prstGeom>
        </p:spPr>
      </p:pic>
      <p:sp>
        <p:nvSpPr>
          <p:cNvPr id="7" name="Slide Number Placeholder 6">
            <a:extLst>
              <a:ext uri="{FF2B5EF4-FFF2-40B4-BE49-F238E27FC236}">
                <a16:creationId xmlns:a16="http://schemas.microsoft.com/office/drawing/2014/main" id="{94A86926-B6A0-4E58-A003-2EEE701DB91A}"/>
              </a:ext>
            </a:extLst>
          </p:cNvPr>
          <p:cNvSpPr>
            <a:spLocks noGrp="1"/>
          </p:cNvSpPr>
          <p:nvPr>
            <p:ph type="sldNum" sz="quarter" idx="12"/>
          </p:nvPr>
        </p:nvSpPr>
        <p:spPr/>
        <p:txBody>
          <a:bodyPr/>
          <a:lstStyle/>
          <a:p>
            <a:fld id="{330EA680-D336-4FF7-8B7A-9848BB0A1C32}" type="slidenum">
              <a:rPr lang="en-GB" smtClean="0"/>
              <a:pPr/>
              <a:t>7</a:t>
            </a:fld>
            <a:endParaRPr lang="en-GB"/>
          </a:p>
        </p:txBody>
      </p:sp>
      <p:sp>
        <p:nvSpPr>
          <p:cNvPr id="5" name="TextBox 4">
            <a:extLst>
              <a:ext uri="{FF2B5EF4-FFF2-40B4-BE49-F238E27FC236}">
                <a16:creationId xmlns:a16="http://schemas.microsoft.com/office/drawing/2014/main" id="{D14C62CF-3342-4C38-9164-CCFA4CB51EC5}"/>
              </a:ext>
            </a:extLst>
          </p:cNvPr>
          <p:cNvSpPr txBox="1"/>
          <p:nvPr/>
        </p:nvSpPr>
        <p:spPr>
          <a:xfrm>
            <a:off x="354619" y="6313841"/>
            <a:ext cx="5549469" cy="523220"/>
          </a:xfrm>
          <a:prstGeom prst="rect">
            <a:avLst/>
          </a:prstGeom>
          <a:noFill/>
        </p:spPr>
        <p:txBody>
          <a:bodyPr wrap="square" rtlCol="0">
            <a:spAutoFit/>
          </a:bodyPr>
          <a:lstStyle/>
          <a:p>
            <a:r>
              <a:rPr lang="en-GB" sz="1400">
                <a:solidFill>
                  <a:srgbClr val="008B95"/>
                </a:solidFill>
              </a:rPr>
              <a:t>Further reading: </a:t>
            </a:r>
            <a:r>
              <a:rPr lang="en-GB" sz="1400">
                <a:solidFill>
                  <a:srgbClr val="008B95"/>
                </a:solidFill>
                <a:hlinkClick r:id="rId15"/>
              </a:rPr>
              <a:t>Research data management explained - </a:t>
            </a:r>
            <a:r>
              <a:rPr lang="en-GB" sz="1400">
                <a:hlinkClick r:id="rId15"/>
              </a:rPr>
              <a:t>What is research data?</a:t>
            </a:r>
            <a:endParaRPr lang="en-GB" sz="1400"/>
          </a:p>
        </p:txBody>
      </p:sp>
      <p:pic>
        <p:nvPicPr>
          <p:cNvPr id="6" name="Grafik 5">
            <a:extLst>
              <a:ext uri="{FF2B5EF4-FFF2-40B4-BE49-F238E27FC236}">
                <a16:creationId xmlns:a16="http://schemas.microsoft.com/office/drawing/2014/main" id="{6C153D08-3A25-7EAD-EEFE-EE1FE2CCBC90}"/>
              </a:ext>
            </a:extLst>
          </p:cNvPr>
          <p:cNvPicPr>
            <a:picLocks noChangeAspect="1"/>
          </p:cNvPicPr>
          <p:nvPr/>
        </p:nvPicPr>
        <p:blipFill rotWithShape="1">
          <a:blip r:embed="rId16">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736308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par>
                                <p:cTn id="14" presetID="10" presetClass="entr" presetSubtype="0" fill="hold"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6876000" cy="523220"/>
          </a:xfrm>
          <a:prstGeom prst="rect">
            <a:avLst/>
          </a:prstGeom>
          <a:noFill/>
        </p:spPr>
        <p:txBody>
          <a:bodyPr wrap="square" rtlCol="0">
            <a:spAutoFit/>
          </a:bodyPr>
          <a:lstStyle/>
          <a:p>
            <a:r>
              <a:rPr lang="en-GB" sz="2800" b="1">
                <a:solidFill>
                  <a:srgbClr val="008B95"/>
                </a:solidFill>
                <a:latin typeface="Arial" panose="020B0604020202020204" pitchFamily="34" charset="0"/>
                <a:cs typeface="Arial" panose="020B0604020202020204" pitchFamily="34" charset="0"/>
              </a:rPr>
              <a:t>The research cycle</a:t>
            </a:r>
          </a:p>
        </p:txBody>
      </p:sp>
      <p:sp>
        <p:nvSpPr>
          <p:cNvPr id="24" name="Content Placeholder 23">
            <a:extLst>
              <a:ext uri="{FF2B5EF4-FFF2-40B4-BE49-F238E27FC236}">
                <a16:creationId xmlns:a16="http://schemas.microsoft.com/office/drawing/2014/main" id="{7D064BFB-BCFA-45EB-84E1-59F32C13AB34}"/>
              </a:ext>
            </a:extLst>
          </p:cNvPr>
          <p:cNvSpPr txBox="1">
            <a:spLocks/>
          </p:cNvSpPr>
          <p:nvPr/>
        </p:nvSpPr>
        <p:spPr>
          <a:xfrm>
            <a:off x="8358391" y="1825625"/>
            <a:ext cx="3461573"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b="1" dirty="0">
                <a:solidFill>
                  <a:srgbClr val="008B95"/>
                </a:solidFill>
              </a:rPr>
              <a:t>Data analysis </a:t>
            </a:r>
            <a:r>
              <a:rPr lang="en-GB" sz="2400" dirty="0">
                <a:solidFill>
                  <a:srgbClr val="008B95"/>
                </a:solidFill>
              </a:rPr>
              <a:t>using</a:t>
            </a:r>
          </a:p>
          <a:p>
            <a:r>
              <a:rPr lang="en-GB" sz="2400" dirty="0">
                <a:solidFill>
                  <a:srgbClr val="008B95"/>
                </a:solidFill>
              </a:rPr>
              <a:t>Analysis scripts</a:t>
            </a:r>
          </a:p>
          <a:p>
            <a:r>
              <a:rPr lang="en-GB" sz="2400" dirty="0">
                <a:solidFill>
                  <a:srgbClr val="008B95"/>
                </a:solidFill>
              </a:rPr>
              <a:t>Workflows</a:t>
            </a:r>
          </a:p>
          <a:p>
            <a:r>
              <a:rPr lang="en-GB" sz="2400" dirty="0">
                <a:solidFill>
                  <a:srgbClr val="008B95"/>
                </a:solidFill>
              </a:rPr>
              <a:t>In R or Python</a:t>
            </a:r>
          </a:p>
        </p:txBody>
      </p:sp>
      <p:pic>
        <p:nvPicPr>
          <p:cNvPr id="25" name="Graphic 24" descr="Statistics outline">
            <a:extLst>
              <a:ext uri="{FF2B5EF4-FFF2-40B4-BE49-F238E27FC236}">
                <a16:creationId xmlns:a16="http://schemas.microsoft.com/office/drawing/2014/main" id="{1D4D8198-1D01-47FD-AE69-03F900E092B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991359" y="2501268"/>
            <a:ext cx="720000" cy="720000"/>
          </a:xfrm>
          <a:prstGeom prst="rect">
            <a:avLst/>
          </a:prstGeom>
        </p:spPr>
      </p:pic>
      <p:pic>
        <p:nvPicPr>
          <p:cNvPr id="26" name="Graphic 25" descr="Research outline">
            <a:extLst>
              <a:ext uri="{FF2B5EF4-FFF2-40B4-BE49-F238E27FC236}">
                <a16:creationId xmlns:a16="http://schemas.microsoft.com/office/drawing/2014/main" id="{7FF44F36-D9BC-4B57-AB27-0C189E7857E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991360" y="1929886"/>
            <a:ext cx="720000" cy="720000"/>
          </a:xfrm>
          <a:prstGeom prst="rect">
            <a:avLst/>
          </a:prstGeom>
        </p:spPr>
      </p:pic>
      <p:pic>
        <p:nvPicPr>
          <p:cNvPr id="27" name="Graphic 26" descr="Bar chart outline">
            <a:extLst>
              <a:ext uri="{FF2B5EF4-FFF2-40B4-BE49-F238E27FC236}">
                <a16:creationId xmlns:a16="http://schemas.microsoft.com/office/drawing/2014/main" id="{0ED8EC03-FC9E-4BFC-8F20-63C8CF9B08E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984650" y="3056618"/>
            <a:ext cx="720000" cy="720000"/>
          </a:xfrm>
          <a:prstGeom prst="rect">
            <a:avLst/>
          </a:prstGeom>
        </p:spPr>
      </p:pic>
      <p:sp>
        <p:nvSpPr>
          <p:cNvPr id="28" name="Arrow: Circular 27">
            <a:extLst>
              <a:ext uri="{FF2B5EF4-FFF2-40B4-BE49-F238E27FC236}">
                <a16:creationId xmlns:a16="http://schemas.microsoft.com/office/drawing/2014/main" id="{C8B3046F-F051-4F23-B244-D3409B4F5A6D}"/>
              </a:ext>
            </a:extLst>
          </p:cNvPr>
          <p:cNvSpPr/>
          <p:nvPr/>
        </p:nvSpPr>
        <p:spPr>
          <a:xfrm rot="4389717" flipH="1" flipV="1">
            <a:off x="4243200" y="2455450"/>
            <a:ext cx="3529071" cy="3635198"/>
          </a:xfrm>
          <a:prstGeom prst="circularArrow">
            <a:avLst>
              <a:gd name="adj1" fmla="val 4965"/>
              <a:gd name="adj2" fmla="val 519831"/>
              <a:gd name="adj3" fmla="val 20464940"/>
              <a:gd name="adj4" fmla="val 532327"/>
              <a:gd name="adj5" fmla="val 6730"/>
            </a:avLst>
          </a:prstGeom>
          <a:solidFill>
            <a:srgbClr val="008B9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29" name="Rectangle: Rounded Corners 28">
            <a:extLst>
              <a:ext uri="{FF2B5EF4-FFF2-40B4-BE49-F238E27FC236}">
                <a16:creationId xmlns:a16="http://schemas.microsoft.com/office/drawing/2014/main" id="{7773F87D-6BA1-43B4-BDB5-AC57852FB21E}"/>
              </a:ext>
            </a:extLst>
          </p:cNvPr>
          <p:cNvSpPr/>
          <p:nvPr/>
        </p:nvSpPr>
        <p:spPr>
          <a:xfrm>
            <a:off x="5319606" y="2572697"/>
            <a:ext cx="1427879"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 </a:t>
            </a:r>
            <a:r>
              <a:rPr lang="en-GB" sz="1600" kern="0">
                <a:solidFill>
                  <a:srgbClr val="008B95"/>
                </a:solidFill>
                <a:latin typeface="Calibri" panose="020F0502020204030204" pitchFamily="34" charset="0"/>
                <a:cs typeface="Calibri" panose="020F0502020204030204" pitchFamily="34" charset="0"/>
                <a:sym typeface="Arial"/>
              </a:rPr>
              <a:t>Research</a:t>
            </a: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 question</a:t>
            </a:r>
          </a:p>
        </p:txBody>
      </p:sp>
      <p:sp>
        <p:nvSpPr>
          <p:cNvPr id="30" name="Rectangle: Rounded Corners 29">
            <a:extLst>
              <a:ext uri="{FF2B5EF4-FFF2-40B4-BE49-F238E27FC236}">
                <a16:creationId xmlns:a16="http://schemas.microsoft.com/office/drawing/2014/main" id="{631BC5A3-81AD-4010-830C-CBE5FBD62E1E}"/>
              </a:ext>
            </a:extLst>
          </p:cNvPr>
          <p:cNvSpPr/>
          <p:nvPr/>
        </p:nvSpPr>
        <p:spPr>
          <a:xfrm>
            <a:off x="6590508" y="5008129"/>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Store data + results</a:t>
            </a:r>
          </a:p>
        </p:txBody>
      </p:sp>
      <p:sp>
        <p:nvSpPr>
          <p:cNvPr id="31" name="Rectangle: Rounded Corners 30">
            <a:extLst>
              <a:ext uri="{FF2B5EF4-FFF2-40B4-BE49-F238E27FC236}">
                <a16:creationId xmlns:a16="http://schemas.microsoft.com/office/drawing/2014/main" id="{F9BA5398-681F-495C-A80A-F6485A6BD9ED}"/>
              </a:ext>
            </a:extLst>
          </p:cNvPr>
          <p:cNvSpPr/>
          <p:nvPr/>
        </p:nvSpPr>
        <p:spPr>
          <a:xfrm>
            <a:off x="5319606" y="5563665"/>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Write report</a:t>
            </a:r>
          </a:p>
        </p:txBody>
      </p:sp>
      <p:sp>
        <p:nvSpPr>
          <p:cNvPr id="32" name="Rectangle: Rounded Corners 31">
            <a:extLst>
              <a:ext uri="{FF2B5EF4-FFF2-40B4-BE49-F238E27FC236}">
                <a16:creationId xmlns:a16="http://schemas.microsoft.com/office/drawing/2014/main" id="{07A30D8F-3969-4809-995F-7F8183D0BF7C}"/>
              </a:ext>
            </a:extLst>
          </p:cNvPr>
          <p:cNvSpPr/>
          <p:nvPr/>
        </p:nvSpPr>
        <p:spPr>
          <a:xfrm>
            <a:off x="3738597" y="3790413"/>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Publish</a:t>
            </a:r>
          </a:p>
        </p:txBody>
      </p:sp>
      <p:sp>
        <p:nvSpPr>
          <p:cNvPr id="33" name="Rectangle: Rounded Corners 32">
            <a:extLst>
              <a:ext uri="{FF2B5EF4-FFF2-40B4-BE49-F238E27FC236}">
                <a16:creationId xmlns:a16="http://schemas.microsoft.com/office/drawing/2014/main" id="{6F19A214-14D4-4D3D-8535-8D5D2B2B3AB2}"/>
              </a:ext>
            </a:extLst>
          </p:cNvPr>
          <p:cNvSpPr/>
          <p:nvPr/>
        </p:nvSpPr>
        <p:spPr>
          <a:xfrm>
            <a:off x="4040351" y="3181555"/>
            <a:ext cx="1376257"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Reuse</a:t>
            </a:r>
          </a:p>
        </p:txBody>
      </p:sp>
      <p:sp>
        <p:nvSpPr>
          <p:cNvPr id="34" name="Rectangle: Rounded Corners 33">
            <a:extLst>
              <a:ext uri="{FF2B5EF4-FFF2-40B4-BE49-F238E27FC236}">
                <a16:creationId xmlns:a16="http://schemas.microsoft.com/office/drawing/2014/main" id="{C8FF6FD3-36DB-4F79-A261-861052C1CCB1}"/>
              </a:ext>
            </a:extLst>
          </p:cNvPr>
          <p:cNvSpPr/>
          <p:nvPr/>
        </p:nvSpPr>
        <p:spPr>
          <a:xfrm>
            <a:off x="6919016" y="3790413"/>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Collect data</a:t>
            </a:r>
          </a:p>
        </p:txBody>
      </p:sp>
      <p:sp>
        <p:nvSpPr>
          <p:cNvPr id="35" name="Rectangle: Rounded Corners 34">
            <a:extLst>
              <a:ext uri="{FF2B5EF4-FFF2-40B4-BE49-F238E27FC236}">
                <a16:creationId xmlns:a16="http://schemas.microsoft.com/office/drawing/2014/main" id="{33703469-B61B-4447-BE18-389439795BD4}"/>
              </a:ext>
            </a:extLst>
          </p:cNvPr>
          <p:cNvSpPr/>
          <p:nvPr/>
        </p:nvSpPr>
        <p:spPr>
          <a:xfrm>
            <a:off x="6919016" y="4399271"/>
            <a:ext cx="1376258" cy="504612"/>
          </a:xfrm>
          <a:prstGeom prst="roundRect">
            <a:avLst/>
          </a:prstGeom>
          <a:solidFill>
            <a:schemeClr val="bg1">
              <a:lumMod val="85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Analyse data</a:t>
            </a:r>
          </a:p>
        </p:txBody>
      </p:sp>
      <p:sp>
        <p:nvSpPr>
          <p:cNvPr id="36" name="Rectangle: Rounded Corners 35">
            <a:extLst>
              <a:ext uri="{FF2B5EF4-FFF2-40B4-BE49-F238E27FC236}">
                <a16:creationId xmlns:a16="http://schemas.microsoft.com/office/drawing/2014/main" id="{7D548E05-669B-4DD4-9F24-D0DE9E24E6EE}"/>
              </a:ext>
            </a:extLst>
          </p:cNvPr>
          <p:cNvSpPr/>
          <p:nvPr/>
        </p:nvSpPr>
        <p:spPr>
          <a:xfrm>
            <a:off x="6590508" y="3181555"/>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Design study</a:t>
            </a:r>
          </a:p>
        </p:txBody>
      </p:sp>
      <p:sp>
        <p:nvSpPr>
          <p:cNvPr id="37" name="Rectangle: Rounded Corners 36">
            <a:extLst>
              <a:ext uri="{FF2B5EF4-FFF2-40B4-BE49-F238E27FC236}">
                <a16:creationId xmlns:a16="http://schemas.microsoft.com/office/drawing/2014/main" id="{67B1DFB2-8E05-4A57-B345-03D1A1F272AF}"/>
              </a:ext>
            </a:extLst>
          </p:cNvPr>
          <p:cNvSpPr/>
          <p:nvPr/>
        </p:nvSpPr>
        <p:spPr>
          <a:xfrm>
            <a:off x="4040350" y="5008129"/>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Submit report</a:t>
            </a:r>
          </a:p>
        </p:txBody>
      </p:sp>
      <p:sp>
        <p:nvSpPr>
          <p:cNvPr id="38" name="Rectangle: Rounded Corners 37">
            <a:extLst>
              <a:ext uri="{FF2B5EF4-FFF2-40B4-BE49-F238E27FC236}">
                <a16:creationId xmlns:a16="http://schemas.microsoft.com/office/drawing/2014/main" id="{C3896B28-9326-4516-9E25-7B252916A977}"/>
              </a:ext>
            </a:extLst>
          </p:cNvPr>
          <p:cNvSpPr/>
          <p:nvPr/>
        </p:nvSpPr>
        <p:spPr>
          <a:xfrm>
            <a:off x="3729072" y="4399271"/>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Peer review</a:t>
            </a:r>
          </a:p>
        </p:txBody>
      </p:sp>
      <p:pic>
        <p:nvPicPr>
          <p:cNvPr id="39" name="Graphic 38" descr="Female Profile outline">
            <a:extLst>
              <a:ext uri="{FF2B5EF4-FFF2-40B4-BE49-F238E27FC236}">
                <a16:creationId xmlns:a16="http://schemas.microsoft.com/office/drawing/2014/main" id="{53DE1865-F34E-4540-A238-7707A0334D4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713544" y="2031651"/>
            <a:ext cx="604848" cy="604848"/>
          </a:xfrm>
          <a:prstGeom prst="rect">
            <a:avLst/>
          </a:prstGeom>
        </p:spPr>
      </p:pic>
      <p:sp>
        <p:nvSpPr>
          <p:cNvPr id="53" name="Thought Bubble: Cloud 52">
            <a:extLst>
              <a:ext uri="{FF2B5EF4-FFF2-40B4-BE49-F238E27FC236}">
                <a16:creationId xmlns:a16="http://schemas.microsoft.com/office/drawing/2014/main" id="{73151EB0-04D9-4937-8C63-B4D1D43F84E4}"/>
              </a:ext>
            </a:extLst>
          </p:cNvPr>
          <p:cNvSpPr/>
          <p:nvPr/>
        </p:nvSpPr>
        <p:spPr>
          <a:xfrm>
            <a:off x="6336728" y="1504734"/>
            <a:ext cx="1589715" cy="761249"/>
          </a:xfrm>
          <a:prstGeom prst="cloudCallout">
            <a:avLst>
              <a:gd name="adj1" fmla="val -58512"/>
              <a:gd name="adj2" fmla="val 34688"/>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cs typeface="Calibri" panose="020F0502020204030204" pitchFamily="34" charset="0"/>
            </a:endParaRPr>
          </a:p>
        </p:txBody>
      </p:sp>
      <p:pic>
        <p:nvPicPr>
          <p:cNvPr id="59" name="Graphic 58" descr="Snow outline">
            <a:extLst>
              <a:ext uri="{FF2B5EF4-FFF2-40B4-BE49-F238E27FC236}">
                <a16:creationId xmlns:a16="http://schemas.microsoft.com/office/drawing/2014/main" id="{E97D7F32-907D-41A0-9764-8FA45986512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816830" y="1500332"/>
            <a:ext cx="637300" cy="637300"/>
          </a:xfrm>
          <a:prstGeom prst="rect">
            <a:avLst/>
          </a:prstGeom>
        </p:spPr>
      </p:pic>
      <p:sp>
        <p:nvSpPr>
          <p:cNvPr id="7" name="Slide Number Placeholder 6">
            <a:extLst>
              <a:ext uri="{FF2B5EF4-FFF2-40B4-BE49-F238E27FC236}">
                <a16:creationId xmlns:a16="http://schemas.microsoft.com/office/drawing/2014/main" id="{27D6265B-14C5-4847-93F7-0BECA4FFA560}"/>
              </a:ext>
            </a:extLst>
          </p:cNvPr>
          <p:cNvSpPr>
            <a:spLocks noGrp="1"/>
          </p:cNvSpPr>
          <p:nvPr>
            <p:ph type="sldNum" sz="quarter" idx="12"/>
          </p:nvPr>
        </p:nvSpPr>
        <p:spPr/>
        <p:txBody>
          <a:bodyPr/>
          <a:lstStyle/>
          <a:p>
            <a:fld id="{330EA680-D336-4FF7-8B7A-9848BB0A1C32}" type="slidenum">
              <a:rPr lang="en-GB" smtClean="0"/>
              <a:pPr/>
              <a:t>8</a:t>
            </a:fld>
            <a:endParaRPr lang="en-GB"/>
          </a:p>
        </p:txBody>
      </p:sp>
      <p:pic>
        <p:nvPicPr>
          <p:cNvPr id="5" name="Grafik 4">
            <a:extLst>
              <a:ext uri="{FF2B5EF4-FFF2-40B4-BE49-F238E27FC236}">
                <a16:creationId xmlns:a16="http://schemas.microsoft.com/office/drawing/2014/main" id="{6D160DF1-E805-DBF2-4F8A-ABCDCE77E522}"/>
              </a:ext>
            </a:extLst>
          </p:cNvPr>
          <p:cNvPicPr>
            <a:picLocks noChangeAspect="1"/>
          </p:cNvPicPr>
          <p:nvPr/>
        </p:nvPicPr>
        <p:blipFill rotWithShape="1">
          <a:blip r:embed="rId13">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3720009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par>
                                <p:cTn id="14" presetID="10" presetClass="entr" presetSubtype="0" fill="hold"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6876000" cy="523220"/>
          </a:xfrm>
          <a:prstGeom prst="rect">
            <a:avLst/>
          </a:prstGeom>
          <a:noFill/>
        </p:spPr>
        <p:txBody>
          <a:bodyPr wrap="square" rtlCol="0">
            <a:spAutoFit/>
          </a:bodyPr>
          <a:lstStyle/>
          <a:p>
            <a:r>
              <a:rPr lang="en-GB" sz="2800" b="1">
                <a:solidFill>
                  <a:srgbClr val="008B95"/>
                </a:solidFill>
                <a:latin typeface="Arial" panose="020B0604020202020204" pitchFamily="34" charset="0"/>
                <a:cs typeface="Arial" panose="020B0604020202020204" pitchFamily="34" charset="0"/>
              </a:rPr>
              <a:t>The research cycle</a:t>
            </a:r>
          </a:p>
        </p:txBody>
      </p:sp>
      <p:pic>
        <p:nvPicPr>
          <p:cNvPr id="28" name="Content Placeholder 24" descr="Bubble Tea outline">
            <a:extLst>
              <a:ext uri="{FF2B5EF4-FFF2-40B4-BE49-F238E27FC236}">
                <a16:creationId xmlns:a16="http://schemas.microsoft.com/office/drawing/2014/main" id="{7FB7FB32-29D7-4247-9C2E-65DC5EBB1A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976016">
            <a:off x="8654064" y="2332799"/>
            <a:ext cx="720000" cy="720000"/>
          </a:xfrm>
          <a:prstGeom prst="rect">
            <a:avLst/>
          </a:prstGeom>
        </p:spPr>
      </p:pic>
      <p:pic>
        <p:nvPicPr>
          <p:cNvPr id="48" name="Graphic 47" descr="Laptop with solid fill">
            <a:extLst>
              <a:ext uri="{FF2B5EF4-FFF2-40B4-BE49-F238E27FC236}">
                <a16:creationId xmlns:a16="http://schemas.microsoft.com/office/drawing/2014/main" id="{76451607-9CFA-463A-8913-478CE4D152F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428488" y="2370561"/>
            <a:ext cx="720000" cy="720000"/>
          </a:xfrm>
          <a:prstGeom prst="rect">
            <a:avLst/>
          </a:prstGeom>
        </p:spPr>
      </p:pic>
      <p:pic>
        <p:nvPicPr>
          <p:cNvPr id="49" name="Graphic 48" descr="Splash outline">
            <a:extLst>
              <a:ext uri="{FF2B5EF4-FFF2-40B4-BE49-F238E27FC236}">
                <a16:creationId xmlns:a16="http://schemas.microsoft.com/office/drawing/2014/main" id="{C5528A4B-F8C6-4D6D-BCE4-45BABE4D962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620425" y="2519772"/>
            <a:ext cx="401571" cy="401571"/>
          </a:xfrm>
          <a:prstGeom prst="rect">
            <a:avLst/>
          </a:prstGeom>
        </p:spPr>
      </p:pic>
      <p:pic>
        <p:nvPicPr>
          <p:cNvPr id="50" name="Graphic 49" descr="Wave Gesture outline">
            <a:extLst>
              <a:ext uri="{FF2B5EF4-FFF2-40B4-BE49-F238E27FC236}">
                <a16:creationId xmlns:a16="http://schemas.microsoft.com/office/drawing/2014/main" id="{E5860D91-6D89-4A67-A5EF-FF8B472C183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434089" y="4439178"/>
            <a:ext cx="720000" cy="720000"/>
          </a:xfrm>
          <a:prstGeom prst="rect">
            <a:avLst/>
          </a:prstGeom>
        </p:spPr>
      </p:pic>
      <p:pic>
        <p:nvPicPr>
          <p:cNvPr id="51" name="Graphic 50" descr="Walk outline">
            <a:extLst>
              <a:ext uri="{FF2B5EF4-FFF2-40B4-BE49-F238E27FC236}">
                <a16:creationId xmlns:a16="http://schemas.microsoft.com/office/drawing/2014/main" id="{192744EF-CCB0-4E06-BDD9-0C01B9E0CFF8}"/>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584601" y="4439178"/>
            <a:ext cx="720000" cy="720000"/>
          </a:xfrm>
          <a:prstGeom prst="rect">
            <a:avLst/>
          </a:prstGeom>
        </p:spPr>
      </p:pic>
      <p:pic>
        <p:nvPicPr>
          <p:cNvPr id="52" name="Graphic 51" descr="Train outline">
            <a:extLst>
              <a:ext uri="{FF2B5EF4-FFF2-40B4-BE49-F238E27FC236}">
                <a16:creationId xmlns:a16="http://schemas.microsoft.com/office/drawing/2014/main" id="{C2F1956A-8256-486D-9CAF-194E91F99CC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435969" y="3405168"/>
            <a:ext cx="720000" cy="720000"/>
          </a:xfrm>
          <a:prstGeom prst="rect">
            <a:avLst/>
          </a:prstGeom>
        </p:spPr>
      </p:pic>
      <p:pic>
        <p:nvPicPr>
          <p:cNvPr id="53" name="Graphic 52" descr="Laptop with solid fill">
            <a:extLst>
              <a:ext uri="{FF2B5EF4-FFF2-40B4-BE49-F238E27FC236}">
                <a16:creationId xmlns:a16="http://schemas.microsoft.com/office/drawing/2014/main" id="{B56C445F-26F2-485F-BC78-BE0930F33F88}"/>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30665" y="3405169"/>
            <a:ext cx="326848" cy="326848"/>
          </a:xfrm>
          <a:prstGeom prst="rect">
            <a:avLst/>
          </a:prstGeom>
        </p:spPr>
      </p:pic>
      <p:pic>
        <p:nvPicPr>
          <p:cNvPr id="54" name="Graphic 53" descr="Run outline">
            <a:extLst>
              <a:ext uri="{FF2B5EF4-FFF2-40B4-BE49-F238E27FC236}">
                <a16:creationId xmlns:a16="http://schemas.microsoft.com/office/drawing/2014/main" id="{60F726E9-6D30-439F-A943-0099BF599F22}"/>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8584601" y="3372017"/>
            <a:ext cx="720000" cy="720000"/>
          </a:xfrm>
          <a:prstGeom prst="rect">
            <a:avLst/>
          </a:prstGeom>
        </p:spPr>
      </p:pic>
      <p:sp>
        <p:nvSpPr>
          <p:cNvPr id="55" name="Arrow: Circular 54">
            <a:extLst>
              <a:ext uri="{FF2B5EF4-FFF2-40B4-BE49-F238E27FC236}">
                <a16:creationId xmlns:a16="http://schemas.microsoft.com/office/drawing/2014/main" id="{3B4B56B9-E386-4AC0-AF72-23F45ECC705A}"/>
              </a:ext>
            </a:extLst>
          </p:cNvPr>
          <p:cNvSpPr/>
          <p:nvPr/>
        </p:nvSpPr>
        <p:spPr>
          <a:xfrm rot="4389717" flipH="1" flipV="1">
            <a:off x="4243200" y="2455450"/>
            <a:ext cx="3529071" cy="3635198"/>
          </a:xfrm>
          <a:prstGeom prst="circularArrow">
            <a:avLst>
              <a:gd name="adj1" fmla="val 4965"/>
              <a:gd name="adj2" fmla="val 519831"/>
              <a:gd name="adj3" fmla="val 20464940"/>
              <a:gd name="adj4" fmla="val 532327"/>
              <a:gd name="adj5" fmla="val 6730"/>
            </a:avLst>
          </a:prstGeom>
          <a:solidFill>
            <a:srgbClr val="008B9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56" name="Rectangle: Rounded Corners 55">
            <a:extLst>
              <a:ext uri="{FF2B5EF4-FFF2-40B4-BE49-F238E27FC236}">
                <a16:creationId xmlns:a16="http://schemas.microsoft.com/office/drawing/2014/main" id="{2815164C-4E19-4790-BCF5-6901BD83317D}"/>
              </a:ext>
            </a:extLst>
          </p:cNvPr>
          <p:cNvSpPr/>
          <p:nvPr/>
        </p:nvSpPr>
        <p:spPr>
          <a:xfrm>
            <a:off x="5319606" y="2572697"/>
            <a:ext cx="1427879"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 </a:t>
            </a:r>
            <a:r>
              <a:rPr lang="en-GB" sz="1600" kern="0">
                <a:solidFill>
                  <a:srgbClr val="008B95"/>
                </a:solidFill>
                <a:latin typeface="Calibri" panose="020F0502020204030204" pitchFamily="34" charset="0"/>
                <a:cs typeface="Calibri" panose="020F0502020204030204" pitchFamily="34" charset="0"/>
                <a:sym typeface="Arial"/>
              </a:rPr>
              <a:t>Research</a:t>
            </a: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 question</a:t>
            </a:r>
          </a:p>
        </p:txBody>
      </p:sp>
      <p:sp>
        <p:nvSpPr>
          <p:cNvPr id="57" name="Rectangle: Rounded Corners 56">
            <a:extLst>
              <a:ext uri="{FF2B5EF4-FFF2-40B4-BE49-F238E27FC236}">
                <a16:creationId xmlns:a16="http://schemas.microsoft.com/office/drawing/2014/main" id="{F03B5E77-DBEF-4EAA-8813-F004E5575934}"/>
              </a:ext>
            </a:extLst>
          </p:cNvPr>
          <p:cNvSpPr/>
          <p:nvPr/>
        </p:nvSpPr>
        <p:spPr>
          <a:xfrm>
            <a:off x="6590508" y="5008129"/>
            <a:ext cx="1376258" cy="504612"/>
          </a:xfrm>
          <a:prstGeom prst="roundRect">
            <a:avLst/>
          </a:prstGeom>
          <a:solidFill>
            <a:schemeClr val="bg1">
              <a:lumMod val="85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Store data + results</a:t>
            </a:r>
          </a:p>
        </p:txBody>
      </p:sp>
      <p:sp>
        <p:nvSpPr>
          <p:cNvPr id="58" name="Rectangle: Rounded Corners 57">
            <a:extLst>
              <a:ext uri="{FF2B5EF4-FFF2-40B4-BE49-F238E27FC236}">
                <a16:creationId xmlns:a16="http://schemas.microsoft.com/office/drawing/2014/main" id="{2A645FA4-C86A-478D-9C1D-D3D70898B771}"/>
              </a:ext>
            </a:extLst>
          </p:cNvPr>
          <p:cNvSpPr/>
          <p:nvPr/>
        </p:nvSpPr>
        <p:spPr>
          <a:xfrm>
            <a:off x="5319606" y="5563665"/>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Write report</a:t>
            </a:r>
          </a:p>
        </p:txBody>
      </p:sp>
      <p:sp>
        <p:nvSpPr>
          <p:cNvPr id="59" name="Rectangle: Rounded Corners 58">
            <a:extLst>
              <a:ext uri="{FF2B5EF4-FFF2-40B4-BE49-F238E27FC236}">
                <a16:creationId xmlns:a16="http://schemas.microsoft.com/office/drawing/2014/main" id="{8D767591-C5A4-4F03-BE9E-B589EE5CF0F1}"/>
              </a:ext>
            </a:extLst>
          </p:cNvPr>
          <p:cNvSpPr/>
          <p:nvPr/>
        </p:nvSpPr>
        <p:spPr>
          <a:xfrm>
            <a:off x="3738597" y="3790413"/>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Publish</a:t>
            </a:r>
          </a:p>
        </p:txBody>
      </p:sp>
      <p:sp>
        <p:nvSpPr>
          <p:cNvPr id="60" name="Rectangle: Rounded Corners 59">
            <a:extLst>
              <a:ext uri="{FF2B5EF4-FFF2-40B4-BE49-F238E27FC236}">
                <a16:creationId xmlns:a16="http://schemas.microsoft.com/office/drawing/2014/main" id="{343A6B60-3FD6-4361-A96B-37B976A980D2}"/>
              </a:ext>
            </a:extLst>
          </p:cNvPr>
          <p:cNvSpPr/>
          <p:nvPr/>
        </p:nvSpPr>
        <p:spPr>
          <a:xfrm>
            <a:off x="4040351" y="3181555"/>
            <a:ext cx="1376257"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Reuse</a:t>
            </a:r>
          </a:p>
        </p:txBody>
      </p:sp>
      <p:sp>
        <p:nvSpPr>
          <p:cNvPr id="61" name="Rectangle: Rounded Corners 60">
            <a:extLst>
              <a:ext uri="{FF2B5EF4-FFF2-40B4-BE49-F238E27FC236}">
                <a16:creationId xmlns:a16="http://schemas.microsoft.com/office/drawing/2014/main" id="{1960217F-F3CA-4828-A065-C7C42605523B}"/>
              </a:ext>
            </a:extLst>
          </p:cNvPr>
          <p:cNvSpPr/>
          <p:nvPr/>
        </p:nvSpPr>
        <p:spPr>
          <a:xfrm>
            <a:off x="6919016" y="3790413"/>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Collect data</a:t>
            </a:r>
          </a:p>
        </p:txBody>
      </p:sp>
      <p:sp>
        <p:nvSpPr>
          <p:cNvPr id="62" name="Rectangle: Rounded Corners 61">
            <a:extLst>
              <a:ext uri="{FF2B5EF4-FFF2-40B4-BE49-F238E27FC236}">
                <a16:creationId xmlns:a16="http://schemas.microsoft.com/office/drawing/2014/main" id="{54AE309B-F9E7-46C8-8FD3-8BCA49D24146}"/>
              </a:ext>
            </a:extLst>
          </p:cNvPr>
          <p:cNvSpPr/>
          <p:nvPr/>
        </p:nvSpPr>
        <p:spPr>
          <a:xfrm>
            <a:off x="6919016" y="4399271"/>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Analyse data</a:t>
            </a:r>
          </a:p>
        </p:txBody>
      </p:sp>
      <p:sp>
        <p:nvSpPr>
          <p:cNvPr id="63" name="Rectangle: Rounded Corners 62">
            <a:extLst>
              <a:ext uri="{FF2B5EF4-FFF2-40B4-BE49-F238E27FC236}">
                <a16:creationId xmlns:a16="http://schemas.microsoft.com/office/drawing/2014/main" id="{FA2A20AC-B743-45A8-89BB-47AD2CEA1824}"/>
              </a:ext>
            </a:extLst>
          </p:cNvPr>
          <p:cNvSpPr/>
          <p:nvPr/>
        </p:nvSpPr>
        <p:spPr>
          <a:xfrm>
            <a:off x="6590508" y="3181555"/>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Design study</a:t>
            </a:r>
          </a:p>
        </p:txBody>
      </p:sp>
      <p:sp>
        <p:nvSpPr>
          <p:cNvPr id="64" name="Rectangle: Rounded Corners 63">
            <a:extLst>
              <a:ext uri="{FF2B5EF4-FFF2-40B4-BE49-F238E27FC236}">
                <a16:creationId xmlns:a16="http://schemas.microsoft.com/office/drawing/2014/main" id="{520CA597-00DC-4021-A141-FAAA9FA740AF}"/>
              </a:ext>
            </a:extLst>
          </p:cNvPr>
          <p:cNvSpPr/>
          <p:nvPr/>
        </p:nvSpPr>
        <p:spPr>
          <a:xfrm>
            <a:off x="4040350" y="5008129"/>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Submit report</a:t>
            </a:r>
          </a:p>
        </p:txBody>
      </p:sp>
      <p:sp>
        <p:nvSpPr>
          <p:cNvPr id="65" name="Rectangle: Rounded Corners 64">
            <a:extLst>
              <a:ext uri="{FF2B5EF4-FFF2-40B4-BE49-F238E27FC236}">
                <a16:creationId xmlns:a16="http://schemas.microsoft.com/office/drawing/2014/main" id="{325EDEAF-D85D-44D8-9D5B-1161F4F7FC75}"/>
              </a:ext>
            </a:extLst>
          </p:cNvPr>
          <p:cNvSpPr/>
          <p:nvPr/>
        </p:nvSpPr>
        <p:spPr>
          <a:xfrm>
            <a:off x="3729072" y="4399271"/>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Peer review</a:t>
            </a:r>
          </a:p>
        </p:txBody>
      </p:sp>
      <p:pic>
        <p:nvPicPr>
          <p:cNvPr id="66" name="Graphic 65" descr="Female Profile outline">
            <a:extLst>
              <a:ext uri="{FF2B5EF4-FFF2-40B4-BE49-F238E27FC236}">
                <a16:creationId xmlns:a16="http://schemas.microsoft.com/office/drawing/2014/main" id="{A07B8AAB-CE21-49B6-9634-6C62AC8A2072}"/>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5713544" y="2031651"/>
            <a:ext cx="604848" cy="604848"/>
          </a:xfrm>
          <a:prstGeom prst="rect">
            <a:avLst/>
          </a:prstGeom>
        </p:spPr>
      </p:pic>
      <p:sp>
        <p:nvSpPr>
          <p:cNvPr id="33" name="Thought Bubble: Cloud 32">
            <a:extLst>
              <a:ext uri="{FF2B5EF4-FFF2-40B4-BE49-F238E27FC236}">
                <a16:creationId xmlns:a16="http://schemas.microsoft.com/office/drawing/2014/main" id="{ABCDE9A9-1758-4DB5-9490-A62BC47ADAB7}"/>
              </a:ext>
            </a:extLst>
          </p:cNvPr>
          <p:cNvSpPr/>
          <p:nvPr/>
        </p:nvSpPr>
        <p:spPr>
          <a:xfrm>
            <a:off x="6336728" y="1504734"/>
            <a:ext cx="1589715" cy="761249"/>
          </a:xfrm>
          <a:prstGeom prst="cloudCallout">
            <a:avLst>
              <a:gd name="adj1" fmla="val -58512"/>
              <a:gd name="adj2" fmla="val 34688"/>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cs typeface="Calibri" panose="020F0502020204030204" pitchFamily="34" charset="0"/>
            </a:endParaRPr>
          </a:p>
        </p:txBody>
      </p:sp>
      <p:pic>
        <p:nvPicPr>
          <p:cNvPr id="39" name="Graphic 38" descr="Snow outline">
            <a:extLst>
              <a:ext uri="{FF2B5EF4-FFF2-40B4-BE49-F238E27FC236}">
                <a16:creationId xmlns:a16="http://schemas.microsoft.com/office/drawing/2014/main" id="{42B985CD-9553-448B-A812-A5A01B774C43}"/>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6816830" y="1500332"/>
            <a:ext cx="637300" cy="637300"/>
          </a:xfrm>
          <a:prstGeom prst="rect">
            <a:avLst/>
          </a:prstGeom>
        </p:spPr>
      </p:pic>
      <p:sp>
        <p:nvSpPr>
          <p:cNvPr id="7" name="Slide Number Placeholder 6">
            <a:extLst>
              <a:ext uri="{FF2B5EF4-FFF2-40B4-BE49-F238E27FC236}">
                <a16:creationId xmlns:a16="http://schemas.microsoft.com/office/drawing/2014/main" id="{3B299B13-0730-46A4-B787-DE2712456BC9}"/>
              </a:ext>
            </a:extLst>
          </p:cNvPr>
          <p:cNvSpPr>
            <a:spLocks noGrp="1"/>
          </p:cNvSpPr>
          <p:nvPr>
            <p:ph type="sldNum" sz="quarter" idx="12"/>
          </p:nvPr>
        </p:nvSpPr>
        <p:spPr/>
        <p:txBody>
          <a:bodyPr/>
          <a:lstStyle/>
          <a:p>
            <a:fld id="{330EA680-D336-4FF7-8B7A-9848BB0A1C32}" type="slidenum">
              <a:rPr lang="en-GB" smtClean="0"/>
              <a:pPr/>
              <a:t>9</a:t>
            </a:fld>
            <a:endParaRPr lang="en-GB"/>
          </a:p>
        </p:txBody>
      </p:sp>
      <p:pic>
        <p:nvPicPr>
          <p:cNvPr id="5" name="Grafik 4">
            <a:extLst>
              <a:ext uri="{FF2B5EF4-FFF2-40B4-BE49-F238E27FC236}">
                <a16:creationId xmlns:a16="http://schemas.microsoft.com/office/drawing/2014/main" id="{B7CD6649-95D9-90E7-9145-82BB3830EAFC}"/>
              </a:ext>
            </a:extLst>
          </p:cNvPr>
          <p:cNvPicPr>
            <a:picLocks noChangeAspect="1"/>
          </p:cNvPicPr>
          <p:nvPr/>
        </p:nvPicPr>
        <p:blipFill rotWithShape="1">
          <a:blip r:embed="rId21">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2787920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par>
                                <p:cTn id="8" presetID="10" presetClass="entr" presetSubtype="0" fill="hold"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500"/>
                                        <p:tgtEl>
                                          <p:spTgt spid="49"/>
                                        </p:tgtEl>
                                      </p:cBhvr>
                                    </p:animEffect>
                                  </p:childTnLst>
                                </p:cTn>
                              </p:par>
                              <p:par>
                                <p:cTn id="11" presetID="10"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500"/>
                                        <p:tgtEl>
                                          <p:spTgt spid="52"/>
                                        </p:tgtEl>
                                      </p:cBhvr>
                                    </p:animEffect>
                                  </p:childTnLst>
                                </p:cTn>
                              </p:par>
                              <p:par>
                                <p:cTn id="17" presetID="10" presetClass="entr" presetSubtype="0" fill="hold" nodeType="with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500"/>
                                        <p:tgtEl>
                                          <p:spTgt spid="53"/>
                                        </p:tgtEl>
                                      </p:cBhvr>
                                    </p:animEffect>
                                  </p:childTnLst>
                                </p:cTn>
                              </p:par>
                              <p:par>
                                <p:cTn id="20" presetID="10" presetClass="entr" presetSubtype="0" fill="hold" nodeType="withEffect">
                                  <p:stCondLst>
                                    <p:cond delay="0"/>
                                  </p:stCondLst>
                                  <p:childTnLst>
                                    <p:set>
                                      <p:cBhvr>
                                        <p:cTn id="21" dur="1" fill="hold">
                                          <p:stCondLst>
                                            <p:cond delay="0"/>
                                          </p:stCondLst>
                                        </p:cTn>
                                        <p:tgtEl>
                                          <p:spTgt spid="54"/>
                                        </p:tgtEl>
                                        <p:attrNameLst>
                                          <p:attrName>style.visibility</p:attrName>
                                        </p:attrNameLst>
                                      </p:cBhvr>
                                      <p:to>
                                        <p:strVal val="visible"/>
                                      </p:to>
                                    </p:set>
                                    <p:animEffect transition="in" filter="fade">
                                      <p:cBhvr>
                                        <p:cTn id="22" dur="500"/>
                                        <p:tgtEl>
                                          <p:spTgt spid="54"/>
                                        </p:tgtEl>
                                      </p:cBhvr>
                                    </p:animEffect>
                                  </p:childTnLst>
                                </p:cTn>
                              </p:par>
                              <p:par>
                                <p:cTn id="23" presetID="10" presetClass="entr" presetSubtype="0" fill="hold" nodeType="with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500"/>
                                        <p:tgtEl>
                                          <p:spTgt spid="50"/>
                                        </p:tgtEl>
                                      </p:cBhvr>
                                    </p:animEffect>
                                  </p:childTnLst>
                                </p:cTn>
                              </p:par>
                              <p:par>
                                <p:cTn id="26" presetID="10" presetClass="entr" presetSubtype="0"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6876000" cy="523220"/>
          </a:xfrm>
          <a:prstGeom prst="rect">
            <a:avLst/>
          </a:prstGeom>
          <a:noFill/>
        </p:spPr>
        <p:txBody>
          <a:bodyPr wrap="square" rtlCol="0">
            <a:spAutoFit/>
          </a:bodyPr>
          <a:lstStyle/>
          <a:p>
            <a:r>
              <a:rPr lang="en-GB" sz="2800" b="1">
                <a:solidFill>
                  <a:srgbClr val="008B95"/>
                </a:solidFill>
                <a:latin typeface="Arial" panose="020B0604020202020204" pitchFamily="34" charset="0"/>
                <a:cs typeface="Arial" panose="020B0604020202020204" pitchFamily="34" charset="0"/>
              </a:rPr>
              <a:t>The research cycle</a:t>
            </a:r>
          </a:p>
        </p:txBody>
      </p:sp>
      <p:pic>
        <p:nvPicPr>
          <p:cNvPr id="24" name="Graphic 23" descr="Document outline">
            <a:extLst>
              <a:ext uri="{FF2B5EF4-FFF2-40B4-BE49-F238E27FC236}">
                <a16:creationId xmlns:a16="http://schemas.microsoft.com/office/drawing/2014/main" id="{884C235E-E1DF-40EC-B0F2-EED2F846A94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65278" y="5927001"/>
            <a:ext cx="720000" cy="720000"/>
          </a:xfrm>
          <a:prstGeom prst="rect">
            <a:avLst/>
          </a:prstGeom>
        </p:spPr>
      </p:pic>
      <p:pic>
        <p:nvPicPr>
          <p:cNvPr id="25" name="Graphic 24" descr="Quill outline">
            <a:extLst>
              <a:ext uri="{FF2B5EF4-FFF2-40B4-BE49-F238E27FC236}">
                <a16:creationId xmlns:a16="http://schemas.microsoft.com/office/drawing/2014/main" id="{4FE25604-FD9D-4958-ADB9-41ACA04B23A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118612" y="5698725"/>
            <a:ext cx="720000" cy="720000"/>
          </a:xfrm>
          <a:prstGeom prst="rect">
            <a:avLst/>
          </a:prstGeom>
        </p:spPr>
      </p:pic>
      <p:sp>
        <p:nvSpPr>
          <p:cNvPr id="26" name="Arrow: Circular 25">
            <a:extLst>
              <a:ext uri="{FF2B5EF4-FFF2-40B4-BE49-F238E27FC236}">
                <a16:creationId xmlns:a16="http://schemas.microsoft.com/office/drawing/2014/main" id="{4F2AAEE0-C36A-45DA-8D44-0A65485E985E}"/>
              </a:ext>
            </a:extLst>
          </p:cNvPr>
          <p:cNvSpPr/>
          <p:nvPr/>
        </p:nvSpPr>
        <p:spPr>
          <a:xfrm rot="4389717" flipH="1" flipV="1">
            <a:off x="4243200" y="2455450"/>
            <a:ext cx="3529071" cy="3635198"/>
          </a:xfrm>
          <a:prstGeom prst="circularArrow">
            <a:avLst>
              <a:gd name="adj1" fmla="val 4965"/>
              <a:gd name="adj2" fmla="val 519831"/>
              <a:gd name="adj3" fmla="val 20464940"/>
              <a:gd name="adj4" fmla="val 532327"/>
              <a:gd name="adj5" fmla="val 6730"/>
            </a:avLst>
          </a:prstGeom>
          <a:solidFill>
            <a:srgbClr val="008B9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27" name="Rectangle: Rounded Corners 26">
            <a:extLst>
              <a:ext uri="{FF2B5EF4-FFF2-40B4-BE49-F238E27FC236}">
                <a16:creationId xmlns:a16="http://schemas.microsoft.com/office/drawing/2014/main" id="{DC0B4D37-7AC1-428C-A331-6B4FF6E2757E}"/>
              </a:ext>
            </a:extLst>
          </p:cNvPr>
          <p:cNvSpPr/>
          <p:nvPr/>
        </p:nvSpPr>
        <p:spPr>
          <a:xfrm>
            <a:off x="5319606" y="2572697"/>
            <a:ext cx="1427879"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 </a:t>
            </a:r>
            <a:r>
              <a:rPr lang="en-GB" sz="1600" kern="0">
                <a:solidFill>
                  <a:srgbClr val="008B95"/>
                </a:solidFill>
                <a:latin typeface="Calibri" panose="020F0502020204030204" pitchFamily="34" charset="0"/>
                <a:cs typeface="Calibri" panose="020F0502020204030204" pitchFamily="34" charset="0"/>
                <a:sym typeface="Arial"/>
              </a:rPr>
              <a:t>Research</a:t>
            </a: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 question</a:t>
            </a:r>
          </a:p>
        </p:txBody>
      </p:sp>
      <p:sp>
        <p:nvSpPr>
          <p:cNvPr id="28" name="Rectangle: Rounded Corners 27">
            <a:extLst>
              <a:ext uri="{FF2B5EF4-FFF2-40B4-BE49-F238E27FC236}">
                <a16:creationId xmlns:a16="http://schemas.microsoft.com/office/drawing/2014/main" id="{9DB81AAB-A144-4463-AE00-5CB17280E04D}"/>
              </a:ext>
            </a:extLst>
          </p:cNvPr>
          <p:cNvSpPr/>
          <p:nvPr/>
        </p:nvSpPr>
        <p:spPr>
          <a:xfrm>
            <a:off x="6590508" y="5008129"/>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Store data + results</a:t>
            </a:r>
          </a:p>
        </p:txBody>
      </p:sp>
      <p:sp>
        <p:nvSpPr>
          <p:cNvPr id="29" name="Rectangle: Rounded Corners 28">
            <a:extLst>
              <a:ext uri="{FF2B5EF4-FFF2-40B4-BE49-F238E27FC236}">
                <a16:creationId xmlns:a16="http://schemas.microsoft.com/office/drawing/2014/main" id="{CAB15DDA-7AB5-4267-BD3C-E8781F4457B4}"/>
              </a:ext>
            </a:extLst>
          </p:cNvPr>
          <p:cNvSpPr/>
          <p:nvPr/>
        </p:nvSpPr>
        <p:spPr>
          <a:xfrm>
            <a:off x="5319606" y="5563665"/>
            <a:ext cx="1376258" cy="504612"/>
          </a:xfrm>
          <a:prstGeom prst="roundRect">
            <a:avLst/>
          </a:prstGeom>
          <a:solidFill>
            <a:schemeClr val="bg1">
              <a:lumMod val="85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Write report</a:t>
            </a:r>
          </a:p>
        </p:txBody>
      </p:sp>
      <p:sp>
        <p:nvSpPr>
          <p:cNvPr id="30" name="Rectangle: Rounded Corners 29">
            <a:extLst>
              <a:ext uri="{FF2B5EF4-FFF2-40B4-BE49-F238E27FC236}">
                <a16:creationId xmlns:a16="http://schemas.microsoft.com/office/drawing/2014/main" id="{80864FF8-F3F6-4EB1-8226-19FAD6A46AC3}"/>
              </a:ext>
            </a:extLst>
          </p:cNvPr>
          <p:cNvSpPr/>
          <p:nvPr/>
        </p:nvSpPr>
        <p:spPr>
          <a:xfrm>
            <a:off x="3738597" y="3790413"/>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Publish</a:t>
            </a:r>
          </a:p>
        </p:txBody>
      </p:sp>
      <p:sp>
        <p:nvSpPr>
          <p:cNvPr id="31" name="Rectangle: Rounded Corners 30">
            <a:extLst>
              <a:ext uri="{FF2B5EF4-FFF2-40B4-BE49-F238E27FC236}">
                <a16:creationId xmlns:a16="http://schemas.microsoft.com/office/drawing/2014/main" id="{1AAA4FC9-102C-4DF3-8DD7-1D6CB0C3858F}"/>
              </a:ext>
            </a:extLst>
          </p:cNvPr>
          <p:cNvSpPr/>
          <p:nvPr/>
        </p:nvSpPr>
        <p:spPr>
          <a:xfrm>
            <a:off x="4040351" y="3181555"/>
            <a:ext cx="1376257"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Reuse</a:t>
            </a:r>
          </a:p>
        </p:txBody>
      </p:sp>
      <p:sp>
        <p:nvSpPr>
          <p:cNvPr id="32" name="Rectangle: Rounded Corners 31">
            <a:extLst>
              <a:ext uri="{FF2B5EF4-FFF2-40B4-BE49-F238E27FC236}">
                <a16:creationId xmlns:a16="http://schemas.microsoft.com/office/drawing/2014/main" id="{6051592D-C1DA-4F79-93B5-7F377BBF1945}"/>
              </a:ext>
            </a:extLst>
          </p:cNvPr>
          <p:cNvSpPr/>
          <p:nvPr/>
        </p:nvSpPr>
        <p:spPr>
          <a:xfrm>
            <a:off x="6919016" y="3790413"/>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Collect data</a:t>
            </a:r>
          </a:p>
        </p:txBody>
      </p:sp>
      <p:sp>
        <p:nvSpPr>
          <p:cNvPr id="33" name="Rectangle: Rounded Corners 32">
            <a:extLst>
              <a:ext uri="{FF2B5EF4-FFF2-40B4-BE49-F238E27FC236}">
                <a16:creationId xmlns:a16="http://schemas.microsoft.com/office/drawing/2014/main" id="{44F62FD0-81D6-4519-A88B-BBB42E2B3987}"/>
              </a:ext>
            </a:extLst>
          </p:cNvPr>
          <p:cNvSpPr/>
          <p:nvPr/>
        </p:nvSpPr>
        <p:spPr>
          <a:xfrm>
            <a:off x="6919016" y="4399271"/>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Analyse data</a:t>
            </a:r>
          </a:p>
        </p:txBody>
      </p:sp>
      <p:sp>
        <p:nvSpPr>
          <p:cNvPr id="34" name="Rectangle: Rounded Corners 33">
            <a:extLst>
              <a:ext uri="{FF2B5EF4-FFF2-40B4-BE49-F238E27FC236}">
                <a16:creationId xmlns:a16="http://schemas.microsoft.com/office/drawing/2014/main" id="{B65A3CDE-91F8-44D0-B8E2-2D6DE8CD37E2}"/>
              </a:ext>
            </a:extLst>
          </p:cNvPr>
          <p:cNvSpPr/>
          <p:nvPr/>
        </p:nvSpPr>
        <p:spPr>
          <a:xfrm>
            <a:off x="6590508" y="3181555"/>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Design study</a:t>
            </a:r>
          </a:p>
        </p:txBody>
      </p:sp>
      <p:sp>
        <p:nvSpPr>
          <p:cNvPr id="35" name="Rectangle: Rounded Corners 34">
            <a:extLst>
              <a:ext uri="{FF2B5EF4-FFF2-40B4-BE49-F238E27FC236}">
                <a16:creationId xmlns:a16="http://schemas.microsoft.com/office/drawing/2014/main" id="{43DEF11E-767B-4865-8A67-E377B8A7385D}"/>
              </a:ext>
            </a:extLst>
          </p:cNvPr>
          <p:cNvSpPr/>
          <p:nvPr/>
        </p:nvSpPr>
        <p:spPr>
          <a:xfrm>
            <a:off x="4040350" y="5008129"/>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Submit report</a:t>
            </a:r>
          </a:p>
        </p:txBody>
      </p:sp>
      <p:sp>
        <p:nvSpPr>
          <p:cNvPr id="36" name="Rectangle: Rounded Corners 35">
            <a:extLst>
              <a:ext uri="{FF2B5EF4-FFF2-40B4-BE49-F238E27FC236}">
                <a16:creationId xmlns:a16="http://schemas.microsoft.com/office/drawing/2014/main" id="{E33C02BA-9748-4BA9-88FB-9988027CBB66}"/>
              </a:ext>
            </a:extLst>
          </p:cNvPr>
          <p:cNvSpPr/>
          <p:nvPr/>
        </p:nvSpPr>
        <p:spPr>
          <a:xfrm>
            <a:off x="3729072" y="4399271"/>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Peer review</a:t>
            </a:r>
          </a:p>
        </p:txBody>
      </p:sp>
      <p:pic>
        <p:nvPicPr>
          <p:cNvPr id="37" name="Graphic 36" descr="Female Profile outline">
            <a:extLst>
              <a:ext uri="{FF2B5EF4-FFF2-40B4-BE49-F238E27FC236}">
                <a16:creationId xmlns:a16="http://schemas.microsoft.com/office/drawing/2014/main" id="{926E8570-CCF2-42FD-AB0B-2582503ABCE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713544" y="2031651"/>
            <a:ext cx="604848" cy="604848"/>
          </a:xfrm>
          <a:prstGeom prst="rect">
            <a:avLst/>
          </a:prstGeom>
        </p:spPr>
      </p:pic>
      <p:sp>
        <p:nvSpPr>
          <p:cNvPr id="44" name="Thought Bubble: Cloud 43">
            <a:extLst>
              <a:ext uri="{FF2B5EF4-FFF2-40B4-BE49-F238E27FC236}">
                <a16:creationId xmlns:a16="http://schemas.microsoft.com/office/drawing/2014/main" id="{8F474353-B8CA-42AA-B6FA-F68780580CD8}"/>
              </a:ext>
            </a:extLst>
          </p:cNvPr>
          <p:cNvSpPr/>
          <p:nvPr/>
        </p:nvSpPr>
        <p:spPr>
          <a:xfrm>
            <a:off x="6336728" y="1504734"/>
            <a:ext cx="1589715" cy="761249"/>
          </a:xfrm>
          <a:prstGeom prst="cloudCallout">
            <a:avLst>
              <a:gd name="adj1" fmla="val -58512"/>
              <a:gd name="adj2" fmla="val 34688"/>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cs typeface="Calibri" panose="020F0502020204030204" pitchFamily="34" charset="0"/>
            </a:endParaRPr>
          </a:p>
        </p:txBody>
      </p:sp>
      <p:pic>
        <p:nvPicPr>
          <p:cNvPr id="50" name="Graphic 49" descr="Snow outline">
            <a:extLst>
              <a:ext uri="{FF2B5EF4-FFF2-40B4-BE49-F238E27FC236}">
                <a16:creationId xmlns:a16="http://schemas.microsoft.com/office/drawing/2014/main" id="{40DF5FA4-44C8-4910-A3FC-EA94E72AAB5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816830" y="1500332"/>
            <a:ext cx="637300" cy="637300"/>
          </a:xfrm>
          <a:prstGeom prst="rect">
            <a:avLst/>
          </a:prstGeom>
        </p:spPr>
      </p:pic>
      <p:sp>
        <p:nvSpPr>
          <p:cNvPr id="7" name="Slide Number Placeholder 6">
            <a:extLst>
              <a:ext uri="{FF2B5EF4-FFF2-40B4-BE49-F238E27FC236}">
                <a16:creationId xmlns:a16="http://schemas.microsoft.com/office/drawing/2014/main" id="{1FBBF471-3AAD-4DB6-BF81-F143835F6928}"/>
              </a:ext>
            </a:extLst>
          </p:cNvPr>
          <p:cNvSpPr>
            <a:spLocks noGrp="1"/>
          </p:cNvSpPr>
          <p:nvPr>
            <p:ph type="sldNum" sz="quarter" idx="12"/>
          </p:nvPr>
        </p:nvSpPr>
        <p:spPr/>
        <p:txBody>
          <a:bodyPr/>
          <a:lstStyle/>
          <a:p>
            <a:fld id="{330EA680-D336-4FF7-8B7A-9848BB0A1C32}" type="slidenum">
              <a:rPr lang="en-GB" smtClean="0"/>
              <a:pPr/>
              <a:t>10</a:t>
            </a:fld>
            <a:endParaRPr lang="en-GB"/>
          </a:p>
        </p:txBody>
      </p:sp>
      <p:pic>
        <p:nvPicPr>
          <p:cNvPr id="5" name="Grafik 4">
            <a:extLst>
              <a:ext uri="{FF2B5EF4-FFF2-40B4-BE49-F238E27FC236}">
                <a16:creationId xmlns:a16="http://schemas.microsoft.com/office/drawing/2014/main" id="{351629E6-7E64-C126-FFB9-30281537B023}"/>
              </a:ext>
            </a:extLst>
          </p:cNvPr>
          <p:cNvPicPr>
            <a:picLocks noChangeAspect="1"/>
          </p:cNvPicPr>
          <p:nvPr/>
        </p:nvPicPr>
        <p:blipFill rotWithShape="1">
          <a:blip r:embed="rId11">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2856034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6876000" cy="523220"/>
          </a:xfrm>
          <a:prstGeom prst="rect">
            <a:avLst/>
          </a:prstGeom>
          <a:noFill/>
        </p:spPr>
        <p:txBody>
          <a:bodyPr wrap="square" rtlCol="0">
            <a:spAutoFit/>
          </a:bodyPr>
          <a:lstStyle/>
          <a:p>
            <a:r>
              <a:rPr lang="en-GB" sz="2800" b="1">
                <a:solidFill>
                  <a:srgbClr val="008B95"/>
                </a:solidFill>
                <a:latin typeface="Arial" panose="020B0604020202020204" pitchFamily="34" charset="0"/>
                <a:cs typeface="Arial" panose="020B0604020202020204" pitchFamily="34" charset="0"/>
              </a:rPr>
              <a:t>The research cycle</a:t>
            </a:r>
          </a:p>
        </p:txBody>
      </p:sp>
      <p:pic>
        <p:nvPicPr>
          <p:cNvPr id="24" name="Graphic 23" descr="Open hand outline">
            <a:extLst>
              <a:ext uri="{FF2B5EF4-FFF2-40B4-BE49-F238E27FC236}">
                <a16:creationId xmlns:a16="http://schemas.microsoft.com/office/drawing/2014/main" id="{554004CF-B691-4303-A12D-C75A7235E0B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94475" y="5291626"/>
            <a:ext cx="720000" cy="720000"/>
          </a:xfrm>
          <a:prstGeom prst="rect">
            <a:avLst/>
          </a:prstGeom>
        </p:spPr>
      </p:pic>
      <p:pic>
        <p:nvPicPr>
          <p:cNvPr id="25" name="Graphic 24" descr="Document outline">
            <a:extLst>
              <a:ext uri="{FF2B5EF4-FFF2-40B4-BE49-F238E27FC236}">
                <a16:creationId xmlns:a16="http://schemas.microsoft.com/office/drawing/2014/main" id="{52638873-FDF8-4A23-B45D-5E382DB6A76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150586" y="4847955"/>
            <a:ext cx="720000" cy="720000"/>
          </a:xfrm>
          <a:prstGeom prst="rect">
            <a:avLst/>
          </a:prstGeom>
        </p:spPr>
      </p:pic>
      <p:sp>
        <p:nvSpPr>
          <p:cNvPr id="26" name="Arrow: Circular 25">
            <a:extLst>
              <a:ext uri="{FF2B5EF4-FFF2-40B4-BE49-F238E27FC236}">
                <a16:creationId xmlns:a16="http://schemas.microsoft.com/office/drawing/2014/main" id="{A72DADC4-0C5C-4207-BFF1-DD7B117A7B31}"/>
              </a:ext>
            </a:extLst>
          </p:cNvPr>
          <p:cNvSpPr/>
          <p:nvPr/>
        </p:nvSpPr>
        <p:spPr>
          <a:xfrm rot="4389717" flipH="1" flipV="1">
            <a:off x="4243200" y="2455450"/>
            <a:ext cx="3529071" cy="3635198"/>
          </a:xfrm>
          <a:prstGeom prst="circularArrow">
            <a:avLst>
              <a:gd name="adj1" fmla="val 4965"/>
              <a:gd name="adj2" fmla="val 519831"/>
              <a:gd name="adj3" fmla="val 20464940"/>
              <a:gd name="adj4" fmla="val 532327"/>
              <a:gd name="adj5" fmla="val 6730"/>
            </a:avLst>
          </a:prstGeom>
          <a:solidFill>
            <a:srgbClr val="008B9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27" name="Rectangle: Rounded Corners 26">
            <a:extLst>
              <a:ext uri="{FF2B5EF4-FFF2-40B4-BE49-F238E27FC236}">
                <a16:creationId xmlns:a16="http://schemas.microsoft.com/office/drawing/2014/main" id="{7846E2BF-DD13-479C-AC28-E59E8471AFA5}"/>
              </a:ext>
            </a:extLst>
          </p:cNvPr>
          <p:cNvSpPr/>
          <p:nvPr/>
        </p:nvSpPr>
        <p:spPr>
          <a:xfrm>
            <a:off x="5319606" y="2572697"/>
            <a:ext cx="1427879"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 </a:t>
            </a:r>
            <a:r>
              <a:rPr lang="en-GB" sz="1600" kern="0">
                <a:solidFill>
                  <a:srgbClr val="008B95"/>
                </a:solidFill>
                <a:latin typeface="Calibri" panose="020F0502020204030204" pitchFamily="34" charset="0"/>
                <a:cs typeface="Calibri" panose="020F0502020204030204" pitchFamily="34" charset="0"/>
                <a:sym typeface="Arial"/>
              </a:rPr>
              <a:t>Research</a:t>
            </a: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 question</a:t>
            </a:r>
          </a:p>
        </p:txBody>
      </p:sp>
      <p:sp>
        <p:nvSpPr>
          <p:cNvPr id="28" name="Rectangle: Rounded Corners 27">
            <a:extLst>
              <a:ext uri="{FF2B5EF4-FFF2-40B4-BE49-F238E27FC236}">
                <a16:creationId xmlns:a16="http://schemas.microsoft.com/office/drawing/2014/main" id="{CDECE262-D929-4A71-9721-89B21D57BEF4}"/>
              </a:ext>
            </a:extLst>
          </p:cNvPr>
          <p:cNvSpPr/>
          <p:nvPr/>
        </p:nvSpPr>
        <p:spPr>
          <a:xfrm>
            <a:off x="6590508" y="5008129"/>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Store data + results</a:t>
            </a:r>
          </a:p>
        </p:txBody>
      </p:sp>
      <p:sp>
        <p:nvSpPr>
          <p:cNvPr id="29" name="Rectangle: Rounded Corners 28">
            <a:extLst>
              <a:ext uri="{FF2B5EF4-FFF2-40B4-BE49-F238E27FC236}">
                <a16:creationId xmlns:a16="http://schemas.microsoft.com/office/drawing/2014/main" id="{BD2E340A-BB16-4819-BC55-FAE9B2E55E8B}"/>
              </a:ext>
            </a:extLst>
          </p:cNvPr>
          <p:cNvSpPr/>
          <p:nvPr/>
        </p:nvSpPr>
        <p:spPr>
          <a:xfrm>
            <a:off x="5319606" y="5563665"/>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Write report</a:t>
            </a:r>
          </a:p>
        </p:txBody>
      </p:sp>
      <p:sp>
        <p:nvSpPr>
          <p:cNvPr id="30" name="Rectangle: Rounded Corners 29">
            <a:extLst>
              <a:ext uri="{FF2B5EF4-FFF2-40B4-BE49-F238E27FC236}">
                <a16:creationId xmlns:a16="http://schemas.microsoft.com/office/drawing/2014/main" id="{613DD069-C865-4512-843E-A89EF7A114E4}"/>
              </a:ext>
            </a:extLst>
          </p:cNvPr>
          <p:cNvSpPr/>
          <p:nvPr/>
        </p:nvSpPr>
        <p:spPr>
          <a:xfrm>
            <a:off x="3738597" y="3790413"/>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Publish</a:t>
            </a:r>
          </a:p>
        </p:txBody>
      </p:sp>
      <p:sp>
        <p:nvSpPr>
          <p:cNvPr id="31" name="Rectangle: Rounded Corners 30">
            <a:extLst>
              <a:ext uri="{FF2B5EF4-FFF2-40B4-BE49-F238E27FC236}">
                <a16:creationId xmlns:a16="http://schemas.microsoft.com/office/drawing/2014/main" id="{1EB5C6A7-37DE-4650-A9FA-59571B927B38}"/>
              </a:ext>
            </a:extLst>
          </p:cNvPr>
          <p:cNvSpPr/>
          <p:nvPr/>
        </p:nvSpPr>
        <p:spPr>
          <a:xfrm>
            <a:off x="4040351" y="3181555"/>
            <a:ext cx="1376257"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Reuse</a:t>
            </a:r>
          </a:p>
        </p:txBody>
      </p:sp>
      <p:sp>
        <p:nvSpPr>
          <p:cNvPr id="32" name="Rectangle: Rounded Corners 31">
            <a:extLst>
              <a:ext uri="{FF2B5EF4-FFF2-40B4-BE49-F238E27FC236}">
                <a16:creationId xmlns:a16="http://schemas.microsoft.com/office/drawing/2014/main" id="{26B728AE-FC20-4B0E-A20F-E910244B3C70}"/>
              </a:ext>
            </a:extLst>
          </p:cNvPr>
          <p:cNvSpPr/>
          <p:nvPr/>
        </p:nvSpPr>
        <p:spPr>
          <a:xfrm>
            <a:off x="6919016" y="3790413"/>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Collect data</a:t>
            </a:r>
          </a:p>
        </p:txBody>
      </p:sp>
      <p:sp>
        <p:nvSpPr>
          <p:cNvPr id="33" name="Rectangle: Rounded Corners 32">
            <a:extLst>
              <a:ext uri="{FF2B5EF4-FFF2-40B4-BE49-F238E27FC236}">
                <a16:creationId xmlns:a16="http://schemas.microsoft.com/office/drawing/2014/main" id="{AED4F8CD-467C-4565-B5C0-7F3703F2E4FF}"/>
              </a:ext>
            </a:extLst>
          </p:cNvPr>
          <p:cNvSpPr/>
          <p:nvPr/>
        </p:nvSpPr>
        <p:spPr>
          <a:xfrm>
            <a:off x="6919016" y="4399271"/>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Analyse data</a:t>
            </a:r>
          </a:p>
        </p:txBody>
      </p:sp>
      <p:sp>
        <p:nvSpPr>
          <p:cNvPr id="34" name="Rectangle: Rounded Corners 33">
            <a:extLst>
              <a:ext uri="{FF2B5EF4-FFF2-40B4-BE49-F238E27FC236}">
                <a16:creationId xmlns:a16="http://schemas.microsoft.com/office/drawing/2014/main" id="{C22597A5-702C-42A1-B774-0ADDE438C0A4}"/>
              </a:ext>
            </a:extLst>
          </p:cNvPr>
          <p:cNvSpPr/>
          <p:nvPr/>
        </p:nvSpPr>
        <p:spPr>
          <a:xfrm>
            <a:off x="6590508" y="3181555"/>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Design study</a:t>
            </a:r>
          </a:p>
        </p:txBody>
      </p:sp>
      <p:sp>
        <p:nvSpPr>
          <p:cNvPr id="35" name="Rectangle: Rounded Corners 34">
            <a:extLst>
              <a:ext uri="{FF2B5EF4-FFF2-40B4-BE49-F238E27FC236}">
                <a16:creationId xmlns:a16="http://schemas.microsoft.com/office/drawing/2014/main" id="{726D1653-2690-4EA8-A0B6-31CE4BE3FE5F}"/>
              </a:ext>
            </a:extLst>
          </p:cNvPr>
          <p:cNvSpPr/>
          <p:nvPr/>
        </p:nvSpPr>
        <p:spPr>
          <a:xfrm>
            <a:off x="4040350" y="5008129"/>
            <a:ext cx="1376258" cy="504612"/>
          </a:xfrm>
          <a:prstGeom prst="roundRect">
            <a:avLst/>
          </a:prstGeom>
          <a:solidFill>
            <a:schemeClr val="bg1">
              <a:lumMod val="85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Submit report</a:t>
            </a:r>
          </a:p>
        </p:txBody>
      </p:sp>
      <p:sp>
        <p:nvSpPr>
          <p:cNvPr id="36" name="Rectangle: Rounded Corners 35">
            <a:extLst>
              <a:ext uri="{FF2B5EF4-FFF2-40B4-BE49-F238E27FC236}">
                <a16:creationId xmlns:a16="http://schemas.microsoft.com/office/drawing/2014/main" id="{5C33132B-4EF5-4E4B-A63E-06DE984D7FD0}"/>
              </a:ext>
            </a:extLst>
          </p:cNvPr>
          <p:cNvSpPr/>
          <p:nvPr/>
        </p:nvSpPr>
        <p:spPr>
          <a:xfrm>
            <a:off x="3729072" y="4399271"/>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Peer review</a:t>
            </a:r>
          </a:p>
        </p:txBody>
      </p:sp>
      <p:pic>
        <p:nvPicPr>
          <p:cNvPr id="37" name="Graphic 36" descr="Female Profile outline">
            <a:extLst>
              <a:ext uri="{FF2B5EF4-FFF2-40B4-BE49-F238E27FC236}">
                <a16:creationId xmlns:a16="http://schemas.microsoft.com/office/drawing/2014/main" id="{03FFF02A-6D91-4812-8C13-8D1E223FB20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713544" y="2031651"/>
            <a:ext cx="604848" cy="604848"/>
          </a:xfrm>
          <a:prstGeom prst="rect">
            <a:avLst/>
          </a:prstGeom>
        </p:spPr>
      </p:pic>
      <p:sp>
        <p:nvSpPr>
          <p:cNvPr id="44" name="Thought Bubble: Cloud 43">
            <a:extLst>
              <a:ext uri="{FF2B5EF4-FFF2-40B4-BE49-F238E27FC236}">
                <a16:creationId xmlns:a16="http://schemas.microsoft.com/office/drawing/2014/main" id="{3A041370-2039-41A1-AEE1-0C2B98D3C245}"/>
              </a:ext>
            </a:extLst>
          </p:cNvPr>
          <p:cNvSpPr/>
          <p:nvPr/>
        </p:nvSpPr>
        <p:spPr>
          <a:xfrm>
            <a:off x="6336728" y="1504734"/>
            <a:ext cx="1589715" cy="761249"/>
          </a:xfrm>
          <a:prstGeom prst="cloudCallout">
            <a:avLst>
              <a:gd name="adj1" fmla="val -58512"/>
              <a:gd name="adj2" fmla="val 34688"/>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cs typeface="Calibri" panose="020F0502020204030204" pitchFamily="34" charset="0"/>
            </a:endParaRPr>
          </a:p>
        </p:txBody>
      </p:sp>
      <p:pic>
        <p:nvPicPr>
          <p:cNvPr id="50" name="Graphic 49" descr="Snow outline">
            <a:extLst>
              <a:ext uri="{FF2B5EF4-FFF2-40B4-BE49-F238E27FC236}">
                <a16:creationId xmlns:a16="http://schemas.microsoft.com/office/drawing/2014/main" id="{849B8786-6B2E-498A-AEA9-39466D65DFE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816830" y="1500332"/>
            <a:ext cx="637300" cy="637300"/>
          </a:xfrm>
          <a:prstGeom prst="rect">
            <a:avLst/>
          </a:prstGeom>
        </p:spPr>
      </p:pic>
      <p:sp>
        <p:nvSpPr>
          <p:cNvPr id="7" name="Slide Number Placeholder 6">
            <a:extLst>
              <a:ext uri="{FF2B5EF4-FFF2-40B4-BE49-F238E27FC236}">
                <a16:creationId xmlns:a16="http://schemas.microsoft.com/office/drawing/2014/main" id="{0F9A6BBE-7F48-4C11-B2D6-27254AECEED5}"/>
              </a:ext>
            </a:extLst>
          </p:cNvPr>
          <p:cNvSpPr>
            <a:spLocks noGrp="1"/>
          </p:cNvSpPr>
          <p:nvPr>
            <p:ph type="sldNum" sz="quarter" idx="12"/>
          </p:nvPr>
        </p:nvSpPr>
        <p:spPr/>
        <p:txBody>
          <a:bodyPr/>
          <a:lstStyle/>
          <a:p>
            <a:fld id="{330EA680-D336-4FF7-8B7A-9848BB0A1C32}" type="slidenum">
              <a:rPr lang="en-GB" smtClean="0"/>
              <a:pPr/>
              <a:t>11</a:t>
            </a:fld>
            <a:endParaRPr lang="en-GB"/>
          </a:p>
        </p:txBody>
      </p:sp>
      <p:pic>
        <p:nvPicPr>
          <p:cNvPr id="5" name="Grafik 4">
            <a:extLst>
              <a:ext uri="{FF2B5EF4-FFF2-40B4-BE49-F238E27FC236}">
                <a16:creationId xmlns:a16="http://schemas.microsoft.com/office/drawing/2014/main" id="{63C6EF70-FD28-87A3-F3B1-037127553DCE}"/>
              </a:ext>
            </a:extLst>
          </p:cNvPr>
          <p:cNvPicPr>
            <a:picLocks noChangeAspect="1"/>
          </p:cNvPicPr>
          <p:nvPr/>
        </p:nvPicPr>
        <p:blipFill rotWithShape="1">
          <a:blip r:embed="rId11">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2870764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6876000" cy="523220"/>
          </a:xfrm>
          <a:prstGeom prst="rect">
            <a:avLst/>
          </a:prstGeom>
          <a:noFill/>
        </p:spPr>
        <p:txBody>
          <a:bodyPr wrap="square" rtlCol="0">
            <a:spAutoFit/>
          </a:bodyPr>
          <a:lstStyle/>
          <a:p>
            <a:r>
              <a:rPr lang="en-GB" sz="2800" b="1">
                <a:solidFill>
                  <a:srgbClr val="008B95"/>
                </a:solidFill>
                <a:latin typeface="Arial" panose="020B0604020202020204" pitchFamily="34" charset="0"/>
                <a:cs typeface="Arial" panose="020B0604020202020204" pitchFamily="34" charset="0"/>
              </a:rPr>
              <a:t>The research cycle</a:t>
            </a:r>
          </a:p>
        </p:txBody>
      </p:sp>
      <p:pic>
        <p:nvPicPr>
          <p:cNvPr id="5" name="Content Placeholder 25" descr="Clipboard Mixed outline">
            <a:extLst>
              <a:ext uri="{FF2B5EF4-FFF2-40B4-BE49-F238E27FC236}">
                <a16:creationId xmlns:a16="http://schemas.microsoft.com/office/drawing/2014/main" id="{C328D898-161C-4A8C-8B6C-B089509A2D5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87643" y="4288129"/>
            <a:ext cx="720000" cy="720000"/>
          </a:xfrm>
          <a:prstGeom prst="rect">
            <a:avLst/>
          </a:prstGeom>
        </p:spPr>
      </p:pic>
      <p:pic>
        <p:nvPicPr>
          <p:cNvPr id="26" name="Graphic 25" descr="Magnifying glass outline">
            <a:extLst>
              <a:ext uri="{FF2B5EF4-FFF2-40B4-BE49-F238E27FC236}">
                <a16:creationId xmlns:a16="http://schemas.microsoft.com/office/drawing/2014/main" id="{3B0BD284-901F-4056-9E64-B42490CD13A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36815" y="4288129"/>
            <a:ext cx="720000" cy="720000"/>
          </a:xfrm>
          <a:prstGeom prst="rect">
            <a:avLst/>
          </a:prstGeom>
        </p:spPr>
      </p:pic>
      <p:sp>
        <p:nvSpPr>
          <p:cNvPr id="27" name="Arrow: Circular 26">
            <a:extLst>
              <a:ext uri="{FF2B5EF4-FFF2-40B4-BE49-F238E27FC236}">
                <a16:creationId xmlns:a16="http://schemas.microsoft.com/office/drawing/2014/main" id="{9BB7A255-041B-40D7-BBFA-BC17D27E0F9E}"/>
              </a:ext>
            </a:extLst>
          </p:cNvPr>
          <p:cNvSpPr/>
          <p:nvPr/>
        </p:nvSpPr>
        <p:spPr>
          <a:xfrm rot="4389717" flipH="1" flipV="1">
            <a:off x="4243200" y="2455450"/>
            <a:ext cx="3529071" cy="3635198"/>
          </a:xfrm>
          <a:prstGeom prst="circularArrow">
            <a:avLst>
              <a:gd name="adj1" fmla="val 4965"/>
              <a:gd name="adj2" fmla="val 519831"/>
              <a:gd name="adj3" fmla="val 20464940"/>
              <a:gd name="adj4" fmla="val 532327"/>
              <a:gd name="adj5" fmla="val 6730"/>
            </a:avLst>
          </a:prstGeom>
          <a:solidFill>
            <a:srgbClr val="008B9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28" name="Rectangle: Rounded Corners 27">
            <a:extLst>
              <a:ext uri="{FF2B5EF4-FFF2-40B4-BE49-F238E27FC236}">
                <a16:creationId xmlns:a16="http://schemas.microsoft.com/office/drawing/2014/main" id="{84D9B461-4BA2-4542-A888-CD1572D066BF}"/>
              </a:ext>
            </a:extLst>
          </p:cNvPr>
          <p:cNvSpPr/>
          <p:nvPr/>
        </p:nvSpPr>
        <p:spPr>
          <a:xfrm>
            <a:off x="5319606" y="2572697"/>
            <a:ext cx="1427879"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 </a:t>
            </a:r>
            <a:r>
              <a:rPr lang="en-GB" sz="1600" kern="0">
                <a:solidFill>
                  <a:srgbClr val="008B95"/>
                </a:solidFill>
                <a:latin typeface="Calibri" panose="020F0502020204030204" pitchFamily="34" charset="0"/>
                <a:cs typeface="Calibri" panose="020F0502020204030204" pitchFamily="34" charset="0"/>
                <a:sym typeface="Arial"/>
              </a:rPr>
              <a:t>Research</a:t>
            </a: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 question</a:t>
            </a:r>
          </a:p>
        </p:txBody>
      </p:sp>
      <p:sp>
        <p:nvSpPr>
          <p:cNvPr id="29" name="Rectangle: Rounded Corners 28">
            <a:extLst>
              <a:ext uri="{FF2B5EF4-FFF2-40B4-BE49-F238E27FC236}">
                <a16:creationId xmlns:a16="http://schemas.microsoft.com/office/drawing/2014/main" id="{6FB1EA05-B561-4853-9DDA-9A31B7688951}"/>
              </a:ext>
            </a:extLst>
          </p:cNvPr>
          <p:cNvSpPr/>
          <p:nvPr/>
        </p:nvSpPr>
        <p:spPr>
          <a:xfrm>
            <a:off x="6590508" y="5008129"/>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Store data + results</a:t>
            </a:r>
          </a:p>
        </p:txBody>
      </p:sp>
      <p:sp>
        <p:nvSpPr>
          <p:cNvPr id="30" name="Rectangle: Rounded Corners 29">
            <a:extLst>
              <a:ext uri="{FF2B5EF4-FFF2-40B4-BE49-F238E27FC236}">
                <a16:creationId xmlns:a16="http://schemas.microsoft.com/office/drawing/2014/main" id="{C190E62A-EF04-4D27-8EB1-A736B6D6B58E}"/>
              </a:ext>
            </a:extLst>
          </p:cNvPr>
          <p:cNvSpPr/>
          <p:nvPr/>
        </p:nvSpPr>
        <p:spPr>
          <a:xfrm>
            <a:off x="5319606" y="5563665"/>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Write report</a:t>
            </a:r>
          </a:p>
        </p:txBody>
      </p:sp>
      <p:sp>
        <p:nvSpPr>
          <p:cNvPr id="31" name="Rectangle: Rounded Corners 30">
            <a:extLst>
              <a:ext uri="{FF2B5EF4-FFF2-40B4-BE49-F238E27FC236}">
                <a16:creationId xmlns:a16="http://schemas.microsoft.com/office/drawing/2014/main" id="{30D9D124-137E-4743-A06F-5393902E4C66}"/>
              </a:ext>
            </a:extLst>
          </p:cNvPr>
          <p:cNvSpPr/>
          <p:nvPr/>
        </p:nvSpPr>
        <p:spPr>
          <a:xfrm>
            <a:off x="3738597" y="3790413"/>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Publish</a:t>
            </a:r>
          </a:p>
        </p:txBody>
      </p:sp>
      <p:sp>
        <p:nvSpPr>
          <p:cNvPr id="32" name="Rectangle: Rounded Corners 31">
            <a:extLst>
              <a:ext uri="{FF2B5EF4-FFF2-40B4-BE49-F238E27FC236}">
                <a16:creationId xmlns:a16="http://schemas.microsoft.com/office/drawing/2014/main" id="{7A0750CA-95D2-44EC-BACD-052323A43400}"/>
              </a:ext>
            </a:extLst>
          </p:cNvPr>
          <p:cNvSpPr/>
          <p:nvPr/>
        </p:nvSpPr>
        <p:spPr>
          <a:xfrm>
            <a:off x="4040351" y="3181555"/>
            <a:ext cx="1376257"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Reuse</a:t>
            </a:r>
          </a:p>
        </p:txBody>
      </p:sp>
      <p:sp>
        <p:nvSpPr>
          <p:cNvPr id="33" name="Rectangle: Rounded Corners 32">
            <a:extLst>
              <a:ext uri="{FF2B5EF4-FFF2-40B4-BE49-F238E27FC236}">
                <a16:creationId xmlns:a16="http://schemas.microsoft.com/office/drawing/2014/main" id="{314BD17A-654D-4605-9E33-E82926B19309}"/>
              </a:ext>
            </a:extLst>
          </p:cNvPr>
          <p:cNvSpPr/>
          <p:nvPr/>
        </p:nvSpPr>
        <p:spPr>
          <a:xfrm>
            <a:off x="6919016" y="3790413"/>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Collect data</a:t>
            </a:r>
          </a:p>
        </p:txBody>
      </p:sp>
      <p:sp>
        <p:nvSpPr>
          <p:cNvPr id="34" name="Rectangle: Rounded Corners 33">
            <a:extLst>
              <a:ext uri="{FF2B5EF4-FFF2-40B4-BE49-F238E27FC236}">
                <a16:creationId xmlns:a16="http://schemas.microsoft.com/office/drawing/2014/main" id="{B761F988-17E1-44D7-A62E-67E79FCE4C55}"/>
              </a:ext>
            </a:extLst>
          </p:cNvPr>
          <p:cNvSpPr/>
          <p:nvPr/>
        </p:nvSpPr>
        <p:spPr>
          <a:xfrm>
            <a:off x="6919016" y="4399271"/>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Analyse data</a:t>
            </a:r>
          </a:p>
        </p:txBody>
      </p:sp>
      <p:sp>
        <p:nvSpPr>
          <p:cNvPr id="35" name="Rectangle: Rounded Corners 34">
            <a:extLst>
              <a:ext uri="{FF2B5EF4-FFF2-40B4-BE49-F238E27FC236}">
                <a16:creationId xmlns:a16="http://schemas.microsoft.com/office/drawing/2014/main" id="{43E912D0-5160-4B58-A0E3-4DDF7E0D8885}"/>
              </a:ext>
            </a:extLst>
          </p:cNvPr>
          <p:cNvSpPr/>
          <p:nvPr/>
        </p:nvSpPr>
        <p:spPr>
          <a:xfrm>
            <a:off x="6590508" y="3181555"/>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Design study</a:t>
            </a:r>
          </a:p>
        </p:txBody>
      </p:sp>
      <p:sp>
        <p:nvSpPr>
          <p:cNvPr id="36" name="Rectangle: Rounded Corners 35">
            <a:extLst>
              <a:ext uri="{FF2B5EF4-FFF2-40B4-BE49-F238E27FC236}">
                <a16:creationId xmlns:a16="http://schemas.microsoft.com/office/drawing/2014/main" id="{41D31161-7C95-4F51-89D8-3FAAEDAE02D0}"/>
              </a:ext>
            </a:extLst>
          </p:cNvPr>
          <p:cNvSpPr/>
          <p:nvPr/>
        </p:nvSpPr>
        <p:spPr>
          <a:xfrm>
            <a:off x="4040350" y="5008129"/>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Submit report</a:t>
            </a:r>
          </a:p>
        </p:txBody>
      </p:sp>
      <p:sp>
        <p:nvSpPr>
          <p:cNvPr id="37" name="Rectangle: Rounded Corners 36">
            <a:extLst>
              <a:ext uri="{FF2B5EF4-FFF2-40B4-BE49-F238E27FC236}">
                <a16:creationId xmlns:a16="http://schemas.microsoft.com/office/drawing/2014/main" id="{39736F59-9C72-4555-906A-4250A2ED931A}"/>
              </a:ext>
            </a:extLst>
          </p:cNvPr>
          <p:cNvSpPr/>
          <p:nvPr/>
        </p:nvSpPr>
        <p:spPr>
          <a:xfrm>
            <a:off x="3729072" y="4399271"/>
            <a:ext cx="1376258" cy="504612"/>
          </a:xfrm>
          <a:prstGeom prst="roundRect">
            <a:avLst/>
          </a:prstGeom>
          <a:solidFill>
            <a:schemeClr val="bg1">
              <a:lumMod val="85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Peer review</a:t>
            </a:r>
          </a:p>
        </p:txBody>
      </p:sp>
      <p:pic>
        <p:nvPicPr>
          <p:cNvPr id="38" name="Graphic 37" descr="Female Profile outline">
            <a:extLst>
              <a:ext uri="{FF2B5EF4-FFF2-40B4-BE49-F238E27FC236}">
                <a16:creationId xmlns:a16="http://schemas.microsoft.com/office/drawing/2014/main" id="{D8027296-3810-49AC-B478-DC081ED582A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713544" y="2031651"/>
            <a:ext cx="604848" cy="604848"/>
          </a:xfrm>
          <a:prstGeom prst="rect">
            <a:avLst/>
          </a:prstGeom>
        </p:spPr>
      </p:pic>
      <p:sp>
        <p:nvSpPr>
          <p:cNvPr id="51" name="Thought Bubble: Cloud 50">
            <a:extLst>
              <a:ext uri="{FF2B5EF4-FFF2-40B4-BE49-F238E27FC236}">
                <a16:creationId xmlns:a16="http://schemas.microsoft.com/office/drawing/2014/main" id="{DBAFD62E-0D7B-4CFA-A209-F3883608083E}"/>
              </a:ext>
            </a:extLst>
          </p:cNvPr>
          <p:cNvSpPr/>
          <p:nvPr/>
        </p:nvSpPr>
        <p:spPr>
          <a:xfrm>
            <a:off x="6336728" y="1504734"/>
            <a:ext cx="1589715" cy="761249"/>
          </a:xfrm>
          <a:prstGeom prst="cloudCallout">
            <a:avLst>
              <a:gd name="adj1" fmla="val -58512"/>
              <a:gd name="adj2" fmla="val 34688"/>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cs typeface="Calibri" panose="020F0502020204030204" pitchFamily="34" charset="0"/>
            </a:endParaRPr>
          </a:p>
        </p:txBody>
      </p:sp>
      <p:pic>
        <p:nvPicPr>
          <p:cNvPr id="57" name="Graphic 56" descr="Snow outline">
            <a:extLst>
              <a:ext uri="{FF2B5EF4-FFF2-40B4-BE49-F238E27FC236}">
                <a16:creationId xmlns:a16="http://schemas.microsoft.com/office/drawing/2014/main" id="{049FC848-744A-4643-BE0D-622546F82FB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816830" y="1500332"/>
            <a:ext cx="637300" cy="637300"/>
          </a:xfrm>
          <a:prstGeom prst="rect">
            <a:avLst/>
          </a:prstGeom>
        </p:spPr>
      </p:pic>
      <p:sp>
        <p:nvSpPr>
          <p:cNvPr id="8" name="Slide Number Placeholder 7">
            <a:extLst>
              <a:ext uri="{FF2B5EF4-FFF2-40B4-BE49-F238E27FC236}">
                <a16:creationId xmlns:a16="http://schemas.microsoft.com/office/drawing/2014/main" id="{D8C617CF-013B-4972-8E7F-C7F59CED6B6A}"/>
              </a:ext>
            </a:extLst>
          </p:cNvPr>
          <p:cNvSpPr>
            <a:spLocks noGrp="1"/>
          </p:cNvSpPr>
          <p:nvPr>
            <p:ph type="sldNum" sz="quarter" idx="12"/>
          </p:nvPr>
        </p:nvSpPr>
        <p:spPr/>
        <p:txBody>
          <a:bodyPr/>
          <a:lstStyle/>
          <a:p>
            <a:fld id="{330EA680-D336-4FF7-8B7A-9848BB0A1C32}" type="slidenum">
              <a:rPr lang="en-GB" smtClean="0"/>
              <a:pPr/>
              <a:t>12</a:t>
            </a:fld>
            <a:endParaRPr lang="en-GB"/>
          </a:p>
        </p:txBody>
      </p:sp>
      <p:pic>
        <p:nvPicPr>
          <p:cNvPr id="6" name="Grafik 5">
            <a:extLst>
              <a:ext uri="{FF2B5EF4-FFF2-40B4-BE49-F238E27FC236}">
                <a16:creationId xmlns:a16="http://schemas.microsoft.com/office/drawing/2014/main" id="{49BBCEFF-EF3E-916F-530A-2CE0C3AC2E94}"/>
              </a:ext>
            </a:extLst>
          </p:cNvPr>
          <p:cNvPicPr>
            <a:picLocks noChangeAspect="1"/>
          </p:cNvPicPr>
          <p:nvPr/>
        </p:nvPicPr>
        <p:blipFill rotWithShape="1">
          <a:blip r:embed="rId11">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209133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6876000" cy="523220"/>
          </a:xfrm>
          <a:prstGeom prst="rect">
            <a:avLst/>
          </a:prstGeom>
          <a:noFill/>
        </p:spPr>
        <p:txBody>
          <a:bodyPr wrap="square" rtlCol="0">
            <a:spAutoFit/>
          </a:bodyPr>
          <a:lstStyle/>
          <a:p>
            <a:r>
              <a:rPr lang="en-GB" sz="2800" b="1">
                <a:solidFill>
                  <a:srgbClr val="008B95"/>
                </a:solidFill>
                <a:latin typeface="Arial" panose="020B0604020202020204" pitchFamily="34" charset="0"/>
                <a:cs typeface="Arial" panose="020B0604020202020204" pitchFamily="34" charset="0"/>
              </a:rPr>
              <a:t>The research cycle</a:t>
            </a:r>
          </a:p>
        </p:txBody>
      </p:sp>
      <p:pic>
        <p:nvPicPr>
          <p:cNvPr id="24" name="Graphic 23" descr="Star-struck face outline outline">
            <a:extLst>
              <a:ext uri="{FF2B5EF4-FFF2-40B4-BE49-F238E27FC236}">
                <a16:creationId xmlns:a16="http://schemas.microsoft.com/office/drawing/2014/main" id="{E1FA6E62-B46E-4FAF-9D7D-55DA03C377E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778271" y="3679271"/>
            <a:ext cx="720000" cy="720000"/>
          </a:xfrm>
          <a:prstGeom prst="rect">
            <a:avLst/>
          </a:prstGeom>
        </p:spPr>
      </p:pic>
      <p:sp>
        <p:nvSpPr>
          <p:cNvPr id="25" name="Arrow: Circular 24">
            <a:extLst>
              <a:ext uri="{FF2B5EF4-FFF2-40B4-BE49-F238E27FC236}">
                <a16:creationId xmlns:a16="http://schemas.microsoft.com/office/drawing/2014/main" id="{6ADD9DDB-8379-403C-A86B-AB890B30D92C}"/>
              </a:ext>
            </a:extLst>
          </p:cNvPr>
          <p:cNvSpPr/>
          <p:nvPr/>
        </p:nvSpPr>
        <p:spPr>
          <a:xfrm rot="4389717" flipH="1" flipV="1">
            <a:off x="4243200" y="2455450"/>
            <a:ext cx="3529071" cy="3635198"/>
          </a:xfrm>
          <a:prstGeom prst="circularArrow">
            <a:avLst>
              <a:gd name="adj1" fmla="val 4965"/>
              <a:gd name="adj2" fmla="val 519831"/>
              <a:gd name="adj3" fmla="val 20464940"/>
              <a:gd name="adj4" fmla="val 532327"/>
              <a:gd name="adj5" fmla="val 6730"/>
            </a:avLst>
          </a:prstGeom>
          <a:solidFill>
            <a:srgbClr val="008B9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26" name="Rectangle: Rounded Corners 25">
            <a:extLst>
              <a:ext uri="{FF2B5EF4-FFF2-40B4-BE49-F238E27FC236}">
                <a16:creationId xmlns:a16="http://schemas.microsoft.com/office/drawing/2014/main" id="{D801980F-F482-4514-AC07-470CBF79A443}"/>
              </a:ext>
            </a:extLst>
          </p:cNvPr>
          <p:cNvSpPr/>
          <p:nvPr/>
        </p:nvSpPr>
        <p:spPr>
          <a:xfrm>
            <a:off x="5319606" y="2572697"/>
            <a:ext cx="1427879"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 </a:t>
            </a:r>
            <a:r>
              <a:rPr lang="en-GB" sz="1600" kern="0">
                <a:solidFill>
                  <a:srgbClr val="008B95"/>
                </a:solidFill>
                <a:latin typeface="Calibri" panose="020F0502020204030204" pitchFamily="34" charset="0"/>
                <a:cs typeface="Calibri" panose="020F0502020204030204" pitchFamily="34" charset="0"/>
                <a:sym typeface="Arial"/>
              </a:rPr>
              <a:t>Research</a:t>
            </a: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 question</a:t>
            </a:r>
          </a:p>
        </p:txBody>
      </p:sp>
      <p:sp>
        <p:nvSpPr>
          <p:cNvPr id="27" name="Rectangle: Rounded Corners 26">
            <a:extLst>
              <a:ext uri="{FF2B5EF4-FFF2-40B4-BE49-F238E27FC236}">
                <a16:creationId xmlns:a16="http://schemas.microsoft.com/office/drawing/2014/main" id="{71A6CFC6-28ED-4639-9644-E439FEA157A2}"/>
              </a:ext>
            </a:extLst>
          </p:cNvPr>
          <p:cNvSpPr/>
          <p:nvPr/>
        </p:nvSpPr>
        <p:spPr>
          <a:xfrm>
            <a:off x="6590508" y="5008129"/>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Store data + results</a:t>
            </a:r>
          </a:p>
        </p:txBody>
      </p:sp>
      <p:sp>
        <p:nvSpPr>
          <p:cNvPr id="28" name="Rectangle: Rounded Corners 27">
            <a:extLst>
              <a:ext uri="{FF2B5EF4-FFF2-40B4-BE49-F238E27FC236}">
                <a16:creationId xmlns:a16="http://schemas.microsoft.com/office/drawing/2014/main" id="{DE2C8243-C8D5-4B9A-ACCF-746B50C25807}"/>
              </a:ext>
            </a:extLst>
          </p:cNvPr>
          <p:cNvSpPr/>
          <p:nvPr/>
        </p:nvSpPr>
        <p:spPr>
          <a:xfrm>
            <a:off x="5319606" y="5563665"/>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Write report</a:t>
            </a:r>
          </a:p>
        </p:txBody>
      </p:sp>
      <p:sp>
        <p:nvSpPr>
          <p:cNvPr id="29" name="Rectangle: Rounded Corners 28">
            <a:extLst>
              <a:ext uri="{FF2B5EF4-FFF2-40B4-BE49-F238E27FC236}">
                <a16:creationId xmlns:a16="http://schemas.microsoft.com/office/drawing/2014/main" id="{1C5B8223-9583-42BD-9BA5-390A7651FD5F}"/>
              </a:ext>
            </a:extLst>
          </p:cNvPr>
          <p:cNvSpPr/>
          <p:nvPr/>
        </p:nvSpPr>
        <p:spPr>
          <a:xfrm>
            <a:off x="3738597" y="3790413"/>
            <a:ext cx="1376258" cy="504612"/>
          </a:xfrm>
          <a:prstGeom prst="roundRect">
            <a:avLst/>
          </a:prstGeom>
          <a:solidFill>
            <a:schemeClr val="bg1">
              <a:lumMod val="85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Publish</a:t>
            </a:r>
          </a:p>
        </p:txBody>
      </p:sp>
      <p:sp>
        <p:nvSpPr>
          <p:cNvPr id="30" name="Rectangle: Rounded Corners 29">
            <a:extLst>
              <a:ext uri="{FF2B5EF4-FFF2-40B4-BE49-F238E27FC236}">
                <a16:creationId xmlns:a16="http://schemas.microsoft.com/office/drawing/2014/main" id="{F39A9976-B2DB-4749-98F7-3D16D22EAB2C}"/>
              </a:ext>
            </a:extLst>
          </p:cNvPr>
          <p:cNvSpPr/>
          <p:nvPr/>
        </p:nvSpPr>
        <p:spPr>
          <a:xfrm>
            <a:off x="4040351" y="3181555"/>
            <a:ext cx="1376257"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Reuse</a:t>
            </a:r>
          </a:p>
        </p:txBody>
      </p:sp>
      <p:sp>
        <p:nvSpPr>
          <p:cNvPr id="31" name="Rectangle: Rounded Corners 30">
            <a:extLst>
              <a:ext uri="{FF2B5EF4-FFF2-40B4-BE49-F238E27FC236}">
                <a16:creationId xmlns:a16="http://schemas.microsoft.com/office/drawing/2014/main" id="{7154DC8D-DC44-4FBC-BF25-8961A4EDB814}"/>
              </a:ext>
            </a:extLst>
          </p:cNvPr>
          <p:cNvSpPr/>
          <p:nvPr/>
        </p:nvSpPr>
        <p:spPr>
          <a:xfrm>
            <a:off x="6919016" y="3790413"/>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Collect data</a:t>
            </a:r>
          </a:p>
        </p:txBody>
      </p:sp>
      <p:sp>
        <p:nvSpPr>
          <p:cNvPr id="32" name="Rectangle: Rounded Corners 31">
            <a:extLst>
              <a:ext uri="{FF2B5EF4-FFF2-40B4-BE49-F238E27FC236}">
                <a16:creationId xmlns:a16="http://schemas.microsoft.com/office/drawing/2014/main" id="{27850F78-370F-4836-A99A-0B78256AE56F}"/>
              </a:ext>
            </a:extLst>
          </p:cNvPr>
          <p:cNvSpPr/>
          <p:nvPr/>
        </p:nvSpPr>
        <p:spPr>
          <a:xfrm>
            <a:off x="6919016" y="4399271"/>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Analyse data</a:t>
            </a:r>
          </a:p>
        </p:txBody>
      </p:sp>
      <p:sp>
        <p:nvSpPr>
          <p:cNvPr id="33" name="Rectangle: Rounded Corners 32">
            <a:extLst>
              <a:ext uri="{FF2B5EF4-FFF2-40B4-BE49-F238E27FC236}">
                <a16:creationId xmlns:a16="http://schemas.microsoft.com/office/drawing/2014/main" id="{C76DCBBB-974E-4987-8347-9152F7FE77C1}"/>
              </a:ext>
            </a:extLst>
          </p:cNvPr>
          <p:cNvSpPr/>
          <p:nvPr/>
        </p:nvSpPr>
        <p:spPr>
          <a:xfrm>
            <a:off x="6590508" y="3181555"/>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Design study</a:t>
            </a:r>
          </a:p>
        </p:txBody>
      </p:sp>
      <p:sp>
        <p:nvSpPr>
          <p:cNvPr id="34" name="Rectangle: Rounded Corners 33">
            <a:extLst>
              <a:ext uri="{FF2B5EF4-FFF2-40B4-BE49-F238E27FC236}">
                <a16:creationId xmlns:a16="http://schemas.microsoft.com/office/drawing/2014/main" id="{666C7E90-8726-4A95-99DB-0FA68D01F0AF}"/>
              </a:ext>
            </a:extLst>
          </p:cNvPr>
          <p:cNvSpPr/>
          <p:nvPr/>
        </p:nvSpPr>
        <p:spPr>
          <a:xfrm>
            <a:off x="4040350" y="5008129"/>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Submit report</a:t>
            </a:r>
          </a:p>
        </p:txBody>
      </p:sp>
      <p:sp>
        <p:nvSpPr>
          <p:cNvPr id="35" name="Rectangle: Rounded Corners 34">
            <a:extLst>
              <a:ext uri="{FF2B5EF4-FFF2-40B4-BE49-F238E27FC236}">
                <a16:creationId xmlns:a16="http://schemas.microsoft.com/office/drawing/2014/main" id="{B7D7EDF3-5C2D-47FA-85E7-812110875919}"/>
              </a:ext>
            </a:extLst>
          </p:cNvPr>
          <p:cNvSpPr/>
          <p:nvPr/>
        </p:nvSpPr>
        <p:spPr>
          <a:xfrm>
            <a:off x="3729072" y="4399271"/>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Peer review</a:t>
            </a:r>
          </a:p>
        </p:txBody>
      </p:sp>
      <p:pic>
        <p:nvPicPr>
          <p:cNvPr id="36" name="Graphic 35" descr="Female Profile outline">
            <a:extLst>
              <a:ext uri="{FF2B5EF4-FFF2-40B4-BE49-F238E27FC236}">
                <a16:creationId xmlns:a16="http://schemas.microsoft.com/office/drawing/2014/main" id="{DB198E6D-AA01-4ACD-9B09-1148DC3A129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13544" y="2031651"/>
            <a:ext cx="604848" cy="604848"/>
          </a:xfrm>
          <a:prstGeom prst="rect">
            <a:avLst/>
          </a:prstGeom>
        </p:spPr>
      </p:pic>
      <p:sp>
        <p:nvSpPr>
          <p:cNvPr id="43" name="Thought Bubble: Cloud 42">
            <a:extLst>
              <a:ext uri="{FF2B5EF4-FFF2-40B4-BE49-F238E27FC236}">
                <a16:creationId xmlns:a16="http://schemas.microsoft.com/office/drawing/2014/main" id="{3F0C97AB-48AC-47D9-B234-0A97808850C3}"/>
              </a:ext>
            </a:extLst>
          </p:cNvPr>
          <p:cNvSpPr/>
          <p:nvPr/>
        </p:nvSpPr>
        <p:spPr>
          <a:xfrm>
            <a:off x="6336728" y="1504734"/>
            <a:ext cx="1589715" cy="761249"/>
          </a:xfrm>
          <a:prstGeom prst="cloudCallout">
            <a:avLst>
              <a:gd name="adj1" fmla="val -58512"/>
              <a:gd name="adj2" fmla="val 34688"/>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cs typeface="Calibri" panose="020F0502020204030204" pitchFamily="34" charset="0"/>
            </a:endParaRPr>
          </a:p>
        </p:txBody>
      </p:sp>
      <p:pic>
        <p:nvPicPr>
          <p:cNvPr id="49" name="Graphic 48" descr="Snow outline">
            <a:extLst>
              <a:ext uri="{FF2B5EF4-FFF2-40B4-BE49-F238E27FC236}">
                <a16:creationId xmlns:a16="http://schemas.microsoft.com/office/drawing/2014/main" id="{45C640C3-3E02-42C6-B098-E32578CC43D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16830" y="1500332"/>
            <a:ext cx="637300" cy="637300"/>
          </a:xfrm>
          <a:prstGeom prst="rect">
            <a:avLst/>
          </a:prstGeom>
        </p:spPr>
      </p:pic>
      <p:sp>
        <p:nvSpPr>
          <p:cNvPr id="7" name="Slide Number Placeholder 6">
            <a:extLst>
              <a:ext uri="{FF2B5EF4-FFF2-40B4-BE49-F238E27FC236}">
                <a16:creationId xmlns:a16="http://schemas.microsoft.com/office/drawing/2014/main" id="{9DBEA53A-4704-4DEA-A420-9E98EEF7D21E}"/>
              </a:ext>
            </a:extLst>
          </p:cNvPr>
          <p:cNvSpPr>
            <a:spLocks noGrp="1"/>
          </p:cNvSpPr>
          <p:nvPr>
            <p:ph type="sldNum" sz="quarter" idx="12"/>
          </p:nvPr>
        </p:nvSpPr>
        <p:spPr/>
        <p:txBody>
          <a:bodyPr/>
          <a:lstStyle/>
          <a:p>
            <a:fld id="{330EA680-D336-4FF7-8B7A-9848BB0A1C32}" type="slidenum">
              <a:rPr lang="en-GB" smtClean="0"/>
              <a:pPr/>
              <a:t>13</a:t>
            </a:fld>
            <a:endParaRPr lang="en-GB"/>
          </a:p>
        </p:txBody>
      </p:sp>
      <p:pic>
        <p:nvPicPr>
          <p:cNvPr id="5" name="Grafik 4">
            <a:extLst>
              <a:ext uri="{FF2B5EF4-FFF2-40B4-BE49-F238E27FC236}">
                <a16:creationId xmlns:a16="http://schemas.microsoft.com/office/drawing/2014/main" id="{63F8DD23-9EE7-1D2A-55D9-9D50BE9A4E97}"/>
              </a:ext>
            </a:extLst>
          </p:cNvPr>
          <p:cNvPicPr>
            <a:picLocks noChangeAspect="1"/>
          </p:cNvPicPr>
          <p:nvPr/>
        </p:nvPicPr>
        <p:blipFill rotWithShape="1">
          <a:blip r:embed="rId9">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8279238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6876000" cy="523220"/>
          </a:xfrm>
          <a:prstGeom prst="rect">
            <a:avLst/>
          </a:prstGeom>
          <a:noFill/>
        </p:spPr>
        <p:txBody>
          <a:bodyPr wrap="square" rtlCol="0">
            <a:spAutoFit/>
          </a:bodyPr>
          <a:lstStyle/>
          <a:p>
            <a:r>
              <a:rPr lang="en-GB" sz="2800" b="1">
                <a:solidFill>
                  <a:srgbClr val="008B95"/>
                </a:solidFill>
                <a:latin typeface="Arial" panose="020B0604020202020204" pitchFamily="34" charset="0"/>
                <a:cs typeface="Arial" panose="020B0604020202020204" pitchFamily="34" charset="0"/>
              </a:rPr>
              <a:t>The research cycle</a:t>
            </a:r>
          </a:p>
        </p:txBody>
      </p:sp>
      <p:pic>
        <p:nvPicPr>
          <p:cNvPr id="23" name="Graphic 22" descr="Male profile outline">
            <a:extLst>
              <a:ext uri="{FF2B5EF4-FFF2-40B4-BE49-F238E27FC236}">
                <a16:creationId xmlns:a16="http://schemas.microsoft.com/office/drawing/2014/main" id="{18B97904-BCC1-471E-8932-933357356E9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98292" y="2558682"/>
            <a:ext cx="686941" cy="686941"/>
          </a:xfrm>
          <a:prstGeom prst="rect">
            <a:avLst/>
          </a:prstGeom>
        </p:spPr>
      </p:pic>
      <p:sp>
        <p:nvSpPr>
          <p:cNvPr id="24" name="Thought Bubble: Cloud 23">
            <a:extLst>
              <a:ext uri="{FF2B5EF4-FFF2-40B4-BE49-F238E27FC236}">
                <a16:creationId xmlns:a16="http://schemas.microsoft.com/office/drawing/2014/main" id="{9B02AA6F-A52A-46A9-823F-6DDEA169A9CC}"/>
              </a:ext>
            </a:extLst>
          </p:cNvPr>
          <p:cNvSpPr/>
          <p:nvPr/>
        </p:nvSpPr>
        <p:spPr>
          <a:xfrm flipH="1">
            <a:off x="3705196" y="1705747"/>
            <a:ext cx="803731" cy="604848"/>
          </a:xfrm>
          <a:prstGeom prst="cloudCallout">
            <a:avLst>
              <a:gd name="adj1" fmla="val -29452"/>
              <a:gd name="adj2" fmla="val 84286"/>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5" name="Graphic 24" descr="Rain outline">
            <a:extLst>
              <a:ext uri="{FF2B5EF4-FFF2-40B4-BE49-F238E27FC236}">
                <a16:creationId xmlns:a16="http://schemas.microsoft.com/office/drawing/2014/main" id="{E88892C0-517D-465F-9648-9701DA7F989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885336" y="1763848"/>
            <a:ext cx="519141" cy="519141"/>
          </a:xfrm>
          <a:prstGeom prst="rect">
            <a:avLst/>
          </a:prstGeom>
        </p:spPr>
      </p:pic>
      <p:sp>
        <p:nvSpPr>
          <p:cNvPr id="30" name="Arrow: Circular 29">
            <a:extLst>
              <a:ext uri="{FF2B5EF4-FFF2-40B4-BE49-F238E27FC236}">
                <a16:creationId xmlns:a16="http://schemas.microsoft.com/office/drawing/2014/main" id="{77178EF0-167F-48A5-AAFE-66139545E0C9}"/>
              </a:ext>
            </a:extLst>
          </p:cNvPr>
          <p:cNvSpPr/>
          <p:nvPr/>
        </p:nvSpPr>
        <p:spPr>
          <a:xfrm rot="4389717" flipH="1" flipV="1">
            <a:off x="4243200" y="2455450"/>
            <a:ext cx="3529071" cy="3635198"/>
          </a:xfrm>
          <a:prstGeom prst="circularArrow">
            <a:avLst>
              <a:gd name="adj1" fmla="val 4965"/>
              <a:gd name="adj2" fmla="val 519831"/>
              <a:gd name="adj3" fmla="val 20464940"/>
              <a:gd name="adj4" fmla="val 532327"/>
              <a:gd name="adj5" fmla="val 6730"/>
            </a:avLst>
          </a:prstGeom>
          <a:solidFill>
            <a:srgbClr val="008B9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31" name="Rectangle: Rounded Corners 30">
            <a:extLst>
              <a:ext uri="{FF2B5EF4-FFF2-40B4-BE49-F238E27FC236}">
                <a16:creationId xmlns:a16="http://schemas.microsoft.com/office/drawing/2014/main" id="{8ED8017A-CF65-4A9B-AD2B-5F39A1205EB3}"/>
              </a:ext>
            </a:extLst>
          </p:cNvPr>
          <p:cNvSpPr/>
          <p:nvPr/>
        </p:nvSpPr>
        <p:spPr>
          <a:xfrm>
            <a:off x="5319606" y="2572697"/>
            <a:ext cx="1427879"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 </a:t>
            </a:r>
            <a:r>
              <a:rPr lang="en-GB" sz="1600" kern="0">
                <a:solidFill>
                  <a:srgbClr val="008B95"/>
                </a:solidFill>
                <a:latin typeface="Calibri" panose="020F0502020204030204" pitchFamily="34" charset="0"/>
                <a:cs typeface="Calibri" panose="020F0502020204030204" pitchFamily="34" charset="0"/>
                <a:sym typeface="Arial"/>
              </a:rPr>
              <a:t>Research</a:t>
            </a: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 question</a:t>
            </a:r>
          </a:p>
        </p:txBody>
      </p:sp>
      <p:sp>
        <p:nvSpPr>
          <p:cNvPr id="32" name="Rectangle: Rounded Corners 31">
            <a:extLst>
              <a:ext uri="{FF2B5EF4-FFF2-40B4-BE49-F238E27FC236}">
                <a16:creationId xmlns:a16="http://schemas.microsoft.com/office/drawing/2014/main" id="{11FA924E-570B-449D-BEAC-1A52F3AA5589}"/>
              </a:ext>
            </a:extLst>
          </p:cNvPr>
          <p:cNvSpPr/>
          <p:nvPr/>
        </p:nvSpPr>
        <p:spPr>
          <a:xfrm>
            <a:off x="6590508" y="5008129"/>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Store data + results</a:t>
            </a:r>
          </a:p>
        </p:txBody>
      </p:sp>
      <p:sp>
        <p:nvSpPr>
          <p:cNvPr id="33" name="Rectangle: Rounded Corners 32">
            <a:extLst>
              <a:ext uri="{FF2B5EF4-FFF2-40B4-BE49-F238E27FC236}">
                <a16:creationId xmlns:a16="http://schemas.microsoft.com/office/drawing/2014/main" id="{47815771-BACC-4B96-B81B-060D69A51CFA}"/>
              </a:ext>
            </a:extLst>
          </p:cNvPr>
          <p:cNvSpPr/>
          <p:nvPr/>
        </p:nvSpPr>
        <p:spPr>
          <a:xfrm>
            <a:off x="5319606" y="5563665"/>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Write report</a:t>
            </a:r>
          </a:p>
        </p:txBody>
      </p:sp>
      <p:sp>
        <p:nvSpPr>
          <p:cNvPr id="34" name="Rectangle: Rounded Corners 33">
            <a:extLst>
              <a:ext uri="{FF2B5EF4-FFF2-40B4-BE49-F238E27FC236}">
                <a16:creationId xmlns:a16="http://schemas.microsoft.com/office/drawing/2014/main" id="{67451C9C-E76E-4CF6-8F04-99621589B557}"/>
              </a:ext>
            </a:extLst>
          </p:cNvPr>
          <p:cNvSpPr/>
          <p:nvPr/>
        </p:nvSpPr>
        <p:spPr>
          <a:xfrm>
            <a:off x="3738597" y="3790413"/>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Publish</a:t>
            </a:r>
          </a:p>
        </p:txBody>
      </p:sp>
      <p:sp>
        <p:nvSpPr>
          <p:cNvPr id="35" name="Rectangle: Rounded Corners 34">
            <a:extLst>
              <a:ext uri="{FF2B5EF4-FFF2-40B4-BE49-F238E27FC236}">
                <a16:creationId xmlns:a16="http://schemas.microsoft.com/office/drawing/2014/main" id="{6871B3DE-717D-486F-8CBD-9BEF4BA265CD}"/>
              </a:ext>
            </a:extLst>
          </p:cNvPr>
          <p:cNvSpPr/>
          <p:nvPr/>
        </p:nvSpPr>
        <p:spPr>
          <a:xfrm>
            <a:off x="4040351" y="3181555"/>
            <a:ext cx="1376257" cy="504612"/>
          </a:xfrm>
          <a:prstGeom prst="roundRect">
            <a:avLst/>
          </a:prstGeom>
          <a:solidFill>
            <a:schemeClr val="bg1">
              <a:lumMod val="85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Reuse</a:t>
            </a:r>
          </a:p>
        </p:txBody>
      </p:sp>
      <p:sp>
        <p:nvSpPr>
          <p:cNvPr id="36" name="Rectangle: Rounded Corners 35">
            <a:extLst>
              <a:ext uri="{FF2B5EF4-FFF2-40B4-BE49-F238E27FC236}">
                <a16:creationId xmlns:a16="http://schemas.microsoft.com/office/drawing/2014/main" id="{F9ACD5C0-C36C-417E-941C-87F934F2AF1B}"/>
              </a:ext>
            </a:extLst>
          </p:cNvPr>
          <p:cNvSpPr/>
          <p:nvPr/>
        </p:nvSpPr>
        <p:spPr>
          <a:xfrm>
            <a:off x="6919016" y="3790413"/>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Collect data</a:t>
            </a:r>
          </a:p>
        </p:txBody>
      </p:sp>
      <p:sp>
        <p:nvSpPr>
          <p:cNvPr id="37" name="Rectangle: Rounded Corners 36">
            <a:extLst>
              <a:ext uri="{FF2B5EF4-FFF2-40B4-BE49-F238E27FC236}">
                <a16:creationId xmlns:a16="http://schemas.microsoft.com/office/drawing/2014/main" id="{E225EB2B-4FED-43AE-9422-CF2729FCAAF9}"/>
              </a:ext>
            </a:extLst>
          </p:cNvPr>
          <p:cNvSpPr/>
          <p:nvPr/>
        </p:nvSpPr>
        <p:spPr>
          <a:xfrm>
            <a:off x="6919016" y="4399271"/>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Analyse data</a:t>
            </a:r>
          </a:p>
        </p:txBody>
      </p:sp>
      <p:sp>
        <p:nvSpPr>
          <p:cNvPr id="38" name="Rectangle: Rounded Corners 37">
            <a:extLst>
              <a:ext uri="{FF2B5EF4-FFF2-40B4-BE49-F238E27FC236}">
                <a16:creationId xmlns:a16="http://schemas.microsoft.com/office/drawing/2014/main" id="{8DB35EEE-33B0-4771-9150-9530F4EC39C1}"/>
              </a:ext>
            </a:extLst>
          </p:cNvPr>
          <p:cNvSpPr/>
          <p:nvPr/>
        </p:nvSpPr>
        <p:spPr>
          <a:xfrm>
            <a:off x="6590508" y="3181555"/>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Design study</a:t>
            </a:r>
          </a:p>
        </p:txBody>
      </p:sp>
      <p:sp>
        <p:nvSpPr>
          <p:cNvPr id="39" name="Rectangle: Rounded Corners 38">
            <a:extLst>
              <a:ext uri="{FF2B5EF4-FFF2-40B4-BE49-F238E27FC236}">
                <a16:creationId xmlns:a16="http://schemas.microsoft.com/office/drawing/2014/main" id="{19B21045-1487-4067-8021-2B3AE7035A91}"/>
              </a:ext>
            </a:extLst>
          </p:cNvPr>
          <p:cNvSpPr/>
          <p:nvPr/>
        </p:nvSpPr>
        <p:spPr>
          <a:xfrm>
            <a:off x="4040350" y="5008129"/>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Submit report</a:t>
            </a:r>
          </a:p>
        </p:txBody>
      </p:sp>
      <p:sp>
        <p:nvSpPr>
          <p:cNvPr id="40" name="Rectangle: Rounded Corners 39">
            <a:extLst>
              <a:ext uri="{FF2B5EF4-FFF2-40B4-BE49-F238E27FC236}">
                <a16:creationId xmlns:a16="http://schemas.microsoft.com/office/drawing/2014/main" id="{0BECA65B-B875-4337-B303-9799DA26FDE3}"/>
              </a:ext>
            </a:extLst>
          </p:cNvPr>
          <p:cNvSpPr/>
          <p:nvPr/>
        </p:nvSpPr>
        <p:spPr>
          <a:xfrm>
            <a:off x="3729072" y="4399271"/>
            <a:ext cx="1376258" cy="504612"/>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Peer review</a:t>
            </a:r>
          </a:p>
        </p:txBody>
      </p:sp>
      <p:pic>
        <p:nvPicPr>
          <p:cNvPr id="41" name="Graphic 40" descr="Female Profile outline">
            <a:extLst>
              <a:ext uri="{FF2B5EF4-FFF2-40B4-BE49-F238E27FC236}">
                <a16:creationId xmlns:a16="http://schemas.microsoft.com/office/drawing/2014/main" id="{FFEFE735-F1B3-45F9-B14B-1C21F763CA4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713544" y="2031651"/>
            <a:ext cx="604848" cy="604848"/>
          </a:xfrm>
          <a:prstGeom prst="rect">
            <a:avLst/>
          </a:prstGeom>
        </p:spPr>
      </p:pic>
      <p:sp>
        <p:nvSpPr>
          <p:cNvPr id="42" name="Thought Bubble: Cloud 41">
            <a:extLst>
              <a:ext uri="{FF2B5EF4-FFF2-40B4-BE49-F238E27FC236}">
                <a16:creationId xmlns:a16="http://schemas.microsoft.com/office/drawing/2014/main" id="{C3820F74-E9C1-4396-980C-08577BC3140D}"/>
              </a:ext>
            </a:extLst>
          </p:cNvPr>
          <p:cNvSpPr/>
          <p:nvPr/>
        </p:nvSpPr>
        <p:spPr>
          <a:xfrm>
            <a:off x="6336728" y="1504734"/>
            <a:ext cx="1589715" cy="761249"/>
          </a:xfrm>
          <a:prstGeom prst="cloudCallout">
            <a:avLst>
              <a:gd name="adj1" fmla="val -58512"/>
              <a:gd name="adj2" fmla="val 34688"/>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cs typeface="Calibri" panose="020F0502020204030204" pitchFamily="34" charset="0"/>
            </a:endParaRPr>
          </a:p>
        </p:txBody>
      </p:sp>
      <p:sp>
        <p:nvSpPr>
          <p:cNvPr id="48" name="Thought Bubble: Cloud 47">
            <a:extLst>
              <a:ext uri="{FF2B5EF4-FFF2-40B4-BE49-F238E27FC236}">
                <a16:creationId xmlns:a16="http://schemas.microsoft.com/office/drawing/2014/main" id="{C848230C-E54C-4B9A-AF62-B7ED23221265}"/>
              </a:ext>
            </a:extLst>
          </p:cNvPr>
          <p:cNvSpPr/>
          <p:nvPr/>
        </p:nvSpPr>
        <p:spPr>
          <a:xfrm flipH="1">
            <a:off x="325809" y="1487134"/>
            <a:ext cx="3260506" cy="1644240"/>
          </a:xfrm>
          <a:prstGeom prst="cloudCallout">
            <a:avLst>
              <a:gd name="adj1" fmla="val -66524"/>
              <a:gd name="adj2" fmla="val 23991"/>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rgbClr val="008B95"/>
              </a:solidFill>
            </a:endParaRPr>
          </a:p>
        </p:txBody>
      </p:sp>
      <p:sp>
        <p:nvSpPr>
          <p:cNvPr id="49" name="TextBox 48">
            <a:extLst>
              <a:ext uri="{FF2B5EF4-FFF2-40B4-BE49-F238E27FC236}">
                <a16:creationId xmlns:a16="http://schemas.microsoft.com/office/drawing/2014/main" id="{4AEB573A-9289-468D-9312-5B34299C7809}"/>
              </a:ext>
            </a:extLst>
          </p:cNvPr>
          <p:cNvSpPr txBox="1"/>
          <p:nvPr/>
        </p:nvSpPr>
        <p:spPr>
          <a:xfrm>
            <a:off x="816154" y="1763504"/>
            <a:ext cx="2681649" cy="1200329"/>
          </a:xfrm>
          <a:prstGeom prst="rect">
            <a:avLst/>
          </a:prstGeom>
          <a:noFill/>
          <a:ln w="19050">
            <a:noFill/>
          </a:ln>
        </p:spPr>
        <p:txBody>
          <a:bodyPr wrap="square" rtlCol="0">
            <a:spAutoFit/>
          </a:bodyPr>
          <a:lstStyle/>
          <a:p>
            <a:r>
              <a:rPr lang="en-GB" dirty="0">
                <a:solidFill>
                  <a:srgbClr val="008B95"/>
                </a:solidFill>
              </a:rPr>
              <a:t>Where is Amy’s data?</a:t>
            </a:r>
          </a:p>
          <a:p>
            <a:r>
              <a:rPr lang="en-GB" dirty="0">
                <a:solidFill>
                  <a:srgbClr val="008B95"/>
                </a:solidFill>
              </a:rPr>
              <a:t>How can I access her data?</a:t>
            </a:r>
          </a:p>
          <a:p>
            <a:r>
              <a:rPr lang="en-GB" dirty="0">
                <a:solidFill>
                  <a:srgbClr val="008B95"/>
                </a:solidFill>
              </a:rPr>
              <a:t>Am I allowed to reuse it?</a:t>
            </a:r>
          </a:p>
          <a:p>
            <a:r>
              <a:rPr lang="en-GB" dirty="0">
                <a:solidFill>
                  <a:srgbClr val="008B95"/>
                </a:solidFill>
              </a:rPr>
              <a:t>Who should get credit?</a:t>
            </a:r>
          </a:p>
        </p:txBody>
      </p:sp>
      <p:pic>
        <p:nvPicPr>
          <p:cNvPr id="50" name="Graphic 49" descr="Recycle with solid fill">
            <a:extLst>
              <a:ext uri="{FF2B5EF4-FFF2-40B4-BE49-F238E27FC236}">
                <a16:creationId xmlns:a16="http://schemas.microsoft.com/office/drawing/2014/main" id="{9FA8BB0B-87EC-49A6-9770-5F21F4B46E5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240089" y="3054880"/>
            <a:ext cx="720000" cy="720000"/>
          </a:xfrm>
          <a:prstGeom prst="rect">
            <a:avLst/>
          </a:prstGeom>
        </p:spPr>
      </p:pic>
      <p:pic>
        <p:nvPicPr>
          <p:cNvPr id="52" name="Graphic 51" descr="Snow outline">
            <a:extLst>
              <a:ext uri="{FF2B5EF4-FFF2-40B4-BE49-F238E27FC236}">
                <a16:creationId xmlns:a16="http://schemas.microsoft.com/office/drawing/2014/main" id="{ACC67BD4-AF43-4388-B969-0849EEBA730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816830" y="1500332"/>
            <a:ext cx="637300" cy="637300"/>
          </a:xfrm>
          <a:prstGeom prst="rect">
            <a:avLst/>
          </a:prstGeom>
        </p:spPr>
      </p:pic>
      <p:sp>
        <p:nvSpPr>
          <p:cNvPr id="7" name="Slide Number Placeholder 6">
            <a:extLst>
              <a:ext uri="{FF2B5EF4-FFF2-40B4-BE49-F238E27FC236}">
                <a16:creationId xmlns:a16="http://schemas.microsoft.com/office/drawing/2014/main" id="{890EEBA3-0007-4581-B143-242C0D201D9A}"/>
              </a:ext>
            </a:extLst>
          </p:cNvPr>
          <p:cNvSpPr>
            <a:spLocks noGrp="1"/>
          </p:cNvSpPr>
          <p:nvPr>
            <p:ph type="sldNum" sz="quarter" idx="12"/>
          </p:nvPr>
        </p:nvSpPr>
        <p:spPr/>
        <p:txBody>
          <a:bodyPr/>
          <a:lstStyle/>
          <a:p>
            <a:fld id="{330EA680-D336-4FF7-8B7A-9848BB0A1C32}" type="slidenum">
              <a:rPr lang="en-GB" smtClean="0"/>
              <a:pPr/>
              <a:t>14</a:t>
            </a:fld>
            <a:endParaRPr lang="en-GB"/>
          </a:p>
        </p:txBody>
      </p:sp>
      <p:pic>
        <p:nvPicPr>
          <p:cNvPr id="5" name="Grafik 4">
            <a:extLst>
              <a:ext uri="{FF2B5EF4-FFF2-40B4-BE49-F238E27FC236}">
                <a16:creationId xmlns:a16="http://schemas.microsoft.com/office/drawing/2014/main" id="{4CF177F9-A761-A884-6D09-9167FA8BAAED}"/>
              </a:ext>
            </a:extLst>
          </p:cNvPr>
          <p:cNvPicPr>
            <a:picLocks noChangeAspect="1"/>
          </p:cNvPicPr>
          <p:nvPr/>
        </p:nvPicPr>
        <p:blipFill rotWithShape="1">
          <a:blip r:embed="rId13">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41564837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19" y="639097"/>
            <a:ext cx="11837381" cy="523220"/>
          </a:xfrm>
          <a:prstGeom prst="rect">
            <a:avLst/>
          </a:prstGeom>
          <a:noFill/>
        </p:spPr>
        <p:txBody>
          <a:bodyPr wrap="square" rtlCol="0">
            <a:spAutoFit/>
          </a:bodyPr>
          <a:lstStyle/>
          <a:p>
            <a:r>
              <a:rPr lang="en-GB" sz="2800" b="1" dirty="0">
                <a:solidFill>
                  <a:srgbClr val="008B95"/>
                </a:solidFill>
                <a:latin typeface="Arial" panose="020B0604020202020204" pitchFamily="34" charset="0"/>
                <a:cs typeface="Arial" panose="020B0604020202020204" pitchFamily="34" charset="0"/>
              </a:rPr>
              <a:t>The research cycle </a:t>
            </a:r>
            <a:r>
              <a:rPr lang="en-GB" sz="2800" b="1" dirty="0">
                <a:solidFill>
                  <a:srgbClr val="008B95"/>
                </a:solidFill>
                <a:latin typeface="Arial" panose="020B0604020202020204" pitchFamily="34" charset="0"/>
                <a:cs typeface="Arial" panose="020B0604020202020204" pitchFamily="34" charset="0"/>
                <a:sym typeface="Wingdings" panose="05000000000000000000" pitchFamily="2" charset="2"/>
              </a:rPr>
              <a:t> RDM challenges  addressed by </a:t>
            </a:r>
            <a:endParaRPr lang="en-GB" sz="2800" b="1" dirty="0">
              <a:solidFill>
                <a:srgbClr val="008B95"/>
              </a:solidFill>
              <a:latin typeface="Arial" panose="020B0604020202020204" pitchFamily="34" charset="0"/>
              <a:cs typeface="Arial" panose="020B0604020202020204" pitchFamily="34" charset="0"/>
            </a:endParaRPr>
          </a:p>
        </p:txBody>
      </p:sp>
      <p:pic>
        <p:nvPicPr>
          <p:cNvPr id="49" name="Graphic 48" descr="Male profile outline">
            <a:extLst>
              <a:ext uri="{FF2B5EF4-FFF2-40B4-BE49-F238E27FC236}">
                <a16:creationId xmlns:a16="http://schemas.microsoft.com/office/drawing/2014/main" id="{B0481738-7E17-46B7-9B99-FA3F0A45A9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98292" y="2558682"/>
            <a:ext cx="686941" cy="686941"/>
          </a:xfrm>
          <a:prstGeom prst="rect">
            <a:avLst/>
          </a:prstGeom>
        </p:spPr>
      </p:pic>
      <p:sp>
        <p:nvSpPr>
          <p:cNvPr id="52" name="Arrow: Circular 51">
            <a:extLst>
              <a:ext uri="{FF2B5EF4-FFF2-40B4-BE49-F238E27FC236}">
                <a16:creationId xmlns:a16="http://schemas.microsoft.com/office/drawing/2014/main" id="{9B11CCA8-0B54-45E8-98F4-9B071A4FA8F2}"/>
              </a:ext>
            </a:extLst>
          </p:cNvPr>
          <p:cNvSpPr/>
          <p:nvPr/>
        </p:nvSpPr>
        <p:spPr>
          <a:xfrm rot="4389717" flipH="1" flipV="1">
            <a:off x="4243200" y="2455450"/>
            <a:ext cx="3529071" cy="3635198"/>
          </a:xfrm>
          <a:prstGeom prst="circularArrow">
            <a:avLst>
              <a:gd name="adj1" fmla="val 4965"/>
              <a:gd name="adj2" fmla="val 519831"/>
              <a:gd name="adj3" fmla="val 20464940"/>
              <a:gd name="adj4" fmla="val 532327"/>
              <a:gd name="adj5" fmla="val 6730"/>
            </a:avLst>
          </a:prstGeom>
          <a:solidFill>
            <a:srgbClr val="008B9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53" name="Rectangle: Rounded Corners 52">
            <a:extLst>
              <a:ext uri="{FF2B5EF4-FFF2-40B4-BE49-F238E27FC236}">
                <a16:creationId xmlns:a16="http://schemas.microsoft.com/office/drawing/2014/main" id="{B0E8ADE5-E5A1-4B38-80A0-5C230207CF4F}"/>
              </a:ext>
            </a:extLst>
          </p:cNvPr>
          <p:cNvSpPr/>
          <p:nvPr/>
        </p:nvSpPr>
        <p:spPr>
          <a:xfrm>
            <a:off x="5319606" y="2572697"/>
            <a:ext cx="1427879" cy="504612"/>
          </a:xfrm>
          <a:prstGeom prst="roundRect">
            <a:avLst/>
          </a:prstGeom>
          <a:solidFill>
            <a:schemeClr val="bg1">
              <a:lumMod val="85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 </a:t>
            </a:r>
            <a:r>
              <a:rPr lang="en-GB" sz="1600" kern="0">
                <a:solidFill>
                  <a:srgbClr val="008B95"/>
                </a:solidFill>
                <a:latin typeface="Calibri" panose="020F0502020204030204" pitchFamily="34" charset="0"/>
                <a:cs typeface="Calibri" panose="020F0502020204030204" pitchFamily="34" charset="0"/>
                <a:sym typeface="Arial"/>
              </a:rPr>
              <a:t>Research</a:t>
            </a: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 question</a:t>
            </a:r>
          </a:p>
        </p:txBody>
      </p:sp>
      <p:sp>
        <p:nvSpPr>
          <p:cNvPr id="54" name="Rectangle: Rounded Corners 53">
            <a:extLst>
              <a:ext uri="{FF2B5EF4-FFF2-40B4-BE49-F238E27FC236}">
                <a16:creationId xmlns:a16="http://schemas.microsoft.com/office/drawing/2014/main" id="{C920799A-9D6C-4E7B-9223-A656EF1D0FBB}"/>
              </a:ext>
            </a:extLst>
          </p:cNvPr>
          <p:cNvSpPr/>
          <p:nvPr/>
        </p:nvSpPr>
        <p:spPr>
          <a:xfrm>
            <a:off x="6590508" y="5008129"/>
            <a:ext cx="1376258" cy="504612"/>
          </a:xfrm>
          <a:prstGeom prst="roundRect">
            <a:avLst/>
          </a:prstGeom>
          <a:solidFill>
            <a:schemeClr val="bg1">
              <a:lumMod val="85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dirty="0">
                <a:ln>
                  <a:noFill/>
                </a:ln>
                <a:solidFill>
                  <a:srgbClr val="008B95"/>
                </a:solidFill>
                <a:effectLst/>
                <a:uLnTx/>
                <a:uFillTx/>
                <a:latin typeface="Calibri" panose="020F0502020204030204" pitchFamily="34" charset="0"/>
                <a:cs typeface="Calibri" panose="020F0502020204030204" pitchFamily="34" charset="0"/>
                <a:sym typeface="Arial"/>
              </a:rPr>
              <a:t>Store data + results</a:t>
            </a:r>
          </a:p>
        </p:txBody>
      </p:sp>
      <p:sp>
        <p:nvSpPr>
          <p:cNvPr id="55" name="Rectangle: Rounded Corners 54">
            <a:extLst>
              <a:ext uri="{FF2B5EF4-FFF2-40B4-BE49-F238E27FC236}">
                <a16:creationId xmlns:a16="http://schemas.microsoft.com/office/drawing/2014/main" id="{F803357A-4CD3-4F26-9D5F-D1E3A20B6BA0}"/>
              </a:ext>
            </a:extLst>
          </p:cNvPr>
          <p:cNvSpPr/>
          <p:nvPr/>
        </p:nvSpPr>
        <p:spPr>
          <a:xfrm>
            <a:off x="5319606" y="5563665"/>
            <a:ext cx="1376258" cy="504612"/>
          </a:xfrm>
          <a:prstGeom prst="roundRect">
            <a:avLst/>
          </a:prstGeom>
          <a:solidFill>
            <a:schemeClr val="bg1">
              <a:lumMod val="85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dirty="0">
                <a:ln>
                  <a:noFill/>
                </a:ln>
                <a:solidFill>
                  <a:srgbClr val="008B95"/>
                </a:solidFill>
                <a:effectLst/>
                <a:uLnTx/>
                <a:uFillTx/>
                <a:latin typeface="Calibri" panose="020F0502020204030204" pitchFamily="34" charset="0"/>
                <a:cs typeface="Calibri" panose="020F0502020204030204" pitchFamily="34" charset="0"/>
                <a:sym typeface="Arial"/>
              </a:rPr>
              <a:t>Write report</a:t>
            </a:r>
          </a:p>
        </p:txBody>
      </p:sp>
      <p:sp>
        <p:nvSpPr>
          <p:cNvPr id="56" name="Rectangle: Rounded Corners 55">
            <a:extLst>
              <a:ext uri="{FF2B5EF4-FFF2-40B4-BE49-F238E27FC236}">
                <a16:creationId xmlns:a16="http://schemas.microsoft.com/office/drawing/2014/main" id="{1CCE6CDA-52BB-4C76-AD3D-7778B0341BBD}"/>
              </a:ext>
            </a:extLst>
          </p:cNvPr>
          <p:cNvSpPr/>
          <p:nvPr/>
        </p:nvSpPr>
        <p:spPr>
          <a:xfrm>
            <a:off x="3738597" y="3790413"/>
            <a:ext cx="1376258" cy="504612"/>
          </a:xfrm>
          <a:prstGeom prst="roundRect">
            <a:avLst/>
          </a:prstGeom>
          <a:solidFill>
            <a:schemeClr val="bg1">
              <a:lumMod val="85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dirty="0">
                <a:ln>
                  <a:noFill/>
                </a:ln>
                <a:solidFill>
                  <a:srgbClr val="008B95"/>
                </a:solidFill>
                <a:effectLst/>
                <a:uLnTx/>
                <a:uFillTx/>
                <a:latin typeface="Calibri" panose="020F0502020204030204" pitchFamily="34" charset="0"/>
                <a:cs typeface="Calibri" panose="020F0502020204030204" pitchFamily="34" charset="0"/>
                <a:sym typeface="Arial"/>
              </a:rPr>
              <a:t>Publish/</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dirty="0">
                <a:ln>
                  <a:noFill/>
                </a:ln>
                <a:solidFill>
                  <a:srgbClr val="008B95"/>
                </a:solidFill>
                <a:effectLst/>
                <a:uLnTx/>
                <a:uFillTx/>
                <a:latin typeface="Calibri" panose="020F0502020204030204" pitchFamily="34" charset="0"/>
                <a:cs typeface="Calibri" panose="020F0502020204030204" pitchFamily="34" charset="0"/>
                <a:sym typeface="Arial"/>
              </a:rPr>
              <a:t>archive</a:t>
            </a:r>
          </a:p>
        </p:txBody>
      </p:sp>
      <p:sp>
        <p:nvSpPr>
          <p:cNvPr id="57" name="Rectangle: Rounded Corners 56">
            <a:extLst>
              <a:ext uri="{FF2B5EF4-FFF2-40B4-BE49-F238E27FC236}">
                <a16:creationId xmlns:a16="http://schemas.microsoft.com/office/drawing/2014/main" id="{D496C496-E8CC-4A9F-B5BF-D16DD4491BFB}"/>
              </a:ext>
            </a:extLst>
          </p:cNvPr>
          <p:cNvSpPr/>
          <p:nvPr/>
        </p:nvSpPr>
        <p:spPr>
          <a:xfrm>
            <a:off x="4040351" y="3181555"/>
            <a:ext cx="1376257" cy="504612"/>
          </a:xfrm>
          <a:prstGeom prst="roundRect">
            <a:avLst/>
          </a:prstGeom>
          <a:solidFill>
            <a:schemeClr val="bg1">
              <a:lumMod val="85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Reuse</a:t>
            </a:r>
          </a:p>
        </p:txBody>
      </p:sp>
      <p:sp>
        <p:nvSpPr>
          <p:cNvPr id="58" name="Rectangle: Rounded Corners 57">
            <a:extLst>
              <a:ext uri="{FF2B5EF4-FFF2-40B4-BE49-F238E27FC236}">
                <a16:creationId xmlns:a16="http://schemas.microsoft.com/office/drawing/2014/main" id="{0C579162-E6F7-4ABE-A1C9-13139C214F6A}"/>
              </a:ext>
            </a:extLst>
          </p:cNvPr>
          <p:cNvSpPr/>
          <p:nvPr/>
        </p:nvSpPr>
        <p:spPr>
          <a:xfrm>
            <a:off x="6919016" y="3790413"/>
            <a:ext cx="1376258" cy="504612"/>
          </a:xfrm>
          <a:prstGeom prst="roundRect">
            <a:avLst/>
          </a:prstGeom>
          <a:solidFill>
            <a:schemeClr val="bg1">
              <a:lumMod val="85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Collect data</a:t>
            </a:r>
          </a:p>
        </p:txBody>
      </p:sp>
      <p:sp>
        <p:nvSpPr>
          <p:cNvPr id="59" name="Rectangle: Rounded Corners 58">
            <a:extLst>
              <a:ext uri="{FF2B5EF4-FFF2-40B4-BE49-F238E27FC236}">
                <a16:creationId xmlns:a16="http://schemas.microsoft.com/office/drawing/2014/main" id="{2D47580F-C939-463F-B66A-3D98A230F481}"/>
              </a:ext>
            </a:extLst>
          </p:cNvPr>
          <p:cNvSpPr/>
          <p:nvPr/>
        </p:nvSpPr>
        <p:spPr>
          <a:xfrm>
            <a:off x="6919016" y="4399271"/>
            <a:ext cx="1376258" cy="504612"/>
          </a:xfrm>
          <a:prstGeom prst="roundRect">
            <a:avLst/>
          </a:prstGeom>
          <a:solidFill>
            <a:schemeClr val="bg1">
              <a:lumMod val="85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Analyse data</a:t>
            </a:r>
          </a:p>
        </p:txBody>
      </p:sp>
      <p:sp>
        <p:nvSpPr>
          <p:cNvPr id="60" name="Rectangle: Rounded Corners 59">
            <a:extLst>
              <a:ext uri="{FF2B5EF4-FFF2-40B4-BE49-F238E27FC236}">
                <a16:creationId xmlns:a16="http://schemas.microsoft.com/office/drawing/2014/main" id="{E523E58C-65C6-4313-9285-4D952C2BF24A}"/>
              </a:ext>
            </a:extLst>
          </p:cNvPr>
          <p:cNvSpPr/>
          <p:nvPr/>
        </p:nvSpPr>
        <p:spPr>
          <a:xfrm>
            <a:off x="6590508" y="3181555"/>
            <a:ext cx="1376258" cy="504612"/>
          </a:xfrm>
          <a:prstGeom prst="roundRect">
            <a:avLst/>
          </a:prstGeom>
          <a:solidFill>
            <a:schemeClr val="bg1">
              <a:lumMod val="85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Design study</a:t>
            </a:r>
          </a:p>
        </p:txBody>
      </p:sp>
      <p:sp>
        <p:nvSpPr>
          <p:cNvPr id="61" name="Rectangle: Rounded Corners 60">
            <a:extLst>
              <a:ext uri="{FF2B5EF4-FFF2-40B4-BE49-F238E27FC236}">
                <a16:creationId xmlns:a16="http://schemas.microsoft.com/office/drawing/2014/main" id="{00958CA1-7033-4BAF-A01B-FDE13F25EA75}"/>
              </a:ext>
            </a:extLst>
          </p:cNvPr>
          <p:cNvSpPr/>
          <p:nvPr/>
        </p:nvSpPr>
        <p:spPr>
          <a:xfrm>
            <a:off x="4040350" y="5008129"/>
            <a:ext cx="1376258" cy="504612"/>
          </a:xfrm>
          <a:prstGeom prst="roundRect">
            <a:avLst/>
          </a:prstGeom>
          <a:solidFill>
            <a:schemeClr val="bg1">
              <a:lumMod val="85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dirty="0">
                <a:ln>
                  <a:noFill/>
                </a:ln>
                <a:solidFill>
                  <a:srgbClr val="008B95"/>
                </a:solidFill>
                <a:effectLst/>
                <a:uLnTx/>
                <a:uFillTx/>
                <a:latin typeface="Calibri" panose="020F0502020204030204" pitchFamily="34" charset="0"/>
                <a:cs typeface="Calibri" panose="020F0502020204030204" pitchFamily="34" charset="0"/>
                <a:sym typeface="Arial"/>
              </a:rPr>
              <a:t>Submit report</a:t>
            </a:r>
          </a:p>
        </p:txBody>
      </p:sp>
      <p:sp>
        <p:nvSpPr>
          <p:cNvPr id="62" name="Rectangle: Rounded Corners 61">
            <a:extLst>
              <a:ext uri="{FF2B5EF4-FFF2-40B4-BE49-F238E27FC236}">
                <a16:creationId xmlns:a16="http://schemas.microsoft.com/office/drawing/2014/main" id="{0DE50ADB-4867-4507-B6B8-85AD4B8D9D4B}"/>
              </a:ext>
            </a:extLst>
          </p:cNvPr>
          <p:cNvSpPr/>
          <p:nvPr/>
        </p:nvSpPr>
        <p:spPr>
          <a:xfrm>
            <a:off x="3729072" y="4399271"/>
            <a:ext cx="1376258" cy="504612"/>
          </a:xfrm>
          <a:prstGeom prst="roundRect">
            <a:avLst/>
          </a:prstGeom>
          <a:solidFill>
            <a:schemeClr val="bg1">
              <a:lumMod val="85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i="0" u="none" strike="noStrike" kern="0" cap="none" spc="0" normalizeH="0" baseline="0" noProof="0">
                <a:ln>
                  <a:noFill/>
                </a:ln>
                <a:solidFill>
                  <a:srgbClr val="008B95"/>
                </a:solidFill>
                <a:effectLst/>
                <a:uLnTx/>
                <a:uFillTx/>
                <a:latin typeface="Calibri" panose="020F0502020204030204" pitchFamily="34" charset="0"/>
                <a:cs typeface="Calibri" panose="020F0502020204030204" pitchFamily="34" charset="0"/>
                <a:sym typeface="Arial"/>
              </a:rPr>
              <a:t>Peer review</a:t>
            </a:r>
          </a:p>
        </p:txBody>
      </p:sp>
      <p:pic>
        <p:nvPicPr>
          <p:cNvPr id="63" name="Graphic 62" descr="Female Profile outline">
            <a:extLst>
              <a:ext uri="{FF2B5EF4-FFF2-40B4-BE49-F238E27FC236}">
                <a16:creationId xmlns:a16="http://schemas.microsoft.com/office/drawing/2014/main" id="{7D44EE30-2E35-48E0-AD50-9265FE120DA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13544" y="2031651"/>
            <a:ext cx="604848" cy="604848"/>
          </a:xfrm>
          <a:prstGeom prst="rect">
            <a:avLst/>
          </a:prstGeom>
        </p:spPr>
      </p:pic>
      <p:sp>
        <p:nvSpPr>
          <p:cNvPr id="77" name="TextBox 76">
            <a:extLst>
              <a:ext uri="{FF2B5EF4-FFF2-40B4-BE49-F238E27FC236}">
                <a16:creationId xmlns:a16="http://schemas.microsoft.com/office/drawing/2014/main" id="{7E3CCBB9-EC0D-4791-B1D5-F908CEA52D14}"/>
              </a:ext>
            </a:extLst>
          </p:cNvPr>
          <p:cNvSpPr txBox="1"/>
          <p:nvPr/>
        </p:nvSpPr>
        <p:spPr>
          <a:xfrm>
            <a:off x="5270182" y="3860880"/>
            <a:ext cx="1521847" cy="1200329"/>
          </a:xfrm>
          <a:prstGeom prst="rect">
            <a:avLst/>
          </a:prstGeom>
          <a:noFill/>
        </p:spPr>
        <p:txBody>
          <a:bodyPr wrap="square" rtlCol="0">
            <a:spAutoFit/>
          </a:bodyPr>
          <a:lstStyle/>
          <a:p>
            <a:pPr algn="ctr"/>
            <a:r>
              <a:rPr lang="en-GB" sz="2400" dirty="0">
                <a:solidFill>
                  <a:srgbClr val="008B95"/>
                </a:solidFill>
              </a:rPr>
              <a:t>Research Data +</a:t>
            </a:r>
          </a:p>
          <a:p>
            <a:pPr algn="ctr"/>
            <a:r>
              <a:rPr lang="en-GB" sz="2400" dirty="0">
                <a:solidFill>
                  <a:srgbClr val="008B95"/>
                </a:solidFill>
              </a:rPr>
              <a:t>Code</a:t>
            </a:r>
          </a:p>
        </p:txBody>
      </p:sp>
      <p:cxnSp>
        <p:nvCxnSpPr>
          <p:cNvPr id="79" name="Straight Arrow Connector 78">
            <a:extLst>
              <a:ext uri="{FF2B5EF4-FFF2-40B4-BE49-F238E27FC236}">
                <a16:creationId xmlns:a16="http://schemas.microsoft.com/office/drawing/2014/main" id="{B1139B87-316C-46D1-A0FB-0A8E5298000D}"/>
              </a:ext>
            </a:extLst>
          </p:cNvPr>
          <p:cNvCxnSpPr>
            <a:cxnSpLocks/>
          </p:cNvCxnSpPr>
          <p:nvPr/>
        </p:nvCxnSpPr>
        <p:spPr>
          <a:xfrm flipV="1">
            <a:off x="6021125" y="3370587"/>
            <a:ext cx="0" cy="360000"/>
          </a:xfrm>
          <a:prstGeom prst="straightConnector1">
            <a:avLst/>
          </a:prstGeom>
          <a:ln w="19050">
            <a:solidFill>
              <a:srgbClr val="008B95"/>
            </a:solidFill>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A5B50D82-D9AE-41C6-B8A8-6FAEAFFCEBB9}"/>
              </a:ext>
            </a:extLst>
          </p:cNvPr>
          <p:cNvCxnSpPr>
            <a:cxnSpLocks/>
          </p:cNvCxnSpPr>
          <p:nvPr/>
        </p:nvCxnSpPr>
        <p:spPr>
          <a:xfrm>
            <a:off x="6031105" y="5008129"/>
            <a:ext cx="0" cy="360000"/>
          </a:xfrm>
          <a:prstGeom prst="straightConnector1">
            <a:avLst/>
          </a:prstGeom>
          <a:ln w="19050">
            <a:solidFill>
              <a:srgbClr val="008B95"/>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C96D8819-9B30-4194-B971-DCA3A86B7868}"/>
              </a:ext>
            </a:extLst>
          </p:cNvPr>
          <p:cNvCxnSpPr>
            <a:cxnSpLocks/>
          </p:cNvCxnSpPr>
          <p:nvPr/>
        </p:nvCxnSpPr>
        <p:spPr>
          <a:xfrm rot="2940000" flipV="1">
            <a:off x="6447502" y="3630505"/>
            <a:ext cx="0" cy="360000"/>
          </a:xfrm>
          <a:prstGeom prst="straightConnector1">
            <a:avLst/>
          </a:prstGeom>
          <a:ln w="19050">
            <a:solidFill>
              <a:srgbClr val="008B95"/>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82F28377-8E26-4051-9A01-41AB8D4BE6FE}"/>
              </a:ext>
            </a:extLst>
          </p:cNvPr>
          <p:cNvCxnSpPr>
            <a:cxnSpLocks/>
          </p:cNvCxnSpPr>
          <p:nvPr/>
        </p:nvCxnSpPr>
        <p:spPr>
          <a:xfrm flipV="1">
            <a:off x="6608392" y="4122059"/>
            <a:ext cx="288000" cy="1"/>
          </a:xfrm>
          <a:prstGeom prst="straightConnector1">
            <a:avLst/>
          </a:prstGeom>
          <a:ln w="19050">
            <a:solidFill>
              <a:srgbClr val="008B95"/>
            </a:solidFill>
            <a:tailEnd type="triangle"/>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15944CAD-34EC-4188-A6DD-82BE86C5EEA1}"/>
              </a:ext>
            </a:extLst>
          </p:cNvPr>
          <p:cNvCxnSpPr>
            <a:cxnSpLocks/>
          </p:cNvCxnSpPr>
          <p:nvPr/>
        </p:nvCxnSpPr>
        <p:spPr>
          <a:xfrm rot="-4500000">
            <a:off x="6642964" y="4429906"/>
            <a:ext cx="0" cy="360000"/>
          </a:xfrm>
          <a:prstGeom prst="straightConnector1">
            <a:avLst/>
          </a:prstGeom>
          <a:ln w="19050">
            <a:solidFill>
              <a:srgbClr val="008B95"/>
            </a:solidFill>
            <a:tailEnd type="triangle"/>
          </a:ln>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D074DF7A-2030-46B9-8C66-6E27988BB138}"/>
              </a:ext>
            </a:extLst>
          </p:cNvPr>
          <p:cNvCxnSpPr>
            <a:cxnSpLocks/>
          </p:cNvCxnSpPr>
          <p:nvPr/>
        </p:nvCxnSpPr>
        <p:spPr>
          <a:xfrm>
            <a:off x="6384925" y="4844779"/>
            <a:ext cx="205583" cy="179076"/>
          </a:xfrm>
          <a:prstGeom prst="straightConnector1">
            <a:avLst/>
          </a:prstGeom>
          <a:ln w="19050">
            <a:solidFill>
              <a:srgbClr val="008B95"/>
            </a:solidFill>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E805F77E-8A40-4C7C-BAE5-2C6EE2EC977C}"/>
              </a:ext>
            </a:extLst>
          </p:cNvPr>
          <p:cNvCxnSpPr>
            <a:cxnSpLocks/>
          </p:cNvCxnSpPr>
          <p:nvPr/>
        </p:nvCxnSpPr>
        <p:spPr>
          <a:xfrm rot="-2940000" flipH="1" flipV="1">
            <a:off x="5584232" y="3633503"/>
            <a:ext cx="0" cy="358122"/>
          </a:xfrm>
          <a:prstGeom prst="straightConnector1">
            <a:avLst/>
          </a:prstGeom>
          <a:ln w="19050">
            <a:solidFill>
              <a:srgbClr val="008B95"/>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FF4886CF-380A-44F0-8D51-A0C3FD52B42E}"/>
              </a:ext>
            </a:extLst>
          </p:cNvPr>
          <p:cNvCxnSpPr>
            <a:cxnSpLocks/>
          </p:cNvCxnSpPr>
          <p:nvPr/>
        </p:nvCxnSpPr>
        <p:spPr>
          <a:xfrm flipH="1" flipV="1">
            <a:off x="5137160" y="4122387"/>
            <a:ext cx="288000" cy="1"/>
          </a:xfrm>
          <a:prstGeom prst="straightConnector1">
            <a:avLst/>
          </a:prstGeom>
          <a:ln w="19050">
            <a:solidFill>
              <a:srgbClr val="008B95"/>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BB0FCACD-7BE3-40AD-8ED3-756EF699D4A6}"/>
              </a:ext>
            </a:extLst>
          </p:cNvPr>
          <p:cNvCxnSpPr>
            <a:cxnSpLocks/>
          </p:cNvCxnSpPr>
          <p:nvPr/>
        </p:nvCxnSpPr>
        <p:spPr>
          <a:xfrm rot="4500000">
            <a:off x="5378849" y="4378401"/>
            <a:ext cx="1" cy="360000"/>
          </a:xfrm>
          <a:prstGeom prst="straightConnector1">
            <a:avLst/>
          </a:prstGeom>
          <a:ln w="19050">
            <a:solidFill>
              <a:srgbClr val="008B95"/>
            </a:solidFill>
            <a:tailEnd type="triangle"/>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id="{4B3E2EAE-69A5-4085-A348-308E796D85DE}"/>
              </a:ext>
            </a:extLst>
          </p:cNvPr>
          <p:cNvCxnSpPr>
            <a:cxnSpLocks/>
          </p:cNvCxnSpPr>
          <p:nvPr/>
        </p:nvCxnSpPr>
        <p:spPr>
          <a:xfrm flipH="1">
            <a:off x="5422904" y="4857236"/>
            <a:ext cx="239273" cy="156525"/>
          </a:xfrm>
          <a:prstGeom prst="straightConnector1">
            <a:avLst/>
          </a:prstGeom>
          <a:ln w="19050">
            <a:solidFill>
              <a:srgbClr val="008B95"/>
            </a:solidFill>
            <a:tailEnd type="triangle"/>
          </a:ln>
        </p:spPr>
        <p:style>
          <a:lnRef idx="1">
            <a:schemeClr val="accent1"/>
          </a:lnRef>
          <a:fillRef idx="0">
            <a:schemeClr val="accent1"/>
          </a:fillRef>
          <a:effectRef idx="0">
            <a:schemeClr val="accent1"/>
          </a:effectRef>
          <a:fontRef idx="minor">
            <a:schemeClr val="tx1"/>
          </a:fontRef>
        </p:style>
      </p:cxnSp>
      <p:sp>
        <p:nvSpPr>
          <p:cNvPr id="37" name="Thought Bubble: Cloud 36">
            <a:extLst>
              <a:ext uri="{FF2B5EF4-FFF2-40B4-BE49-F238E27FC236}">
                <a16:creationId xmlns:a16="http://schemas.microsoft.com/office/drawing/2014/main" id="{CB9BCFB7-3CDB-4260-A129-8F37D9089DBA}"/>
              </a:ext>
            </a:extLst>
          </p:cNvPr>
          <p:cNvSpPr/>
          <p:nvPr/>
        </p:nvSpPr>
        <p:spPr>
          <a:xfrm flipH="1">
            <a:off x="3705196" y="1705747"/>
            <a:ext cx="803731" cy="604848"/>
          </a:xfrm>
          <a:prstGeom prst="cloudCallout">
            <a:avLst>
              <a:gd name="adj1" fmla="val -29452"/>
              <a:gd name="adj2" fmla="val 84286"/>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8" name="Graphic 37" descr="Rain outline">
            <a:extLst>
              <a:ext uri="{FF2B5EF4-FFF2-40B4-BE49-F238E27FC236}">
                <a16:creationId xmlns:a16="http://schemas.microsoft.com/office/drawing/2014/main" id="{DC70C9E5-941D-41F9-8423-21DA00DC0E8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885336" y="1763848"/>
            <a:ext cx="519141" cy="519141"/>
          </a:xfrm>
          <a:prstGeom prst="rect">
            <a:avLst/>
          </a:prstGeom>
        </p:spPr>
      </p:pic>
      <p:sp>
        <p:nvSpPr>
          <p:cNvPr id="39" name="Thought Bubble: Cloud 38">
            <a:extLst>
              <a:ext uri="{FF2B5EF4-FFF2-40B4-BE49-F238E27FC236}">
                <a16:creationId xmlns:a16="http://schemas.microsoft.com/office/drawing/2014/main" id="{377DF116-3410-4616-B8EE-FCD1E3D92453}"/>
              </a:ext>
            </a:extLst>
          </p:cNvPr>
          <p:cNvSpPr/>
          <p:nvPr/>
        </p:nvSpPr>
        <p:spPr>
          <a:xfrm>
            <a:off x="6336728" y="1504734"/>
            <a:ext cx="1589715" cy="761249"/>
          </a:xfrm>
          <a:prstGeom prst="cloudCallout">
            <a:avLst>
              <a:gd name="adj1" fmla="val -58512"/>
              <a:gd name="adj2" fmla="val 34688"/>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cs typeface="Calibri" panose="020F0502020204030204" pitchFamily="34" charset="0"/>
            </a:endParaRPr>
          </a:p>
        </p:txBody>
      </p:sp>
      <p:pic>
        <p:nvPicPr>
          <p:cNvPr id="45" name="Graphic 44" descr="Snow outline">
            <a:extLst>
              <a:ext uri="{FF2B5EF4-FFF2-40B4-BE49-F238E27FC236}">
                <a16:creationId xmlns:a16="http://schemas.microsoft.com/office/drawing/2014/main" id="{2E4F9024-4367-430A-953D-DA58FBC8CCF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816830" y="1500332"/>
            <a:ext cx="637300" cy="637300"/>
          </a:xfrm>
          <a:prstGeom prst="rect">
            <a:avLst/>
          </a:prstGeom>
        </p:spPr>
      </p:pic>
      <p:sp>
        <p:nvSpPr>
          <p:cNvPr id="7" name="Slide Number Placeholder 6">
            <a:extLst>
              <a:ext uri="{FF2B5EF4-FFF2-40B4-BE49-F238E27FC236}">
                <a16:creationId xmlns:a16="http://schemas.microsoft.com/office/drawing/2014/main" id="{988C2E33-0EBF-4FE0-A726-DFDE36EC4188}"/>
              </a:ext>
            </a:extLst>
          </p:cNvPr>
          <p:cNvSpPr>
            <a:spLocks noGrp="1"/>
          </p:cNvSpPr>
          <p:nvPr>
            <p:ph type="sldNum" sz="quarter" idx="12"/>
          </p:nvPr>
        </p:nvSpPr>
        <p:spPr/>
        <p:txBody>
          <a:bodyPr/>
          <a:lstStyle/>
          <a:p>
            <a:fld id="{330EA680-D336-4FF7-8B7A-9848BB0A1C32}" type="slidenum">
              <a:rPr lang="en-GB" smtClean="0"/>
              <a:pPr/>
              <a:t>15</a:t>
            </a:fld>
            <a:endParaRPr lang="en-GB"/>
          </a:p>
        </p:txBody>
      </p:sp>
      <p:pic>
        <p:nvPicPr>
          <p:cNvPr id="5" name="Grafik 4">
            <a:extLst>
              <a:ext uri="{FF2B5EF4-FFF2-40B4-BE49-F238E27FC236}">
                <a16:creationId xmlns:a16="http://schemas.microsoft.com/office/drawing/2014/main" id="{C194541F-4A96-1EB1-C95F-AEC73F3422D1}"/>
              </a:ext>
            </a:extLst>
          </p:cNvPr>
          <p:cNvPicPr>
            <a:picLocks noChangeAspect="1"/>
          </p:cNvPicPr>
          <p:nvPr/>
        </p:nvPicPr>
        <p:blipFill rotWithShape="1">
          <a:blip r:embed="rId11">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pic>
        <p:nvPicPr>
          <p:cNvPr id="2" name="Grafik 1">
            <a:extLst>
              <a:ext uri="{FF2B5EF4-FFF2-40B4-BE49-F238E27FC236}">
                <a16:creationId xmlns:a16="http://schemas.microsoft.com/office/drawing/2014/main" id="{5C17DB3C-069D-A708-E743-CDF62C6E4D10}"/>
              </a:ext>
            </a:extLst>
          </p:cNvPr>
          <p:cNvPicPr>
            <a:picLocks noChangeAspect="1"/>
          </p:cNvPicPr>
          <p:nvPr/>
        </p:nvPicPr>
        <p:blipFill>
          <a:blip r:embed="rId12"/>
          <a:stretch>
            <a:fillRect/>
          </a:stretch>
        </p:blipFill>
        <p:spPr>
          <a:xfrm>
            <a:off x="9945646" y="1070013"/>
            <a:ext cx="2002143" cy="509136"/>
          </a:xfrm>
          <a:prstGeom prst="rect">
            <a:avLst/>
          </a:prstGeom>
        </p:spPr>
      </p:pic>
      <p:pic>
        <p:nvPicPr>
          <p:cNvPr id="6" name="Grafik 5">
            <a:extLst>
              <a:ext uri="{FF2B5EF4-FFF2-40B4-BE49-F238E27FC236}">
                <a16:creationId xmlns:a16="http://schemas.microsoft.com/office/drawing/2014/main" id="{B6782E7F-802C-EFD3-A11D-573C738A5E3D}"/>
              </a:ext>
            </a:extLst>
          </p:cNvPr>
          <p:cNvPicPr>
            <a:picLocks noChangeAspect="1"/>
          </p:cNvPicPr>
          <p:nvPr/>
        </p:nvPicPr>
        <p:blipFill>
          <a:blip r:embed="rId13"/>
          <a:stretch>
            <a:fillRect/>
          </a:stretch>
        </p:blipFill>
        <p:spPr>
          <a:xfrm>
            <a:off x="9945646" y="364919"/>
            <a:ext cx="2002143" cy="713014"/>
          </a:xfrm>
          <a:prstGeom prst="rect">
            <a:avLst/>
          </a:prstGeom>
        </p:spPr>
      </p:pic>
    </p:spTree>
    <p:extLst>
      <p:ext uri="{BB962C8B-B14F-4D97-AF65-F5344CB8AC3E}">
        <p14:creationId xmlns:p14="http://schemas.microsoft.com/office/powerpoint/2010/main" val="3721510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6876000" cy="523220"/>
          </a:xfrm>
          <a:prstGeom prst="rect">
            <a:avLst/>
          </a:prstGeom>
          <a:noFill/>
        </p:spPr>
        <p:txBody>
          <a:bodyPr wrap="square" rtlCol="0">
            <a:spAutoFit/>
          </a:bodyPr>
          <a:lstStyle/>
          <a:p>
            <a:r>
              <a:rPr lang="en-GB" sz="2800" b="1">
                <a:solidFill>
                  <a:srgbClr val="008B95"/>
                </a:solidFill>
                <a:latin typeface="Arial" panose="020B0604020202020204" pitchFamily="34" charset="0"/>
                <a:cs typeface="Arial" panose="020B0604020202020204" pitchFamily="34" charset="0"/>
              </a:rPr>
              <a:t>What is Open Data?</a:t>
            </a:r>
          </a:p>
        </p:txBody>
      </p:sp>
      <p:sp>
        <p:nvSpPr>
          <p:cNvPr id="5" name="Content Placeholder 2">
            <a:extLst>
              <a:ext uri="{FF2B5EF4-FFF2-40B4-BE49-F238E27FC236}">
                <a16:creationId xmlns:a16="http://schemas.microsoft.com/office/drawing/2014/main" id="{846BA39C-6244-4AA8-9D10-641487F0926A}"/>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dirty="0">
                <a:solidFill>
                  <a:srgbClr val="008B95"/>
                </a:solidFill>
              </a:rPr>
              <a:t>“Data is open if it can be freely accessed, used, modified and shared by anyone for any purpose - subject only, at most, to requirements to provide attribution and/or share-alike. Specifically, open data is defined by the Open Definition and requires that the data be </a:t>
            </a:r>
          </a:p>
          <a:p>
            <a:pPr marL="0" indent="0">
              <a:buFont typeface="Arial" panose="020B0604020202020204" pitchFamily="34" charset="0"/>
              <a:buNone/>
            </a:pPr>
            <a:r>
              <a:rPr lang="en-GB" sz="2400" b="1" dirty="0">
                <a:solidFill>
                  <a:srgbClr val="008B95"/>
                </a:solidFill>
              </a:rPr>
              <a:t>A. Legally open:</a:t>
            </a:r>
            <a:r>
              <a:rPr lang="en-GB" sz="2400" dirty="0">
                <a:solidFill>
                  <a:srgbClr val="008B95"/>
                </a:solidFill>
              </a:rPr>
              <a:t> that is, available under an open (data) license that permits anyone freely to access, reuse and redistribute. </a:t>
            </a:r>
          </a:p>
          <a:p>
            <a:pPr marL="0" indent="0">
              <a:buFont typeface="Arial" panose="020B0604020202020204" pitchFamily="34" charset="0"/>
              <a:buNone/>
            </a:pPr>
            <a:r>
              <a:rPr lang="en-GB" sz="2400" b="1" dirty="0">
                <a:solidFill>
                  <a:srgbClr val="008B95"/>
                </a:solidFill>
              </a:rPr>
              <a:t>B. Technically open:</a:t>
            </a:r>
            <a:r>
              <a:rPr lang="en-GB" sz="2400" dirty="0">
                <a:solidFill>
                  <a:srgbClr val="008B95"/>
                </a:solidFill>
              </a:rPr>
              <a:t> that is, that the data be available for no more than the cost of reproduction and in machine-readable and bulk form.”</a:t>
            </a:r>
          </a:p>
        </p:txBody>
      </p:sp>
      <p:sp>
        <p:nvSpPr>
          <p:cNvPr id="9" name="Slide Number Placeholder 8">
            <a:extLst>
              <a:ext uri="{FF2B5EF4-FFF2-40B4-BE49-F238E27FC236}">
                <a16:creationId xmlns:a16="http://schemas.microsoft.com/office/drawing/2014/main" id="{6899CB52-C376-42FF-B2B5-65AA4546941C}"/>
              </a:ext>
            </a:extLst>
          </p:cNvPr>
          <p:cNvSpPr>
            <a:spLocks noGrp="1"/>
          </p:cNvSpPr>
          <p:nvPr>
            <p:ph type="sldNum" sz="quarter" idx="12"/>
          </p:nvPr>
        </p:nvSpPr>
        <p:spPr/>
        <p:txBody>
          <a:bodyPr/>
          <a:lstStyle/>
          <a:p>
            <a:fld id="{330EA680-D336-4FF7-8B7A-9848BB0A1C32}" type="slidenum">
              <a:rPr lang="en-GB" smtClean="0"/>
              <a:pPr/>
              <a:t>16</a:t>
            </a:fld>
            <a:endParaRPr lang="en-GB"/>
          </a:p>
        </p:txBody>
      </p:sp>
      <p:sp>
        <p:nvSpPr>
          <p:cNvPr id="8" name="TextBox 7">
            <a:extLst>
              <a:ext uri="{FF2B5EF4-FFF2-40B4-BE49-F238E27FC236}">
                <a16:creationId xmlns:a16="http://schemas.microsoft.com/office/drawing/2014/main" id="{3C6A4C3A-C7CB-4138-A904-143D98104076}"/>
              </a:ext>
            </a:extLst>
          </p:cNvPr>
          <p:cNvSpPr txBox="1"/>
          <p:nvPr/>
        </p:nvSpPr>
        <p:spPr>
          <a:xfrm>
            <a:off x="354620" y="6381575"/>
            <a:ext cx="5741380" cy="307777"/>
          </a:xfrm>
          <a:prstGeom prst="rect">
            <a:avLst/>
          </a:prstGeom>
          <a:noFill/>
        </p:spPr>
        <p:txBody>
          <a:bodyPr wrap="square" rtlCol="0">
            <a:spAutoFit/>
          </a:bodyPr>
          <a:lstStyle/>
          <a:p>
            <a:r>
              <a:rPr lang="en-GB" sz="1400">
                <a:solidFill>
                  <a:srgbClr val="008B95"/>
                </a:solidFill>
              </a:rPr>
              <a:t>Further reading:</a:t>
            </a:r>
            <a:r>
              <a:rPr lang="en-GB" sz="1400"/>
              <a:t> </a:t>
            </a:r>
            <a:r>
              <a:rPr lang="en-GB" sz="1400">
                <a:solidFill>
                  <a:srgbClr val="008B95"/>
                </a:solidFill>
                <a:hlinkClick r:id="rId3"/>
              </a:rPr>
              <a:t>Open Data Handbook</a:t>
            </a:r>
            <a:endParaRPr lang="en-GB" sz="1400"/>
          </a:p>
        </p:txBody>
      </p:sp>
      <p:pic>
        <p:nvPicPr>
          <p:cNvPr id="6" name="Grafik 5">
            <a:extLst>
              <a:ext uri="{FF2B5EF4-FFF2-40B4-BE49-F238E27FC236}">
                <a16:creationId xmlns:a16="http://schemas.microsoft.com/office/drawing/2014/main" id="{B6600B6F-3315-932D-9790-9B04AC681915}"/>
              </a:ext>
            </a:extLst>
          </p:cNvPr>
          <p:cNvPicPr>
            <a:picLocks noChangeAspect="1"/>
          </p:cNvPicPr>
          <p:nvPr/>
        </p:nvPicPr>
        <p:blipFill rotWithShape="1">
          <a:blip r:embed="rId4">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1163128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6876000" cy="523220"/>
          </a:xfrm>
          <a:prstGeom prst="rect">
            <a:avLst/>
          </a:prstGeom>
          <a:noFill/>
        </p:spPr>
        <p:txBody>
          <a:bodyPr wrap="square" rtlCol="0">
            <a:spAutoFit/>
          </a:bodyPr>
          <a:lstStyle/>
          <a:p>
            <a:r>
              <a:rPr lang="en-GB" sz="2800" b="1">
                <a:solidFill>
                  <a:srgbClr val="008B95"/>
                </a:solidFill>
                <a:latin typeface="Arial" panose="020B0604020202020204" pitchFamily="34" charset="0"/>
                <a:cs typeface="Arial" panose="020B0604020202020204" pitchFamily="34" charset="0"/>
              </a:rPr>
              <a:t>Guiding principles</a:t>
            </a:r>
          </a:p>
        </p:txBody>
      </p:sp>
      <p:sp>
        <p:nvSpPr>
          <p:cNvPr id="5" name="Content Placeholder 2">
            <a:extLst>
              <a:ext uri="{FF2B5EF4-FFF2-40B4-BE49-F238E27FC236}">
                <a16:creationId xmlns:a16="http://schemas.microsoft.com/office/drawing/2014/main" id="{846BA39C-6244-4AA8-9D10-641487F0926A}"/>
              </a:ext>
            </a:extLst>
          </p:cNvPr>
          <p:cNvSpPr txBox="1">
            <a:spLocks/>
          </p:cNvSpPr>
          <p:nvPr/>
        </p:nvSpPr>
        <p:spPr>
          <a:xfrm>
            <a:off x="838199" y="1825625"/>
            <a:ext cx="10810461"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1" dirty="0">
                <a:solidFill>
                  <a:srgbClr val="008B95"/>
                </a:solidFill>
              </a:rPr>
              <a:t>How</a:t>
            </a:r>
            <a:r>
              <a:rPr lang="en-GB" sz="2400" dirty="0">
                <a:solidFill>
                  <a:srgbClr val="008B95"/>
                </a:solidFill>
              </a:rPr>
              <a:t> can we facilitate reuse? </a:t>
            </a:r>
            <a:r>
              <a:rPr lang="en-GB" sz="2400" b="1" dirty="0">
                <a:solidFill>
                  <a:srgbClr val="008B95"/>
                </a:solidFill>
              </a:rPr>
              <a:t>Where</a:t>
            </a:r>
            <a:r>
              <a:rPr lang="en-GB" sz="2400" dirty="0">
                <a:solidFill>
                  <a:srgbClr val="008B95"/>
                </a:solidFill>
              </a:rPr>
              <a:t> shall we store the data? </a:t>
            </a:r>
            <a:r>
              <a:rPr lang="en-GB" sz="2400" b="1" dirty="0">
                <a:solidFill>
                  <a:srgbClr val="008B95"/>
                </a:solidFill>
              </a:rPr>
              <a:t>How</a:t>
            </a:r>
            <a:r>
              <a:rPr lang="en-GB" sz="2400" dirty="0">
                <a:solidFill>
                  <a:srgbClr val="008B95"/>
                </a:solidFill>
              </a:rPr>
              <a:t> to clarify usage?</a:t>
            </a:r>
          </a:p>
          <a:p>
            <a:r>
              <a:rPr lang="en-GB" sz="2400" dirty="0">
                <a:solidFill>
                  <a:srgbClr val="008B95"/>
                </a:solidFill>
              </a:rPr>
              <a:t>The FAIR Principles are a set of principles for good data management.</a:t>
            </a:r>
          </a:p>
          <a:p>
            <a:pPr lvl="1"/>
            <a:r>
              <a:rPr lang="en-GB" sz="2000" dirty="0">
                <a:solidFill>
                  <a:srgbClr val="008B95"/>
                </a:solidFill>
              </a:rPr>
              <a:t>Necessary to achieve high-quality Open Data.</a:t>
            </a:r>
          </a:p>
          <a:p>
            <a:r>
              <a:rPr lang="en-GB" sz="2400" dirty="0">
                <a:solidFill>
                  <a:srgbClr val="008B95"/>
                </a:solidFill>
              </a:rPr>
              <a:t>FAIR stands for </a:t>
            </a:r>
            <a:r>
              <a:rPr lang="en-GB" sz="2400" b="1" u="sng" dirty="0">
                <a:solidFill>
                  <a:srgbClr val="008B95"/>
                </a:solidFill>
              </a:rPr>
              <a:t>F</a:t>
            </a:r>
            <a:r>
              <a:rPr lang="en-GB" sz="2400" dirty="0">
                <a:solidFill>
                  <a:srgbClr val="008B95"/>
                </a:solidFill>
              </a:rPr>
              <a:t>indable, </a:t>
            </a:r>
            <a:r>
              <a:rPr lang="en-GB" sz="2400" b="1" u="sng" dirty="0">
                <a:solidFill>
                  <a:srgbClr val="008B95"/>
                </a:solidFill>
              </a:rPr>
              <a:t>A</a:t>
            </a:r>
            <a:r>
              <a:rPr lang="en-GB" sz="2400" dirty="0">
                <a:solidFill>
                  <a:srgbClr val="008B95"/>
                </a:solidFill>
              </a:rPr>
              <a:t>ccessible, </a:t>
            </a:r>
            <a:r>
              <a:rPr lang="en-GB" sz="2400" b="1" u="sng" dirty="0">
                <a:solidFill>
                  <a:srgbClr val="008B95"/>
                </a:solidFill>
              </a:rPr>
              <a:t>I</a:t>
            </a:r>
            <a:r>
              <a:rPr lang="en-GB" sz="2400" dirty="0">
                <a:solidFill>
                  <a:srgbClr val="008B95"/>
                </a:solidFill>
              </a:rPr>
              <a:t>nteroperable, and </a:t>
            </a:r>
            <a:r>
              <a:rPr lang="en-GB" sz="2400" b="1" u="sng" dirty="0">
                <a:solidFill>
                  <a:srgbClr val="008B95"/>
                </a:solidFill>
              </a:rPr>
              <a:t>R</a:t>
            </a:r>
            <a:r>
              <a:rPr lang="en-GB" sz="2400" dirty="0">
                <a:solidFill>
                  <a:srgbClr val="008B95"/>
                </a:solidFill>
              </a:rPr>
              <a:t>e-usable.</a:t>
            </a:r>
          </a:p>
          <a:p>
            <a:pPr lvl="1"/>
            <a:r>
              <a:rPr lang="en-GB" sz="2000" dirty="0">
                <a:solidFill>
                  <a:srgbClr val="008B95"/>
                </a:solidFill>
              </a:rPr>
              <a:t>Can be also applied to algorithms, tools, and workflows.</a:t>
            </a:r>
          </a:p>
          <a:p>
            <a:r>
              <a:rPr lang="en-GB" sz="2400" dirty="0">
                <a:solidFill>
                  <a:srgbClr val="008B95"/>
                </a:solidFill>
              </a:rPr>
              <a:t>Support humans </a:t>
            </a:r>
            <a:r>
              <a:rPr lang="en-GB" sz="2400" b="1" dirty="0">
                <a:solidFill>
                  <a:srgbClr val="008B95"/>
                </a:solidFill>
              </a:rPr>
              <a:t>and</a:t>
            </a:r>
            <a:r>
              <a:rPr lang="en-GB" sz="2400" dirty="0">
                <a:solidFill>
                  <a:srgbClr val="008B95"/>
                </a:solidFill>
              </a:rPr>
              <a:t> machines to find, access, mix, and re-use data.</a:t>
            </a:r>
          </a:p>
        </p:txBody>
      </p:sp>
      <p:sp>
        <p:nvSpPr>
          <p:cNvPr id="8" name="Slide Number Placeholder 7">
            <a:extLst>
              <a:ext uri="{FF2B5EF4-FFF2-40B4-BE49-F238E27FC236}">
                <a16:creationId xmlns:a16="http://schemas.microsoft.com/office/drawing/2014/main" id="{DEDFEC58-BA34-4B49-A8CA-F6FCC8812A8C}"/>
              </a:ext>
            </a:extLst>
          </p:cNvPr>
          <p:cNvSpPr>
            <a:spLocks noGrp="1"/>
          </p:cNvSpPr>
          <p:nvPr>
            <p:ph type="sldNum" sz="quarter" idx="12"/>
          </p:nvPr>
        </p:nvSpPr>
        <p:spPr/>
        <p:txBody>
          <a:bodyPr/>
          <a:lstStyle/>
          <a:p>
            <a:fld id="{330EA680-D336-4FF7-8B7A-9848BB0A1C32}" type="slidenum">
              <a:rPr lang="en-GB" smtClean="0"/>
              <a:pPr/>
              <a:t>17</a:t>
            </a:fld>
            <a:endParaRPr lang="en-GB"/>
          </a:p>
        </p:txBody>
      </p:sp>
      <p:sp>
        <p:nvSpPr>
          <p:cNvPr id="9" name="TextBox 8">
            <a:extLst>
              <a:ext uri="{FF2B5EF4-FFF2-40B4-BE49-F238E27FC236}">
                <a16:creationId xmlns:a16="http://schemas.microsoft.com/office/drawing/2014/main" id="{9DFA8D62-F8B7-4407-9990-CF594A8F58F9}"/>
              </a:ext>
            </a:extLst>
          </p:cNvPr>
          <p:cNvSpPr txBox="1"/>
          <p:nvPr/>
        </p:nvSpPr>
        <p:spPr>
          <a:xfrm>
            <a:off x="354620" y="6381575"/>
            <a:ext cx="5350721" cy="307777"/>
          </a:xfrm>
          <a:prstGeom prst="rect">
            <a:avLst/>
          </a:prstGeom>
          <a:noFill/>
        </p:spPr>
        <p:txBody>
          <a:bodyPr wrap="square" rtlCol="0">
            <a:spAutoFit/>
          </a:bodyPr>
          <a:lstStyle/>
          <a:p>
            <a:r>
              <a:rPr lang="en-GB" sz="1400">
                <a:solidFill>
                  <a:srgbClr val="008B95"/>
                </a:solidFill>
              </a:rPr>
              <a:t>Further reading:</a:t>
            </a:r>
            <a:r>
              <a:rPr lang="en-GB" sz="1400"/>
              <a:t> </a:t>
            </a:r>
            <a:r>
              <a:rPr lang="en-GB" sz="1400">
                <a:hlinkClick r:id="rId3"/>
              </a:rPr>
              <a:t>The FAIR Guiding Principles…</a:t>
            </a:r>
            <a:r>
              <a:rPr lang="en-GB" sz="1400"/>
              <a:t>, </a:t>
            </a:r>
            <a:r>
              <a:rPr lang="en-GB" sz="1400">
                <a:hlinkClick r:id="rId4"/>
              </a:rPr>
              <a:t>The State of Open Data</a:t>
            </a:r>
            <a:endParaRPr lang="en-GB" sz="1400"/>
          </a:p>
        </p:txBody>
      </p:sp>
      <p:pic>
        <p:nvPicPr>
          <p:cNvPr id="7" name="Graphic 6" descr="Internet outline">
            <a:extLst>
              <a:ext uri="{FF2B5EF4-FFF2-40B4-BE49-F238E27FC236}">
                <a16:creationId xmlns:a16="http://schemas.microsoft.com/office/drawing/2014/main" id="{C82C1741-B9D8-4D6E-BCFC-DB524F51D9C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08393" y="4735829"/>
            <a:ext cx="914400" cy="914400"/>
          </a:xfrm>
          <a:prstGeom prst="rect">
            <a:avLst/>
          </a:prstGeom>
        </p:spPr>
      </p:pic>
      <p:pic>
        <p:nvPicPr>
          <p:cNvPr id="12" name="Graphic 11" descr="Office worker female outline">
            <a:extLst>
              <a:ext uri="{FF2B5EF4-FFF2-40B4-BE49-F238E27FC236}">
                <a16:creationId xmlns:a16="http://schemas.microsoft.com/office/drawing/2014/main" id="{3AD98982-2ADB-4731-B105-D4AC5E8ECE1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349685" y="4735829"/>
            <a:ext cx="914400" cy="914400"/>
          </a:xfrm>
          <a:prstGeom prst="rect">
            <a:avLst/>
          </a:prstGeom>
        </p:spPr>
      </p:pic>
      <p:pic>
        <p:nvPicPr>
          <p:cNvPr id="15" name="Graphic 14" descr="Recycle outline">
            <a:extLst>
              <a:ext uri="{FF2B5EF4-FFF2-40B4-BE49-F238E27FC236}">
                <a16:creationId xmlns:a16="http://schemas.microsoft.com/office/drawing/2014/main" id="{3A2B4F25-8986-431E-89CA-6B9B5531B1A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768878" y="4763093"/>
            <a:ext cx="914400" cy="914400"/>
          </a:xfrm>
          <a:prstGeom prst="rect">
            <a:avLst/>
          </a:prstGeom>
        </p:spPr>
      </p:pic>
      <p:pic>
        <p:nvPicPr>
          <p:cNvPr id="17" name="Graphic 16" descr="Blender outline">
            <a:extLst>
              <a:ext uri="{FF2B5EF4-FFF2-40B4-BE49-F238E27FC236}">
                <a16:creationId xmlns:a16="http://schemas.microsoft.com/office/drawing/2014/main" id="{ED7A8E07-7969-4D22-93EC-5213A3E9A84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982783" y="4735829"/>
            <a:ext cx="914400" cy="914400"/>
          </a:xfrm>
          <a:prstGeom prst="rect">
            <a:avLst/>
          </a:prstGeom>
        </p:spPr>
      </p:pic>
      <p:pic>
        <p:nvPicPr>
          <p:cNvPr id="19" name="Graphic 18" descr="Key outline">
            <a:extLst>
              <a:ext uri="{FF2B5EF4-FFF2-40B4-BE49-F238E27FC236}">
                <a16:creationId xmlns:a16="http://schemas.microsoft.com/office/drawing/2014/main" id="{1209DDD0-6D4D-4884-9412-72057E156339}"/>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238588" y="4735829"/>
            <a:ext cx="914400" cy="914400"/>
          </a:xfrm>
          <a:prstGeom prst="rect">
            <a:avLst/>
          </a:prstGeom>
        </p:spPr>
      </p:pic>
      <p:pic>
        <p:nvPicPr>
          <p:cNvPr id="21" name="Graphic 20" descr="Magnifying glass outline">
            <a:extLst>
              <a:ext uri="{FF2B5EF4-FFF2-40B4-BE49-F238E27FC236}">
                <a16:creationId xmlns:a16="http://schemas.microsoft.com/office/drawing/2014/main" id="{46E7D132-8E28-42F0-B20F-15BDEAE97D70}"/>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324188" y="4821793"/>
            <a:ext cx="914400" cy="914400"/>
          </a:xfrm>
          <a:prstGeom prst="rect">
            <a:avLst/>
          </a:prstGeom>
        </p:spPr>
      </p:pic>
      <p:pic>
        <p:nvPicPr>
          <p:cNvPr id="23" name="Graphic 22" descr="Add with solid fill">
            <a:extLst>
              <a:ext uri="{FF2B5EF4-FFF2-40B4-BE49-F238E27FC236}">
                <a16:creationId xmlns:a16="http://schemas.microsoft.com/office/drawing/2014/main" id="{23EE80E1-835E-44A5-A7CA-28CC13076CC6}"/>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3389492" y="4884693"/>
            <a:ext cx="549553" cy="549553"/>
          </a:xfrm>
          <a:prstGeom prst="rect">
            <a:avLst/>
          </a:prstGeom>
        </p:spPr>
      </p:pic>
      <p:sp>
        <p:nvSpPr>
          <p:cNvPr id="24" name="Arrow: Right 23">
            <a:extLst>
              <a:ext uri="{FF2B5EF4-FFF2-40B4-BE49-F238E27FC236}">
                <a16:creationId xmlns:a16="http://schemas.microsoft.com/office/drawing/2014/main" id="{4C95D34D-93C2-4BEE-82FD-BC52975C0B25}"/>
              </a:ext>
            </a:extLst>
          </p:cNvPr>
          <p:cNvSpPr/>
          <p:nvPr/>
        </p:nvSpPr>
        <p:spPr>
          <a:xfrm>
            <a:off x="5390404" y="5007811"/>
            <a:ext cx="805505" cy="303315"/>
          </a:xfrm>
          <a:prstGeom prst="rightArrow">
            <a:avLst/>
          </a:prstGeom>
          <a:solidFill>
            <a:srgbClr val="008B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Grafik 5">
            <a:extLst>
              <a:ext uri="{FF2B5EF4-FFF2-40B4-BE49-F238E27FC236}">
                <a16:creationId xmlns:a16="http://schemas.microsoft.com/office/drawing/2014/main" id="{6B7411D0-6C50-8F8C-30C5-7663E3245288}"/>
              </a:ext>
            </a:extLst>
          </p:cNvPr>
          <p:cNvPicPr>
            <a:picLocks noChangeAspect="1"/>
          </p:cNvPicPr>
          <p:nvPr/>
        </p:nvPicPr>
        <p:blipFill rotWithShape="1">
          <a:blip r:embed="rId19">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514111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9062512" cy="523220"/>
          </a:xfrm>
          <a:prstGeom prst="rect">
            <a:avLst/>
          </a:prstGeom>
          <a:noFill/>
        </p:spPr>
        <p:txBody>
          <a:bodyPr wrap="square" rtlCol="0">
            <a:spAutoFit/>
          </a:bodyPr>
          <a:lstStyle/>
          <a:p>
            <a:r>
              <a:rPr lang="en-GB" sz="2800" b="1" u="sng">
                <a:solidFill>
                  <a:srgbClr val="008B95"/>
                </a:solidFill>
                <a:latin typeface="Arial" panose="020B0604020202020204" pitchFamily="34" charset="0"/>
                <a:cs typeface="Arial" panose="020B0604020202020204" pitchFamily="34" charset="0"/>
              </a:rPr>
              <a:t>Findable</a:t>
            </a:r>
            <a:r>
              <a:rPr lang="en-GB" sz="2800" b="1">
                <a:solidFill>
                  <a:srgbClr val="008B95"/>
                </a:solidFill>
                <a:latin typeface="Arial" panose="020B0604020202020204" pitchFamily="34" charset="0"/>
                <a:cs typeface="Arial" panose="020B0604020202020204" pitchFamily="34" charset="0"/>
              </a:rPr>
              <a:t>, Accessible, Interoperable, Reusable</a:t>
            </a:r>
          </a:p>
        </p:txBody>
      </p:sp>
      <p:pic>
        <p:nvPicPr>
          <p:cNvPr id="14" name="Graphic 13" descr="Internet outline">
            <a:extLst>
              <a:ext uri="{FF2B5EF4-FFF2-40B4-BE49-F238E27FC236}">
                <a16:creationId xmlns:a16="http://schemas.microsoft.com/office/drawing/2014/main" id="{7F77ABA7-8AAC-4964-8F26-3ED3905A9FA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0097" y="2594194"/>
            <a:ext cx="1355766" cy="1355766"/>
          </a:xfrm>
          <a:prstGeom prst="rect">
            <a:avLst/>
          </a:prstGeom>
        </p:spPr>
      </p:pic>
      <p:pic>
        <p:nvPicPr>
          <p:cNvPr id="15" name="Picture 4">
            <a:hlinkClick r:id="rId5"/>
            <a:extLst>
              <a:ext uri="{FF2B5EF4-FFF2-40B4-BE49-F238E27FC236}">
                <a16:creationId xmlns:a16="http://schemas.microsoft.com/office/drawing/2014/main" id="{E8388193-2341-4DA5-871E-7D7D29B0C53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92623" y="3015151"/>
            <a:ext cx="2438400" cy="48158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Here's what that Google Drive “security update” message means | Ars Technica">
            <a:hlinkClick r:id="rId7"/>
            <a:extLst>
              <a:ext uri="{FF2B5EF4-FFF2-40B4-BE49-F238E27FC236}">
                <a16:creationId xmlns:a16="http://schemas.microsoft.com/office/drawing/2014/main" id="{3E77E81E-9A02-4F04-AF11-EC5D09D38124}"/>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26795" b="23712"/>
          <a:stretch/>
        </p:blipFill>
        <p:spPr bwMode="auto">
          <a:xfrm>
            <a:off x="5147783" y="3003727"/>
            <a:ext cx="2023815" cy="526677"/>
          </a:xfrm>
          <a:prstGeom prst="rect">
            <a:avLst/>
          </a:prstGeom>
          <a:noFill/>
          <a:extLst>
            <a:ext uri="{909E8E84-426E-40DD-AFC4-6F175D3DCCD1}">
              <a14:hiddenFill xmlns:a14="http://schemas.microsoft.com/office/drawing/2010/main">
                <a:solidFill>
                  <a:srgbClr val="FFFFFF"/>
                </a:solidFill>
              </a14:hiddenFill>
            </a:ext>
          </a:extLst>
        </p:spPr>
      </p:pic>
      <p:pic>
        <p:nvPicPr>
          <p:cNvPr id="18" name="Graphic 17" descr="Close with solid fill">
            <a:extLst>
              <a:ext uri="{FF2B5EF4-FFF2-40B4-BE49-F238E27FC236}">
                <a16:creationId xmlns:a16="http://schemas.microsoft.com/office/drawing/2014/main" id="{ECE7525B-258D-4F67-93B4-6AEB50514BA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69951" y="2671661"/>
            <a:ext cx="1076418" cy="1076418"/>
          </a:xfrm>
          <a:prstGeom prst="rect">
            <a:avLst/>
          </a:prstGeom>
        </p:spPr>
      </p:pic>
      <p:pic>
        <p:nvPicPr>
          <p:cNvPr id="20" name="Graphic 19" descr="Close with solid fill">
            <a:extLst>
              <a:ext uri="{FF2B5EF4-FFF2-40B4-BE49-F238E27FC236}">
                <a16:creationId xmlns:a16="http://schemas.microsoft.com/office/drawing/2014/main" id="{A88AEE05-B041-4A69-86C8-D8AA84E0F65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139825" y="2671661"/>
            <a:ext cx="1076418" cy="1076418"/>
          </a:xfrm>
          <a:prstGeom prst="rect">
            <a:avLst/>
          </a:prstGeom>
        </p:spPr>
      </p:pic>
      <p:pic>
        <p:nvPicPr>
          <p:cNvPr id="26" name="Graphic 25" descr="Close with solid fill">
            <a:extLst>
              <a:ext uri="{FF2B5EF4-FFF2-40B4-BE49-F238E27FC236}">
                <a16:creationId xmlns:a16="http://schemas.microsoft.com/office/drawing/2014/main" id="{D0E2F1B6-B568-4F2B-BD68-438BA900C3A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612351" y="2717734"/>
            <a:ext cx="1076418" cy="1076418"/>
          </a:xfrm>
          <a:prstGeom prst="rect">
            <a:avLst/>
          </a:prstGeom>
        </p:spPr>
      </p:pic>
      <p:pic>
        <p:nvPicPr>
          <p:cNvPr id="27" name="Picture 8" descr="Zenodo">
            <a:hlinkClick r:id="rId11"/>
            <a:extLst>
              <a:ext uri="{FF2B5EF4-FFF2-40B4-BE49-F238E27FC236}">
                <a16:creationId xmlns:a16="http://schemas.microsoft.com/office/drawing/2014/main" id="{8D9BBEBC-0622-406D-94C7-A0E628C3C49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83640" y="4357710"/>
            <a:ext cx="1539920" cy="61781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0" descr="Home - EASY">
            <a:hlinkClick r:id="rId13"/>
            <a:extLst>
              <a:ext uri="{FF2B5EF4-FFF2-40B4-BE49-F238E27FC236}">
                <a16:creationId xmlns:a16="http://schemas.microsoft.com/office/drawing/2014/main" id="{D0E4EFB5-E64C-4F31-8855-714C3C775AF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21928" y="4371462"/>
            <a:ext cx="1832264" cy="54095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6" descr="OSF Guides">
            <a:hlinkClick r:id="rId15"/>
            <a:extLst>
              <a:ext uri="{FF2B5EF4-FFF2-40B4-BE49-F238E27FC236}">
                <a16:creationId xmlns:a16="http://schemas.microsoft.com/office/drawing/2014/main" id="{AE07F94E-2326-4E73-BBF1-F94B92A8A070}"/>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084092" y="4283117"/>
            <a:ext cx="2023815" cy="760998"/>
          </a:xfrm>
          <a:prstGeom prst="rect">
            <a:avLst/>
          </a:prstGeom>
          <a:noFill/>
          <a:extLst>
            <a:ext uri="{909E8E84-426E-40DD-AFC4-6F175D3DCCD1}">
              <a14:hiddenFill xmlns:a14="http://schemas.microsoft.com/office/drawing/2010/main">
                <a:solidFill>
                  <a:srgbClr val="FFFFFF"/>
                </a:solidFill>
              </a14:hiddenFill>
            </a:ext>
          </a:extLst>
        </p:spPr>
      </p:pic>
      <p:pic>
        <p:nvPicPr>
          <p:cNvPr id="30" name="Graphic 29" descr="Checkmark with solid fill">
            <a:extLst>
              <a:ext uri="{FF2B5EF4-FFF2-40B4-BE49-F238E27FC236}">
                <a16:creationId xmlns:a16="http://schemas.microsoft.com/office/drawing/2014/main" id="{D53D976A-D249-43F9-A621-88E8E9DB7D34}"/>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096400" y="4184737"/>
            <a:ext cx="914400" cy="914400"/>
          </a:xfrm>
          <a:prstGeom prst="rect">
            <a:avLst/>
          </a:prstGeom>
        </p:spPr>
      </p:pic>
      <p:pic>
        <p:nvPicPr>
          <p:cNvPr id="31" name="Graphic 30" descr="Checkmark with solid fill">
            <a:extLst>
              <a:ext uri="{FF2B5EF4-FFF2-40B4-BE49-F238E27FC236}">
                <a16:creationId xmlns:a16="http://schemas.microsoft.com/office/drawing/2014/main" id="{604AE4D5-7CF8-4276-8EBC-AC003210ED94}"/>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3220236" y="4198545"/>
            <a:ext cx="914400" cy="914400"/>
          </a:xfrm>
          <a:prstGeom prst="rect">
            <a:avLst/>
          </a:prstGeom>
        </p:spPr>
      </p:pic>
      <p:pic>
        <p:nvPicPr>
          <p:cNvPr id="32" name="Graphic 31" descr="Checkmark with solid fill">
            <a:extLst>
              <a:ext uri="{FF2B5EF4-FFF2-40B4-BE49-F238E27FC236}">
                <a16:creationId xmlns:a16="http://schemas.microsoft.com/office/drawing/2014/main" id="{1D3A1391-7D14-450F-84B0-00C94252B45C}"/>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5660048" y="4186401"/>
            <a:ext cx="914400" cy="914400"/>
          </a:xfrm>
          <a:prstGeom prst="rect">
            <a:avLst/>
          </a:prstGeom>
        </p:spPr>
      </p:pic>
      <p:pic>
        <p:nvPicPr>
          <p:cNvPr id="34" name="Picture 33" descr="A picture containing logo&#10;&#10;Description automatically generated">
            <a:extLst>
              <a:ext uri="{FF2B5EF4-FFF2-40B4-BE49-F238E27FC236}">
                <a16:creationId xmlns:a16="http://schemas.microsoft.com/office/drawing/2014/main" id="{8C28CA9A-5247-4562-82AE-6CD4E7C54DC3}"/>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7388358" y="2844920"/>
            <a:ext cx="1861772" cy="844293"/>
          </a:xfrm>
          <a:prstGeom prst="rect">
            <a:avLst/>
          </a:prstGeom>
        </p:spPr>
      </p:pic>
      <p:pic>
        <p:nvPicPr>
          <p:cNvPr id="36" name="Graphic 35" descr="Close with solid fill">
            <a:extLst>
              <a:ext uri="{FF2B5EF4-FFF2-40B4-BE49-F238E27FC236}">
                <a16:creationId xmlns:a16="http://schemas.microsoft.com/office/drawing/2014/main" id="{C6418780-7F7A-4E42-BC32-F28068E6BDF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836261" y="2728856"/>
            <a:ext cx="1076418" cy="1076418"/>
          </a:xfrm>
          <a:prstGeom prst="rect">
            <a:avLst/>
          </a:prstGeom>
        </p:spPr>
      </p:pic>
      <p:pic>
        <p:nvPicPr>
          <p:cNvPr id="4098" name="Picture 2" descr="Dryad Our Platform">
            <a:hlinkClick r:id="rId20"/>
            <a:extLst>
              <a:ext uri="{FF2B5EF4-FFF2-40B4-BE49-F238E27FC236}">
                <a16:creationId xmlns:a16="http://schemas.microsoft.com/office/drawing/2014/main" id="{F3397EFA-002C-4928-A792-814B2BAF22CC}"/>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537807" y="4449933"/>
            <a:ext cx="2292577" cy="384007"/>
          </a:xfrm>
          <a:prstGeom prst="rect">
            <a:avLst/>
          </a:prstGeom>
          <a:noFill/>
          <a:extLst>
            <a:ext uri="{909E8E84-426E-40DD-AFC4-6F175D3DCCD1}">
              <a14:hiddenFill xmlns:a14="http://schemas.microsoft.com/office/drawing/2010/main">
                <a:solidFill>
                  <a:srgbClr val="FFFFFF"/>
                </a:solidFill>
              </a14:hiddenFill>
            </a:ext>
          </a:extLst>
        </p:spPr>
      </p:pic>
      <p:pic>
        <p:nvPicPr>
          <p:cNvPr id="38" name="Graphic 37" descr="Checkmark with solid fill">
            <a:extLst>
              <a:ext uri="{FF2B5EF4-FFF2-40B4-BE49-F238E27FC236}">
                <a16:creationId xmlns:a16="http://schemas.microsoft.com/office/drawing/2014/main" id="{05C30126-1477-4047-8E3F-71D2DCBF4DF9}"/>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8396555" y="4184736"/>
            <a:ext cx="914400" cy="914400"/>
          </a:xfrm>
          <a:prstGeom prst="rect">
            <a:avLst/>
          </a:prstGeom>
        </p:spPr>
      </p:pic>
      <p:sp>
        <p:nvSpPr>
          <p:cNvPr id="7" name="Rectangle: Rounded Corners 6">
            <a:extLst>
              <a:ext uri="{FF2B5EF4-FFF2-40B4-BE49-F238E27FC236}">
                <a16:creationId xmlns:a16="http://schemas.microsoft.com/office/drawing/2014/main" id="{A14EC85F-96AF-472D-8B86-449B562DEB80}"/>
              </a:ext>
            </a:extLst>
          </p:cNvPr>
          <p:cNvSpPr/>
          <p:nvPr/>
        </p:nvSpPr>
        <p:spPr>
          <a:xfrm>
            <a:off x="8582140" y="1396086"/>
            <a:ext cx="2960567" cy="1147234"/>
          </a:xfrm>
          <a:prstGeom prst="roundRect">
            <a:avLst/>
          </a:prstGeom>
          <a:solidFill>
            <a:schemeClr val="bg1">
              <a:lumMod val="85000"/>
            </a:schemeClr>
          </a:solid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a:solidFill>
                  <a:srgbClr val="008B95"/>
                </a:solidFill>
              </a:rPr>
              <a:t>Open Science Infrastructure should be not-for-profit!</a:t>
            </a:r>
          </a:p>
        </p:txBody>
      </p:sp>
      <p:sp>
        <p:nvSpPr>
          <p:cNvPr id="9" name="Slide Number Placeholder 8">
            <a:extLst>
              <a:ext uri="{FF2B5EF4-FFF2-40B4-BE49-F238E27FC236}">
                <a16:creationId xmlns:a16="http://schemas.microsoft.com/office/drawing/2014/main" id="{D6FAC00C-32F9-4AD1-A2F6-6BCED5A93D0A}"/>
              </a:ext>
            </a:extLst>
          </p:cNvPr>
          <p:cNvSpPr>
            <a:spLocks noGrp="1"/>
          </p:cNvSpPr>
          <p:nvPr>
            <p:ph type="sldNum" sz="quarter" idx="12"/>
          </p:nvPr>
        </p:nvSpPr>
        <p:spPr/>
        <p:txBody>
          <a:bodyPr/>
          <a:lstStyle/>
          <a:p>
            <a:fld id="{330EA680-D336-4FF7-8B7A-9848BB0A1C32}" type="slidenum">
              <a:rPr lang="en-GB" smtClean="0"/>
              <a:pPr/>
              <a:t>18</a:t>
            </a:fld>
            <a:endParaRPr lang="en-GB"/>
          </a:p>
        </p:txBody>
      </p:sp>
      <p:sp>
        <p:nvSpPr>
          <p:cNvPr id="33" name="TextBox 32">
            <a:extLst>
              <a:ext uri="{FF2B5EF4-FFF2-40B4-BE49-F238E27FC236}">
                <a16:creationId xmlns:a16="http://schemas.microsoft.com/office/drawing/2014/main" id="{9A3B03BA-ACA5-492A-B874-1F3454383D8E}"/>
              </a:ext>
            </a:extLst>
          </p:cNvPr>
          <p:cNvSpPr txBox="1"/>
          <p:nvPr/>
        </p:nvSpPr>
        <p:spPr>
          <a:xfrm>
            <a:off x="354620" y="6381575"/>
            <a:ext cx="5741380" cy="307777"/>
          </a:xfrm>
          <a:prstGeom prst="rect">
            <a:avLst/>
          </a:prstGeom>
          <a:noFill/>
        </p:spPr>
        <p:txBody>
          <a:bodyPr wrap="square" rtlCol="0">
            <a:spAutoFit/>
          </a:bodyPr>
          <a:lstStyle/>
          <a:p>
            <a:r>
              <a:rPr lang="en-GB" sz="1400">
                <a:solidFill>
                  <a:srgbClr val="008B95"/>
                </a:solidFill>
              </a:rPr>
              <a:t>Further reading:</a:t>
            </a:r>
            <a:r>
              <a:rPr lang="en-GB" sz="1400"/>
              <a:t> </a:t>
            </a:r>
            <a:r>
              <a:rPr lang="en-GB" sz="1400">
                <a:hlinkClick r:id="rId22"/>
              </a:rPr>
              <a:t>Research Data Repositories: Review</a:t>
            </a:r>
            <a:r>
              <a:rPr lang="en-GB" sz="1400"/>
              <a:t>…</a:t>
            </a:r>
          </a:p>
        </p:txBody>
      </p:sp>
      <p:pic>
        <p:nvPicPr>
          <p:cNvPr id="5" name="Grafik 4">
            <a:extLst>
              <a:ext uri="{FF2B5EF4-FFF2-40B4-BE49-F238E27FC236}">
                <a16:creationId xmlns:a16="http://schemas.microsoft.com/office/drawing/2014/main" id="{A495310A-9DF3-37B7-8C6C-BB997D74D44A}"/>
              </a:ext>
            </a:extLst>
          </p:cNvPr>
          <p:cNvPicPr>
            <a:picLocks noChangeAspect="1"/>
          </p:cNvPicPr>
          <p:nvPr/>
        </p:nvPicPr>
        <p:blipFill rotWithShape="1">
          <a:blip r:embed="rId23">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pic>
        <p:nvPicPr>
          <p:cNvPr id="23" name="Grafik 22">
            <a:extLst>
              <a:ext uri="{FF2B5EF4-FFF2-40B4-BE49-F238E27FC236}">
                <a16:creationId xmlns:a16="http://schemas.microsoft.com/office/drawing/2014/main" id="{89430712-370F-E9B3-A2E4-646DA33520B9}"/>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10381759" y="4075271"/>
            <a:ext cx="1160948" cy="1160948"/>
          </a:xfrm>
          <a:prstGeom prst="rect">
            <a:avLst/>
          </a:prstGeom>
        </p:spPr>
      </p:pic>
      <p:pic>
        <p:nvPicPr>
          <p:cNvPr id="24" name="Graphic 37" descr="Checkmark with solid fill">
            <a:extLst>
              <a:ext uri="{FF2B5EF4-FFF2-40B4-BE49-F238E27FC236}">
                <a16:creationId xmlns:a16="http://schemas.microsoft.com/office/drawing/2014/main" id="{706B3C1E-33A5-77C0-C7DE-58F19FC35CBF}"/>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0582747" y="4127895"/>
            <a:ext cx="914400" cy="914400"/>
          </a:xfrm>
          <a:prstGeom prst="rect">
            <a:avLst/>
          </a:prstGeom>
        </p:spPr>
      </p:pic>
    </p:spTree>
    <p:extLst>
      <p:ext uri="{BB962C8B-B14F-4D97-AF65-F5344CB8AC3E}">
        <p14:creationId xmlns:p14="http://schemas.microsoft.com/office/powerpoint/2010/main" val="2707533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 name="Picture 77">
            <a:extLst>
              <a:ext uri="{FF2B5EF4-FFF2-40B4-BE49-F238E27FC236}">
                <a16:creationId xmlns:a16="http://schemas.microsoft.com/office/drawing/2014/main" id="{2D4B8926-C46C-4B5A-91A8-8C5299A8789A}"/>
              </a:ext>
            </a:extLst>
          </p:cNvPr>
          <p:cNvPicPr>
            <a:picLocks noChangeAspect="1"/>
          </p:cNvPicPr>
          <p:nvPr/>
        </p:nvPicPr>
        <p:blipFill rotWithShape="1">
          <a:blip r:embed="rId3"/>
          <a:srcRect t="83069" r="4211" b="2103"/>
          <a:stretch/>
        </p:blipFill>
        <p:spPr>
          <a:xfrm>
            <a:off x="6551790" y="6257075"/>
            <a:ext cx="2863396" cy="233680"/>
          </a:xfrm>
          <a:prstGeom prst="rect">
            <a:avLst/>
          </a:prstGeom>
        </p:spPr>
      </p:pic>
      <p:sp>
        <p:nvSpPr>
          <p:cNvPr id="5" name="Content Placeholder 2">
            <a:extLst>
              <a:ext uri="{FF2B5EF4-FFF2-40B4-BE49-F238E27FC236}">
                <a16:creationId xmlns:a16="http://schemas.microsoft.com/office/drawing/2014/main" id="{846BA39C-6244-4AA8-9D10-641487F0926A}"/>
              </a:ext>
            </a:extLst>
          </p:cNvPr>
          <p:cNvSpPr txBox="1">
            <a:spLocks/>
          </p:cNvSpPr>
          <p:nvPr/>
        </p:nvSpPr>
        <p:spPr>
          <a:xfrm>
            <a:off x="838200" y="1825625"/>
            <a:ext cx="10515600" cy="48711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solidFill>
                  <a:srgbClr val="008B95"/>
                </a:solidFill>
              </a:rPr>
              <a:t>Use globally unique and persistent identifiers (e.g., DOI - digital object identifier).</a:t>
            </a:r>
          </a:p>
          <a:p>
            <a:pPr marL="0" indent="0">
              <a:buFont typeface="Arial" panose="020B0604020202020204" pitchFamily="34" charset="0"/>
              <a:buNone/>
            </a:pPr>
            <a:endParaRPr lang="en-GB" sz="2400" dirty="0">
              <a:solidFill>
                <a:srgbClr val="008B95"/>
              </a:solidFill>
            </a:endParaRPr>
          </a:p>
        </p:txBody>
      </p:sp>
      <p:pic>
        <p:nvPicPr>
          <p:cNvPr id="77" name="Picture 76">
            <a:extLst>
              <a:ext uri="{FF2B5EF4-FFF2-40B4-BE49-F238E27FC236}">
                <a16:creationId xmlns:a16="http://schemas.microsoft.com/office/drawing/2014/main" id="{91654C98-F343-4C7D-8D04-16A7B4FED993}"/>
              </a:ext>
            </a:extLst>
          </p:cNvPr>
          <p:cNvPicPr>
            <a:picLocks noChangeAspect="1"/>
          </p:cNvPicPr>
          <p:nvPr/>
        </p:nvPicPr>
        <p:blipFill rotWithShape="1">
          <a:blip r:embed="rId4"/>
          <a:srcRect l="1" r="62007" b="79629"/>
          <a:stretch/>
        </p:blipFill>
        <p:spPr>
          <a:xfrm>
            <a:off x="6551790" y="2315561"/>
            <a:ext cx="2071560" cy="1098923"/>
          </a:xfrm>
          <a:prstGeom prst="rect">
            <a:avLst/>
          </a:prstGeom>
        </p:spPr>
      </p:pic>
      <p:pic>
        <p:nvPicPr>
          <p:cNvPr id="52" name="Picture 51">
            <a:extLst>
              <a:ext uri="{FF2B5EF4-FFF2-40B4-BE49-F238E27FC236}">
                <a16:creationId xmlns:a16="http://schemas.microsoft.com/office/drawing/2014/main" id="{1B680B52-D383-4F29-827C-05D90327FFA1}"/>
              </a:ext>
            </a:extLst>
          </p:cNvPr>
          <p:cNvPicPr>
            <a:picLocks noChangeAspect="1"/>
          </p:cNvPicPr>
          <p:nvPr/>
        </p:nvPicPr>
        <p:blipFill>
          <a:blip r:embed="rId5"/>
          <a:stretch>
            <a:fillRect/>
          </a:stretch>
        </p:blipFill>
        <p:spPr>
          <a:xfrm>
            <a:off x="848592" y="5473688"/>
            <a:ext cx="3359922" cy="891705"/>
          </a:xfrm>
          <a:prstGeom prst="rect">
            <a:avLst/>
          </a:prstGeom>
        </p:spPr>
      </p:pic>
      <p:pic>
        <p:nvPicPr>
          <p:cNvPr id="50" name="Picture 49">
            <a:extLst>
              <a:ext uri="{FF2B5EF4-FFF2-40B4-BE49-F238E27FC236}">
                <a16:creationId xmlns:a16="http://schemas.microsoft.com/office/drawing/2014/main" id="{707C96BF-F5E6-4CD7-B711-D383698E2D9B}"/>
              </a:ext>
            </a:extLst>
          </p:cNvPr>
          <p:cNvPicPr>
            <a:picLocks noChangeAspect="1"/>
          </p:cNvPicPr>
          <p:nvPr/>
        </p:nvPicPr>
        <p:blipFill>
          <a:blip r:embed="rId6"/>
          <a:stretch>
            <a:fillRect/>
          </a:stretch>
        </p:blipFill>
        <p:spPr>
          <a:xfrm>
            <a:off x="867658" y="4010338"/>
            <a:ext cx="3343674" cy="1433838"/>
          </a:xfrm>
          <a:prstGeom prst="rect">
            <a:avLst/>
          </a:prstGeom>
        </p:spPr>
      </p:pic>
      <p:pic>
        <p:nvPicPr>
          <p:cNvPr id="47" name="Picture 46">
            <a:extLst>
              <a:ext uri="{FF2B5EF4-FFF2-40B4-BE49-F238E27FC236}">
                <a16:creationId xmlns:a16="http://schemas.microsoft.com/office/drawing/2014/main" id="{79681A42-A2F6-410D-A88E-C7A74BCD1DE9}"/>
              </a:ext>
            </a:extLst>
          </p:cNvPr>
          <p:cNvPicPr>
            <a:picLocks noChangeAspect="1"/>
          </p:cNvPicPr>
          <p:nvPr/>
        </p:nvPicPr>
        <p:blipFill>
          <a:blip r:embed="rId7"/>
          <a:stretch>
            <a:fillRect/>
          </a:stretch>
        </p:blipFill>
        <p:spPr>
          <a:xfrm>
            <a:off x="848592" y="2344178"/>
            <a:ext cx="3351527" cy="1638139"/>
          </a:xfrm>
          <a:prstGeom prst="rect">
            <a:avLst/>
          </a:prstGeom>
        </p:spPr>
      </p:pic>
      <p:pic>
        <p:nvPicPr>
          <p:cNvPr id="60" name="Picture 59">
            <a:extLst>
              <a:ext uri="{FF2B5EF4-FFF2-40B4-BE49-F238E27FC236}">
                <a16:creationId xmlns:a16="http://schemas.microsoft.com/office/drawing/2014/main" id="{416EB4E4-E6FA-46ED-9289-421E8865BC60}"/>
              </a:ext>
            </a:extLst>
          </p:cNvPr>
          <p:cNvPicPr>
            <a:picLocks noChangeAspect="1"/>
          </p:cNvPicPr>
          <p:nvPr/>
        </p:nvPicPr>
        <p:blipFill rotWithShape="1">
          <a:blip r:embed="rId8"/>
          <a:srcRect r="1964" b="28022"/>
          <a:stretch/>
        </p:blipFill>
        <p:spPr>
          <a:xfrm>
            <a:off x="6576288" y="4084845"/>
            <a:ext cx="2859271" cy="1309212"/>
          </a:xfrm>
          <a:prstGeom prst="rect">
            <a:avLst/>
          </a:prstGeom>
        </p:spPr>
      </p:pic>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9062512" cy="523220"/>
          </a:xfrm>
          <a:prstGeom prst="rect">
            <a:avLst/>
          </a:prstGeom>
          <a:noFill/>
        </p:spPr>
        <p:txBody>
          <a:bodyPr wrap="square" rtlCol="0">
            <a:spAutoFit/>
          </a:bodyPr>
          <a:lstStyle/>
          <a:p>
            <a:r>
              <a:rPr lang="en-GB" sz="2800" b="1" u="sng">
                <a:solidFill>
                  <a:srgbClr val="008B95"/>
                </a:solidFill>
                <a:latin typeface="Arial" panose="020B0604020202020204" pitchFamily="34" charset="0"/>
                <a:cs typeface="Arial" panose="020B0604020202020204" pitchFamily="34" charset="0"/>
              </a:rPr>
              <a:t>Findable</a:t>
            </a:r>
            <a:r>
              <a:rPr lang="en-GB" sz="2800" b="1">
                <a:solidFill>
                  <a:srgbClr val="008B95"/>
                </a:solidFill>
                <a:latin typeface="Arial" panose="020B0604020202020204" pitchFamily="34" charset="0"/>
                <a:cs typeface="Arial" panose="020B0604020202020204" pitchFamily="34" charset="0"/>
              </a:rPr>
              <a:t>, Accessible, Interoperable, Reusable</a:t>
            </a:r>
          </a:p>
        </p:txBody>
      </p:sp>
      <p:sp>
        <p:nvSpPr>
          <p:cNvPr id="11" name="Rectangle: Rounded Corners 10">
            <a:extLst>
              <a:ext uri="{FF2B5EF4-FFF2-40B4-BE49-F238E27FC236}">
                <a16:creationId xmlns:a16="http://schemas.microsoft.com/office/drawing/2014/main" id="{999B4363-3DFC-40A1-94F8-F0AB94B09064}"/>
              </a:ext>
            </a:extLst>
          </p:cNvPr>
          <p:cNvSpPr/>
          <p:nvPr/>
        </p:nvSpPr>
        <p:spPr>
          <a:xfrm>
            <a:off x="3144438" y="3669285"/>
            <a:ext cx="989001" cy="347520"/>
          </a:xfrm>
          <a:prstGeom prst="roundRect">
            <a:avLst/>
          </a:prstGeom>
          <a:no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9859781C-0CC5-4191-B587-8611BF7FFB54}"/>
              </a:ext>
            </a:extLst>
          </p:cNvPr>
          <p:cNvSpPr/>
          <p:nvPr/>
        </p:nvSpPr>
        <p:spPr>
          <a:xfrm>
            <a:off x="3144438" y="4084845"/>
            <a:ext cx="989001" cy="567144"/>
          </a:xfrm>
          <a:prstGeom prst="roundRect">
            <a:avLst/>
          </a:prstGeom>
          <a:no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18">
            <a:extLst>
              <a:ext uri="{FF2B5EF4-FFF2-40B4-BE49-F238E27FC236}">
                <a16:creationId xmlns:a16="http://schemas.microsoft.com/office/drawing/2014/main" id="{67EEBADB-ECE0-4105-985B-C8C73AABCC22}"/>
              </a:ext>
            </a:extLst>
          </p:cNvPr>
          <p:cNvSpPr/>
          <p:nvPr/>
        </p:nvSpPr>
        <p:spPr>
          <a:xfrm>
            <a:off x="3144438" y="5768176"/>
            <a:ext cx="989001" cy="626729"/>
          </a:xfrm>
          <a:prstGeom prst="roundRect">
            <a:avLst/>
          </a:prstGeom>
          <a:noFill/>
          <a:ln w="19050">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Arrow Connector 14">
            <a:extLst>
              <a:ext uri="{FF2B5EF4-FFF2-40B4-BE49-F238E27FC236}">
                <a16:creationId xmlns:a16="http://schemas.microsoft.com/office/drawing/2014/main" id="{278BBF99-8439-4A6D-83C7-42B717A00489}"/>
              </a:ext>
            </a:extLst>
          </p:cNvPr>
          <p:cNvCxnSpPr>
            <a:cxnSpLocks/>
            <a:stCxn id="11" idx="3"/>
          </p:cNvCxnSpPr>
          <p:nvPr/>
        </p:nvCxnSpPr>
        <p:spPr>
          <a:xfrm flipV="1">
            <a:off x="4133439" y="3494596"/>
            <a:ext cx="2431635" cy="348449"/>
          </a:xfrm>
          <a:prstGeom prst="straightConnector1">
            <a:avLst/>
          </a:prstGeom>
          <a:ln w="19050">
            <a:solidFill>
              <a:srgbClr val="008B95"/>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1D9BF6BF-96A1-450F-9AAB-7BC2FEEE4BB2}"/>
              </a:ext>
            </a:extLst>
          </p:cNvPr>
          <p:cNvCxnSpPr>
            <a:cxnSpLocks/>
            <a:stCxn id="18" idx="3"/>
            <a:endCxn id="60" idx="1"/>
          </p:cNvCxnSpPr>
          <p:nvPr/>
        </p:nvCxnSpPr>
        <p:spPr>
          <a:xfrm>
            <a:off x="4133439" y="4368417"/>
            <a:ext cx="2442849" cy="371034"/>
          </a:xfrm>
          <a:prstGeom prst="straightConnector1">
            <a:avLst/>
          </a:prstGeom>
          <a:ln w="19050">
            <a:solidFill>
              <a:srgbClr val="008B95"/>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E3D49BFF-54D9-4461-94CD-9BF879B3813F}"/>
              </a:ext>
            </a:extLst>
          </p:cNvPr>
          <p:cNvCxnSpPr>
            <a:cxnSpLocks/>
            <a:stCxn id="19" idx="3"/>
            <a:endCxn id="71" idx="1"/>
          </p:cNvCxnSpPr>
          <p:nvPr/>
        </p:nvCxnSpPr>
        <p:spPr>
          <a:xfrm flipV="1">
            <a:off x="4133439" y="5908386"/>
            <a:ext cx="2418351" cy="173155"/>
          </a:xfrm>
          <a:prstGeom prst="straightConnector1">
            <a:avLst/>
          </a:prstGeom>
          <a:ln w="19050">
            <a:solidFill>
              <a:srgbClr val="008B95"/>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9">
            <p14:nvContentPartPr>
              <p14:cNvPr id="62" name="Ink 61">
                <a:extLst>
                  <a:ext uri="{FF2B5EF4-FFF2-40B4-BE49-F238E27FC236}">
                    <a16:creationId xmlns:a16="http://schemas.microsoft.com/office/drawing/2014/main" id="{542B60B2-14D9-47FC-A626-89D8D37E9CF6}"/>
                  </a:ext>
                </a:extLst>
              </p14:cNvPr>
              <p14:cNvContentPartPr/>
              <p14:nvPr/>
            </p14:nvContentPartPr>
            <p14:xfrm>
              <a:off x="7542960" y="4710536"/>
              <a:ext cx="333720" cy="32760"/>
            </p14:xfrm>
          </p:contentPart>
        </mc:Choice>
        <mc:Fallback xmlns="">
          <p:pic>
            <p:nvPicPr>
              <p:cNvPr id="62" name="Ink 61">
                <a:extLst>
                  <a:ext uri="{FF2B5EF4-FFF2-40B4-BE49-F238E27FC236}">
                    <a16:creationId xmlns:a16="http://schemas.microsoft.com/office/drawing/2014/main" id="{542B60B2-14D9-47FC-A626-89D8D37E9CF6}"/>
                  </a:ext>
                </a:extLst>
              </p:cNvPr>
              <p:cNvPicPr/>
              <p:nvPr/>
            </p:nvPicPr>
            <p:blipFill>
              <a:blip r:embed="rId11"/>
              <a:stretch>
                <a:fillRect/>
              </a:stretch>
            </p:blipFill>
            <p:spPr>
              <a:xfrm>
                <a:off x="7488902" y="4603710"/>
                <a:ext cx="441476" cy="246056"/>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63" name="Ink 62">
                <a:extLst>
                  <a:ext uri="{FF2B5EF4-FFF2-40B4-BE49-F238E27FC236}">
                    <a16:creationId xmlns:a16="http://schemas.microsoft.com/office/drawing/2014/main" id="{2A9A27AA-1F08-4043-9608-5A1523A5C408}"/>
                  </a:ext>
                </a:extLst>
              </p14:cNvPr>
              <p14:cNvContentPartPr/>
              <p14:nvPr/>
            </p14:nvContentPartPr>
            <p14:xfrm>
              <a:off x="7527460" y="5223002"/>
              <a:ext cx="317520" cy="65880"/>
            </p14:xfrm>
          </p:contentPart>
        </mc:Choice>
        <mc:Fallback xmlns="">
          <p:pic>
            <p:nvPicPr>
              <p:cNvPr id="63" name="Ink 62">
                <a:extLst>
                  <a:ext uri="{FF2B5EF4-FFF2-40B4-BE49-F238E27FC236}">
                    <a16:creationId xmlns:a16="http://schemas.microsoft.com/office/drawing/2014/main" id="{2A9A27AA-1F08-4043-9608-5A1523A5C408}"/>
                  </a:ext>
                </a:extLst>
              </p:cNvPr>
              <p:cNvPicPr/>
              <p:nvPr/>
            </p:nvPicPr>
            <p:blipFill>
              <a:blip r:embed="rId13"/>
              <a:stretch>
                <a:fillRect/>
              </a:stretch>
            </p:blipFill>
            <p:spPr>
              <a:xfrm>
                <a:off x="7473460" y="5115002"/>
                <a:ext cx="425160" cy="281520"/>
              </a:xfrm>
              <a:prstGeom prst="rect">
                <a:avLst/>
              </a:prstGeom>
            </p:spPr>
          </p:pic>
        </mc:Fallback>
      </mc:AlternateContent>
      <p:pic>
        <p:nvPicPr>
          <p:cNvPr id="71" name="Picture 70">
            <a:extLst>
              <a:ext uri="{FF2B5EF4-FFF2-40B4-BE49-F238E27FC236}">
                <a16:creationId xmlns:a16="http://schemas.microsoft.com/office/drawing/2014/main" id="{1364A9F6-7510-4CA8-A008-335784528394}"/>
              </a:ext>
            </a:extLst>
          </p:cNvPr>
          <p:cNvPicPr>
            <a:picLocks noChangeAspect="1"/>
          </p:cNvPicPr>
          <p:nvPr/>
        </p:nvPicPr>
        <p:blipFill rotWithShape="1">
          <a:blip r:embed="rId3"/>
          <a:srcRect t="-1" r="4211" b="53067"/>
          <a:stretch/>
        </p:blipFill>
        <p:spPr>
          <a:xfrm>
            <a:off x="6551790" y="5538567"/>
            <a:ext cx="2863396" cy="739637"/>
          </a:xfrm>
          <a:prstGeom prst="rect">
            <a:avLst/>
          </a:prstGeom>
        </p:spPr>
      </p:pic>
      <mc:AlternateContent xmlns:mc="http://schemas.openxmlformats.org/markup-compatibility/2006" xmlns:p14="http://schemas.microsoft.com/office/powerpoint/2010/main">
        <mc:Choice Requires="p14">
          <p:contentPart p14:bwMode="auto" r:id="rId14">
            <p14:nvContentPartPr>
              <p14:cNvPr id="30" name="Ink 29">
                <a:extLst>
                  <a:ext uri="{FF2B5EF4-FFF2-40B4-BE49-F238E27FC236}">
                    <a16:creationId xmlns:a16="http://schemas.microsoft.com/office/drawing/2014/main" id="{6A46D09B-83A2-4A10-BBA4-8C8AF58A45F3}"/>
                  </a:ext>
                </a:extLst>
              </p14:cNvPr>
              <p14:cNvContentPartPr/>
              <p14:nvPr/>
            </p14:nvContentPartPr>
            <p14:xfrm>
              <a:off x="6790689" y="6322784"/>
              <a:ext cx="1900213" cy="61695"/>
            </p14:xfrm>
          </p:contentPart>
        </mc:Choice>
        <mc:Fallback xmlns="">
          <p:pic>
            <p:nvPicPr>
              <p:cNvPr id="30" name="Ink 29">
                <a:extLst>
                  <a:ext uri="{FF2B5EF4-FFF2-40B4-BE49-F238E27FC236}">
                    <a16:creationId xmlns:a16="http://schemas.microsoft.com/office/drawing/2014/main" id="{6A46D09B-83A2-4A10-BBA4-8C8AF58A45F3}"/>
                  </a:ext>
                </a:extLst>
              </p:cNvPr>
              <p:cNvPicPr/>
              <p:nvPr/>
            </p:nvPicPr>
            <p:blipFill>
              <a:blip r:embed="rId15"/>
              <a:stretch>
                <a:fillRect/>
              </a:stretch>
            </p:blipFill>
            <p:spPr>
              <a:xfrm>
                <a:off x="6736665" y="6214547"/>
                <a:ext cx="2007901" cy="277808"/>
              </a:xfrm>
              <a:prstGeom prst="rect">
                <a:avLst/>
              </a:prstGeom>
            </p:spPr>
          </p:pic>
        </mc:Fallback>
      </mc:AlternateContent>
      <p:pic>
        <p:nvPicPr>
          <p:cNvPr id="85" name="Picture 84">
            <a:extLst>
              <a:ext uri="{FF2B5EF4-FFF2-40B4-BE49-F238E27FC236}">
                <a16:creationId xmlns:a16="http://schemas.microsoft.com/office/drawing/2014/main" id="{97BE7FD1-1D0B-406E-9B34-DFB484B2CB88}"/>
              </a:ext>
            </a:extLst>
          </p:cNvPr>
          <p:cNvPicPr>
            <a:picLocks noChangeAspect="1"/>
          </p:cNvPicPr>
          <p:nvPr/>
        </p:nvPicPr>
        <p:blipFill rotWithShape="1">
          <a:blip r:embed="rId16"/>
          <a:srcRect l="1" r="3158"/>
          <a:stretch/>
        </p:blipFill>
        <p:spPr>
          <a:xfrm>
            <a:off x="6576287" y="3415573"/>
            <a:ext cx="2295665" cy="603406"/>
          </a:xfrm>
          <a:prstGeom prst="rect">
            <a:avLst/>
          </a:prstGeom>
        </p:spPr>
      </p:pic>
      <mc:AlternateContent xmlns:mc="http://schemas.openxmlformats.org/markup-compatibility/2006" xmlns:p14="http://schemas.microsoft.com/office/powerpoint/2010/main">
        <mc:Choice Requires="p14">
          <p:contentPart p14:bwMode="auto" r:id="rId17">
            <p14:nvContentPartPr>
              <p14:cNvPr id="88" name="Ink 87">
                <a:extLst>
                  <a:ext uri="{FF2B5EF4-FFF2-40B4-BE49-F238E27FC236}">
                    <a16:creationId xmlns:a16="http://schemas.microsoft.com/office/drawing/2014/main" id="{90F5FB05-674C-4FBE-8D81-9B45BA770CA7}"/>
                  </a:ext>
                </a:extLst>
              </p14:cNvPr>
              <p14:cNvContentPartPr/>
              <p14:nvPr/>
            </p14:nvContentPartPr>
            <p14:xfrm>
              <a:off x="6718696" y="3190023"/>
              <a:ext cx="1440360" cy="41040"/>
            </p14:xfrm>
          </p:contentPart>
        </mc:Choice>
        <mc:Fallback xmlns="">
          <p:pic>
            <p:nvPicPr>
              <p:cNvPr id="88" name="Ink 87">
                <a:extLst>
                  <a:ext uri="{FF2B5EF4-FFF2-40B4-BE49-F238E27FC236}">
                    <a16:creationId xmlns:a16="http://schemas.microsoft.com/office/drawing/2014/main" id="{90F5FB05-674C-4FBE-8D81-9B45BA770CA7}"/>
                  </a:ext>
                </a:extLst>
              </p:cNvPr>
              <p:cNvPicPr/>
              <p:nvPr/>
            </p:nvPicPr>
            <p:blipFill>
              <a:blip r:embed="rId18"/>
              <a:stretch>
                <a:fillRect/>
              </a:stretch>
            </p:blipFill>
            <p:spPr>
              <a:xfrm>
                <a:off x="6664696" y="3082023"/>
                <a:ext cx="1548000" cy="2566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89" name="Ink 88">
                <a:extLst>
                  <a:ext uri="{FF2B5EF4-FFF2-40B4-BE49-F238E27FC236}">
                    <a16:creationId xmlns:a16="http://schemas.microsoft.com/office/drawing/2014/main" id="{9EC645F6-96A7-4937-A05B-F0989159DBEC}"/>
                  </a:ext>
                </a:extLst>
              </p14:cNvPr>
              <p14:cNvContentPartPr/>
              <p14:nvPr/>
            </p14:nvContentPartPr>
            <p14:xfrm>
              <a:off x="6708616" y="3784023"/>
              <a:ext cx="2145960" cy="42480"/>
            </p14:xfrm>
          </p:contentPart>
        </mc:Choice>
        <mc:Fallback xmlns="">
          <p:pic>
            <p:nvPicPr>
              <p:cNvPr id="89" name="Ink 88">
                <a:extLst>
                  <a:ext uri="{FF2B5EF4-FFF2-40B4-BE49-F238E27FC236}">
                    <a16:creationId xmlns:a16="http://schemas.microsoft.com/office/drawing/2014/main" id="{9EC645F6-96A7-4937-A05B-F0989159DBEC}"/>
                  </a:ext>
                </a:extLst>
              </p:cNvPr>
              <p:cNvPicPr/>
              <p:nvPr/>
            </p:nvPicPr>
            <p:blipFill>
              <a:blip r:embed="rId20"/>
              <a:stretch>
                <a:fillRect/>
              </a:stretch>
            </p:blipFill>
            <p:spPr>
              <a:xfrm>
                <a:off x="6654616" y="3676023"/>
                <a:ext cx="2253600" cy="258120"/>
              </a:xfrm>
              <a:prstGeom prst="rect">
                <a:avLst/>
              </a:prstGeom>
            </p:spPr>
          </p:pic>
        </mc:Fallback>
      </mc:AlternateContent>
      <p:sp>
        <p:nvSpPr>
          <p:cNvPr id="8" name="Slide Number Placeholder 7">
            <a:extLst>
              <a:ext uri="{FF2B5EF4-FFF2-40B4-BE49-F238E27FC236}">
                <a16:creationId xmlns:a16="http://schemas.microsoft.com/office/drawing/2014/main" id="{81A29163-5FEE-44FA-B695-75C857BC9F76}"/>
              </a:ext>
            </a:extLst>
          </p:cNvPr>
          <p:cNvSpPr>
            <a:spLocks noGrp="1"/>
          </p:cNvSpPr>
          <p:nvPr>
            <p:ph type="sldNum" sz="quarter" idx="12"/>
          </p:nvPr>
        </p:nvSpPr>
        <p:spPr/>
        <p:txBody>
          <a:bodyPr/>
          <a:lstStyle/>
          <a:p>
            <a:fld id="{330EA680-D336-4FF7-8B7A-9848BB0A1C32}" type="slidenum">
              <a:rPr lang="en-GB" smtClean="0"/>
              <a:pPr/>
              <a:t>19</a:t>
            </a:fld>
            <a:endParaRPr lang="en-GB"/>
          </a:p>
        </p:txBody>
      </p:sp>
      <p:sp>
        <p:nvSpPr>
          <p:cNvPr id="26" name="TextBox 25">
            <a:extLst>
              <a:ext uri="{FF2B5EF4-FFF2-40B4-BE49-F238E27FC236}">
                <a16:creationId xmlns:a16="http://schemas.microsoft.com/office/drawing/2014/main" id="{D5CE1BD7-71D5-4FD7-BCDB-651F5545ABEA}"/>
              </a:ext>
            </a:extLst>
          </p:cNvPr>
          <p:cNvSpPr txBox="1"/>
          <p:nvPr/>
        </p:nvSpPr>
        <p:spPr>
          <a:xfrm>
            <a:off x="354620" y="6449309"/>
            <a:ext cx="5741380" cy="307777"/>
          </a:xfrm>
          <a:prstGeom prst="rect">
            <a:avLst/>
          </a:prstGeom>
          <a:noFill/>
        </p:spPr>
        <p:txBody>
          <a:bodyPr wrap="square" rtlCol="0">
            <a:spAutoFit/>
          </a:bodyPr>
          <a:lstStyle/>
          <a:p>
            <a:r>
              <a:rPr lang="en-GB" sz="1400">
                <a:solidFill>
                  <a:srgbClr val="008B95"/>
                </a:solidFill>
              </a:rPr>
              <a:t>Further reading:</a:t>
            </a:r>
            <a:r>
              <a:rPr lang="en-GB" sz="1400"/>
              <a:t> </a:t>
            </a:r>
            <a:r>
              <a:rPr lang="en-GB" sz="1400">
                <a:hlinkClick r:id="rId21"/>
              </a:rPr>
              <a:t>A large-scale COVID-19 Twitter chatter dataset for open…</a:t>
            </a:r>
            <a:endParaRPr lang="en-GB" sz="1400"/>
          </a:p>
        </p:txBody>
      </p:sp>
      <p:pic>
        <p:nvPicPr>
          <p:cNvPr id="6" name="Grafik 5">
            <a:extLst>
              <a:ext uri="{FF2B5EF4-FFF2-40B4-BE49-F238E27FC236}">
                <a16:creationId xmlns:a16="http://schemas.microsoft.com/office/drawing/2014/main" id="{FA52A3C7-CBBC-0F29-480D-4AC11D63DF57}"/>
              </a:ext>
            </a:extLst>
          </p:cNvPr>
          <p:cNvPicPr>
            <a:picLocks noChangeAspect="1"/>
          </p:cNvPicPr>
          <p:nvPr/>
        </p:nvPicPr>
        <p:blipFill rotWithShape="1">
          <a:blip r:embed="rId22">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4099882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500"/>
                                        <p:tgtEl>
                                          <p:spTgt spid="50"/>
                                        </p:tgtEl>
                                      </p:cBhvr>
                                    </p:animEffect>
                                  </p:childTnLst>
                                </p:cTn>
                              </p:par>
                              <p:par>
                                <p:cTn id="11" presetID="10" presetClass="entr" presetSubtype="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500"/>
                                        <p:tgtEl>
                                          <p:spTgt spid="5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nodeType="withEffect">
                                  <p:stCondLst>
                                    <p:cond delay="0"/>
                                  </p:stCondLst>
                                  <p:childTnLst>
                                    <p:set>
                                      <p:cBhvr>
                                        <p:cTn id="23" dur="1" fill="hold">
                                          <p:stCondLst>
                                            <p:cond delay="0"/>
                                          </p:stCondLst>
                                        </p:cTn>
                                        <p:tgtEl>
                                          <p:spTgt spid="88"/>
                                        </p:tgtEl>
                                        <p:attrNameLst>
                                          <p:attrName>style.visibility</p:attrName>
                                        </p:attrNameLst>
                                      </p:cBhvr>
                                      <p:to>
                                        <p:strVal val="visible"/>
                                      </p:to>
                                    </p:set>
                                    <p:animEffect transition="in" filter="fade">
                                      <p:cBhvr>
                                        <p:cTn id="24" dur="500"/>
                                        <p:tgtEl>
                                          <p:spTgt spid="88"/>
                                        </p:tgtEl>
                                      </p:cBhvr>
                                    </p:animEffect>
                                  </p:childTnLst>
                                </p:cTn>
                              </p:par>
                              <p:par>
                                <p:cTn id="25" presetID="10" presetClass="entr" presetSubtype="0" fill="hold" nodeType="with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fade">
                                      <p:cBhvr>
                                        <p:cTn id="27" dur="500"/>
                                        <p:tgtEl>
                                          <p:spTgt spid="77"/>
                                        </p:tgtEl>
                                      </p:cBhvr>
                                    </p:animEffect>
                                  </p:childTnLst>
                                </p:cTn>
                              </p:par>
                              <p:par>
                                <p:cTn id="28" presetID="10" presetClass="entr" presetSubtype="0" fill="hold" nodeType="withEffect">
                                  <p:stCondLst>
                                    <p:cond delay="0"/>
                                  </p:stCondLst>
                                  <p:childTnLst>
                                    <p:set>
                                      <p:cBhvr>
                                        <p:cTn id="29" dur="1" fill="hold">
                                          <p:stCondLst>
                                            <p:cond delay="0"/>
                                          </p:stCondLst>
                                        </p:cTn>
                                        <p:tgtEl>
                                          <p:spTgt spid="89"/>
                                        </p:tgtEl>
                                        <p:attrNameLst>
                                          <p:attrName>style.visibility</p:attrName>
                                        </p:attrNameLst>
                                      </p:cBhvr>
                                      <p:to>
                                        <p:strVal val="visible"/>
                                      </p:to>
                                    </p:set>
                                    <p:animEffect transition="in" filter="fade">
                                      <p:cBhvr>
                                        <p:cTn id="30" dur="500"/>
                                        <p:tgtEl>
                                          <p:spTgt spid="89"/>
                                        </p:tgtEl>
                                      </p:cBhvr>
                                    </p:animEffect>
                                  </p:childTnLst>
                                </p:cTn>
                              </p:par>
                              <p:par>
                                <p:cTn id="31" presetID="10" presetClass="entr" presetSubtype="0" fill="hold" nodeType="withEffect">
                                  <p:stCondLst>
                                    <p:cond delay="0"/>
                                  </p:stCondLst>
                                  <p:childTnLst>
                                    <p:set>
                                      <p:cBhvr>
                                        <p:cTn id="32" dur="1" fill="hold">
                                          <p:stCondLst>
                                            <p:cond delay="0"/>
                                          </p:stCondLst>
                                        </p:cTn>
                                        <p:tgtEl>
                                          <p:spTgt spid="85"/>
                                        </p:tgtEl>
                                        <p:attrNameLst>
                                          <p:attrName>style.visibility</p:attrName>
                                        </p:attrNameLst>
                                      </p:cBhvr>
                                      <p:to>
                                        <p:strVal val="visible"/>
                                      </p:to>
                                    </p:set>
                                    <p:animEffect transition="in" filter="fade">
                                      <p:cBhvr>
                                        <p:cTn id="33" dur="500"/>
                                        <p:tgtEl>
                                          <p:spTgt spid="8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par>
                                <p:cTn id="39" presetID="10" presetClass="entr" presetSubtype="0"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par>
                                <p:cTn id="42" presetID="10" presetClass="entr" presetSubtype="0" fill="hold" nodeType="with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fade">
                                      <p:cBhvr>
                                        <p:cTn id="44" dur="500"/>
                                        <p:tgtEl>
                                          <p:spTgt spid="60"/>
                                        </p:tgtEl>
                                      </p:cBhvr>
                                    </p:animEffect>
                                  </p:childTnLst>
                                </p:cTn>
                              </p:par>
                              <p:par>
                                <p:cTn id="45" presetID="10" presetClass="entr" presetSubtype="0" fill="hold" nodeType="with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500"/>
                                        <p:tgtEl>
                                          <p:spTgt spid="63"/>
                                        </p:tgtEl>
                                      </p:cBhvr>
                                    </p:animEffect>
                                  </p:childTnLst>
                                </p:cTn>
                              </p:par>
                              <p:par>
                                <p:cTn id="48" presetID="10" presetClass="entr" presetSubtype="0" fill="hold" nodeType="withEffect">
                                  <p:stCondLst>
                                    <p:cond delay="0"/>
                                  </p:stCondLst>
                                  <p:childTnLst>
                                    <p:set>
                                      <p:cBhvr>
                                        <p:cTn id="49" dur="1" fill="hold">
                                          <p:stCondLst>
                                            <p:cond delay="0"/>
                                          </p:stCondLst>
                                        </p:cTn>
                                        <p:tgtEl>
                                          <p:spTgt spid="62"/>
                                        </p:tgtEl>
                                        <p:attrNameLst>
                                          <p:attrName>style.visibility</p:attrName>
                                        </p:attrNameLst>
                                      </p:cBhvr>
                                      <p:to>
                                        <p:strVal val="visible"/>
                                      </p:to>
                                    </p:set>
                                    <p:animEffect transition="in" filter="fade">
                                      <p:cBhvr>
                                        <p:cTn id="50" dur="500"/>
                                        <p:tgtEl>
                                          <p:spTgt spid="62"/>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par>
                                <p:cTn id="56" presetID="10" presetClass="entr" presetSubtype="0" fill="hold"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nodeType="withEffect">
                                  <p:stCondLst>
                                    <p:cond delay="0"/>
                                  </p:stCondLst>
                                  <p:childTnLst>
                                    <p:set>
                                      <p:cBhvr>
                                        <p:cTn id="60" dur="1" fill="hold">
                                          <p:stCondLst>
                                            <p:cond delay="0"/>
                                          </p:stCondLst>
                                        </p:cTn>
                                        <p:tgtEl>
                                          <p:spTgt spid="71"/>
                                        </p:tgtEl>
                                        <p:attrNameLst>
                                          <p:attrName>style.visibility</p:attrName>
                                        </p:attrNameLst>
                                      </p:cBhvr>
                                      <p:to>
                                        <p:strVal val="visible"/>
                                      </p:to>
                                    </p:set>
                                    <p:animEffect transition="in" filter="fade">
                                      <p:cBhvr>
                                        <p:cTn id="61" dur="500"/>
                                        <p:tgtEl>
                                          <p:spTgt spid="71"/>
                                        </p:tgtEl>
                                      </p:cBhvr>
                                    </p:animEffect>
                                  </p:childTnLst>
                                </p:cTn>
                              </p:par>
                              <p:par>
                                <p:cTn id="62" presetID="10" presetClass="entr" presetSubtype="0" fill="hold" nodeType="with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fade">
                                      <p:cBhvr>
                                        <p:cTn id="64" dur="500"/>
                                        <p:tgtEl>
                                          <p:spTgt spid="30"/>
                                        </p:tgtEl>
                                      </p:cBhvr>
                                    </p:animEffect>
                                  </p:childTnLst>
                                </p:cTn>
                              </p:par>
                              <p:par>
                                <p:cTn id="65" presetID="10" presetClass="entr" presetSubtype="0" fill="hold" nodeType="withEffect">
                                  <p:stCondLst>
                                    <p:cond delay="0"/>
                                  </p:stCondLst>
                                  <p:childTnLst>
                                    <p:set>
                                      <p:cBhvr>
                                        <p:cTn id="66" dur="1" fill="hold">
                                          <p:stCondLst>
                                            <p:cond delay="0"/>
                                          </p:stCondLst>
                                        </p:cTn>
                                        <p:tgtEl>
                                          <p:spTgt spid="78"/>
                                        </p:tgtEl>
                                        <p:attrNameLst>
                                          <p:attrName>style.visibility</p:attrName>
                                        </p:attrNameLst>
                                      </p:cBhvr>
                                      <p:to>
                                        <p:strVal val="visible"/>
                                      </p:to>
                                    </p:set>
                                    <p:animEffect transition="in" filter="fade">
                                      <p:cBhvr>
                                        <p:cTn id="67"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8" grpId="0" animBg="1"/>
      <p:bldP spid="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9062512" cy="523220"/>
          </a:xfrm>
          <a:prstGeom prst="rect">
            <a:avLst/>
          </a:prstGeom>
          <a:noFill/>
        </p:spPr>
        <p:txBody>
          <a:bodyPr wrap="square" rtlCol="0">
            <a:spAutoFit/>
          </a:bodyPr>
          <a:lstStyle/>
          <a:p>
            <a:r>
              <a:rPr lang="en-GB" sz="2800" b="1" u="sng">
                <a:solidFill>
                  <a:srgbClr val="008B95"/>
                </a:solidFill>
                <a:latin typeface="Arial" panose="020B0604020202020204" pitchFamily="34" charset="0"/>
                <a:cs typeface="Arial" panose="020B0604020202020204" pitchFamily="34" charset="0"/>
              </a:rPr>
              <a:t>Findable</a:t>
            </a:r>
            <a:r>
              <a:rPr lang="en-GB" sz="2800" b="1">
                <a:solidFill>
                  <a:srgbClr val="008B95"/>
                </a:solidFill>
                <a:latin typeface="Arial" panose="020B0604020202020204" pitchFamily="34" charset="0"/>
                <a:cs typeface="Arial" panose="020B0604020202020204" pitchFamily="34" charset="0"/>
              </a:rPr>
              <a:t>, Accessible, Interoperable, Reusable</a:t>
            </a:r>
          </a:p>
        </p:txBody>
      </p:sp>
      <p:pic>
        <p:nvPicPr>
          <p:cNvPr id="6" name="Grafik 5">
            <a:extLst>
              <a:ext uri="{FF2B5EF4-FFF2-40B4-BE49-F238E27FC236}">
                <a16:creationId xmlns:a16="http://schemas.microsoft.com/office/drawing/2014/main" id="{FA52A3C7-CBBC-0F29-480D-4AC11D63DF57}"/>
              </a:ext>
            </a:extLst>
          </p:cNvPr>
          <p:cNvPicPr>
            <a:picLocks noChangeAspect="1"/>
          </p:cNvPicPr>
          <p:nvPr/>
        </p:nvPicPr>
        <p:blipFill rotWithShape="1">
          <a:blip r:embed="rId3">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pic>
        <p:nvPicPr>
          <p:cNvPr id="7" name="Grafik 6">
            <a:extLst>
              <a:ext uri="{FF2B5EF4-FFF2-40B4-BE49-F238E27FC236}">
                <a16:creationId xmlns:a16="http://schemas.microsoft.com/office/drawing/2014/main" id="{BF7BA438-C818-F3E8-0F5E-9F1338A6F366}"/>
              </a:ext>
            </a:extLst>
          </p:cNvPr>
          <p:cNvPicPr>
            <a:picLocks noChangeAspect="1"/>
          </p:cNvPicPr>
          <p:nvPr/>
        </p:nvPicPr>
        <p:blipFill>
          <a:blip r:embed="rId4"/>
          <a:stretch>
            <a:fillRect/>
          </a:stretch>
        </p:blipFill>
        <p:spPr>
          <a:xfrm>
            <a:off x="759326" y="1746231"/>
            <a:ext cx="10294329" cy="3943369"/>
          </a:xfrm>
          <a:prstGeom prst="rect">
            <a:avLst/>
          </a:prstGeom>
        </p:spPr>
      </p:pic>
    </p:spTree>
    <p:extLst>
      <p:ext uri="{BB962C8B-B14F-4D97-AF65-F5344CB8AC3E}">
        <p14:creationId xmlns:p14="http://schemas.microsoft.com/office/powerpoint/2010/main" val="11829143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9062512" cy="523220"/>
          </a:xfrm>
          <a:prstGeom prst="rect">
            <a:avLst/>
          </a:prstGeom>
          <a:noFill/>
        </p:spPr>
        <p:txBody>
          <a:bodyPr wrap="square" rtlCol="0">
            <a:spAutoFit/>
          </a:bodyPr>
          <a:lstStyle/>
          <a:p>
            <a:r>
              <a:rPr lang="en-GB" sz="2800" b="1" u="sng">
                <a:solidFill>
                  <a:srgbClr val="008B95"/>
                </a:solidFill>
                <a:latin typeface="Arial" panose="020B0604020202020204" pitchFamily="34" charset="0"/>
                <a:cs typeface="Arial" panose="020B0604020202020204" pitchFamily="34" charset="0"/>
              </a:rPr>
              <a:t>Findable</a:t>
            </a:r>
            <a:r>
              <a:rPr lang="en-GB" sz="2800" b="1">
                <a:solidFill>
                  <a:srgbClr val="008B95"/>
                </a:solidFill>
                <a:latin typeface="Arial" panose="020B0604020202020204" pitchFamily="34" charset="0"/>
                <a:cs typeface="Arial" panose="020B0604020202020204" pitchFamily="34" charset="0"/>
              </a:rPr>
              <a:t>, Accessible, Interoperable, Reusable</a:t>
            </a:r>
          </a:p>
        </p:txBody>
      </p:sp>
      <p:sp>
        <p:nvSpPr>
          <p:cNvPr id="5" name="Content Placeholder 2">
            <a:extLst>
              <a:ext uri="{FF2B5EF4-FFF2-40B4-BE49-F238E27FC236}">
                <a16:creationId xmlns:a16="http://schemas.microsoft.com/office/drawing/2014/main" id="{846BA39C-6244-4AA8-9D10-641487F0926A}"/>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a:solidFill>
                  <a:srgbClr val="008B95"/>
                </a:solidFill>
              </a:rPr>
              <a:t>Describe data with rich metadata.</a:t>
            </a:r>
          </a:p>
        </p:txBody>
      </p:sp>
      <p:pic>
        <p:nvPicPr>
          <p:cNvPr id="10" name="Picture 9">
            <a:extLst>
              <a:ext uri="{FF2B5EF4-FFF2-40B4-BE49-F238E27FC236}">
                <a16:creationId xmlns:a16="http://schemas.microsoft.com/office/drawing/2014/main" id="{50F26030-996A-43DC-B136-43061CB78227}"/>
              </a:ext>
            </a:extLst>
          </p:cNvPr>
          <p:cNvPicPr>
            <a:picLocks noChangeAspect="1"/>
          </p:cNvPicPr>
          <p:nvPr/>
        </p:nvPicPr>
        <p:blipFill rotWithShape="1">
          <a:blip r:embed="rId3"/>
          <a:srcRect r="2830" b="27826"/>
          <a:stretch/>
        </p:blipFill>
        <p:spPr>
          <a:xfrm>
            <a:off x="1138237" y="2240509"/>
            <a:ext cx="3084847" cy="515479"/>
          </a:xfrm>
          <a:prstGeom prst="rect">
            <a:avLst/>
          </a:prstGeom>
        </p:spPr>
      </p:pic>
      <p:pic>
        <p:nvPicPr>
          <p:cNvPr id="12" name="Picture 11">
            <a:extLst>
              <a:ext uri="{FF2B5EF4-FFF2-40B4-BE49-F238E27FC236}">
                <a16:creationId xmlns:a16="http://schemas.microsoft.com/office/drawing/2014/main" id="{428FEFAC-CED5-419C-9460-5A5A400AACCB}"/>
              </a:ext>
            </a:extLst>
          </p:cNvPr>
          <p:cNvPicPr>
            <a:picLocks noChangeAspect="1"/>
          </p:cNvPicPr>
          <p:nvPr/>
        </p:nvPicPr>
        <p:blipFill rotWithShape="1">
          <a:blip r:embed="rId4"/>
          <a:srcRect t="1" r="1334" b="-214"/>
          <a:stretch/>
        </p:blipFill>
        <p:spPr>
          <a:xfrm>
            <a:off x="1138237" y="2804841"/>
            <a:ext cx="5864142" cy="315694"/>
          </a:xfrm>
          <a:prstGeom prst="rect">
            <a:avLst/>
          </a:prstGeom>
        </p:spPr>
      </p:pic>
      <p:pic>
        <p:nvPicPr>
          <p:cNvPr id="18" name="Picture 17">
            <a:extLst>
              <a:ext uri="{FF2B5EF4-FFF2-40B4-BE49-F238E27FC236}">
                <a16:creationId xmlns:a16="http://schemas.microsoft.com/office/drawing/2014/main" id="{33215E70-6B3E-4DAC-91DA-27CF5546ACA8}"/>
              </a:ext>
            </a:extLst>
          </p:cNvPr>
          <p:cNvPicPr>
            <a:picLocks noChangeAspect="1"/>
          </p:cNvPicPr>
          <p:nvPr/>
        </p:nvPicPr>
        <p:blipFill rotWithShape="1">
          <a:blip r:embed="rId5"/>
          <a:srcRect r="1598" b="33865"/>
          <a:stretch/>
        </p:blipFill>
        <p:spPr>
          <a:xfrm>
            <a:off x="1087727" y="3120536"/>
            <a:ext cx="6740205" cy="423510"/>
          </a:xfrm>
          <a:prstGeom prst="rect">
            <a:avLst/>
          </a:prstGeom>
        </p:spPr>
      </p:pic>
      <p:pic>
        <p:nvPicPr>
          <p:cNvPr id="22" name="Picture 21">
            <a:extLst>
              <a:ext uri="{FF2B5EF4-FFF2-40B4-BE49-F238E27FC236}">
                <a16:creationId xmlns:a16="http://schemas.microsoft.com/office/drawing/2014/main" id="{3A88A256-B381-4F1E-A12F-A12FE5D8852F}"/>
              </a:ext>
            </a:extLst>
          </p:cNvPr>
          <p:cNvPicPr>
            <a:picLocks noChangeAspect="1"/>
          </p:cNvPicPr>
          <p:nvPr/>
        </p:nvPicPr>
        <p:blipFill rotWithShape="1">
          <a:blip r:embed="rId6"/>
          <a:srcRect r="2775" b="30654"/>
          <a:stretch/>
        </p:blipFill>
        <p:spPr>
          <a:xfrm>
            <a:off x="1114249" y="3590813"/>
            <a:ext cx="2203985" cy="2549192"/>
          </a:xfrm>
          <a:prstGeom prst="rect">
            <a:avLst/>
          </a:prstGeom>
        </p:spPr>
      </p:pic>
      <p:pic>
        <p:nvPicPr>
          <p:cNvPr id="23" name="Picture 22">
            <a:extLst>
              <a:ext uri="{FF2B5EF4-FFF2-40B4-BE49-F238E27FC236}">
                <a16:creationId xmlns:a16="http://schemas.microsoft.com/office/drawing/2014/main" id="{8A47FE10-4E1E-427F-B9D7-9DCFC041E2A6}"/>
              </a:ext>
            </a:extLst>
          </p:cNvPr>
          <p:cNvPicPr>
            <a:picLocks noChangeAspect="1"/>
          </p:cNvPicPr>
          <p:nvPr/>
        </p:nvPicPr>
        <p:blipFill rotWithShape="1">
          <a:blip r:embed="rId6"/>
          <a:srcRect t="86317" r="2775" b="3108"/>
          <a:stretch/>
        </p:blipFill>
        <p:spPr>
          <a:xfrm>
            <a:off x="1114249" y="6075764"/>
            <a:ext cx="2203985" cy="388757"/>
          </a:xfrm>
          <a:prstGeom prst="rect">
            <a:avLst/>
          </a:prstGeom>
        </p:spPr>
      </p:pic>
      <p:sp>
        <p:nvSpPr>
          <p:cNvPr id="26" name="TextBox 25">
            <a:extLst>
              <a:ext uri="{FF2B5EF4-FFF2-40B4-BE49-F238E27FC236}">
                <a16:creationId xmlns:a16="http://schemas.microsoft.com/office/drawing/2014/main" id="{A72FA06C-933A-4842-BCDA-5B35507C0CB2}"/>
              </a:ext>
            </a:extLst>
          </p:cNvPr>
          <p:cNvSpPr txBox="1"/>
          <p:nvPr/>
        </p:nvSpPr>
        <p:spPr>
          <a:xfrm>
            <a:off x="8359941" y="2240509"/>
            <a:ext cx="1455821" cy="461665"/>
          </a:xfrm>
          <a:prstGeom prst="rect">
            <a:avLst/>
          </a:prstGeom>
          <a:noFill/>
        </p:spPr>
        <p:txBody>
          <a:bodyPr wrap="square" rtlCol="0">
            <a:spAutoFit/>
          </a:bodyPr>
          <a:lstStyle/>
          <a:p>
            <a:r>
              <a:rPr lang="en-GB" sz="2400">
                <a:solidFill>
                  <a:srgbClr val="008B95"/>
                </a:solidFill>
              </a:rPr>
              <a:t>Title</a:t>
            </a:r>
          </a:p>
        </p:txBody>
      </p:sp>
      <p:sp>
        <p:nvSpPr>
          <p:cNvPr id="27" name="TextBox 26">
            <a:extLst>
              <a:ext uri="{FF2B5EF4-FFF2-40B4-BE49-F238E27FC236}">
                <a16:creationId xmlns:a16="http://schemas.microsoft.com/office/drawing/2014/main" id="{61EEDAA3-AA4A-44A2-A000-416C5AB953BB}"/>
              </a:ext>
            </a:extLst>
          </p:cNvPr>
          <p:cNvSpPr txBox="1"/>
          <p:nvPr/>
        </p:nvSpPr>
        <p:spPr>
          <a:xfrm>
            <a:off x="8359938" y="2728512"/>
            <a:ext cx="2203985" cy="461665"/>
          </a:xfrm>
          <a:prstGeom prst="rect">
            <a:avLst/>
          </a:prstGeom>
          <a:noFill/>
        </p:spPr>
        <p:txBody>
          <a:bodyPr wrap="square" rtlCol="0">
            <a:spAutoFit/>
          </a:bodyPr>
          <a:lstStyle/>
          <a:p>
            <a:r>
              <a:rPr lang="en-GB" sz="2400">
                <a:solidFill>
                  <a:srgbClr val="008B95"/>
                </a:solidFill>
              </a:rPr>
              <a:t>Creator</a:t>
            </a:r>
          </a:p>
        </p:txBody>
      </p:sp>
      <p:sp>
        <p:nvSpPr>
          <p:cNvPr id="28" name="TextBox 27">
            <a:extLst>
              <a:ext uri="{FF2B5EF4-FFF2-40B4-BE49-F238E27FC236}">
                <a16:creationId xmlns:a16="http://schemas.microsoft.com/office/drawing/2014/main" id="{0B970E4B-C3AB-4C39-916D-919AF228C11E}"/>
              </a:ext>
            </a:extLst>
          </p:cNvPr>
          <p:cNvSpPr txBox="1"/>
          <p:nvPr/>
        </p:nvSpPr>
        <p:spPr>
          <a:xfrm>
            <a:off x="8359938" y="3148225"/>
            <a:ext cx="2203985" cy="461665"/>
          </a:xfrm>
          <a:prstGeom prst="rect">
            <a:avLst/>
          </a:prstGeom>
          <a:noFill/>
        </p:spPr>
        <p:txBody>
          <a:bodyPr wrap="square" rtlCol="0">
            <a:spAutoFit/>
          </a:bodyPr>
          <a:lstStyle/>
          <a:p>
            <a:r>
              <a:rPr lang="en-GB" sz="2400">
                <a:solidFill>
                  <a:srgbClr val="008B95"/>
                </a:solidFill>
              </a:rPr>
              <a:t>Description</a:t>
            </a:r>
          </a:p>
        </p:txBody>
      </p:sp>
      <p:sp>
        <p:nvSpPr>
          <p:cNvPr id="29" name="TextBox 28">
            <a:extLst>
              <a:ext uri="{FF2B5EF4-FFF2-40B4-BE49-F238E27FC236}">
                <a16:creationId xmlns:a16="http://schemas.microsoft.com/office/drawing/2014/main" id="{EC309ABA-EAAB-4F76-8ADA-AA547999A87C}"/>
              </a:ext>
            </a:extLst>
          </p:cNvPr>
          <p:cNvSpPr txBox="1"/>
          <p:nvPr/>
        </p:nvSpPr>
        <p:spPr>
          <a:xfrm>
            <a:off x="3427596" y="3651470"/>
            <a:ext cx="2203985" cy="461665"/>
          </a:xfrm>
          <a:prstGeom prst="rect">
            <a:avLst/>
          </a:prstGeom>
          <a:noFill/>
        </p:spPr>
        <p:txBody>
          <a:bodyPr wrap="square" rtlCol="0">
            <a:spAutoFit/>
          </a:bodyPr>
          <a:lstStyle/>
          <a:p>
            <a:r>
              <a:rPr lang="en-GB" sz="2400">
                <a:solidFill>
                  <a:srgbClr val="008B95"/>
                </a:solidFill>
              </a:rPr>
              <a:t>Publication date</a:t>
            </a:r>
          </a:p>
        </p:txBody>
      </p:sp>
      <p:sp>
        <p:nvSpPr>
          <p:cNvPr id="30" name="TextBox 29">
            <a:extLst>
              <a:ext uri="{FF2B5EF4-FFF2-40B4-BE49-F238E27FC236}">
                <a16:creationId xmlns:a16="http://schemas.microsoft.com/office/drawing/2014/main" id="{C82150AB-3919-49FF-B60D-E7207F34C31F}"/>
              </a:ext>
            </a:extLst>
          </p:cNvPr>
          <p:cNvSpPr txBox="1"/>
          <p:nvPr/>
        </p:nvSpPr>
        <p:spPr>
          <a:xfrm>
            <a:off x="3427596" y="3958024"/>
            <a:ext cx="2203985" cy="461665"/>
          </a:xfrm>
          <a:prstGeom prst="rect">
            <a:avLst/>
          </a:prstGeom>
          <a:noFill/>
        </p:spPr>
        <p:txBody>
          <a:bodyPr wrap="square" rtlCol="0">
            <a:spAutoFit/>
          </a:bodyPr>
          <a:lstStyle/>
          <a:p>
            <a:r>
              <a:rPr lang="en-GB" sz="2400">
                <a:solidFill>
                  <a:srgbClr val="008B95"/>
                </a:solidFill>
              </a:rPr>
              <a:t>DOI</a:t>
            </a:r>
          </a:p>
        </p:txBody>
      </p:sp>
      <p:sp>
        <p:nvSpPr>
          <p:cNvPr id="31" name="TextBox 30">
            <a:extLst>
              <a:ext uri="{FF2B5EF4-FFF2-40B4-BE49-F238E27FC236}">
                <a16:creationId xmlns:a16="http://schemas.microsoft.com/office/drawing/2014/main" id="{000A6A6C-1D93-4C87-AFB9-9CA24F1FBE71}"/>
              </a:ext>
            </a:extLst>
          </p:cNvPr>
          <p:cNvSpPr txBox="1"/>
          <p:nvPr/>
        </p:nvSpPr>
        <p:spPr>
          <a:xfrm>
            <a:off x="3438867" y="4258415"/>
            <a:ext cx="2203985" cy="461665"/>
          </a:xfrm>
          <a:prstGeom prst="rect">
            <a:avLst/>
          </a:prstGeom>
          <a:noFill/>
        </p:spPr>
        <p:txBody>
          <a:bodyPr wrap="square" rtlCol="0">
            <a:spAutoFit/>
          </a:bodyPr>
          <a:lstStyle/>
          <a:p>
            <a:r>
              <a:rPr lang="en-GB" sz="2400">
                <a:solidFill>
                  <a:srgbClr val="008B95"/>
                </a:solidFill>
              </a:rPr>
              <a:t>Keywords</a:t>
            </a:r>
          </a:p>
        </p:txBody>
      </p:sp>
      <p:sp>
        <p:nvSpPr>
          <p:cNvPr id="32" name="TextBox 31">
            <a:extLst>
              <a:ext uri="{FF2B5EF4-FFF2-40B4-BE49-F238E27FC236}">
                <a16:creationId xmlns:a16="http://schemas.microsoft.com/office/drawing/2014/main" id="{567AA236-21EF-4281-816E-D0F2C11258A2}"/>
              </a:ext>
            </a:extLst>
          </p:cNvPr>
          <p:cNvSpPr txBox="1"/>
          <p:nvPr/>
        </p:nvSpPr>
        <p:spPr>
          <a:xfrm>
            <a:off x="3438867" y="5134058"/>
            <a:ext cx="2743273" cy="830997"/>
          </a:xfrm>
          <a:prstGeom prst="rect">
            <a:avLst/>
          </a:prstGeom>
          <a:noFill/>
        </p:spPr>
        <p:txBody>
          <a:bodyPr wrap="square" rtlCol="0">
            <a:spAutoFit/>
          </a:bodyPr>
          <a:lstStyle/>
          <a:p>
            <a:r>
              <a:rPr lang="en-GB" sz="2400">
                <a:solidFill>
                  <a:srgbClr val="008B95"/>
                </a:solidFill>
              </a:rPr>
              <a:t>Identifiers to related resources</a:t>
            </a:r>
          </a:p>
        </p:txBody>
      </p:sp>
      <p:cxnSp>
        <p:nvCxnSpPr>
          <p:cNvPr id="34" name="Straight Arrow Connector 33">
            <a:extLst>
              <a:ext uri="{FF2B5EF4-FFF2-40B4-BE49-F238E27FC236}">
                <a16:creationId xmlns:a16="http://schemas.microsoft.com/office/drawing/2014/main" id="{C97DAC11-F542-4258-BDDB-DB69920045B7}"/>
              </a:ext>
            </a:extLst>
          </p:cNvPr>
          <p:cNvCxnSpPr>
            <a:stCxn id="10" idx="3"/>
            <a:endCxn id="26" idx="1"/>
          </p:cNvCxnSpPr>
          <p:nvPr/>
        </p:nvCxnSpPr>
        <p:spPr>
          <a:xfrm flipV="1">
            <a:off x="4223084" y="2471342"/>
            <a:ext cx="4136857" cy="26907"/>
          </a:xfrm>
          <a:prstGeom prst="straightConnector1">
            <a:avLst/>
          </a:prstGeom>
          <a:ln>
            <a:solidFill>
              <a:srgbClr val="008B95"/>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351BAF40-5F79-46CE-93F5-F01C5C3F86C0}"/>
              </a:ext>
            </a:extLst>
          </p:cNvPr>
          <p:cNvCxnSpPr>
            <a:stCxn id="12" idx="3"/>
            <a:endCxn id="27" idx="1"/>
          </p:cNvCxnSpPr>
          <p:nvPr/>
        </p:nvCxnSpPr>
        <p:spPr>
          <a:xfrm flipV="1">
            <a:off x="7002379" y="2959345"/>
            <a:ext cx="1357559" cy="3343"/>
          </a:xfrm>
          <a:prstGeom prst="straightConnector1">
            <a:avLst/>
          </a:prstGeom>
          <a:ln>
            <a:solidFill>
              <a:srgbClr val="008B95"/>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C4381033-F194-45C5-AAA4-FE75A6C5D641}"/>
              </a:ext>
            </a:extLst>
          </p:cNvPr>
          <p:cNvCxnSpPr>
            <a:stCxn id="18" idx="3"/>
            <a:endCxn id="28" idx="1"/>
          </p:cNvCxnSpPr>
          <p:nvPr/>
        </p:nvCxnSpPr>
        <p:spPr>
          <a:xfrm>
            <a:off x="7827932" y="3332291"/>
            <a:ext cx="532006" cy="46767"/>
          </a:xfrm>
          <a:prstGeom prst="straightConnector1">
            <a:avLst/>
          </a:prstGeom>
          <a:ln>
            <a:solidFill>
              <a:srgbClr val="008B95"/>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B905CB84-546D-4C7E-AD98-2F8487D7BBCD}"/>
              </a:ext>
            </a:extLst>
          </p:cNvPr>
          <p:cNvCxnSpPr>
            <a:cxnSpLocks/>
            <a:endCxn id="29" idx="1"/>
          </p:cNvCxnSpPr>
          <p:nvPr/>
        </p:nvCxnSpPr>
        <p:spPr>
          <a:xfrm>
            <a:off x="2180641" y="3882303"/>
            <a:ext cx="1246955" cy="0"/>
          </a:xfrm>
          <a:prstGeom prst="straightConnector1">
            <a:avLst/>
          </a:prstGeom>
          <a:ln w="19050">
            <a:solidFill>
              <a:srgbClr val="008B95"/>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C07192B8-CCBF-4F83-8E9B-DAF525177B4B}"/>
              </a:ext>
            </a:extLst>
          </p:cNvPr>
          <p:cNvCxnSpPr>
            <a:cxnSpLocks/>
            <a:endCxn id="30" idx="1"/>
          </p:cNvCxnSpPr>
          <p:nvPr/>
        </p:nvCxnSpPr>
        <p:spPr>
          <a:xfrm>
            <a:off x="2582508" y="4188857"/>
            <a:ext cx="845088" cy="0"/>
          </a:xfrm>
          <a:prstGeom prst="straightConnector1">
            <a:avLst/>
          </a:prstGeom>
          <a:ln w="19050">
            <a:solidFill>
              <a:srgbClr val="008B95"/>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9924DC6C-C623-43DD-9608-AE91840D9245}"/>
              </a:ext>
            </a:extLst>
          </p:cNvPr>
          <p:cNvCxnSpPr>
            <a:cxnSpLocks/>
          </p:cNvCxnSpPr>
          <p:nvPr/>
        </p:nvCxnSpPr>
        <p:spPr>
          <a:xfrm>
            <a:off x="3012413" y="4490350"/>
            <a:ext cx="426454" cy="0"/>
          </a:xfrm>
          <a:prstGeom prst="straightConnector1">
            <a:avLst/>
          </a:prstGeom>
          <a:ln w="19050">
            <a:solidFill>
              <a:srgbClr val="008B95"/>
            </a:solidFill>
            <a:tailEnd type="triangle"/>
          </a:ln>
        </p:spPr>
        <p:style>
          <a:lnRef idx="1">
            <a:schemeClr val="accent1"/>
          </a:lnRef>
          <a:fillRef idx="0">
            <a:schemeClr val="accent1"/>
          </a:fillRef>
          <a:effectRef idx="0">
            <a:schemeClr val="accent1"/>
          </a:effectRef>
          <a:fontRef idx="minor">
            <a:schemeClr val="tx1"/>
          </a:fontRef>
        </p:style>
      </p:cxnSp>
      <p:sp>
        <p:nvSpPr>
          <p:cNvPr id="49" name="Right Brace 48">
            <a:extLst>
              <a:ext uri="{FF2B5EF4-FFF2-40B4-BE49-F238E27FC236}">
                <a16:creationId xmlns:a16="http://schemas.microsoft.com/office/drawing/2014/main" id="{13142561-CC8F-4F5E-B882-F3A93BD820B5}"/>
              </a:ext>
            </a:extLst>
          </p:cNvPr>
          <p:cNvSpPr/>
          <p:nvPr/>
        </p:nvSpPr>
        <p:spPr>
          <a:xfrm>
            <a:off x="3181847" y="4887236"/>
            <a:ext cx="345744" cy="1262018"/>
          </a:xfrm>
          <a:prstGeom prst="rightBrace">
            <a:avLst>
              <a:gd name="adj1" fmla="val 8333"/>
              <a:gd name="adj2" fmla="val 53802"/>
            </a:avLst>
          </a:prstGeom>
          <a:ln w="19050">
            <a:solidFill>
              <a:srgbClr val="008B9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52" name="Straight Arrow Connector 51">
            <a:extLst>
              <a:ext uri="{FF2B5EF4-FFF2-40B4-BE49-F238E27FC236}">
                <a16:creationId xmlns:a16="http://schemas.microsoft.com/office/drawing/2014/main" id="{EF4206C7-2EC1-45D8-B6FE-0EAE422315D2}"/>
              </a:ext>
            </a:extLst>
          </p:cNvPr>
          <p:cNvCxnSpPr>
            <a:cxnSpLocks/>
          </p:cNvCxnSpPr>
          <p:nvPr/>
        </p:nvCxnSpPr>
        <p:spPr>
          <a:xfrm>
            <a:off x="2336849" y="6269768"/>
            <a:ext cx="1102018" cy="0"/>
          </a:xfrm>
          <a:prstGeom prst="straightConnector1">
            <a:avLst/>
          </a:prstGeom>
          <a:ln w="19050">
            <a:solidFill>
              <a:srgbClr val="008B95"/>
            </a:solidFill>
            <a:tailEnd type="triangle"/>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99482ABA-74EE-4E91-BFEF-E3B7C0F2A5D4}"/>
              </a:ext>
            </a:extLst>
          </p:cNvPr>
          <p:cNvSpPr txBox="1"/>
          <p:nvPr/>
        </p:nvSpPr>
        <p:spPr>
          <a:xfrm>
            <a:off x="3438867" y="4577664"/>
            <a:ext cx="2203985" cy="461665"/>
          </a:xfrm>
          <a:prstGeom prst="rect">
            <a:avLst/>
          </a:prstGeom>
          <a:noFill/>
        </p:spPr>
        <p:txBody>
          <a:bodyPr wrap="square" rtlCol="0">
            <a:spAutoFit/>
          </a:bodyPr>
          <a:lstStyle/>
          <a:p>
            <a:r>
              <a:rPr lang="en-GB" sz="2400">
                <a:solidFill>
                  <a:srgbClr val="008B95"/>
                </a:solidFill>
              </a:rPr>
              <a:t>Publication</a:t>
            </a:r>
          </a:p>
        </p:txBody>
      </p:sp>
      <p:cxnSp>
        <p:nvCxnSpPr>
          <p:cNvPr id="63" name="Straight Arrow Connector 62">
            <a:extLst>
              <a:ext uri="{FF2B5EF4-FFF2-40B4-BE49-F238E27FC236}">
                <a16:creationId xmlns:a16="http://schemas.microsoft.com/office/drawing/2014/main" id="{CDCB0293-D9E9-4E33-8177-2D11F0EEC2BE}"/>
              </a:ext>
            </a:extLst>
          </p:cNvPr>
          <p:cNvCxnSpPr>
            <a:cxnSpLocks/>
          </p:cNvCxnSpPr>
          <p:nvPr/>
        </p:nvCxnSpPr>
        <p:spPr>
          <a:xfrm>
            <a:off x="2656673" y="4762799"/>
            <a:ext cx="756000" cy="3923"/>
          </a:xfrm>
          <a:prstGeom prst="straightConnector1">
            <a:avLst/>
          </a:prstGeom>
          <a:ln w="19050">
            <a:solidFill>
              <a:srgbClr val="008B95"/>
            </a:solidFill>
            <a:tailEnd type="triangle"/>
          </a:ln>
        </p:spPr>
        <p:style>
          <a:lnRef idx="1">
            <a:schemeClr val="accent1"/>
          </a:lnRef>
          <a:fillRef idx="0">
            <a:schemeClr val="accent1"/>
          </a:fillRef>
          <a:effectRef idx="0">
            <a:schemeClr val="accent1"/>
          </a:effectRef>
          <a:fontRef idx="minor">
            <a:schemeClr val="tx1"/>
          </a:fontRef>
        </p:style>
      </p:cxnSp>
      <p:sp>
        <p:nvSpPr>
          <p:cNvPr id="35" name="Slide Number Placeholder 7">
            <a:extLst>
              <a:ext uri="{FF2B5EF4-FFF2-40B4-BE49-F238E27FC236}">
                <a16:creationId xmlns:a16="http://schemas.microsoft.com/office/drawing/2014/main" id="{0920B986-4EC4-4160-8FC3-911827853A14}"/>
              </a:ext>
            </a:extLst>
          </p:cNvPr>
          <p:cNvSpPr>
            <a:spLocks noGrp="1"/>
          </p:cNvSpPr>
          <p:nvPr>
            <p:ph type="sldNum" sz="quarter" idx="12"/>
          </p:nvPr>
        </p:nvSpPr>
        <p:spPr>
          <a:xfrm>
            <a:off x="4724400" y="6356350"/>
            <a:ext cx="2743200" cy="365125"/>
          </a:xfrm>
        </p:spPr>
        <p:txBody>
          <a:bodyPr/>
          <a:lstStyle/>
          <a:p>
            <a:fld id="{330EA680-D336-4FF7-8B7A-9848BB0A1C32}" type="slidenum">
              <a:rPr lang="en-GB" smtClean="0"/>
              <a:pPr/>
              <a:t>21</a:t>
            </a:fld>
            <a:endParaRPr lang="en-GB"/>
          </a:p>
        </p:txBody>
      </p:sp>
      <p:pic>
        <p:nvPicPr>
          <p:cNvPr id="6" name="Grafik 5">
            <a:extLst>
              <a:ext uri="{FF2B5EF4-FFF2-40B4-BE49-F238E27FC236}">
                <a16:creationId xmlns:a16="http://schemas.microsoft.com/office/drawing/2014/main" id="{DDD6D723-4A35-0F60-27E8-862B4E20F861}"/>
              </a:ext>
            </a:extLst>
          </p:cNvPr>
          <p:cNvPicPr>
            <a:picLocks noChangeAspect="1"/>
          </p:cNvPicPr>
          <p:nvPr/>
        </p:nvPicPr>
        <p:blipFill rotWithShape="1">
          <a:blip r:embed="rId7">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
        <p:nvSpPr>
          <p:cNvPr id="2" name="TextBox 41">
            <a:extLst>
              <a:ext uri="{FF2B5EF4-FFF2-40B4-BE49-F238E27FC236}">
                <a16:creationId xmlns:a16="http://schemas.microsoft.com/office/drawing/2014/main" id="{606AA7A6-BE91-0DE3-A6F5-5E944498765F}"/>
              </a:ext>
            </a:extLst>
          </p:cNvPr>
          <p:cNvSpPr txBox="1"/>
          <p:nvPr/>
        </p:nvSpPr>
        <p:spPr>
          <a:xfrm>
            <a:off x="3438867" y="6038935"/>
            <a:ext cx="4560747" cy="461665"/>
          </a:xfrm>
          <a:prstGeom prst="rect">
            <a:avLst/>
          </a:prstGeom>
          <a:noFill/>
        </p:spPr>
        <p:txBody>
          <a:bodyPr wrap="square" rtlCol="0">
            <a:spAutoFit/>
          </a:bodyPr>
          <a:lstStyle/>
          <a:p>
            <a:r>
              <a:rPr lang="en-GB" sz="2400" dirty="0">
                <a:solidFill>
                  <a:srgbClr val="008B95"/>
                </a:solidFill>
              </a:rPr>
              <a:t>License</a:t>
            </a:r>
          </a:p>
        </p:txBody>
      </p:sp>
    </p:spTree>
    <p:extLst>
      <p:ext uri="{BB962C8B-B14F-4D97-AF65-F5344CB8AC3E}">
        <p14:creationId xmlns:p14="http://schemas.microsoft.com/office/powerpoint/2010/main" val="3559269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10" presetClass="entr" presetSubtype="0" fill="hold"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par>
                                <p:cTn id="26" presetID="10" presetClass="entr" presetSubtype="0"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par>
                                <p:cTn id="32" presetID="10" presetClass="entr" presetSubtype="0" fill="hold" nodeType="with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fade">
                                      <p:cBhvr>
                                        <p:cTn id="34" dur="500"/>
                                        <p:tgtEl>
                                          <p:spTgt spid="3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fade">
                                      <p:cBhvr>
                                        <p:cTn id="42" dur="500"/>
                                        <p:tgtEl>
                                          <p:spTgt spid="4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par>
                                <p:cTn id="46" presetID="10" presetClass="entr" presetSubtype="0" fill="hold" nodeType="with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fade">
                                      <p:cBhvr>
                                        <p:cTn id="48" dur="500"/>
                                        <p:tgtEl>
                                          <p:spTgt spid="4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500"/>
                                        <p:tgtEl>
                                          <p:spTgt spid="31"/>
                                        </p:tgtEl>
                                      </p:cBhvr>
                                    </p:animEffect>
                                  </p:childTnLst>
                                </p:cTn>
                              </p:par>
                              <p:par>
                                <p:cTn id="52" presetID="10" presetClass="entr" presetSubtype="0" fill="hold" nodeType="with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fade">
                                      <p:cBhvr>
                                        <p:cTn id="54" dur="500"/>
                                        <p:tgtEl>
                                          <p:spTgt spid="46"/>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fade">
                                      <p:cBhvr>
                                        <p:cTn id="62" dur="500"/>
                                        <p:tgtEl>
                                          <p:spTgt spid="6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61"/>
                                        </p:tgtEl>
                                        <p:attrNameLst>
                                          <p:attrName>style.visibility</p:attrName>
                                        </p:attrNameLst>
                                      </p:cBhvr>
                                      <p:to>
                                        <p:strVal val="visible"/>
                                      </p:to>
                                    </p:set>
                                    <p:animEffect transition="in" filter="fade">
                                      <p:cBhvr>
                                        <p:cTn id="65" dur="500"/>
                                        <p:tgtEl>
                                          <p:spTgt spid="6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Effect transition="in" filter="fade">
                                      <p:cBhvr>
                                        <p:cTn id="68" dur="500"/>
                                        <p:tgtEl>
                                          <p:spTgt spid="49"/>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2"/>
                                        </p:tgtEl>
                                        <p:attrNameLst>
                                          <p:attrName>style.visibility</p:attrName>
                                        </p:attrNameLst>
                                      </p:cBhvr>
                                      <p:to>
                                        <p:strVal val="visible"/>
                                      </p:to>
                                    </p:set>
                                    <p:animEffect transition="in" filter="fade">
                                      <p:cBhvr>
                                        <p:cTn id="71" dur="500"/>
                                        <p:tgtEl>
                                          <p:spTgt spid="32"/>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52"/>
                                        </p:tgtEl>
                                        <p:attrNameLst>
                                          <p:attrName>style.visibility</p:attrName>
                                        </p:attrNameLst>
                                      </p:cBhvr>
                                      <p:to>
                                        <p:strVal val="visible"/>
                                      </p:to>
                                    </p:set>
                                    <p:animEffect transition="in" filter="fade">
                                      <p:cBhvr>
                                        <p:cTn id="76" dur="500"/>
                                        <p:tgtEl>
                                          <p:spTgt spid="5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
                                        </p:tgtEl>
                                        <p:attrNameLst>
                                          <p:attrName>style.visibility</p:attrName>
                                        </p:attrNameLst>
                                      </p:cBhvr>
                                      <p:to>
                                        <p:strVal val="visible"/>
                                      </p:to>
                                    </p:set>
                                    <p:animEffect transition="in" filter="fade">
                                      <p:cBhvr>
                                        <p:cTn id="7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49" grpId="0" animBg="1"/>
      <p:bldP spid="61" grpId="0"/>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9062512" cy="523220"/>
          </a:xfrm>
          <a:prstGeom prst="rect">
            <a:avLst/>
          </a:prstGeom>
          <a:noFill/>
        </p:spPr>
        <p:txBody>
          <a:bodyPr wrap="square" rtlCol="0">
            <a:spAutoFit/>
          </a:bodyPr>
          <a:lstStyle/>
          <a:p>
            <a:r>
              <a:rPr lang="en-GB" sz="2800" b="1">
                <a:solidFill>
                  <a:srgbClr val="008B95"/>
                </a:solidFill>
                <a:latin typeface="Arial" panose="020B0604020202020204" pitchFamily="34" charset="0"/>
                <a:cs typeface="Arial" panose="020B0604020202020204" pitchFamily="34" charset="0"/>
              </a:rPr>
              <a:t>Findable, </a:t>
            </a:r>
            <a:r>
              <a:rPr lang="en-GB" sz="2800" b="1" u="sng">
                <a:solidFill>
                  <a:srgbClr val="008B95"/>
                </a:solidFill>
                <a:latin typeface="Arial" panose="020B0604020202020204" pitchFamily="34" charset="0"/>
                <a:cs typeface="Arial" panose="020B0604020202020204" pitchFamily="34" charset="0"/>
              </a:rPr>
              <a:t>Accessible</a:t>
            </a:r>
            <a:r>
              <a:rPr lang="en-GB" sz="2800" b="1">
                <a:solidFill>
                  <a:srgbClr val="008B95"/>
                </a:solidFill>
                <a:latin typeface="Arial" panose="020B0604020202020204" pitchFamily="34" charset="0"/>
                <a:cs typeface="Arial" panose="020B0604020202020204" pitchFamily="34" charset="0"/>
              </a:rPr>
              <a:t>, Interoperable, Reusable</a:t>
            </a:r>
          </a:p>
        </p:txBody>
      </p:sp>
      <p:sp>
        <p:nvSpPr>
          <p:cNvPr id="5" name="Content Placeholder 2">
            <a:extLst>
              <a:ext uri="{FF2B5EF4-FFF2-40B4-BE49-F238E27FC236}">
                <a16:creationId xmlns:a16="http://schemas.microsoft.com/office/drawing/2014/main" id="{846BA39C-6244-4AA8-9D10-641487F0926A}"/>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solidFill>
                  <a:srgbClr val="008B95"/>
                </a:solidFill>
              </a:rPr>
              <a:t>Decide which research data you want to deposit:</a:t>
            </a:r>
          </a:p>
          <a:p>
            <a:pPr lvl="1"/>
            <a:r>
              <a:rPr lang="en-GB" sz="2000" dirty="0">
                <a:solidFill>
                  <a:srgbClr val="008B95"/>
                </a:solidFill>
              </a:rPr>
              <a:t>Is the data needed to reproduce your work?</a:t>
            </a:r>
          </a:p>
          <a:p>
            <a:pPr lvl="1"/>
            <a:r>
              <a:rPr lang="en-GB" sz="2000" dirty="0">
                <a:solidFill>
                  <a:srgbClr val="008B95"/>
                </a:solidFill>
              </a:rPr>
              <a:t>Could the data be reused?</a:t>
            </a:r>
          </a:p>
          <a:p>
            <a:pPr lvl="1"/>
            <a:r>
              <a:rPr lang="en-GB" sz="2000" dirty="0">
                <a:solidFill>
                  <a:srgbClr val="008B95"/>
                </a:solidFill>
              </a:rPr>
              <a:t>How costly is a replication of the data?</a:t>
            </a:r>
          </a:p>
          <a:p>
            <a:pPr lvl="1"/>
            <a:r>
              <a:rPr lang="en-GB" sz="2000" dirty="0">
                <a:solidFill>
                  <a:srgbClr val="008B95"/>
                </a:solidFill>
              </a:rPr>
              <a:t>Is the data unique?</a:t>
            </a:r>
          </a:p>
          <a:p>
            <a:pPr lvl="1"/>
            <a:r>
              <a:rPr lang="en-GB" sz="2000" dirty="0">
                <a:solidFill>
                  <a:srgbClr val="008B95"/>
                </a:solidFill>
              </a:rPr>
              <a:t>In general: </a:t>
            </a:r>
            <a:r>
              <a:rPr lang="en-GB" sz="2000" i="1" dirty="0">
                <a:solidFill>
                  <a:srgbClr val="008B95"/>
                </a:solidFill>
              </a:rPr>
              <a:t>As open as possible, as closed as necessary.</a:t>
            </a:r>
          </a:p>
          <a:p>
            <a:r>
              <a:rPr lang="en-GB" sz="2400" dirty="0">
                <a:solidFill>
                  <a:srgbClr val="008B95"/>
                </a:solidFill>
              </a:rPr>
              <a:t>Legitimate reasons for restricting data access to protect:</a:t>
            </a:r>
          </a:p>
          <a:p>
            <a:pPr lvl="1"/>
            <a:r>
              <a:rPr lang="en-GB" sz="2000" dirty="0">
                <a:solidFill>
                  <a:srgbClr val="008B95"/>
                </a:solidFill>
              </a:rPr>
              <a:t>Human rights, national security, and confidentiality.</a:t>
            </a:r>
          </a:p>
          <a:p>
            <a:pPr lvl="1"/>
            <a:r>
              <a:rPr lang="en-GB" sz="2000" dirty="0">
                <a:solidFill>
                  <a:srgbClr val="008B95"/>
                </a:solidFill>
              </a:rPr>
              <a:t>The right to privacy and respect for humans (GDPR).</a:t>
            </a:r>
          </a:p>
          <a:p>
            <a:pPr lvl="1"/>
            <a:r>
              <a:rPr lang="en-GB" sz="2000" dirty="0">
                <a:solidFill>
                  <a:srgbClr val="008B95"/>
                </a:solidFill>
              </a:rPr>
              <a:t>Intellectual property rights, sacred and secret indigenous knowledge. </a:t>
            </a:r>
          </a:p>
          <a:p>
            <a:pPr lvl="1"/>
            <a:r>
              <a:rPr lang="en-GB" sz="2000" dirty="0">
                <a:solidFill>
                  <a:srgbClr val="008B95"/>
                </a:solidFill>
              </a:rPr>
              <a:t>Rare, threatened, or endangered species.</a:t>
            </a:r>
            <a:endParaRPr lang="en-GB" dirty="0">
              <a:solidFill>
                <a:srgbClr val="008B95"/>
              </a:solidFill>
            </a:endParaRPr>
          </a:p>
        </p:txBody>
      </p:sp>
      <p:sp>
        <p:nvSpPr>
          <p:cNvPr id="8" name="Slide Number Placeholder 7">
            <a:extLst>
              <a:ext uri="{FF2B5EF4-FFF2-40B4-BE49-F238E27FC236}">
                <a16:creationId xmlns:a16="http://schemas.microsoft.com/office/drawing/2014/main" id="{A28C96A3-136E-4FDA-95F9-2D646EED856C}"/>
              </a:ext>
            </a:extLst>
          </p:cNvPr>
          <p:cNvSpPr>
            <a:spLocks noGrp="1"/>
          </p:cNvSpPr>
          <p:nvPr>
            <p:ph type="sldNum" sz="quarter" idx="12"/>
          </p:nvPr>
        </p:nvSpPr>
        <p:spPr/>
        <p:txBody>
          <a:bodyPr/>
          <a:lstStyle/>
          <a:p>
            <a:fld id="{330EA680-D336-4FF7-8B7A-9848BB0A1C32}" type="slidenum">
              <a:rPr lang="en-GB" smtClean="0"/>
              <a:pPr/>
              <a:t>22</a:t>
            </a:fld>
            <a:endParaRPr lang="en-GB"/>
          </a:p>
        </p:txBody>
      </p:sp>
      <p:sp>
        <p:nvSpPr>
          <p:cNvPr id="7" name="TextBox 6">
            <a:extLst>
              <a:ext uri="{FF2B5EF4-FFF2-40B4-BE49-F238E27FC236}">
                <a16:creationId xmlns:a16="http://schemas.microsoft.com/office/drawing/2014/main" id="{95DE6934-5C60-4BA1-9DA5-4C2BA23618CA}"/>
              </a:ext>
            </a:extLst>
          </p:cNvPr>
          <p:cNvSpPr txBox="1"/>
          <p:nvPr/>
        </p:nvSpPr>
        <p:spPr>
          <a:xfrm>
            <a:off x="354620" y="6381575"/>
            <a:ext cx="5741380" cy="307777"/>
          </a:xfrm>
          <a:prstGeom prst="rect">
            <a:avLst/>
          </a:prstGeom>
          <a:noFill/>
        </p:spPr>
        <p:txBody>
          <a:bodyPr wrap="square" rtlCol="0">
            <a:spAutoFit/>
          </a:bodyPr>
          <a:lstStyle/>
          <a:p>
            <a:r>
              <a:rPr lang="en-GB" sz="1400" dirty="0">
                <a:solidFill>
                  <a:srgbClr val="008B95"/>
                </a:solidFill>
              </a:rPr>
              <a:t>Further reading:</a:t>
            </a:r>
            <a:r>
              <a:rPr lang="en-GB" sz="1400" dirty="0"/>
              <a:t> </a:t>
            </a:r>
            <a:r>
              <a:rPr lang="en-GB" sz="1400" dirty="0">
                <a:hlinkClick r:id="rId3"/>
              </a:rPr>
              <a:t>Looking after and sharing your data</a:t>
            </a:r>
            <a:endParaRPr lang="en-GB" sz="1400" dirty="0"/>
          </a:p>
        </p:txBody>
      </p:sp>
      <p:pic>
        <p:nvPicPr>
          <p:cNvPr id="9" name="Picture 8">
            <a:extLst>
              <a:ext uri="{FF2B5EF4-FFF2-40B4-BE49-F238E27FC236}">
                <a16:creationId xmlns:a16="http://schemas.microsoft.com/office/drawing/2014/main" id="{FE185BF2-7F78-4B2A-83BD-AB45688ADFD1}"/>
              </a:ext>
            </a:extLst>
          </p:cNvPr>
          <p:cNvPicPr>
            <a:picLocks noChangeAspect="1"/>
          </p:cNvPicPr>
          <p:nvPr/>
        </p:nvPicPr>
        <p:blipFill rotWithShape="1">
          <a:blip r:embed="rId4"/>
          <a:srcRect t="85173" r="44262"/>
          <a:stretch/>
        </p:blipFill>
        <p:spPr>
          <a:xfrm>
            <a:off x="9071486" y="3415703"/>
            <a:ext cx="2765346" cy="327119"/>
          </a:xfrm>
          <a:prstGeom prst="rect">
            <a:avLst/>
          </a:prstGeom>
        </p:spPr>
      </p:pic>
      <p:pic>
        <p:nvPicPr>
          <p:cNvPr id="11" name="Picture 10">
            <a:extLst>
              <a:ext uri="{FF2B5EF4-FFF2-40B4-BE49-F238E27FC236}">
                <a16:creationId xmlns:a16="http://schemas.microsoft.com/office/drawing/2014/main" id="{68BE1CC2-C9D9-438F-9A24-6D7289E01022}"/>
              </a:ext>
            </a:extLst>
          </p:cNvPr>
          <p:cNvPicPr>
            <a:picLocks noChangeAspect="1"/>
          </p:cNvPicPr>
          <p:nvPr/>
        </p:nvPicPr>
        <p:blipFill rotWithShape="1">
          <a:blip r:embed="rId4"/>
          <a:srcRect l="29104" t="11838" r="46223" b="23032"/>
          <a:stretch/>
        </p:blipFill>
        <p:spPr>
          <a:xfrm>
            <a:off x="9183686" y="264830"/>
            <a:ext cx="2540946" cy="2982779"/>
          </a:xfrm>
          <a:prstGeom prst="rect">
            <a:avLst/>
          </a:prstGeom>
        </p:spPr>
      </p:pic>
      <p:pic>
        <p:nvPicPr>
          <p:cNvPr id="6" name="Grafik 5">
            <a:extLst>
              <a:ext uri="{FF2B5EF4-FFF2-40B4-BE49-F238E27FC236}">
                <a16:creationId xmlns:a16="http://schemas.microsoft.com/office/drawing/2014/main" id="{D0EBC0C5-C5F0-71E7-9DBE-31C97F79E20D}"/>
              </a:ext>
            </a:extLst>
          </p:cNvPr>
          <p:cNvPicPr>
            <a:picLocks noChangeAspect="1"/>
          </p:cNvPicPr>
          <p:nvPr/>
        </p:nvPicPr>
        <p:blipFill rotWithShape="1">
          <a:blip r:embed="rId5">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2356042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9062512" cy="523220"/>
          </a:xfrm>
          <a:prstGeom prst="rect">
            <a:avLst/>
          </a:prstGeom>
          <a:noFill/>
        </p:spPr>
        <p:txBody>
          <a:bodyPr wrap="square" rtlCol="0">
            <a:spAutoFit/>
          </a:bodyPr>
          <a:lstStyle/>
          <a:p>
            <a:r>
              <a:rPr lang="en-GB" sz="2800" b="1">
                <a:solidFill>
                  <a:srgbClr val="008B95"/>
                </a:solidFill>
                <a:latin typeface="Arial" panose="020B0604020202020204" pitchFamily="34" charset="0"/>
                <a:cs typeface="Arial" panose="020B0604020202020204" pitchFamily="34" charset="0"/>
              </a:rPr>
              <a:t>Findable, Accessible, </a:t>
            </a:r>
            <a:r>
              <a:rPr lang="en-GB" sz="2800" b="1" u="sng">
                <a:solidFill>
                  <a:srgbClr val="008B95"/>
                </a:solidFill>
                <a:latin typeface="Arial" panose="020B0604020202020204" pitchFamily="34" charset="0"/>
                <a:cs typeface="Arial" panose="020B0604020202020204" pitchFamily="34" charset="0"/>
              </a:rPr>
              <a:t>Interoperable</a:t>
            </a:r>
            <a:r>
              <a:rPr lang="en-GB" sz="2800" b="1">
                <a:solidFill>
                  <a:srgbClr val="008B95"/>
                </a:solidFill>
                <a:latin typeface="Arial" panose="020B0604020202020204" pitchFamily="34" charset="0"/>
                <a:cs typeface="Arial" panose="020B0604020202020204" pitchFamily="34" charset="0"/>
              </a:rPr>
              <a:t>, Reusable</a:t>
            </a:r>
          </a:p>
        </p:txBody>
      </p:sp>
      <p:sp>
        <p:nvSpPr>
          <p:cNvPr id="5" name="Content Placeholder 2">
            <a:extLst>
              <a:ext uri="{FF2B5EF4-FFF2-40B4-BE49-F238E27FC236}">
                <a16:creationId xmlns:a16="http://schemas.microsoft.com/office/drawing/2014/main" id="{846BA39C-6244-4AA8-9D10-641487F0926A}"/>
              </a:ext>
            </a:extLst>
          </p:cNvPr>
          <p:cNvSpPr txBox="1">
            <a:spLocks/>
          </p:cNvSpPr>
          <p:nvPr/>
        </p:nvSpPr>
        <p:spPr>
          <a:xfrm>
            <a:off x="838200" y="1867564"/>
            <a:ext cx="10515600" cy="4787181"/>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solidFill>
                  <a:srgbClr val="008B95"/>
                </a:solidFill>
              </a:rPr>
              <a:t>Interoperability: Ability of data or tools from non-cooperating resources to integrate or work together with minimal effort.</a:t>
            </a:r>
          </a:p>
          <a:p>
            <a:endParaRPr lang="en-GB" sz="2400" dirty="0">
              <a:solidFill>
                <a:srgbClr val="008B95"/>
              </a:solidFill>
            </a:endParaRPr>
          </a:p>
          <a:p>
            <a:pPr marL="0" indent="0">
              <a:buNone/>
            </a:pPr>
            <a:endParaRPr lang="en-GB" sz="2400" dirty="0">
              <a:solidFill>
                <a:srgbClr val="008B95"/>
              </a:solidFill>
            </a:endParaRPr>
          </a:p>
          <a:p>
            <a:pPr marL="0" indent="0">
              <a:buNone/>
            </a:pPr>
            <a:endParaRPr lang="en-GB" sz="2400" dirty="0">
              <a:solidFill>
                <a:srgbClr val="008B95"/>
              </a:solidFill>
            </a:endParaRPr>
          </a:p>
          <a:p>
            <a:pPr marL="0" indent="0">
              <a:buNone/>
            </a:pPr>
            <a:endParaRPr lang="en-GB" sz="2400" dirty="0">
              <a:solidFill>
                <a:srgbClr val="008B95"/>
              </a:solidFill>
            </a:endParaRPr>
          </a:p>
          <a:p>
            <a:pPr marL="0" indent="0">
              <a:buNone/>
            </a:pPr>
            <a:endParaRPr lang="en-GB" sz="2400" dirty="0">
              <a:solidFill>
                <a:srgbClr val="008B95"/>
              </a:solidFill>
            </a:endParaRPr>
          </a:p>
          <a:p>
            <a:endParaRPr lang="en-GB" sz="2400" dirty="0">
              <a:solidFill>
                <a:srgbClr val="008B95"/>
              </a:solidFill>
            </a:endParaRPr>
          </a:p>
          <a:p>
            <a:r>
              <a:rPr lang="en-GB" sz="2400" dirty="0">
                <a:solidFill>
                  <a:srgbClr val="008B95"/>
                </a:solidFill>
              </a:rPr>
              <a:t>Solution: Achieve consistent data scheme through ontologies.</a:t>
            </a:r>
          </a:p>
          <a:p>
            <a:r>
              <a:rPr lang="en-GB" sz="2400" i="1" dirty="0">
                <a:solidFill>
                  <a:srgbClr val="008B95"/>
                </a:solidFill>
              </a:rPr>
              <a:t>Semantical interoperability </a:t>
            </a:r>
            <a:r>
              <a:rPr lang="en-GB" sz="2400" dirty="0">
                <a:solidFill>
                  <a:srgbClr val="008B95"/>
                </a:solidFill>
              </a:rPr>
              <a:t>is about interpreting data in a meaningful way.</a:t>
            </a:r>
          </a:p>
          <a:p>
            <a:r>
              <a:rPr lang="en-GB" sz="2400" i="1" dirty="0">
                <a:solidFill>
                  <a:srgbClr val="008B95"/>
                </a:solidFill>
              </a:rPr>
              <a:t>Syntactical interoperability </a:t>
            </a:r>
            <a:r>
              <a:rPr lang="en-GB" sz="2400" dirty="0">
                <a:solidFill>
                  <a:srgbClr val="008B95"/>
                </a:solidFill>
              </a:rPr>
              <a:t>is about how the data is packaged.</a:t>
            </a:r>
          </a:p>
        </p:txBody>
      </p:sp>
      <p:graphicFrame>
        <p:nvGraphicFramePr>
          <p:cNvPr id="13" name="Table 13">
            <a:extLst>
              <a:ext uri="{FF2B5EF4-FFF2-40B4-BE49-F238E27FC236}">
                <a16:creationId xmlns:a16="http://schemas.microsoft.com/office/drawing/2014/main" id="{F49968E1-55AE-4CC8-BAF8-BFBEB8B1096D}"/>
              </a:ext>
            </a:extLst>
          </p:cNvPr>
          <p:cNvGraphicFramePr>
            <a:graphicFrameLocks noGrp="1"/>
          </p:cNvGraphicFramePr>
          <p:nvPr/>
        </p:nvGraphicFramePr>
        <p:xfrm>
          <a:off x="531812" y="2762773"/>
          <a:ext cx="5183188" cy="1483360"/>
        </p:xfrm>
        <a:graphic>
          <a:graphicData uri="http://schemas.openxmlformats.org/drawingml/2006/table">
            <a:tbl>
              <a:tblPr firstRow="1" bandRow="1">
                <a:tableStyleId>{5C22544A-7EE6-4342-B048-85BDC9FD1C3A}</a:tableStyleId>
              </a:tblPr>
              <a:tblGrid>
                <a:gridCol w="2591594">
                  <a:extLst>
                    <a:ext uri="{9D8B030D-6E8A-4147-A177-3AD203B41FA5}">
                      <a16:colId xmlns:a16="http://schemas.microsoft.com/office/drawing/2014/main" val="1424759627"/>
                    </a:ext>
                  </a:extLst>
                </a:gridCol>
                <a:gridCol w="2591594">
                  <a:extLst>
                    <a:ext uri="{9D8B030D-6E8A-4147-A177-3AD203B41FA5}">
                      <a16:colId xmlns:a16="http://schemas.microsoft.com/office/drawing/2014/main" val="2836549817"/>
                    </a:ext>
                  </a:extLst>
                </a:gridCol>
              </a:tblGrid>
              <a:tr h="370840">
                <a:tc>
                  <a:txBody>
                    <a:bodyPr/>
                    <a:lstStyle/>
                    <a:p>
                      <a:r>
                        <a:rPr lang="en-GB"/>
                        <a:t>Location</a:t>
                      </a:r>
                    </a:p>
                  </a:txBody>
                  <a:tcPr/>
                </a:tc>
                <a:tc>
                  <a:txBody>
                    <a:bodyPr/>
                    <a:lstStyle/>
                    <a:p>
                      <a:r>
                        <a:rPr lang="en-GB"/>
                        <a:t>Temperature (°C)</a:t>
                      </a:r>
                    </a:p>
                  </a:txBody>
                  <a:tcPr/>
                </a:tc>
                <a:extLst>
                  <a:ext uri="{0D108BD9-81ED-4DB2-BD59-A6C34878D82A}">
                    <a16:rowId xmlns:a16="http://schemas.microsoft.com/office/drawing/2014/main" val="437158975"/>
                  </a:ext>
                </a:extLst>
              </a:tr>
              <a:tr h="370840">
                <a:tc>
                  <a:txBody>
                    <a:bodyPr/>
                    <a:lstStyle/>
                    <a:p>
                      <a:r>
                        <a:rPr lang="en-GB"/>
                        <a:t>Munich</a:t>
                      </a:r>
                    </a:p>
                  </a:txBody>
                  <a:tcPr/>
                </a:tc>
                <a:tc>
                  <a:txBody>
                    <a:bodyPr/>
                    <a:lstStyle/>
                    <a:p>
                      <a:r>
                        <a:rPr lang="en-GB"/>
                        <a:t>20</a:t>
                      </a:r>
                    </a:p>
                  </a:txBody>
                  <a:tcPr/>
                </a:tc>
                <a:extLst>
                  <a:ext uri="{0D108BD9-81ED-4DB2-BD59-A6C34878D82A}">
                    <a16:rowId xmlns:a16="http://schemas.microsoft.com/office/drawing/2014/main" val="2272934908"/>
                  </a:ext>
                </a:extLst>
              </a:tr>
              <a:tr h="370840">
                <a:tc>
                  <a:txBody>
                    <a:bodyPr/>
                    <a:lstStyle/>
                    <a:p>
                      <a:r>
                        <a:rPr lang="en-GB"/>
                        <a:t>Berlin</a:t>
                      </a:r>
                    </a:p>
                  </a:txBody>
                  <a:tcPr/>
                </a:tc>
                <a:tc>
                  <a:txBody>
                    <a:bodyPr/>
                    <a:lstStyle/>
                    <a:p>
                      <a:r>
                        <a:rPr lang="en-GB"/>
                        <a:t>17</a:t>
                      </a:r>
                    </a:p>
                  </a:txBody>
                  <a:tcPr/>
                </a:tc>
                <a:extLst>
                  <a:ext uri="{0D108BD9-81ED-4DB2-BD59-A6C34878D82A}">
                    <a16:rowId xmlns:a16="http://schemas.microsoft.com/office/drawing/2014/main" val="2603733776"/>
                  </a:ext>
                </a:extLst>
              </a:tr>
              <a:tr h="370840">
                <a:tc>
                  <a:txBody>
                    <a:bodyPr/>
                    <a:lstStyle/>
                    <a:p>
                      <a:r>
                        <a:rPr lang="en-GB"/>
                        <a:t>Hamburg</a:t>
                      </a:r>
                    </a:p>
                  </a:txBody>
                  <a:tcPr/>
                </a:tc>
                <a:tc>
                  <a:txBody>
                    <a:bodyPr/>
                    <a:lstStyle/>
                    <a:p>
                      <a:r>
                        <a:rPr lang="en-GB"/>
                        <a:t>25</a:t>
                      </a:r>
                    </a:p>
                  </a:txBody>
                  <a:tcPr/>
                </a:tc>
                <a:extLst>
                  <a:ext uri="{0D108BD9-81ED-4DB2-BD59-A6C34878D82A}">
                    <a16:rowId xmlns:a16="http://schemas.microsoft.com/office/drawing/2014/main" val="2780880104"/>
                  </a:ext>
                </a:extLst>
              </a:tr>
            </a:tbl>
          </a:graphicData>
        </a:graphic>
      </p:graphicFrame>
      <p:graphicFrame>
        <p:nvGraphicFramePr>
          <p:cNvPr id="14" name="Table 13">
            <a:extLst>
              <a:ext uri="{FF2B5EF4-FFF2-40B4-BE49-F238E27FC236}">
                <a16:creationId xmlns:a16="http://schemas.microsoft.com/office/drawing/2014/main" id="{6D6A0718-5462-44B5-A731-8B3ECB890932}"/>
              </a:ext>
            </a:extLst>
          </p:cNvPr>
          <p:cNvGraphicFramePr>
            <a:graphicFrameLocks noGrp="1"/>
          </p:cNvGraphicFramePr>
          <p:nvPr/>
        </p:nvGraphicFramePr>
        <p:xfrm>
          <a:off x="6170612" y="2762773"/>
          <a:ext cx="5183188" cy="1483360"/>
        </p:xfrm>
        <a:graphic>
          <a:graphicData uri="http://schemas.openxmlformats.org/drawingml/2006/table">
            <a:tbl>
              <a:tblPr firstRow="1" bandRow="1">
                <a:tableStyleId>{5C22544A-7EE6-4342-B048-85BDC9FD1C3A}</a:tableStyleId>
              </a:tblPr>
              <a:tblGrid>
                <a:gridCol w="2591594">
                  <a:extLst>
                    <a:ext uri="{9D8B030D-6E8A-4147-A177-3AD203B41FA5}">
                      <a16:colId xmlns:a16="http://schemas.microsoft.com/office/drawing/2014/main" val="1424759627"/>
                    </a:ext>
                  </a:extLst>
                </a:gridCol>
                <a:gridCol w="2591594">
                  <a:extLst>
                    <a:ext uri="{9D8B030D-6E8A-4147-A177-3AD203B41FA5}">
                      <a16:colId xmlns:a16="http://schemas.microsoft.com/office/drawing/2014/main" val="2836549817"/>
                    </a:ext>
                  </a:extLst>
                </a:gridCol>
              </a:tblGrid>
              <a:tr h="370840">
                <a:tc>
                  <a:txBody>
                    <a:bodyPr/>
                    <a:lstStyle/>
                    <a:p>
                      <a:r>
                        <a:rPr lang="en-GB"/>
                        <a:t>City</a:t>
                      </a:r>
                    </a:p>
                  </a:txBody>
                  <a:tcPr>
                    <a:solidFill>
                      <a:schemeClr val="accent6">
                        <a:lumMod val="75000"/>
                      </a:schemeClr>
                    </a:solidFill>
                  </a:tcPr>
                </a:tc>
                <a:tc>
                  <a:txBody>
                    <a:bodyPr/>
                    <a:lstStyle/>
                    <a:p>
                      <a:r>
                        <a:rPr lang="en-GB"/>
                        <a:t>Temp (°F)</a:t>
                      </a:r>
                    </a:p>
                  </a:txBody>
                  <a:tcPr>
                    <a:solidFill>
                      <a:schemeClr val="accent6">
                        <a:lumMod val="75000"/>
                      </a:schemeClr>
                    </a:solidFill>
                  </a:tcPr>
                </a:tc>
                <a:extLst>
                  <a:ext uri="{0D108BD9-81ED-4DB2-BD59-A6C34878D82A}">
                    <a16:rowId xmlns:a16="http://schemas.microsoft.com/office/drawing/2014/main" val="437158975"/>
                  </a:ext>
                </a:extLst>
              </a:tr>
              <a:tr h="370840">
                <a:tc>
                  <a:txBody>
                    <a:bodyPr/>
                    <a:lstStyle/>
                    <a:p>
                      <a:r>
                        <a:rPr lang="en-GB"/>
                        <a:t>Mun</a:t>
                      </a:r>
                    </a:p>
                  </a:txBody>
                  <a:tcPr>
                    <a:solidFill>
                      <a:schemeClr val="accent6"/>
                    </a:solidFill>
                  </a:tcPr>
                </a:tc>
                <a:tc>
                  <a:txBody>
                    <a:bodyPr/>
                    <a:lstStyle/>
                    <a:p>
                      <a:r>
                        <a:rPr lang="en-GB"/>
                        <a:t>21</a:t>
                      </a:r>
                    </a:p>
                  </a:txBody>
                  <a:tcPr>
                    <a:solidFill>
                      <a:schemeClr val="accent6"/>
                    </a:solidFill>
                  </a:tcPr>
                </a:tc>
                <a:extLst>
                  <a:ext uri="{0D108BD9-81ED-4DB2-BD59-A6C34878D82A}">
                    <a16:rowId xmlns:a16="http://schemas.microsoft.com/office/drawing/2014/main" val="2272934908"/>
                  </a:ext>
                </a:extLst>
              </a:tr>
              <a:tr h="370840">
                <a:tc>
                  <a:txBody>
                    <a:bodyPr/>
                    <a:lstStyle/>
                    <a:p>
                      <a:r>
                        <a:rPr lang="en-GB"/>
                        <a:t>Ber</a:t>
                      </a:r>
                    </a:p>
                  </a:txBody>
                  <a:tcPr>
                    <a:solidFill>
                      <a:schemeClr val="accent6">
                        <a:lumMod val="40000"/>
                        <a:lumOff val="60000"/>
                      </a:schemeClr>
                    </a:solidFill>
                  </a:tcPr>
                </a:tc>
                <a:tc>
                  <a:txBody>
                    <a:bodyPr/>
                    <a:lstStyle/>
                    <a:p>
                      <a:r>
                        <a:rPr lang="en-GB"/>
                        <a:t>18</a:t>
                      </a:r>
                    </a:p>
                  </a:txBody>
                  <a:tcPr>
                    <a:solidFill>
                      <a:schemeClr val="accent6">
                        <a:lumMod val="40000"/>
                        <a:lumOff val="60000"/>
                      </a:schemeClr>
                    </a:solidFill>
                  </a:tcPr>
                </a:tc>
                <a:extLst>
                  <a:ext uri="{0D108BD9-81ED-4DB2-BD59-A6C34878D82A}">
                    <a16:rowId xmlns:a16="http://schemas.microsoft.com/office/drawing/2014/main" val="2603733776"/>
                  </a:ext>
                </a:extLst>
              </a:tr>
              <a:tr h="370840">
                <a:tc>
                  <a:txBody>
                    <a:bodyPr/>
                    <a:lstStyle/>
                    <a:p>
                      <a:r>
                        <a:rPr lang="en-GB"/>
                        <a:t>Ham</a:t>
                      </a:r>
                    </a:p>
                  </a:txBody>
                  <a:tcPr>
                    <a:solidFill>
                      <a:schemeClr val="accent6"/>
                    </a:solidFill>
                  </a:tcPr>
                </a:tc>
                <a:tc>
                  <a:txBody>
                    <a:bodyPr/>
                    <a:lstStyle/>
                    <a:p>
                      <a:r>
                        <a:rPr lang="en-GB"/>
                        <a:t>22</a:t>
                      </a:r>
                    </a:p>
                  </a:txBody>
                  <a:tcPr>
                    <a:solidFill>
                      <a:schemeClr val="accent6"/>
                    </a:solidFill>
                  </a:tcPr>
                </a:tc>
                <a:extLst>
                  <a:ext uri="{0D108BD9-81ED-4DB2-BD59-A6C34878D82A}">
                    <a16:rowId xmlns:a16="http://schemas.microsoft.com/office/drawing/2014/main" val="2780880104"/>
                  </a:ext>
                </a:extLst>
              </a:tr>
            </a:tbl>
          </a:graphicData>
        </a:graphic>
      </p:graphicFrame>
      <p:sp>
        <p:nvSpPr>
          <p:cNvPr id="15" name="TextBox 14">
            <a:extLst>
              <a:ext uri="{FF2B5EF4-FFF2-40B4-BE49-F238E27FC236}">
                <a16:creationId xmlns:a16="http://schemas.microsoft.com/office/drawing/2014/main" id="{2AAEAC18-2873-46BF-972E-EA4515BAA276}"/>
              </a:ext>
            </a:extLst>
          </p:cNvPr>
          <p:cNvSpPr txBox="1"/>
          <p:nvPr/>
        </p:nvSpPr>
        <p:spPr>
          <a:xfrm>
            <a:off x="531811" y="4246133"/>
            <a:ext cx="2354263" cy="461665"/>
          </a:xfrm>
          <a:prstGeom prst="rect">
            <a:avLst/>
          </a:prstGeom>
          <a:noFill/>
        </p:spPr>
        <p:txBody>
          <a:bodyPr wrap="square" rtlCol="0">
            <a:spAutoFit/>
          </a:bodyPr>
          <a:lstStyle/>
          <a:p>
            <a:r>
              <a:rPr lang="en-GB" sz="2400">
                <a:solidFill>
                  <a:srgbClr val="008B95"/>
                </a:solidFill>
              </a:rPr>
              <a:t>1</a:t>
            </a:r>
            <a:r>
              <a:rPr lang="en-GB" sz="2400" baseline="30000">
                <a:solidFill>
                  <a:srgbClr val="008B95"/>
                </a:solidFill>
              </a:rPr>
              <a:t>st</a:t>
            </a:r>
            <a:r>
              <a:rPr lang="en-GB" sz="2400">
                <a:solidFill>
                  <a:srgbClr val="008B95"/>
                </a:solidFill>
              </a:rPr>
              <a:t> June, 2021</a:t>
            </a:r>
          </a:p>
        </p:txBody>
      </p:sp>
      <p:sp>
        <p:nvSpPr>
          <p:cNvPr id="16" name="TextBox 15">
            <a:extLst>
              <a:ext uri="{FF2B5EF4-FFF2-40B4-BE49-F238E27FC236}">
                <a16:creationId xmlns:a16="http://schemas.microsoft.com/office/drawing/2014/main" id="{B34A8BFC-CA99-4FA9-A177-6FAF8557D8AB}"/>
              </a:ext>
            </a:extLst>
          </p:cNvPr>
          <p:cNvSpPr txBox="1"/>
          <p:nvPr/>
        </p:nvSpPr>
        <p:spPr>
          <a:xfrm>
            <a:off x="6170612" y="4244113"/>
            <a:ext cx="2987676" cy="461665"/>
          </a:xfrm>
          <a:prstGeom prst="rect">
            <a:avLst/>
          </a:prstGeom>
          <a:noFill/>
        </p:spPr>
        <p:txBody>
          <a:bodyPr wrap="square" rtlCol="0">
            <a:spAutoFit/>
          </a:bodyPr>
          <a:lstStyle/>
          <a:p>
            <a:r>
              <a:rPr lang="en-GB" sz="2400">
                <a:solidFill>
                  <a:srgbClr val="008B95"/>
                </a:solidFill>
              </a:rPr>
              <a:t>August, 2</a:t>
            </a:r>
            <a:r>
              <a:rPr lang="en-GB" sz="2400" baseline="30000">
                <a:solidFill>
                  <a:srgbClr val="008B95"/>
                </a:solidFill>
              </a:rPr>
              <a:t>nd</a:t>
            </a:r>
            <a:r>
              <a:rPr lang="en-GB" sz="2400">
                <a:solidFill>
                  <a:srgbClr val="008B95"/>
                </a:solidFill>
              </a:rPr>
              <a:t>  2021</a:t>
            </a:r>
          </a:p>
        </p:txBody>
      </p:sp>
      <p:sp>
        <p:nvSpPr>
          <p:cNvPr id="8" name="Slide Number Placeholder 7">
            <a:extLst>
              <a:ext uri="{FF2B5EF4-FFF2-40B4-BE49-F238E27FC236}">
                <a16:creationId xmlns:a16="http://schemas.microsoft.com/office/drawing/2014/main" id="{3659DE43-39C0-4C23-A40C-FC00BC60D118}"/>
              </a:ext>
            </a:extLst>
          </p:cNvPr>
          <p:cNvSpPr>
            <a:spLocks noGrp="1"/>
          </p:cNvSpPr>
          <p:nvPr>
            <p:ph type="sldNum" sz="quarter" idx="12"/>
          </p:nvPr>
        </p:nvSpPr>
        <p:spPr/>
        <p:txBody>
          <a:bodyPr/>
          <a:lstStyle/>
          <a:p>
            <a:fld id="{330EA680-D336-4FF7-8B7A-9848BB0A1C32}" type="slidenum">
              <a:rPr lang="en-GB" smtClean="0"/>
              <a:pPr/>
              <a:t>23</a:t>
            </a:fld>
            <a:endParaRPr lang="en-GB"/>
          </a:p>
        </p:txBody>
      </p:sp>
      <p:sp>
        <p:nvSpPr>
          <p:cNvPr id="6" name="Rectangle: Rounded Corners 5">
            <a:extLst>
              <a:ext uri="{FF2B5EF4-FFF2-40B4-BE49-F238E27FC236}">
                <a16:creationId xmlns:a16="http://schemas.microsoft.com/office/drawing/2014/main" id="{44CD82FB-1B25-4F11-AD3F-02084FECA524}"/>
              </a:ext>
            </a:extLst>
          </p:cNvPr>
          <p:cNvSpPr/>
          <p:nvPr/>
        </p:nvSpPr>
        <p:spPr>
          <a:xfrm>
            <a:off x="531811" y="2773659"/>
            <a:ext cx="4489076" cy="32450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Rounded Corners 11">
            <a:extLst>
              <a:ext uri="{FF2B5EF4-FFF2-40B4-BE49-F238E27FC236}">
                <a16:creationId xmlns:a16="http://schemas.microsoft.com/office/drawing/2014/main" id="{730880AE-7068-4500-8938-03E7969244C0}"/>
              </a:ext>
            </a:extLst>
          </p:cNvPr>
          <p:cNvSpPr/>
          <p:nvPr/>
        </p:nvSpPr>
        <p:spPr>
          <a:xfrm>
            <a:off x="6184673" y="2774515"/>
            <a:ext cx="4489076" cy="32450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156BDF85-D6CF-4167-95E7-A9EE065AF34A}"/>
              </a:ext>
            </a:extLst>
          </p:cNvPr>
          <p:cNvSpPr/>
          <p:nvPr/>
        </p:nvSpPr>
        <p:spPr>
          <a:xfrm>
            <a:off x="4385565" y="2595464"/>
            <a:ext cx="649383" cy="629873"/>
          </a:xfrm>
          <a:prstGeom prst="round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Rounded Corners 16">
            <a:extLst>
              <a:ext uri="{FF2B5EF4-FFF2-40B4-BE49-F238E27FC236}">
                <a16:creationId xmlns:a16="http://schemas.microsoft.com/office/drawing/2014/main" id="{85E2E8A1-0391-429D-84A5-46C82266AA8A}"/>
              </a:ext>
            </a:extLst>
          </p:cNvPr>
          <p:cNvSpPr/>
          <p:nvPr/>
        </p:nvSpPr>
        <p:spPr>
          <a:xfrm>
            <a:off x="9262365" y="2626379"/>
            <a:ext cx="649383" cy="629873"/>
          </a:xfrm>
          <a:prstGeom prst="round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A5B34170-AD8F-49CC-829B-CEF5F73B891A}"/>
              </a:ext>
            </a:extLst>
          </p:cNvPr>
          <p:cNvSpPr/>
          <p:nvPr/>
        </p:nvSpPr>
        <p:spPr>
          <a:xfrm>
            <a:off x="531811" y="3135136"/>
            <a:ext cx="1213862" cy="1158852"/>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B4270F92-A6F6-49D8-A6F0-73CD227E92CE}"/>
              </a:ext>
            </a:extLst>
          </p:cNvPr>
          <p:cNvSpPr/>
          <p:nvPr/>
        </p:nvSpPr>
        <p:spPr>
          <a:xfrm>
            <a:off x="6087301" y="3135136"/>
            <a:ext cx="1213862" cy="1158852"/>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9">
            <a:extLst>
              <a:ext uri="{FF2B5EF4-FFF2-40B4-BE49-F238E27FC236}">
                <a16:creationId xmlns:a16="http://schemas.microsoft.com/office/drawing/2014/main" id="{4B8D9040-20B4-4D76-B770-33F0AFBAA89E}"/>
              </a:ext>
            </a:extLst>
          </p:cNvPr>
          <p:cNvSpPr/>
          <p:nvPr/>
        </p:nvSpPr>
        <p:spPr>
          <a:xfrm>
            <a:off x="531810" y="4227716"/>
            <a:ext cx="2111636" cy="423624"/>
          </a:xfrm>
          <a:prstGeom prst="round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18">
            <a:extLst>
              <a:ext uri="{FF2B5EF4-FFF2-40B4-BE49-F238E27FC236}">
                <a16:creationId xmlns:a16="http://schemas.microsoft.com/office/drawing/2014/main" id="{74101004-BC25-45E0-ACA3-9C43BAE12930}"/>
              </a:ext>
            </a:extLst>
          </p:cNvPr>
          <p:cNvSpPr/>
          <p:nvPr/>
        </p:nvSpPr>
        <p:spPr>
          <a:xfrm>
            <a:off x="6184673" y="4282154"/>
            <a:ext cx="2261058" cy="423624"/>
          </a:xfrm>
          <a:prstGeom prst="round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F412AE18-30F1-461A-B4A9-94FF729EF375}"/>
              </a:ext>
            </a:extLst>
          </p:cNvPr>
          <p:cNvSpPr txBox="1"/>
          <p:nvPr/>
        </p:nvSpPr>
        <p:spPr>
          <a:xfrm>
            <a:off x="354620" y="6335081"/>
            <a:ext cx="5741380" cy="523220"/>
          </a:xfrm>
          <a:prstGeom prst="rect">
            <a:avLst/>
          </a:prstGeom>
          <a:noFill/>
        </p:spPr>
        <p:txBody>
          <a:bodyPr wrap="square" rtlCol="0">
            <a:spAutoFit/>
          </a:bodyPr>
          <a:lstStyle/>
          <a:p>
            <a:r>
              <a:rPr lang="en-GB" sz="1400" dirty="0">
                <a:solidFill>
                  <a:srgbClr val="008B95"/>
                </a:solidFill>
              </a:rPr>
              <a:t>Further reading:</a:t>
            </a:r>
            <a:r>
              <a:rPr lang="en-GB" sz="1400" dirty="0"/>
              <a:t> </a:t>
            </a:r>
            <a:r>
              <a:rPr lang="en-GB" sz="1400" dirty="0">
                <a:hlinkClick r:id="rId3"/>
              </a:rPr>
              <a:t>Interact to Interoperate</a:t>
            </a:r>
            <a:r>
              <a:rPr lang="en-GB" sz="1400" dirty="0"/>
              <a:t>, </a:t>
            </a:r>
            <a:r>
              <a:rPr lang="en-GB" sz="1400" dirty="0">
                <a:hlinkClick r:id="rId4"/>
              </a:rPr>
              <a:t>The FAIR Guiding Principles for scientific data…</a:t>
            </a:r>
            <a:endParaRPr lang="en-GB" sz="1400" dirty="0"/>
          </a:p>
        </p:txBody>
      </p:sp>
      <p:pic>
        <p:nvPicPr>
          <p:cNvPr id="11" name="Grafik 10">
            <a:extLst>
              <a:ext uri="{FF2B5EF4-FFF2-40B4-BE49-F238E27FC236}">
                <a16:creationId xmlns:a16="http://schemas.microsoft.com/office/drawing/2014/main" id="{FB0B5502-812E-CD3F-8A4D-C1A664A057D7}"/>
              </a:ext>
            </a:extLst>
          </p:cNvPr>
          <p:cNvPicPr>
            <a:picLocks noChangeAspect="1"/>
          </p:cNvPicPr>
          <p:nvPr/>
        </p:nvPicPr>
        <p:blipFill rotWithShape="1">
          <a:blip r:embed="rId5">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1448955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500"/>
                                        <p:tgtEl>
                                          <p:spTgt spid="1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500"/>
                                        <p:tgtEl>
                                          <p:spTgt spid="10"/>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5">
                                            <p:txEl>
                                              <p:pRg st="8" end="8"/>
                                            </p:txEl>
                                          </p:spTgt>
                                        </p:tgtEl>
                                        <p:attrNameLst>
                                          <p:attrName>style.visibility</p:attrName>
                                        </p:attrNameLst>
                                      </p:cBhvr>
                                      <p:to>
                                        <p:strVal val="visible"/>
                                      </p:to>
                                    </p:set>
                                    <p:animEffect transition="in" filter="fade">
                                      <p:cBhvr>
                                        <p:cTn id="60" dur="500"/>
                                        <p:tgtEl>
                                          <p:spTgt spid="5">
                                            <p:txEl>
                                              <p:pRg st="8" end="8"/>
                                            </p:txEl>
                                          </p:spTgt>
                                        </p:tgtEl>
                                      </p:cBhvr>
                                    </p:animEffect>
                                  </p:childTnLst>
                                </p:cTn>
                              </p:par>
                              <p:par>
                                <p:cTn id="61" presetID="10" presetClass="entr" presetSubtype="0" fill="hold" nodeType="withEffect">
                                  <p:stCondLst>
                                    <p:cond delay="0"/>
                                  </p:stCondLst>
                                  <p:childTnLst>
                                    <p:set>
                                      <p:cBhvr>
                                        <p:cTn id="62" dur="1" fill="hold">
                                          <p:stCondLst>
                                            <p:cond delay="0"/>
                                          </p:stCondLst>
                                        </p:cTn>
                                        <p:tgtEl>
                                          <p:spTgt spid="5">
                                            <p:txEl>
                                              <p:pRg st="7" end="7"/>
                                            </p:txEl>
                                          </p:spTgt>
                                        </p:tgtEl>
                                        <p:attrNameLst>
                                          <p:attrName>style.visibility</p:attrName>
                                        </p:attrNameLst>
                                      </p:cBhvr>
                                      <p:to>
                                        <p:strVal val="visible"/>
                                      </p:to>
                                    </p:set>
                                    <p:animEffect transition="in" filter="fade">
                                      <p:cBhvr>
                                        <p:cTn id="63" dur="500"/>
                                        <p:tgtEl>
                                          <p:spTgt spid="5">
                                            <p:txEl>
                                              <p:pRg st="7" end="7"/>
                                            </p:txEl>
                                          </p:spTgt>
                                        </p:tgtEl>
                                      </p:cBhvr>
                                    </p:animEffect>
                                  </p:childTnLst>
                                </p:cTn>
                              </p:par>
                              <p:par>
                                <p:cTn id="64" presetID="10" presetClass="entr" presetSubtype="0" fill="hold" nodeType="withEffect">
                                  <p:stCondLst>
                                    <p:cond delay="0"/>
                                  </p:stCondLst>
                                  <p:childTnLst>
                                    <p:set>
                                      <p:cBhvr>
                                        <p:cTn id="65" dur="1" fill="hold">
                                          <p:stCondLst>
                                            <p:cond delay="0"/>
                                          </p:stCondLst>
                                        </p:cTn>
                                        <p:tgtEl>
                                          <p:spTgt spid="5">
                                            <p:txEl>
                                              <p:pRg st="9" end="9"/>
                                            </p:txEl>
                                          </p:spTgt>
                                        </p:tgtEl>
                                        <p:attrNameLst>
                                          <p:attrName>style.visibility</p:attrName>
                                        </p:attrNameLst>
                                      </p:cBhvr>
                                      <p:to>
                                        <p:strVal val="visible"/>
                                      </p:to>
                                    </p:set>
                                    <p:animEffect transition="in" filter="fade">
                                      <p:cBhvr>
                                        <p:cTn id="66"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6" grpId="0" animBg="1"/>
      <p:bldP spid="12" grpId="0" animBg="1"/>
      <p:bldP spid="7" grpId="0" animBg="1"/>
      <p:bldP spid="17" grpId="0" animBg="1"/>
      <p:bldP spid="9" grpId="0" animBg="1"/>
      <p:bldP spid="18" grpId="0" animBg="1"/>
      <p:bldP spid="10" grpId="0" animBg="1"/>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9062512" cy="523220"/>
          </a:xfrm>
          <a:prstGeom prst="rect">
            <a:avLst/>
          </a:prstGeom>
          <a:noFill/>
        </p:spPr>
        <p:txBody>
          <a:bodyPr wrap="square" rtlCol="0">
            <a:spAutoFit/>
          </a:bodyPr>
          <a:lstStyle/>
          <a:p>
            <a:r>
              <a:rPr lang="en-GB" sz="2800" b="1">
                <a:solidFill>
                  <a:srgbClr val="008B95"/>
                </a:solidFill>
                <a:latin typeface="Arial" panose="020B0604020202020204" pitchFamily="34" charset="0"/>
                <a:cs typeface="Arial" panose="020B0604020202020204" pitchFamily="34" charset="0"/>
              </a:rPr>
              <a:t>Findable, Accessible, </a:t>
            </a:r>
            <a:r>
              <a:rPr lang="en-GB" sz="2800" b="1" u="sng">
                <a:solidFill>
                  <a:srgbClr val="008B95"/>
                </a:solidFill>
                <a:latin typeface="Arial" panose="020B0604020202020204" pitchFamily="34" charset="0"/>
                <a:cs typeface="Arial" panose="020B0604020202020204" pitchFamily="34" charset="0"/>
              </a:rPr>
              <a:t>Interoperable</a:t>
            </a:r>
            <a:r>
              <a:rPr lang="en-GB" sz="2800" b="1">
                <a:solidFill>
                  <a:srgbClr val="008B95"/>
                </a:solidFill>
                <a:latin typeface="Arial" panose="020B0604020202020204" pitchFamily="34" charset="0"/>
                <a:cs typeface="Arial" panose="020B0604020202020204" pitchFamily="34" charset="0"/>
              </a:rPr>
              <a:t>, Reusable</a:t>
            </a:r>
          </a:p>
        </p:txBody>
      </p:sp>
      <p:sp>
        <p:nvSpPr>
          <p:cNvPr id="5" name="Content Placeholder 2">
            <a:extLst>
              <a:ext uri="{FF2B5EF4-FFF2-40B4-BE49-F238E27FC236}">
                <a16:creationId xmlns:a16="http://schemas.microsoft.com/office/drawing/2014/main" id="{846BA39C-6244-4AA8-9D10-641487F0926A}"/>
              </a:ext>
            </a:extLst>
          </p:cNvPr>
          <p:cNvSpPr txBox="1">
            <a:spLocks/>
          </p:cNvSpPr>
          <p:nvPr/>
        </p:nvSpPr>
        <p:spPr>
          <a:xfrm>
            <a:off x="838200" y="186756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400">
              <a:solidFill>
                <a:srgbClr val="008B95"/>
              </a:solidFill>
            </a:endParaRPr>
          </a:p>
        </p:txBody>
      </p:sp>
      <p:sp>
        <p:nvSpPr>
          <p:cNvPr id="8" name="TextBox 7">
            <a:extLst>
              <a:ext uri="{FF2B5EF4-FFF2-40B4-BE49-F238E27FC236}">
                <a16:creationId xmlns:a16="http://schemas.microsoft.com/office/drawing/2014/main" id="{C9843C69-5E55-4907-8A8C-7FEA50D188B8}"/>
              </a:ext>
            </a:extLst>
          </p:cNvPr>
          <p:cNvSpPr txBox="1"/>
          <p:nvPr/>
        </p:nvSpPr>
        <p:spPr>
          <a:xfrm>
            <a:off x="6915699" y="3353300"/>
            <a:ext cx="37384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8B95"/>
                </a:solidFill>
                <a:effectLst/>
                <a:uLnTx/>
                <a:uFillTx/>
                <a:latin typeface="Calibri" panose="020F0502020204030204"/>
                <a:ea typeface="+mn-ea"/>
                <a:cs typeface="+mn-cs"/>
              </a:rPr>
              <a:t>Saved as .xls (closed format)</a:t>
            </a:r>
          </a:p>
        </p:txBody>
      </p:sp>
      <p:pic>
        <p:nvPicPr>
          <p:cNvPr id="14" name="Picture 13">
            <a:extLst>
              <a:ext uri="{FF2B5EF4-FFF2-40B4-BE49-F238E27FC236}">
                <a16:creationId xmlns:a16="http://schemas.microsoft.com/office/drawing/2014/main" id="{942B49FF-30E9-4B04-A8AC-B9B6AE474E16}"/>
              </a:ext>
            </a:extLst>
          </p:cNvPr>
          <p:cNvPicPr>
            <a:picLocks noChangeAspect="1"/>
          </p:cNvPicPr>
          <p:nvPr/>
        </p:nvPicPr>
        <p:blipFill>
          <a:blip r:embed="rId3"/>
          <a:stretch>
            <a:fillRect/>
          </a:stretch>
        </p:blipFill>
        <p:spPr>
          <a:xfrm>
            <a:off x="354620" y="1814512"/>
            <a:ext cx="5775932" cy="3831783"/>
          </a:xfrm>
          <a:prstGeom prst="rect">
            <a:avLst/>
          </a:prstGeom>
        </p:spPr>
      </p:pic>
      <p:pic>
        <p:nvPicPr>
          <p:cNvPr id="18" name="Picture 17">
            <a:extLst>
              <a:ext uri="{FF2B5EF4-FFF2-40B4-BE49-F238E27FC236}">
                <a16:creationId xmlns:a16="http://schemas.microsoft.com/office/drawing/2014/main" id="{3F08E477-1EF8-4C02-8C18-DB641D17E1E7}"/>
              </a:ext>
            </a:extLst>
          </p:cNvPr>
          <p:cNvPicPr>
            <a:picLocks noChangeAspect="1"/>
          </p:cNvPicPr>
          <p:nvPr/>
        </p:nvPicPr>
        <p:blipFill rotWithShape="1">
          <a:blip r:embed="rId4"/>
          <a:srcRect l="1603"/>
          <a:stretch/>
        </p:blipFill>
        <p:spPr>
          <a:xfrm>
            <a:off x="6915699" y="4267989"/>
            <a:ext cx="2834385" cy="1862765"/>
          </a:xfrm>
          <a:prstGeom prst="rect">
            <a:avLst/>
          </a:prstGeom>
        </p:spPr>
      </p:pic>
      <p:sp>
        <p:nvSpPr>
          <p:cNvPr id="10" name="TextBox 9">
            <a:extLst>
              <a:ext uri="{FF2B5EF4-FFF2-40B4-BE49-F238E27FC236}">
                <a16:creationId xmlns:a16="http://schemas.microsoft.com/office/drawing/2014/main" id="{BCA3138B-1BB1-4FB3-9EBE-9B299A028038}"/>
              </a:ext>
            </a:extLst>
          </p:cNvPr>
          <p:cNvSpPr txBox="1"/>
          <p:nvPr/>
        </p:nvSpPr>
        <p:spPr>
          <a:xfrm>
            <a:off x="6915699" y="5030504"/>
            <a:ext cx="37384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8B95"/>
                </a:solidFill>
                <a:effectLst/>
                <a:uLnTx/>
                <a:uFillTx/>
                <a:latin typeface="Calibri" panose="020F0502020204030204"/>
                <a:ea typeface="+mn-ea"/>
                <a:cs typeface="+mn-cs"/>
              </a:rPr>
              <a:t>Saved as .csv (open format)</a:t>
            </a:r>
          </a:p>
        </p:txBody>
      </p:sp>
      <p:sp>
        <p:nvSpPr>
          <p:cNvPr id="19" name="Rectangle 18">
            <a:extLst>
              <a:ext uri="{FF2B5EF4-FFF2-40B4-BE49-F238E27FC236}">
                <a16:creationId xmlns:a16="http://schemas.microsoft.com/office/drawing/2014/main" id="{5D124223-E1BD-42C0-BF42-7D6AFA240140}"/>
              </a:ext>
            </a:extLst>
          </p:cNvPr>
          <p:cNvSpPr/>
          <p:nvPr/>
        </p:nvSpPr>
        <p:spPr>
          <a:xfrm>
            <a:off x="6762708" y="1814512"/>
            <a:ext cx="3738465" cy="2000453"/>
          </a:xfrm>
          <a:prstGeom prst="rect">
            <a:avLst/>
          </a:prstGeom>
          <a:noFill/>
          <a:ln>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4E66F541-9B12-47CA-872B-25B56D1DAE85}"/>
              </a:ext>
            </a:extLst>
          </p:cNvPr>
          <p:cNvSpPr/>
          <p:nvPr/>
        </p:nvSpPr>
        <p:spPr>
          <a:xfrm>
            <a:off x="6762708" y="4173742"/>
            <a:ext cx="3738465" cy="1318428"/>
          </a:xfrm>
          <a:prstGeom prst="rect">
            <a:avLst/>
          </a:prstGeom>
          <a:noFill/>
          <a:ln>
            <a:solidFill>
              <a:srgbClr val="008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lide Number Placeholder 8">
            <a:extLst>
              <a:ext uri="{FF2B5EF4-FFF2-40B4-BE49-F238E27FC236}">
                <a16:creationId xmlns:a16="http://schemas.microsoft.com/office/drawing/2014/main" id="{BFBB5D1B-6B3C-43CA-AAA2-8DBC54BB1AA5}"/>
              </a:ext>
            </a:extLst>
          </p:cNvPr>
          <p:cNvSpPr>
            <a:spLocks noGrp="1"/>
          </p:cNvSpPr>
          <p:nvPr>
            <p:ph type="sldNum" sz="quarter" idx="12"/>
          </p:nvPr>
        </p:nvSpPr>
        <p:spPr/>
        <p:txBody>
          <a:bodyPr/>
          <a:lstStyle/>
          <a:p>
            <a:fld id="{330EA680-D336-4FF7-8B7A-9848BB0A1C32}" type="slidenum">
              <a:rPr lang="en-GB" smtClean="0"/>
              <a:pPr/>
              <a:t>24</a:t>
            </a:fld>
            <a:endParaRPr lang="en-GB"/>
          </a:p>
        </p:txBody>
      </p:sp>
      <p:pic>
        <p:nvPicPr>
          <p:cNvPr id="21" name="Picture 20">
            <a:extLst>
              <a:ext uri="{FF2B5EF4-FFF2-40B4-BE49-F238E27FC236}">
                <a16:creationId xmlns:a16="http://schemas.microsoft.com/office/drawing/2014/main" id="{1BEF21EA-47CD-4452-BEBE-C149E611D3A4}"/>
              </a:ext>
            </a:extLst>
          </p:cNvPr>
          <p:cNvPicPr>
            <a:picLocks noChangeAspect="1"/>
          </p:cNvPicPr>
          <p:nvPr/>
        </p:nvPicPr>
        <p:blipFill>
          <a:blip r:embed="rId5"/>
          <a:stretch>
            <a:fillRect/>
          </a:stretch>
        </p:blipFill>
        <p:spPr>
          <a:xfrm>
            <a:off x="6915699" y="1954008"/>
            <a:ext cx="2501433" cy="1379528"/>
          </a:xfrm>
          <a:prstGeom prst="rect">
            <a:avLst/>
          </a:prstGeom>
        </p:spPr>
      </p:pic>
      <p:sp>
        <p:nvSpPr>
          <p:cNvPr id="15" name="TextBox 14">
            <a:extLst>
              <a:ext uri="{FF2B5EF4-FFF2-40B4-BE49-F238E27FC236}">
                <a16:creationId xmlns:a16="http://schemas.microsoft.com/office/drawing/2014/main" id="{7CBBFA06-9ADC-4127-BC27-E0F74BDA0ED3}"/>
              </a:ext>
            </a:extLst>
          </p:cNvPr>
          <p:cNvSpPr txBox="1"/>
          <p:nvPr/>
        </p:nvSpPr>
        <p:spPr>
          <a:xfrm>
            <a:off x="354620" y="6392864"/>
            <a:ext cx="5741380" cy="307777"/>
          </a:xfrm>
          <a:prstGeom prst="rect">
            <a:avLst/>
          </a:prstGeom>
          <a:noFill/>
        </p:spPr>
        <p:txBody>
          <a:bodyPr wrap="square" rtlCol="0">
            <a:spAutoFit/>
          </a:bodyPr>
          <a:lstStyle/>
          <a:p>
            <a:r>
              <a:rPr lang="en-GB" sz="1400" dirty="0">
                <a:solidFill>
                  <a:srgbClr val="008B95"/>
                </a:solidFill>
              </a:rPr>
              <a:t>Further reading:</a:t>
            </a:r>
            <a:r>
              <a:rPr lang="en-GB" sz="1400" dirty="0"/>
              <a:t> </a:t>
            </a:r>
            <a:r>
              <a:rPr lang="en-GB" sz="1400" dirty="0">
                <a:hlinkClick r:id="rId6"/>
              </a:rPr>
              <a:t>Dispelling common data sharing myths</a:t>
            </a:r>
            <a:r>
              <a:rPr lang="en-GB" sz="1400" dirty="0"/>
              <a:t> </a:t>
            </a:r>
          </a:p>
        </p:txBody>
      </p:sp>
      <p:pic>
        <p:nvPicPr>
          <p:cNvPr id="6" name="Grafik 5">
            <a:extLst>
              <a:ext uri="{FF2B5EF4-FFF2-40B4-BE49-F238E27FC236}">
                <a16:creationId xmlns:a16="http://schemas.microsoft.com/office/drawing/2014/main" id="{473BE9BC-462F-6295-DCAC-DBBC6DC3FD6D}"/>
              </a:ext>
            </a:extLst>
          </p:cNvPr>
          <p:cNvPicPr>
            <a:picLocks noChangeAspect="1"/>
          </p:cNvPicPr>
          <p:nvPr/>
        </p:nvPicPr>
        <p:blipFill rotWithShape="1">
          <a:blip r:embed="rId7">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3768270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9" grpId="0" animBg="1"/>
      <p:bldP spid="2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ontent Placeholder 2">
            <a:extLst>
              <a:ext uri="{FF2B5EF4-FFF2-40B4-BE49-F238E27FC236}">
                <a16:creationId xmlns:a16="http://schemas.microsoft.com/office/drawing/2014/main" id="{1FA4A526-40E2-4EF6-BD07-30DD44A34E0F}"/>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a:solidFill>
                  <a:srgbClr val="008B95"/>
                </a:solidFill>
              </a:rPr>
              <a:t>Creative Commons (CC) is one of the most common licenses for articles and data.</a:t>
            </a:r>
          </a:p>
        </p:txBody>
      </p:sp>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9062512" cy="523220"/>
          </a:xfrm>
          <a:prstGeom prst="rect">
            <a:avLst/>
          </a:prstGeom>
          <a:noFill/>
        </p:spPr>
        <p:txBody>
          <a:bodyPr wrap="square" rtlCol="0">
            <a:spAutoFit/>
          </a:bodyPr>
          <a:lstStyle/>
          <a:p>
            <a:r>
              <a:rPr lang="en-GB" sz="2800" b="1">
                <a:solidFill>
                  <a:srgbClr val="008B95"/>
                </a:solidFill>
                <a:latin typeface="Arial" panose="020B0604020202020204" pitchFamily="34" charset="0"/>
                <a:cs typeface="Arial" panose="020B0604020202020204" pitchFamily="34" charset="0"/>
              </a:rPr>
              <a:t>Findable, Accessible, Interoperable, </a:t>
            </a:r>
            <a:r>
              <a:rPr lang="en-GB" sz="2800" b="1" u="sng">
                <a:solidFill>
                  <a:srgbClr val="008B95"/>
                </a:solidFill>
                <a:latin typeface="Arial" panose="020B0604020202020204" pitchFamily="34" charset="0"/>
                <a:cs typeface="Arial" panose="020B0604020202020204" pitchFamily="34" charset="0"/>
              </a:rPr>
              <a:t>Reusable</a:t>
            </a:r>
          </a:p>
        </p:txBody>
      </p:sp>
      <p:sp>
        <p:nvSpPr>
          <p:cNvPr id="28" name="Slide Number Placeholder 27">
            <a:extLst>
              <a:ext uri="{FF2B5EF4-FFF2-40B4-BE49-F238E27FC236}">
                <a16:creationId xmlns:a16="http://schemas.microsoft.com/office/drawing/2014/main" id="{FE30C0AA-BCA6-445B-998D-A09AB145CCD9}"/>
              </a:ext>
            </a:extLst>
          </p:cNvPr>
          <p:cNvSpPr>
            <a:spLocks noGrp="1"/>
          </p:cNvSpPr>
          <p:nvPr>
            <p:ph type="sldNum" sz="quarter" idx="12"/>
          </p:nvPr>
        </p:nvSpPr>
        <p:spPr/>
        <p:txBody>
          <a:bodyPr/>
          <a:lstStyle/>
          <a:p>
            <a:fld id="{330EA680-D336-4FF7-8B7A-9848BB0A1C32}" type="slidenum">
              <a:rPr lang="en-GB" smtClean="0"/>
              <a:pPr/>
              <a:t>25</a:t>
            </a:fld>
            <a:endParaRPr lang="en-GB"/>
          </a:p>
        </p:txBody>
      </p:sp>
      <p:sp>
        <p:nvSpPr>
          <p:cNvPr id="27" name="TextBox 26">
            <a:extLst>
              <a:ext uri="{FF2B5EF4-FFF2-40B4-BE49-F238E27FC236}">
                <a16:creationId xmlns:a16="http://schemas.microsoft.com/office/drawing/2014/main" id="{BD83E3BC-68FB-421E-9B7F-15268E7074FC}"/>
              </a:ext>
            </a:extLst>
          </p:cNvPr>
          <p:cNvSpPr txBox="1"/>
          <p:nvPr/>
        </p:nvSpPr>
        <p:spPr>
          <a:xfrm>
            <a:off x="260429" y="6084955"/>
            <a:ext cx="5741380" cy="738664"/>
          </a:xfrm>
          <a:prstGeom prst="rect">
            <a:avLst/>
          </a:prstGeom>
          <a:noFill/>
        </p:spPr>
        <p:txBody>
          <a:bodyPr wrap="square" rtlCol="0">
            <a:spAutoFit/>
          </a:bodyPr>
          <a:lstStyle/>
          <a:p>
            <a:r>
              <a:rPr lang="en-GB" sz="1400" dirty="0">
                <a:solidFill>
                  <a:srgbClr val="008B95"/>
                </a:solidFill>
              </a:rPr>
              <a:t>Further reading:</a:t>
            </a:r>
            <a:r>
              <a:rPr lang="en-GB" sz="1400" dirty="0"/>
              <a:t> </a:t>
            </a:r>
            <a:r>
              <a:rPr lang="en-GB" sz="1400" dirty="0">
                <a:hlinkClick r:id="rId3"/>
              </a:rPr>
              <a:t>Introduction to Creative Commons</a:t>
            </a:r>
            <a:r>
              <a:rPr lang="en-GB" sz="1400" dirty="0"/>
              <a:t>, </a:t>
            </a:r>
            <a:r>
              <a:rPr lang="en-GB" sz="1400" dirty="0">
                <a:hlinkClick r:id="rId4"/>
              </a:rPr>
              <a:t>Open by default: A proposed copyright license…</a:t>
            </a:r>
            <a:r>
              <a:rPr lang="en-GB" sz="1400" dirty="0"/>
              <a:t>, </a:t>
            </a:r>
            <a:r>
              <a:rPr lang="en-GB" sz="1400" dirty="0">
                <a:hlinkClick r:id="rId5"/>
              </a:rPr>
              <a:t>Licensing fair data for reuse</a:t>
            </a:r>
            <a:r>
              <a:rPr lang="en-GB" sz="1400" dirty="0"/>
              <a:t>, "</a:t>
            </a:r>
            <a:r>
              <a:rPr lang="en-GB" sz="1400" dirty="0">
                <a:hlinkClick r:id="rId3"/>
              </a:rPr>
              <a:t>Introduction to Creative Commons Licenses</a:t>
            </a:r>
            <a:r>
              <a:rPr lang="en-GB" sz="1400" dirty="0"/>
              <a:t>" by Amy Theobald is licensed under CC BY 4.0</a:t>
            </a:r>
          </a:p>
        </p:txBody>
      </p:sp>
      <p:pic>
        <p:nvPicPr>
          <p:cNvPr id="29" name="Picture 28" descr="A black and white logo&#10;&#10;Description automatically generated with low confidence">
            <a:extLst>
              <a:ext uri="{FF2B5EF4-FFF2-40B4-BE49-F238E27FC236}">
                <a16:creationId xmlns:a16="http://schemas.microsoft.com/office/drawing/2014/main" id="{617BD96A-B340-450E-A9AC-6DFD3A105BB9}"/>
              </a:ext>
            </a:extLst>
          </p:cNvPr>
          <p:cNvPicPr>
            <a:picLocks noChangeAspect="1"/>
          </p:cNvPicPr>
          <p:nvPr/>
        </p:nvPicPr>
        <p:blipFill>
          <a:blip r:embed="rId6"/>
          <a:stretch>
            <a:fillRect/>
          </a:stretch>
        </p:blipFill>
        <p:spPr>
          <a:xfrm>
            <a:off x="5566031" y="2575597"/>
            <a:ext cx="1775021" cy="621038"/>
          </a:xfrm>
          <a:prstGeom prst="rect">
            <a:avLst/>
          </a:prstGeom>
        </p:spPr>
      </p:pic>
      <p:pic>
        <p:nvPicPr>
          <p:cNvPr id="30" name="Content Placeholder 8" descr="A picture containing text, clipart&#10;&#10;Description automatically generated">
            <a:extLst>
              <a:ext uri="{FF2B5EF4-FFF2-40B4-BE49-F238E27FC236}">
                <a16:creationId xmlns:a16="http://schemas.microsoft.com/office/drawing/2014/main" id="{0EAD2A11-757A-4F4D-8431-1E92BF93A855}"/>
              </a:ext>
            </a:extLst>
          </p:cNvPr>
          <p:cNvPicPr>
            <a:picLocks noChangeAspect="1"/>
          </p:cNvPicPr>
          <p:nvPr/>
        </p:nvPicPr>
        <p:blipFill>
          <a:blip r:embed="rId7"/>
          <a:stretch>
            <a:fillRect/>
          </a:stretch>
        </p:blipFill>
        <p:spPr>
          <a:xfrm>
            <a:off x="5565877" y="3487901"/>
            <a:ext cx="1775021" cy="621038"/>
          </a:xfrm>
          <a:prstGeom prst="rect">
            <a:avLst/>
          </a:prstGeom>
        </p:spPr>
      </p:pic>
      <p:pic>
        <p:nvPicPr>
          <p:cNvPr id="31" name="Picture 30" descr="A picture containing text, clipart&#10;&#10;Description automatically generated">
            <a:extLst>
              <a:ext uri="{FF2B5EF4-FFF2-40B4-BE49-F238E27FC236}">
                <a16:creationId xmlns:a16="http://schemas.microsoft.com/office/drawing/2014/main" id="{76804161-C0D7-49FB-BCC8-EC8F510DB344}"/>
              </a:ext>
            </a:extLst>
          </p:cNvPr>
          <p:cNvPicPr>
            <a:picLocks noChangeAspect="1"/>
          </p:cNvPicPr>
          <p:nvPr/>
        </p:nvPicPr>
        <p:blipFill>
          <a:blip r:embed="rId8"/>
          <a:stretch>
            <a:fillRect/>
          </a:stretch>
        </p:blipFill>
        <p:spPr>
          <a:xfrm>
            <a:off x="5565876" y="4417903"/>
            <a:ext cx="1775021" cy="621038"/>
          </a:xfrm>
          <a:prstGeom prst="rect">
            <a:avLst/>
          </a:prstGeom>
        </p:spPr>
      </p:pic>
      <p:pic>
        <p:nvPicPr>
          <p:cNvPr id="32" name="Picture 31" descr="A picture containing text, clipart&#10;&#10;Description automatically generated">
            <a:extLst>
              <a:ext uri="{FF2B5EF4-FFF2-40B4-BE49-F238E27FC236}">
                <a16:creationId xmlns:a16="http://schemas.microsoft.com/office/drawing/2014/main" id="{CDC19A64-3EFE-4230-BD1B-17A77EFDAC36}"/>
              </a:ext>
            </a:extLst>
          </p:cNvPr>
          <p:cNvPicPr>
            <a:picLocks noChangeAspect="1"/>
          </p:cNvPicPr>
          <p:nvPr/>
        </p:nvPicPr>
        <p:blipFill>
          <a:blip r:embed="rId9"/>
          <a:stretch>
            <a:fillRect/>
          </a:stretch>
        </p:blipFill>
        <p:spPr>
          <a:xfrm>
            <a:off x="5565876" y="5313792"/>
            <a:ext cx="1775021" cy="621038"/>
          </a:xfrm>
          <a:prstGeom prst="rect">
            <a:avLst/>
          </a:prstGeom>
        </p:spPr>
      </p:pic>
      <p:sp>
        <p:nvSpPr>
          <p:cNvPr id="33" name="Arrow: Right 32">
            <a:extLst>
              <a:ext uri="{FF2B5EF4-FFF2-40B4-BE49-F238E27FC236}">
                <a16:creationId xmlns:a16="http://schemas.microsoft.com/office/drawing/2014/main" id="{450165C6-274F-4E74-9143-B2F328ED0536}"/>
              </a:ext>
            </a:extLst>
          </p:cNvPr>
          <p:cNvSpPr/>
          <p:nvPr/>
        </p:nvSpPr>
        <p:spPr>
          <a:xfrm>
            <a:off x="4113024" y="2717440"/>
            <a:ext cx="985421" cy="337352"/>
          </a:xfrm>
          <a:prstGeom prst="rightArrow">
            <a:avLst/>
          </a:prstGeom>
          <a:solidFill>
            <a:srgbClr val="008B95"/>
          </a:solidFill>
          <a:ln>
            <a:solidFill>
              <a:srgbClr val="008B95"/>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34" name="Arrow: Right 33">
            <a:extLst>
              <a:ext uri="{FF2B5EF4-FFF2-40B4-BE49-F238E27FC236}">
                <a16:creationId xmlns:a16="http://schemas.microsoft.com/office/drawing/2014/main" id="{0B9C9241-6427-4A27-8B37-65FD6DD55400}"/>
              </a:ext>
            </a:extLst>
          </p:cNvPr>
          <p:cNvSpPr/>
          <p:nvPr/>
        </p:nvSpPr>
        <p:spPr>
          <a:xfrm>
            <a:off x="4106930" y="3629744"/>
            <a:ext cx="985421" cy="337352"/>
          </a:xfrm>
          <a:prstGeom prst="rightArrow">
            <a:avLst/>
          </a:prstGeom>
          <a:solidFill>
            <a:srgbClr val="008B95"/>
          </a:solidFill>
          <a:ln>
            <a:solidFill>
              <a:srgbClr val="008B95"/>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35" name="Arrow: Right 34">
            <a:extLst>
              <a:ext uri="{FF2B5EF4-FFF2-40B4-BE49-F238E27FC236}">
                <a16:creationId xmlns:a16="http://schemas.microsoft.com/office/drawing/2014/main" id="{C2924B46-8438-4293-A2B5-780AC53162EC}"/>
              </a:ext>
            </a:extLst>
          </p:cNvPr>
          <p:cNvSpPr/>
          <p:nvPr/>
        </p:nvSpPr>
        <p:spPr>
          <a:xfrm>
            <a:off x="4106930" y="4555779"/>
            <a:ext cx="985421" cy="337352"/>
          </a:xfrm>
          <a:prstGeom prst="rightArrow">
            <a:avLst/>
          </a:prstGeom>
          <a:solidFill>
            <a:srgbClr val="008B95"/>
          </a:solidFill>
          <a:ln>
            <a:solidFill>
              <a:srgbClr val="008B95"/>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36" name="Arrow: Right 35">
            <a:extLst>
              <a:ext uri="{FF2B5EF4-FFF2-40B4-BE49-F238E27FC236}">
                <a16:creationId xmlns:a16="http://schemas.microsoft.com/office/drawing/2014/main" id="{998200DE-7467-4DCD-8A09-AB222D69B19A}"/>
              </a:ext>
            </a:extLst>
          </p:cNvPr>
          <p:cNvSpPr/>
          <p:nvPr/>
        </p:nvSpPr>
        <p:spPr>
          <a:xfrm>
            <a:off x="4106930" y="5455635"/>
            <a:ext cx="985421" cy="337352"/>
          </a:xfrm>
          <a:prstGeom prst="rightArrow">
            <a:avLst/>
          </a:prstGeom>
          <a:solidFill>
            <a:srgbClr val="008B95"/>
          </a:solidFill>
          <a:ln>
            <a:solidFill>
              <a:srgbClr val="008B95"/>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pic>
        <p:nvPicPr>
          <p:cNvPr id="37" name="Picture 36" descr="A picture containing text, clipart&#10;&#10;Description automatically generated">
            <a:extLst>
              <a:ext uri="{FF2B5EF4-FFF2-40B4-BE49-F238E27FC236}">
                <a16:creationId xmlns:a16="http://schemas.microsoft.com/office/drawing/2014/main" id="{BF467107-84B2-4EEA-93C0-83E8FFEA37A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408495" y="4845061"/>
            <a:ext cx="1775022" cy="621038"/>
          </a:xfrm>
          <a:prstGeom prst="rect">
            <a:avLst/>
          </a:prstGeom>
        </p:spPr>
      </p:pic>
      <p:pic>
        <p:nvPicPr>
          <p:cNvPr id="38" name="Picture 37" descr="A picture containing text, clipart, sign&#10;&#10;Description automatically generated">
            <a:extLst>
              <a:ext uri="{FF2B5EF4-FFF2-40B4-BE49-F238E27FC236}">
                <a16:creationId xmlns:a16="http://schemas.microsoft.com/office/drawing/2014/main" id="{6F8CCFA2-6CB2-4B1B-BDB7-95E1CF0373F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408495" y="3919187"/>
            <a:ext cx="1775021" cy="621038"/>
          </a:xfrm>
          <a:prstGeom prst="rect">
            <a:avLst/>
          </a:prstGeom>
        </p:spPr>
      </p:pic>
      <p:cxnSp>
        <p:nvCxnSpPr>
          <p:cNvPr id="39" name="Connector: Curved 38">
            <a:extLst>
              <a:ext uri="{FF2B5EF4-FFF2-40B4-BE49-F238E27FC236}">
                <a16:creationId xmlns:a16="http://schemas.microsoft.com/office/drawing/2014/main" id="{28643963-7FE9-45C2-AADE-BC7418D6A556}"/>
              </a:ext>
            </a:extLst>
          </p:cNvPr>
          <p:cNvCxnSpPr>
            <a:cxnSpLocks/>
            <a:stCxn id="32" idx="3"/>
            <a:endCxn id="37" idx="1"/>
          </p:cNvCxnSpPr>
          <p:nvPr/>
        </p:nvCxnSpPr>
        <p:spPr>
          <a:xfrm flipV="1">
            <a:off x="7340897" y="5155580"/>
            <a:ext cx="1067598" cy="468731"/>
          </a:xfrm>
          <a:prstGeom prst="curvedConnector3">
            <a:avLst>
              <a:gd name="adj1" fmla="val 50000"/>
            </a:avLst>
          </a:prstGeom>
          <a:ln w="38100">
            <a:solidFill>
              <a:srgbClr val="008B95"/>
            </a:solidFill>
            <a:tailEnd type="triangle"/>
          </a:ln>
        </p:spPr>
        <p:style>
          <a:lnRef idx="1">
            <a:schemeClr val="accent2"/>
          </a:lnRef>
          <a:fillRef idx="0">
            <a:schemeClr val="accent2"/>
          </a:fillRef>
          <a:effectRef idx="0">
            <a:schemeClr val="accent2"/>
          </a:effectRef>
          <a:fontRef idx="minor">
            <a:schemeClr val="tx1"/>
          </a:fontRef>
        </p:style>
      </p:cxnSp>
      <p:cxnSp>
        <p:nvCxnSpPr>
          <p:cNvPr id="40" name="Connector: Curved 39">
            <a:extLst>
              <a:ext uri="{FF2B5EF4-FFF2-40B4-BE49-F238E27FC236}">
                <a16:creationId xmlns:a16="http://schemas.microsoft.com/office/drawing/2014/main" id="{C5511D8A-383D-4135-BB83-D10926161C77}"/>
              </a:ext>
            </a:extLst>
          </p:cNvPr>
          <p:cNvCxnSpPr>
            <a:cxnSpLocks/>
            <a:stCxn id="31" idx="3"/>
            <a:endCxn id="37" idx="1"/>
          </p:cNvCxnSpPr>
          <p:nvPr/>
        </p:nvCxnSpPr>
        <p:spPr>
          <a:xfrm>
            <a:off x="7340897" y="4728422"/>
            <a:ext cx="1067598" cy="427158"/>
          </a:xfrm>
          <a:prstGeom prst="curvedConnector3">
            <a:avLst/>
          </a:prstGeom>
          <a:ln w="38100">
            <a:solidFill>
              <a:srgbClr val="008B95"/>
            </a:solidFill>
            <a:tailEnd type="triangle"/>
          </a:ln>
        </p:spPr>
        <p:style>
          <a:lnRef idx="1">
            <a:schemeClr val="accent1"/>
          </a:lnRef>
          <a:fillRef idx="0">
            <a:schemeClr val="accent1"/>
          </a:fillRef>
          <a:effectRef idx="0">
            <a:schemeClr val="accent1"/>
          </a:effectRef>
          <a:fontRef idx="minor">
            <a:schemeClr val="tx1"/>
          </a:fontRef>
        </p:style>
      </p:cxnSp>
      <p:cxnSp>
        <p:nvCxnSpPr>
          <p:cNvPr id="41" name="Connector: Curved 40">
            <a:extLst>
              <a:ext uri="{FF2B5EF4-FFF2-40B4-BE49-F238E27FC236}">
                <a16:creationId xmlns:a16="http://schemas.microsoft.com/office/drawing/2014/main" id="{39EF99E7-D6CC-48DA-A259-C9CCC1BA9C2A}"/>
              </a:ext>
            </a:extLst>
          </p:cNvPr>
          <p:cNvCxnSpPr>
            <a:cxnSpLocks/>
            <a:stCxn id="31" idx="3"/>
            <a:endCxn id="38" idx="1"/>
          </p:cNvCxnSpPr>
          <p:nvPr/>
        </p:nvCxnSpPr>
        <p:spPr>
          <a:xfrm flipV="1">
            <a:off x="7340897" y="4229706"/>
            <a:ext cx="1067598" cy="498716"/>
          </a:xfrm>
          <a:prstGeom prst="curvedConnector3">
            <a:avLst/>
          </a:prstGeom>
          <a:ln w="38100">
            <a:solidFill>
              <a:srgbClr val="008B95"/>
            </a:solidFill>
            <a:tailEnd type="triangle"/>
          </a:ln>
        </p:spPr>
        <p:style>
          <a:lnRef idx="1">
            <a:schemeClr val="accent1"/>
          </a:lnRef>
          <a:fillRef idx="0">
            <a:schemeClr val="accent1"/>
          </a:fillRef>
          <a:effectRef idx="0">
            <a:schemeClr val="accent1"/>
          </a:effectRef>
          <a:fontRef idx="minor">
            <a:schemeClr val="tx1"/>
          </a:fontRef>
        </p:style>
      </p:cxnSp>
      <p:cxnSp>
        <p:nvCxnSpPr>
          <p:cNvPr id="42" name="Connector: Curved 41">
            <a:extLst>
              <a:ext uri="{FF2B5EF4-FFF2-40B4-BE49-F238E27FC236}">
                <a16:creationId xmlns:a16="http://schemas.microsoft.com/office/drawing/2014/main" id="{CCFF0016-8DC1-4589-9DAA-6E676723FA17}"/>
              </a:ext>
            </a:extLst>
          </p:cNvPr>
          <p:cNvCxnSpPr>
            <a:cxnSpLocks/>
            <a:stCxn id="30" idx="3"/>
            <a:endCxn id="38" idx="1"/>
          </p:cNvCxnSpPr>
          <p:nvPr/>
        </p:nvCxnSpPr>
        <p:spPr>
          <a:xfrm>
            <a:off x="7340898" y="3798420"/>
            <a:ext cx="1067597" cy="431286"/>
          </a:xfrm>
          <a:prstGeom prst="curvedConnector3">
            <a:avLst/>
          </a:prstGeom>
          <a:ln w="38100">
            <a:solidFill>
              <a:srgbClr val="008B95"/>
            </a:solidFill>
            <a:tailEnd type="triangle"/>
          </a:ln>
        </p:spPr>
        <p:style>
          <a:lnRef idx="1">
            <a:schemeClr val="accent1"/>
          </a:lnRef>
          <a:fillRef idx="0">
            <a:schemeClr val="accent1"/>
          </a:fillRef>
          <a:effectRef idx="0">
            <a:schemeClr val="accent1"/>
          </a:effectRef>
          <a:fontRef idx="minor">
            <a:schemeClr val="tx1"/>
          </a:fontRef>
        </p:style>
      </p:cxnSp>
      <p:pic>
        <p:nvPicPr>
          <p:cNvPr id="43" name="Picture 42">
            <a:extLst>
              <a:ext uri="{FF2B5EF4-FFF2-40B4-BE49-F238E27FC236}">
                <a16:creationId xmlns:a16="http://schemas.microsoft.com/office/drawing/2014/main" id="{C5982158-E182-4ABE-A9D4-C4AED422C54D}"/>
              </a:ext>
            </a:extLst>
          </p:cNvPr>
          <p:cNvPicPr>
            <a:picLocks noChangeAspect="1"/>
          </p:cNvPicPr>
          <p:nvPr/>
        </p:nvPicPr>
        <p:blipFill>
          <a:blip r:embed="rId12"/>
          <a:stretch>
            <a:fillRect/>
          </a:stretch>
        </p:blipFill>
        <p:spPr>
          <a:xfrm>
            <a:off x="1797732" y="4310672"/>
            <a:ext cx="1839957" cy="844908"/>
          </a:xfrm>
          <a:prstGeom prst="rect">
            <a:avLst/>
          </a:prstGeom>
        </p:spPr>
      </p:pic>
      <p:pic>
        <p:nvPicPr>
          <p:cNvPr id="44" name="Picture 43">
            <a:extLst>
              <a:ext uri="{FF2B5EF4-FFF2-40B4-BE49-F238E27FC236}">
                <a16:creationId xmlns:a16="http://schemas.microsoft.com/office/drawing/2014/main" id="{517CADFC-D774-4A04-A963-AE900D4BF289}"/>
              </a:ext>
            </a:extLst>
          </p:cNvPr>
          <p:cNvPicPr>
            <a:picLocks noChangeAspect="1"/>
          </p:cNvPicPr>
          <p:nvPr/>
        </p:nvPicPr>
        <p:blipFill rotWithShape="1">
          <a:blip r:embed="rId13"/>
          <a:srcRect t="2988"/>
          <a:stretch/>
        </p:blipFill>
        <p:spPr>
          <a:xfrm>
            <a:off x="1814935" y="2488547"/>
            <a:ext cx="1816458" cy="792274"/>
          </a:xfrm>
          <a:prstGeom prst="rect">
            <a:avLst/>
          </a:prstGeom>
        </p:spPr>
      </p:pic>
      <p:pic>
        <p:nvPicPr>
          <p:cNvPr id="45" name="Picture 44">
            <a:extLst>
              <a:ext uri="{FF2B5EF4-FFF2-40B4-BE49-F238E27FC236}">
                <a16:creationId xmlns:a16="http://schemas.microsoft.com/office/drawing/2014/main" id="{96CF6D29-737F-45E6-B83C-CB0B4E5F9F20}"/>
              </a:ext>
            </a:extLst>
          </p:cNvPr>
          <p:cNvPicPr>
            <a:picLocks noChangeAspect="1"/>
          </p:cNvPicPr>
          <p:nvPr/>
        </p:nvPicPr>
        <p:blipFill>
          <a:blip r:embed="rId14"/>
          <a:stretch>
            <a:fillRect/>
          </a:stretch>
        </p:blipFill>
        <p:spPr>
          <a:xfrm>
            <a:off x="1805194" y="5236546"/>
            <a:ext cx="1828209" cy="836588"/>
          </a:xfrm>
          <a:prstGeom prst="rect">
            <a:avLst/>
          </a:prstGeom>
        </p:spPr>
      </p:pic>
      <p:pic>
        <p:nvPicPr>
          <p:cNvPr id="47" name="Content Placeholder 32">
            <a:extLst>
              <a:ext uri="{FF2B5EF4-FFF2-40B4-BE49-F238E27FC236}">
                <a16:creationId xmlns:a16="http://schemas.microsoft.com/office/drawing/2014/main" id="{E0DD89CD-85EE-4495-AD8A-F767567289BB}"/>
              </a:ext>
            </a:extLst>
          </p:cNvPr>
          <p:cNvPicPr>
            <a:picLocks noChangeAspect="1"/>
          </p:cNvPicPr>
          <p:nvPr/>
        </p:nvPicPr>
        <p:blipFill>
          <a:blip r:embed="rId15"/>
          <a:stretch>
            <a:fillRect/>
          </a:stretch>
        </p:blipFill>
        <p:spPr>
          <a:xfrm>
            <a:off x="1798157" y="3367134"/>
            <a:ext cx="1839958" cy="862572"/>
          </a:xfrm>
          <a:prstGeom prst="rect">
            <a:avLst/>
          </a:prstGeom>
        </p:spPr>
      </p:pic>
      <p:pic>
        <p:nvPicPr>
          <p:cNvPr id="5" name="Grafik 4">
            <a:extLst>
              <a:ext uri="{FF2B5EF4-FFF2-40B4-BE49-F238E27FC236}">
                <a16:creationId xmlns:a16="http://schemas.microsoft.com/office/drawing/2014/main" id="{71C87699-2249-7363-55B7-BB45578EEB08}"/>
              </a:ext>
            </a:extLst>
          </p:cNvPr>
          <p:cNvPicPr>
            <a:picLocks noChangeAspect="1"/>
          </p:cNvPicPr>
          <p:nvPr/>
        </p:nvPicPr>
        <p:blipFill rotWithShape="1">
          <a:blip r:embed="rId16">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36836590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4732675" y="3193655"/>
            <a:ext cx="5232960" cy="2123658"/>
          </a:xfrm>
          <a:prstGeom prst="rect">
            <a:avLst/>
          </a:prstGeom>
          <a:noFill/>
        </p:spPr>
        <p:txBody>
          <a:bodyPr wrap="square" rtlCol="0">
            <a:spAutoFit/>
          </a:bodyPr>
          <a:lstStyle/>
          <a:p>
            <a:r>
              <a:rPr lang="de-DE" sz="4400" b="1" dirty="0">
                <a:solidFill>
                  <a:srgbClr val="009AA6"/>
                </a:solidFill>
                <a:latin typeface="Arial" panose="020B0604020202020204" pitchFamily="34" charset="0"/>
                <a:cs typeface="Arial" panose="020B0604020202020204" pitchFamily="34" charset="0"/>
              </a:rPr>
              <a:t>Open </a:t>
            </a:r>
            <a:r>
              <a:rPr lang="de-DE" sz="4400" b="1" dirty="0" err="1">
                <a:solidFill>
                  <a:srgbClr val="009AA6"/>
                </a:solidFill>
                <a:latin typeface="Arial" panose="020B0604020202020204" pitchFamily="34" charset="0"/>
                <a:cs typeface="Arial" panose="020B0604020202020204" pitchFamily="34" charset="0"/>
              </a:rPr>
              <a:t>Reproducible</a:t>
            </a:r>
            <a:r>
              <a:rPr lang="de-DE" sz="4400" b="1" dirty="0">
                <a:solidFill>
                  <a:srgbClr val="009AA6"/>
                </a:solidFill>
                <a:latin typeface="Arial" panose="020B0604020202020204" pitchFamily="34" charset="0"/>
                <a:cs typeface="Arial" panose="020B0604020202020204" pitchFamily="34" charset="0"/>
              </a:rPr>
              <a:t> Research</a:t>
            </a:r>
            <a:endParaRPr lang="en-GB" sz="4400" b="1" dirty="0">
              <a:solidFill>
                <a:srgbClr val="009AA6"/>
              </a:solidFill>
              <a:latin typeface="Arial" panose="020B0604020202020204" pitchFamily="34" charset="0"/>
              <a:cs typeface="Arial" panose="020B0604020202020204" pitchFamily="34" charset="0"/>
            </a:endParaRPr>
          </a:p>
        </p:txBody>
      </p:sp>
      <p:sp>
        <p:nvSpPr>
          <p:cNvPr id="8" name="Rechteck 7"/>
          <p:cNvSpPr/>
          <p:nvPr/>
        </p:nvSpPr>
        <p:spPr>
          <a:xfrm rot="16200000">
            <a:off x="-3087513" y="3414601"/>
            <a:ext cx="6876000" cy="46800"/>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7AC85CDE-C0D9-4C54-AF86-043776A8F64A}"/>
              </a:ext>
            </a:extLst>
          </p:cNvPr>
          <p:cNvSpPr txBox="1"/>
          <p:nvPr/>
        </p:nvSpPr>
        <p:spPr>
          <a:xfrm>
            <a:off x="6544259" y="371046"/>
            <a:ext cx="5435706" cy="1938992"/>
          </a:xfrm>
          <a:prstGeom prst="rect">
            <a:avLst/>
          </a:prstGeom>
          <a:noFill/>
        </p:spPr>
        <p:txBody>
          <a:bodyPr wrap="square" rtlCol="0">
            <a:spAutoFit/>
          </a:bodyPr>
          <a:lstStyle/>
          <a:p>
            <a:r>
              <a:rPr lang="en-US" sz="3200" dirty="0">
                <a:solidFill>
                  <a:schemeClr val="bg1">
                    <a:lumMod val="75000"/>
                  </a:schemeClr>
                </a:solidFill>
                <a:latin typeface="Monotype Corsiva" panose="03010101010201010101" pitchFamily="66" charset="0"/>
              </a:rPr>
              <a:t>"There is no re-usability of data without the code and the algorithms. The data itself does not speak.“</a:t>
            </a:r>
          </a:p>
          <a:p>
            <a:r>
              <a:rPr lang="en-US" sz="2400" dirty="0">
                <a:solidFill>
                  <a:schemeClr val="bg1">
                    <a:lumMod val="75000"/>
                  </a:schemeClr>
                </a:solidFill>
                <a:latin typeface="Monotype Corsiva" panose="03010101010201010101" pitchFamily="66" charset="0"/>
              </a:rPr>
              <a:t>Gilberto Camara, 2022</a:t>
            </a:r>
            <a:endParaRPr lang="en-GB" sz="2400" dirty="0">
              <a:solidFill>
                <a:schemeClr val="bg1">
                  <a:lumMod val="75000"/>
                </a:schemeClr>
              </a:solidFill>
              <a:latin typeface="Monotype Corsiva" panose="03010101010201010101" pitchFamily="66" charset="0"/>
            </a:endParaRPr>
          </a:p>
        </p:txBody>
      </p:sp>
      <p:sp>
        <p:nvSpPr>
          <p:cNvPr id="17" name="Hexagon 16">
            <a:extLst>
              <a:ext uri="{FF2B5EF4-FFF2-40B4-BE49-F238E27FC236}">
                <a16:creationId xmlns:a16="http://schemas.microsoft.com/office/drawing/2014/main" id="{CF024EC8-6473-4B61-89C5-494EF2072856}"/>
              </a:ext>
            </a:extLst>
          </p:cNvPr>
          <p:cNvSpPr/>
          <p:nvPr/>
        </p:nvSpPr>
        <p:spPr>
          <a:xfrm>
            <a:off x="792583" y="1916305"/>
            <a:ext cx="1943999" cy="1160120"/>
          </a:xfrm>
          <a:prstGeom prst="hexagon">
            <a:avLst/>
          </a:prstGeom>
          <a:solidFill>
            <a:srgbClr val="C00000"/>
          </a:solidFill>
          <a:ln w="12700" cap="flat" cmpd="sng" algn="ctr">
            <a:solidFill>
              <a:schemeClr val="tx1"/>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strike="noStrike" kern="0" cap="none" spc="0" normalizeH="0" baseline="0" noProof="0" dirty="0">
                <a:ln>
                  <a:noFill/>
                </a:ln>
                <a:solidFill>
                  <a:prstClr val="white"/>
                </a:solidFill>
                <a:effectLst/>
                <a:uLnTx/>
                <a:uFillTx/>
                <a:latin typeface="Calibri" panose="020F0502020204030204"/>
                <a:ea typeface="+mn-ea"/>
                <a:cs typeface="+mn-cs"/>
              </a:rPr>
              <a:t>Open Scientific Knowledge</a:t>
            </a:r>
          </a:p>
        </p:txBody>
      </p:sp>
      <p:sp>
        <p:nvSpPr>
          <p:cNvPr id="18" name="Hexagon 17">
            <a:extLst>
              <a:ext uri="{FF2B5EF4-FFF2-40B4-BE49-F238E27FC236}">
                <a16:creationId xmlns:a16="http://schemas.microsoft.com/office/drawing/2014/main" id="{05522E77-0D15-406C-B96B-7EC5AD316524}"/>
              </a:ext>
            </a:extLst>
          </p:cNvPr>
          <p:cNvSpPr/>
          <p:nvPr/>
        </p:nvSpPr>
        <p:spPr>
          <a:xfrm>
            <a:off x="2445641" y="1340542"/>
            <a:ext cx="1943998" cy="1160086"/>
          </a:xfrm>
          <a:prstGeom prst="hexagon">
            <a:avLst/>
          </a:prstGeom>
          <a:solidFill>
            <a:srgbClr val="C00000">
              <a:alpha val="69804"/>
            </a:srgbClr>
          </a:solidFill>
          <a:ln w="12700" cap="flat" cmpd="sng" algn="ctr">
            <a:solidFill>
              <a:sysClr val="windowText" lastClr="000000"/>
            </a:solidFill>
            <a:prstDash val="solid"/>
            <a:miter lim="800000"/>
          </a:ln>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prstClr val="white"/>
                </a:solidFill>
                <a:effectLst/>
                <a:uLnTx/>
                <a:uFillTx/>
                <a:latin typeface="Calibri" panose="020F0502020204030204"/>
                <a:ea typeface="+mn-ea"/>
                <a:cs typeface="+mn-cs"/>
              </a:rPr>
              <a:t>Open </a:t>
            </a:r>
            <a:r>
              <a:rPr lang="en-GB" sz="1600" b="1" kern="0" dirty="0">
                <a:solidFill>
                  <a:prstClr val="white"/>
                </a:solidFill>
                <a:latin typeface="Calibri" panose="020F0502020204030204"/>
              </a:rPr>
              <a:t>s</a:t>
            </a:r>
            <a:r>
              <a:rPr kumimoji="0" lang="en-GB" sz="1600" b="1" i="0" u="none" strike="noStrike" kern="0" cap="none" spc="0" normalizeH="0" baseline="0" noProof="0" dirty="0" err="1">
                <a:ln>
                  <a:noFill/>
                </a:ln>
                <a:solidFill>
                  <a:prstClr val="white"/>
                </a:solidFill>
                <a:effectLst/>
                <a:uLnTx/>
                <a:uFillTx/>
                <a:latin typeface="Calibri" panose="020F0502020204030204"/>
                <a:ea typeface="+mn-ea"/>
                <a:cs typeface="+mn-cs"/>
              </a:rPr>
              <a:t>ource</a:t>
            </a:r>
            <a:r>
              <a:rPr kumimoji="0" lang="en-GB" sz="1600" b="1" i="0" u="none" strike="noStrike" kern="0" cap="none" spc="0" normalizeH="0" baseline="0" noProof="0" dirty="0">
                <a:ln>
                  <a:noFill/>
                </a:ln>
                <a:solidFill>
                  <a:prstClr val="white"/>
                </a:solidFill>
                <a:effectLst/>
                <a:uLnTx/>
                <a:uFillTx/>
                <a:latin typeface="Calibri" panose="020F0502020204030204"/>
                <a:ea typeface="+mn-ea"/>
                <a:cs typeface="+mn-cs"/>
              </a:rPr>
              <a:t> software and source code</a:t>
            </a:r>
          </a:p>
        </p:txBody>
      </p:sp>
      <p:sp>
        <p:nvSpPr>
          <p:cNvPr id="19" name="Hexagon 18">
            <a:extLst>
              <a:ext uri="{FF2B5EF4-FFF2-40B4-BE49-F238E27FC236}">
                <a16:creationId xmlns:a16="http://schemas.microsoft.com/office/drawing/2014/main" id="{5DA2BEEC-814C-4332-A364-AB9423C1F95B}"/>
              </a:ext>
            </a:extLst>
          </p:cNvPr>
          <p:cNvSpPr/>
          <p:nvPr/>
        </p:nvSpPr>
        <p:spPr>
          <a:xfrm>
            <a:off x="2623230" y="2613595"/>
            <a:ext cx="1944000" cy="1160120"/>
          </a:xfrm>
          <a:prstGeom prst="hexagon">
            <a:avLst/>
          </a:prstGeom>
          <a:solidFill>
            <a:srgbClr val="29C000"/>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strike="noStrike" kern="0" cap="none" spc="0" normalizeH="0" baseline="0" noProof="0" dirty="0">
                <a:ln>
                  <a:noFill/>
                </a:ln>
                <a:solidFill>
                  <a:prstClr val="white"/>
                </a:solidFill>
                <a:effectLst/>
                <a:uLnTx/>
                <a:uFillTx/>
                <a:latin typeface="Calibri" panose="020F0502020204030204"/>
                <a:ea typeface="+mn-ea"/>
                <a:cs typeface="+mn-cs"/>
              </a:rPr>
              <a:t>Open Science infrastructure</a:t>
            </a:r>
          </a:p>
        </p:txBody>
      </p:sp>
      <p:sp>
        <p:nvSpPr>
          <p:cNvPr id="20" name="Hexagon 19">
            <a:extLst>
              <a:ext uri="{FF2B5EF4-FFF2-40B4-BE49-F238E27FC236}">
                <a16:creationId xmlns:a16="http://schemas.microsoft.com/office/drawing/2014/main" id="{4BA78019-42D8-4BC2-A2E9-214B03D69949}"/>
              </a:ext>
            </a:extLst>
          </p:cNvPr>
          <p:cNvSpPr/>
          <p:nvPr/>
        </p:nvSpPr>
        <p:spPr>
          <a:xfrm>
            <a:off x="2624158" y="3773380"/>
            <a:ext cx="1943994" cy="1160120"/>
          </a:xfrm>
          <a:prstGeom prst="hexagon">
            <a:avLst/>
          </a:prstGeom>
          <a:solidFill>
            <a:srgbClr val="29C000">
              <a:alpha val="69804"/>
            </a:srgbClr>
          </a:solidFill>
          <a:ln w="12700" cap="flat" cmpd="sng" algn="ctr">
            <a:solidFill>
              <a:sysClr val="windowText" lastClr="000000"/>
            </a:solidFill>
            <a:prstDash val="solid"/>
            <a:miter lim="800000"/>
          </a:ln>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prstClr val="white"/>
                </a:solidFill>
                <a:effectLst/>
                <a:uLnTx/>
                <a:uFillTx/>
                <a:latin typeface="Calibri" panose="020F0502020204030204"/>
                <a:ea typeface="+mn-ea"/>
                <a:cs typeface="+mn-cs"/>
              </a:rPr>
              <a:t>Repositories</a:t>
            </a:r>
          </a:p>
        </p:txBody>
      </p:sp>
      <p:sp>
        <p:nvSpPr>
          <p:cNvPr id="21" name="Hexagon 20">
            <a:extLst>
              <a:ext uri="{FF2B5EF4-FFF2-40B4-BE49-F238E27FC236}">
                <a16:creationId xmlns:a16="http://schemas.microsoft.com/office/drawing/2014/main" id="{D6D571B1-5A7D-4BB3-9B2E-D74C227231B6}"/>
              </a:ext>
            </a:extLst>
          </p:cNvPr>
          <p:cNvSpPr/>
          <p:nvPr/>
        </p:nvSpPr>
        <p:spPr>
          <a:xfrm>
            <a:off x="4275038" y="2038827"/>
            <a:ext cx="1943994" cy="1157373"/>
          </a:xfrm>
          <a:prstGeom prst="hexagon">
            <a:avLst/>
          </a:prstGeom>
          <a:solidFill>
            <a:srgbClr val="29C000">
              <a:alpha val="69804"/>
            </a:srgbClr>
          </a:solidFill>
          <a:ln w="12700" cap="flat" cmpd="sng" algn="ctr">
            <a:solidFill>
              <a:sysClr val="windowText" lastClr="000000"/>
            </a:solidFill>
            <a:prstDash val="solid"/>
            <a:miter lim="800000"/>
          </a:ln>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prstClr val="white"/>
                </a:solidFill>
                <a:effectLst/>
                <a:uLnTx/>
                <a:uFillTx/>
                <a:latin typeface="Calibri" panose="020F0502020204030204"/>
                <a:ea typeface="+mn-ea"/>
                <a:cs typeface="+mn-cs"/>
              </a:rPr>
              <a:t>Computational infrastructures</a:t>
            </a:r>
          </a:p>
        </p:txBody>
      </p:sp>
      <p:pic>
        <p:nvPicPr>
          <p:cNvPr id="4" name="Grafik 3">
            <a:extLst>
              <a:ext uri="{FF2B5EF4-FFF2-40B4-BE49-F238E27FC236}">
                <a16:creationId xmlns:a16="http://schemas.microsoft.com/office/drawing/2014/main" id="{D82606C1-0B76-DCD0-4141-04780CAA8D03}"/>
              </a:ext>
            </a:extLst>
          </p:cNvPr>
          <p:cNvPicPr>
            <a:picLocks noChangeAspect="1"/>
          </p:cNvPicPr>
          <p:nvPr/>
        </p:nvPicPr>
        <p:blipFill rotWithShape="1">
          <a:blip r:embed="rId3">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
        <p:nvSpPr>
          <p:cNvPr id="5" name="Foliennummernplatzhalter 4">
            <a:extLst>
              <a:ext uri="{FF2B5EF4-FFF2-40B4-BE49-F238E27FC236}">
                <a16:creationId xmlns:a16="http://schemas.microsoft.com/office/drawing/2014/main" id="{D9A5919E-29FB-9AD5-4FE2-1A3D2574D82E}"/>
              </a:ext>
            </a:extLst>
          </p:cNvPr>
          <p:cNvSpPr>
            <a:spLocks noGrp="1"/>
          </p:cNvSpPr>
          <p:nvPr>
            <p:ph type="sldNum" sz="quarter" idx="12"/>
          </p:nvPr>
        </p:nvSpPr>
        <p:spPr/>
        <p:txBody>
          <a:bodyPr/>
          <a:lstStyle/>
          <a:p>
            <a:fld id="{330EA680-D336-4FF7-8B7A-9848BB0A1C32}" type="slidenum">
              <a:rPr lang="en-GB" smtClean="0"/>
              <a:pPr/>
              <a:t>26</a:t>
            </a:fld>
            <a:endParaRPr lang="en-GB"/>
          </a:p>
        </p:txBody>
      </p:sp>
    </p:spTree>
    <p:extLst>
      <p:ext uri="{BB962C8B-B14F-4D97-AF65-F5344CB8AC3E}">
        <p14:creationId xmlns:p14="http://schemas.microsoft.com/office/powerpoint/2010/main" val="5487250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9062512" cy="523220"/>
          </a:xfrm>
          <a:prstGeom prst="rect">
            <a:avLst/>
          </a:prstGeom>
          <a:noFill/>
        </p:spPr>
        <p:txBody>
          <a:bodyPr wrap="square" rtlCol="0">
            <a:spAutoFit/>
          </a:bodyPr>
          <a:lstStyle/>
          <a:p>
            <a:r>
              <a:rPr lang="en-GB" sz="2800" b="1" dirty="0">
                <a:solidFill>
                  <a:srgbClr val="008B95"/>
                </a:solidFill>
                <a:latin typeface="Arial" panose="020B0604020202020204" pitchFamily="34" charset="0"/>
                <a:cs typeface="Arial" panose="020B0604020202020204" pitchFamily="34" charset="0"/>
              </a:rPr>
              <a:t>Same </a:t>
            </a:r>
            <a:r>
              <a:rPr lang="en-GB" sz="2800" b="1" dirty="0" err="1">
                <a:solidFill>
                  <a:srgbClr val="008B95"/>
                </a:solidFill>
                <a:latin typeface="Arial" panose="020B0604020202020204" pitchFamily="34" charset="0"/>
                <a:cs typeface="Arial" panose="020B0604020202020204" pitchFamily="34" charset="0"/>
              </a:rPr>
              <a:t>same</a:t>
            </a:r>
            <a:r>
              <a:rPr lang="en-GB" sz="2800" b="1" dirty="0">
                <a:solidFill>
                  <a:srgbClr val="008B95"/>
                </a:solidFill>
                <a:latin typeface="Arial" panose="020B0604020202020204" pitchFamily="34" charset="0"/>
                <a:cs typeface="Arial" panose="020B0604020202020204" pitchFamily="34" charset="0"/>
              </a:rPr>
              <a:t>, but different</a:t>
            </a:r>
            <a:endParaRPr lang="en-GB" sz="2800" b="1" u="sng" dirty="0">
              <a:solidFill>
                <a:srgbClr val="008B95"/>
              </a:solidFill>
              <a:latin typeface="Arial" panose="020B06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id="{846BA39C-6244-4AA8-9D10-641487F0926A}"/>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008B95"/>
                </a:solidFill>
              </a:rPr>
              <a:t>Reproducible research </a:t>
            </a:r>
            <a:r>
              <a:rPr lang="en-GB" sz="2400" dirty="0">
                <a:solidFill>
                  <a:srgbClr val="008B95"/>
                </a:solidFill>
              </a:rPr>
              <a:t>refers to achieving the </a:t>
            </a:r>
            <a:r>
              <a:rPr lang="en-GB" sz="2400" b="1" dirty="0">
                <a:solidFill>
                  <a:srgbClr val="008B95"/>
                </a:solidFill>
              </a:rPr>
              <a:t>same results </a:t>
            </a:r>
            <a:r>
              <a:rPr lang="en-GB" sz="2400" dirty="0">
                <a:solidFill>
                  <a:srgbClr val="008B95"/>
                </a:solidFill>
              </a:rPr>
              <a:t>(e.g., tables, figures, numbers) as reported in the paper by using the </a:t>
            </a:r>
            <a:r>
              <a:rPr lang="en-GB" sz="2400" b="1" dirty="0">
                <a:solidFill>
                  <a:srgbClr val="008B95"/>
                </a:solidFill>
              </a:rPr>
              <a:t>same source code</a:t>
            </a:r>
            <a:r>
              <a:rPr lang="en-GB" sz="2400" dirty="0">
                <a:solidFill>
                  <a:srgbClr val="008B95"/>
                </a:solidFill>
              </a:rPr>
              <a:t> and </a:t>
            </a:r>
            <a:r>
              <a:rPr lang="en-GB" sz="2400" b="1" dirty="0">
                <a:solidFill>
                  <a:srgbClr val="008B95"/>
                </a:solidFill>
              </a:rPr>
              <a:t>data</a:t>
            </a:r>
            <a:r>
              <a:rPr lang="en-GB" sz="2400" dirty="0">
                <a:solidFill>
                  <a:srgbClr val="008B95"/>
                </a:solidFill>
              </a:rPr>
              <a:t>. </a:t>
            </a:r>
          </a:p>
          <a:p>
            <a:pPr marL="0" indent="0">
              <a:buNone/>
            </a:pPr>
            <a:r>
              <a:rPr lang="en-GB" sz="2400" dirty="0">
                <a:solidFill>
                  <a:srgbClr val="008B95"/>
                </a:solidFill>
              </a:rPr>
              <a:t>In Open reproducible research, these materials are publicly accessible.</a:t>
            </a:r>
          </a:p>
          <a:p>
            <a:pPr marL="0" indent="0">
              <a:buNone/>
            </a:pPr>
            <a:endParaRPr lang="en-GB" sz="2400" dirty="0">
              <a:solidFill>
                <a:srgbClr val="008B95"/>
              </a:solidFill>
            </a:endParaRPr>
          </a:p>
          <a:p>
            <a:pPr marL="0" indent="0">
              <a:buNone/>
            </a:pPr>
            <a:r>
              <a:rPr lang="en-GB" sz="2400" dirty="0">
                <a:solidFill>
                  <a:srgbClr val="008B95"/>
                </a:solidFill>
              </a:rPr>
              <a:t>Replicable research refers to coming to </a:t>
            </a:r>
            <a:r>
              <a:rPr lang="en-GB" sz="2400" b="1" dirty="0">
                <a:solidFill>
                  <a:srgbClr val="008B95"/>
                </a:solidFill>
              </a:rPr>
              <a:t>similar conclusions </a:t>
            </a:r>
            <a:r>
              <a:rPr lang="en-GB" sz="2400" dirty="0">
                <a:solidFill>
                  <a:srgbClr val="008B95"/>
                </a:solidFill>
              </a:rPr>
              <a:t>based on the</a:t>
            </a:r>
            <a:r>
              <a:rPr lang="en-GB" sz="2400" b="1" dirty="0">
                <a:solidFill>
                  <a:srgbClr val="008B95"/>
                </a:solidFill>
              </a:rPr>
              <a:t> same analysis, </a:t>
            </a:r>
            <a:r>
              <a:rPr lang="en-GB" sz="2400" dirty="0">
                <a:solidFill>
                  <a:srgbClr val="008B95"/>
                </a:solidFill>
              </a:rPr>
              <a:t>but </a:t>
            </a:r>
            <a:r>
              <a:rPr lang="en-GB" sz="2400" b="1" dirty="0">
                <a:solidFill>
                  <a:srgbClr val="008B95"/>
                </a:solidFill>
              </a:rPr>
              <a:t>newly</a:t>
            </a:r>
            <a:r>
              <a:rPr lang="en-GB" sz="2400" dirty="0">
                <a:solidFill>
                  <a:srgbClr val="008B95"/>
                </a:solidFill>
              </a:rPr>
              <a:t> </a:t>
            </a:r>
            <a:r>
              <a:rPr lang="en-GB" sz="2400" b="1" dirty="0">
                <a:solidFill>
                  <a:srgbClr val="008B95"/>
                </a:solidFill>
              </a:rPr>
              <a:t>collected data</a:t>
            </a:r>
            <a:r>
              <a:rPr lang="en-GB" sz="2400" dirty="0">
                <a:solidFill>
                  <a:srgbClr val="008B95"/>
                </a:solidFill>
              </a:rPr>
              <a:t>.</a:t>
            </a:r>
          </a:p>
          <a:p>
            <a:pPr marL="0" indent="0">
              <a:buNone/>
            </a:pPr>
            <a:endParaRPr lang="en-GB" sz="2400" dirty="0">
              <a:solidFill>
                <a:srgbClr val="008B95"/>
              </a:solidFill>
            </a:endParaRPr>
          </a:p>
          <a:p>
            <a:pPr marL="0" indent="0">
              <a:buNone/>
            </a:pPr>
            <a:r>
              <a:rPr lang="en-GB" sz="2400" dirty="0">
                <a:solidFill>
                  <a:srgbClr val="008B95"/>
                </a:solidFill>
              </a:rPr>
              <a:t>Replicability &amp; reproducibility are essential for scientific work.</a:t>
            </a:r>
          </a:p>
          <a:p>
            <a:pPr marL="0" indent="0">
              <a:buNone/>
            </a:pPr>
            <a:endParaRPr lang="en-GB" sz="2400" i="1" dirty="0">
              <a:solidFill>
                <a:srgbClr val="008B95"/>
              </a:solidFill>
            </a:endParaRPr>
          </a:p>
          <a:p>
            <a:pPr marL="0" indent="0">
              <a:buNone/>
            </a:pPr>
            <a:r>
              <a:rPr lang="en-GB" sz="1400" i="1" dirty="0">
                <a:solidFill>
                  <a:srgbClr val="008B95"/>
                </a:solidFill>
              </a:rPr>
              <a:t>Further reading: Goodman et al. (2016)</a:t>
            </a:r>
          </a:p>
        </p:txBody>
      </p:sp>
      <p:sp>
        <p:nvSpPr>
          <p:cNvPr id="8" name="Slide Number Placeholder 7">
            <a:extLst>
              <a:ext uri="{FF2B5EF4-FFF2-40B4-BE49-F238E27FC236}">
                <a16:creationId xmlns:a16="http://schemas.microsoft.com/office/drawing/2014/main" id="{C3703CC0-8271-4964-B3BA-8BDE10CD86CF}"/>
              </a:ext>
            </a:extLst>
          </p:cNvPr>
          <p:cNvSpPr>
            <a:spLocks noGrp="1"/>
          </p:cNvSpPr>
          <p:nvPr>
            <p:ph type="sldNum" sz="quarter" idx="12"/>
          </p:nvPr>
        </p:nvSpPr>
        <p:spPr/>
        <p:txBody>
          <a:bodyPr/>
          <a:lstStyle/>
          <a:p>
            <a:fld id="{330EA680-D336-4FF7-8B7A-9848BB0A1C32}" type="slidenum">
              <a:rPr lang="en-GB" smtClean="0"/>
              <a:pPr/>
              <a:t>27</a:t>
            </a:fld>
            <a:endParaRPr lang="en-GB"/>
          </a:p>
        </p:txBody>
      </p:sp>
      <p:pic>
        <p:nvPicPr>
          <p:cNvPr id="2" name="Grafik 1">
            <a:extLst>
              <a:ext uri="{FF2B5EF4-FFF2-40B4-BE49-F238E27FC236}">
                <a16:creationId xmlns:a16="http://schemas.microsoft.com/office/drawing/2014/main" id="{AA31BF13-A736-F2B8-84E7-A8DB653B2430}"/>
              </a:ext>
            </a:extLst>
          </p:cNvPr>
          <p:cNvPicPr>
            <a:picLocks noChangeAspect="1"/>
          </p:cNvPicPr>
          <p:nvPr/>
        </p:nvPicPr>
        <p:blipFill rotWithShape="1">
          <a:blip r:embed="rId3">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473330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500"/>
                                        <p:tgtEl>
                                          <p:spTgt spid="5">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5" end="5"/>
                                            </p:txEl>
                                          </p:spTgt>
                                        </p:tgtEl>
                                        <p:attrNameLst>
                                          <p:attrName>style.visibility</p:attrName>
                                        </p:attrNameLst>
                                      </p:cBhvr>
                                      <p:to>
                                        <p:strVal val="visible"/>
                                      </p:to>
                                    </p:set>
                                    <p:animEffect transition="in" filter="fade">
                                      <p:cBhvr>
                                        <p:cTn id="1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9062512" cy="523220"/>
          </a:xfrm>
          <a:prstGeom prst="rect">
            <a:avLst/>
          </a:prstGeom>
          <a:noFill/>
        </p:spPr>
        <p:txBody>
          <a:bodyPr wrap="square" rtlCol="0">
            <a:spAutoFit/>
          </a:bodyPr>
          <a:lstStyle/>
          <a:p>
            <a:r>
              <a:rPr lang="en-GB" sz="2800" b="1" dirty="0">
                <a:solidFill>
                  <a:srgbClr val="008B95"/>
                </a:solidFill>
                <a:latin typeface="Arial" panose="020B0604020202020204" pitchFamily="34" charset="0"/>
                <a:cs typeface="Arial" panose="020B0604020202020204" pitchFamily="34" charset="0"/>
              </a:rPr>
              <a:t>Same </a:t>
            </a:r>
            <a:r>
              <a:rPr lang="en-GB" sz="2800" b="1" dirty="0" err="1">
                <a:solidFill>
                  <a:srgbClr val="008B95"/>
                </a:solidFill>
                <a:latin typeface="Arial" panose="020B0604020202020204" pitchFamily="34" charset="0"/>
                <a:cs typeface="Arial" panose="020B0604020202020204" pitchFamily="34" charset="0"/>
              </a:rPr>
              <a:t>same</a:t>
            </a:r>
            <a:r>
              <a:rPr lang="en-GB" sz="2800" b="1" dirty="0">
                <a:solidFill>
                  <a:srgbClr val="008B95"/>
                </a:solidFill>
                <a:latin typeface="Arial" panose="020B0604020202020204" pitchFamily="34" charset="0"/>
                <a:cs typeface="Arial" panose="020B0604020202020204" pitchFamily="34" charset="0"/>
              </a:rPr>
              <a:t>, but different</a:t>
            </a:r>
            <a:endParaRPr lang="en-GB" sz="2800" b="1" u="sng" dirty="0">
              <a:solidFill>
                <a:srgbClr val="008B95"/>
              </a:solidFill>
              <a:latin typeface="Arial" panose="020B06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id="{846BA39C-6244-4AA8-9D10-641487F0926A}"/>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2400" dirty="0">
              <a:solidFill>
                <a:srgbClr val="008B95"/>
              </a:solidFill>
            </a:endParaRPr>
          </a:p>
          <a:p>
            <a:pPr marL="0" indent="0">
              <a:buNone/>
            </a:pPr>
            <a:endParaRPr lang="en-GB" sz="2400" dirty="0">
              <a:solidFill>
                <a:srgbClr val="008B95"/>
              </a:solidFill>
            </a:endParaRPr>
          </a:p>
          <a:p>
            <a:pPr marL="0" indent="0">
              <a:buNone/>
            </a:pPr>
            <a:endParaRPr lang="en-GB" sz="2400" dirty="0">
              <a:solidFill>
                <a:srgbClr val="008B95"/>
              </a:solidFill>
            </a:endParaRPr>
          </a:p>
          <a:p>
            <a:pPr marL="0" indent="0">
              <a:buNone/>
            </a:pPr>
            <a:endParaRPr lang="en-GB" sz="2400" dirty="0">
              <a:solidFill>
                <a:srgbClr val="008B95"/>
              </a:solidFill>
            </a:endParaRPr>
          </a:p>
          <a:p>
            <a:pPr marL="0" indent="0">
              <a:buNone/>
            </a:pPr>
            <a:endParaRPr lang="en-GB" sz="2400" dirty="0">
              <a:solidFill>
                <a:srgbClr val="008B95"/>
              </a:solidFill>
            </a:endParaRPr>
          </a:p>
          <a:p>
            <a:pPr marL="0" indent="0">
              <a:buNone/>
            </a:pPr>
            <a:endParaRPr lang="en-GB" sz="2400" dirty="0">
              <a:solidFill>
                <a:srgbClr val="008B95"/>
              </a:solidFill>
            </a:endParaRPr>
          </a:p>
          <a:p>
            <a:pPr marL="0" indent="0">
              <a:buNone/>
            </a:pPr>
            <a:endParaRPr lang="en-GB" sz="2400" dirty="0">
              <a:solidFill>
                <a:srgbClr val="008B95"/>
              </a:solidFill>
            </a:endParaRPr>
          </a:p>
          <a:p>
            <a:pPr marL="0" indent="0">
              <a:buNone/>
            </a:pPr>
            <a:endParaRPr lang="en-GB" sz="2400" dirty="0">
              <a:solidFill>
                <a:srgbClr val="008B95"/>
              </a:solidFill>
            </a:endParaRPr>
          </a:p>
          <a:p>
            <a:pPr marL="0" indent="0">
              <a:buNone/>
            </a:pPr>
            <a:endParaRPr lang="en-GB" sz="2400" dirty="0">
              <a:solidFill>
                <a:srgbClr val="008B95"/>
              </a:solidFill>
            </a:endParaRPr>
          </a:p>
        </p:txBody>
      </p:sp>
      <p:sp>
        <p:nvSpPr>
          <p:cNvPr id="8" name="Slide Number Placeholder 7">
            <a:extLst>
              <a:ext uri="{FF2B5EF4-FFF2-40B4-BE49-F238E27FC236}">
                <a16:creationId xmlns:a16="http://schemas.microsoft.com/office/drawing/2014/main" id="{C3703CC0-8271-4964-B3BA-8BDE10CD86CF}"/>
              </a:ext>
            </a:extLst>
          </p:cNvPr>
          <p:cNvSpPr>
            <a:spLocks noGrp="1"/>
          </p:cNvSpPr>
          <p:nvPr>
            <p:ph type="sldNum" sz="quarter" idx="12"/>
          </p:nvPr>
        </p:nvSpPr>
        <p:spPr/>
        <p:txBody>
          <a:bodyPr/>
          <a:lstStyle/>
          <a:p>
            <a:fld id="{330EA680-D336-4FF7-8B7A-9848BB0A1C32}" type="slidenum">
              <a:rPr lang="en-GB" smtClean="0"/>
              <a:pPr/>
              <a:t>28</a:t>
            </a:fld>
            <a:endParaRPr lang="en-GB"/>
          </a:p>
        </p:txBody>
      </p:sp>
      <mc:AlternateContent xmlns:mc="http://schemas.openxmlformats.org/markup-compatibility/2006" xmlns:p14="http://schemas.microsoft.com/office/powerpoint/2010/main">
        <mc:Choice Requires="p14">
          <p:contentPart p14:bwMode="auto" r:id="rId3">
            <p14:nvContentPartPr>
              <p14:cNvPr id="14" name="Ink 13">
                <a:extLst>
                  <a:ext uri="{FF2B5EF4-FFF2-40B4-BE49-F238E27FC236}">
                    <a16:creationId xmlns:a16="http://schemas.microsoft.com/office/drawing/2014/main" id="{98872F41-514C-41AF-9F01-ED5560536CA6}"/>
                  </a:ext>
                </a:extLst>
              </p14:cNvPr>
              <p14:cNvContentPartPr/>
              <p14:nvPr/>
            </p14:nvContentPartPr>
            <p14:xfrm>
              <a:off x="4228880" y="4698500"/>
              <a:ext cx="360" cy="360"/>
            </p14:xfrm>
          </p:contentPart>
        </mc:Choice>
        <mc:Fallback xmlns="">
          <p:pic>
            <p:nvPicPr>
              <p:cNvPr id="14" name="Ink 13">
                <a:extLst>
                  <a:ext uri="{FF2B5EF4-FFF2-40B4-BE49-F238E27FC236}">
                    <a16:creationId xmlns:a16="http://schemas.microsoft.com/office/drawing/2014/main" id="{98872F41-514C-41AF-9F01-ED5560536CA6}"/>
                  </a:ext>
                </a:extLst>
              </p:cNvPr>
              <p:cNvPicPr/>
              <p:nvPr/>
            </p:nvPicPr>
            <p:blipFill>
              <a:blip r:embed="rId5"/>
              <a:stretch>
                <a:fillRect/>
              </a:stretch>
            </p:blipFill>
            <p:spPr>
              <a:xfrm>
                <a:off x="4219880" y="468950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5" name="Ink 14">
                <a:extLst>
                  <a:ext uri="{FF2B5EF4-FFF2-40B4-BE49-F238E27FC236}">
                    <a16:creationId xmlns:a16="http://schemas.microsoft.com/office/drawing/2014/main" id="{63593D79-ADDB-4A19-996F-0D17A10926C4}"/>
                  </a:ext>
                </a:extLst>
              </p14:cNvPr>
              <p14:cNvContentPartPr/>
              <p14:nvPr/>
            </p14:nvContentPartPr>
            <p14:xfrm>
              <a:off x="4406360" y="4622180"/>
              <a:ext cx="360" cy="360"/>
            </p14:xfrm>
          </p:contentPart>
        </mc:Choice>
        <mc:Fallback xmlns="">
          <p:pic>
            <p:nvPicPr>
              <p:cNvPr id="15" name="Ink 14">
                <a:extLst>
                  <a:ext uri="{FF2B5EF4-FFF2-40B4-BE49-F238E27FC236}">
                    <a16:creationId xmlns:a16="http://schemas.microsoft.com/office/drawing/2014/main" id="{63593D79-ADDB-4A19-996F-0D17A10926C4}"/>
                  </a:ext>
                </a:extLst>
              </p:cNvPr>
              <p:cNvPicPr/>
              <p:nvPr/>
            </p:nvPicPr>
            <p:blipFill>
              <a:blip r:embed="rId5"/>
              <a:stretch>
                <a:fillRect/>
              </a:stretch>
            </p:blipFill>
            <p:spPr>
              <a:xfrm>
                <a:off x="4397360" y="4613180"/>
                <a:ext cx="18000" cy="18000"/>
              </a:xfrm>
              <a:prstGeom prst="rect">
                <a:avLst/>
              </a:prstGeom>
            </p:spPr>
          </p:pic>
        </mc:Fallback>
      </mc:AlternateContent>
      <p:pic>
        <p:nvPicPr>
          <p:cNvPr id="16" name="Picture 15">
            <a:extLst>
              <a:ext uri="{FF2B5EF4-FFF2-40B4-BE49-F238E27FC236}">
                <a16:creationId xmlns:a16="http://schemas.microsoft.com/office/drawing/2014/main" id="{9939A41E-4C79-4648-AA9D-DA9A08E70436}"/>
              </a:ext>
            </a:extLst>
          </p:cNvPr>
          <p:cNvPicPr>
            <a:picLocks noChangeAspect="1"/>
          </p:cNvPicPr>
          <p:nvPr/>
        </p:nvPicPr>
        <p:blipFill rotWithShape="1">
          <a:blip r:embed="rId7"/>
          <a:srcRect l="1015" t="2366" r="1310" b="1627"/>
          <a:stretch/>
        </p:blipFill>
        <p:spPr>
          <a:xfrm>
            <a:off x="2750242" y="2047280"/>
            <a:ext cx="6721603" cy="3400032"/>
          </a:xfrm>
          <a:prstGeom prst="rect">
            <a:avLst/>
          </a:prstGeom>
          <a:ln>
            <a:noFill/>
          </a:ln>
          <a:effectLst>
            <a:outerShdw blurRad="292100" dist="139700" dir="2700000" algn="tl" rotWithShape="0">
              <a:srgbClr val="333333">
                <a:alpha val="65000"/>
              </a:srgbClr>
            </a:outerShdw>
          </a:effectLst>
        </p:spPr>
      </p:pic>
      <p:sp>
        <p:nvSpPr>
          <p:cNvPr id="17" name="Google Shape;104;p21">
            <a:extLst>
              <a:ext uri="{FF2B5EF4-FFF2-40B4-BE49-F238E27FC236}">
                <a16:creationId xmlns:a16="http://schemas.microsoft.com/office/drawing/2014/main" id="{65A0F6DA-A733-4483-A760-F5EFE42E2CE4}"/>
              </a:ext>
            </a:extLst>
          </p:cNvPr>
          <p:cNvSpPr/>
          <p:nvPr/>
        </p:nvSpPr>
        <p:spPr>
          <a:xfrm>
            <a:off x="3439596" y="2747143"/>
            <a:ext cx="3445172" cy="1673550"/>
          </a:xfrm>
          <a:prstGeom prst="roundRect">
            <a:avLst>
              <a:gd name="adj" fmla="val 16667"/>
            </a:avLst>
          </a:prstGeom>
          <a:noFill/>
          <a:ln w="381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Grafik 1">
            <a:extLst>
              <a:ext uri="{FF2B5EF4-FFF2-40B4-BE49-F238E27FC236}">
                <a16:creationId xmlns:a16="http://schemas.microsoft.com/office/drawing/2014/main" id="{5DEA0C07-AFD7-37A4-F59E-BFDDC730BFC4}"/>
              </a:ext>
            </a:extLst>
          </p:cNvPr>
          <p:cNvPicPr>
            <a:picLocks noChangeAspect="1"/>
          </p:cNvPicPr>
          <p:nvPr/>
        </p:nvPicPr>
        <p:blipFill rotWithShape="1">
          <a:blip r:embed="rId8">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
        <p:nvSpPr>
          <p:cNvPr id="6" name="TextBox 10">
            <a:extLst>
              <a:ext uri="{FF2B5EF4-FFF2-40B4-BE49-F238E27FC236}">
                <a16:creationId xmlns:a16="http://schemas.microsoft.com/office/drawing/2014/main" id="{2C0A559C-17CD-456F-7C5C-189B36C56816}"/>
              </a:ext>
            </a:extLst>
          </p:cNvPr>
          <p:cNvSpPr txBox="1"/>
          <p:nvPr/>
        </p:nvSpPr>
        <p:spPr>
          <a:xfrm>
            <a:off x="354620" y="6381774"/>
            <a:ext cx="57413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rPr>
              <a:t>Further reading: </a:t>
            </a:r>
            <a:r>
              <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hlinkClick r:id="rId9">
                  <a:extLst>
                    <a:ext uri="{A12FA001-AC4F-418D-AE19-62706E023703}">
                      <ahyp:hlinkClr xmlns:ahyp="http://schemas.microsoft.com/office/drawing/2018/hyperlinkcolor" val="tx"/>
                    </a:ext>
                  </a:extLst>
                </a:hlinkClick>
              </a:rPr>
              <a:t>The Turing Way</a:t>
            </a:r>
            <a:endPar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95566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9062512" cy="523220"/>
          </a:xfrm>
          <a:prstGeom prst="rect">
            <a:avLst/>
          </a:prstGeom>
          <a:noFill/>
        </p:spPr>
        <p:txBody>
          <a:bodyPr wrap="square" rtlCol="0">
            <a:spAutoFit/>
          </a:bodyPr>
          <a:lstStyle/>
          <a:p>
            <a:r>
              <a:rPr lang="en-GB" sz="2800" b="1" dirty="0">
                <a:solidFill>
                  <a:srgbClr val="008B95"/>
                </a:solidFill>
                <a:latin typeface="Arial" panose="020B0604020202020204" pitchFamily="34" charset="0"/>
                <a:cs typeface="Arial" panose="020B0604020202020204" pitchFamily="34" charset="0"/>
              </a:rPr>
              <a:t>The Reproducibility Crisis</a:t>
            </a:r>
            <a:endParaRPr lang="en-GB" sz="2800" b="1" u="sng" dirty="0">
              <a:solidFill>
                <a:srgbClr val="008B95"/>
              </a:solidFill>
              <a:latin typeface="Arial" panose="020B06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id="{846BA39C-6244-4AA8-9D10-641487F0926A}"/>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2400" dirty="0">
              <a:solidFill>
                <a:srgbClr val="008B95"/>
              </a:solidFill>
            </a:endParaRPr>
          </a:p>
        </p:txBody>
      </p:sp>
      <p:sp>
        <p:nvSpPr>
          <p:cNvPr id="8" name="Slide Number Placeholder 7">
            <a:extLst>
              <a:ext uri="{FF2B5EF4-FFF2-40B4-BE49-F238E27FC236}">
                <a16:creationId xmlns:a16="http://schemas.microsoft.com/office/drawing/2014/main" id="{C3703CC0-8271-4964-B3BA-8BDE10CD86CF}"/>
              </a:ext>
            </a:extLst>
          </p:cNvPr>
          <p:cNvSpPr>
            <a:spLocks noGrp="1"/>
          </p:cNvSpPr>
          <p:nvPr>
            <p:ph type="sldNum" sz="quarter" idx="12"/>
          </p:nvPr>
        </p:nvSpPr>
        <p:spPr/>
        <p:txBody>
          <a:bodyPr/>
          <a:lstStyle/>
          <a:p>
            <a:fld id="{330EA680-D336-4FF7-8B7A-9848BB0A1C32}" type="slidenum">
              <a:rPr lang="en-GB" smtClean="0"/>
              <a:pPr/>
              <a:t>29</a:t>
            </a:fld>
            <a:endParaRPr lang="en-GB"/>
          </a:p>
        </p:txBody>
      </p:sp>
      <p:sp>
        <p:nvSpPr>
          <p:cNvPr id="9" name="TextBox 8">
            <a:extLst>
              <a:ext uri="{FF2B5EF4-FFF2-40B4-BE49-F238E27FC236}">
                <a16:creationId xmlns:a16="http://schemas.microsoft.com/office/drawing/2014/main" id="{0D6E66D6-C07C-4BD1-B00F-0A566653AAF7}"/>
              </a:ext>
            </a:extLst>
          </p:cNvPr>
          <p:cNvSpPr txBox="1"/>
          <p:nvPr/>
        </p:nvSpPr>
        <p:spPr>
          <a:xfrm>
            <a:off x="354620" y="6356350"/>
            <a:ext cx="532690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rPr>
              <a:t>Further reading: </a:t>
            </a:r>
            <a:r>
              <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Konkol et al. (2018)</a:t>
            </a:r>
            <a:endPar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endParaRPr>
          </a:p>
        </p:txBody>
      </p:sp>
      <p:sp>
        <p:nvSpPr>
          <p:cNvPr id="11" name="Content Placeholder 5">
            <a:extLst>
              <a:ext uri="{FF2B5EF4-FFF2-40B4-BE49-F238E27FC236}">
                <a16:creationId xmlns:a16="http://schemas.microsoft.com/office/drawing/2014/main" id="{EE0A9C3C-8F71-4FEF-BEC8-F197320EA42E}"/>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Clr>
                <a:schemeClr val="dk1"/>
              </a:buClr>
              <a:buSzPts val="1100"/>
              <a:buFont typeface="Arial"/>
              <a:buNone/>
            </a:pPr>
            <a:r>
              <a:rPr lang="en-GB" sz="1600"/>
              <a:t> </a:t>
            </a:r>
            <a:endParaRPr lang="en-GB" sz="1600" dirty="0"/>
          </a:p>
        </p:txBody>
      </p:sp>
      <p:pic>
        <p:nvPicPr>
          <p:cNvPr id="24" name="Picture 23">
            <a:extLst>
              <a:ext uri="{FF2B5EF4-FFF2-40B4-BE49-F238E27FC236}">
                <a16:creationId xmlns:a16="http://schemas.microsoft.com/office/drawing/2014/main" id="{8B9178C6-4418-4E3B-8D46-2364CFB0460D}"/>
              </a:ext>
            </a:extLst>
          </p:cNvPr>
          <p:cNvPicPr>
            <a:picLocks noChangeAspect="1"/>
          </p:cNvPicPr>
          <p:nvPr/>
        </p:nvPicPr>
        <p:blipFill>
          <a:blip r:embed="rId4"/>
          <a:stretch>
            <a:fillRect/>
          </a:stretch>
        </p:blipFill>
        <p:spPr>
          <a:xfrm>
            <a:off x="645575" y="1820068"/>
            <a:ext cx="5204558" cy="3616642"/>
          </a:xfrm>
          <a:prstGeom prst="rect">
            <a:avLst/>
          </a:prstGeom>
        </p:spPr>
      </p:pic>
      <p:sp>
        <p:nvSpPr>
          <p:cNvPr id="26" name="TextBox 25">
            <a:extLst>
              <a:ext uri="{FF2B5EF4-FFF2-40B4-BE49-F238E27FC236}">
                <a16:creationId xmlns:a16="http://schemas.microsoft.com/office/drawing/2014/main" id="{C42B7C4B-0A30-4950-8555-1CA1EC0F4F3F}"/>
              </a:ext>
            </a:extLst>
          </p:cNvPr>
          <p:cNvSpPr txBox="1"/>
          <p:nvPr/>
        </p:nvSpPr>
        <p:spPr>
          <a:xfrm>
            <a:off x="6096000" y="1820068"/>
            <a:ext cx="6096000" cy="3416320"/>
          </a:xfrm>
          <a:prstGeom prst="rect">
            <a:avLst/>
          </a:prstGeom>
          <a:noFill/>
        </p:spPr>
        <p:txBody>
          <a:bodyPr wrap="square" rtlCol="0">
            <a:spAutoFit/>
          </a:bodyPr>
          <a:lstStyle/>
          <a:p>
            <a:pPr marL="342900" indent="-342900">
              <a:buFont typeface="Arial" panose="020B0604020202020204" pitchFamily="34" charset="0"/>
              <a:buChar char="•"/>
            </a:pPr>
            <a:r>
              <a:rPr lang="en-GB" sz="2400" dirty="0">
                <a:solidFill>
                  <a:srgbClr val="008B95"/>
                </a:solidFill>
              </a:rPr>
              <a:t>Checked 41 papers that had code and data attached for executability and reproducibility.</a:t>
            </a:r>
          </a:p>
          <a:p>
            <a:pPr marL="342900" indent="-342900">
              <a:buFont typeface="Arial" panose="020B0604020202020204" pitchFamily="34" charset="0"/>
              <a:buChar char="•"/>
            </a:pPr>
            <a:r>
              <a:rPr lang="en-GB" sz="2400" dirty="0">
                <a:solidFill>
                  <a:srgbClr val="008B95"/>
                </a:solidFill>
              </a:rPr>
              <a:t>2 out of 41 papers were executable + reproducible.</a:t>
            </a:r>
          </a:p>
          <a:p>
            <a:pPr marL="342900" indent="-342900">
              <a:buFont typeface="Arial" panose="020B0604020202020204" pitchFamily="34" charset="0"/>
              <a:buChar char="•"/>
            </a:pPr>
            <a:r>
              <a:rPr lang="en-GB" sz="2400" dirty="0">
                <a:solidFill>
                  <a:srgbClr val="008B95"/>
                </a:solidFill>
              </a:rPr>
              <a:t>Several technical difficulties.</a:t>
            </a:r>
          </a:p>
          <a:p>
            <a:pPr marL="342900" indent="-342900">
              <a:buFont typeface="Arial" panose="020B0604020202020204" pitchFamily="34" charset="0"/>
              <a:buChar char="•"/>
            </a:pPr>
            <a:r>
              <a:rPr lang="en-GB" sz="2400" dirty="0">
                <a:solidFill>
                  <a:srgbClr val="008B95"/>
                </a:solidFill>
              </a:rPr>
              <a:t>Several content-related differences.</a:t>
            </a:r>
          </a:p>
          <a:p>
            <a:pPr marL="342900" indent="-342900">
              <a:buFont typeface="Arial" panose="020B0604020202020204" pitchFamily="34" charset="0"/>
              <a:buChar char="•"/>
            </a:pPr>
            <a:r>
              <a:rPr lang="en-GB" sz="2400" dirty="0">
                <a:solidFill>
                  <a:srgbClr val="008B95"/>
                </a:solidFill>
              </a:rPr>
              <a:t>More on that later…</a:t>
            </a:r>
          </a:p>
          <a:p>
            <a:endParaRPr lang="en-GB" sz="2400" dirty="0">
              <a:solidFill>
                <a:srgbClr val="008B95"/>
              </a:solidFill>
            </a:endParaRPr>
          </a:p>
        </p:txBody>
      </p:sp>
      <p:pic>
        <p:nvPicPr>
          <p:cNvPr id="10" name="Grafik 9">
            <a:extLst>
              <a:ext uri="{FF2B5EF4-FFF2-40B4-BE49-F238E27FC236}">
                <a16:creationId xmlns:a16="http://schemas.microsoft.com/office/drawing/2014/main" id="{D22BF9AF-0066-819D-E626-FBB6A168B486}"/>
              </a:ext>
            </a:extLst>
          </p:cNvPr>
          <p:cNvPicPr>
            <a:picLocks noChangeAspect="1"/>
          </p:cNvPicPr>
          <p:nvPr/>
        </p:nvPicPr>
        <p:blipFill rotWithShape="1">
          <a:blip r:embed="rId5">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
        <p:nvSpPr>
          <p:cNvPr id="2" name="Rechteck 1">
            <a:extLst>
              <a:ext uri="{FF2B5EF4-FFF2-40B4-BE49-F238E27FC236}">
                <a16:creationId xmlns:a16="http://schemas.microsoft.com/office/drawing/2014/main" id="{6C4613C6-1225-22B7-7EDC-87D1C840EABD}"/>
              </a:ext>
            </a:extLst>
          </p:cNvPr>
          <p:cNvSpPr/>
          <p:nvPr/>
        </p:nvSpPr>
        <p:spPr>
          <a:xfrm>
            <a:off x="6457950" y="2990850"/>
            <a:ext cx="295275" cy="32385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6204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9062512" cy="523220"/>
          </a:xfrm>
          <a:prstGeom prst="rect">
            <a:avLst/>
          </a:prstGeom>
          <a:noFill/>
        </p:spPr>
        <p:txBody>
          <a:bodyPr wrap="square" rtlCol="0">
            <a:spAutoFit/>
          </a:bodyPr>
          <a:lstStyle/>
          <a:p>
            <a:r>
              <a:rPr lang="en-GB" sz="2800" b="1" dirty="0">
                <a:solidFill>
                  <a:srgbClr val="008B95"/>
                </a:solidFill>
                <a:latin typeface="Arial" panose="020B0604020202020204" pitchFamily="34" charset="0"/>
                <a:cs typeface="Arial" panose="020B0604020202020204" pitchFamily="34" charset="0"/>
              </a:rPr>
              <a:t>Technical obstacles impeding ORR</a:t>
            </a:r>
            <a:endParaRPr lang="en-GB" sz="2800" b="1" u="sng" dirty="0">
              <a:solidFill>
                <a:srgbClr val="008B95"/>
              </a:solidFill>
              <a:latin typeface="Arial" panose="020B06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id="{846BA39C-6244-4AA8-9D10-641487F0926A}"/>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400" dirty="0">
              <a:solidFill>
                <a:srgbClr val="008B95"/>
              </a:solidFill>
            </a:endParaRPr>
          </a:p>
        </p:txBody>
      </p:sp>
      <p:sp>
        <p:nvSpPr>
          <p:cNvPr id="8" name="Slide Number Placeholder 7">
            <a:extLst>
              <a:ext uri="{FF2B5EF4-FFF2-40B4-BE49-F238E27FC236}">
                <a16:creationId xmlns:a16="http://schemas.microsoft.com/office/drawing/2014/main" id="{C3703CC0-8271-4964-B3BA-8BDE10CD86CF}"/>
              </a:ext>
            </a:extLst>
          </p:cNvPr>
          <p:cNvSpPr>
            <a:spLocks noGrp="1"/>
          </p:cNvSpPr>
          <p:nvPr>
            <p:ph type="sldNum" sz="quarter" idx="12"/>
          </p:nvPr>
        </p:nvSpPr>
        <p:spPr/>
        <p:txBody>
          <a:bodyPr/>
          <a:lstStyle/>
          <a:p>
            <a:fld id="{330EA680-D336-4FF7-8B7A-9848BB0A1C32}" type="slidenum">
              <a:rPr lang="en-GB" smtClean="0"/>
              <a:pPr/>
              <a:t>30</a:t>
            </a:fld>
            <a:endParaRPr lang="en-GB"/>
          </a:p>
        </p:txBody>
      </p:sp>
      <p:sp>
        <p:nvSpPr>
          <p:cNvPr id="16" name="TextBox 15">
            <a:extLst>
              <a:ext uri="{FF2B5EF4-FFF2-40B4-BE49-F238E27FC236}">
                <a16:creationId xmlns:a16="http://schemas.microsoft.com/office/drawing/2014/main" id="{CE0C96C0-8BB9-4919-AFAC-B55DF6407788}"/>
              </a:ext>
            </a:extLst>
          </p:cNvPr>
          <p:cNvSpPr txBox="1"/>
          <p:nvPr/>
        </p:nvSpPr>
        <p:spPr>
          <a:xfrm>
            <a:off x="354620" y="6381750"/>
            <a:ext cx="5326905" cy="307777"/>
          </a:xfrm>
          <a:prstGeom prst="rect">
            <a:avLst/>
          </a:prstGeom>
          <a:noFill/>
        </p:spPr>
        <p:txBody>
          <a:bodyPr wrap="square" rtlCol="0">
            <a:spAutoFit/>
          </a:bodyPr>
          <a:lstStyle/>
          <a:p>
            <a:pPr>
              <a:defRPr/>
            </a:pPr>
            <a:r>
              <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rPr>
              <a:t>Further reading: </a:t>
            </a:r>
            <a:r>
              <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hlinkClick r:id="rId3"/>
              </a:rPr>
              <a:t>Konkol et al. (2018)</a:t>
            </a:r>
            <a:endPar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endParaRPr>
          </a:p>
        </p:txBody>
      </p:sp>
      <p:sp>
        <p:nvSpPr>
          <p:cNvPr id="14" name="Content Placeholder 2">
            <a:extLst>
              <a:ext uri="{FF2B5EF4-FFF2-40B4-BE49-F238E27FC236}">
                <a16:creationId xmlns:a16="http://schemas.microsoft.com/office/drawing/2014/main" id="{F6488A59-7F49-40FC-865A-13B7FC0A7E6D}"/>
              </a:ext>
            </a:extLst>
          </p:cNvPr>
          <p:cNvSpPr txBox="1">
            <a:spLocks/>
          </p:cNvSpPr>
          <p:nvPr/>
        </p:nvSpPr>
        <p:spPr>
          <a:xfrm>
            <a:off x="557213" y="1867565"/>
            <a:ext cx="4580453"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solidFill>
                  <a:srgbClr val="008B95"/>
                </a:solidFill>
                <a:cs typeface="Arial" panose="020B0604020202020204" pitchFamily="34" charset="0"/>
              </a:rPr>
              <a:t>Three categories of technical issues.</a:t>
            </a:r>
          </a:p>
          <a:p>
            <a:r>
              <a:rPr lang="en-GB" sz="2400" i="1" u="sng" dirty="0">
                <a:solidFill>
                  <a:srgbClr val="008B95"/>
                </a:solidFill>
                <a:cs typeface="Arial" panose="020B0604020202020204" pitchFamily="34" charset="0"/>
              </a:rPr>
              <a:t>Minor issues </a:t>
            </a:r>
            <a:r>
              <a:rPr lang="en-GB" sz="2400" dirty="0">
                <a:solidFill>
                  <a:srgbClr val="008B95"/>
                </a:solidFill>
                <a:cs typeface="Arial" panose="020B0604020202020204" pitchFamily="34" charset="0"/>
              </a:rPr>
              <a:t>rather easy to solve.</a:t>
            </a:r>
          </a:p>
          <a:p>
            <a:r>
              <a:rPr lang="en-GB" sz="2400" dirty="0">
                <a:solidFill>
                  <a:srgbClr val="008B95"/>
                </a:solidFill>
                <a:cs typeface="Arial" panose="020B0604020202020204" pitchFamily="34" charset="0"/>
              </a:rPr>
              <a:t>Example: Library not found but available in repository.</a:t>
            </a:r>
          </a:p>
        </p:txBody>
      </p:sp>
      <p:pic>
        <p:nvPicPr>
          <p:cNvPr id="6" name="Picture 5">
            <a:extLst>
              <a:ext uri="{FF2B5EF4-FFF2-40B4-BE49-F238E27FC236}">
                <a16:creationId xmlns:a16="http://schemas.microsoft.com/office/drawing/2014/main" id="{8C55B5DC-9DB8-4B89-90C9-486670BF4057}"/>
              </a:ext>
            </a:extLst>
          </p:cNvPr>
          <p:cNvPicPr>
            <a:picLocks noChangeAspect="1"/>
          </p:cNvPicPr>
          <p:nvPr/>
        </p:nvPicPr>
        <p:blipFill>
          <a:blip r:embed="rId4"/>
          <a:stretch>
            <a:fillRect/>
          </a:stretch>
        </p:blipFill>
        <p:spPr>
          <a:xfrm>
            <a:off x="4971013" y="1604049"/>
            <a:ext cx="6983334" cy="4188838"/>
          </a:xfrm>
          <a:prstGeom prst="rect">
            <a:avLst/>
          </a:prstGeom>
        </p:spPr>
      </p:pic>
      <p:sp>
        <p:nvSpPr>
          <p:cNvPr id="9" name="Rectangle: Rounded Corners 8">
            <a:extLst>
              <a:ext uri="{FF2B5EF4-FFF2-40B4-BE49-F238E27FC236}">
                <a16:creationId xmlns:a16="http://schemas.microsoft.com/office/drawing/2014/main" id="{6ECDF97C-D731-427C-A60C-D513CEB21311}"/>
              </a:ext>
            </a:extLst>
          </p:cNvPr>
          <p:cNvSpPr/>
          <p:nvPr/>
        </p:nvSpPr>
        <p:spPr>
          <a:xfrm>
            <a:off x="5137666" y="2576904"/>
            <a:ext cx="1394085" cy="40473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18">
            <a:extLst>
              <a:ext uri="{FF2B5EF4-FFF2-40B4-BE49-F238E27FC236}">
                <a16:creationId xmlns:a16="http://schemas.microsoft.com/office/drawing/2014/main" id="{421CB5B0-8F36-4E58-9F81-567BC2A53698}"/>
              </a:ext>
            </a:extLst>
          </p:cNvPr>
          <p:cNvSpPr/>
          <p:nvPr/>
        </p:nvSpPr>
        <p:spPr>
          <a:xfrm>
            <a:off x="5009183" y="4089861"/>
            <a:ext cx="3758601" cy="25182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3A42376C-92E7-4217-BB3C-277AD6937F2D}"/>
              </a:ext>
            </a:extLst>
          </p:cNvPr>
          <p:cNvSpPr/>
          <p:nvPr/>
        </p:nvSpPr>
        <p:spPr>
          <a:xfrm>
            <a:off x="9110060" y="3693709"/>
            <a:ext cx="2844288" cy="209917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Grafik 1">
            <a:extLst>
              <a:ext uri="{FF2B5EF4-FFF2-40B4-BE49-F238E27FC236}">
                <a16:creationId xmlns:a16="http://schemas.microsoft.com/office/drawing/2014/main" id="{5B93E20C-C77C-712D-F426-88747BF48372}"/>
              </a:ext>
            </a:extLst>
          </p:cNvPr>
          <p:cNvPicPr>
            <a:picLocks noChangeAspect="1"/>
          </p:cNvPicPr>
          <p:nvPr/>
        </p:nvPicPr>
        <p:blipFill rotWithShape="1">
          <a:blip r:embed="rId5">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1799743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fade">
                                      <p:cBhvr>
                                        <p:cTn id="13" dur="500"/>
                                        <p:tgtEl>
                                          <p:spTgt spid="1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19"/>
                                        </p:tgtEl>
                                      </p:cBhvr>
                                    </p:animEffect>
                                    <p:set>
                                      <p:cBhvr>
                                        <p:cTn id="18" dur="1" fill="hold">
                                          <p:stCondLst>
                                            <p:cond delay="499"/>
                                          </p:stCondLst>
                                        </p:cTn>
                                        <p:tgtEl>
                                          <p:spTgt spid="19"/>
                                        </p:tgtEl>
                                        <p:attrNameLst>
                                          <p:attrName>style.visibility</p:attrName>
                                        </p:attrNameLst>
                                      </p:cBhvr>
                                      <p:to>
                                        <p:strVal val="hidden"/>
                                      </p:to>
                                    </p:set>
                                  </p:childTnLst>
                                </p:cTn>
                              </p:par>
                              <p:par>
                                <p:cTn id="19" presetID="10" presetClass="exit" presetSubtype="0" fill="hold" grpId="1" nodeType="withEffect">
                                  <p:stCondLst>
                                    <p:cond delay="0"/>
                                  </p:stCondLst>
                                  <p:childTnLst>
                                    <p:animEffect transition="out" filter="fade">
                                      <p:cBhvr>
                                        <p:cTn id="20" dur="500"/>
                                        <p:tgtEl>
                                          <p:spTgt spid="9"/>
                                        </p:tgtEl>
                                      </p:cBhvr>
                                    </p:animEffect>
                                    <p:set>
                                      <p:cBhvr>
                                        <p:cTn id="21" dur="1" fill="hold">
                                          <p:stCondLst>
                                            <p:cond delay="499"/>
                                          </p:stCondLst>
                                        </p:cTn>
                                        <p:tgtEl>
                                          <p:spTgt spid="9"/>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9" grpId="0" animBg="1"/>
      <p:bldP spid="19" grpId="1" animBg="1"/>
      <p:bldP spid="2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9062512" cy="523220"/>
          </a:xfrm>
          <a:prstGeom prst="rect">
            <a:avLst/>
          </a:prstGeom>
          <a:noFill/>
        </p:spPr>
        <p:txBody>
          <a:bodyPr wrap="square" rtlCol="0">
            <a:spAutoFit/>
          </a:bodyPr>
          <a:lstStyle/>
          <a:p>
            <a:r>
              <a:rPr lang="en-GB" sz="2800" b="1" dirty="0">
                <a:solidFill>
                  <a:srgbClr val="008B95"/>
                </a:solidFill>
                <a:latin typeface="Arial" panose="020B0604020202020204" pitchFamily="34" charset="0"/>
                <a:cs typeface="Arial" panose="020B0604020202020204" pitchFamily="34" charset="0"/>
              </a:rPr>
              <a:t>Technical obstacles impeding ORR</a:t>
            </a:r>
            <a:endParaRPr lang="en-GB" sz="2800" b="1" u="sng" dirty="0">
              <a:solidFill>
                <a:srgbClr val="008B95"/>
              </a:solidFill>
              <a:latin typeface="Arial" panose="020B06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id="{846BA39C-6244-4AA8-9D10-641487F0926A}"/>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400" dirty="0">
              <a:solidFill>
                <a:srgbClr val="008B95"/>
              </a:solidFill>
            </a:endParaRPr>
          </a:p>
        </p:txBody>
      </p:sp>
      <p:sp>
        <p:nvSpPr>
          <p:cNvPr id="8" name="Slide Number Placeholder 7">
            <a:extLst>
              <a:ext uri="{FF2B5EF4-FFF2-40B4-BE49-F238E27FC236}">
                <a16:creationId xmlns:a16="http://schemas.microsoft.com/office/drawing/2014/main" id="{C3703CC0-8271-4964-B3BA-8BDE10CD86CF}"/>
              </a:ext>
            </a:extLst>
          </p:cNvPr>
          <p:cNvSpPr>
            <a:spLocks noGrp="1"/>
          </p:cNvSpPr>
          <p:nvPr>
            <p:ph type="sldNum" sz="quarter" idx="12"/>
          </p:nvPr>
        </p:nvSpPr>
        <p:spPr/>
        <p:txBody>
          <a:bodyPr/>
          <a:lstStyle/>
          <a:p>
            <a:fld id="{330EA680-D336-4FF7-8B7A-9848BB0A1C32}" type="slidenum">
              <a:rPr lang="en-GB" smtClean="0"/>
              <a:pPr/>
              <a:t>31</a:t>
            </a:fld>
            <a:endParaRPr lang="en-GB"/>
          </a:p>
        </p:txBody>
      </p:sp>
      <p:pic>
        <p:nvPicPr>
          <p:cNvPr id="13" name="Picture 12">
            <a:extLst>
              <a:ext uri="{FF2B5EF4-FFF2-40B4-BE49-F238E27FC236}">
                <a16:creationId xmlns:a16="http://schemas.microsoft.com/office/drawing/2014/main" id="{BA817B42-B514-4D2B-866F-3FBEAF3D4775}"/>
              </a:ext>
            </a:extLst>
          </p:cNvPr>
          <p:cNvPicPr>
            <a:picLocks noChangeAspect="1"/>
          </p:cNvPicPr>
          <p:nvPr/>
        </p:nvPicPr>
        <p:blipFill rotWithShape="1">
          <a:blip r:embed="rId3"/>
          <a:srcRect l="653" r="26775"/>
          <a:stretch/>
        </p:blipFill>
        <p:spPr>
          <a:xfrm>
            <a:off x="3510197" y="3402608"/>
            <a:ext cx="7914806" cy="2105025"/>
          </a:xfrm>
          <a:prstGeom prst="rect">
            <a:avLst/>
          </a:prstGeom>
        </p:spPr>
      </p:pic>
      <p:sp>
        <p:nvSpPr>
          <p:cNvPr id="17" name="Rectangle: Rounded Corners 16">
            <a:extLst>
              <a:ext uri="{FF2B5EF4-FFF2-40B4-BE49-F238E27FC236}">
                <a16:creationId xmlns:a16="http://schemas.microsoft.com/office/drawing/2014/main" id="{8F3E66FA-2046-4B92-B3A2-22843CAE0A93}"/>
              </a:ext>
            </a:extLst>
          </p:cNvPr>
          <p:cNvSpPr/>
          <p:nvPr/>
        </p:nvSpPr>
        <p:spPr>
          <a:xfrm>
            <a:off x="3761100" y="3584988"/>
            <a:ext cx="7666403" cy="23376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Content Placeholder 2">
            <a:extLst>
              <a:ext uri="{FF2B5EF4-FFF2-40B4-BE49-F238E27FC236}">
                <a16:creationId xmlns:a16="http://schemas.microsoft.com/office/drawing/2014/main" id="{79B9CA9F-3158-4580-BFA3-C94B1B1432C1}"/>
              </a:ext>
            </a:extLst>
          </p:cNvPr>
          <p:cNvSpPr txBox="1">
            <a:spLocks/>
          </p:cNvSpPr>
          <p:nvPr/>
        </p:nvSpPr>
        <p:spPr>
          <a:xfrm>
            <a:off x="764497" y="1867565"/>
            <a:ext cx="5152827"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i="1" u="sng" dirty="0">
                <a:solidFill>
                  <a:srgbClr val="008B95"/>
                </a:solidFill>
                <a:cs typeface="Arial" panose="020B0604020202020204" pitchFamily="34" charset="0"/>
              </a:rPr>
              <a:t>Substantial</a:t>
            </a:r>
            <a:r>
              <a:rPr lang="en-GB" sz="2400" dirty="0">
                <a:solidFill>
                  <a:srgbClr val="008B95"/>
                </a:solidFill>
                <a:cs typeface="Arial" panose="020B0604020202020204" pitchFamily="34" charset="0"/>
              </a:rPr>
              <a:t> issues require more effort.</a:t>
            </a:r>
          </a:p>
          <a:p>
            <a:r>
              <a:rPr lang="en-GB" sz="2400" dirty="0">
                <a:solidFill>
                  <a:srgbClr val="008B95"/>
                </a:solidFill>
                <a:cs typeface="Arial" panose="020B0604020202020204" pitchFamily="34" charset="0"/>
              </a:rPr>
              <a:t>Example: Wrong file directory.</a:t>
            </a:r>
          </a:p>
          <a:p>
            <a:r>
              <a:rPr lang="en-GB" sz="2400" dirty="0">
                <a:solidFill>
                  <a:srgbClr val="008B95"/>
                </a:solidFill>
                <a:cs typeface="Arial" panose="020B0604020202020204" pitchFamily="34" charset="0"/>
              </a:rPr>
              <a:t>Solution: Use relative instead of absolute file paths.</a:t>
            </a:r>
          </a:p>
        </p:txBody>
      </p:sp>
      <p:sp>
        <p:nvSpPr>
          <p:cNvPr id="12" name="TextBox 11">
            <a:extLst>
              <a:ext uri="{FF2B5EF4-FFF2-40B4-BE49-F238E27FC236}">
                <a16:creationId xmlns:a16="http://schemas.microsoft.com/office/drawing/2014/main" id="{FC6F248B-2F47-424A-A459-8BDCCF0674D6}"/>
              </a:ext>
            </a:extLst>
          </p:cNvPr>
          <p:cNvSpPr txBox="1"/>
          <p:nvPr/>
        </p:nvSpPr>
        <p:spPr>
          <a:xfrm>
            <a:off x="354620" y="6381750"/>
            <a:ext cx="5326905" cy="307777"/>
          </a:xfrm>
          <a:prstGeom prst="rect">
            <a:avLst/>
          </a:prstGeom>
          <a:noFill/>
        </p:spPr>
        <p:txBody>
          <a:bodyPr wrap="square" rtlCol="0">
            <a:spAutoFit/>
          </a:bodyPr>
          <a:lstStyle/>
          <a:p>
            <a:pPr>
              <a:defRPr/>
            </a:pPr>
            <a:r>
              <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rPr>
              <a:t>Further reading: </a:t>
            </a:r>
            <a:r>
              <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hlinkClick r:id="rId4"/>
              </a:rPr>
              <a:t>Konkol et al. (2018)</a:t>
            </a:r>
            <a:endPar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endParaRPr>
          </a:p>
        </p:txBody>
      </p:sp>
      <p:pic>
        <p:nvPicPr>
          <p:cNvPr id="6" name="Grafik 5">
            <a:extLst>
              <a:ext uri="{FF2B5EF4-FFF2-40B4-BE49-F238E27FC236}">
                <a16:creationId xmlns:a16="http://schemas.microsoft.com/office/drawing/2014/main" id="{AB54D1D3-A127-75FA-F507-B7D45900C746}"/>
              </a:ext>
            </a:extLst>
          </p:cNvPr>
          <p:cNvPicPr>
            <a:picLocks noChangeAspect="1"/>
          </p:cNvPicPr>
          <p:nvPr/>
        </p:nvPicPr>
        <p:blipFill rotWithShape="1">
          <a:blip r:embed="rId5">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3178458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fade">
                                      <p:cBhvr>
                                        <p:cTn id="7" dur="500"/>
                                        <p:tgtEl>
                                          <p:spTgt spid="14">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9062512" cy="523220"/>
          </a:xfrm>
          <a:prstGeom prst="rect">
            <a:avLst/>
          </a:prstGeom>
          <a:noFill/>
        </p:spPr>
        <p:txBody>
          <a:bodyPr wrap="square" rtlCol="0">
            <a:spAutoFit/>
          </a:bodyPr>
          <a:lstStyle/>
          <a:p>
            <a:r>
              <a:rPr lang="en-GB" sz="2800" b="1" dirty="0">
                <a:solidFill>
                  <a:srgbClr val="008B95"/>
                </a:solidFill>
                <a:latin typeface="Arial" panose="020B0604020202020204" pitchFamily="34" charset="0"/>
                <a:cs typeface="Arial" panose="020B0604020202020204" pitchFamily="34" charset="0"/>
              </a:rPr>
              <a:t>Technical obstacles impeding ORR</a:t>
            </a:r>
            <a:endParaRPr lang="en-GB" sz="2800" b="1" u="sng" dirty="0">
              <a:solidFill>
                <a:srgbClr val="008B95"/>
              </a:solidFill>
              <a:latin typeface="Arial" panose="020B06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id="{846BA39C-6244-4AA8-9D10-641487F0926A}"/>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400" dirty="0">
              <a:solidFill>
                <a:srgbClr val="008B95"/>
              </a:solidFill>
            </a:endParaRPr>
          </a:p>
        </p:txBody>
      </p:sp>
      <p:sp>
        <p:nvSpPr>
          <p:cNvPr id="8" name="Slide Number Placeholder 7">
            <a:extLst>
              <a:ext uri="{FF2B5EF4-FFF2-40B4-BE49-F238E27FC236}">
                <a16:creationId xmlns:a16="http://schemas.microsoft.com/office/drawing/2014/main" id="{C3703CC0-8271-4964-B3BA-8BDE10CD86CF}"/>
              </a:ext>
            </a:extLst>
          </p:cNvPr>
          <p:cNvSpPr>
            <a:spLocks noGrp="1"/>
          </p:cNvSpPr>
          <p:nvPr>
            <p:ph type="sldNum" sz="quarter" idx="12"/>
          </p:nvPr>
        </p:nvSpPr>
        <p:spPr/>
        <p:txBody>
          <a:bodyPr/>
          <a:lstStyle/>
          <a:p>
            <a:fld id="{330EA680-D336-4FF7-8B7A-9848BB0A1C32}" type="slidenum">
              <a:rPr lang="en-GB" smtClean="0"/>
              <a:pPr/>
              <a:t>32</a:t>
            </a:fld>
            <a:endParaRPr lang="en-GB"/>
          </a:p>
        </p:txBody>
      </p:sp>
      <p:sp>
        <p:nvSpPr>
          <p:cNvPr id="6" name="TextBox 5">
            <a:extLst>
              <a:ext uri="{FF2B5EF4-FFF2-40B4-BE49-F238E27FC236}">
                <a16:creationId xmlns:a16="http://schemas.microsoft.com/office/drawing/2014/main" id="{6E3428B4-3706-4EF0-8351-D3B75028B678}"/>
              </a:ext>
            </a:extLst>
          </p:cNvPr>
          <p:cNvSpPr txBox="1"/>
          <p:nvPr/>
        </p:nvSpPr>
        <p:spPr>
          <a:xfrm>
            <a:off x="745724" y="1825625"/>
            <a:ext cx="9832846" cy="2492990"/>
          </a:xfrm>
          <a:prstGeom prst="rect">
            <a:avLst/>
          </a:prstGeom>
          <a:noFill/>
        </p:spPr>
        <p:txBody>
          <a:bodyPr wrap="square" rtlCol="0">
            <a:spAutoFit/>
          </a:bodyPr>
          <a:lstStyle/>
          <a:p>
            <a:pPr marL="342900" indent="-342900">
              <a:buFont typeface="Arial" panose="020B0604020202020204" pitchFamily="34" charset="0"/>
              <a:buChar char="•"/>
            </a:pPr>
            <a:r>
              <a:rPr lang="en-GB" sz="2400" i="1" u="sng" dirty="0">
                <a:solidFill>
                  <a:srgbClr val="008B95"/>
                </a:solidFill>
              </a:rPr>
              <a:t>Severe</a:t>
            </a:r>
            <a:r>
              <a:rPr lang="en-GB" sz="2400" dirty="0">
                <a:solidFill>
                  <a:srgbClr val="008B95"/>
                </a:solidFill>
              </a:rPr>
              <a:t> issues require time, knowledge about the programming language, and understanding of the source code.</a:t>
            </a:r>
          </a:p>
          <a:p>
            <a:pPr marL="342900" indent="-342900">
              <a:buFont typeface="Arial" panose="020B0604020202020204" pitchFamily="34" charset="0"/>
              <a:buChar char="•"/>
            </a:pPr>
            <a:r>
              <a:rPr lang="en-GB" sz="2400" dirty="0">
                <a:solidFill>
                  <a:srgbClr val="008B95"/>
                </a:solidFill>
              </a:rPr>
              <a:t>Example error: </a:t>
            </a:r>
            <a:r>
              <a:rPr lang="en-GB" sz="2400" i="1" dirty="0">
                <a:solidFill>
                  <a:srgbClr val="008B95"/>
                </a:solidFill>
              </a:rPr>
              <a:t>cannot open file dataABC.csv. No such file or directory.</a:t>
            </a:r>
          </a:p>
          <a:p>
            <a:pPr marL="800100" lvl="1" indent="-342900">
              <a:buFont typeface="Arial" panose="020B0604020202020204" pitchFamily="34" charset="0"/>
              <a:buChar char="•"/>
            </a:pPr>
            <a:r>
              <a:rPr lang="en-GB" sz="2000" dirty="0">
                <a:solidFill>
                  <a:srgbClr val="008B95"/>
                </a:solidFill>
              </a:rPr>
              <a:t>Was the file available in the folder? No</a:t>
            </a:r>
          </a:p>
          <a:p>
            <a:pPr marL="800100" lvl="1" indent="-342900">
              <a:buFont typeface="Arial" panose="020B0604020202020204" pitchFamily="34" charset="0"/>
              <a:buChar char="•"/>
            </a:pPr>
            <a:r>
              <a:rPr lang="en-GB" sz="2000" dirty="0">
                <a:solidFill>
                  <a:srgbClr val="008B95"/>
                </a:solidFill>
              </a:rPr>
              <a:t>Was the file created by the source code? No </a:t>
            </a:r>
          </a:p>
          <a:p>
            <a:pPr marL="800100" lvl="1" indent="-342900">
              <a:buFont typeface="Arial" panose="020B0604020202020204" pitchFamily="34" charset="0"/>
              <a:buChar char="•"/>
            </a:pPr>
            <a:r>
              <a:rPr lang="en-GB" sz="2000" dirty="0">
                <a:solidFill>
                  <a:srgbClr val="008B95"/>
                </a:solidFill>
              </a:rPr>
              <a:t>Contact author </a:t>
            </a:r>
            <a:r>
              <a:rPr lang="en-GB" sz="2000" dirty="0">
                <a:solidFill>
                  <a:srgbClr val="008B95"/>
                </a:solidFill>
                <a:sym typeface="Wingdings" panose="05000000000000000000" pitchFamily="2" charset="2"/>
              </a:rPr>
              <a:t> get </a:t>
            </a:r>
            <a:r>
              <a:rPr lang="en-GB" sz="2000" b="1" dirty="0">
                <a:solidFill>
                  <a:srgbClr val="008B95"/>
                </a:solidFill>
                <a:sym typeface="Wingdings" panose="05000000000000000000" pitchFamily="2" charset="2"/>
              </a:rPr>
              <a:t>missing</a:t>
            </a:r>
            <a:r>
              <a:rPr lang="en-GB" sz="2000" dirty="0">
                <a:solidFill>
                  <a:srgbClr val="008B95"/>
                </a:solidFill>
                <a:sym typeface="Wingdings" panose="05000000000000000000" pitchFamily="2" charset="2"/>
              </a:rPr>
              <a:t> source code snippet that produced dataABC.csv.</a:t>
            </a:r>
          </a:p>
          <a:p>
            <a:pPr marL="342900" indent="-342900">
              <a:buFont typeface="Arial" panose="020B0604020202020204" pitchFamily="34" charset="0"/>
              <a:buChar char="•"/>
            </a:pPr>
            <a:r>
              <a:rPr lang="en-GB" sz="2400" dirty="0">
                <a:solidFill>
                  <a:srgbClr val="008B95"/>
                </a:solidFill>
                <a:sym typeface="Wingdings" panose="05000000000000000000" pitchFamily="2" charset="2"/>
              </a:rPr>
              <a:t>Solution: Ask a colleague to run your analysis.</a:t>
            </a:r>
            <a:endParaRPr lang="en-GB" sz="2400" dirty="0">
              <a:solidFill>
                <a:srgbClr val="008B95"/>
              </a:solidFill>
            </a:endParaRPr>
          </a:p>
        </p:txBody>
      </p:sp>
      <p:sp>
        <p:nvSpPr>
          <p:cNvPr id="9" name="TextBox 8">
            <a:extLst>
              <a:ext uri="{FF2B5EF4-FFF2-40B4-BE49-F238E27FC236}">
                <a16:creationId xmlns:a16="http://schemas.microsoft.com/office/drawing/2014/main" id="{05DB2E0A-23ED-44CC-9371-3B9DCFCBC5DB}"/>
              </a:ext>
            </a:extLst>
          </p:cNvPr>
          <p:cNvSpPr txBox="1"/>
          <p:nvPr/>
        </p:nvSpPr>
        <p:spPr>
          <a:xfrm>
            <a:off x="354620" y="6381750"/>
            <a:ext cx="5326905" cy="307777"/>
          </a:xfrm>
          <a:prstGeom prst="rect">
            <a:avLst/>
          </a:prstGeom>
          <a:noFill/>
        </p:spPr>
        <p:txBody>
          <a:bodyPr wrap="square" rtlCol="0">
            <a:spAutoFit/>
          </a:bodyPr>
          <a:lstStyle/>
          <a:p>
            <a:pPr>
              <a:defRPr/>
            </a:pPr>
            <a:r>
              <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rPr>
              <a:t>Further reading: </a:t>
            </a:r>
            <a:r>
              <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hlinkClick r:id="rId3"/>
              </a:rPr>
              <a:t>Konkol et al. (2018)</a:t>
            </a:r>
            <a:endPar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endParaRPr>
          </a:p>
        </p:txBody>
      </p:sp>
      <p:pic>
        <p:nvPicPr>
          <p:cNvPr id="7" name="Graphic 6" descr="Sad face outline with solid fill">
            <a:extLst>
              <a:ext uri="{FF2B5EF4-FFF2-40B4-BE49-F238E27FC236}">
                <a16:creationId xmlns:a16="http://schemas.microsoft.com/office/drawing/2014/main" id="{CBE96963-959F-4154-9F57-250ACBD8CC2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43264" y="2948331"/>
            <a:ext cx="338959" cy="338959"/>
          </a:xfrm>
          <a:prstGeom prst="rect">
            <a:avLst/>
          </a:prstGeom>
        </p:spPr>
      </p:pic>
      <p:pic>
        <p:nvPicPr>
          <p:cNvPr id="11" name="Graphic 10" descr="Sad face outline with solid fill">
            <a:extLst>
              <a:ext uri="{FF2B5EF4-FFF2-40B4-BE49-F238E27FC236}">
                <a16:creationId xmlns:a16="http://schemas.microsoft.com/office/drawing/2014/main" id="{A0B66819-CB83-47A1-BF12-B953DF3DD08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65158" y="3273691"/>
            <a:ext cx="338959" cy="338959"/>
          </a:xfrm>
          <a:prstGeom prst="rect">
            <a:avLst/>
          </a:prstGeom>
        </p:spPr>
      </p:pic>
      <p:pic>
        <p:nvPicPr>
          <p:cNvPr id="2" name="Grafik 1">
            <a:extLst>
              <a:ext uri="{FF2B5EF4-FFF2-40B4-BE49-F238E27FC236}">
                <a16:creationId xmlns:a16="http://schemas.microsoft.com/office/drawing/2014/main" id="{6221D05C-02A3-89B5-0A92-880872A0F4CD}"/>
              </a:ext>
            </a:extLst>
          </p:cNvPr>
          <p:cNvPicPr>
            <a:picLocks noChangeAspect="1"/>
          </p:cNvPicPr>
          <p:nvPr/>
        </p:nvPicPr>
        <p:blipFill rotWithShape="1">
          <a:blip r:embed="rId6">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3062080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Effect transition="in" filter="fade">
                                      <p:cBhvr>
                                        <p:cTn id="15" dur="500"/>
                                        <p:tgtEl>
                                          <p:spTgt spid="6">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Effect transition="in" filter="fade">
                                      <p:cBhvr>
                                        <p:cTn id="23" dur="500"/>
                                        <p:tgtEl>
                                          <p:spTgt spid="6">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fade">
                                      <p:cBhvr>
                                        <p:cTn id="28"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9062512" cy="523220"/>
          </a:xfrm>
          <a:prstGeom prst="rect">
            <a:avLst/>
          </a:prstGeom>
          <a:noFill/>
        </p:spPr>
        <p:txBody>
          <a:bodyPr wrap="square" rtlCol="0">
            <a:spAutoFit/>
          </a:bodyPr>
          <a:lstStyle/>
          <a:p>
            <a:r>
              <a:rPr lang="en-GB" sz="2800" b="1" dirty="0">
                <a:solidFill>
                  <a:srgbClr val="008B95"/>
                </a:solidFill>
                <a:latin typeface="Arial" panose="020B0604020202020204" pitchFamily="34" charset="0"/>
                <a:cs typeface="Arial" panose="020B0604020202020204" pitchFamily="34" charset="0"/>
              </a:rPr>
              <a:t>Technical obstacles impeding ORR</a:t>
            </a:r>
            <a:endParaRPr lang="en-GB" sz="2800" b="1" u="sng" dirty="0">
              <a:solidFill>
                <a:srgbClr val="008B95"/>
              </a:solidFill>
              <a:latin typeface="Arial" panose="020B06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id="{846BA39C-6244-4AA8-9D10-641487F0926A}"/>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400" dirty="0">
              <a:solidFill>
                <a:srgbClr val="008B95"/>
              </a:solidFill>
            </a:endParaRPr>
          </a:p>
        </p:txBody>
      </p:sp>
      <p:sp>
        <p:nvSpPr>
          <p:cNvPr id="8" name="Slide Number Placeholder 7">
            <a:extLst>
              <a:ext uri="{FF2B5EF4-FFF2-40B4-BE49-F238E27FC236}">
                <a16:creationId xmlns:a16="http://schemas.microsoft.com/office/drawing/2014/main" id="{C3703CC0-8271-4964-B3BA-8BDE10CD86CF}"/>
              </a:ext>
            </a:extLst>
          </p:cNvPr>
          <p:cNvSpPr>
            <a:spLocks noGrp="1"/>
          </p:cNvSpPr>
          <p:nvPr>
            <p:ph type="sldNum" sz="quarter" idx="12"/>
          </p:nvPr>
        </p:nvSpPr>
        <p:spPr/>
        <p:txBody>
          <a:bodyPr/>
          <a:lstStyle/>
          <a:p>
            <a:fld id="{330EA680-D336-4FF7-8B7A-9848BB0A1C32}" type="slidenum">
              <a:rPr lang="en-GB" smtClean="0"/>
              <a:pPr/>
              <a:t>33</a:t>
            </a:fld>
            <a:endParaRPr lang="en-GB"/>
          </a:p>
        </p:txBody>
      </p:sp>
      <p:pic>
        <p:nvPicPr>
          <p:cNvPr id="9" name="Picture 8">
            <a:extLst>
              <a:ext uri="{FF2B5EF4-FFF2-40B4-BE49-F238E27FC236}">
                <a16:creationId xmlns:a16="http://schemas.microsoft.com/office/drawing/2014/main" id="{A3B94AA4-AA7C-48E4-9876-EF1357AB77C0}"/>
              </a:ext>
            </a:extLst>
          </p:cNvPr>
          <p:cNvPicPr>
            <a:picLocks noChangeAspect="1"/>
          </p:cNvPicPr>
          <p:nvPr/>
        </p:nvPicPr>
        <p:blipFill>
          <a:blip r:embed="rId3"/>
          <a:stretch>
            <a:fillRect/>
          </a:stretch>
        </p:blipFill>
        <p:spPr>
          <a:xfrm>
            <a:off x="483712" y="2579151"/>
            <a:ext cx="5379206" cy="2641321"/>
          </a:xfrm>
          <a:prstGeom prst="rect">
            <a:avLst/>
          </a:prstGeom>
        </p:spPr>
      </p:pic>
      <p:sp>
        <p:nvSpPr>
          <p:cNvPr id="13" name="TextBox 12">
            <a:extLst>
              <a:ext uri="{FF2B5EF4-FFF2-40B4-BE49-F238E27FC236}">
                <a16:creationId xmlns:a16="http://schemas.microsoft.com/office/drawing/2014/main" id="{C753293A-FD69-454F-A211-4707E42C0ADA}"/>
              </a:ext>
            </a:extLst>
          </p:cNvPr>
          <p:cNvSpPr txBox="1"/>
          <p:nvPr/>
        </p:nvSpPr>
        <p:spPr>
          <a:xfrm>
            <a:off x="791302" y="1864194"/>
            <a:ext cx="2011680" cy="461665"/>
          </a:xfrm>
          <a:prstGeom prst="rect">
            <a:avLst/>
          </a:prstGeom>
          <a:noFill/>
        </p:spPr>
        <p:txBody>
          <a:bodyPr wrap="square" rtlCol="0">
            <a:spAutoFit/>
          </a:bodyPr>
          <a:lstStyle/>
          <a:p>
            <a:r>
              <a:rPr lang="en-GB" sz="2400" dirty="0">
                <a:solidFill>
                  <a:srgbClr val="008B95"/>
                </a:solidFill>
              </a:rPr>
              <a:t>Original figure</a:t>
            </a:r>
          </a:p>
        </p:txBody>
      </p:sp>
      <p:sp>
        <p:nvSpPr>
          <p:cNvPr id="18" name="TextBox 17">
            <a:extLst>
              <a:ext uri="{FF2B5EF4-FFF2-40B4-BE49-F238E27FC236}">
                <a16:creationId xmlns:a16="http://schemas.microsoft.com/office/drawing/2014/main" id="{A93546CF-D7A7-4E36-980D-981C028ABAA5}"/>
              </a:ext>
            </a:extLst>
          </p:cNvPr>
          <p:cNvSpPr txBox="1"/>
          <p:nvPr/>
        </p:nvSpPr>
        <p:spPr>
          <a:xfrm>
            <a:off x="6569950" y="1862908"/>
            <a:ext cx="2939809" cy="461665"/>
          </a:xfrm>
          <a:prstGeom prst="rect">
            <a:avLst/>
          </a:prstGeom>
          <a:noFill/>
        </p:spPr>
        <p:txBody>
          <a:bodyPr wrap="square" rtlCol="0">
            <a:spAutoFit/>
          </a:bodyPr>
          <a:lstStyle/>
          <a:p>
            <a:r>
              <a:rPr lang="en-GB" sz="2400" dirty="0">
                <a:solidFill>
                  <a:srgbClr val="008B95"/>
                </a:solidFill>
              </a:rPr>
              <a:t>Reproduced figure</a:t>
            </a:r>
          </a:p>
        </p:txBody>
      </p:sp>
      <p:sp>
        <p:nvSpPr>
          <p:cNvPr id="16" name="TextBox 15">
            <a:extLst>
              <a:ext uri="{FF2B5EF4-FFF2-40B4-BE49-F238E27FC236}">
                <a16:creationId xmlns:a16="http://schemas.microsoft.com/office/drawing/2014/main" id="{762E5177-674F-4FC1-A047-800365132988}"/>
              </a:ext>
            </a:extLst>
          </p:cNvPr>
          <p:cNvSpPr txBox="1"/>
          <p:nvPr/>
        </p:nvSpPr>
        <p:spPr>
          <a:xfrm>
            <a:off x="354620" y="6381750"/>
            <a:ext cx="5326905" cy="307777"/>
          </a:xfrm>
          <a:prstGeom prst="rect">
            <a:avLst/>
          </a:prstGeom>
          <a:noFill/>
        </p:spPr>
        <p:txBody>
          <a:bodyPr wrap="square" rtlCol="0">
            <a:spAutoFit/>
          </a:bodyPr>
          <a:lstStyle/>
          <a:p>
            <a:pPr>
              <a:defRPr/>
            </a:pPr>
            <a:r>
              <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rPr>
              <a:t>Further reading: </a:t>
            </a:r>
            <a:r>
              <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hlinkClick r:id="rId4"/>
              </a:rPr>
              <a:t>Konkol et al. (2018)</a:t>
            </a:r>
            <a:endPar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endParaRPr>
          </a:p>
        </p:txBody>
      </p:sp>
      <p:pic>
        <p:nvPicPr>
          <p:cNvPr id="2" name="Grafik 1">
            <a:extLst>
              <a:ext uri="{FF2B5EF4-FFF2-40B4-BE49-F238E27FC236}">
                <a16:creationId xmlns:a16="http://schemas.microsoft.com/office/drawing/2014/main" id="{571F1A20-E4A5-05BF-1DEE-3A328CDC40BD}"/>
              </a:ext>
            </a:extLst>
          </p:cNvPr>
          <p:cNvPicPr>
            <a:picLocks noChangeAspect="1"/>
          </p:cNvPicPr>
          <p:nvPr/>
        </p:nvPicPr>
        <p:blipFill rotWithShape="1">
          <a:blip r:embed="rId5">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pic>
        <p:nvPicPr>
          <p:cNvPr id="11" name="Grafik 10">
            <a:extLst>
              <a:ext uri="{FF2B5EF4-FFF2-40B4-BE49-F238E27FC236}">
                <a16:creationId xmlns:a16="http://schemas.microsoft.com/office/drawing/2014/main" id="{49EA1762-19E6-0BF7-6FB2-9C967F2E256A}"/>
              </a:ext>
            </a:extLst>
          </p:cNvPr>
          <p:cNvPicPr>
            <a:picLocks noChangeAspect="1"/>
          </p:cNvPicPr>
          <p:nvPr/>
        </p:nvPicPr>
        <p:blipFill>
          <a:blip r:embed="rId6"/>
          <a:stretch>
            <a:fillRect/>
          </a:stretch>
        </p:blipFill>
        <p:spPr>
          <a:xfrm>
            <a:off x="6435569" y="2634343"/>
            <a:ext cx="4918231" cy="2329303"/>
          </a:xfrm>
          <a:prstGeom prst="rect">
            <a:avLst/>
          </a:prstGeom>
        </p:spPr>
      </p:pic>
    </p:spTree>
    <p:extLst>
      <p:ext uri="{BB962C8B-B14F-4D97-AF65-F5344CB8AC3E}">
        <p14:creationId xmlns:p14="http://schemas.microsoft.com/office/powerpoint/2010/main" val="2093775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9062512" cy="523220"/>
          </a:xfrm>
          <a:prstGeom prst="rect">
            <a:avLst/>
          </a:prstGeom>
          <a:noFill/>
        </p:spPr>
        <p:txBody>
          <a:bodyPr wrap="square" rtlCol="0">
            <a:spAutoFit/>
          </a:bodyPr>
          <a:lstStyle/>
          <a:p>
            <a:r>
              <a:rPr lang="en-GB" sz="2800" b="1" dirty="0">
                <a:solidFill>
                  <a:srgbClr val="008B95"/>
                </a:solidFill>
                <a:latin typeface="Arial" panose="020B0604020202020204" pitchFamily="34" charset="0"/>
                <a:cs typeface="Arial" panose="020B0604020202020204" pitchFamily="34" charset="0"/>
              </a:rPr>
              <a:t>Technical obstacles impeding ORR</a:t>
            </a:r>
            <a:endParaRPr lang="en-GB" sz="2800" b="1" u="sng" dirty="0">
              <a:solidFill>
                <a:srgbClr val="008B95"/>
              </a:solidFill>
              <a:latin typeface="Arial" panose="020B06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id="{846BA39C-6244-4AA8-9D10-641487F0926A}"/>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400" dirty="0">
              <a:solidFill>
                <a:srgbClr val="008B95"/>
              </a:solidFill>
            </a:endParaRPr>
          </a:p>
        </p:txBody>
      </p:sp>
      <p:sp>
        <p:nvSpPr>
          <p:cNvPr id="8" name="Slide Number Placeholder 7">
            <a:extLst>
              <a:ext uri="{FF2B5EF4-FFF2-40B4-BE49-F238E27FC236}">
                <a16:creationId xmlns:a16="http://schemas.microsoft.com/office/drawing/2014/main" id="{C3703CC0-8271-4964-B3BA-8BDE10CD86CF}"/>
              </a:ext>
            </a:extLst>
          </p:cNvPr>
          <p:cNvSpPr>
            <a:spLocks noGrp="1"/>
          </p:cNvSpPr>
          <p:nvPr>
            <p:ph type="sldNum" sz="quarter" idx="12"/>
          </p:nvPr>
        </p:nvSpPr>
        <p:spPr/>
        <p:txBody>
          <a:bodyPr/>
          <a:lstStyle/>
          <a:p>
            <a:fld id="{330EA680-D336-4FF7-8B7A-9848BB0A1C32}" type="slidenum">
              <a:rPr lang="en-GB" smtClean="0"/>
              <a:pPr/>
              <a:t>34</a:t>
            </a:fld>
            <a:endParaRPr lang="en-GB"/>
          </a:p>
        </p:txBody>
      </p:sp>
      <p:pic>
        <p:nvPicPr>
          <p:cNvPr id="6" name="Picture 5">
            <a:extLst>
              <a:ext uri="{FF2B5EF4-FFF2-40B4-BE49-F238E27FC236}">
                <a16:creationId xmlns:a16="http://schemas.microsoft.com/office/drawing/2014/main" id="{6B2C6CAD-57A9-4839-8E30-CDF450AA42BA}"/>
              </a:ext>
            </a:extLst>
          </p:cNvPr>
          <p:cNvPicPr>
            <a:picLocks noChangeAspect="1"/>
          </p:cNvPicPr>
          <p:nvPr/>
        </p:nvPicPr>
        <p:blipFill>
          <a:blip r:embed="rId3"/>
          <a:stretch>
            <a:fillRect/>
          </a:stretch>
        </p:blipFill>
        <p:spPr>
          <a:xfrm>
            <a:off x="6178566" y="2275444"/>
            <a:ext cx="5222132" cy="2694398"/>
          </a:xfrm>
          <a:prstGeom prst="rect">
            <a:avLst/>
          </a:prstGeom>
        </p:spPr>
      </p:pic>
      <p:pic>
        <p:nvPicPr>
          <p:cNvPr id="9" name="Picture 8">
            <a:extLst>
              <a:ext uri="{FF2B5EF4-FFF2-40B4-BE49-F238E27FC236}">
                <a16:creationId xmlns:a16="http://schemas.microsoft.com/office/drawing/2014/main" id="{A3B94AA4-AA7C-48E4-9876-EF1357AB77C0}"/>
              </a:ext>
            </a:extLst>
          </p:cNvPr>
          <p:cNvPicPr>
            <a:picLocks noChangeAspect="1"/>
          </p:cNvPicPr>
          <p:nvPr/>
        </p:nvPicPr>
        <p:blipFill>
          <a:blip r:embed="rId4"/>
          <a:stretch>
            <a:fillRect/>
          </a:stretch>
        </p:blipFill>
        <p:spPr>
          <a:xfrm>
            <a:off x="483712" y="2579151"/>
            <a:ext cx="5379206" cy="2641321"/>
          </a:xfrm>
          <a:prstGeom prst="rect">
            <a:avLst/>
          </a:prstGeom>
        </p:spPr>
      </p:pic>
      <p:sp>
        <p:nvSpPr>
          <p:cNvPr id="13" name="TextBox 12">
            <a:extLst>
              <a:ext uri="{FF2B5EF4-FFF2-40B4-BE49-F238E27FC236}">
                <a16:creationId xmlns:a16="http://schemas.microsoft.com/office/drawing/2014/main" id="{C753293A-FD69-454F-A211-4707E42C0ADA}"/>
              </a:ext>
            </a:extLst>
          </p:cNvPr>
          <p:cNvSpPr txBox="1"/>
          <p:nvPr/>
        </p:nvSpPr>
        <p:spPr>
          <a:xfrm>
            <a:off x="791302" y="1864194"/>
            <a:ext cx="2011680" cy="461665"/>
          </a:xfrm>
          <a:prstGeom prst="rect">
            <a:avLst/>
          </a:prstGeom>
          <a:noFill/>
        </p:spPr>
        <p:txBody>
          <a:bodyPr wrap="square" rtlCol="0">
            <a:spAutoFit/>
          </a:bodyPr>
          <a:lstStyle/>
          <a:p>
            <a:r>
              <a:rPr lang="en-GB" sz="2400" dirty="0">
                <a:solidFill>
                  <a:srgbClr val="008B95"/>
                </a:solidFill>
              </a:rPr>
              <a:t>Original figure</a:t>
            </a:r>
          </a:p>
        </p:txBody>
      </p:sp>
      <p:sp>
        <p:nvSpPr>
          <p:cNvPr id="18" name="TextBox 17">
            <a:extLst>
              <a:ext uri="{FF2B5EF4-FFF2-40B4-BE49-F238E27FC236}">
                <a16:creationId xmlns:a16="http://schemas.microsoft.com/office/drawing/2014/main" id="{A93546CF-D7A7-4E36-980D-981C028ABAA5}"/>
              </a:ext>
            </a:extLst>
          </p:cNvPr>
          <p:cNvSpPr txBox="1"/>
          <p:nvPr/>
        </p:nvSpPr>
        <p:spPr>
          <a:xfrm>
            <a:off x="6569950" y="1862908"/>
            <a:ext cx="2939809" cy="461665"/>
          </a:xfrm>
          <a:prstGeom prst="rect">
            <a:avLst/>
          </a:prstGeom>
          <a:noFill/>
        </p:spPr>
        <p:txBody>
          <a:bodyPr wrap="square" rtlCol="0">
            <a:spAutoFit/>
          </a:bodyPr>
          <a:lstStyle/>
          <a:p>
            <a:r>
              <a:rPr lang="en-GB" sz="2400" dirty="0">
                <a:solidFill>
                  <a:srgbClr val="008B95"/>
                </a:solidFill>
              </a:rPr>
              <a:t>Reproduced figure</a:t>
            </a:r>
          </a:p>
        </p:txBody>
      </p:sp>
      <p:cxnSp>
        <p:nvCxnSpPr>
          <p:cNvPr id="19" name="Straight Arrow Connector 18">
            <a:extLst>
              <a:ext uri="{FF2B5EF4-FFF2-40B4-BE49-F238E27FC236}">
                <a16:creationId xmlns:a16="http://schemas.microsoft.com/office/drawing/2014/main" id="{DFB865DF-1264-484A-AB94-E567B492FCC1}"/>
              </a:ext>
            </a:extLst>
          </p:cNvPr>
          <p:cNvCxnSpPr/>
          <p:nvPr/>
        </p:nvCxnSpPr>
        <p:spPr>
          <a:xfrm flipV="1">
            <a:off x="8934138" y="3429000"/>
            <a:ext cx="482994" cy="603354"/>
          </a:xfrm>
          <a:prstGeom prst="straightConnector1">
            <a:avLst/>
          </a:prstGeom>
          <a:ln w="76200">
            <a:solidFill>
              <a:srgbClr val="008B95"/>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9D50C65-98C1-45DD-994D-8312C9AE5907}"/>
              </a:ext>
            </a:extLst>
          </p:cNvPr>
          <p:cNvCxnSpPr>
            <a:cxnSpLocks/>
          </p:cNvCxnSpPr>
          <p:nvPr/>
        </p:nvCxnSpPr>
        <p:spPr>
          <a:xfrm>
            <a:off x="10654163" y="1697927"/>
            <a:ext cx="329066" cy="705216"/>
          </a:xfrm>
          <a:prstGeom prst="straightConnector1">
            <a:avLst/>
          </a:prstGeom>
          <a:ln w="76200">
            <a:solidFill>
              <a:srgbClr val="008B95"/>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BDCADA78-8858-4DD0-9DC0-0E63BE1DABCB}"/>
              </a:ext>
            </a:extLst>
          </p:cNvPr>
          <p:cNvCxnSpPr>
            <a:cxnSpLocks/>
          </p:cNvCxnSpPr>
          <p:nvPr/>
        </p:nvCxnSpPr>
        <p:spPr>
          <a:xfrm flipH="1">
            <a:off x="11114317" y="1993670"/>
            <a:ext cx="325182" cy="661805"/>
          </a:xfrm>
          <a:prstGeom prst="straightConnector1">
            <a:avLst/>
          </a:prstGeom>
          <a:ln w="76200">
            <a:solidFill>
              <a:srgbClr val="008B95"/>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C00FC69B-3E03-4E89-9117-7D94A1E92926}"/>
              </a:ext>
            </a:extLst>
          </p:cNvPr>
          <p:cNvCxnSpPr/>
          <p:nvPr/>
        </p:nvCxnSpPr>
        <p:spPr>
          <a:xfrm flipV="1">
            <a:off x="6988545" y="3651544"/>
            <a:ext cx="482994" cy="603354"/>
          </a:xfrm>
          <a:prstGeom prst="straightConnector1">
            <a:avLst/>
          </a:prstGeom>
          <a:ln w="76200">
            <a:solidFill>
              <a:srgbClr val="008B95"/>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762E5177-674F-4FC1-A047-800365132988}"/>
              </a:ext>
            </a:extLst>
          </p:cNvPr>
          <p:cNvSpPr txBox="1"/>
          <p:nvPr/>
        </p:nvSpPr>
        <p:spPr>
          <a:xfrm>
            <a:off x="354620" y="6381750"/>
            <a:ext cx="5326905" cy="307777"/>
          </a:xfrm>
          <a:prstGeom prst="rect">
            <a:avLst/>
          </a:prstGeom>
          <a:noFill/>
        </p:spPr>
        <p:txBody>
          <a:bodyPr wrap="square" rtlCol="0">
            <a:spAutoFit/>
          </a:bodyPr>
          <a:lstStyle/>
          <a:p>
            <a:pPr>
              <a:defRPr/>
            </a:pPr>
            <a:r>
              <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rPr>
              <a:t>Further reading: </a:t>
            </a:r>
            <a:r>
              <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hlinkClick r:id="rId5"/>
              </a:rPr>
              <a:t>Konkol et al. (2018)</a:t>
            </a:r>
            <a:endPar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endParaRPr>
          </a:p>
        </p:txBody>
      </p:sp>
      <p:pic>
        <p:nvPicPr>
          <p:cNvPr id="2" name="Grafik 1">
            <a:extLst>
              <a:ext uri="{FF2B5EF4-FFF2-40B4-BE49-F238E27FC236}">
                <a16:creationId xmlns:a16="http://schemas.microsoft.com/office/drawing/2014/main" id="{571F1A20-E4A5-05BF-1DEE-3A328CDC40BD}"/>
              </a:ext>
            </a:extLst>
          </p:cNvPr>
          <p:cNvPicPr>
            <a:picLocks noChangeAspect="1"/>
          </p:cNvPicPr>
          <p:nvPr/>
        </p:nvPicPr>
        <p:blipFill rotWithShape="1">
          <a:blip r:embed="rId6">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27850522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feld 3"/>
          <p:cNvSpPr txBox="1"/>
          <p:nvPr/>
        </p:nvSpPr>
        <p:spPr>
          <a:xfrm>
            <a:off x="354619" y="639097"/>
            <a:ext cx="1051559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8B95"/>
                </a:solidFill>
                <a:effectLst/>
                <a:uLnTx/>
                <a:uFillTx/>
                <a:latin typeface="Arial" panose="020B0604020202020204" pitchFamily="34" charset="0"/>
                <a:ea typeface="+mn-ea"/>
                <a:cs typeface="Arial" panose="020B0604020202020204" pitchFamily="34" charset="0"/>
              </a:rPr>
              <a:t>Five recommendations for ORR</a:t>
            </a:r>
          </a:p>
        </p:txBody>
      </p:sp>
      <p:sp>
        <p:nvSpPr>
          <p:cNvPr id="5" name="Content Placeholder 2">
            <a:extLst>
              <a:ext uri="{FF2B5EF4-FFF2-40B4-BE49-F238E27FC236}">
                <a16:creationId xmlns:a16="http://schemas.microsoft.com/office/drawing/2014/main" id="{846BA39C-6244-4AA8-9D10-641487F0926A}"/>
              </a:ext>
            </a:extLst>
          </p:cNvPr>
          <p:cNvSpPr txBox="1">
            <a:spLocks/>
          </p:cNvSpPr>
          <p:nvPr/>
        </p:nvSpPr>
        <p:spPr>
          <a:xfrm>
            <a:off x="838200" y="1825624"/>
            <a:ext cx="10515600" cy="469239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008B95"/>
                </a:solidFill>
              </a:rPr>
              <a:t>Recommendation 1:</a:t>
            </a:r>
            <a:r>
              <a:rPr lang="en-GB" sz="2400" dirty="0">
                <a:solidFill>
                  <a:srgbClr val="008B95"/>
                </a:solidFill>
              </a:rPr>
              <a:t> Use open source software instead of commercial software.</a:t>
            </a:r>
          </a:p>
        </p:txBody>
      </p:sp>
      <p:sp>
        <p:nvSpPr>
          <p:cNvPr id="8" name="Slide Number Placeholder 7">
            <a:extLst>
              <a:ext uri="{FF2B5EF4-FFF2-40B4-BE49-F238E27FC236}">
                <a16:creationId xmlns:a16="http://schemas.microsoft.com/office/drawing/2014/main" id="{C997118A-2DFB-4D26-A848-2766060CD467}"/>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127D6DD0-91F7-432C-BF11-C578F4C4499C}"/>
              </a:ext>
            </a:extLst>
          </p:cNvPr>
          <p:cNvSpPr txBox="1"/>
          <p:nvPr/>
        </p:nvSpPr>
        <p:spPr>
          <a:xfrm>
            <a:off x="354620" y="6381575"/>
            <a:ext cx="57413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rPr>
              <a:t>Further reading: </a:t>
            </a:r>
            <a:r>
              <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hlinkClick r:id="rId3"/>
              </a:rPr>
              <a:t>Hasselbring</a:t>
            </a:r>
            <a:r>
              <a:rPr kumimoji="0" lang="en-GB" sz="1400" b="0" i="0" u="none" strike="noStrike" kern="1200" cap="none" spc="0" normalizeH="0" noProof="0" dirty="0">
                <a:ln>
                  <a:noFill/>
                </a:ln>
                <a:solidFill>
                  <a:srgbClr val="008B95"/>
                </a:solidFill>
                <a:effectLst/>
                <a:uLnTx/>
                <a:uFillTx/>
                <a:latin typeface="Calibri" panose="020F0502020204030204"/>
                <a:ea typeface="+mn-ea"/>
                <a:cs typeface="+mn-cs"/>
                <a:hlinkClick r:id="rId3"/>
              </a:rPr>
              <a:t> et al. (2020)</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descr="Microsoft Excel gratis erhalten - PC-WELT">
            <a:hlinkClick r:id="rId4"/>
            <a:extLst>
              <a:ext uri="{FF2B5EF4-FFF2-40B4-BE49-F238E27FC236}">
                <a16:creationId xmlns:a16="http://schemas.microsoft.com/office/drawing/2014/main" id="{252335BD-4B56-407D-B08E-19C3B50993C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6994"/>
          <a:stretch/>
        </p:blipFill>
        <p:spPr bwMode="auto">
          <a:xfrm>
            <a:off x="2233437" y="4867605"/>
            <a:ext cx="1288216" cy="69254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ArcGIS – Wikipedia">
            <a:hlinkClick r:id="rId6"/>
            <a:extLst>
              <a:ext uri="{FF2B5EF4-FFF2-40B4-BE49-F238E27FC236}">
                <a16:creationId xmlns:a16="http://schemas.microsoft.com/office/drawing/2014/main" id="{9C7AFB8E-8C76-46C0-8F44-E0E765EB259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28856" y="3599160"/>
            <a:ext cx="915125" cy="91512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a:hlinkClick r:id="rId8"/>
            <a:extLst>
              <a:ext uri="{FF2B5EF4-FFF2-40B4-BE49-F238E27FC236}">
                <a16:creationId xmlns:a16="http://schemas.microsoft.com/office/drawing/2014/main" id="{0637A4A4-243D-44F6-AC5C-1C8359C0C05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739087" y="3308206"/>
            <a:ext cx="1504229" cy="44907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Stata – Wikipedia">
            <a:hlinkClick r:id="rId10"/>
            <a:extLst>
              <a:ext uri="{FF2B5EF4-FFF2-40B4-BE49-F238E27FC236}">
                <a16:creationId xmlns:a16="http://schemas.microsoft.com/office/drawing/2014/main" id="{950B7C9D-4D51-4938-8793-F6B25A60A7EE}"/>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47026" y="4693212"/>
            <a:ext cx="1318782" cy="43178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ython - telos · '88 gegründet | ISO 9001 seit '97">
            <a:hlinkClick r:id="rId12"/>
            <a:extLst>
              <a:ext uri="{FF2B5EF4-FFF2-40B4-BE49-F238E27FC236}">
                <a16:creationId xmlns:a16="http://schemas.microsoft.com/office/drawing/2014/main" id="{C3FC2490-2854-41E3-963A-81131EDC13F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692323" y="4545679"/>
            <a:ext cx="1815027" cy="61438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hlinkClick r:id="rId14"/>
            <a:extLst>
              <a:ext uri="{FF2B5EF4-FFF2-40B4-BE49-F238E27FC236}">
                <a16:creationId xmlns:a16="http://schemas.microsoft.com/office/drawing/2014/main" id="{8D5DE82A-8C0A-436D-B0CC-7369C2F92146}"/>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689275" y="5485649"/>
            <a:ext cx="2776941" cy="54844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0" descr="R (Programmiersprache) – Wikipedia">
            <a:hlinkClick r:id="rId16"/>
            <a:extLst>
              <a:ext uri="{FF2B5EF4-FFF2-40B4-BE49-F238E27FC236}">
                <a16:creationId xmlns:a16="http://schemas.microsoft.com/office/drawing/2014/main" id="{042C18E5-6835-4A6C-9CF3-1F0903C62045}"/>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621136" y="4154363"/>
            <a:ext cx="804271" cy="62288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SPSS – Wikipedia">
            <a:hlinkClick r:id="rId18"/>
            <a:extLst>
              <a:ext uri="{FF2B5EF4-FFF2-40B4-BE49-F238E27FC236}">
                <a16:creationId xmlns:a16="http://schemas.microsoft.com/office/drawing/2014/main" id="{D02AB2C9-4EC8-4FA0-8A56-EBC11EB2AC62}"/>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481988" y="5162319"/>
            <a:ext cx="830763" cy="8064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Neue geteilte Bildschirmansicht in Google Maps – WikiTechNews">
            <a:hlinkClick r:id="rId20"/>
            <a:extLst>
              <a:ext uri="{FF2B5EF4-FFF2-40B4-BE49-F238E27FC236}">
                <a16:creationId xmlns:a16="http://schemas.microsoft.com/office/drawing/2014/main" id="{0E509B28-C6F8-4484-BEED-AE82F9F0D1A5}"/>
              </a:ext>
            </a:extLst>
          </p:cNvPr>
          <p:cNvPicPr>
            <a:picLocks noChangeAspect="1" noChangeArrowheads="1"/>
          </p:cNvPicPr>
          <p:nvPr/>
        </p:nvPicPr>
        <p:blipFill rotWithShape="1">
          <a:blip r:embed="rId21">
            <a:extLst>
              <a:ext uri="{28A0092B-C50C-407E-A947-70E740481C1C}">
                <a14:useLocalDpi xmlns:a14="http://schemas.microsoft.com/office/drawing/2010/main" val="0"/>
              </a:ext>
            </a:extLst>
          </a:blip>
          <a:srcRect l="22011" r="16033"/>
          <a:stretch/>
        </p:blipFill>
        <p:spPr bwMode="auto">
          <a:xfrm>
            <a:off x="2475574" y="2523773"/>
            <a:ext cx="1021691" cy="96475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Quick exit from editor? / Questions and Answers / OpenStreetMap Forum">
            <a:hlinkClick r:id="rId22"/>
            <a:extLst>
              <a:ext uri="{FF2B5EF4-FFF2-40B4-BE49-F238E27FC236}">
                <a16:creationId xmlns:a16="http://schemas.microsoft.com/office/drawing/2014/main" id="{2ECA024A-C7BC-4DF3-A3F2-FDC3DCC05125}"/>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739087" y="2322092"/>
            <a:ext cx="2153029" cy="719521"/>
          </a:xfrm>
          <a:prstGeom prst="rect">
            <a:avLst/>
          </a:prstGeom>
          <a:noFill/>
          <a:extLst>
            <a:ext uri="{909E8E84-426E-40DD-AFC4-6F175D3DCCD1}">
              <a14:hiddenFill xmlns:a14="http://schemas.microsoft.com/office/drawing/2010/main">
                <a:solidFill>
                  <a:srgbClr val="FFFFFF"/>
                </a:solidFill>
              </a14:hiddenFill>
            </a:ext>
          </a:extLst>
        </p:spPr>
      </p:pic>
      <p:cxnSp>
        <p:nvCxnSpPr>
          <p:cNvPr id="20" name="Straight Arrow Connector 19">
            <a:extLst>
              <a:ext uri="{FF2B5EF4-FFF2-40B4-BE49-F238E27FC236}">
                <a16:creationId xmlns:a16="http://schemas.microsoft.com/office/drawing/2014/main" id="{04BE3E7B-A6E9-4141-B274-1BA41C7D9C53}"/>
              </a:ext>
            </a:extLst>
          </p:cNvPr>
          <p:cNvCxnSpPr>
            <a:stCxn id="18" idx="3"/>
            <a:endCxn id="19" idx="1"/>
          </p:cNvCxnSpPr>
          <p:nvPr/>
        </p:nvCxnSpPr>
        <p:spPr>
          <a:xfrm flipV="1">
            <a:off x="3497265" y="2681853"/>
            <a:ext cx="3241822" cy="324297"/>
          </a:xfrm>
          <a:prstGeom prst="straightConnector1">
            <a:avLst/>
          </a:prstGeom>
          <a:ln w="38100">
            <a:solidFill>
              <a:srgbClr val="008B95"/>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5E6269B5-D7BC-4E2D-8140-DDB947A9034B}"/>
              </a:ext>
            </a:extLst>
          </p:cNvPr>
          <p:cNvCxnSpPr>
            <a:stCxn id="10" idx="3"/>
            <a:endCxn id="11" idx="1"/>
          </p:cNvCxnSpPr>
          <p:nvPr/>
        </p:nvCxnSpPr>
        <p:spPr>
          <a:xfrm flipV="1">
            <a:off x="3443981" y="3532745"/>
            <a:ext cx="3295106" cy="523978"/>
          </a:xfrm>
          <a:prstGeom prst="straightConnector1">
            <a:avLst/>
          </a:prstGeom>
          <a:ln w="38100">
            <a:solidFill>
              <a:srgbClr val="008B95"/>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249D62E4-9CC0-4DFB-950E-7781AF28032B}"/>
              </a:ext>
            </a:extLst>
          </p:cNvPr>
          <p:cNvCxnSpPr>
            <a:cxnSpLocks/>
            <a:stCxn id="9" idx="3"/>
            <a:endCxn id="13" idx="1"/>
          </p:cNvCxnSpPr>
          <p:nvPr/>
        </p:nvCxnSpPr>
        <p:spPr>
          <a:xfrm flipV="1">
            <a:off x="3521653" y="4852874"/>
            <a:ext cx="3170670" cy="361004"/>
          </a:xfrm>
          <a:prstGeom prst="straightConnector1">
            <a:avLst/>
          </a:prstGeom>
          <a:ln w="38100">
            <a:solidFill>
              <a:srgbClr val="008B95"/>
            </a:solidFill>
            <a:tailEnd type="triangle"/>
          </a:ln>
        </p:spPr>
        <p:style>
          <a:lnRef idx="1">
            <a:schemeClr val="accent1"/>
          </a:lnRef>
          <a:fillRef idx="0">
            <a:schemeClr val="accent1"/>
          </a:fillRef>
          <a:effectRef idx="0">
            <a:schemeClr val="accent1"/>
          </a:effectRef>
          <a:fontRef idx="minor">
            <a:schemeClr val="tx1"/>
          </a:fontRef>
        </p:style>
      </p:cxnSp>
      <p:pic>
        <p:nvPicPr>
          <p:cNvPr id="6" name="Grafik 5">
            <a:extLst>
              <a:ext uri="{FF2B5EF4-FFF2-40B4-BE49-F238E27FC236}">
                <a16:creationId xmlns:a16="http://schemas.microsoft.com/office/drawing/2014/main" id="{0CA5207B-671D-AC96-B1A0-BBA1A1DD829A}"/>
              </a:ext>
            </a:extLst>
          </p:cNvPr>
          <p:cNvPicPr>
            <a:picLocks noChangeAspect="1"/>
          </p:cNvPicPr>
          <p:nvPr/>
        </p:nvPicPr>
        <p:blipFill rotWithShape="1">
          <a:blip r:embed="rId24">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6886619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feld 3"/>
          <p:cNvSpPr txBox="1"/>
          <p:nvPr/>
        </p:nvSpPr>
        <p:spPr>
          <a:xfrm>
            <a:off x="354619" y="639097"/>
            <a:ext cx="1051559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8B95"/>
                </a:solidFill>
                <a:effectLst/>
                <a:uLnTx/>
                <a:uFillTx/>
                <a:latin typeface="Arial" panose="020B0604020202020204" pitchFamily="34" charset="0"/>
                <a:ea typeface="+mn-ea"/>
                <a:cs typeface="Arial" panose="020B0604020202020204" pitchFamily="34" charset="0"/>
              </a:rPr>
              <a:t>Five recommendations for ORR</a:t>
            </a:r>
          </a:p>
        </p:txBody>
      </p:sp>
      <p:sp>
        <p:nvSpPr>
          <p:cNvPr id="8" name="Slide Number Placeholder 7">
            <a:extLst>
              <a:ext uri="{FF2B5EF4-FFF2-40B4-BE49-F238E27FC236}">
                <a16:creationId xmlns:a16="http://schemas.microsoft.com/office/drawing/2014/main" id="{C997118A-2DFB-4D26-A848-2766060CD467}"/>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127D6DD0-91F7-432C-BF11-C578F4C4499C}"/>
              </a:ext>
            </a:extLst>
          </p:cNvPr>
          <p:cNvSpPr txBox="1"/>
          <p:nvPr/>
        </p:nvSpPr>
        <p:spPr>
          <a:xfrm>
            <a:off x="354620" y="6381575"/>
            <a:ext cx="57413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rPr>
              <a:t>Further reading: </a:t>
            </a:r>
            <a:r>
              <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hlinkClick r:id="rId3"/>
              </a:rPr>
              <a:t>Alston and Rick (2020)</a:t>
            </a:r>
            <a:r>
              <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rPr>
              <a:t>, </a:t>
            </a:r>
            <a:r>
              <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hlinkClick r:id="rId4"/>
              </a:rPr>
              <a:t>Lasser (2020)</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Content Placeholder 2">
            <a:extLst>
              <a:ext uri="{FF2B5EF4-FFF2-40B4-BE49-F238E27FC236}">
                <a16:creationId xmlns:a16="http://schemas.microsoft.com/office/drawing/2014/main" id="{A4D68169-C604-443F-BDE6-382737436F58}"/>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008B95"/>
                </a:solidFill>
              </a:rPr>
              <a:t>Recommendation 2: </a:t>
            </a:r>
            <a:r>
              <a:rPr lang="en-GB" sz="2400" dirty="0">
                <a:solidFill>
                  <a:srgbClr val="008B95"/>
                </a:solidFill>
              </a:rPr>
              <a:t>Learn a scripting language.</a:t>
            </a:r>
          </a:p>
        </p:txBody>
      </p:sp>
      <p:pic>
        <p:nvPicPr>
          <p:cNvPr id="24" name="Picture 6" descr="Stata – Wikipedia">
            <a:hlinkClick r:id="rId5"/>
            <a:extLst>
              <a:ext uri="{FF2B5EF4-FFF2-40B4-BE49-F238E27FC236}">
                <a16:creationId xmlns:a16="http://schemas.microsoft.com/office/drawing/2014/main" id="{DF0CED46-4507-4B60-AA8F-88DB4C7CF3E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1865" y="5092048"/>
            <a:ext cx="1734989" cy="56805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8" descr="Microsoft Excel gratis erhalten - PC-WELT">
            <a:hlinkClick r:id="rId7"/>
            <a:extLst>
              <a:ext uri="{FF2B5EF4-FFF2-40B4-BE49-F238E27FC236}">
                <a16:creationId xmlns:a16="http://schemas.microsoft.com/office/drawing/2014/main" id="{0F83BCC0-5F53-4053-B85E-DFBA0CCB89AC}"/>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r="6994"/>
          <a:stretch/>
        </p:blipFill>
        <p:spPr bwMode="auto">
          <a:xfrm>
            <a:off x="3705473" y="4923490"/>
            <a:ext cx="1947114" cy="104677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descr="Python - telos · '88 gegründet | ISO 9001 seit '97">
            <a:hlinkClick r:id="rId9"/>
            <a:extLst>
              <a:ext uri="{FF2B5EF4-FFF2-40B4-BE49-F238E27FC236}">
                <a16:creationId xmlns:a16="http://schemas.microsoft.com/office/drawing/2014/main" id="{C5240828-B149-442C-917F-164F2211DED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7543" y="2545088"/>
            <a:ext cx="3037458" cy="102818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0" descr="R (Programmiersprache) – Wikipedia">
            <a:hlinkClick r:id="rId11"/>
            <a:extLst>
              <a:ext uri="{FF2B5EF4-FFF2-40B4-BE49-F238E27FC236}">
                <a16:creationId xmlns:a16="http://schemas.microsoft.com/office/drawing/2014/main" id="{861623E4-BB1C-4F0B-83F5-1B981EAFE03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09760" y="2447606"/>
            <a:ext cx="1327600" cy="102818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SPSS – Wikipedia">
            <a:hlinkClick r:id="rId13"/>
            <a:extLst>
              <a:ext uri="{FF2B5EF4-FFF2-40B4-BE49-F238E27FC236}">
                <a16:creationId xmlns:a16="http://schemas.microsoft.com/office/drawing/2014/main" id="{1CC8403C-C741-4214-B040-168CF3172C7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373307" y="4793319"/>
            <a:ext cx="1270056" cy="1232845"/>
          </a:xfrm>
          <a:prstGeom prst="rect">
            <a:avLst/>
          </a:prstGeom>
          <a:noFill/>
          <a:extLst>
            <a:ext uri="{909E8E84-426E-40DD-AFC4-6F175D3DCCD1}">
              <a14:hiddenFill xmlns:a14="http://schemas.microsoft.com/office/drawing/2010/main">
                <a:solidFill>
                  <a:srgbClr val="FFFFFF"/>
                </a:solidFill>
              </a14:hiddenFill>
            </a:ext>
          </a:extLst>
        </p:spPr>
      </p:pic>
      <p:pic>
        <p:nvPicPr>
          <p:cNvPr id="29" name="Graphic 28" descr="Close with solid fill">
            <a:extLst>
              <a:ext uri="{FF2B5EF4-FFF2-40B4-BE49-F238E27FC236}">
                <a16:creationId xmlns:a16="http://schemas.microsoft.com/office/drawing/2014/main" id="{6696C63E-2D90-4A37-A3E7-7FC8DE1FB2E9}"/>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66192" y="4850825"/>
            <a:ext cx="1076418" cy="1076418"/>
          </a:xfrm>
          <a:prstGeom prst="rect">
            <a:avLst/>
          </a:prstGeom>
        </p:spPr>
      </p:pic>
      <p:pic>
        <p:nvPicPr>
          <p:cNvPr id="30" name="Graphic 29" descr="Checkmark with solid fill">
            <a:extLst>
              <a:ext uri="{FF2B5EF4-FFF2-40B4-BE49-F238E27FC236}">
                <a16:creationId xmlns:a16="http://schemas.microsoft.com/office/drawing/2014/main" id="{AFF2BE73-2B26-45EB-B733-B5041A510CA0}"/>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323670" y="2545088"/>
            <a:ext cx="914400" cy="914400"/>
          </a:xfrm>
          <a:prstGeom prst="rect">
            <a:avLst/>
          </a:prstGeom>
        </p:spPr>
      </p:pic>
      <p:pic>
        <p:nvPicPr>
          <p:cNvPr id="31" name="Graphic 30" descr="Close with solid fill">
            <a:extLst>
              <a:ext uri="{FF2B5EF4-FFF2-40B4-BE49-F238E27FC236}">
                <a16:creationId xmlns:a16="http://schemas.microsoft.com/office/drawing/2014/main" id="{A68EA378-7679-4D2E-93F9-7F6703081510}"/>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2501181" y="4837866"/>
            <a:ext cx="1076418" cy="1076418"/>
          </a:xfrm>
          <a:prstGeom prst="rect">
            <a:avLst/>
          </a:prstGeom>
        </p:spPr>
      </p:pic>
      <p:pic>
        <p:nvPicPr>
          <p:cNvPr id="32" name="Graphic 31" descr="Close with solid fill">
            <a:extLst>
              <a:ext uri="{FF2B5EF4-FFF2-40B4-BE49-F238E27FC236}">
                <a16:creationId xmlns:a16="http://schemas.microsoft.com/office/drawing/2014/main" id="{D450E357-8D22-44CC-8CFF-C2B6838B002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186191" y="4875000"/>
            <a:ext cx="1076418" cy="1076418"/>
          </a:xfrm>
          <a:prstGeom prst="rect">
            <a:avLst/>
          </a:prstGeom>
        </p:spPr>
      </p:pic>
      <p:pic>
        <p:nvPicPr>
          <p:cNvPr id="33" name="Graphic 32" descr="Checkmark with solid fill">
            <a:extLst>
              <a:ext uri="{FF2B5EF4-FFF2-40B4-BE49-F238E27FC236}">
                <a16:creationId xmlns:a16="http://schemas.microsoft.com/office/drawing/2014/main" id="{29FF22B7-8D5A-40B1-8D04-9A99E867A638}"/>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3915859" y="2528778"/>
            <a:ext cx="914400" cy="914400"/>
          </a:xfrm>
          <a:prstGeom prst="rect">
            <a:avLst/>
          </a:prstGeom>
        </p:spPr>
      </p:pic>
      <p:sp>
        <p:nvSpPr>
          <p:cNvPr id="34" name="TextBox 33">
            <a:extLst>
              <a:ext uri="{FF2B5EF4-FFF2-40B4-BE49-F238E27FC236}">
                <a16:creationId xmlns:a16="http://schemas.microsoft.com/office/drawing/2014/main" id="{F0381F38-3363-4536-8E6E-E38EBDECB203}"/>
              </a:ext>
            </a:extLst>
          </p:cNvPr>
          <p:cNvSpPr txBox="1"/>
          <p:nvPr/>
        </p:nvSpPr>
        <p:spPr>
          <a:xfrm>
            <a:off x="5772809" y="2378846"/>
            <a:ext cx="5728541" cy="2185214"/>
          </a:xfrm>
          <a:prstGeom prst="rect">
            <a:avLst/>
          </a:prstGeom>
          <a:noFill/>
        </p:spPr>
        <p:txBody>
          <a:bodyPr wrap="square" rtlCol="0">
            <a:spAutoFit/>
          </a:bodyPr>
          <a:lstStyle/>
          <a:p>
            <a:pPr marL="342900" indent="-342900">
              <a:buFont typeface="Arial" panose="020B0604020202020204" pitchFamily="34" charset="0"/>
              <a:buChar char="•"/>
            </a:pPr>
            <a:r>
              <a:rPr lang="en-GB" sz="2400" dirty="0">
                <a:solidFill>
                  <a:srgbClr val="008B95"/>
                </a:solidFill>
              </a:rPr>
              <a:t>Scripts describe every step of an analysis</a:t>
            </a:r>
          </a:p>
          <a:p>
            <a:pPr marL="342900" indent="-342900">
              <a:buFont typeface="Arial" panose="020B0604020202020204" pitchFamily="34" charset="0"/>
              <a:buChar char="•"/>
            </a:pPr>
            <a:r>
              <a:rPr lang="en-GB" sz="2400" dirty="0">
                <a:solidFill>
                  <a:srgbClr val="008B95"/>
                </a:solidFill>
                <a:sym typeface="Wingdings" panose="05000000000000000000" pitchFamily="2" charset="2"/>
              </a:rPr>
              <a:t>Human-readable description of what the code does</a:t>
            </a:r>
          </a:p>
          <a:p>
            <a:pPr marL="342900" indent="-342900">
              <a:buFont typeface="Arial" panose="020B0604020202020204" pitchFamily="34" charset="0"/>
              <a:buChar char="•"/>
            </a:pPr>
            <a:r>
              <a:rPr lang="en-GB" sz="2400" dirty="0">
                <a:solidFill>
                  <a:srgbClr val="008B95"/>
                </a:solidFill>
                <a:sym typeface="Wingdings" panose="05000000000000000000" pitchFamily="2" charset="2"/>
              </a:rPr>
              <a:t>Others can understand</a:t>
            </a:r>
          </a:p>
          <a:p>
            <a:pPr marL="800100" lvl="1" indent="-342900">
              <a:buFont typeface="Arial" panose="020B0604020202020204" pitchFamily="34" charset="0"/>
              <a:buChar char="•"/>
            </a:pPr>
            <a:r>
              <a:rPr lang="en-GB" sz="2000" dirty="0">
                <a:solidFill>
                  <a:srgbClr val="008B95"/>
                </a:solidFill>
                <a:sym typeface="Wingdings" panose="05000000000000000000" pitchFamily="2" charset="2"/>
              </a:rPr>
              <a:t>What has been done</a:t>
            </a:r>
          </a:p>
          <a:p>
            <a:pPr marL="800100" lvl="1" indent="-342900">
              <a:buFont typeface="Arial" panose="020B0604020202020204" pitchFamily="34" charset="0"/>
              <a:buChar char="•"/>
            </a:pPr>
            <a:r>
              <a:rPr lang="en-GB" sz="2000" dirty="0">
                <a:solidFill>
                  <a:srgbClr val="008B95"/>
                </a:solidFill>
                <a:sym typeface="Wingdings" panose="05000000000000000000" pitchFamily="2" charset="2"/>
              </a:rPr>
              <a:t>How it has been done</a:t>
            </a:r>
          </a:p>
        </p:txBody>
      </p:sp>
      <p:sp>
        <p:nvSpPr>
          <p:cNvPr id="35" name="TextBox 34">
            <a:extLst>
              <a:ext uri="{FF2B5EF4-FFF2-40B4-BE49-F238E27FC236}">
                <a16:creationId xmlns:a16="http://schemas.microsoft.com/office/drawing/2014/main" id="{E5683448-3043-40DC-907B-3D1507D91F36}"/>
              </a:ext>
            </a:extLst>
          </p:cNvPr>
          <p:cNvSpPr txBox="1"/>
          <p:nvPr/>
        </p:nvSpPr>
        <p:spPr>
          <a:xfrm>
            <a:off x="5772809" y="4839977"/>
            <a:ext cx="5728541" cy="1200329"/>
          </a:xfrm>
          <a:prstGeom prst="rect">
            <a:avLst/>
          </a:prstGeom>
          <a:noFill/>
        </p:spPr>
        <p:txBody>
          <a:bodyPr wrap="square" rtlCol="0">
            <a:spAutoFit/>
          </a:bodyPr>
          <a:lstStyle/>
          <a:p>
            <a:pPr marL="342900" indent="-342900">
              <a:buFont typeface="Arial" panose="020B0604020202020204" pitchFamily="34" charset="0"/>
              <a:buChar char="•"/>
            </a:pPr>
            <a:r>
              <a:rPr lang="en-GB" sz="2400" dirty="0">
                <a:solidFill>
                  <a:srgbClr val="008B95"/>
                </a:solidFill>
              </a:rPr>
              <a:t>Not reproducible</a:t>
            </a:r>
          </a:p>
          <a:p>
            <a:pPr marL="342900" indent="-342900">
              <a:buFont typeface="Arial" panose="020B0604020202020204" pitchFamily="34" charset="0"/>
              <a:buChar char="•"/>
            </a:pPr>
            <a:r>
              <a:rPr lang="en-GB" sz="2400" dirty="0">
                <a:solidFill>
                  <a:srgbClr val="008B95"/>
                </a:solidFill>
              </a:rPr>
              <a:t>No step-by-step description</a:t>
            </a:r>
          </a:p>
          <a:p>
            <a:pPr marL="342900" indent="-342900">
              <a:buFont typeface="Arial" panose="020B0604020202020204" pitchFamily="34" charset="0"/>
              <a:buChar char="•"/>
            </a:pPr>
            <a:r>
              <a:rPr lang="en-GB" sz="2400" dirty="0">
                <a:solidFill>
                  <a:srgbClr val="008B95"/>
                </a:solidFill>
              </a:rPr>
              <a:t>No control over the algorithms</a:t>
            </a:r>
          </a:p>
        </p:txBody>
      </p:sp>
      <p:pic>
        <p:nvPicPr>
          <p:cNvPr id="5" name="Grafik 4">
            <a:extLst>
              <a:ext uri="{FF2B5EF4-FFF2-40B4-BE49-F238E27FC236}">
                <a16:creationId xmlns:a16="http://schemas.microsoft.com/office/drawing/2014/main" id="{06862093-4EEF-95C6-FF88-0D43D88EDBF7}"/>
              </a:ext>
            </a:extLst>
          </p:cNvPr>
          <p:cNvPicPr>
            <a:picLocks noChangeAspect="1"/>
          </p:cNvPicPr>
          <p:nvPr/>
        </p:nvPicPr>
        <p:blipFill rotWithShape="1">
          <a:blip r:embed="rId19">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4227792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fade">
                                      <p:cBhvr>
                                        <p:cTn id="7" dur="500"/>
                                        <p:tgtEl>
                                          <p:spTgt spid="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par>
                                <p:cTn id="13" presetID="10"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par>
                                <p:cTn id="16" presetID="10" presetClass="entr" presetSubtype="0" fill="hold"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10" presetClass="entr" presetSubtype="0" fill="hold"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500"/>
                                        <p:tgtEl>
                                          <p:spTgt spid="3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par>
                                <p:cTn id="40" presetID="10" presetClass="entr" presetSubtype="0" fill="hold"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500"/>
                                        <p:tgtEl>
                                          <p:spTgt spid="33"/>
                                        </p:tgtEl>
                                      </p:cBhvr>
                                    </p:animEffect>
                                  </p:childTnLst>
                                </p:cTn>
                              </p:par>
                              <p:par>
                                <p:cTn id="43" presetID="10" presetClass="entr" presetSubtype="0" fill="hold"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par>
                                <p:cTn id="46" presetID="10" presetClass="entr" presetSubtype="0" fill="hold" nodeType="with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fade">
                                      <p:cBhvr>
                                        <p:cTn id="48" dur="500"/>
                                        <p:tgtEl>
                                          <p:spTgt spid="31"/>
                                        </p:tgtEl>
                                      </p:cBhvr>
                                    </p:animEffect>
                                  </p:childTnLst>
                                </p:cTn>
                              </p:par>
                              <p:par>
                                <p:cTn id="49" presetID="10" presetClass="entr" presetSubtype="0" fill="hold" nodeType="with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feld 3"/>
          <p:cNvSpPr txBox="1"/>
          <p:nvPr/>
        </p:nvSpPr>
        <p:spPr>
          <a:xfrm>
            <a:off x="354619" y="639097"/>
            <a:ext cx="1051559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8B95"/>
                </a:solidFill>
                <a:effectLst/>
                <a:uLnTx/>
                <a:uFillTx/>
                <a:latin typeface="Arial" panose="020B0604020202020204" pitchFamily="34" charset="0"/>
                <a:ea typeface="+mn-ea"/>
                <a:cs typeface="Arial" panose="020B0604020202020204" pitchFamily="34" charset="0"/>
              </a:rPr>
              <a:t>Five recommendations for ORR</a:t>
            </a:r>
          </a:p>
        </p:txBody>
      </p:sp>
      <p:sp>
        <p:nvSpPr>
          <p:cNvPr id="5" name="Content Placeholder 2">
            <a:extLst>
              <a:ext uri="{FF2B5EF4-FFF2-40B4-BE49-F238E27FC236}">
                <a16:creationId xmlns:a16="http://schemas.microsoft.com/office/drawing/2014/main" id="{846BA39C-6244-4AA8-9D10-641487F0926A}"/>
              </a:ext>
            </a:extLst>
          </p:cNvPr>
          <p:cNvSpPr txBox="1">
            <a:spLocks/>
          </p:cNvSpPr>
          <p:nvPr/>
        </p:nvSpPr>
        <p:spPr>
          <a:xfrm>
            <a:off x="838200" y="1825624"/>
            <a:ext cx="10515600" cy="469239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008B95"/>
                </a:solidFill>
              </a:rPr>
              <a:t>Recommendation 3:</a:t>
            </a:r>
            <a:r>
              <a:rPr lang="en-GB" sz="2400" dirty="0">
                <a:solidFill>
                  <a:srgbClr val="008B95"/>
                </a:solidFill>
              </a:rPr>
              <a:t> Learn a computational notebook format.</a:t>
            </a:r>
          </a:p>
        </p:txBody>
      </p:sp>
      <p:sp>
        <p:nvSpPr>
          <p:cNvPr id="8" name="Slide Number Placeholder 7">
            <a:extLst>
              <a:ext uri="{FF2B5EF4-FFF2-40B4-BE49-F238E27FC236}">
                <a16:creationId xmlns:a16="http://schemas.microsoft.com/office/drawing/2014/main" id="{C997118A-2DFB-4D26-A848-2766060CD467}"/>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127D6DD0-91F7-432C-BF11-C578F4C4499C}"/>
              </a:ext>
            </a:extLst>
          </p:cNvPr>
          <p:cNvSpPr txBox="1"/>
          <p:nvPr/>
        </p:nvSpPr>
        <p:spPr>
          <a:xfrm>
            <a:off x="354620" y="6381575"/>
            <a:ext cx="57413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rPr>
              <a:t>Further reading: </a:t>
            </a:r>
            <a:r>
              <a:rPr lang="en-GB" sz="1400" dirty="0">
                <a:solidFill>
                  <a:srgbClr val="008B95"/>
                </a:solidFill>
                <a:hlinkClick r:id="rId3"/>
              </a:rPr>
              <a:t>Data science in Python &amp; Jupyter</a:t>
            </a:r>
            <a:r>
              <a:rPr lang="en-GB" sz="1400" dirty="0">
                <a:solidFill>
                  <a:srgbClr val="008B95"/>
                </a:solidFill>
              </a:rPr>
              <a:t>, </a:t>
            </a:r>
            <a:r>
              <a:rPr lang="en-GB" sz="1400" dirty="0">
                <a:solidFill>
                  <a:srgbClr val="008B95"/>
                </a:solidFill>
                <a:hlinkClick r:id="rId4"/>
              </a:rPr>
              <a:t>R Markdown Introduction</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3" name="Picture 2" descr="Project Jupyter - Wikipedia">
            <a:hlinkClick r:id="rId5"/>
            <a:extLst>
              <a:ext uri="{FF2B5EF4-FFF2-40B4-BE49-F238E27FC236}">
                <a16:creationId xmlns:a16="http://schemas.microsoft.com/office/drawing/2014/main" id="{1F0E0F9A-BDA9-423B-BE9C-5D838F8EA94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33472" y="2502613"/>
            <a:ext cx="2547094" cy="294461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R Markdown: The Definitive Guide">
            <a:hlinkClick r:id="rId7"/>
            <a:extLst>
              <a:ext uri="{FF2B5EF4-FFF2-40B4-BE49-F238E27FC236}">
                <a16:creationId xmlns:a16="http://schemas.microsoft.com/office/drawing/2014/main" id="{42B7F668-7719-4D26-A628-5BF0434F16A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30620" y="2502613"/>
            <a:ext cx="2547094" cy="2865481"/>
          </a:xfrm>
          <a:prstGeom prst="rect">
            <a:avLst/>
          </a:prstGeom>
          <a:noFill/>
          <a:extLst>
            <a:ext uri="{909E8E84-426E-40DD-AFC4-6F175D3DCCD1}">
              <a14:hiddenFill xmlns:a14="http://schemas.microsoft.com/office/drawing/2010/main">
                <a:solidFill>
                  <a:srgbClr val="FFFFFF"/>
                </a:solidFill>
              </a14:hiddenFill>
            </a:ext>
          </a:extLst>
        </p:spPr>
      </p:pic>
      <p:pic>
        <p:nvPicPr>
          <p:cNvPr id="6" name="Grafik 5">
            <a:extLst>
              <a:ext uri="{FF2B5EF4-FFF2-40B4-BE49-F238E27FC236}">
                <a16:creationId xmlns:a16="http://schemas.microsoft.com/office/drawing/2014/main" id="{BC5E768F-8B30-5B45-E216-B9309B0893DA}"/>
              </a:ext>
            </a:extLst>
          </p:cNvPr>
          <p:cNvPicPr>
            <a:picLocks noChangeAspect="1"/>
          </p:cNvPicPr>
          <p:nvPr/>
        </p:nvPicPr>
        <p:blipFill rotWithShape="1">
          <a:blip r:embed="rId9">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12661652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906251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8B95"/>
                </a:solidFill>
                <a:effectLst/>
                <a:uLnTx/>
                <a:uFillTx/>
                <a:latin typeface="Arial" panose="020B0604020202020204" pitchFamily="34" charset="0"/>
                <a:ea typeface="+mn-ea"/>
                <a:cs typeface="Arial" panose="020B0604020202020204" pitchFamily="34" charset="0"/>
              </a:rPr>
              <a:t>Five recommendations for ORR</a:t>
            </a:r>
          </a:p>
        </p:txBody>
      </p:sp>
      <p:sp>
        <p:nvSpPr>
          <p:cNvPr id="5" name="Content Placeholder 2">
            <a:extLst>
              <a:ext uri="{FF2B5EF4-FFF2-40B4-BE49-F238E27FC236}">
                <a16:creationId xmlns:a16="http://schemas.microsoft.com/office/drawing/2014/main" id="{846BA39C-6244-4AA8-9D10-641487F0926A}"/>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2400" dirty="0">
              <a:solidFill>
                <a:srgbClr val="008B95"/>
              </a:solidFill>
            </a:endParaRPr>
          </a:p>
        </p:txBody>
      </p:sp>
      <p:sp>
        <p:nvSpPr>
          <p:cNvPr id="8" name="Slide Number Placeholder 7">
            <a:extLst>
              <a:ext uri="{FF2B5EF4-FFF2-40B4-BE49-F238E27FC236}">
                <a16:creationId xmlns:a16="http://schemas.microsoft.com/office/drawing/2014/main" id="{C3703CC0-8271-4964-B3BA-8BDE10CD86CF}"/>
              </a:ext>
            </a:extLst>
          </p:cNvPr>
          <p:cNvSpPr>
            <a:spLocks noGrp="1"/>
          </p:cNvSpPr>
          <p:nvPr>
            <p:ph type="sldNum" sz="quarter" idx="12"/>
          </p:nvPr>
        </p:nvSpPr>
        <p:spPr/>
        <p:txBody>
          <a:bodyPr/>
          <a:lstStyle/>
          <a:p>
            <a:fld id="{330EA680-D336-4FF7-8B7A-9848BB0A1C32}" type="slidenum">
              <a:rPr lang="en-GB" smtClean="0"/>
              <a:pPr/>
              <a:t>38</a:t>
            </a:fld>
            <a:endParaRPr lang="en-GB"/>
          </a:p>
        </p:txBody>
      </p:sp>
      <p:sp>
        <p:nvSpPr>
          <p:cNvPr id="17" name="TextBox 16">
            <a:extLst>
              <a:ext uri="{FF2B5EF4-FFF2-40B4-BE49-F238E27FC236}">
                <a16:creationId xmlns:a16="http://schemas.microsoft.com/office/drawing/2014/main" id="{9118D206-EE57-49DD-950C-EC9B201D01E5}"/>
              </a:ext>
            </a:extLst>
          </p:cNvPr>
          <p:cNvSpPr txBox="1"/>
          <p:nvPr/>
        </p:nvSpPr>
        <p:spPr>
          <a:xfrm>
            <a:off x="7907351" y="2946427"/>
            <a:ext cx="8382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8B95"/>
                </a:solidFill>
                <a:effectLst/>
                <a:uLnTx/>
                <a:uFillTx/>
                <a:latin typeface="Calibri" panose="020F0502020204030204"/>
                <a:ea typeface="+mn-ea"/>
                <a:cs typeface="+mn-cs"/>
              </a:rPr>
              <a:t>Text</a:t>
            </a:r>
          </a:p>
        </p:txBody>
      </p:sp>
      <p:sp>
        <p:nvSpPr>
          <p:cNvPr id="18" name="TextBox 17">
            <a:extLst>
              <a:ext uri="{FF2B5EF4-FFF2-40B4-BE49-F238E27FC236}">
                <a16:creationId xmlns:a16="http://schemas.microsoft.com/office/drawing/2014/main" id="{26FE0740-B41B-4031-87CD-61DBE6E3A6AC}"/>
              </a:ext>
            </a:extLst>
          </p:cNvPr>
          <p:cNvSpPr txBox="1"/>
          <p:nvPr/>
        </p:nvSpPr>
        <p:spPr>
          <a:xfrm>
            <a:off x="7838636" y="4129964"/>
            <a:ext cx="8382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8B95"/>
                </a:solidFill>
                <a:effectLst/>
                <a:uLnTx/>
                <a:uFillTx/>
                <a:latin typeface="Calibri" panose="020F0502020204030204"/>
                <a:ea typeface="+mn-ea"/>
                <a:cs typeface="+mn-cs"/>
              </a:rPr>
              <a:t>Code</a:t>
            </a:r>
          </a:p>
        </p:txBody>
      </p:sp>
      <p:pic>
        <p:nvPicPr>
          <p:cNvPr id="19" name="Picture 18">
            <a:extLst>
              <a:ext uri="{FF2B5EF4-FFF2-40B4-BE49-F238E27FC236}">
                <a16:creationId xmlns:a16="http://schemas.microsoft.com/office/drawing/2014/main" id="{0F5A22AC-8663-4372-8D6F-B85964C24695}"/>
              </a:ext>
            </a:extLst>
          </p:cNvPr>
          <p:cNvPicPr>
            <a:picLocks noChangeAspect="1"/>
          </p:cNvPicPr>
          <p:nvPr/>
        </p:nvPicPr>
        <p:blipFill>
          <a:blip r:embed="rId3"/>
          <a:stretch>
            <a:fillRect/>
          </a:stretch>
        </p:blipFill>
        <p:spPr>
          <a:xfrm>
            <a:off x="476481" y="2579497"/>
            <a:ext cx="6862162" cy="2768833"/>
          </a:xfrm>
          <a:prstGeom prst="rect">
            <a:avLst/>
          </a:prstGeom>
        </p:spPr>
      </p:pic>
      <p:sp>
        <p:nvSpPr>
          <p:cNvPr id="24" name="Content Placeholder 2">
            <a:extLst>
              <a:ext uri="{FF2B5EF4-FFF2-40B4-BE49-F238E27FC236}">
                <a16:creationId xmlns:a16="http://schemas.microsoft.com/office/drawing/2014/main" id="{CCD97800-6D0E-4F6B-9AD1-2ED3F0A47CF3}"/>
              </a:ext>
            </a:extLst>
          </p:cNvPr>
          <p:cNvSpPr txBox="1">
            <a:spLocks/>
          </p:cNvSpPr>
          <p:nvPr/>
        </p:nvSpPr>
        <p:spPr>
          <a:xfrm>
            <a:off x="838200" y="1825624"/>
            <a:ext cx="10515600" cy="469239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008B95"/>
                </a:solidFill>
              </a:rPr>
              <a:t>Recommendation 3:</a:t>
            </a:r>
            <a:r>
              <a:rPr lang="en-GB" sz="2400" dirty="0">
                <a:solidFill>
                  <a:srgbClr val="008B95"/>
                </a:solidFill>
              </a:rPr>
              <a:t> Learn a computational notebook format.</a:t>
            </a:r>
          </a:p>
        </p:txBody>
      </p:sp>
      <p:pic>
        <p:nvPicPr>
          <p:cNvPr id="25" name="Picture 24">
            <a:extLst>
              <a:ext uri="{FF2B5EF4-FFF2-40B4-BE49-F238E27FC236}">
                <a16:creationId xmlns:a16="http://schemas.microsoft.com/office/drawing/2014/main" id="{265D8021-3494-4593-988D-AAE93E78D8B5}"/>
              </a:ext>
            </a:extLst>
          </p:cNvPr>
          <p:cNvPicPr>
            <a:picLocks noChangeAspect="1"/>
          </p:cNvPicPr>
          <p:nvPr/>
        </p:nvPicPr>
        <p:blipFill>
          <a:blip r:embed="rId4"/>
          <a:stretch>
            <a:fillRect/>
          </a:stretch>
        </p:blipFill>
        <p:spPr>
          <a:xfrm>
            <a:off x="9119573" y="3017195"/>
            <a:ext cx="2589418" cy="1632737"/>
          </a:xfrm>
          <a:prstGeom prst="rect">
            <a:avLst/>
          </a:prstGeom>
          <a:ln>
            <a:noFill/>
          </a:ln>
          <a:effectLst>
            <a:outerShdw blurRad="292100" dist="139700" dir="2700000" algn="tl" rotWithShape="0">
              <a:srgbClr val="333333">
                <a:alpha val="65000"/>
              </a:srgbClr>
            </a:outerShdw>
          </a:effectLst>
        </p:spPr>
      </p:pic>
      <p:pic>
        <p:nvPicPr>
          <p:cNvPr id="26" name="Picture 25">
            <a:extLst>
              <a:ext uri="{FF2B5EF4-FFF2-40B4-BE49-F238E27FC236}">
                <a16:creationId xmlns:a16="http://schemas.microsoft.com/office/drawing/2014/main" id="{B9EC1E71-E153-459D-9AFC-F7052D7341D8}"/>
              </a:ext>
            </a:extLst>
          </p:cNvPr>
          <p:cNvPicPr>
            <a:picLocks noChangeAspect="1"/>
          </p:cNvPicPr>
          <p:nvPr/>
        </p:nvPicPr>
        <p:blipFill>
          <a:blip r:embed="rId5"/>
          <a:stretch>
            <a:fillRect/>
          </a:stretch>
        </p:blipFill>
        <p:spPr>
          <a:xfrm>
            <a:off x="9119574" y="4597083"/>
            <a:ext cx="2589418" cy="1969413"/>
          </a:xfrm>
          <a:prstGeom prst="rect">
            <a:avLst/>
          </a:prstGeom>
        </p:spPr>
      </p:pic>
      <p:sp>
        <p:nvSpPr>
          <p:cNvPr id="16" name="Right Brace 15">
            <a:extLst>
              <a:ext uri="{FF2B5EF4-FFF2-40B4-BE49-F238E27FC236}">
                <a16:creationId xmlns:a16="http://schemas.microsoft.com/office/drawing/2014/main" id="{7AA42847-9446-496B-A269-84A489667A86}"/>
              </a:ext>
            </a:extLst>
          </p:cNvPr>
          <p:cNvSpPr/>
          <p:nvPr/>
        </p:nvSpPr>
        <p:spPr>
          <a:xfrm>
            <a:off x="7209880" y="3429000"/>
            <a:ext cx="571500" cy="1919330"/>
          </a:xfrm>
          <a:prstGeom prst="rightBrace">
            <a:avLst>
              <a:gd name="adj1" fmla="val 8333"/>
              <a:gd name="adj2" fmla="val 48185"/>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B95"/>
              </a:solidFill>
              <a:effectLst/>
              <a:uLnTx/>
              <a:uFillTx/>
              <a:latin typeface="Calibri" panose="020F0502020204030204"/>
              <a:ea typeface="+mn-ea"/>
              <a:cs typeface="+mn-cs"/>
            </a:endParaRPr>
          </a:p>
        </p:txBody>
      </p:sp>
      <p:sp>
        <p:nvSpPr>
          <p:cNvPr id="15" name="Right Brace 14">
            <a:extLst>
              <a:ext uri="{FF2B5EF4-FFF2-40B4-BE49-F238E27FC236}">
                <a16:creationId xmlns:a16="http://schemas.microsoft.com/office/drawing/2014/main" id="{B9989172-0AA6-483F-B8C6-F1B1AB26CBC1}"/>
              </a:ext>
            </a:extLst>
          </p:cNvPr>
          <p:cNvSpPr/>
          <p:nvPr/>
        </p:nvSpPr>
        <p:spPr>
          <a:xfrm>
            <a:off x="7186094" y="2740321"/>
            <a:ext cx="571500" cy="694920"/>
          </a:xfrm>
          <a:prstGeom prst="rightBrace">
            <a:avLst>
              <a:gd name="adj1" fmla="val 8333"/>
              <a:gd name="adj2" fmla="val 65038"/>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B95"/>
              </a:solidFill>
              <a:effectLst/>
              <a:uLnTx/>
              <a:uFillTx/>
              <a:latin typeface="Calibri" panose="020F0502020204030204"/>
              <a:ea typeface="+mn-ea"/>
              <a:cs typeface="+mn-cs"/>
            </a:endParaRPr>
          </a:p>
        </p:txBody>
      </p:sp>
      <p:sp>
        <p:nvSpPr>
          <p:cNvPr id="27" name="Right Brace 26">
            <a:extLst>
              <a:ext uri="{FF2B5EF4-FFF2-40B4-BE49-F238E27FC236}">
                <a16:creationId xmlns:a16="http://schemas.microsoft.com/office/drawing/2014/main" id="{FAE3D46B-3104-47F7-9796-A974CD6D8E0E}"/>
              </a:ext>
            </a:extLst>
          </p:cNvPr>
          <p:cNvSpPr/>
          <p:nvPr/>
        </p:nvSpPr>
        <p:spPr>
          <a:xfrm flipH="1">
            <a:off x="8704867" y="4649932"/>
            <a:ext cx="571500" cy="1866700"/>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B95"/>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D9A6CD7B-319A-46B5-B505-AC9233426FC1}"/>
              </a:ext>
            </a:extLst>
          </p:cNvPr>
          <p:cNvSpPr txBox="1"/>
          <p:nvPr/>
        </p:nvSpPr>
        <p:spPr>
          <a:xfrm>
            <a:off x="7735932" y="5337566"/>
            <a:ext cx="12740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8B95"/>
                </a:solidFill>
                <a:effectLst/>
                <a:uLnTx/>
                <a:uFillTx/>
                <a:latin typeface="Calibri" panose="020F0502020204030204"/>
                <a:ea typeface="+mn-ea"/>
                <a:cs typeface="+mn-cs"/>
              </a:rPr>
              <a:t>Output</a:t>
            </a:r>
          </a:p>
        </p:txBody>
      </p:sp>
      <p:sp>
        <p:nvSpPr>
          <p:cNvPr id="29" name="Right Brace 28">
            <a:extLst>
              <a:ext uri="{FF2B5EF4-FFF2-40B4-BE49-F238E27FC236}">
                <a16:creationId xmlns:a16="http://schemas.microsoft.com/office/drawing/2014/main" id="{BA69DDCE-DE03-4ECD-98D4-B6494C12731C}"/>
              </a:ext>
            </a:extLst>
          </p:cNvPr>
          <p:cNvSpPr/>
          <p:nvPr/>
        </p:nvSpPr>
        <p:spPr>
          <a:xfrm flipH="1">
            <a:off x="8704865" y="3509554"/>
            <a:ext cx="571499" cy="1138994"/>
          </a:xfrm>
          <a:prstGeom prst="rightBrace">
            <a:avLst>
              <a:gd name="adj1" fmla="val 8333"/>
              <a:gd name="adj2" fmla="val 74538"/>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B95"/>
              </a:solidFill>
              <a:effectLst/>
              <a:uLnTx/>
              <a:uFillTx/>
              <a:latin typeface="Calibri" panose="020F0502020204030204"/>
              <a:ea typeface="+mn-ea"/>
              <a:cs typeface="+mn-cs"/>
            </a:endParaRPr>
          </a:p>
        </p:txBody>
      </p:sp>
      <p:sp>
        <p:nvSpPr>
          <p:cNvPr id="30" name="Right Brace 29">
            <a:extLst>
              <a:ext uri="{FF2B5EF4-FFF2-40B4-BE49-F238E27FC236}">
                <a16:creationId xmlns:a16="http://schemas.microsoft.com/office/drawing/2014/main" id="{E104AE92-7DF5-4717-BC61-C9CB548D1E08}"/>
              </a:ext>
            </a:extLst>
          </p:cNvPr>
          <p:cNvSpPr/>
          <p:nvPr/>
        </p:nvSpPr>
        <p:spPr>
          <a:xfrm flipH="1">
            <a:off x="8783830" y="3015811"/>
            <a:ext cx="413568" cy="477809"/>
          </a:xfrm>
          <a:prstGeom prst="rightBrace">
            <a:avLst>
              <a:gd name="adj1" fmla="val 8333"/>
              <a:gd name="adj2" fmla="val 39064"/>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B95"/>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A6DF9A5D-DB7E-484F-ABE8-9318EB047E19}"/>
              </a:ext>
            </a:extLst>
          </p:cNvPr>
          <p:cNvSpPr txBox="1"/>
          <p:nvPr/>
        </p:nvSpPr>
        <p:spPr>
          <a:xfrm>
            <a:off x="354620" y="6381575"/>
            <a:ext cx="57413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rPr>
              <a:t>Further reading: </a:t>
            </a:r>
            <a:r>
              <a:rPr lang="en-GB" sz="1400" dirty="0">
                <a:solidFill>
                  <a:srgbClr val="008B95"/>
                </a:solidFill>
                <a:hlinkClick r:id="rId6"/>
              </a:rPr>
              <a:t>Data science in Python &amp; Jupyter</a:t>
            </a:r>
            <a:r>
              <a:rPr lang="en-GB" sz="1400" dirty="0">
                <a:solidFill>
                  <a:srgbClr val="008B95"/>
                </a:solidFill>
              </a:rPr>
              <a:t>, </a:t>
            </a:r>
            <a:r>
              <a:rPr lang="en-GB" sz="1400" dirty="0">
                <a:solidFill>
                  <a:srgbClr val="008B95"/>
                </a:solidFill>
                <a:hlinkClick r:id="rId7"/>
              </a:rPr>
              <a:t>R Markdown Introduction</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2778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animBg="1"/>
      <p:bldP spid="3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feld 3"/>
          <p:cNvSpPr txBox="1"/>
          <p:nvPr/>
        </p:nvSpPr>
        <p:spPr>
          <a:xfrm>
            <a:off x="354620" y="639097"/>
            <a:ext cx="906251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8B95"/>
                </a:solidFill>
                <a:effectLst/>
                <a:uLnTx/>
                <a:uFillTx/>
                <a:latin typeface="Arial" panose="020B0604020202020204" pitchFamily="34" charset="0"/>
                <a:ea typeface="+mn-ea"/>
                <a:cs typeface="Arial" panose="020B0604020202020204" pitchFamily="34" charset="0"/>
              </a:rPr>
              <a:t>Five recommendations for ORR</a:t>
            </a:r>
          </a:p>
        </p:txBody>
      </p:sp>
      <p:sp>
        <p:nvSpPr>
          <p:cNvPr id="5" name="Content Placeholder 2">
            <a:extLst>
              <a:ext uri="{FF2B5EF4-FFF2-40B4-BE49-F238E27FC236}">
                <a16:creationId xmlns:a16="http://schemas.microsoft.com/office/drawing/2014/main" id="{846BA39C-6244-4AA8-9D10-641487F0926A}"/>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008B95"/>
                </a:solidFill>
              </a:rPr>
              <a:t>Recommendation 4: </a:t>
            </a:r>
            <a:r>
              <a:rPr lang="en-GB" sz="2400" dirty="0">
                <a:solidFill>
                  <a:srgbClr val="008B95"/>
                </a:solidFill>
              </a:rPr>
              <a:t>Learn a collaborative software development tool.</a:t>
            </a:r>
          </a:p>
        </p:txBody>
      </p:sp>
      <p:sp>
        <p:nvSpPr>
          <p:cNvPr id="8" name="Slide Number Placeholder 7">
            <a:extLst>
              <a:ext uri="{FF2B5EF4-FFF2-40B4-BE49-F238E27FC236}">
                <a16:creationId xmlns:a16="http://schemas.microsoft.com/office/drawing/2014/main" id="{C3703CC0-8271-4964-B3BA-8BDE10CD86CF}"/>
              </a:ext>
            </a:extLst>
          </p:cNvPr>
          <p:cNvSpPr>
            <a:spLocks noGrp="1"/>
          </p:cNvSpPr>
          <p:nvPr>
            <p:ph type="sldNum" sz="quarter" idx="12"/>
          </p:nvPr>
        </p:nvSpPr>
        <p:spPr/>
        <p:txBody>
          <a:bodyPr/>
          <a:lstStyle/>
          <a:p>
            <a:fld id="{330EA680-D336-4FF7-8B7A-9848BB0A1C32}" type="slidenum">
              <a:rPr lang="en-GB" smtClean="0"/>
              <a:pPr/>
              <a:t>39</a:t>
            </a:fld>
            <a:endParaRPr lang="en-GB" dirty="0"/>
          </a:p>
        </p:txBody>
      </p:sp>
      <p:sp>
        <p:nvSpPr>
          <p:cNvPr id="6" name="TextBox 5">
            <a:extLst>
              <a:ext uri="{FF2B5EF4-FFF2-40B4-BE49-F238E27FC236}">
                <a16:creationId xmlns:a16="http://schemas.microsoft.com/office/drawing/2014/main" id="{6C5ED7CF-B474-417D-9966-EBB9A7C49942}"/>
              </a:ext>
            </a:extLst>
          </p:cNvPr>
          <p:cNvSpPr txBox="1"/>
          <p:nvPr/>
        </p:nvSpPr>
        <p:spPr>
          <a:xfrm>
            <a:off x="354620" y="6372663"/>
            <a:ext cx="4825946" cy="307777"/>
          </a:xfrm>
          <a:prstGeom prst="rect">
            <a:avLst/>
          </a:prstGeom>
          <a:noFill/>
        </p:spPr>
        <p:txBody>
          <a:bodyPr wrap="square" rtlCol="0">
            <a:spAutoFit/>
          </a:bodyPr>
          <a:lstStyle/>
          <a:p>
            <a:r>
              <a:rPr lang="en-GB" sz="1400" dirty="0">
                <a:solidFill>
                  <a:srgbClr val="008B95"/>
                </a:solidFill>
              </a:rPr>
              <a:t>Further reading: </a:t>
            </a:r>
            <a:r>
              <a:rPr lang="en-GB" sz="1400" dirty="0">
                <a:solidFill>
                  <a:srgbClr val="008B95"/>
                </a:solidFill>
                <a:hlinkClick r:id="rId3"/>
              </a:rPr>
              <a:t>Version Control with Git (software carpentry)</a:t>
            </a:r>
            <a:endParaRPr lang="en-GB" sz="1400" dirty="0"/>
          </a:p>
        </p:txBody>
      </p:sp>
      <p:pic>
        <p:nvPicPr>
          <p:cNvPr id="5122" name="Picture 2" descr="Git – Wikipedia">
            <a:hlinkClick r:id="rId4"/>
            <a:extLst>
              <a:ext uri="{FF2B5EF4-FFF2-40B4-BE49-F238E27FC236}">
                <a16:creationId xmlns:a16="http://schemas.microsoft.com/office/drawing/2014/main" id="{C3EF898F-1E86-4A5F-8D82-E090D65162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0566" y="2987206"/>
            <a:ext cx="1801586" cy="75583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Signing GitHub Commits with a GPG Key | by Stephan Schulze | Project A  Insights">
            <a:hlinkClick r:id="rId6"/>
            <a:extLst>
              <a:ext uri="{FF2B5EF4-FFF2-40B4-BE49-F238E27FC236}">
                <a16:creationId xmlns:a16="http://schemas.microsoft.com/office/drawing/2014/main" id="{9D5322B9-A105-4263-9313-02A1F544D63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183" t="20011" r="-1" b="18751"/>
          <a:stretch/>
        </p:blipFill>
        <p:spPr bwMode="auto">
          <a:xfrm>
            <a:off x="2839482" y="4452617"/>
            <a:ext cx="2960909" cy="1055015"/>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Press kit | GitLab">
            <a:hlinkClick r:id="rId8"/>
            <a:extLst>
              <a:ext uri="{FF2B5EF4-FFF2-40B4-BE49-F238E27FC236}">
                <a16:creationId xmlns:a16="http://schemas.microsoft.com/office/drawing/2014/main" id="{DD3EBDAE-17A8-4C94-9720-F82EFF50FFBC}"/>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r="7982" b="16931"/>
          <a:stretch/>
        </p:blipFill>
        <p:spPr bwMode="auto">
          <a:xfrm>
            <a:off x="6463714" y="4385525"/>
            <a:ext cx="2633388" cy="1055015"/>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Arrow Connector 8">
            <a:extLst>
              <a:ext uri="{FF2B5EF4-FFF2-40B4-BE49-F238E27FC236}">
                <a16:creationId xmlns:a16="http://schemas.microsoft.com/office/drawing/2014/main" id="{37919E30-F9F6-44FE-BB5D-726598BFDE4C}"/>
              </a:ext>
            </a:extLst>
          </p:cNvPr>
          <p:cNvCxnSpPr>
            <a:stCxn id="5124" idx="0"/>
            <a:endCxn id="5122" idx="2"/>
          </p:cNvCxnSpPr>
          <p:nvPr/>
        </p:nvCxnSpPr>
        <p:spPr>
          <a:xfrm flipV="1">
            <a:off x="4319937" y="3743044"/>
            <a:ext cx="1761422" cy="709573"/>
          </a:xfrm>
          <a:prstGeom prst="straightConnector1">
            <a:avLst/>
          </a:prstGeom>
          <a:ln w="38100">
            <a:solidFill>
              <a:srgbClr val="008B95"/>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4085C9CA-E110-489C-B905-E3B047C62371}"/>
              </a:ext>
            </a:extLst>
          </p:cNvPr>
          <p:cNvCxnSpPr>
            <a:cxnSpLocks/>
            <a:stCxn id="5128" idx="0"/>
            <a:endCxn id="5122" idx="2"/>
          </p:cNvCxnSpPr>
          <p:nvPr/>
        </p:nvCxnSpPr>
        <p:spPr>
          <a:xfrm flipH="1" flipV="1">
            <a:off x="6081359" y="3743044"/>
            <a:ext cx="1699049" cy="642481"/>
          </a:xfrm>
          <a:prstGeom prst="straightConnector1">
            <a:avLst/>
          </a:prstGeom>
          <a:ln w="38100">
            <a:solidFill>
              <a:srgbClr val="008B95"/>
            </a:solidFill>
            <a:tailEnd type="triangle"/>
          </a:ln>
        </p:spPr>
        <p:style>
          <a:lnRef idx="1">
            <a:schemeClr val="accent1"/>
          </a:lnRef>
          <a:fillRef idx="0">
            <a:schemeClr val="accent1"/>
          </a:fillRef>
          <a:effectRef idx="0">
            <a:schemeClr val="accent1"/>
          </a:effectRef>
          <a:fontRef idx="minor">
            <a:schemeClr val="tx1"/>
          </a:fontRef>
        </p:style>
      </p:cxnSp>
      <p:pic>
        <p:nvPicPr>
          <p:cNvPr id="2" name="Grafik 1">
            <a:extLst>
              <a:ext uri="{FF2B5EF4-FFF2-40B4-BE49-F238E27FC236}">
                <a16:creationId xmlns:a16="http://schemas.microsoft.com/office/drawing/2014/main" id="{CD95E998-36A8-CF37-202E-BE264E81E0FA}"/>
              </a:ext>
            </a:extLst>
          </p:cNvPr>
          <p:cNvPicPr>
            <a:picLocks noChangeAspect="1"/>
          </p:cNvPicPr>
          <p:nvPr/>
        </p:nvPicPr>
        <p:blipFill rotWithShape="1">
          <a:blip r:embed="rId10">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18146606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feld 3"/>
          <p:cNvSpPr txBox="1"/>
          <p:nvPr/>
        </p:nvSpPr>
        <p:spPr>
          <a:xfrm>
            <a:off x="354620" y="639097"/>
            <a:ext cx="906251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8B95"/>
                </a:solidFill>
                <a:effectLst/>
                <a:uLnTx/>
                <a:uFillTx/>
                <a:latin typeface="Arial" panose="020B0604020202020204" pitchFamily="34" charset="0"/>
                <a:ea typeface="+mn-ea"/>
                <a:cs typeface="Arial" panose="020B0604020202020204" pitchFamily="34" charset="0"/>
              </a:rPr>
              <a:t>Five recommendations for ORR</a:t>
            </a:r>
          </a:p>
        </p:txBody>
      </p:sp>
      <p:sp>
        <p:nvSpPr>
          <p:cNvPr id="5" name="Content Placeholder 2">
            <a:extLst>
              <a:ext uri="{FF2B5EF4-FFF2-40B4-BE49-F238E27FC236}">
                <a16:creationId xmlns:a16="http://schemas.microsoft.com/office/drawing/2014/main" id="{846BA39C-6244-4AA8-9D10-641487F0926A}"/>
              </a:ext>
            </a:extLst>
          </p:cNvPr>
          <p:cNvSpPr txBox="1">
            <a:spLocks/>
          </p:cNvSpPr>
          <p:nvPr/>
        </p:nvSpPr>
        <p:spPr>
          <a:xfrm>
            <a:off x="838199" y="1825625"/>
            <a:ext cx="7652657"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008B95"/>
                </a:solidFill>
              </a:rPr>
              <a:t>Recommendation 5: </a:t>
            </a:r>
            <a:r>
              <a:rPr lang="en-GB" sz="2400" dirty="0">
                <a:solidFill>
                  <a:srgbClr val="008B95"/>
                </a:solidFill>
              </a:rPr>
              <a:t>Document your source code.</a:t>
            </a:r>
          </a:p>
          <a:p>
            <a:r>
              <a:rPr lang="en-GB" sz="2400" dirty="0">
                <a:solidFill>
                  <a:srgbClr val="008B95"/>
                </a:solidFill>
              </a:rPr>
              <a:t>Create a clean workspace with a hierarchical folder structure and name files properly.</a:t>
            </a:r>
          </a:p>
          <a:p>
            <a:r>
              <a:rPr lang="en-GB" sz="2400" dirty="0">
                <a:solidFill>
                  <a:srgbClr val="008B95"/>
                </a:solidFill>
              </a:rPr>
              <a:t>Include a README text file to explain the code.</a:t>
            </a:r>
          </a:p>
          <a:p>
            <a:pPr lvl="1"/>
            <a:r>
              <a:rPr lang="en-GB" sz="2000" dirty="0">
                <a:solidFill>
                  <a:srgbClr val="008B95"/>
                </a:solidFill>
              </a:rPr>
              <a:t>What does the software?</a:t>
            </a:r>
          </a:p>
          <a:p>
            <a:pPr lvl="1"/>
            <a:r>
              <a:rPr lang="en-GB" sz="2000" dirty="0">
                <a:solidFill>
                  <a:srgbClr val="008B95"/>
                </a:solidFill>
              </a:rPr>
              <a:t>How can I install it?</a:t>
            </a:r>
          </a:p>
          <a:p>
            <a:pPr lvl="1"/>
            <a:r>
              <a:rPr lang="en-GB" sz="2000" dirty="0">
                <a:solidFill>
                  <a:srgbClr val="008B95"/>
                </a:solidFill>
              </a:rPr>
              <a:t>Are there any computational requirements (e.g., operating system)?</a:t>
            </a:r>
          </a:p>
          <a:p>
            <a:pPr lvl="1"/>
            <a:r>
              <a:rPr lang="en-GB" sz="2000" dirty="0">
                <a:solidFill>
                  <a:srgbClr val="008B95"/>
                </a:solidFill>
              </a:rPr>
              <a:t>How can I use it?</a:t>
            </a:r>
          </a:p>
          <a:p>
            <a:pPr lvl="1"/>
            <a:r>
              <a:rPr lang="en-GB" sz="2000" dirty="0">
                <a:solidFill>
                  <a:srgbClr val="008B95"/>
                </a:solidFill>
              </a:rPr>
              <a:t>How long does the analysis take?</a:t>
            </a:r>
          </a:p>
          <a:p>
            <a:r>
              <a:rPr lang="en-GB" sz="2400" dirty="0">
                <a:solidFill>
                  <a:srgbClr val="008B95"/>
                </a:solidFill>
              </a:rPr>
              <a:t>Add a LICENSE, e.g., MIT License, APACHE License, or GNU.</a:t>
            </a:r>
          </a:p>
        </p:txBody>
      </p:sp>
      <p:sp>
        <p:nvSpPr>
          <p:cNvPr id="8" name="Slide Number Placeholder 7">
            <a:extLst>
              <a:ext uri="{FF2B5EF4-FFF2-40B4-BE49-F238E27FC236}">
                <a16:creationId xmlns:a16="http://schemas.microsoft.com/office/drawing/2014/main" id="{C3703CC0-8271-4964-B3BA-8BDE10CD86CF}"/>
              </a:ext>
            </a:extLst>
          </p:cNvPr>
          <p:cNvSpPr>
            <a:spLocks noGrp="1"/>
          </p:cNvSpPr>
          <p:nvPr>
            <p:ph type="sldNum" sz="quarter" idx="12"/>
          </p:nvPr>
        </p:nvSpPr>
        <p:spPr/>
        <p:txBody>
          <a:bodyPr/>
          <a:lstStyle/>
          <a:p>
            <a:fld id="{330EA680-D336-4FF7-8B7A-9848BB0A1C32}" type="slidenum">
              <a:rPr lang="en-GB" smtClean="0"/>
              <a:pPr/>
              <a:t>40</a:t>
            </a:fld>
            <a:endParaRPr lang="en-GB" dirty="0"/>
          </a:p>
        </p:txBody>
      </p:sp>
      <p:sp>
        <p:nvSpPr>
          <p:cNvPr id="6" name="TextBox 5">
            <a:extLst>
              <a:ext uri="{FF2B5EF4-FFF2-40B4-BE49-F238E27FC236}">
                <a16:creationId xmlns:a16="http://schemas.microsoft.com/office/drawing/2014/main" id="{6C5ED7CF-B474-417D-9966-EBB9A7C49942}"/>
              </a:ext>
            </a:extLst>
          </p:cNvPr>
          <p:cNvSpPr txBox="1"/>
          <p:nvPr/>
        </p:nvSpPr>
        <p:spPr>
          <a:xfrm>
            <a:off x="354620" y="6374925"/>
            <a:ext cx="5512780" cy="307777"/>
          </a:xfrm>
          <a:prstGeom prst="rect">
            <a:avLst/>
          </a:prstGeom>
          <a:noFill/>
        </p:spPr>
        <p:txBody>
          <a:bodyPr wrap="square" rtlCol="0">
            <a:spAutoFit/>
          </a:bodyPr>
          <a:lstStyle/>
          <a:p>
            <a:r>
              <a:rPr lang="en-GB" sz="1400" dirty="0">
                <a:solidFill>
                  <a:srgbClr val="008B95"/>
                </a:solidFill>
              </a:rPr>
              <a:t>Further reading: </a:t>
            </a:r>
            <a:r>
              <a:rPr lang="en-GB" sz="1400" dirty="0">
                <a:solidFill>
                  <a:srgbClr val="008B95"/>
                </a:solidFill>
                <a:hlinkClick r:id="rId3"/>
              </a:rPr>
              <a:t>Hettne et al. (2020)</a:t>
            </a:r>
            <a:endParaRPr lang="en-GB" sz="1400" dirty="0"/>
          </a:p>
        </p:txBody>
      </p:sp>
      <p:pic>
        <p:nvPicPr>
          <p:cNvPr id="9" name="Picture 8">
            <a:extLst>
              <a:ext uri="{FF2B5EF4-FFF2-40B4-BE49-F238E27FC236}">
                <a16:creationId xmlns:a16="http://schemas.microsoft.com/office/drawing/2014/main" id="{813E0862-54A3-4FF9-8DAD-A7621E4654D6}"/>
              </a:ext>
            </a:extLst>
          </p:cNvPr>
          <p:cNvPicPr>
            <a:picLocks noChangeAspect="1"/>
          </p:cNvPicPr>
          <p:nvPr/>
        </p:nvPicPr>
        <p:blipFill>
          <a:blip r:embed="rId4"/>
          <a:stretch>
            <a:fillRect/>
          </a:stretch>
        </p:blipFill>
        <p:spPr>
          <a:xfrm>
            <a:off x="8156350" y="1703863"/>
            <a:ext cx="1619105" cy="2854016"/>
          </a:xfrm>
          <a:prstGeom prst="rect">
            <a:avLst/>
          </a:prstGeom>
        </p:spPr>
      </p:pic>
      <p:pic>
        <p:nvPicPr>
          <p:cNvPr id="14" name="Picture 13">
            <a:extLst>
              <a:ext uri="{FF2B5EF4-FFF2-40B4-BE49-F238E27FC236}">
                <a16:creationId xmlns:a16="http://schemas.microsoft.com/office/drawing/2014/main" id="{5A9B8B15-7325-4DD2-986C-BF71CD249DB4}"/>
              </a:ext>
            </a:extLst>
          </p:cNvPr>
          <p:cNvPicPr>
            <a:picLocks noChangeAspect="1"/>
          </p:cNvPicPr>
          <p:nvPr/>
        </p:nvPicPr>
        <p:blipFill>
          <a:blip r:embed="rId5"/>
          <a:stretch>
            <a:fillRect/>
          </a:stretch>
        </p:blipFill>
        <p:spPr>
          <a:xfrm>
            <a:off x="9465658" y="1779905"/>
            <a:ext cx="2497264" cy="2854016"/>
          </a:xfrm>
          <a:prstGeom prst="rect">
            <a:avLst/>
          </a:prstGeom>
        </p:spPr>
      </p:pic>
      <p:sp>
        <p:nvSpPr>
          <p:cNvPr id="2" name="Rectangle: Rounded Corners 1">
            <a:extLst>
              <a:ext uri="{FF2B5EF4-FFF2-40B4-BE49-F238E27FC236}">
                <a16:creationId xmlns:a16="http://schemas.microsoft.com/office/drawing/2014/main" id="{755C5774-75F4-4549-8220-FEB29D08C553}"/>
              </a:ext>
            </a:extLst>
          </p:cNvPr>
          <p:cNvSpPr/>
          <p:nvPr/>
        </p:nvSpPr>
        <p:spPr>
          <a:xfrm>
            <a:off x="8156350" y="3162300"/>
            <a:ext cx="2497264" cy="51435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Grafik 6">
            <a:extLst>
              <a:ext uri="{FF2B5EF4-FFF2-40B4-BE49-F238E27FC236}">
                <a16:creationId xmlns:a16="http://schemas.microsoft.com/office/drawing/2014/main" id="{66510485-5FA5-10E1-FC99-70E222936625}"/>
              </a:ext>
            </a:extLst>
          </p:cNvPr>
          <p:cNvPicPr>
            <a:picLocks noChangeAspect="1"/>
          </p:cNvPicPr>
          <p:nvPr/>
        </p:nvPicPr>
        <p:blipFill rotWithShape="1">
          <a:blip r:embed="rId6">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2309180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fade">
                                      <p:cBhvr>
                                        <p:cTn id="15" dur="500"/>
                                        <p:tgtEl>
                                          <p:spTgt spid="5">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Effect transition="in" filter="fade">
                                      <p:cBhvr>
                                        <p:cTn id="18" dur="500"/>
                                        <p:tgtEl>
                                          <p:spTgt spid="5">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fade">
                                      <p:cBhvr>
                                        <p:cTn id="21" dur="500"/>
                                        <p:tgtEl>
                                          <p:spTgt spid="5">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5">
                                            <p:txEl>
                                              <p:pRg st="6" end="6"/>
                                            </p:txEl>
                                          </p:spTgt>
                                        </p:tgtEl>
                                        <p:attrNameLst>
                                          <p:attrName>style.visibility</p:attrName>
                                        </p:attrNameLst>
                                      </p:cBhvr>
                                      <p:to>
                                        <p:strVal val="visible"/>
                                      </p:to>
                                    </p:set>
                                    <p:animEffect transition="in" filter="fade">
                                      <p:cBhvr>
                                        <p:cTn id="24" dur="500"/>
                                        <p:tgtEl>
                                          <p:spTgt spid="5">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fade">
                                      <p:cBhvr>
                                        <p:cTn id="27" dur="500"/>
                                        <p:tgtEl>
                                          <p:spTgt spid="5">
                                            <p:txEl>
                                              <p:pRg st="7" end="7"/>
                                            </p:txEl>
                                          </p:spTgt>
                                        </p:tgtEl>
                                      </p:cBhvr>
                                    </p:animEffect>
                                  </p:childTnLst>
                                </p:cTn>
                              </p:par>
                              <p:par>
                                <p:cTn id="28" presetID="10" presetClass="exit" presetSubtype="0" fill="hold" grpId="1" nodeType="withEffect">
                                  <p:stCondLst>
                                    <p:cond delay="0"/>
                                  </p:stCondLst>
                                  <p:childTnLst>
                                    <p:animEffect transition="out" filter="fade">
                                      <p:cBhvr>
                                        <p:cTn id="29" dur="500"/>
                                        <p:tgtEl>
                                          <p:spTgt spid="2"/>
                                        </p:tgtEl>
                                      </p:cBhvr>
                                    </p:animEffect>
                                    <p:set>
                                      <p:cBhvr>
                                        <p:cTn id="30" dur="1" fill="hold">
                                          <p:stCondLst>
                                            <p:cond delay="499"/>
                                          </p:stCondLst>
                                        </p:cTn>
                                        <p:tgtEl>
                                          <p:spTgt spid="2"/>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feld 3"/>
          <p:cNvSpPr txBox="1"/>
          <p:nvPr/>
        </p:nvSpPr>
        <p:spPr>
          <a:xfrm>
            <a:off x="354620" y="639097"/>
            <a:ext cx="9062512" cy="523220"/>
          </a:xfrm>
          <a:prstGeom prst="rect">
            <a:avLst/>
          </a:prstGeom>
          <a:noFill/>
        </p:spPr>
        <p:txBody>
          <a:bodyPr wrap="square" rtlCol="0">
            <a:spAutoFit/>
          </a:bodyPr>
          <a:lstStyle/>
          <a:p>
            <a:r>
              <a:rPr lang="en-GB" sz="2800" b="1" dirty="0">
                <a:solidFill>
                  <a:srgbClr val="008B95"/>
                </a:solidFill>
                <a:latin typeface="Arial" panose="020B0604020202020204" pitchFamily="34" charset="0"/>
                <a:cs typeface="Arial" panose="020B0604020202020204" pitchFamily="34" charset="0"/>
              </a:rPr>
              <a:t>Principles and best practices</a:t>
            </a:r>
            <a:endParaRPr lang="en-GB" sz="2800" b="1" u="sng" dirty="0">
              <a:solidFill>
                <a:srgbClr val="008B95"/>
              </a:solidFill>
              <a:latin typeface="Arial" panose="020B06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id="{846BA39C-6244-4AA8-9D10-641487F0926A}"/>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2400" dirty="0">
              <a:solidFill>
                <a:srgbClr val="008B95"/>
              </a:solidFill>
            </a:endParaRPr>
          </a:p>
        </p:txBody>
      </p:sp>
      <p:sp>
        <p:nvSpPr>
          <p:cNvPr id="8" name="Slide Number Placeholder 7">
            <a:extLst>
              <a:ext uri="{FF2B5EF4-FFF2-40B4-BE49-F238E27FC236}">
                <a16:creationId xmlns:a16="http://schemas.microsoft.com/office/drawing/2014/main" id="{C3703CC0-8271-4964-B3BA-8BDE10CD86CF}"/>
              </a:ext>
            </a:extLst>
          </p:cNvPr>
          <p:cNvSpPr>
            <a:spLocks noGrp="1"/>
          </p:cNvSpPr>
          <p:nvPr>
            <p:ph type="sldNum" sz="quarter" idx="12"/>
          </p:nvPr>
        </p:nvSpPr>
        <p:spPr/>
        <p:txBody>
          <a:bodyPr/>
          <a:lstStyle/>
          <a:p>
            <a:fld id="{330EA680-D336-4FF7-8B7A-9848BB0A1C32}" type="slidenum">
              <a:rPr lang="en-GB" smtClean="0"/>
              <a:pPr/>
              <a:t>41</a:t>
            </a:fld>
            <a:endParaRPr lang="en-GB" dirty="0"/>
          </a:p>
        </p:txBody>
      </p:sp>
      <p:sp>
        <p:nvSpPr>
          <p:cNvPr id="7" name="Content Placeholder 2">
            <a:extLst>
              <a:ext uri="{FF2B5EF4-FFF2-40B4-BE49-F238E27FC236}">
                <a16:creationId xmlns:a16="http://schemas.microsoft.com/office/drawing/2014/main" id="{41CE920E-7F82-461A-A2EE-3AAC366FD440}"/>
              </a:ext>
            </a:extLst>
          </p:cNvPr>
          <p:cNvSpPr txBox="1">
            <a:spLocks/>
          </p:cNvSpPr>
          <p:nvPr/>
        </p:nvSpPr>
        <p:spPr>
          <a:xfrm>
            <a:off x="886791" y="1927931"/>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dirty="0">
                <a:solidFill>
                  <a:srgbClr val="008B95"/>
                </a:solidFill>
              </a:rPr>
              <a:t>Share the </a:t>
            </a:r>
            <a:r>
              <a:rPr lang="en-GB" sz="2400" b="1" dirty="0">
                <a:solidFill>
                  <a:srgbClr val="008B95"/>
                </a:solidFill>
              </a:rPr>
              <a:t>paper</a:t>
            </a:r>
            <a:r>
              <a:rPr lang="en-GB" sz="2400" dirty="0">
                <a:solidFill>
                  <a:srgbClr val="008B95"/>
                </a:solidFill>
              </a:rPr>
              <a:t>, </a:t>
            </a:r>
            <a:r>
              <a:rPr lang="en-GB" sz="2400" b="1" dirty="0">
                <a:solidFill>
                  <a:srgbClr val="008B95"/>
                </a:solidFill>
              </a:rPr>
              <a:t>data</a:t>
            </a:r>
            <a:r>
              <a:rPr lang="en-GB" sz="2400" dirty="0">
                <a:solidFill>
                  <a:srgbClr val="008B95"/>
                </a:solidFill>
              </a:rPr>
              <a:t>, </a:t>
            </a:r>
            <a:r>
              <a:rPr lang="en-GB" sz="2400" b="1" dirty="0">
                <a:solidFill>
                  <a:srgbClr val="008B95"/>
                </a:solidFill>
              </a:rPr>
              <a:t>source code</a:t>
            </a:r>
            <a:r>
              <a:rPr lang="en-GB" sz="2400" dirty="0">
                <a:solidFill>
                  <a:srgbClr val="008B95"/>
                </a:solidFill>
              </a:rPr>
              <a:t>, and details of the </a:t>
            </a:r>
            <a:r>
              <a:rPr lang="en-GB" sz="2400" b="1" dirty="0">
                <a:solidFill>
                  <a:srgbClr val="008B95"/>
                </a:solidFill>
              </a:rPr>
              <a:t>computational environment</a:t>
            </a:r>
            <a:r>
              <a:rPr lang="en-GB" sz="2400" dirty="0">
                <a:solidFill>
                  <a:srgbClr val="008B95"/>
                </a:solidFill>
              </a:rPr>
              <a:t> that generate published findings in </a:t>
            </a:r>
            <a:r>
              <a:rPr lang="en-GB" sz="2400" b="1" dirty="0">
                <a:solidFill>
                  <a:srgbClr val="008B95"/>
                </a:solidFill>
              </a:rPr>
              <a:t>open repositories</a:t>
            </a:r>
            <a:r>
              <a:rPr lang="en-GB" sz="2400" dirty="0">
                <a:solidFill>
                  <a:srgbClr val="008B95"/>
                </a:solidFill>
              </a:rPr>
              <a:t>.</a:t>
            </a:r>
          </a:p>
          <a:p>
            <a:r>
              <a:rPr lang="en-GB" sz="2400" dirty="0">
                <a:solidFill>
                  <a:srgbClr val="008B95"/>
                </a:solidFill>
              </a:rPr>
              <a:t>Also known as </a:t>
            </a:r>
            <a:r>
              <a:rPr lang="en-GB" sz="2400" i="1" dirty="0">
                <a:solidFill>
                  <a:srgbClr val="008B95"/>
                </a:solidFill>
              </a:rPr>
              <a:t>Executable Research Compendium </a:t>
            </a:r>
            <a:r>
              <a:rPr lang="en-GB" sz="2400" dirty="0">
                <a:solidFill>
                  <a:srgbClr val="008B95"/>
                </a:solidFill>
              </a:rPr>
              <a:t>(ERC).</a:t>
            </a:r>
          </a:p>
          <a:p>
            <a:pPr marL="0" indent="0">
              <a:buNone/>
            </a:pPr>
            <a:endParaRPr lang="en-GB" sz="2400" dirty="0">
              <a:solidFill>
                <a:srgbClr val="008B95"/>
              </a:solidFill>
            </a:endParaRPr>
          </a:p>
        </p:txBody>
      </p:sp>
      <p:sp>
        <p:nvSpPr>
          <p:cNvPr id="10" name="TextBox 9">
            <a:extLst>
              <a:ext uri="{FF2B5EF4-FFF2-40B4-BE49-F238E27FC236}">
                <a16:creationId xmlns:a16="http://schemas.microsoft.com/office/drawing/2014/main" id="{3EBDEAA9-2C1A-4D48-835E-BB5338D5B3C3}"/>
              </a:ext>
            </a:extLst>
          </p:cNvPr>
          <p:cNvSpPr txBox="1"/>
          <p:nvPr/>
        </p:nvSpPr>
        <p:spPr>
          <a:xfrm>
            <a:off x="354620" y="6381575"/>
            <a:ext cx="588901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rPr>
              <a:t>Further reading: </a:t>
            </a:r>
            <a:r>
              <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hlinkClick r:id="rId3"/>
              </a:rPr>
              <a:t>Nüst et al. (2017)</a:t>
            </a:r>
            <a:r>
              <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rPr>
              <a:t>, </a:t>
            </a:r>
            <a:r>
              <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hlinkClick r:id="rId4"/>
              </a:rPr>
              <a:t>Stodden et al. (2016)</a:t>
            </a:r>
            <a:r>
              <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rPr>
              <a:t>, </a:t>
            </a:r>
            <a:r>
              <a:rPr kumimoji="0" lang="en-GB" sz="1400" b="0" i="0" u="none" strike="noStrike" kern="1200" cap="none" spc="0" normalizeH="0" baseline="0" noProof="0" dirty="0">
                <a:ln>
                  <a:noFill/>
                </a:ln>
                <a:solidFill>
                  <a:srgbClr val="008B95"/>
                </a:solidFill>
                <a:effectLst/>
                <a:uLnTx/>
                <a:uFillTx/>
                <a:latin typeface="Calibri" panose="020F0502020204030204"/>
                <a:ea typeface="+mn-ea"/>
                <a:cs typeface="+mn-cs"/>
                <a:hlinkClick r:id="rId5"/>
              </a:rPr>
              <a:t>Sandve et al. (2013)</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Graphic 5" descr="Packing Box Open outline">
            <a:extLst>
              <a:ext uri="{FF2B5EF4-FFF2-40B4-BE49-F238E27FC236}">
                <a16:creationId xmlns:a16="http://schemas.microsoft.com/office/drawing/2014/main" id="{41DCC7B5-EDCD-4182-8075-3E877072EF9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544711" y="3453456"/>
            <a:ext cx="2429537" cy="2429537"/>
          </a:xfrm>
          <a:prstGeom prst="rect">
            <a:avLst/>
          </a:prstGeom>
        </p:spPr>
      </p:pic>
      <p:pic>
        <p:nvPicPr>
          <p:cNvPr id="20" name="Graphic 19" descr="Database outline">
            <a:extLst>
              <a:ext uri="{FF2B5EF4-FFF2-40B4-BE49-F238E27FC236}">
                <a16:creationId xmlns:a16="http://schemas.microsoft.com/office/drawing/2014/main" id="{5027E626-5980-4AB9-9A38-5B2AE4722EE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046946" y="4116085"/>
            <a:ext cx="914400" cy="914400"/>
          </a:xfrm>
          <a:prstGeom prst="rect">
            <a:avLst/>
          </a:prstGeom>
        </p:spPr>
      </p:pic>
      <p:pic>
        <p:nvPicPr>
          <p:cNvPr id="22" name="Graphic 21" descr="Programmer female outline">
            <a:extLst>
              <a:ext uri="{FF2B5EF4-FFF2-40B4-BE49-F238E27FC236}">
                <a16:creationId xmlns:a16="http://schemas.microsoft.com/office/drawing/2014/main" id="{5BCF1CED-9FC6-412F-AD48-9A21BF90AC6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987193" y="4994101"/>
            <a:ext cx="914400" cy="914400"/>
          </a:xfrm>
          <a:prstGeom prst="rect">
            <a:avLst/>
          </a:prstGeom>
        </p:spPr>
      </p:pic>
      <p:pic>
        <p:nvPicPr>
          <p:cNvPr id="24" name="Graphic 23" descr="Document outline">
            <a:extLst>
              <a:ext uri="{FF2B5EF4-FFF2-40B4-BE49-F238E27FC236}">
                <a16:creationId xmlns:a16="http://schemas.microsoft.com/office/drawing/2014/main" id="{8565F0A2-979E-4017-88AB-3149DD8183B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216910" y="3193039"/>
            <a:ext cx="914400" cy="914400"/>
          </a:xfrm>
          <a:prstGeom prst="rect">
            <a:avLst/>
          </a:prstGeom>
        </p:spPr>
      </p:pic>
      <p:pic>
        <p:nvPicPr>
          <p:cNvPr id="25" name="Picture 8" descr="Zenodo">
            <a:hlinkClick r:id="rId14"/>
            <a:extLst>
              <a:ext uri="{FF2B5EF4-FFF2-40B4-BE49-F238E27FC236}">
                <a16:creationId xmlns:a16="http://schemas.microsoft.com/office/drawing/2014/main" id="{9F4BA051-AD0B-4D06-8E20-3976166A4022}"/>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818434" y="3291162"/>
            <a:ext cx="1539920" cy="61781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0" descr="Home - EASY">
            <a:hlinkClick r:id="rId16"/>
            <a:extLst>
              <a:ext uri="{FF2B5EF4-FFF2-40B4-BE49-F238E27FC236}">
                <a16:creationId xmlns:a16="http://schemas.microsoft.com/office/drawing/2014/main" id="{3B585EA7-B4EA-4808-9FE4-FA6FCF253A50}"/>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814899" y="3109289"/>
            <a:ext cx="1832264" cy="54095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6" descr="OSF Guides">
            <a:hlinkClick r:id="rId18"/>
            <a:extLst>
              <a:ext uri="{FF2B5EF4-FFF2-40B4-BE49-F238E27FC236}">
                <a16:creationId xmlns:a16="http://schemas.microsoft.com/office/drawing/2014/main" id="{46B0EBE3-E683-4328-969B-C9F7EE7385C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594086" y="4525716"/>
            <a:ext cx="1733512" cy="65183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Dryad Our Platform">
            <a:hlinkClick r:id="rId20"/>
            <a:extLst>
              <a:ext uri="{FF2B5EF4-FFF2-40B4-BE49-F238E27FC236}">
                <a16:creationId xmlns:a16="http://schemas.microsoft.com/office/drawing/2014/main" id="{DEEE7E5A-6929-4BF6-B811-3BC589D5AF3C}"/>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9541147" y="4126478"/>
            <a:ext cx="2292577" cy="384007"/>
          </a:xfrm>
          <a:prstGeom prst="rect">
            <a:avLst/>
          </a:prstGeom>
          <a:noFill/>
          <a:extLst>
            <a:ext uri="{909E8E84-426E-40DD-AFC4-6F175D3DCCD1}">
              <a14:hiddenFill xmlns:a14="http://schemas.microsoft.com/office/drawing/2010/main">
                <a:solidFill>
                  <a:srgbClr val="FFFFFF"/>
                </a:solidFill>
              </a14:hiddenFill>
            </a:ext>
          </a:extLst>
        </p:spPr>
      </p:pic>
      <p:cxnSp>
        <p:nvCxnSpPr>
          <p:cNvPr id="31" name="Connector: Curved 30">
            <a:extLst>
              <a:ext uri="{FF2B5EF4-FFF2-40B4-BE49-F238E27FC236}">
                <a16:creationId xmlns:a16="http://schemas.microsoft.com/office/drawing/2014/main" id="{5842A5CF-A330-4002-AF7B-49DB53148DB7}"/>
              </a:ext>
            </a:extLst>
          </p:cNvPr>
          <p:cNvCxnSpPr>
            <a:cxnSpLocks/>
            <a:stCxn id="20" idx="3"/>
          </p:cNvCxnSpPr>
          <p:nvPr/>
        </p:nvCxnSpPr>
        <p:spPr>
          <a:xfrm flipV="1">
            <a:off x="2961346" y="4496201"/>
            <a:ext cx="1536844" cy="77084"/>
          </a:xfrm>
          <a:prstGeom prst="curvedConnector3">
            <a:avLst>
              <a:gd name="adj1" fmla="val 50000"/>
            </a:avLst>
          </a:prstGeom>
          <a:ln w="38100">
            <a:solidFill>
              <a:srgbClr val="008B95"/>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nector: Curved 34">
            <a:extLst>
              <a:ext uri="{FF2B5EF4-FFF2-40B4-BE49-F238E27FC236}">
                <a16:creationId xmlns:a16="http://schemas.microsoft.com/office/drawing/2014/main" id="{ABA9223E-AD63-4318-B42C-DE52906926B7}"/>
              </a:ext>
            </a:extLst>
          </p:cNvPr>
          <p:cNvCxnSpPr>
            <a:cxnSpLocks/>
            <a:stCxn id="22" idx="3"/>
          </p:cNvCxnSpPr>
          <p:nvPr/>
        </p:nvCxnSpPr>
        <p:spPr>
          <a:xfrm flipV="1">
            <a:off x="2901593" y="4632133"/>
            <a:ext cx="1780889" cy="819168"/>
          </a:xfrm>
          <a:prstGeom prst="curvedConnector3">
            <a:avLst>
              <a:gd name="adj1" fmla="val 50000"/>
            </a:avLst>
          </a:prstGeom>
          <a:ln w="38100">
            <a:solidFill>
              <a:srgbClr val="008B95"/>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nector: Curved 37">
            <a:extLst>
              <a:ext uri="{FF2B5EF4-FFF2-40B4-BE49-F238E27FC236}">
                <a16:creationId xmlns:a16="http://schemas.microsoft.com/office/drawing/2014/main" id="{60154539-6A4E-4C2F-8C4B-D7E65B9883D7}"/>
              </a:ext>
            </a:extLst>
          </p:cNvPr>
          <p:cNvCxnSpPr>
            <a:cxnSpLocks/>
            <a:stCxn id="24" idx="3"/>
          </p:cNvCxnSpPr>
          <p:nvPr/>
        </p:nvCxnSpPr>
        <p:spPr>
          <a:xfrm>
            <a:off x="3131310" y="3650239"/>
            <a:ext cx="1391626" cy="621605"/>
          </a:xfrm>
          <a:prstGeom prst="curvedConnector3">
            <a:avLst>
              <a:gd name="adj1" fmla="val 50000"/>
            </a:avLst>
          </a:prstGeom>
          <a:ln w="38100">
            <a:solidFill>
              <a:srgbClr val="008B95"/>
            </a:solidFill>
            <a:tailEnd type="triangle"/>
          </a:ln>
        </p:spPr>
        <p:style>
          <a:lnRef idx="1">
            <a:schemeClr val="accent1"/>
          </a:lnRef>
          <a:fillRef idx="0">
            <a:schemeClr val="accent1"/>
          </a:fillRef>
          <a:effectRef idx="0">
            <a:schemeClr val="accent1"/>
          </a:effectRef>
          <a:fontRef idx="minor">
            <a:schemeClr val="tx1"/>
          </a:fontRef>
        </p:style>
      </p:cxnSp>
      <p:pic>
        <p:nvPicPr>
          <p:cNvPr id="42" name="Graphic 41" descr="Computer outline">
            <a:extLst>
              <a:ext uri="{FF2B5EF4-FFF2-40B4-BE49-F238E27FC236}">
                <a16:creationId xmlns:a16="http://schemas.microsoft.com/office/drawing/2014/main" id="{71FDA28D-2EC6-4C39-8D78-B77CE990B23F}"/>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3608535" y="5476526"/>
            <a:ext cx="914401" cy="914401"/>
          </a:xfrm>
          <a:prstGeom prst="rect">
            <a:avLst/>
          </a:prstGeom>
        </p:spPr>
      </p:pic>
      <p:cxnSp>
        <p:nvCxnSpPr>
          <p:cNvPr id="44" name="Connector: Curved 43">
            <a:extLst>
              <a:ext uri="{FF2B5EF4-FFF2-40B4-BE49-F238E27FC236}">
                <a16:creationId xmlns:a16="http://schemas.microsoft.com/office/drawing/2014/main" id="{2399297E-804F-49A2-9979-8C00959D760C}"/>
              </a:ext>
            </a:extLst>
          </p:cNvPr>
          <p:cNvCxnSpPr>
            <a:cxnSpLocks/>
            <a:stCxn id="42" idx="3"/>
          </p:cNvCxnSpPr>
          <p:nvPr/>
        </p:nvCxnSpPr>
        <p:spPr>
          <a:xfrm flipV="1">
            <a:off x="4522936" y="4538774"/>
            <a:ext cx="348831" cy="1394953"/>
          </a:xfrm>
          <a:prstGeom prst="curvedConnector2">
            <a:avLst/>
          </a:prstGeom>
          <a:ln w="38100">
            <a:solidFill>
              <a:srgbClr val="008B95"/>
            </a:solidFill>
            <a:tailEnd type="triangle"/>
          </a:ln>
        </p:spPr>
        <p:style>
          <a:lnRef idx="1">
            <a:schemeClr val="accent1"/>
          </a:lnRef>
          <a:fillRef idx="0">
            <a:schemeClr val="accent1"/>
          </a:fillRef>
          <a:effectRef idx="0">
            <a:schemeClr val="accent1"/>
          </a:effectRef>
          <a:fontRef idx="minor">
            <a:schemeClr val="tx1"/>
          </a:fontRef>
        </p:style>
      </p:cxnSp>
      <p:cxnSp>
        <p:nvCxnSpPr>
          <p:cNvPr id="57" name="Connector: Curved 56">
            <a:extLst>
              <a:ext uri="{FF2B5EF4-FFF2-40B4-BE49-F238E27FC236}">
                <a16:creationId xmlns:a16="http://schemas.microsoft.com/office/drawing/2014/main" id="{448D4DBA-F110-4F35-AD80-69F159070183}"/>
              </a:ext>
            </a:extLst>
          </p:cNvPr>
          <p:cNvCxnSpPr>
            <a:cxnSpLocks/>
            <a:stCxn id="6" idx="3"/>
          </p:cNvCxnSpPr>
          <p:nvPr/>
        </p:nvCxnSpPr>
        <p:spPr>
          <a:xfrm flipV="1">
            <a:off x="5974248" y="4209822"/>
            <a:ext cx="1619838" cy="458403"/>
          </a:xfrm>
          <a:prstGeom prst="curvedConnector3">
            <a:avLst/>
          </a:prstGeom>
          <a:ln w="38100">
            <a:solidFill>
              <a:srgbClr val="008B95"/>
            </a:solidFill>
            <a:tailEnd type="triangle"/>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D42DF0F6-E502-42AE-9F94-8A50028A4DF4}"/>
              </a:ext>
            </a:extLst>
          </p:cNvPr>
          <p:cNvSpPr txBox="1"/>
          <p:nvPr/>
        </p:nvSpPr>
        <p:spPr>
          <a:xfrm>
            <a:off x="165260" y="3413695"/>
            <a:ext cx="2249957" cy="400110"/>
          </a:xfrm>
          <a:prstGeom prst="rect">
            <a:avLst/>
          </a:prstGeom>
          <a:noFill/>
        </p:spPr>
        <p:txBody>
          <a:bodyPr wrap="square" rtlCol="0">
            <a:spAutoFit/>
          </a:bodyPr>
          <a:lstStyle/>
          <a:p>
            <a:r>
              <a:rPr lang="en-GB" sz="2000" dirty="0">
                <a:solidFill>
                  <a:srgbClr val="008B95"/>
                </a:solidFill>
              </a:rPr>
              <a:t>Open Access paper</a:t>
            </a:r>
          </a:p>
        </p:txBody>
      </p:sp>
      <p:sp>
        <p:nvSpPr>
          <p:cNvPr id="67" name="TextBox 66">
            <a:extLst>
              <a:ext uri="{FF2B5EF4-FFF2-40B4-BE49-F238E27FC236}">
                <a16:creationId xmlns:a16="http://schemas.microsoft.com/office/drawing/2014/main" id="{077FA2BD-452E-44B3-A055-D76B96DB9C1F}"/>
              </a:ext>
            </a:extLst>
          </p:cNvPr>
          <p:cNvSpPr txBox="1"/>
          <p:nvPr/>
        </p:nvSpPr>
        <p:spPr>
          <a:xfrm>
            <a:off x="860795" y="4351657"/>
            <a:ext cx="1327282" cy="400110"/>
          </a:xfrm>
          <a:prstGeom prst="rect">
            <a:avLst/>
          </a:prstGeom>
          <a:noFill/>
        </p:spPr>
        <p:txBody>
          <a:bodyPr wrap="square" rtlCol="0">
            <a:spAutoFit/>
          </a:bodyPr>
          <a:lstStyle/>
          <a:p>
            <a:r>
              <a:rPr lang="en-GB" sz="2000" dirty="0">
                <a:solidFill>
                  <a:srgbClr val="008B95"/>
                </a:solidFill>
              </a:rPr>
              <a:t>Open Data</a:t>
            </a:r>
          </a:p>
        </p:txBody>
      </p:sp>
      <p:sp>
        <p:nvSpPr>
          <p:cNvPr id="68" name="TextBox 67">
            <a:extLst>
              <a:ext uri="{FF2B5EF4-FFF2-40B4-BE49-F238E27FC236}">
                <a16:creationId xmlns:a16="http://schemas.microsoft.com/office/drawing/2014/main" id="{88280F61-919D-417F-B68E-A69968D14E6D}"/>
              </a:ext>
            </a:extLst>
          </p:cNvPr>
          <p:cNvSpPr txBox="1"/>
          <p:nvPr/>
        </p:nvSpPr>
        <p:spPr>
          <a:xfrm>
            <a:off x="714375" y="5420499"/>
            <a:ext cx="1345024" cy="400110"/>
          </a:xfrm>
          <a:prstGeom prst="rect">
            <a:avLst/>
          </a:prstGeom>
          <a:noFill/>
        </p:spPr>
        <p:txBody>
          <a:bodyPr wrap="square" rtlCol="0">
            <a:spAutoFit/>
          </a:bodyPr>
          <a:lstStyle/>
          <a:p>
            <a:r>
              <a:rPr lang="en-GB" sz="2000" dirty="0">
                <a:solidFill>
                  <a:srgbClr val="008B95"/>
                </a:solidFill>
              </a:rPr>
              <a:t>Open Code</a:t>
            </a:r>
          </a:p>
        </p:txBody>
      </p:sp>
      <p:sp>
        <p:nvSpPr>
          <p:cNvPr id="69" name="TextBox 68">
            <a:extLst>
              <a:ext uri="{FF2B5EF4-FFF2-40B4-BE49-F238E27FC236}">
                <a16:creationId xmlns:a16="http://schemas.microsoft.com/office/drawing/2014/main" id="{97AA5D12-4D77-499D-AAB8-EA3ADCB13E16}"/>
              </a:ext>
            </a:extLst>
          </p:cNvPr>
          <p:cNvSpPr txBox="1"/>
          <p:nvPr/>
        </p:nvSpPr>
        <p:spPr>
          <a:xfrm>
            <a:off x="4714387" y="5605009"/>
            <a:ext cx="1830062" cy="707886"/>
          </a:xfrm>
          <a:prstGeom prst="rect">
            <a:avLst/>
          </a:prstGeom>
          <a:noFill/>
        </p:spPr>
        <p:txBody>
          <a:bodyPr wrap="square" rtlCol="0">
            <a:spAutoFit/>
          </a:bodyPr>
          <a:lstStyle/>
          <a:p>
            <a:r>
              <a:rPr lang="en-GB" sz="2000" dirty="0">
                <a:solidFill>
                  <a:srgbClr val="008B95"/>
                </a:solidFill>
              </a:rPr>
              <a:t>Computational environment</a:t>
            </a:r>
          </a:p>
        </p:txBody>
      </p:sp>
      <p:sp>
        <p:nvSpPr>
          <p:cNvPr id="76" name="TextBox 75">
            <a:extLst>
              <a:ext uri="{FF2B5EF4-FFF2-40B4-BE49-F238E27FC236}">
                <a16:creationId xmlns:a16="http://schemas.microsoft.com/office/drawing/2014/main" id="{8C23B0DE-05E7-4623-97C2-D482A984690F}"/>
              </a:ext>
            </a:extLst>
          </p:cNvPr>
          <p:cNvSpPr txBox="1"/>
          <p:nvPr/>
        </p:nvSpPr>
        <p:spPr>
          <a:xfrm>
            <a:off x="4479623" y="4133439"/>
            <a:ext cx="730830" cy="461665"/>
          </a:xfrm>
          <a:prstGeom prst="rect">
            <a:avLst/>
          </a:prstGeom>
          <a:noFill/>
        </p:spPr>
        <p:txBody>
          <a:bodyPr wrap="square" rtlCol="0">
            <a:spAutoFit/>
          </a:bodyPr>
          <a:lstStyle/>
          <a:p>
            <a:r>
              <a:rPr lang="en-GB" sz="2400" b="1" dirty="0">
                <a:solidFill>
                  <a:srgbClr val="008B95"/>
                </a:solidFill>
              </a:rPr>
              <a:t>ERC</a:t>
            </a:r>
          </a:p>
        </p:txBody>
      </p:sp>
      <p:pic>
        <p:nvPicPr>
          <p:cNvPr id="1026" name="Picture 2" descr="MyBinder.org">
            <a:hlinkClick r:id="rId24"/>
            <a:extLst>
              <a:ext uri="{FF2B5EF4-FFF2-40B4-BE49-F238E27FC236}">
                <a16:creationId xmlns:a16="http://schemas.microsoft.com/office/drawing/2014/main" id="{042D8056-B4FD-4B18-B885-7DA03939B73D}"/>
              </a:ext>
            </a:extLst>
          </p:cNvPr>
          <p:cNvPicPr>
            <a:picLocks noChangeAspect="1" noChangeArrowheads="1"/>
          </p:cNvPicPr>
          <p:nvPr/>
        </p:nvPicPr>
        <p:blipFill rotWithShape="1">
          <a:blip r:embed="rId25">
            <a:extLst>
              <a:ext uri="{28A0092B-C50C-407E-A947-70E740481C1C}">
                <a14:useLocalDpi xmlns:a14="http://schemas.microsoft.com/office/drawing/2010/main" val="0"/>
              </a:ext>
            </a:extLst>
          </a:blip>
          <a:srcRect l="3807" t="27858" r="3285" b="30209"/>
          <a:stretch/>
        </p:blipFill>
        <p:spPr bwMode="auto">
          <a:xfrm>
            <a:off x="8471485" y="5329954"/>
            <a:ext cx="1891293" cy="449268"/>
          </a:xfrm>
          <a:prstGeom prst="rect">
            <a:avLst/>
          </a:prstGeom>
          <a:noFill/>
          <a:extLst>
            <a:ext uri="{909E8E84-426E-40DD-AFC4-6F175D3DCCD1}">
              <a14:hiddenFill xmlns:a14="http://schemas.microsoft.com/office/drawing/2010/main">
                <a:solidFill>
                  <a:srgbClr val="FFFFFF"/>
                </a:solidFill>
              </a14:hiddenFill>
            </a:ext>
          </a:extLst>
        </p:spPr>
      </p:pic>
      <p:pic>
        <p:nvPicPr>
          <p:cNvPr id="2" name="Grafik 1">
            <a:extLst>
              <a:ext uri="{FF2B5EF4-FFF2-40B4-BE49-F238E27FC236}">
                <a16:creationId xmlns:a16="http://schemas.microsoft.com/office/drawing/2014/main" id="{67B93553-1116-6047-7730-2899DD9326E0}"/>
              </a:ext>
            </a:extLst>
          </p:cNvPr>
          <p:cNvPicPr>
            <a:picLocks noChangeAspect="1"/>
          </p:cNvPicPr>
          <p:nvPr/>
        </p:nvPicPr>
        <p:blipFill rotWithShape="1">
          <a:blip r:embed="rId26">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2837822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6"/>
                                        </p:tgtEl>
                                        <p:attrNameLst>
                                          <p:attrName>style.visibility</p:attrName>
                                        </p:attrNameLst>
                                      </p:cBhvr>
                                      <p:to>
                                        <p:strVal val="visible"/>
                                      </p:to>
                                    </p:set>
                                    <p:animEffect transition="in" filter="fade">
                                      <p:cBhvr>
                                        <p:cTn id="10" dur="500"/>
                                        <p:tgtEl>
                                          <p:spTgt spid="76"/>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10"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6"/>
                                        </p:tgtEl>
                                        <p:attrNameLst>
                                          <p:attrName>style.visibility</p:attrName>
                                        </p:attrNameLst>
                                      </p:cBhvr>
                                      <p:to>
                                        <p:strVal val="visible"/>
                                      </p:to>
                                    </p:set>
                                    <p:animEffect transition="in" filter="fade">
                                      <p:cBhvr>
                                        <p:cTn id="24" dur="500"/>
                                        <p:tgtEl>
                                          <p:spTgt spid="6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par>
                                <p:cTn id="30" presetID="10"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7"/>
                                        </p:tgtEl>
                                        <p:attrNameLst>
                                          <p:attrName>style.visibility</p:attrName>
                                        </p:attrNameLst>
                                      </p:cBhvr>
                                      <p:to>
                                        <p:strVal val="visible"/>
                                      </p:to>
                                    </p:set>
                                    <p:animEffect transition="in" filter="fade">
                                      <p:cBhvr>
                                        <p:cTn id="35" dur="500"/>
                                        <p:tgtEl>
                                          <p:spTgt spid="6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500"/>
                                        <p:tgtEl>
                                          <p:spTgt spid="35"/>
                                        </p:tgtEl>
                                      </p:cBhvr>
                                    </p:animEffect>
                                  </p:childTnLst>
                                </p:cTn>
                              </p:par>
                              <p:par>
                                <p:cTn id="41" presetID="10" presetClass="entr" presetSubtype="0"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68"/>
                                        </p:tgtEl>
                                        <p:attrNameLst>
                                          <p:attrName>style.visibility</p:attrName>
                                        </p:attrNameLst>
                                      </p:cBhvr>
                                      <p:to>
                                        <p:strVal val="visible"/>
                                      </p:to>
                                    </p:set>
                                    <p:animEffect transition="in" filter="fade">
                                      <p:cBhvr>
                                        <p:cTn id="46" dur="500"/>
                                        <p:tgtEl>
                                          <p:spTgt spid="68"/>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fade">
                                      <p:cBhvr>
                                        <p:cTn id="51" dur="500"/>
                                        <p:tgtEl>
                                          <p:spTgt spid="44"/>
                                        </p:tgtEl>
                                      </p:cBhvr>
                                    </p:animEffect>
                                  </p:childTnLst>
                                </p:cTn>
                              </p:par>
                              <p:par>
                                <p:cTn id="52" presetID="10" presetClass="entr" presetSubtype="0" fill="hold" nodeType="with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fade">
                                      <p:cBhvr>
                                        <p:cTn id="54" dur="500"/>
                                        <p:tgtEl>
                                          <p:spTgt spid="4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69"/>
                                        </p:tgtEl>
                                        <p:attrNameLst>
                                          <p:attrName>style.visibility</p:attrName>
                                        </p:attrNameLst>
                                      </p:cBhvr>
                                      <p:to>
                                        <p:strVal val="visible"/>
                                      </p:to>
                                    </p:set>
                                    <p:animEffect transition="in" filter="fade">
                                      <p:cBhvr>
                                        <p:cTn id="57" dur="500"/>
                                        <p:tgtEl>
                                          <p:spTgt spid="69"/>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par>
                                <p:cTn id="63" presetID="10" presetClass="entr" presetSubtype="0" fill="hold" nodeType="with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500"/>
                                        <p:tgtEl>
                                          <p:spTgt spid="26"/>
                                        </p:tgtEl>
                                      </p:cBhvr>
                                    </p:animEffect>
                                  </p:childTnLst>
                                </p:cTn>
                              </p:par>
                              <p:par>
                                <p:cTn id="66" presetID="10" presetClass="entr" presetSubtype="0" fill="hold"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500"/>
                                        <p:tgtEl>
                                          <p:spTgt spid="27"/>
                                        </p:tgtEl>
                                      </p:cBhvr>
                                    </p:animEffect>
                                  </p:childTnLst>
                                </p:cTn>
                              </p:par>
                              <p:par>
                                <p:cTn id="69" presetID="10" presetClass="entr" presetSubtype="0" fill="hold" nodeType="with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500"/>
                                        <p:tgtEl>
                                          <p:spTgt spid="28"/>
                                        </p:tgtEl>
                                      </p:cBhvr>
                                    </p:animEffect>
                                  </p:childTnLst>
                                </p:cTn>
                              </p:par>
                              <p:par>
                                <p:cTn id="72" presetID="10" presetClass="entr" presetSubtype="0" fill="hold" nodeType="withEffect">
                                  <p:stCondLst>
                                    <p:cond delay="0"/>
                                  </p:stCondLst>
                                  <p:childTnLst>
                                    <p:set>
                                      <p:cBhvr>
                                        <p:cTn id="73" dur="1" fill="hold">
                                          <p:stCondLst>
                                            <p:cond delay="0"/>
                                          </p:stCondLst>
                                        </p:cTn>
                                        <p:tgtEl>
                                          <p:spTgt spid="57"/>
                                        </p:tgtEl>
                                        <p:attrNameLst>
                                          <p:attrName>style.visibility</p:attrName>
                                        </p:attrNameLst>
                                      </p:cBhvr>
                                      <p:to>
                                        <p:strVal val="visible"/>
                                      </p:to>
                                    </p:set>
                                    <p:animEffect transition="in" filter="fade">
                                      <p:cBhvr>
                                        <p:cTn id="74" dur="500"/>
                                        <p:tgtEl>
                                          <p:spTgt spid="57"/>
                                        </p:tgtEl>
                                      </p:cBhvr>
                                    </p:animEffect>
                                  </p:childTnLst>
                                </p:cTn>
                              </p:par>
                              <p:par>
                                <p:cTn id="75" presetID="10" presetClass="entr" presetSubtype="0" fill="hold" nodeType="withEffect">
                                  <p:stCondLst>
                                    <p:cond delay="0"/>
                                  </p:stCondLst>
                                  <p:childTnLst>
                                    <p:set>
                                      <p:cBhvr>
                                        <p:cTn id="76" dur="1" fill="hold">
                                          <p:stCondLst>
                                            <p:cond delay="0"/>
                                          </p:stCondLst>
                                        </p:cTn>
                                        <p:tgtEl>
                                          <p:spTgt spid="1026"/>
                                        </p:tgtEl>
                                        <p:attrNameLst>
                                          <p:attrName>style.visibility</p:attrName>
                                        </p:attrNameLst>
                                      </p:cBhvr>
                                      <p:to>
                                        <p:strVal val="visible"/>
                                      </p:to>
                                    </p:set>
                                    <p:animEffect transition="in" filter="fade">
                                      <p:cBhvr>
                                        <p:cTn id="7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9">
            <a:extLst>
              <a:ext uri="{FF2B5EF4-FFF2-40B4-BE49-F238E27FC236}">
                <a16:creationId xmlns:a16="http://schemas.microsoft.com/office/drawing/2014/main" id="{639012D8-FD83-8EDC-7479-498E90B64C72}"/>
              </a:ext>
            </a:extLst>
          </p:cNvPr>
          <p:cNvSpPr txBox="1">
            <a:spLocks/>
          </p:cNvSpPr>
          <p:nvPr/>
        </p:nvSpPr>
        <p:spPr>
          <a:xfrm>
            <a:off x="243873" y="2110226"/>
            <a:ext cx="6757778" cy="172720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1" i="0" kern="1200">
                <a:solidFill>
                  <a:schemeClr val="tx1"/>
                </a:solidFill>
                <a:latin typeface="Mona-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srgbClr val="000000"/>
                </a:solidFill>
                <a:effectLst/>
                <a:uLnTx/>
                <a:uFillTx/>
                <a:latin typeface="Mona-Sans" pitchFamily="2" charset="77"/>
                <a:ea typeface="+mn-ea"/>
                <a:cs typeface="+mn-cs"/>
              </a:rPr>
              <a:t>Horizon Europe </a:t>
            </a:r>
            <a:r>
              <a:rPr kumimoji="0" lang="en-GB" sz="2800" b="1" i="0" u="none" strike="noStrike" kern="1200" cap="none" spc="0" normalizeH="0" baseline="0" noProof="0" dirty="0" err="1">
                <a:ln>
                  <a:noFill/>
                </a:ln>
                <a:solidFill>
                  <a:srgbClr val="000000"/>
                </a:solidFill>
                <a:effectLst/>
                <a:uLnTx/>
                <a:uFillTx/>
                <a:latin typeface="Mona-Sans" pitchFamily="2" charset="77"/>
                <a:ea typeface="+mn-ea"/>
                <a:cs typeface="+mn-cs"/>
              </a:rPr>
              <a:t>AquaINFRA</a:t>
            </a:r>
            <a:r>
              <a:rPr kumimoji="0" lang="en-GB" sz="2800" b="1" i="0" u="none" strike="noStrike" kern="1200" cap="none" spc="0" normalizeH="0" baseline="0" noProof="0" dirty="0">
                <a:ln>
                  <a:noFill/>
                </a:ln>
                <a:solidFill>
                  <a:srgbClr val="000000"/>
                </a:solidFill>
                <a:effectLst/>
                <a:uLnTx/>
                <a:uFillTx/>
                <a:latin typeface="Mona-Sans" pitchFamily="2" charset="77"/>
                <a:ea typeface="+mn-ea"/>
                <a:cs typeface="+mn-cs"/>
              </a:rPr>
              <a:t> Project</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srgbClr val="3464AC"/>
                </a:solidFill>
                <a:effectLst/>
                <a:uLnTx/>
                <a:uFillTx/>
                <a:latin typeface="Mona-Sans SemiBold" pitchFamily="2" charset="77"/>
                <a:ea typeface="+mn-ea"/>
                <a:cs typeface="+mn-cs"/>
              </a:rPr>
              <a:t>Empowering Environmental Science and Policy through Open Data</a:t>
            </a:r>
            <a:endParaRPr kumimoji="0" lang="en-US" sz="2400" b="1" i="0" u="none" strike="noStrike" kern="1200" cap="none" spc="0" normalizeH="0" baseline="0" noProof="0" dirty="0">
              <a:ln>
                <a:noFill/>
              </a:ln>
              <a:solidFill>
                <a:srgbClr val="3464AC"/>
              </a:solidFill>
              <a:effectLst/>
              <a:uLnTx/>
              <a:uFillTx/>
              <a:latin typeface="Mona-Sans SemiBold" pitchFamily="2" charset="77"/>
              <a:ea typeface="+mn-ea"/>
              <a:cs typeface="+mn-cs"/>
            </a:endParaRPr>
          </a:p>
        </p:txBody>
      </p:sp>
      <p:sp>
        <p:nvSpPr>
          <p:cNvPr id="2" name="Text Placeholder 29">
            <a:extLst>
              <a:ext uri="{FF2B5EF4-FFF2-40B4-BE49-F238E27FC236}">
                <a16:creationId xmlns:a16="http://schemas.microsoft.com/office/drawing/2014/main" id="{536C60CD-4931-6C9E-39C6-13F0886393A8}"/>
              </a:ext>
            </a:extLst>
          </p:cNvPr>
          <p:cNvSpPr txBox="1">
            <a:spLocks/>
          </p:cNvSpPr>
          <p:nvPr/>
        </p:nvSpPr>
        <p:spPr>
          <a:xfrm>
            <a:off x="243872" y="3707113"/>
            <a:ext cx="6925553" cy="172720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1" i="0" kern="1200">
                <a:solidFill>
                  <a:schemeClr val="tx1"/>
                </a:solidFill>
                <a:latin typeface="Mona-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1" u="none" strike="noStrike" kern="1200" cap="none" spc="0" normalizeH="0" baseline="0" noProof="0" dirty="0">
                <a:ln>
                  <a:noFill/>
                </a:ln>
                <a:solidFill>
                  <a:srgbClr val="000000"/>
                </a:solidFill>
                <a:effectLst/>
                <a:uLnTx/>
                <a:uFillTx/>
                <a:latin typeface="Mona-Sans" pitchFamily="2" charset="77"/>
                <a:ea typeface="+mn-ea"/>
                <a:cs typeface="+mn-cs"/>
              </a:rPr>
              <a:t>Our goal is to advance water science by fostering cross-discipline collaboration, providing access to open and FAIR </a:t>
            </a:r>
            <a:r>
              <a:rPr kumimoji="0" lang="en-US" sz="2000" b="0" i="1" u="none" strike="noStrike" kern="1200" cap="none" spc="0" normalizeH="0" baseline="0" noProof="0" dirty="0" err="1">
                <a:ln>
                  <a:noFill/>
                </a:ln>
                <a:solidFill>
                  <a:srgbClr val="000000"/>
                </a:solidFill>
                <a:effectLst/>
                <a:uLnTx/>
                <a:uFillTx/>
                <a:latin typeface="Mona-Sans" pitchFamily="2" charset="77"/>
                <a:ea typeface="+mn-ea"/>
                <a:cs typeface="+mn-cs"/>
              </a:rPr>
              <a:t>harmonised</a:t>
            </a:r>
            <a:r>
              <a:rPr kumimoji="0" lang="en-US" sz="2000" b="0" i="1" u="none" strike="noStrike" kern="1200" cap="none" spc="0" normalizeH="0" baseline="0" noProof="0" dirty="0">
                <a:ln>
                  <a:noFill/>
                </a:ln>
                <a:solidFill>
                  <a:srgbClr val="000000"/>
                </a:solidFill>
                <a:effectLst/>
                <a:uLnTx/>
                <a:uFillTx/>
                <a:latin typeface="Mona-Sans" pitchFamily="2" charset="77"/>
                <a:ea typeface="+mn-ea"/>
                <a:cs typeface="+mn-cs"/>
              </a:rPr>
              <a:t> marine and freshwater data, enabling effective data management and analysis, contributing to the broader goals of achieving healthy oceans, seas, coastal, and inland waters.</a:t>
            </a:r>
            <a:endParaRPr kumimoji="0" lang="en-US" sz="1800" b="0" i="1" u="none" strike="noStrike" kern="1200" cap="none" spc="0" normalizeH="0" baseline="0" noProof="0" dirty="0">
              <a:ln>
                <a:noFill/>
              </a:ln>
              <a:solidFill>
                <a:srgbClr val="3464AC"/>
              </a:solidFill>
              <a:effectLst/>
              <a:uLnTx/>
              <a:uFillTx/>
              <a:latin typeface="Mona-Sans SemiBold" pitchFamily="2" charset="77"/>
              <a:ea typeface="+mn-ea"/>
              <a:cs typeface="+mn-cs"/>
            </a:endParaRPr>
          </a:p>
        </p:txBody>
      </p:sp>
    </p:spTree>
    <p:extLst>
      <p:ext uri="{BB962C8B-B14F-4D97-AF65-F5344CB8AC3E}">
        <p14:creationId xmlns:p14="http://schemas.microsoft.com/office/powerpoint/2010/main" val="24303436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658BC-79FB-1DCC-1A08-9DCCB7D0E5F2}"/>
            </a:ext>
          </a:extLst>
        </p:cNvPr>
        <p:cNvGrpSpPr/>
        <p:nvPr/>
      </p:nvGrpSpPr>
      <p:grpSpPr>
        <a:xfrm>
          <a:off x="0" y="0"/>
          <a:ext cx="0" cy="0"/>
          <a:chOff x="0" y="0"/>
          <a:chExt cx="0" cy="0"/>
        </a:xfrm>
      </p:grpSpPr>
      <p:grpSp>
        <p:nvGrpSpPr>
          <p:cNvPr id="36" name="Group 35">
            <a:extLst>
              <a:ext uri="{FF2B5EF4-FFF2-40B4-BE49-F238E27FC236}">
                <a16:creationId xmlns:a16="http://schemas.microsoft.com/office/drawing/2014/main" id="{40263FEF-091B-3570-E906-63D62DBCB239}"/>
              </a:ext>
            </a:extLst>
          </p:cNvPr>
          <p:cNvGrpSpPr/>
          <p:nvPr/>
        </p:nvGrpSpPr>
        <p:grpSpPr>
          <a:xfrm>
            <a:off x="6823448" y="1988201"/>
            <a:ext cx="282524" cy="376721"/>
            <a:chOff x="8592671" y="1210100"/>
            <a:chExt cx="282524" cy="376721"/>
          </a:xfrm>
        </p:grpSpPr>
        <p:sp>
          <p:nvSpPr>
            <p:cNvPr id="21" name="Connector 20">
              <a:extLst>
                <a:ext uri="{FF2B5EF4-FFF2-40B4-BE49-F238E27FC236}">
                  <a16:creationId xmlns:a16="http://schemas.microsoft.com/office/drawing/2014/main" id="{A7C83A7F-398F-E8C8-3388-1D442AB516CE}"/>
                </a:ext>
              </a:extLst>
            </p:cNvPr>
            <p:cNvSpPr/>
            <p:nvPr/>
          </p:nvSpPr>
          <p:spPr>
            <a:xfrm>
              <a:off x="8592671" y="1210100"/>
              <a:ext cx="282524" cy="282524"/>
            </a:xfrm>
            <a:prstGeom prst="flowChart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22" name="Triangle 21">
              <a:extLst>
                <a:ext uri="{FF2B5EF4-FFF2-40B4-BE49-F238E27FC236}">
                  <a16:creationId xmlns:a16="http://schemas.microsoft.com/office/drawing/2014/main" id="{D9F264D0-C33F-F564-D7F0-CB2A28E23F70}"/>
                </a:ext>
              </a:extLst>
            </p:cNvPr>
            <p:cNvSpPr/>
            <p:nvPr/>
          </p:nvSpPr>
          <p:spPr>
            <a:xfrm rot="10800000">
              <a:off x="8592671" y="1304296"/>
              <a:ext cx="282524" cy="28252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grpSp>
      <p:grpSp>
        <p:nvGrpSpPr>
          <p:cNvPr id="50" name="Group 35">
            <a:extLst>
              <a:ext uri="{FF2B5EF4-FFF2-40B4-BE49-F238E27FC236}">
                <a16:creationId xmlns:a16="http://schemas.microsoft.com/office/drawing/2014/main" id="{CFD6D463-44CD-E5FB-B68C-D4751A99FEDD}"/>
              </a:ext>
            </a:extLst>
          </p:cNvPr>
          <p:cNvGrpSpPr/>
          <p:nvPr/>
        </p:nvGrpSpPr>
        <p:grpSpPr>
          <a:xfrm>
            <a:off x="6313886" y="2936457"/>
            <a:ext cx="282524" cy="376721"/>
            <a:chOff x="8592671" y="1210100"/>
            <a:chExt cx="282524" cy="376721"/>
          </a:xfrm>
        </p:grpSpPr>
        <p:sp>
          <p:nvSpPr>
            <p:cNvPr id="51" name="Connector 20">
              <a:extLst>
                <a:ext uri="{FF2B5EF4-FFF2-40B4-BE49-F238E27FC236}">
                  <a16:creationId xmlns:a16="http://schemas.microsoft.com/office/drawing/2014/main" id="{ACECFBE8-7769-16F0-621C-CDC09847B66C}"/>
                </a:ext>
              </a:extLst>
            </p:cNvPr>
            <p:cNvSpPr/>
            <p:nvPr/>
          </p:nvSpPr>
          <p:spPr>
            <a:xfrm>
              <a:off x="8592671" y="1210100"/>
              <a:ext cx="282524" cy="282524"/>
            </a:xfrm>
            <a:prstGeom prst="flowChart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52" name="Triangle 21">
              <a:extLst>
                <a:ext uri="{FF2B5EF4-FFF2-40B4-BE49-F238E27FC236}">
                  <a16:creationId xmlns:a16="http://schemas.microsoft.com/office/drawing/2014/main" id="{DE0BDE46-270A-9CE0-6D31-9DF83AE95BD9}"/>
                </a:ext>
              </a:extLst>
            </p:cNvPr>
            <p:cNvSpPr/>
            <p:nvPr/>
          </p:nvSpPr>
          <p:spPr>
            <a:xfrm rot="10800000">
              <a:off x="8592671" y="1304296"/>
              <a:ext cx="282524" cy="28252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grpSp>
      <p:grpSp>
        <p:nvGrpSpPr>
          <p:cNvPr id="34" name="Group 33">
            <a:extLst>
              <a:ext uri="{FF2B5EF4-FFF2-40B4-BE49-F238E27FC236}">
                <a16:creationId xmlns:a16="http://schemas.microsoft.com/office/drawing/2014/main" id="{47CF1184-C842-B0B7-C519-50BB8F2A7FDF}"/>
              </a:ext>
            </a:extLst>
          </p:cNvPr>
          <p:cNvGrpSpPr/>
          <p:nvPr/>
        </p:nvGrpSpPr>
        <p:grpSpPr>
          <a:xfrm>
            <a:off x="9200930" y="2347770"/>
            <a:ext cx="282524" cy="376721"/>
            <a:chOff x="10132358" y="1189930"/>
            <a:chExt cx="282524" cy="376721"/>
          </a:xfrm>
        </p:grpSpPr>
        <p:sp>
          <p:nvSpPr>
            <p:cNvPr id="24" name="Connector 23">
              <a:extLst>
                <a:ext uri="{FF2B5EF4-FFF2-40B4-BE49-F238E27FC236}">
                  <a16:creationId xmlns:a16="http://schemas.microsoft.com/office/drawing/2014/main" id="{EDEF0892-ED9D-1EF6-5830-663F4303F410}"/>
                </a:ext>
              </a:extLst>
            </p:cNvPr>
            <p:cNvSpPr/>
            <p:nvPr/>
          </p:nvSpPr>
          <p:spPr>
            <a:xfrm>
              <a:off x="10132358" y="1189930"/>
              <a:ext cx="282524" cy="282524"/>
            </a:xfrm>
            <a:prstGeom prst="flowChartConnector">
              <a:avLst/>
            </a:prstGeom>
            <a:solidFill>
              <a:srgbClr val="D05A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25" name="Triangle 24">
              <a:extLst>
                <a:ext uri="{FF2B5EF4-FFF2-40B4-BE49-F238E27FC236}">
                  <a16:creationId xmlns:a16="http://schemas.microsoft.com/office/drawing/2014/main" id="{F4C5FB28-9D01-B45D-C446-784BCD6C5F50}"/>
                </a:ext>
              </a:extLst>
            </p:cNvPr>
            <p:cNvSpPr/>
            <p:nvPr/>
          </p:nvSpPr>
          <p:spPr>
            <a:xfrm rot="10800000">
              <a:off x="10132358" y="1284126"/>
              <a:ext cx="282524" cy="282525"/>
            </a:xfrm>
            <a:prstGeom prst="triangle">
              <a:avLst/>
            </a:prstGeom>
            <a:solidFill>
              <a:srgbClr val="D05A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grpSp>
      <p:grpSp>
        <p:nvGrpSpPr>
          <p:cNvPr id="35" name="Group 34">
            <a:extLst>
              <a:ext uri="{FF2B5EF4-FFF2-40B4-BE49-F238E27FC236}">
                <a16:creationId xmlns:a16="http://schemas.microsoft.com/office/drawing/2014/main" id="{855E13D3-FB2B-7FF8-7729-46FC87D0F2F9}"/>
              </a:ext>
            </a:extLst>
          </p:cNvPr>
          <p:cNvGrpSpPr/>
          <p:nvPr/>
        </p:nvGrpSpPr>
        <p:grpSpPr>
          <a:xfrm>
            <a:off x="4940470" y="5527132"/>
            <a:ext cx="282524" cy="376721"/>
            <a:chOff x="8855159" y="2211839"/>
            <a:chExt cx="282524" cy="376721"/>
          </a:xfrm>
        </p:grpSpPr>
        <p:sp>
          <p:nvSpPr>
            <p:cNvPr id="26" name="Connector 25">
              <a:extLst>
                <a:ext uri="{FF2B5EF4-FFF2-40B4-BE49-F238E27FC236}">
                  <a16:creationId xmlns:a16="http://schemas.microsoft.com/office/drawing/2014/main" id="{AF267F3D-DED1-AE90-FB8C-0A32F8696825}"/>
                </a:ext>
              </a:extLst>
            </p:cNvPr>
            <p:cNvSpPr/>
            <p:nvPr/>
          </p:nvSpPr>
          <p:spPr>
            <a:xfrm>
              <a:off x="8855159" y="2211839"/>
              <a:ext cx="282524" cy="282524"/>
            </a:xfrm>
            <a:prstGeom prst="flowChart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27" name="Triangle 26">
              <a:extLst>
                <a:ext uri="{FF2B5EF4-FFF2-40B4-BE49-F238E27FC236}">
                  <a16:creationId xmlns:a16="http://schemas.microsoft.com/office/drawing/2014/main" id="{E9FB3BF5-6B27-A9D2-3135-60728B48861F}"/>
                </a:ext>
              </a:extLst>
            </p:cNvPr>
            <p:cNvSpPr/>
            <p:nvPr/>
          </p:nvSpPr>
          <p:spPr>
            <a:xfrm rot="10800000">
              <a:off x="8855159" y="2306035"/>
              <a:ext cx="282524" cy="28252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grpSp>
      <p:grpSp>
        <p:nvGrpSpPr>
          <p:cNvPr id="32" name="Group 31">
            <a:extLst>
              <a:ext uri="{FF2B5EF4-FFF2-40B4-BE49-F238E27FC236}">
                <a16:creationId xmlns:a16="http://schemas.microsoft.com/office/drawing/2014/main" id="{FA0039D4-A83F-63D1-5109-F46B4141649A}"/>
              </a:ext>
            </a:extLst>
          </p:cNvPr>
          <p:cNvGrpSpPr/>
          <p:nvPr/>
        </p:nvGrpSpPr>
        <p:grpSpPr>
          <a:xfrm>
            <a:off x="7474323" y="6413721"/>
            <a:ext cx="282524" cy="376721"/>
            <a:chOff x="11214915" y="631810"/>
            <a:chExt cx="282524" cy="376721"/>
          </a:xfrm>
        </p:grpSpPr>
        <p:sp>
          <p:nvSpPr>
            <p:cNvPr id="30" name="Connector 29">
              <a:extLst>
                <a:ext uri="{FF2B5EF4-FFF2-40B4-BE49-F238E27FC236}">
                  <a16:creationId xmlns:a16="http://schemas.microsoft.com/office/drawing/2014/main" id="{8206CD6C-38E5-94C3-A2C9-4435BA5B97C4}"/>
                </a:ext>
              </a:extLst>
            </p:cNvPr>
            <p:cNvSpPr/>
            <p:nvPr/>
          </p:nvSpPr>
          <p:spPr>
            <a:xfrm>
              <a:off x="11214915" y="631810"/>
              <a:ext cx="282524" cy="282524"/>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31" name="Triangle 30">
              <a:extLst>
                <a:ext uri="{FF2B5EF4-FFF2-40B4-BE49-F238E27FC236}">
                  <a16:creationId xmlns:a16="http://schemas.microsoft.com/office/drawing/2014/main" id="{5DCBFE2D-77EA-E00F-1195-DD4F8CA2FACE}"/>
                </a:ext>
              </a:extLst>
            </p:cNvPr>
            <p:cNvSpPr/>
            <p:nvPr/>
          </p:nvSpPr>
          <p:spPr>
            <a:xfrm rot="10800000">
              <a:off x="11214915" y="726006"/>
              <a:ext cx="282524" cy="282525"/>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grpSp>
      <p:grpSp>
        <p:nvGrpSpPr>
          <p:cNvPr id="53" name="Group 33">
            <a:extLst>
              <a:ext uri="{FF2B5EF4-FFF2-40B4-BE49-F238E27FC236}">
                <a16:creationId xmlns:a16="http://schemas.microsoft.com/office/drawing/2014/main" id="{BED1B206-DD1A-88A3-5EE0-1895B8267908}"/>
              </a:ext>
            </a:extLst>
          </p:cNvPr>
          <p:cNvGrpSpPr/>
          <p:nvPr/>
        </p:nvGrpSpPr>
        <p:grpSpPr>
          <a:xfrm>
            <a:off x="9216534" y="1821656"/>
            <a:ext cx="282524" cy="376721"/>
            <a:chOff x="10132358" y="1189930"/>
            <a:chExt cx="282524" cy="376721"/>
          </a:xfrm>
        </p:grpSpPr>
        <p:sp>
          <p:nvSpPr>
            <p:cNvPr id="54" name="Connector 23">
              <a:extLst>
                <a:ext uri="{FF2B5EF4-FFF2-40B4-BE49-F238E27FC236}">
                  <a16:creationId xmlns:a16="http://schemas.microsoft.com/office/drawing/2014/main" id="{F25887B0-CC0F-C26A-F219-D551FAFFE0A5}"/>
                </a:ext>
              </a:extLst>
            </p:cNvPr>
            <p:cNvSpPr/>
            <p:nvPr/>
          </p:nvSpPr>
          <p:spPr>
            <a:xfrm>
              <a:off x="10132358" y="1189930"/>
              <a:ext cx="282524" cy="282524"/>
            </a:xfrm>
            <a:prstGeom prst="flowChartConnector">
              <a:avLst/>
            </a:prstGeom>
            <a:solidFill>
              <a:srgbClr val="D05A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55" name="Triangle 24">
              <a:extLst>
                <a:ext uri="{FF2B5EF4-FFF2-40B4-BE49-F238E27FC236}">
                  <a16:creationId xmlns:a16="http://schemas.microsoft.com/office/drawing/2014/main" id="{FEA58536-566F-CA78-F4D1-8EC15C1A8D16}"/>
                </a:ext>
              </a:extLst>
            </p:cNvPr>
            <p:cNvSpPr/>
            <p:nvPr/>
          </p:nvSpPr>
          <p:spPr>
            <a:xfrm rot="10800000">
              <a:off x="10132358" y="1284126"/>
              <a:ext cx="282524" cy="282525"/>
            </a:xfrm>
            <a:prstGeom prst="triangle">
              <a:avLst/>
            </a:prstGeom>
            <a:solidFill>
              <a:srgbClr val="D05A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grpSp>
      <p:graphicFrame>
        <p:nvGraphicFramePr>
          <p:cNvPr id="56" name="TextBox 1">
            <a:extLst>
              <a:ext uri="{FF2B5EF4-FFF2-40B4-BE49-F238E27FC236}">
                <a16:creationId xmlns:a16="http://schemas.microsoft.com/office/drawing/2014/main" id="{06AB7A00-F332-94AA-2164-38F313E2CEA5}"/>
              </a:ext>
            </a:extLst>
          </p:cNvPr>
          <p:cNvGraphicFramePr/>
          <p:nvPr/>
        </p:nvGraphicFramePr>
        <p:xfrm>
          <a:off x="254855" y="1440668"/>
          <a:ext cx="7598854" cy="49730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794584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75458-626A-B8D7-3532-09AE19EBB1C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9E7C3A2-E282-EE45-BA43-CCAA9CEF200E}"/>
              </a:ext>
            </a:extLst>
          </p:cNvPr>
          <p:cNvSpPr>
            <a:spLocks noGrp="1"/>
          </p:cNvSpPr>
          <p:nvPr>
            <p:ph type="body" sz="quarter" idx="11"/>
          </p:nvPr>
        </p:nvSpPr>
        <p:spPr>
          <a:xfrm>
            <a:off x="201613" y="806451"/>
            <a:ext cx="6099175" cy="532878"/>
          </a:xfrm>
        </p:spPr>
        <p:txBody>
          <a:bodyPr/>
          <a:lstStyle/>
          <a:p>
            <a:r>
              <a:rPr lang="en-GB" dirty="0"/>
              <a:t>The Data-to-Knowledge Package</a:t>
            </a:r>
          </a:p>
        </p:txBody>
      </p:sp>
      <p:pic>
        <p:nvPicPr>
          <p:cNvPr id="73" name="Grafik 72">
            <a:extLst>
              <a:ext uri="{FF2B5EF4-FFF2-40B4-BE49-F238E27FC236}">
                <a16:creationId xmlns:a16="http://schemas.microsoft.com/office/drawing/2014/main" id="{C9989884-1065-FD3E-C791-BE68807F4D93}"/>
              </a:ext>
            </a:extLst>
          </p:cNvPr>
          <p:cNvPicPr>
            <a:picLocks noChangeAspect="1"/>
          </p:cNvPicPr>
          <p:nvPr/>
        </p:nvPicPr>
        <p:blipFill>
          <a:blip r:embed="rId3"/>
          <a:stretch>
            <a:fillRect/>
          </a:stretch>
        </p:blipFill>
        <p:spPr>
          <a:xfrm>
            <a:off x="3908981" y="1232406"/>
            <a:ext cx="4374037" cy="5191982"/>
          </a:xfrm>
          <a:prstGeom prst="rect">
            <a:avLst/>
          </a:prstGeom>
        </p:spPr>
      </p:pic>
      <p:sp>
        <p:nvSpPr>
          <p:cNvPr id="2" name="TextBox 5">
            <a:extLst>
              <a:ext uri="{FF2B5EF4-FFF2-40B4-BE49-F238E27FC236}">
                <a16:creationId xmlns:a16="http://schemas.microsoft.com/office/drawing/2014/main" id="{98760036-D9EF-B560-81FC-D38601410511}"/>
              </a:ext>
            </a:extLst>
          </p:cNvPr>
          <p:cNvSpPr txBox="1"/>
          <p:nvPr/>
        </p:nvSpPr>
        <p:spPr>
          <a:xfrm>
            <a:off x="331305" y="6424388"/>
            <a:ext cx="5512780" cy="307777"/>
          </a:xfrm>
          <a:prstGeom prst="rect">
            <a:avLst/>
          </a:prstGeom>
          <a:noFill/>
        </p:spPr>
        <p:txBody>
          <a:bodyPr wrap="square" rtlCol="0">
            <a:spAutoFit/>
          </a:bodyPr>
          <a:lstStyle/>
          <a:p>
            <a:r>
              <a:rPr lang="en-GB" sz="1400" dirty="0">
                <a:solidFill>
                  <a:srgbClr val="008B95"/>
                </a:solidFill>
              </a:rPr>
              <a:t>Further reading: </a:t>
            </a:r>
            <a:r>
              <a:rPr lang="en-GB" sz="1400" dirty="0">
                <a:solidFill>
                  <a:srgbClr val="008B95"/>
                </a:solidFill>
                <a:hlinkClick r:id="rId4"/>
              </a:rPr>
              <a:t>Konkol et al., 2025 (Preprint)</a:t>
            </a:r>
            <a:endParaRPr lang="en-GB" sz="1400" dirty="0"/>
          </a:p>
        </p:txBody>
      </p:sp>
    </p:spTree>
    <p:extLst>
      <p:ext uri="{BB962C8B-B14F-4D97-AF65-F5344CB8AC3E}">
        <p14:creationId xmlns:p14="http://schemas.microsoft.com/office/powerpoint/2010/main" val="3503024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FF478-2D2C-C056-38CD-98F15C6DDB4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31BB9F9-C1AC-2243-BAF0-C9EFABF51EEB}"/>
              </a:ext>
            </a:extLst>
          </p:cNvPr>
          <p:cNvSpPr>
            <a:spLocks noGrp="1"/>
          </p:cNvSpPr>
          <p:nvPr>
            <p:ph type="body" sz="quarter" idx="11"/>
          </p:nvPr>
        </p:nvSpPr>
        <p:spPr>
          <a:xfrm>
            <a:off x="201613" y="806451"/>
            <a:ext cx="6980192" cy="532878"/>
          </a:xfrm>
        </p:spPr>
        <p:txBody>
          <a:bodyPr/>
          <a:lstStyle/>
          <a:p>
            <a:r>
              <a:rPr lang="en-GB" dirty="0"/>
              <a:t>The Data-to-Knowledge Package: Workflow</a:t>
            </a:r>
          </a:p>
        </p:txBody>
      </p:sp>
      <p:sp>
        <p:nvSpPr>
          <p:cNvPr id="2" name="Rechteck 1">
            <a:extLst>
              <a:ext uri="{FF2B5EF4-FFF2-40B4-BE49-F238E27FC236}">
                <a16:creationId xmlns:a16="http://schemas.microsoft.com/office/drawing/2014/main" id="{26BC3628-F5D1-57C4-04D7-2A7484BB27A6}"/>
              </a:ext>
            </a:extLst>
          </p:cNvPr>
          <p:cNvSpPr/>
          <p:nvPr/>
        </p:nvSpPr>
        <p:spPr>
          <a:xfrm>
            <a:off x="3560303" y="1981945"/>
            <a:ext cx="1246622" cy="59096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a:t>Function 1</a:t>
            </a:r>
          </a:p>
        </p:txBody>
      </p:sp>
      <p:sp>
        <p:nvSpPr>
          <p:cNvPr id="5" name="Rechteck 4">
            <a:extLst>
              <a:ext uri="{FF2B5EF4-FFF2-40B4-BE49-F238E27FC236}">
                <a16:creationId xmlns:a16="http://schemas.microsoft.com/office/drawing/2014/main" id="{BAF3F94A-EB8A-60DF-B96A-42A8F0B15A3A}"/>
              </a:ext>
            </a:extLst>
          </p:cNvPr>
          <p:cNvSpPr/>
          <p:nvPr/>
        </p:nvSpPr>
        <p:spPr>
          <a:xfrm>
            <a:off x="5872045" y="1981946"/>
            <a:ext cx="1246622" cy="59096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a:t>Function 2</a:t>
            </a:r>
          </a:p>
        </p:txBody>
      </p:sp>
      <p:sp>
        <p:nvSpPr>
          <p:cNvPr id="6" name="Rechteck 5">
            <a:extLst>
              <a:ext uri="{FF2B5EF4-FFF2-40B4-BE49-F238E27FC236}">
                <a16:creationId xmlns:a16="http://schemas.microsoft.com/office/drawing/2014/main" id="{3D088AD8-B231-FC06-DCB8-E5A111862A64}"/>
              </a:ext>
            </a:extLst>
          </p:cNvPr>
          <p:cNvSpPr/>
          <p:nvPr/>
        </p:nvSpPr>
        <p:spPr>
          <a:xfrm>
            <a:off x="8169932" y="1981945"/>
            <a:ext cx="1246622" cy="59096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a:t>Function 3</a:t>
            </a:r>
          </a:p>
        </p:txBody>
      </p:sp>
      <p:cxnSp>
        <p:nvCxnSpPr>
          <p:cNvPr id="7" name="Gerade Verbindung mit Pfeil 6">
            <a:extLst>
              <a:ext uri="{FF2B5EF4-FFF2-40B4-BE49-F238E27FC236}">
                <a16:creationId xmlns:a16="http://schemas.microsoft.com/office/drawing/2014/main" id="{B46BB96D-97B8-9E9E-A7D2-AFAA3DECEA83}"/>
              </a:ext>
            </a:extLst>
          </p:cNvPr>
          <p:cNvCxnSpPr>
            <a:cxnSpLocks/>
            <a:endCxn id="5" idx="1"/>
          </p:cNvCxnSpPr>
          <p:nvPr/>
        </p:nvCxnSpPr>
        <p:spPr>
          <a:xfrm>
            <a:off x="4806925" y="2277427"/>
            <a:ext cx="106512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8" name="Gerade Verbindung mit Pfeil 7">
            <a:extLst>
              <a:ext uri="{FF2B5EF4-FFF2-40B4-BE49-F238E27FC236}">
                <a16:creationId xmlns:a16="http://schemas.microsoft.com/office/drawing/2014/main" id="{12B8FC8C-22B3-CA78-CD04-D04BD4F967F4}"/>
              </a:ext>
            </a:extLst>
          </p:cNvPr>
          <p:cNvCxnSpPr>
            <a:cxnSpLocks/>
            <a:stCxn id="5" idx="3"/>
            <a:endCxn id="6" idx="1"/>
          </p:cNvCxnSpPr>
          <p:nvPr/>
        </p:nvCxnSpPr>
        <p:spPr>
          <a:xfrm flipV="1">
            <a:off x="7118667" y="2277426"/>
            <a:ext cx="1051265"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9" name="Grafik 8" descr="Datenbank mit einfarbiger Füllung">
            <a:extLst>
              <a:ext uri="{FF2B5EF4-FFF2-40B4-BE49-F238E27FC236}">
                <a16:creationId xmlns:a16="http://schemas.microsoft.com/office/drawing/2014/main" id="{96671D6E-B47F-C9CB-283F-D1322B580D6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82345" y="1880315"/>
            <a:ext cx="782711" cy="782711"/>
          </a:xfrm>
          <a:prstGeom prst="rect">
            <a:avLst/>
          </a:prstGeom>
        </p:spPr>
      </p:pic>
      <p:cxnSp>
        <p:nvCxnSpPr>
          <p:cNvPr id="10" name="Gerade Verbindung mit Pfeil 9">
            <a:extLst>
              <a:ext uri="{FF2B5EF4-FFF2-40B4-BE49-F238E27FC236}">
                <a16:creationId xmlns:a16="http://schemas.microsoft.com/office/drawing/2014/main" id="{A1DA905B-6800-0F0B-371A-04D9047BB1BA}"/>
              </a:ext>
            </a:extLst>
          </p:cNvPr>
          <p:cNvCxnSpPr>
            <a:cxnSpLocks/>
          </p:cNvCxnSpPr>
          <p:nvPr/>
        </p:nvCxnSpPr>
        <p:spPr>
          <a:xfrm>
            <a:off x="2705036" y="2271670"/>
            <a:ext cx="829569"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11" name="Grafik 10" descr="Datenbank mit einfarbiger Füllung">
            <a:extLst>
              <a:ext uri="{FF2B5EF4-FFF2-40B4-BE49-F238E27FC236}">
                <a16:creationId xmlns:a16="http://schemas.microsoft.com/office/drawing/2014/main" id="{C11C8A4B-F085-0563-94D3-6D9015F23F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14590" y="2082834"/>
            <a:ext cx="201131" cy="201131"/>
          </a:xfrm>
          <a:prstGeom prst="rect">
            <a:avLst/>
          </a:prstGeom>
        </p:spPr>
      </p:pic>
      <p:pic>
        <p:nvPicPr>
          <p:cNvPr id="12" name="Grafik 11" descr="Datenbank mit einfarbiger Füllung">
            <a:extLst>
              <a:ext uri="{FF2B5EF4-FFF2-40B4-BE49-F238E27FC236}">
                <a16:creationId xmlns:a16="http://schemas.microsoft.com/office/drawing/2014/main" id="{209113F2-0054-B450-34EA-7537E79DAF0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29079" y="2082833"/>
            <a:ext cx="201131" cy="201131"/>
          </a:xfrm>
          <a:prstGeom prst="rect">
            <a:avLst/>
          </a:prstGeom>
        </p:spPr>
      </p:pic>
      <p:pic>
        <p:nvPicPr>
          <p:cNvPr id="13" name="Grafik 12" descr="Datenbank mit einfarbiger Füllung">
            <a:extLst>
              <a:ext uri="{FF2B5EF4-FFF2-40B4-BE49-F238E27FC236}">
                <a16:creationId xmlns:a16="http://schemas.microsoft.com/office/drawing/2014/main" id="{9D3C6EF6-D7C6-3C4C-59C7-C33A6865F1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43568" y="2082832"/>
            <a:ext cx="201131" cy="201131"/>
          </a:xfrm>
          <a:prstGeom prst="rect">
            <a:avLst/>
          </a:prstGeom>
        </p:spPr>
      </p:pic>
      <p:pic>
        <p:nvPicPr>
          <p:cNvPr id="14" name="Grafik 13" descr="Datenbank mit einfarbiger Füllung">
            <a:extLst>
              <a:ext uri="{FF2B5EF4-FFF2-40B4-BE49-F238E27FC236}">
                <a16:creationId xmlns:a16="http://schemas.microsoft.com/office/drawing/2014/main" id="{9BA1D9FB-31E6-AF0A-5AEC-2728E421623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10655" y="2070539"/>
            <a:ext cx="201131" cy="201131"/>
          </a:xfrm>
          <a:prstGeom prst="rect">
            <a:avLst/>
          </a:prstGeom>
        </p:spPr>
      </p:pic>
      <p:pic>
        <p:nvPicPr>
          <p:cNvPr id="15" name="Grafik 14" descr="Datenbank mit einfarbiger Füllung">
            <a:extLst>
              <a:ext uri="{FF2B5EF4-FFF2-40B4-BE49-F238E27FC236}">
                <a16:creationId xmlns:a16="http://schemas.microsoft.com/office/drawing/2014/main" id="{673C0129-F3F9-38CE-588E-8296C5DC845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25144" y="2070538"/>
            <a:ext cx="201131" cy="201131"/>
          </a:xfrm>
          <a:prstGeom prst="rect">
            <a:avLst/>
          </a:prstGeom>
        </p:spPr>
      </p:pic>
      <p:pic>
        <p:nvPicPr>
          <p:cNvPr id="16" name="Grafik 15" descr="Datenbank mit einfarbiger Füllung">
            <a:extLst>
              <a:ext uri="{FF2B5EF4-FFF2-40B4-BE49-F238E27FC236}">
                <a16:creationId xmlns:a16="http://schemas.microsoft.com/office/drawing/2014/main" id="{FBD2A6B2-DEF1-A4A0-C7A3-B9E047115C2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39633" y="2070537"/>
            <a:ext cx="201131" cy="201131"/>
          </a:xfrm>
          <a:prstGeom prst="rect">
            <a:avLst/>
          </a:prstGeom>
        </p:spPr>
      </p:pic>
      <p:pic>
        <p:nvPicPr>
          <p:cNvPr id="17" name="Grafik 16" descr="Datenbank mit einfarbiger Füllung">
            <a:extLst>
              <a:ext uri="{FF2B5EF4-FFF2-40B4-BE49-F238E27FC236}">
                <a16:creationId xmlns:a16="http://schemas.microsoft.com/office/drawing/2014/main" id="{65E37414-0FD6-844D-4437-5C62546B7F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86615" y="1904175"/>
            <a:ext cx="782711" cy="782711"/>
          </a:xfrm>
          <a:prstGeom prst="rect">
            <a:avLst/>
          </a:prstGeom>
        </p:spPr>
      </p:pic>
      <p:cxnSp>
        <p:nvCxnSpPr>
          <p:cNvPr id="18" name="Gerade Verbindung mit Pfeil 17">
            <a:extLst>
              <a:ext uri="{FF2B5EF4-FFF2-40B4-BE49-F238E27FC236}">
                <a16:creationId xmlns:a16="http://schemas.microsoft.com/office/drawing/2014/main" id="{B50505BA-88B7-669A-1CB0-D9980C51F4DF}"/>
              </a:ext>
            </a:extLst>
          </p:cNvPr>
          <p:cNvCxnSpPr>
            <a:cxnSpLocks/>
            <a:stCxn id="6" idx="3"/>
          </p:cNvCxnSpPr>
          <p:nvPr/>
        </p:nvCxnSpPr>
        <p:spPr>
          <a:xfrm>
            <a:off x="9416554" y="2277426"/>
            <a:ext cx="900284"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21" name="Grafik 20" descr="Weibliches Profil mit einfarbiger Füllung">
            <a:extLst>
              <a:ext uri="{FF2B5EF4-FFF2-40B4-BE49-F238E27FC236}">
                <a16:creationId xmlns:a16="http://schemas.microsoft.com/office/drawing/2014/main" id="{F6886628-F9BA-4E4E-BADC-A16008C2104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29845" y="1810539"/>
            <a:ext cx="914400" cy="914400"/>
          </a:xfrm>
          <a:prstGeom prst="rect">
            <a:avLst/>
          </a:prstGeom>
        </p:spPr>
      </p:pic>
      <p:pic>
        <p:nvPicPr>
          <p:cNvPr id="23" name="Grafik 22" descr="Männliches Profil mit einfarbiger Füllung">
            <a:extLst>
              <a:ext uri="{FF2B5EF4-FFF2-40B4-BE49-F238E27FC236}">
                <a16:creationId xmlns:a16="http://schemas.microsoft.com/office/drawing/2014/main" id="{88983035-90CC-19E3-5774-48D8E699CC9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29845" y="3140571"/>
            <a:ext cx="914400" cy="914400"/>
          </a:xfrm>
          <a:prstGeom prst="rect">
            <a:avLst/>
          </a:prstGeom>
        </p:spPr>
      </p:pic>
      <p:sp>
        <p:nvSpPr>
          <p:cNvPr id="24" name="Rechteck 23">
            <a:extLst>
              <a:ext uri="{FF2B5EF4-FFF2-40B4-BE49-F238E27FC236}">
                <a16:creationId xmlns:a16="http://schemas.microsoft.com/office/drawing/2014/main" id="{10AFFBBF-AD8F-14BE-184D-D27A5C525E4C}"/>
              </a:ext>
            </a:extLst>
          </p:cNvPr>
          <p:cNvSpPr/>
          <p:nvPr/>
        </p:nvSpPr>
        <p:spPr>
          <a:xfrm>
            <a:off x="3569828" y="3429745"/>
            <a:ext cx="1246622" cy="59096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a:t>Function A</a:t>
            </a:r>
          </a:p>
        </p:txBody>
      </p:sp>
      <p:sp>
        <p:nvSpPr>
          <p:cNvPr id="26" name="Rechteck 25">
            <a:extLst>
              <a:ext uri="{FF2B5EF4-FFF2-40B4-BE49-F238E27FC236}">
                <a16:creationId xmlns:a16="http://schemas.microsoft.com/office/drawing/2014/main" id="{1168F944-99FB-CDFC-E02C-B2FF6D5E2DC6}"/>
              </a:ext>
            </a:extLst>
          </p:cNvPr>
          <p:cNvSpPr/>
          <p:nvPr/>
        </p:nvSpPr>
        <p:spPr>
          <a:xfrm>
            <a:off x="8179457" y="3429745"/>
            <a:ext cx="1246622" cy="59096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a:t>Function B</a:t>
            </a:r>
          </a:p>
        </p:txBody>
      </p:sp>
      <p:cxnSp>
        <p:nvCxnSpPr>
          <p:cNvPr id="27" name="Gerade Verbindung mit Pfeil 26">
            <a:extLst>
              <a:ext uri="{FF2B5EF4-FFF2-40B4-BE49-F238E27FC236}">
                <a16:creationId xmlns:a16="http://schemas.microsoft.com/office/drawing/2014/main" id="{3DFF6F2B-4912-33AA-6D87-FF1B6AC0917D}"/>
              </a:ext>
            </a:extLst>
          </p:cNvPr>
          <p:cNvCxnSpPr>
            <a:cxnSpLocks/>
            <a:endCxn id="5" idx="2"/>
          </p:cNvCxnSpPr>
          <p:nvPr/>
        </p:nvCxnSpPr>
        <p:spPr>
          <a:xfrm flipV="1">
            <a:off x="4816450" y="2572907"/>
            <a:ext cx="1678906" cy="115232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8" name="Gerade Verbindung mit Pfeil 27">
            <a:extLst>
              <a:ext uri="{FF2B5EF4-FFF2-40B4-BE49-F238E27FC236}">
                <a16:creationId xmlns:a16="http://schemas.microsoft.com/office/drawing/2014/main" id="{B5244187-0B87-56D4-037E-DCAC8FE57622}"/>
              </a:ext>
            </a:extLst>
          </p:cNvPr>
          <p:cNvCxnSpPr>
            <a:cxnSpLocks/>
            <a:stCxn id="5" idx="2"/>
            <a:endCxn id="26" idx="1"/>
          </p:cNvCxnSpPr>
          <p:nvPr/>
        </p:nvCxnSpPr>
        <p:spPr>
          <a:xfrm>
            <a:off x="6495356" y="2572907"/>
            <a:ext cx="1684101" cy="115231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29" name="Grafik 28" descr="Datenbank mit einfarbiger Füllung">
            <a:extLst>
              <a:ext uri="{FF2B5EF4-FFF2-40B4-BE49-F238E27FC236}">
                <a16:creationId xmlns:a16="http://schemas.microsoft.com/office/drawing/2014/main" id="{EFA2CBCB-3938-4E75-A0B8-1FF00FB5069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91870" y="3328115"/>
            <a:ext cx="782711" cy="782711"/>
          </a:xfrm>
          <a:prstGeom prst="rect">
            <a:avLst/>
          </a:prstGeom>
        </p:spPr>
      </p:pic>
      <p:cxnSp>
        <p:nvCxnSpPr>
          <p:cNvPr id="30" name="Gerade Verbindung mit Pfeil 29">
            <a:extLst>
              <a:ext uri="{FF2B5EF4-FFF2-40B4-BE49-F238E27FC236}">
                <a16:creationId xmlns:a16="http://schemas.microsoft.com/office/drawing/2014/main" id="{F5031E0E-DC09-B3AE-F5B6-58CDCE263F2E}"/>
              </a:ext>
            </a:extLst>
          </p:cNvPr>
          <p:cNvCxnSpPr>
            <a:cxnSpLocks/>
          </p:cNvCxnSpPr>
          <p:nvPr/>
        </p:nvCxnSpPr>
        <p:spPr>
          <a:xfrm>
            <a:off x="2714561" y="3719470"/>
            <a:ext cx="829569"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31" name="Grafik 30" descr="Datenbank mit einfarbiger Füllung">
            <a:extLst>
              <a:ext uri="{FF2B5EF4-FFF2-40B4-BE49-F238E27FC236}">
                <a16:creationId xmlns:a16="http://schemas.microsoft.com/office/drawing/2014/main" id="{96022AD8-21B7-87FE-3A95-9A4DFC8DA7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81805" y="2772564"/>
            <a:ext cx="201131" cy="201131"/>
          </a:xfrm>
          <a:prstGeom prst="rect">
            <a:avLst/>
          </a:prstGeom>
        </p:spPr>
      </p:pic>
      <p:pic>
        <p:nvPicPr>
          <p:cNvPr id="32" name="Grafik 31" descr="Datenbank mit einfarbiger Füllung">
            <a:extLst>
              <a:ext uri="{FF2B5EF4-FFF2-40B4-BE49-F238E27FC236}">
                <a16:creationId xmlns:a16="http://schemas.microsoft.com/office/drawing/2014/main" id="{2948AEF2-8263-D786-842D-BC9DDEE7EBA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78189" y="2976510"/>
            <a:ext cx="201131" cy="201131"/>
          </a:xfrm>
          <a:prstGeom prst="rect">
            <a:avLst/>
          </a:prstGeom>
        </p:spPr>
      </p:pic>
      <p:pic>
        <p:nvPicPr>
          <p:cNvPr id="33" name="Grafik 32" descr="Datenbank mit einfarbiger Füllung">
            <a:extLst>
              <a:ext uri="{FF2B5EF4-FFF2-40B4-BE49-F238E27FC236}">
                <a16:creationId xmlns:a16="http://schemas.microsoft.com/office/drawing/2014/main" id="{B5420AEF-F468-F698-E95B-625BFE9541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47340" y="3161028"/>
            <a:ext cx="201131" cy="201131"/>
          </a:xfrm>
          <a:prstGeom prst="rect">
            <a:avLst/>
          </a:prstGeom>
        </p:spPr>
      </p:pic>
      <p:pic>
        <p:nvPicPr>
          <p:cNvPr id="34" name="Grafik 33" descr="Datenbank mit einfarbiger Füllung">
            <a:extLst>
              <a:ext uri="{FF2B5EF4-FFF2-40B4-BE49-F238E27FC236}">
                <a16:creationId xmlns:a16="http://schemas.microsoft.com/office/drawing/2014/main" id="{442E8B34-53E4-759A-3CF2-F9485DB5361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47603" y="3163868"/>
            <a:ext cx="201131" cy="201131"/>
          </a:xfrm>
          <a:prstGeom prst="rect">
            <a:avLst/>
          </a:prstGeom>
        </p:spPr>
      </p:pic>
      <p:pic>
        <p:nvPicPr>
          <p:cNvPr id="35" name="Grafik 34" descr="Datenbank mit einfarbiger Füllung">
            <a:extLst>
              <a:ext uri="{FF2B5EF4-FFF2-40B4-BE49-F238E27FC236}">
                <a16:creationId xmlns:a16="http://schemas.microsoft.com/office/drawing/2014/main" id="{063A077C-AE24-88EA-366A-8A95CC59BFF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11492" y="2976510"/>
            <a:ext cx="201131" cy="201131"/>
          </a:xfrm>
          <a:prstGeom prst="rect">
            <a:avLst/>
          </a:prstGeom>
        </p:spPr>
      </p:pic>
      <p:pic>
        <p:nvPicPr>
          <p:cNvPr id="36" name="Grafik 35" descr="Datenbank mit einfarbiger Füllung">
            <a:extLst>
              <a:ext uri="{FF2B5EF4-FFF2-40B4-BE49-F238E27FC236}">
                <a16:creationId xmlns:a16="http://schemas.microsoft.com/office/drawing/2014/main" id="{C43CD493-CE76-A5A6-562E-D383ADC62F5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88909" y="2772564"/>
            <a:ext cx="201131" cy="201131"/>
          </a:xfrm>
          <a:prstGeom prst="rect">
            <a:avLst/>
          </a:prstGeom>
        </p:spPr>
      </p:pic>
      <p:pic>
        <p:nvPicPr>
          <p:cNvPr id="37" name="Grafik 36" descr="Datenbank mit einfarbiger Füllung">
            <a:extLst>
              <a:ext uri="{FF2B5EF4-FFF2-40B4-BE49-F238E27FC236}">
                <a16:creationId xmlns:a16="http://schemas.microsoft.com/office/drawing/2014/main" id="{7B3BC08B-E6DB-53C2-22AC-AF0584C51D4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96140" y="3351975"/>
            <a:ext cx="782711" cy="782711"/>
          </a:xfrm>
          <a:prstGeom prst="rect">
            <a:avLst/>
          </a:prstGeom>
        </p:spPr>
      </p:pic>
      <p:cxnSp>
        <p:nvCxnSpPr>
          <p:cNvPr id="38" name="Gerade Verbindung mit Pfeil 37">
            <a:extLst>
              <a:ext uri="{FF2B5EF4-FFF2-40B4-BE49-F238E27FC236}">
                <a16:creationId xmlns:a16="http://schemas.microsoft.com/office/drawing/2014/main" id="{0B05A292-4C02-9F9E-7E90-B8B9FDD2D423}"/>
              </a:ext>
            </a:extLst>
          </p:cNvPr>
          <p:cNvCxnSpPr>
            <a:cxnSpLocks/>
            <a:stCxn id="26" idx="3"/>
          </p:cNvCxnSpPr>
          <p:nvPr/>
        </p:nvCxnSpPr>
        <p:spPr>
          <a:xfrm>
            <a:off x="9426079" y="3725226"/>
            <a:ext cx="900284"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1" name="Textfeld 40">
            <a:extLst>
              <a:ext uri="{FF2B5EF4-FFF2-40B4-BE49-F238E27FC236}">
                <a16:creationId xmlns:a16="http://schemas.microsoft.com/office/drawing/2014/main" id="{5904B5B3-2F88-02C2-3E2C-F2F5A2AB2D3B}"/>
              </a:ext>
            </a:extLst>
          </p:cNvPr>
          <p:cNvSpPr txBox="1"/>
          <p:nvPr/>
        </p:nvSpPr>
        <p:spPr>
          <a:xfrm>
            <a:off x="477502" y="4313347"/>
            <a:ext cx="6859904" cy="2308324"/>
          </a:xfrm>
          <a:prstGeom prst="rect">
            <a:avLst/>
          </a:prstGeom>
          <a:noFill/>
        </p:spPr>
        <p:txBody>
          <a:bodyPr wrap="square" rtlCol="0">
            <a:spAutoFit/>
          </a:bodyPr>
          <a:lstStyle/>
          <a:p>
            <a:r>
              <a:rPr lang="en-GB" b="1"/>
              <a:t>Requirements:</a:t>
            </a:r>
          </a:p>
          <a:p>
            <a:pPr marL="285750" indent="-285750">
              <a:buFont typeface="Arial" panose="020B0604020202020204" pitchFamily="34" charset="0"/>
              <a:buChar char="•"/>
            </a:pPr>
            <a:r>
              <a:rPr lang="en-GB"/>
              <a:t>Functions need to perform one specific task (e.g., </a:t>
            </a:r>
            <a:r>
              <a:rPr lang="en-US"/>
              <a:t>data import, processing, analysis, and visualization</a:t>
            </a:r>
            <a:r>
              <a:rPr lang="en-GB"/>
              <a:t>)</a:t>
            </a:r>
          </a:p>
          <a:p>
            <a:pPr marL="285750" indent="-285750">
              <a:buFont typeface="Arial" panose="020B0604020202020204" pitchFamily="34" charset="0"/>
              <a:buChar char="•"/>
            </a:pPr>
            <a:r>
              <a:rPr lang="en-GB"/>
              <a:t>Functions need to follow the input-processing-output logic</a:t>
            </a:r>
          </a:p>
          <a:p>
            <a:pPr marL="285750" indent="-285750">
              <a:buFont typeface="Arial" panose="020B0604020202020204" pitchFamily="34" charset="0"/>
              <a:buChar char="•"/>
            </a:pPr>
            <a:r>
              <a:rPr lang="en-GB"/>
              <a:t>Functions need to be self-contained</a:t>
            </a:r>
          </a:p>
          <a:p>
            <a:pPr marL="285750" indent="-285750">
              <a:buFont typeface="Arial" panose="020B0604020202020204" pitchFamily="34" charset="0"/>
              <a:buChar char="•"/>
            </a:pPr>
            <a:r>
              <a:rPr lang="en-GB"/>
              <a:t>A definition of the computational environment (runtime &amp; libraries + versions) is required</a:t>
            </a:r>
          </a:p>
          <a:p>
            <a:pPr marL="285750" indent="-285750">
              <a:buFont typeface="Arial" panose="020B0604020202020204" pitchFamily="34" charset="0"/>
              <a:buChar char="•"/>
            </a:pPr>
            <a:r>
              <a:rPr lang="en-GB"/>
              <a:t>Functions need to be encapsulated in a (Docker) container</a:t>
            </a:r>
          </a:p>
        </p:txBody>
      </p:sp>
      <p:sp>
        <p:nvSpPr>
          <p:cNvPr id="42" name="Pfeil: nach rechts 41">
            <a:extLst>
              <a:ext uri="{FF2B5EF4-FFF2-40B4-BE49-F238E27FC236}">
                <a16:creationId xmlns:a16="http://schemas.microsoft.com/office/drawing/2014/main" id="{BEC11560-76A8-B7C0-4E48-57B5BB566830}"/>
              </a:ext>
            </a:extLst>
          </p:cNvPr>
          <p:cNvSpPr/>
          <p:nvPr/>
        </p:nvSpPr>
        <p:spPr>
          <a:xfrm>
            <a:off x="7334542" y="4809014"/>
            <a:ext cx="1171292" cy="8001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Textfeld 42">
            <a:extLst>
              <a:ext uri="{FF2B5EF4-FFF2-40B4-BE49-F238E27FC236}">
                <a16:creationId xmlns:a16="http://schemas.microsoft.com/office/drawing/2014/main" id="{FB6D90DF-11E9-1DC5-C65B-905B413953A1}"/>
              </a:ext>
            </a:extLst>
          </p:cNvPr>
          <p:cNvSpPr txBox="1"/>
          <p:nvPr/>
        </p:nvSpPr>
        <p:spPr>
          <a:xfrm>
            <a:off x="8591214" y="4313276"/>
            <a:ext cx="2899230" cy="2031325"/>
          </a:xfrm>
          <a:prstGeom prst="rect">
            <a:avLst/>
          </a:prstGeom>
          <a:noFill/>
        </p:spPr>
        <p:txBody>
          <a:bodyPr wrap="square" rtlCol="0">
            <a:spAutoFit/>
          </a:bodyPr>
          <a:lstStyle/>
          <a:p>
            <a:r>
              <a:rPr lang="en-GB" b="1"/>
              <a:t>Outcome:</a:t>
            </a:r>
          </a:p>
          <a:p>
            <a:pPr marL="285750" indent="-285750">
              <a:buFont typeface="Arial" panose="020B0604020202020204" pitchFamily="34" charset="0"/>
              <a:buChar char="•"/>
            </a:pPr>
            <a:r>
              <a:rPr lang="de-DE" err="1"/>
              <a:t>Executable</a:t>
            </a:r>
            <a:r>
              <a:rPr lang="de-DE"/>
              <a:t> </a:t>
            </a:r>
            <a:r>
              <a:rPr lang="de-DE" err="1"/>
              <a:t>analysis</a:t>
            </a:r>
            <a:endParaRPr lang="de-DE"/>
          </a:p>
          <a:p>
            <a:pPr marL="285750" indent="-285750">
              <a:buFont typeface="Arial" panose="020B0604020202020204" pitchFamily="34" charset="0"/>
              <a:buChar char="•"/>
            </a:pPr>
            <a:r>
              <a:rPr lang="de-DE" err="1"/>
              <a:t>Reusable</a:t>
            </a:r>
            <a:r>
              <a:rPr lang="de-DE"/>
              <a:t> </a:t>
            </a:r>
            <a:r>
              <a:rPr lang="de-DE" err="1"/>
              <a:t>functions</a:t>
            </a:r>
            <a:endParaRPr lang="de-DE"/>
          </a:p>
          <a:p>
            <a:pPr marL="285750" indent="-285750">
              <a:buFont typeface="Arial" panose="020B0604020202020204" pitchFamily="34" charset="0"/>
              <a:buChar char="•"/>
            </a:pPr>
            <a:r>
              <a:rPr lang="de-DE"/>
              <a:t>Reproducible </a:t>
            </a:r>
            <a:r>
              <a:rPr lang="de-DE" err="1"/>
              <a:t>workflows</a:t>
            </a:r>
            <a:endParaRPr lang="de-DE"/>
          </a:p>
          <a:p>
            <a:pPr marL="285750" indent="-285750">
              <a:buFont typeface="Arial" panose="020B0604020202020204" pitchFamily="34" charset="0"/>
              <a:buChar char="•"/>
            </a:pPr>
            <a:r>
              <a:rPr lang="de-DE" err="1"/>
              <a:t>Shareable</a:t>
            </a:r>
            <a:r>
              <a:rPr lang="de-DE"/>
              <a:t> </a:t>
            </a:r>
            <a:r>
              <a:rPr lang="de-DE" err="1"/>
              <a:t>research</a:t>
            </a:r>
            <a:r>
              <a:rPr lang="de-DE"/>
              <a:t> </a:t>
            </a:r>
            <a:r>
              <a:rPr lang="de-DE" err="1"/>
              <a:t>results</a:t>
            </a:r>
            <a:endParaRPr lang="de-DE"/>
          </a:p>
          <a:p>
            <a:pPr marL="285750" indent="-285750">
              <a:buFont typeface="Arial" panose="020B0604020202020204" pitchFamily="34" charset="0"/>
              <a:buChar char="•"/>
            </a:pPr>
            <a:endParaRPr lang="en-GB"/>
          </a:p>
        </p:txBody>
      </p:sp>
    </p:spTree>
    <p:extLst>
      <p:ext uri="{BB962C8B-B14F-4D97-AF65-F5344CB8AC3E}">
        <p14:creationId xmlns:p14="http://schemas.microsoft.com/office/powerpoint/2010/main" val="6527415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AFAC9-9E41-631E-83AA-6E3035DADF8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5034DCA-8D7B-E088-C161-6CA6C355CFF6}"/>
              </a:ext>
            </a:extLst>
          </p:cNvPr>
          <p:cNvSpPr>
            <a:spLocks noGrp="1"/>
          </p:cNvSpPr>
          <p:nvPr>
            <p:ph type="body" sz="quarter" idx="11"/>
          </p:nvPr>
        </p:nvSpPr>
        <p:spPr>
          <a:xfrm>
            <a:off x="201613" y="806451"/>
            <a:ext cx="7479347" cy="532878"/>
          </a:xfrm>
        </p:spPr>
        <p:txBody>
          <a:bodyPr/>
          <a:lstStyle/>
          <a:p>
            <a:r>
              <a:rPr lang="en-GB" dirty="0"/>
              <a:t>The Data-to-Knowledge Package: Workflow</a:t>
            </a:r>
          </a:p>
        </p:txBody>
      </p:sp>
      <p:pic>
        <p:nvPicPr>
          <p:cNvPr id="6" name="Grafik 5">
            <a:extLst>
              <a:ext uri="{FF2B5EF4-FFF2-40B4-BE49-F238E27FC236}">
                <a16:creationId xmlns:a16="http://schemas.microsoft.com/office/drawing/2014/main" id="{25AE526D-1351-3F39-DA3A-0A0AA40F8953}"/>
              </a:ext>
            </a:extLst>
          </p:cNvPr>
          <p:cNvPicPr>
            <a:picLocks noChangeAspect="1"/>
          </p:cNvPicPr>
          <p:nvPr/>
        </p:nvPicPr>
        <p:blipFill>
          <a:blip r:embed="rId3"/>
          <a:stretch>
            <a:fillRect/>
          </a:stretch>
        </p:blipFill>
        <p:spPr>
          <a:xfrm>
            <a:off x="332428" y="1933121"/>
            <a:ext cx="11520791" cy="4118428"/>
          </a:xfrm>
          <a:prstGeom prst="rect">
            <a:avLst/>
          </a:prstGeom>
        </p:spPr>
      </p:pic>
      <p:pic>
        <p:nvPicPr>
          <p:cNvPr id="8" name="Picture 6" descr="Get Galaxy - Galaxy Community Hub">
            <a:hlinkClick r:id="rId4"/>
            <a:extLst>
              <a:ext uri="{FF2B5EF4-FFF2-40B4-BE49-F238E27FC236}">
                <a16:creationId xmlns:a16="http://schemas.microsoft.com/office/drawing/2014/main" id="{EF079183-F0DA-A355-90DC-613F579D67A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61565" y="356967"/>
            <a:ext cx="2398604" cy="852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3211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A19AE-222B-15D6-4858-CEA3E190A06A}"/>
            </a:ext>
          </a:extLst>
        </p:cNvPr>
        <p:cNvGrpSpPr/>
        <p:nvPr/>
      </p:nvGrpSpPr>
      <p:grpSpPr>
        <a:xfrm>
          <a:off x="0" y="0"/>
          <a:ext cx="0" cy="0"/>
          <a:chOff x="0" y="0"/>
          <a:chExt cx="0" cy="0"/>
        </a:xfrm>
      </p:grpSpPr>
      <p:pic>
        <p:nvPicPr>
          <p:cNvPr id="4" name="Grafik 3">
            <a:extLst>
              <a:ext uri="{FF2B5EF4-FFF2-40B4-BE49-F238E27FC236}">
                <a16:creationId xmlns:a16="http://schemas.microsoft.com/office/drawing/2014/main" id="{8BCB6294-86BF-FCD2-5F09-94FD28A6AB2B}"/>
              </a:ext>
            </a:extLst>
          </p:cNvPr>
          <p:cNvPicPr>
            <a:picLocks noChangeAspect="1"/>
          </p:cNvPicPr>
          <p:nvPr/>
        </p:nvPicPr>
        <p:blipFill>
          <a:blip r:embed="rId3"/>
          <a:stretch>
            <a:fillRect/>
          </a:stretch>
        </p:blipFill>
        <p:spPr>
          <a:xfrm>
            <a:off x="420687" y="2285999"/>
            <a:ext cx="11628442" cy="2790826"/>
          </a:xfrm>
          <a:prstGeom prst="rect">
            <a:avLst/>
          </a:prstGeom>
        </p:spPr>
      </p:pic>
      <p:sp>
        <p:nvSpPr>
          <p:cNvPr id="7" name="Text Placeholder 2">
            <a:extLst>
              <a:ext uri="{FF2B5EF4-FFF2-40B4-BE49-F238E27FC236}">
                <a16:creationId xmlns:a16="http://schemas.microsoft.com/office/drawing/2014/main" id="{46C9966F-A3AC-21A2-AF26-C7D5F49F2E64}"/>
              </a:ext>
            </a:extLst>
          </p:cNvPr>
          <p:cNvSpPr txBox="1">
            <a:spLocks/>
          </p:cNvSpPr>
          <p:nvPr/>
        </p:nvSpPr>
        <p:spPr>
          <a:xfrm>
            <a:off x="201613" y="806451"/>
            <a:ext cx="7479347" cy="53287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1" i="0" kern="1200">
                <a:solidFill>
                  <a:schemeClr val="tx1"/>
                </a:solidFill>
                <a:latin typeface="Mona-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The Data-to-Knowledge Package: Workflow</a:t>
            </a:r>
          </a:p>
        </p:txBody>
      </p:sp>
    </p:spTree>
    <p:extLst>
      <p:ext uri="{BB962C8B-B14F-4D97-AF65-F5344CB8AC3E}">
        <p14:creationId xmlns:p14="http://schemas.microsoft.com/office/powerpoint/2010/main" val="9527114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E9B14-0BED-B6B0-EC87-51B2D3B15BE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17C67CB-B296-0B4B-95E5-964E3EC78B44}"/>
              </a:ext>
            </a:extLst>
          </p:cNvPr>
          <p:cNvSpPr>
            <a:spLocks noGrp="1"/>
          </p:cNvSpPr>
          <p:nvPr>
            <p:ph type="body" sz="quarter" idx="11"/>
          </p:nvPr>
        </p:nvSpPr>
        <p:spPr>
          <a:xfrm>
            <a:off x="201612" y="806451"/>
            <a:ext cx="7259361" cy="532878"/>
          </a:xfrm>
        </p:spPr>
        <p:txBody>
          <a:bodyPr/>
          <a:lstStyle/>
          <a:p>
            <a:r>
              <a:rPr lang="en-GB" dirty="0"/>
              <a:t>The Data-to-Knowledge Package: Virtual lab</a:t>
            </a:r>
          </a:p>
        </p:txBody>
      </p:sp>
      <p:pic>
        <p:nvPicPr>
          <p:cNvPr id="5" name="Grafik 4">
            <a:extLst>
              <a:ext uri="{FF2B5EF4-FFF2-40B4-BE49-F238E27FC236}">
                <a16:creationId xmlns:a16="http://schemas.microsoft.com/office/drawing/2014/main" id="{E68149D3-137C-1FE2-6A15-948B5521FCE0}"/>
              </a:ext>
            </a:extLst>
          </p:cNvPr>
          <p:cNvPicPr>
            <a:picLocks noChangeAspect="1"/>
          </p:cNvPicPr>
          <p:nvPr/>
        </p:nvPicPr>
        <p:blipFill>
          <a:blip r:embed="rId3"/>
          <a:stretch>
            <a:fillRect/>
          </a:stretch>
        </p:blipFill>
        <p:spPr>
          <a:xfrm>
            <a:off x="2196798" y="1226776"/>
            <a:ext cx="8207979" cy="5631224"/>
          </a:xfrm>
          <a:prstGeom prst="rect">
            <a:avLst/>
          </a:prstGeom>
        </p:spPr>
      </p:pic>
    </p:spTree>
    <p:extLst>
      <p:ext uri="{BB962C8B-B14F-4D97-AF65-F5344CB8AC3E}">
        <p14:creationId xmlns:p14="http://schemas.microsoft.com/office/powerpoint/2010/main" val="1986861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F9192-13C2-2EFA-053F-28B0962D6BE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64DBD8A-38D2-2EC9-6941-B9A000F5A70D}"/>
              </a:ext>
            </a:extLst>
          </p:cNvPr>
          <p:cNvSpPr>
            <a:spLocks noGrp="1"/>
          </p:cNvSpPr>
          <p:nvPr>
            <p:ph type="body" sz="quarter" idx="11"/>
          </p:nvPr>
        </p:nvSpPr>
        <p:spPr>
          <a:xfrm>
            <a:off x="201613" y="806451"/>
            <a:ext cx="6761162" cy="532878"/>
          </a:xfrm>
        </p:spPr>
        <p:txBody>
          <a:bodyPr/>
          <a:lstStyle/>
          <a:p>
            <a:r>
              <a:rPr lang="en-GB" dirty="0"/>
              <a:t>The Data-to-Knowledge Package: Web API</a:t>
            </a:r>
          </a:p>
        </p:txBody>
      </p:sp>
      <p:pic>
        <p:nvPicPr>
          <p:cNvPr id="4" name="Grafik 3">
            <a:extLst>
              <a:ext uri="{FF2B5EF4-FFF2-40B4-BE49-F238E27FC236}">
                <a16:creationId xmlns:a16="http://schemas.microsoft.com/office/drawing/2014/main" id="{F2AEEDD7-E2FA-5CDB-0F4C-BF00C36ACD5E}"/>
              </a:ext>
            </a:extLst>
          </p:cNvPr>
          <p:cNvPicPr>
            <a:picLocks noChangeAspect="1"/>
          </p:cNvPicPr>
          <p:nvPr/>
        </p:nvPicPr>
        <p:blipFill>
          <a:blip r:embed="rId3"/>
          <a:stretch>
            <a:fillRect/>
          </a:stretch>
        </p:blipFill>
        <p:spPr>
          <a:xfrm>
            <a:off x="3827289" y="1339329"/>
            <a:ext cx="4537421" cy="5349161"/>
          </a:xfrm>
          <a:prstGeom prst="rect">
            <a:avLst/>
          </a:prstGeom>
        </p:spPr>
      </p:pic>
      <p:pic>
        <p:nvPicPr>
          <p:cNvPr id="7" name="Grafik 6">
            <a:extLst>
              <a:ext uri="{FF2B5EF4-FFF2-40B4-BE49-F238E27FC236}">
                <a16:creationId xmlns:a16="http://schemas.microsoft.com/office/drawing/2014/main" id="{C28BCF2E-B898-C525-5077-40D01462CB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54777" y="387082"/>
            <a:ext cx="2553855" cy="697135"/>
          </a:xfrm>
          <a:prstGeom prst="rect">
            <a:avLst/>
          </a:prstGeom>
        </p:spPr>
      </p:pic>
    </p:spTree>
    <p:extLst>
      <p:ext uri="{BB962C8B-B14F-4D97-AF65-F5344CB8AC3E}">
        <p14:creationId xmlns:p14="http://schemas.microsoft.com/office/powerpoint/2010/main" val="21467590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6ED2A-5774-94AC-86E3-3BC61072015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86B9DEF-CD9B-8BDE-E3D9-E9FA6033C34A}"/>
              </a:ext>
            </a:extLst>
          </p:cNvPr>
          <p:cNvSpPr>
            <a:spLocks noGrp="1"/>
          </p:cNvSpPr>
          <p:nvPr>
            <p:ph type="body" sz="quarter" idx="11"/>
          </p:nvPr>
        </p:nvSpPr>
        <p:spPr>
          <a:xfrm>
            <a:off x="201613" y="806451"/>
            <a:ext cx="6099175" cy="532878"/>
          </a:xfrm>
        </p:spPr>
        <p:txBody>
          <a:bodyPr/>
          <a:lstStyle/>
          <a:p>
            <a:r>
              <a:rPr lang="en-GB" dirty="0"/>
              <a:t>The Data-to-Knowledge Package</a:t>
            </a:r>
          </a:p>
        </p:txBody>
      </p:sp>
      <p:pic>
        <p:nvPicPr>
          <p:cNvPr id="2" name="Grafik 1">
            <a:extLst>
              <a:ext uri="{FF2B5EF4-FFF2-40B4-BE49-F238E27FC236}">
                <a16:creationId xmlns:a16="http://schemas.microsoft.com/office/drawing/2014/main" id="{F28E11C6-50C7-8ACA-B55A-B748475F9FA8}"/>
              </a:ext>
            </a:extLst>
          </p:cNvPr>
          <p:cNvPicPr>
            <a:picLocks noChangeAspect="1"/>
          </p:cNvPicPr>
          <p:nvPr/>
        </p:nvPicPr>
        <p:blipFill>
          <a:blip r:embed="rId3"/>
          <a:stretch>
            <a:fillRect/>
          </a:stretch>
        </p:blipFill>
        <p:spPr>
          <a:xfrm>
            <a:off x="7660480" y="1750421"/>
            <a:ext cx="3156835" cy="3471261"/>
          </a:xfrm>
          <a:prstGeom prst="rect">
            <a:avLst/>
          </a:prstGeom>
        </p:spPr>
      </p:pic>
      <p:pic>
        <p:nvPicPr>
          <p:cNvPr id="105" name="Grafik 104">
            <a:extLst>
              <a:ext uri="{FF2B5EF4-FFF2-40B4-BE49-F238E27FC236}">
                <a16:creationId xmlns:a16="http://schemas.microsoft.com/office/drawing/2014/main" id="{E6D774C4-83A6-6DFA-ECD9-67FABED445B7}"/>
              </a:ext>
            </a:extLst>
          </p:cNvPr>
          <p:cNvPicPr>
            <a:picLocks noChangeAspect="1"/>
          </p:cNvPicPr>
          <p:nvPr/>
        </p:nvPicPr>
        <p:blipFill>
          <a:blip r:embed="rId4"/>
          <a:stretch>
            <a:fillRect/>
          </a:stretch>
        </p:blipFill>
        <p:spPr>
          <a:xfrm>
            <a:off x="1010807" y="1339329"/>
            <a:ext cx="4849448" cy="5518671"/>
          </a:xfrm>
          <a:prstGeom prst="rect">
            <a:avLst/>
          </a:prstGeom>
        </p:spPr>
      </p:pic>
      <p:sp>
        <p:nvSpPr>
          <p:cNvPr id="5" name="Textfeld 4">
            <a:extLst>
              <a:ext uri="{FF2B5EF4-FFF2-40B4-BE49-F238E27FC236}">
                <a16:creationId xmlns:a16="http://schemas.microsoft.com/office/drawing/2014/main" id="{5D29B6A2-E379-A86B-7ACF-76F5185CF509}"/>
              </a:ext>
            </a:extLst>
          </p:cNvPr>
          <p:cNvSpPr txBox="1"/>
          <p:nvPr/>
        </p:nvSpPr>
        <p:spPr>
          <a:xfrm flipH="1">
            <a:off x="7556617" y="1535274"/>
            <a:ext cx="3586001" cy="707886"/>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a:ln>
                  <a:noFill/>
                </a:ln>
                <a:solidFill>
                  <a:srgbClr val="000000"/>
                </a:solidFill>
                <a:effectLst/>
                <a:uLnTx/>
                <a:uFillTx/>
                <a:latin typeface="Arial" panose="020B0604020202020204"/>
                <a:ea typeface="+mn-ea"/>
                <a:cs typeface="+mn-cs"/>
              </a:rPr>
              <a:t>Demonstrator</a:t>
            </a:r>
          </a:p>
        </p:txBody>
      </p:sp>
    </p:spTree>
    <p:extLst>
      <p:ext uri="{BB962C8B-B14F-4D97-AF65-F5344CB8AC3E}">
        <p14:creationId xmlns:p14="http://schemas.microsoft.com/office/powerpoint/2010/main" val="23022512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9062512" cy="523220"/>
          </a:xfrm>
          <a:prstGeom prst="rect">
            <a:avLst/>
          </a:prstGeom>
          <a:noFill/>
        </p:spPr>
        <p:txBody>
          <a:bodyPr wrap="square" rtlCol="0">
            <a:spAutoFit/>
          </a:bodyPr>
          <a:lstStyle/>
          <a:p>
            <a:r>
              <a:rPr lang="en-GB" sz="2800" b="1" dirty="0">
                <a:solidFill>
                  <a:srgbClr val="008B95"/>
                </a:solidFill>
                <a:latin typeface="Arial" panose="020B0604020202020204" pitchFamily="34" charset="0"/>
                <a:cs typeface="Arial" panose="020B0604020202020204" pitchFamily="34" charset="0"/>
              </a:rPr>
              <a:t>Questions?</a:t>
            </a:r>
            <a:endParaRPr lang="en-GB" sz="2800" b="1" u="sng" dirty="0">
              <a:solidFill>
                <a:srgbClr val="008B95"/>
              </a:solidFill>
              <a:latin typeface="Arial" panose="020B06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id="{846BA39C-6244-4AA8-9D10-641487F0926A}"/>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000" dirty="0">
              <a:solidFill>
                <a:srgbClr val="008B95"/>
              </a:solidFill>
            </a:endParaRPr>
          </a:p>
        </p:txBody>
      </p:sp>
      <p:sp>
        <p:nvSpPr>
          <p:cNvPr id="8" name="Slide Number Placeholder 7">
            <a:extLst>
              <a:ext uri="{FF2B5EF4-FFF2-40B4-BE49-F238E27FC236}">
                <a16:creationId xmlns:a16="http://schemas.microsoft.com/office/drawing/2014/main" id="{C3703CC0-8271-4964-B3BA-8BDE10CD86CF}"/>
              </a:ext>
            </a:extLst>
          </p:cNvPr>
          <p:cNvSpPr>
            <a:spLocks noGrp="1"/>
          </p:cNvSpPr>
          <p:nvPr>
            <p:ph type="sldNum" sz="quarter" idx="12"/>
          </p:nvPr>
        </p:nvSpPr>
        <p:spPr/>
        <p:txBody>
          <a:bodyPr/>
          <a:lstStyle/>
          <a:p>
            <a:fld id="{330EA680-D336-4FF7-8B7A-9848BB0A1C32}" type="slidenum">
              <a:rPr lang="en-GB" smtClean="0"/>
              <a:pPr/>
              <a:t>51</a:t>
            </a:fld>
            <a:endParaRPr lang="en-GB"/>
          </a:p>
        </p:txBody>
      </p:sp>
      <p:sp>
        <p:nvSpPr>
          <p:cNvPr id="2" name="TextBox 1">
            <a:extLst>
              <a:ext uri="{FF2B5EF4-FFF2-40B4-BE49-F238E27FC236}">
                <a16:creationId xmlns:a16="http://schemas.microsoft.com/office/drawing/2014/main" id="{F4E8118D-0CDA-4250-B483-068857B8E034}"/>
              </a:ext>
            </a:extLst>
          </p:cNvPr>
          <p:cNvSpPr txBox="1"/>
          <p:nvPr/>
        </p:nvSpPr>
        <p:spPr>
          <a:xfrm rot="1500814">
            <a:off x="1880117" y="3026934"/>
            <a:ext cx="963386" cy="1569660"/>
          </a:xfrm>
          <a:prstGeom prst="rect">
            <a:avLst/>
          </a:prstGeom>
          <a:noFill/>
        </p:spPr>
        <p:txBody>
          <a:bodyPr wrap="square" rtlCol="0">
            <a:spAutoFit/>
          </a:bodyPr>
          <a:lstStyle/>
          <a:p>
            <a:r>
              <a:rPr lang="en-GB" sz="9600" dirty="0">
                <a:solidFill>
                  <a:schemeClr val="accent1"/>
                </a:solidFill>
              </a:rPr>
              <a:t>?</a:t>
            </a:r>
          </a:p>
        </p:txBody>
      </p:sp>
      <p:sp>
        <p:nvSpPr>
          <p:cNvPr id="9" name="TextBox 8">
            <a:extLst>
              <a:ext uri="{FF2B5EF4-FFF2-40B4-BE49-F238E27FC236}">
                <a16:creationId xmlns:a16="http://schemas.microsoft.com/office/drawing/2014/main" id="{DA771B08-887C-4FC1-BE90-F8C12B9A4E1E}"/>
              </a:ext>
            </a:extLst>
          </p:cNvPr>
          <p:cNvSpPr txBox="1"/>
          <p:nvPr/>
        </p:nvSpPr>
        <p:spPr>
          <a:xfrm rot="11678553">
            <a:off x="7696200" y="1575473"/>
            <a:ext cx="963386" cy="1569660"/>
          </a:xfrm>
          <a:prstGeom prst="rect">
            <a:avLst/>
          </a:prstGeom>
          <a:noFill/>
        </p:spPr>
        <p:txBody>
          <a:bodyPr wrap="square" rtlCol="0">
            <a:spAutoFit/>
          </a:bodyPr>
          <a:lstStyle/>
          <a:p>
            <a:r>
              <a:rPr lang="en-GB" sz="9600" dirty="0">
                <a:solidFill>
                  <a:schemeClr val="accent2"/>
                </a:solidFill>
              </a:rPr>
              <a:t>?</a:t>
            </a:r>
          </a:p>
        </p:txBody>
      </p:sp>
      <p:sp>
        <p:nvSpPr>
          <p:cNvPr id="10" name="TextBox 9">
            <a:extLst>
              <a:ext uri="{FF2B5EF4-FFF2-40B4-BE49-F238E27FC236}">
                <a16:creationId xmlns:a16="http://schemas.microsoft.com/office/drawing/2014/main" id="{1FBD6D3B-8E97-486D-9215-6857A2C56CF1}"/>
              </a:ext>
            </a:extLst>
          </p:cNvPr>
          <p:cNvSpPr txBox="1"/>
          <p:nvPr/>
        </p:nvSpPr>
        <p:spPr>
          <a:xfrm rot="4744630">
            <a:off x="3310927" y="2180888"/>
            <a:ext cx="963386" cy="1569660"/>
          </a:xfrm>
          <a:prstGeom prst="rect">
            <a:avLst/>
          </a:prstGeom>
          <a:noFill/>
        </p:spPr>
        <p:txBody>
          <a:bodyPr wrap="square" rtlCol="0">
            <a:spAutoFit/>
          </a:bodyPr>
          <a:lstStyle/>
          <a:p>
            <a:r>
              <a:rPr lang="en-GB" sz="9600" dirty="0">
                <a:solidFill>
                  <a:srgbClr val="00B050"/>
                </a:solidFill>
              </a:rPr>
              <a:t>?</a:t>
            </a:r>
          </a:p>
        </p:txBody>
      </p:sp>
      <p:sp>
        <p:nvSpPr>
          <p:cNvPr id="11" name="TextBox 10">
            <a:extLst>
              <a:ext uri="{FF2B5EF4-FFF2-40B4-BE49-F238E27FC236}">
                <a16:creationId xmlns:a16="http://schemas.microsoft.com/office/drawing/2014/main" id="{35BEF8E3-59CA-490E-A1E4-DE9167EDFF04}"/>
              </a:ext>
            </a:extLst>
          </p:cNvPr>
          <p:cNvSpPr txBox="1"/>
          <p:nvPr/>
        </p:nvSpPr>
        <p:spPr>
          <a:xfrm rot="19156844">
            <a:off x="3891741" y="3637608"/>
            <a:ext cx="963386" cy="1569660"/>
          </a:xfrm>
          <a:prstGeom prst="rect">
            <a:avLst/>
          </a:prstGeom>
          <a:noFill/>
        </p:spPr>
        <p:txBody>
          <a:bodyPr wrap="square" rtlCol="0">
            <a:spAutoFit/>
          </a:bodyPr>
          <a:lstStyle/>
          <a:p>
            <a:r>
              <a:rPr lang="en-GB" sz="9600" dirty="0"/>
              <a:t>?</a:t>
            </a:r>
          </a:p>
        </p:txBody>
      </p:sp>
      <p:sp>
        <p:nvSpPr>
          <p:cNvPr id="12" name="TextBox 11">
            <a:extLst>
              <a:ext uri="{FF2B5EF4-FFF2-40B4-BE49-F238E27FC236}">
                <a16:creationId xmlns:a16="http://schemas.microsoft.com/office/drawing/2014/main" id="{C275582A-3574-41B0-9B46-1F1E41531190}"/>
              </a:ext>
            </a:extLst>
          </p:cNvPr>
          <p:cNvSpPr txBox="1"/>
          <p:nvPr/>
        </p:nvSpPr>
        <p:spPr>
          <a:xfrm rot="20360444">
            <a:off x="7538358" y="3107974"/>
            <a:ext cx="963386" cy="1569660"/>
          </a:xfrm>
          <a:prstGeom prst="rect">
            <a:avLst/>
          </a:prstGeom>
          <a:noFill/>
        </p:spPr>
        <p:txBody>
          <a:bodyPr wrap="square" rtlCol="0">
            <a:spAutoFit/>
          </a:bodyPr>
          <a:lstStyle/>
          <a:p>
            <a:r>
              <a:rPr lang="en-GB" sz="9600" dirty="0"/>
              <a:t>?</a:t>
            </a:r>
          </a:p>
        </p:txBody>
      </p:sp>
      <p:sp>
        <p:nvSpPr>
          <p:cNvPr id="13" name="TextBox 12">
            <a:extLst>
              <a:ext uri="{FF2B5EF4-FFF2-40B4-BE49-F238E27FC236}">
                <a16:creationId xmlns:a16="http://schemas.microsoft.com/office/drawing/2014/main" id="{C56F1D67-804E-4EA8-BFA5-45864DE6F158}"/>
              </a:ext>
            </a:extLst>
          </p:cNvPr>
          <p:cNvSpPr txBox="1"/>
          <p:nvPr/>
        </p:nvSpPr>
        <p:spPr>
          <a:xfrm>
            <a:off x="740229" y="1904192"/>
            <a:ext cx="963386" cy="1569660"/>
          </a:xfrm>
          <a:prstGeom prst="rect">
            <a:avLst/>
          </a:prstGeom>
          <a:noFill/>
        </p:spPr>
        <p:txBody>
          <a:bodyPr wrap="square" rtlCol="0">
            <a:spAutoFit/>
          </a:bodyPr>
          <a:lstStyle/>
          <a:p>
            <a:r>
              <a:rPr lang="en-GB" sz="9600" dirty="0">
                <a:solidFill>
                  <a:srgbClr val="008B95"/>
                </a:solidFill>
              </a:rPr>
              <a:t>?</a:t>
            </a:r>
          </a:p>
        </p:txBody>
      </p:sp>
      <p:sp>
        <p:nvSpPr>
          <p:cNvPr id="14" name="TextBox 13">
            <a:extLst>
              <a:ext uri="{FF2B5EF4-FFF2-40B4-BE49-F238E27FC236}">
                <a16:creationId xmlns:a16="http://schemas.microsoft.com/office/drawing/2014/main" id="{2D5BDF83-88BF-449D-9184-31452817CC3A}"/>
              </a:ext>
            </a:extLst>
          </p:cNvPr>
          <p:cNvSpPr txBox="1"/>
          <p:nvPr/>
        </p:nvSpPr>
        <p:spPr>
          <a:xfrm rot="20203534">
            <a:off x="2378307" y="4996231"/>
            <a:ext cx="963386" cy="1569660"/>
          </a:xfrm>
          <a:prstGeom prst="rect">
            <a:avLst/>
          </a:prstGeom>
          <a:noFill/>
        </p:spPr>
        <p:txBody>
          <a:bodyPr wrap="square" rtlCol="0">
            <a:spAutoFit/>
          </a:bodyPr>
          <a:lstStyle/>
          <a:p>
            <a:r>
              <a:rPr lang="en-GB" sz="9600" dirty="0">
                <a:solidFill>
                  <a:schemeClr val="accent4">
                    <a:lumMod val="50000"/>
                  </a:schemeClr>
                </a:solidFill>
              </a:rPr>
              <a:t>?</a:t>
            </a:r>
          </a:p>
        </p:txBody>
      </p:sp>
      <p:sp>
        <p:nvSpPr>
          <p:cNvPr id="15" name="TextBox 14">
            <a:extLst>
              <a:ext uri="{FF2B5EF4-FFF2-40B4-BE49-F238E27FC236}">
                <a16:creationId xmlns:a16="http://schemas.microsoft.com/office/drawing/2014/main" id="{A526B14D-68EA-4335-A9E7-E57699E3F07A}"/>
              </a:ext>
            </a:extLst>
          </p:cNvPr>
          <p:cNvSpPr txBox="1"/>
          <p:nvPr/>
        </p:nvSpPr>
        <p:spPr>
          <a:xfrm rot="19707969">
            <a:off x="5334444" y="2361362"/>
            <a:ext cx="963386" cy="1569660"/>
          </a:xfrm>
          <a:prstGeom prst="rect">
            <a:avLst/>
          </a:prstGeom>
          <a:noFill/>
        </p:spPr>
        <p:txBody>
          <a:bodyPr wrap="square" rtlCol="0">
            <a:spAutoFit/>
          </a:bodyPr>
          <a:lstStyle/>
          <a:p>
            <a:r>
              <a:rPr lang="en-GB" sz="9600" dirty="0">
                <a:solidFill>
                  <a:schemeClr val="accent5">
                    <a:lumMod val="40000"/>
                    <a:lumOff val="60000"/>
                  </a:schemeClr>
                </a:solidFill>
              </a:rPr>
              <a:t>?</a:t>
            </a:r>
          </a:p>
        </p:txBody>
      </p:sp>
      <p:sp>
        <p:nvSpPr>
          <p:cNvPr id="16" name="TextBox 15">
            <a:extLst>
              <a:ext uri="{FF2B5EF4-FFF2-40B4-BE49-F238E27FC236}">
                <a16:creationId xmlns:a16="http://schemas.microsoft.com/office/drawing/2014/main" id="{B6438BF1-F66C-4026-A540-0EECF483B9EB}"/>
              </a:ext>
            </a:extLst>
          </p:cNvPr>
          <p:cNvSpPr txBox="1"/>
          <p:nvPr/>
        </p:nvSpPr>
        <p:spPr>
          <a:xfrm rot="7638228">
            <a:off x="9288040" y="3709124"/>
            <a:ext cx="963386" cy="1569660"/>
          </a:xfrm>
          <a:prstGeom prst="rect">
            <a:avLst/>
          </a:prstGeom>
          <a:noFill/>
        </p:spPr>
        <p:txBody>
          <a:bodyPr wrap="square" rtlCol="0">
            <a:spAutoFit/>
          </a:bodyPr>
          <a:lstStyle/>
          <a:p>
            <a:r>
              <a:rPr lang="en-GB" sz="9600" dirty="0">
                <a:solidFill>
                  <a:schemeClr val="accent4">
                    <a:lumMod val="60000"/>
                    <a:lumOff val="40000"/>
                  </a:schemeClr>
                </a:solidFill>
              </a:rPr>
              <a:t>?</a:t>
            </a:r>
          </a:p>
        </p:txBody>
      </p:sp>
      <p:sp>
        <p:nvSpPr>
          <p:cNvPr id="17" name="TextBox 16">
            <a:extLst>
              <a:ext uri="{FF2B5EF4-FFF2-40B4-BE49-F238E27FC236}">
                <a16:creationId xmlns:a16="http://schemas.microsoft.com/office/drawing/2014/main" id="{0E8E1BC7-F3A0-48EA-852A-D7EE960CE796}"/>
              </a:ext>
            </a:extLst>
          </p:cNvPr>
          <p:cNvSpPr txBox="1"/>
          <p:nvPr/>
        </p:nvSpPr>
        <p:spPr>
          <a:xfrm rot="11947728">
            <a:off x="5486844" y="4061695"/>
            <a:ext cx="963386" cy="1569660"/>
          </a:xfrm>
          <a:prstGeom prst="rect">
            <a:avLst/>
          </a:prstGeom>
          <a:noFill/>
        </p:spPr>
        <p:txBody>
          <a:bodyPr wrap="square" rtlCol="0">
            <a:spAutoFit/>
          </a:bodyPr>
          <a:lstStyle/>
          <a:p>
            <a:r>
              <a:rPr lang="en-GB" sz="9600" dirty="0">
                <a:solidFill>
                  <a:schemeClr val="tx2">
                    <a:lumMod val="40000"/>
                    <a:lumOff val="60000"/>
                  </a:schemeClr>
                </a:solidFill>
              </a:rPr>
              <a:t>?</a:t>
            </a:r>
          </a:p>
        </p:txBody>
      </p:sp>
      <p:sp>
        <p:nvSpPr>
          <p:cNvPr id="18" name="TextBox 17">
            <a:extLst>
              <a:ext uri="{FF2B5EF4-FFF2-40B4-BE49-F238E27FC236}">
                <a16:creationId xmlns:a16="http://schemas.microsoft.com/office/drawing/2014/main" id="{185452CC-1FD5-4E1A-AA2A-611AE4E4A739}"/>
              </a:ext>
            </a:extLst>
          </p:cNvPr>
          <p:cNvSpPr txBox="1"/>
          <p:nvPr/>
        </p:nvSpPr>
        <p:spPr>
          <a:xfrm rot="2527544">
            <a:off x="3907385" y="5085746"/>
            <a:ext cx="963386" cy="1569660"/>
          </a:xfrm>
          <a:prstGeom prst="rect">
            <a:avLst/>
          </a:prstGeom>
          <a:noFill/>
        </p:spPr>
        <p:txBody>
          <a:bodyPr wrap="square" rtlCol="0">
            <a:spAutoFit/>
          </a:bodyPr>
          <a:lstStyle/>
          <a:p>
            <a:r>
              <a:rPr lang="en-GB" sz="9600" dirty="0">
                <a:solidFill>
                  <a:schemeClr val="accent1">
                    <a:lumMod val="50000"/>
                  </a:schemeClr>
                </a:solidFill>
              </a:rPr>
              <a:t>?</a:t>
            </a:r>
          </a:p>
        </p:txBody>
      </p:sp>
      <p:sp>
        <p:nvSpPr>
          <p:cNvPr id="19" name="TextBox 18">
            <a:extLst>
              <a:ext uri="{FF2B5EF4-FFF2-40B4-BE49-F238E27FC236}">
                <a16:creationId xmlns:a16="http://schemas.microsoft.com/office/drawing/2014/main" id="{0CDDFBF0-AAD1-40F6-A99A-AB7EBDEC7A6C}"/>
              </a:ext>
            </a:extLst>
          </p:cNvPr>
          <p:cNvSpPr txBox="1"/>
          <p:nvPr/>
        </p:nvSpPr>
        <p:spPr>
          <a:xfrm rot="171026">
            <a:off x="1118312" y="4354624"/>
            <a:ext cx="963386" cy="1569660"/>
          </a:xfrm>
          <a:prstGeom prst="rect">
            <a:avLst/>
          </a:prstGeom>
          <a:noFill/>
        </p:spPr>
        <p:txBody>
          <a:bodyPr wrap="square" rtlCol="0">
            <a:spAutoFit/>
          </a:bodyPr>
          <a:lstStyle/>
          <a:p>
            <a:r>
              <a:rPr lang="en-GB" sz="9600" dirty="0">
                <a:solidFill>
                  <a:schemeClr val="accent4"/>
                </a:solidFill>
              </a:rPr>
              <a:t>?</a:t>
            </a:r>
          </a:p>
        </p:txBody>
      </p:sp>
      <p:sp>
        <p:nvSpPr>
          <p:cNvPr id="20" name="TextBox 19">
            <a:extLst>
              <a:ext uri="{FF2B5EF4-FFF2-40B4-BE49-F238E27FC236}">
                <a16:creationId xmlns:a16="http://schemas.microsoft.com/office/drawing/2014/main" id="{A9D99141-D3F6-458E-8D36-062AB14A7360}"/>
              </a:ext>
            </a:extLst>
          </p:cNvPr>
          <p:cNvSpPr txBox="1"/>
          <p:nvPr/>
        </p:nvSpPr>
        <p:spPr>
          <a:xfrm rot="14580939">
            <a:off x="7440387" y="4640475"/>
            <a:ext cx="963386" cy="1569660"/>
          </a:xfrm>
          <a:prstGeom prst="rect">
            <a:avLst/>
          </a:prstGeom>
          <a:noFill/>
        </p:spPr>
        <p:txBody>
          <a:bodyPr wrap="square" rtlCol="0">
            <a:spAutoFit/>
          </a:bodyPr>
          <a:lstStyle/>
          <a:p>
            <a:r>
              <a:rPr lang="en-GB" sz="9600" dirty="0">
                <a:solidFill>
                  <a:schemeClr val="bg1">
                    <a:lumMod val="50000"/>
                  </a:schemeClr>
                </a:solidFill>
              </a:rPr>
              <a:t>?</a:t>
            </a:r>
          </a:p>
        </p:txBody>
      </p:sp>
      <p:sp>
        <p:nvSpPr>
          <p:cNvPr id="21" name="TextBox 20">
            <a:extLst>
              <a:ext uri="{FF2B5EF4-FFF2-40B4-BE49-F238E27FC236}">
                <a16:creationId xmlns:a16="http://schemas.microsoft.com/office/drawing/2014/main" id="{66EE41A8-15B3-4E96-BE58-A02184907ABA}"/>
              </a:ext>
            </a:extLst>
          </p:cNvPr>
          <p:cNvSpPr txBox="1"/>
          <p:nvPr/>
        </p:nvSpPr>
        <p:spPr>
          <a:xfrm rot="1687799">
            <a:off x="10127270" y="1970315"/>
            <a:ext cx="963386" cy="1569660"/>
          </a:xfrm>
          <a:prstGeom prst="rect">
            <a:avLst/>
          </a:prstGeom>
          <a:noFill/>
        </p:spPr>
        <p:txBody>
          <a:bodyPr wrap="square" rtlCol="0">
            <a:spAutoFit/>
          </a:bodyPr>
          <a:lstStyle/>
          <a:p>
            <a:r>
              <a:rPr lang="en-GB" sz="9600" dirty="0">
                <a:solidFill>
                  <a:srgbClr val="7030A0"/>
                </a:solidFill>
              </a:rPr>
              <a:t>?</a:t>
            </a:r>
          </a:p>
        </p:txBody>
      </p:sp>
      <p:pic>
        <p:nvPicPr>
          <p:cNvPr id="6" name="Grafik 5">
            <a:extLst>
              <a:ext uri="{FF2B5EF4-FFF2-40B4-BE49-F238E27FC236}">
                <a16:creationId xmlns:a16="http://schemas.microsoft.com/office/drawing/2014/main" id="{3AAD3E64-3265-C3E0-7982-F0F54E2547D9}"/>
              </a:ext>
            </a:extLst>
          </p:cNvPr>
          <p:cNvPicPr>
            <a:picLocks noChangeAspect="1"/>
          </p:cNvPicPr>
          <p:nvPr/>
        </p:nvPicPr>
        <p:blipFill rotWithShape="1">
          <a:blip r:embed="rId3">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40975915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9062512" cy="523220"/>
          </a:xfrm>
          <a:prstGeom prst="rect">
            <a:avLst/>
          </a:prstGeom>
          <a:noFill/>
        </p:spPr>
        <p:txBody>
          <a:bodyPr wrap="square" rtlCol="0">
            <a:spAutoFit/>
          </a:bodyPr>
          <a:lstStyle/>
          <a:p>
            <a:r>
              <a:rPr lang="en-GB" sz="2800" b="1" dirty="0">
                <a:solidFill>
                  <a:srgbClr val="008B95"/>
                </a:solidFill>
                <a:latin typeface="Arial" panose="020B0604020202020204" pitchFamily="34" charset="0"/>
                <a:cs typeface="Arial" panose="020B0604020202020204" pitchFamily="34" charset="0"/>
              </a:rPr>
              <a:t>References</a:t>
            </a:r>
            <a:endParaRPr lang="en-GB" sz="2800" b="1" u="sng" dirty="0">
              <a:solidFill>
                <a:srgbClr val="008B95"/>
              </a:solidFill>
              <a:latin typeface="Arial" panose="020B0604020202020204" pitchFamily="34" charset="0"/>
              <a:cs typeface="Arial" panose="020B0604020202020204" pitchFamily="34" charset="0"/>
            </a:endParaRPr>
          </a:p>
        </p:txBody>
      </p:sp>
      <p:sp>
        <p:nvSpPr>
          <p:cNvPr id="8" name="Slide Number Placeholder 7">
            <a:extLst>
              <a:ext uri="{FF2B5EF4-FFF2-40B4-BE49-F238E27FC236}">
                <a16:creationId xmlns:a16="http://schemas.microsoft.com/office/drawing/2014/main" id="{C3703CC0-8271-4964-B3BA-8BDE10CD86CF}"/>
              </a:ext>
            </a:extLst>
          </p:cNvPr>
          <p:cNvSpPr>
            <a:spLocks noGrp="1"/>
          </p:cNvSpPr>
          <p:nvPr>
            <p:ph type="sldNum" sz="quarter" idx="12"/>
          </p:nvPr>
        </p:nvSpPr>
        <p:spPr/>
        <p:txBody>
          <a:bodyPr/>
          <a:lstStyle/>
          <a:p>
            <a:fld id="{330EA680-D336-4FF7-8B7A-9848BB0A1C32}" type="slidenum">
              <a:rPr lang="en-GB" smtClean="0"/>
              <a:pPr/>
              <a:t>52</a:t>
            </a:fld>
            <a:endParaRPr lang="en-GB"/>
          </a:p>
        </p:txBody>
      </p:sp>
      <p:pic>
        <p:nvPicPr>
          <p:cNvPr id="6" name="Grafik 5">
            <a:extLst>
              <a:ext uri="{FF2B5EF4-FFF2-40B4-BE49-F238E27FC236}">
                <a16:creationId xmlns:a16="http://schemas.microsoft.com/office/drawing/2014/main" id="{3AAD3E64-3265-C3E0-7982-F0F54E2547D9}"/>
              </a:ext>
            </a:extLst>
          </p:cNvPr>
          <p:cNvPicPr>
            <a:picLocks noChangeAspect="1"/>
          </p:cNvPicPr>
          <p:nvPr/>
        </p:nvPicPr>
        <p:blipFill rotWithShape="1">
          <a:blip r:embed="rId3">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
        <p:nvSpPr>
          <p:cNvPr id="7" name="Content Placeholder 2">
            <a:extLst>
              <a:ext uri="{FF2B5EF4-FFF2-40B4-BE49-F238E27FC236}">
                <a16:creationId xmlns:a16="http://schemas.microsoft.com/office/drawing/2014/main" id="{B89910B4-670E-A884-50AA-0241F1DF3734}"/>
              </a:ext>
            </a:extLst>
          </p:cNvPr>
          <p:cNvSpPr txBox="1">
            <a:spLocks/>
          </p:cNvSpPr>
          <p:nvPr/>
        </p:nvSpPr>
        <p:spPr>
          <a:xfrm>
            <a:off x="990600" y="1978025"/>
            <a:ext cx="10515600" cy="4351338"/>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kumimoji="0" lang="en-US" altLang="en-US" sz="1400" b="0" i="0" u="none" strike="noStrike" cap="none" normalizeH="0" baseline="0" dirty="0">
                <a:ln>
                  <a:noFill/>
                </a:ln>
                <a:solidFill>
                  <a:schemeClr val="tx1">
                    <a:lumMod val="75000"/>
                  </a:schemeClr>
                </a:solidFill>
                <a:effectLst/>
              </a:rPr>
              <a:t>Alston, J. &amp; Rick, J. (2020). A Beginner’s Guide to Conducting Reproducible Research. </a:t>
            </a:r>
            <a:r>
              <a:rPr kumimoji="0" lang="en-US" altLang="en-US" sz="1400" b="0" i="0" u="none" strike="noStrike" cap="none" normalizeH="0" baseline="0" dirty="0">
                <a:ln>
                  <a:noFill/>
                </a:ln>
                <a:solidFill>
                  <a:schemeClr val="tx1">
                    <a:lumMod val="75000"/>
                  </a:schemeClr>
                </a:solidFill>
                <a:effectLst/>
                <a:hlinkClick r:id="rId4">
                  <a:extLst>
                    <a:ext uri="{A12FA001-AC4F-418D-AE19-62706E023703}">
                      <ahyp:hlinkClr xmlns:ahyp="http://schemas.microsoft.com/office/drawing/2018/hyperlinkcolor" val="tx"/>
                    </a:ext>
                  </a:extLst>
                </a:hlinkClick>
              </a:rPr>
              <a:t>http://dx.doi.org/10.32942/osf.io/h5r6n</a:t>
            </a:r>
            <a:r>
              <a:rPr kumimoji="0" lang="en-US" altLang="en-US" sz="1400" b="0" i="0" u="none" strike="noStrike" cap="none" normalizeH="0" baseline="0" dirty="0">
                <a:ln>
                  <a:noFill/>
                </a:ln>
                <a:solidFill>
                  <a:schemeClr val="tx1">
                    <a:lumMod val="75000"/>
                  </a:schemeClr>
                </a:solidFill>
                <a:effectLst/>
              </a:rPr>
              <a:t> </a:t>
            </a:r>
          </a:p>
          <a:p>
            <a:pPr marL="0" indent="0">
              <a:buNone/>
            </a:pPr>
            <a:r>
              <a:rPr kumimoji="0" lang="en-US" altLang="en-US" sz="1400" b="0" i="0" u="none" strike="noStrike" cap="none" normalizeH="0" baseline="0" dirty="0">
                <a:ln>
                  <a:noFill/>
                </a:ln>
                <a:solidFill>
                  <a:schemeClr val="tx1">
                    <a:lumMod val="75000"/>
                  </a:schemeClr>
                </a:solidFill>
                <a:effectLst/>
              </a:rPr>
              <a:t>Banda, J. M., </a:t>
            </a:r>
            <a:r>
              <a:rPr kumimoji="0" lang="en-US" altLang="en-US" sz="1400" b="0" i="0" u="none" strike="noStrike" cap="none" normalizeH="0" baseline="0" dirty="0" err="1">
                <a:ln>
                  <a:noFill/>
                </a:ln>
                <a:solidFill>
                  <a:schemeClr val="tx1">
                    <a:lumMod val="75000"/>
                  </a:schemeClr>
                </a:solidFill>
                <a:effectLst/>
              </a:rPr>
              <a:t>Tekumalla</a:t>
            </a:r>
            <a:r>
              <a:rPr kumimoji="0" lang="en-US" altLang="en-US" sz="1400" b="0" i="0" u="none" strike="noStrike" cap="none" normalizeH="0" baseline="0" dirty="0">
                <a:ln>
                  <a:noFill/>
                </a:ln>
                <a:solidFill>
                  <a:schemeClr val="tx1">
                    <a:lumMod val="75000"/>
                  </a:schemeClr>
                </a:solidFill>
                <a:effectLst/>
              </a:rPr>
              <a:t>, R., Wang, G., Yu, J., Liu, T., Ding, Y., </a:t>
            </a:r>
            <a:r>
              <a:rPr kumimoji="0" lang="en-US" altLang="en-US" sz="1400" b="0" i="0" u="none" strike="noStrike" cap="none" normalizeH="0" baseline="0" dirty="0" err="1">
                <a:ln>
                  <a:noFill/>
                </a:ln>
                <a:solidFill>
                  <a:schemeClr val="tx1">
                    <a:lumMod val="75000"/>
                  </a:schemeClr>
                </a:solidFill>
                <a:effectLst/>
              </a:rPr>
              <a:t>Artemova</a:t>
            </a:r>
            <a:r>
              <a:rPr kumimoji="0" lang="en-US" altLang="en-US" sz="1400" b="0" i="0" u="none" strike="noStrike" cap="none" normalizeH="0" baseline="0" dirty="0">
                <a:ln>
                  <a:noFill/>
                </a:ln>
                <a:solidFill>
                  <a:schemeClr val="tx1">
                    <a:lumMod val="75000"/>
                  </a:schemeClr>
                </a:solidFill>
                <a:effectLst/>
              </a:rPr>
              <a:t>, K., </a:t>
            </a:r>
            <a:r>
              <a:rPr kumimoji="0" lang="en-US" altLang="en-US" sz="1400" b="0" i="0" u="none" strike="noStrike" cap="none" normalizeH="0" baseline="0" dirty="0" err="1">
                <a:ln>
                  <a:noFill/>
                </a:ln>
                <a:solidFill>
                  <a:schemeClr val="tx1">
                    <a:lumMod val="75000"/>
                  </a:schemeClr>
                </a:solidFill>
                <a:effectLst/>
              </a:rPr>
              <a:t>Tutubalina</a:t>
            </a:r>
            <a:r>
              <a:rPr kumimoji="0" lang="en-US" altLang="en-US" sz="1400" b="0" i="0" u="none" strike="noStrike" cap="none" normalizeH="0" baseline="0" dirty="0">
                <a:ln>
                  <a:noFill/>
                </a:ln>
                <a:solidFill>
                  <a:schemeClr val="tx1">
                    <a:lumMod val="75000"/>
                  </a:schemeClr>
                </a:solidFill>
                <a:effectLst/>
              </a:rPr>
              <a:t>, E., &amp; </a:t>
            </a:r>
            <a:r>
              <a:rPr kumimoji="0" lang="en-US" altLang="en-US" sz="1400" b="0" i="0" u="none" strike="noStrike" cap="none" normalizeH="0" baseline="0" dirty="0" err="1">
                <a:ln>
                  <a:noFill/>
                </a:ln>
                <a:solidFill>
                  <a:schemeClr val="tx1">
                    <a:lumMod val="75000"/>
                  </a:schemeClr>
                </a:solidFill>
                <a:effectLst/>
              </a:rPr>
              <a:t>Chowell</a:t>
            </a:r>
            <a:r>
              <a:rPr kumimoji="0" lang="en-US" altLang="en-US" sz="1400" b="0" i="0" u="none" strike="noStrike" cap="none" normalizeH="0" baseline="0" dirty="0">
                <a:ln>
                  <a:noFill/>
                </a:ln>
                <a:solidFill>
                  <a:schemeClr val="tx1">
                    <a:lumMod val="75000"/>
                  </a:schemeClr>
                </a:solidFill>
                <a:effectLst/>
              </a:rPr>
              <a:t>, G. (2021). A large-scale COVID-19 Twitter chatter dataset for open scientific research - an international collaboration [Data set]. </a:t>
            </a:r>
            <a:r>
              <a:rPr kumimoji="0" lang="en-US" altLang="en-US" sz="1400" b="0" i="0" u="none" strike="noStrike" cap="none" normalizeH="0" baseline="0" dirty="0" err="1">
                <a:ln>
                  <a:noFill/>
                </a:ln>
                <a:solidFill>
                  <a:schemeClr val="tx1">
                    <a:lumMod val="75000"/>
                  </a:schemeClr>
                </a:solidFill>
                <a:effectLst/>
              </a:rPr>
              <a:t>Epidemiologia</a:t>
            </a:r>
            <a:r>
              <a:rPr kumimoji="0" lang="en-US" altLang="en-US" sz="1400" b="0" i="0" u="none" strike="noStrike" cap="none" normalizeH="0" baseline="0" dirty="0">
                <a:ln>
                  <a:noFill/>
                </a:ln>
                <a:solidFill>
                  <a:schemeClr val="tx1">
                    <a:lumMod val="75000"/>
                  </a:schemeClr>
                </a:solidFill>
                <a:effectLst/>
              </a:rPr>
              <a:t>, 2(3). </a:t>
            </a:r>
            <a:r>
              <a:rPr kumimoji="0" lang="en-US" altLang="en-US" sz="1400" b="0" i="0" u="none" strike="noStrike" cap="none" normalizeH="0" baseline="0" dirty="0">
                <a:ln>
                  <a:noFill/>
                </a:ln>
                <a:solidFill>
                  <a:schemeClr val="tx1">
                    <a:lumMod val="75000"/>
                  </a:schemeClr>
                </a:solidFill>
                <a:effectLst/>
                <a:hlinkClick r:id="rId5"/>
              </a:rPr>
              <a:t>https://doi.org/10.5281/zenodo.5595136</a:t>
            </a:r>
            <a:endParaRPr kumimoji="0" lang="en-US" altLang="en-US" sz="1400" b="0" i="0" u="none" strike="noStrike" cap="none" normalizeH="0" baseline="0" dirty="0">
              <a:ln>
                <a:noFill/>
              </a:ln>
              <a:solidFill>
                <a:schemeClr val="tx1">
                  <a:lumMod val="75000"/>
                </a:schemeClr>
              </a:solidFill>
              <a:effectLst/>
            </a:endParaRPr>
          </a:p>
          <a:p>
            <a:pPr marL="0" indent="0">
              <a:buNone/>
            </a:pPr>
            <a:r>
              <a:rPr kumimoji="0" lang="en-US" altLang="en-US" sz="1400" b="0" i="0" u="none" strike="noStrike" cap="none" normalizeH="0" baseline="0" dirty="0" err="1">
                <a:ln>
                  <a:noFill/>
                </a:ln>
                <a:solidFill>
                  <a:schemeClr val="tx1">
                    <a:lumMod val="75000"/>
                  </a:schemeClr>
                </a:solidFill>
                <a:effectLst/>
              </a:rPr>
              <a:t>Braak</a:t>
            </a:r>
            <a:r>
              <a:rPr kumimoji="0" lang="en-US" altLang="en-US" sz="1400" b="0" i="0" u="none" strike="noStrike" cap="none" normalizeH="0" baseline="0" dirty="0">
                <a:ln>
                  <a:noFill/>
                </a:ln>
                <a:solidFill>
                  <a:schemeClr val="tx1">
                    <a:lumMod val="75000"/>
                  </a:schemeClr>
                </a:solidFill>
                <a:effectLst/>
              </a:rPr>
              <a:t>, P., </a:t>
            </a:r>
            <a:r>
              <a:rPr kumimoji="0" lang="en-US" altLang="en-US" sz="1400" b="0" i="0" u="none" strike="noStrike" cap="none" normalizeH="0" baseline="0" dirty="0" err="1">
                <a:ln>
                  <a:noFill/>
                </a:ln>
                <a:solidFill>
                  <a:schemeClr val="tx1">
                    <a:lumMod val="75000"/>
                  </a:schemeClr>
                </a:solidFill>
                <a:effectLst/>
              </a:rPr>
              <a:t>Jonge</a:t>
            </a:r>
            <a:r>
              <a:rPr kumimoji="0" lang="en-US" altLang="en-US" sz="1400" b="0" i="0" u="none" strike="noStrike" cap="none" normalizeH="0" baseline="0" dirty="0">
                <a:ln>
                  <a:noFill/>
                </a:ln>
                <a:solidFill>
                  <a:schemeClr val="tx1">
                    <a:lumMod val="75000"/>
                  </a:schemeClr>
                </a:solidFill>
                <a:effectLst/>
              </a:rPr>
              <a:t>, H., </a:t>
            </a:r>
            <a:r>
              <a:rPr kumimoji="0" lang="en-US" altLang="en-US" sz="1400" b="0" i="0" u="none" strike="noStrike" cap="none" normalizeH="0" baseline="0" dirty="0" err="1">
                <a:ln>
                  <a:noFill/>
                </a:ln>
                <a:solidFill>
                  <a:schemeClr val="tx1">
                    <a:lumMod val="75000"/>
                  </a:schemeClr>
                </a:solidFill>
                <a:effectLst/>
              </a:rPr>
              <a:t>Trentacosti</a:t>
            </a:r>
            <a:r>
              <a:rPr kumimoji="0" lang="en-US" altLang="en-US" sz="1400" b="0" i="0" u="none" strike="noStrike" cap="none" normalizeH="0" baseline="0" dirty="0">
                <a:ln>
                  <a:noFill/>
                </a:ln>
                <a:solidFill>
                  <a:schemeClr val="tx1">
                    <a:lumMod val="75000"/>
                  </a:schemeClr>
                </a:solidFill>
                <a:effectLst/>
              </a:rPr>
              <a:t>, G., </a:t>
            </a:r>
            <a:r>
              <a:rPr kumimoji="0" lang="en-US" altLang="en-US" sz="1400" b="0" i="0" u="none" strike="noStrike" cap="none" normalizeH="0" baseline="0" dirty="0" err="1">
                <a:ln>
                  <a:noFill/>
                </a:ln>
                <a:solidFill>
                  <a:schemeClr val="tx1">
                    <a:lumMod val="75000"/>
                  </a:schemeClr>
                </a:solidFill>
                <a:effectLst/>
              </a:rPr>
              <a:t>Verhagen</a:t>
            </a:r>
            <a:r>
              <a:rPr kumimoji="0" lang="en-US" altLang="en-US" sz="1400" b="0" i="0" u="none" strike="noStrike" cap="none" normalizeH="0" baseline="0" dirty="0">
                <a:ln>
                  <a:noFill/>
                </a:ln>
                <a:solidFill>
                  <a:schemeClr val="tx1">
                    <a:lumMod val="75000"/>
                  </a:schemeClr>
                </a:solidFill>
                <a:effectLst/>
              </a:rPr>
              <a:t>, I. &amp; </a:t>
            </a:r>
            <a:r>
              <a:rPr kumimoji="0" lang="en-US" altLang="en-US" sz="1400" b="0" i="0" u="none" strike="noStrike" cap="none" normalizeH="0" baseline="0" dirty="0" err="1">
                <a:ln>
                  <a:noFill/>
                </a:ln>
                <a:solidFill>
                  <a:schemeClr val="tx1">
                    <a:lumMod val="75000"/>
                  </a:schemeClr>
                </a:solidFill>
                <a:effectLst/>
              </a:rPr>
              <a:t>Woutersen-Windhouwer</a:t>
            </a:r>
            <a:r>
              <a:rPr kumimoji="0" lang="en-US" altLang="en-US" sz="1400" b="0" i="0" u="none" strike="noStrike" cap="none" normalizeH="0" baseline="0" dirty="0">
                <a:ln>
                  <a:noFill/>
                </a:ln>
                <a:solidFill>
                  <a:schemeClr val="tx1">
                    <a:lumMod val="75000"/>
                  </a:schemeClr>
                </a:solidFill>
                <a:effectLst/>
              </a:rPr>
              <a:t>, S. (2020). Guide to Creative Commons for Scholarly Publications and Educational Resources. </a:t>
            </a:r>
            <a:r>
              <a:rPr kumimoji="0" lang="en-US" altLang="en-US" sz="1400" b="0" i="0" u="none" strike="noStrike" cap="none" normalizeH="0" baseline="0" dirty="0">
                <a:ln>
                  <a:noFill/>
                </a:ln>
                <a:solidFill>
                  <a:schemeClr val="tx1">
                    <a:lumMod val="75000"/>
                  </a:schemeClr>
                </a:solidFill>
                <a:effectLst/>
                <a:hlinkClick r:id="rId6"/>
              </a:rPr>
              <a:t>https://doi.org/10.5281/zenodo.4090923</a:t>
            </a:r>
            <a:endParaRPr kumimoji="0" lang="en-US" altLang="en-US" sz="1400" b="0" i="0" u="none" strike="noStrike" cap="none" normalizeH="0" baseline="0" dirty="0">
              <a:ln>
                <a:noFill/>
              </a:ln>
              <a:solidFill>
                <a:schemeClr val="tx1">
                  <a:lumMod val="75000"/>
                </a:schemeClr>
              </a:solidFill>
              <a:effectLst/>
            </a:endParaRPr>
          </a:p>
          <a:p>
            <a:pPr marL="0" indent="0">
              <a:buNone/>
            </a:pPr>
            <a:r>
              <a:rPr kumimoji="0" lang="en-US" altLang="en-US" sz="1400" b="0" i="0" u="none" strike="noStrike" cap="none" normalizeH="0" baseline="0" dirty="0">
                <a:ln>
                  <a:noFill/>
                </a:ln>
                <a:solidFill>
                  <a:schemeClr val="tx1">
                    <a:lumMod val="75000"/>
                  </a:schemeClr>
                </a:solidFill>
                <a:effectLst/>
              </a:rPr>
              <a:t>Gonzalez-Beltran, A. (2018). Interact to Interoperate. Software Sustainability Institute. https://software.ac.uk/blog/2018-12-06-interact-interoperate </a:t>
            </a:r>
          </a:p>
          <a:p>
            <a:pPr marL="0" indent="0">
              <a:buNone/>
            </a:pPr>
            <a:r>
              <a:rPr kumimoji="0" lang="en-US" altLang="en-US" sz="1400" b="0" i="0" u="none" strike="noStrike" cap="none" normalizeH="0" baseline="0" dirty="0">
                <a:ln>
                  <a:noFill/>
                </a:ln>
                <a:solidFill>
                  <a:schemeClr val="tx1">
                    <a:lumMod val="75000"/>
                  </a:schemeClr>
                </a:solidFill>
                <a:effectLst/>
              </a:rPr>
              <a:t>Goodman, S. N., Fanelli, D. &amp; Ioannidis, J.P.A. (2016). What does research reproducibility mean? </a:t>
            </a:r>
            <a:r>
              <a:rPr kumimoji="0" lang="en-US" altLang="en-US" sz="1400" b="0" i="1" u="none" strike="noStrike" cap="none" normalizeH="0" baseline="0" dirty="0">
                <a:ln>
                  <a:noFill/>
                </a:ln>
                <a:solidFill>
                  <a:schemeClr val="tx1">
                    <a:lumMod val="75000"/>
                  </a:schemeClr>
                </a:solidFill>
                <a:effectLst/>
              </a:rPr>
              <a:t>Science Translational Medicine</a:t>
            </a:r>
            <a:r>
              <a:rPr kumimoji="0" lang="en-US" altLang="en-US" sz="1400" b="0" i="0" u="none" strike="noStrike" cap="none" normalizeH="0" baseline="0" dirty="0">
                <a:ln>
                  <a:noFill/>
                </a:ln>
                <a:solidFill>
                  <a:schemeClr val="tx1">
                    <a:lumMod val="75000"/>
                  </a:schemeClr>
                </a:solidFill>
                <a:effectLst/>
              </a:rPr>
              <a:t>, 8(341). </a:t>
            </a:r>
            <a:r>
              <a:rPr kumimoji="0" lang="en-US" altLang="en-US" sz="1400" b="0" i="0" u="none" strike="noStrike" cap="none" normalizeH="0" baseline="0" dirty="0">
                <a:ln>
                  <a:noFill/>
                </a:ln>
                <a:solidFill>
                  <a:schemeClr val="tx1">
                    <a:lumMod val="75000"/>
                  </a:schemeClr>
                </a:solidFill>
                <a:effectLst/>
                <a:hlinkClick r:id="rId7">
                  <a:extLst>
                    <a:ext uri="{A12FA001-AC4F-418D-AE19-62706E023703}">
                      <ahyp:hlinkClr xmlns:ahyp="http://schemas.microsoft.com/office/drawing/2018/hyperlinkcolor" val="tx"/>
                    </a:ext>
                  </a:extLst>
                </a:hlinkClick>
              </a:rPr>
              <a:t>http://dx.doi.org/10.1126/scitranslmed.aaf5027</a:t>
            </a:r>
            <a:endParaRPr kumimoji="0" lang="en-US" altLang="en-US" sz="1400" b="0" i="0" u="none" strike="noStrike" cap="none" normalizeH="0" baseline="0" dirty="0">
              <a:ln>
                <a:noFill/>
              </a:ln>
              <a:solidFill>
                <a:schemeClr val="tx1">
                  <a:lumMod val="75000"/>
                </a:schemeClr>
              </a:solidFill>
              <a:effectLst/>
            </a:endParaRPr>
          </a:p>
          <a:p>
            <a:pPr marL="0" indent="0">
              <a:buNone/>
            </a:pPr>
            <a:r>
              <a:rPr lang="en-GB" sz="1400" dirty="0" err="1">
                <a:solidFill>
                  <a:schemeClr val="tx1">
                    <a:lumMod val="75000"/>
                  </a:schemeClr>
                </a:solidFill>
              </a:rPr>
              <a:t>Hasselbring</a:t>
            </a:r>
            <a:r>
              <a:rPr lang="en-GB" sz="1400" dirty="0">
                <a:solidFill>
                  <a:schemeClr val="tx1">
                    <a:lumMod val="75000"/>
                  </a:schemeClr>
                </a:solidFill>
              </a:rPr>
              <a:t>, W., Carr, L., Hettrick, S., Packer, H. &amp; </a:t>
            </a:r>
            <a:r>
              <a:rPr lang="en-GB" sz="1400" dirty="0" err="1">
                <a:solidFill>
                  <a:schemeClr val="tx1">
                    <a:lumMod val="75000"/>
                  </a:schemeClr>
                </a:solidFill>
              </a:rPr>
              <a:t>Tiropanis</a:t>
            </a:r>
            <a:r>
              <a:rPr lang="en-GB" sz="1400" dirty="0">
                <a:solidFill>
                  <a:schemeClr val="tx1">
                    <a:lumMod val="75000"/>
                  </a:schemeClr>
                </a:solidFill>
              </a:rPr>
              <a:t>, T. (2020). Open Source Research Software. </a:t>
            </a:r>
            <a:r>
              <a:rPr lang="en-GB" sz="1400" i="1" dirty="0">
                <a:solidFill>
                  <a:schemeClr val="tx1">
                    <a:lumMod val="75000"/>
                  </a:schemeClr>
                </a:solidFill>
              </a:rPr>
              <a:t>Computer</a:t>
            </a:r>
            <a:r>
              <a:rPr lang="en-GB" sz="1400" dirty="0">
                <a:solidFill>
                  <a:schemeClr val="tx1">
                    <a:lumMod val="75000"/>
                  </a:schemeClr>
                </a:solidFill>
              </a:rPr>
              <a:t>, 53, 8, 84-88. </a:t>
            </a:r>
            <a:r>
              <a:rPr lang="en-GB" sz="1400" dirty="0">
                <a:solidFill>
                  <a:schemeClr val="tx1">
                    <a:lumMod val="75000"/>
                  </a:schemeClr>
                </a:solidFill>
                <a:hlinkClick r:id="rId8">
                  <a:extLst>
                    <a:ext uri="{A12FA001-AC4F-418D-AE19-62706E023703}">
                      <ahyp:hlinkClr xmlns:ahyp="http://schemas.microsoft.com/office/drawing/2018/hyperlinkcolor" val="tx"/>
                    </a:ext>
                  </a:extLst>
                </a:hlinkClick>
              </a:rPr>
              <a:t>https://doi.org/10.1109/MC.2020.2998235</a:t>
            </a:r>
            <a:r>
              <a:rPr lang="en-GB" sz="1400" dirty="0">
                <a:solidFill>
                  <a:schemeClr val="tx1">
                    <a:lumMod val="75000"/>
                  </a:schemeClr>
                </a:solidFill>
              </a:rPr>
              <a:t> </a:t>
            </a:r>
          </a:p>
          <a:p>
            <a:pPr marL="0" indent="0">
              <a:buNone/>
            </a:pPr>
            <a:r>
              <a:rPr lang="en-GB" sz="1400" dirty="0" err="1">
                <a:solidFill>
                  <a:schemeClr val="tx1">
                    <a:lumMod val="75000"/>
                  </a:schemeClr>
                </a:solidFill>
              </a:rPr>
              <a:t>Hettne</a:t>
            </a:r>
            <a:r>
              <a:rPr lang="en-GB" sz="1400" dirty="0">
                <a:solidFill>
                  <a:schemeClr val="tx1">
                    <a:lumMod val="75000"/>
                  </a:schemeClr>
                </a:solidFill>
              </a:rPr>
              <a:t>, K., </a:t>
            </a:r>
            <a:r>
              <a:rPr lang="en-GB" sz="1400" dirty="0" err="1">
                <a:solidFill>
                  <a:schemeClr val="tx1">
                    <a:lumMod val="75000"/>
                  </a:schemeClr>
                </a:solidFill>
              </a:rPr>
              <a:t>Proppert</a:t>
            </a:r>
            <a:r>
              <a:rPr lang="en-GB" sz="1400" dirty="0">
                <a:solidFill>
                  <a:schemeClr val="tx1">
                    <a:lumMod val="75000"/>
                  </a:schemeClr>
                </a:solidFill>
              </a:rPr>
              <a:t>, R., Nab, L., Rojas-</a:t>
            </a:r>
            <a:r>
              <a:rPr lang="en-GB" sz="1400" dirty="0" err="1">
                <a:solidFill>
                  <a:schemeClr val="tx1">
                    <a:lumMod val="75000"/>
                  </a:schemeClr>
                </a:solidFill>
              </a:rPr>
              <a:t>Saunero</a:t>
            </a:r>
            <a:r>
              <a:rPr lang="en-GB" sz="1400" dirty="0">
                <a:solidFill>
                  <a:schemeClr val="tx1">
                    <a:lumMod val="75000"/>
                  </a:schemeClr>
                </a:solidFill>
              </a:rPr>
              <a:t>, L. P., &amp; </a:t>
            </a:r>
            <a:r>
              <a:rPr lang="en-GB" sz="1400" dirty="0" err="1">
                <a:solidFill>
                  <a:schemeClr val="tx1">
                    <a:lumMod val="75000"/>
                  </a:schemeClr>
                </a:solidFill>
              </a:rPr>
              <a:t>Gawehns</a:t>
            </a:r>
            <a:r>
              <a:rPr lang="en-GB" sz="1400" dirty="0">
                <a:solidFill>
                  <a:schemeClr val="tx1">
                    <a:lumMod val="75000"/>
                  </a:schemeClr>
                </a:solidFill>
              </a:rPr>
              <a:t>, D. (2020). </a:t>
            </a:r>
            <a:r>
              <a:rPr lang="en-GB" sz="1400" dirty="0" err="1">
                <a:solidFill>
                  <a:schemeClr val="tx1">
                    <a:lumMod val="75000"/>
                  </a:schemeClr>
                </a:solidFill>
              </a:rPr>
              <a:t>ReprohackNL</a:t>
            </a:r>
            <a:r>
              <a:rPr lang="en-GB" sz="1400" dirty="0">
                <a:solidFill>
                  <a:schemeClr val="tx1">
                    <a:lumMod val="75000"/>
                  </a:schemeClr>
                </a:solidFill>
              </a:rPr>
              <a:t> 2019: how libraries can promote research reproducibility through community engagement. </a:t>
            </a:r>
            <a:r>
              <a:rPr lang="en-GB" sz="1400" i="1" dirty="0">
                <a:solidFill>
                  <a:schemeClr val="tx1">
                    <a:lumMod val="75000"/>
                  </a:schemeClr>
                </a:solidFill>
              </a:rPr>
              <a:t>IASSIST Quarterly</a:t>
            </a:r>
            <a:r>
              <a:rPr lang="en-GB" sz="1400" dirty="0">
                <a:solidFill>
                  <a:schemeClr val="tx1">
                    <a:lumMod val="75000"/>
                  </a:schemeClr>
                </a:solidFill>
              </a:rPr>
              <a:t>, </a:t>
            </a:r>
            <a:r>
              <a:rPr lang="en-GB" sz="1400" i="1" dirty="0">
                <a:solidFill>
                  <a:schemeClr val="tx1">
                    <a:lumMod val="75000"/>
                  </a:schemeClr>
                </a:solidFill>
              </a:rPr>
              <a:t>44</a:t>
            </a:r>
            <a:r>
              <a:rPr lang="en-GB" sz="1400" dirty="0">
                <a:solidFill>
                  <a:schemeClr val="tx1">
                    <a:lumMod val="75000"/>
                  </a:schemeClr>
                </a:solidFill>
              </a:rPr>
              <a:t>(1-2), 1–10. </a:t>
            </a:r>
            <a:r>
              <a:rPr lang="en-GB" sz="1400" dirty="0">
                <a:solidFill>
                  <a:schemeClr val="tx1">
                    <a:lumMod val="75000"/>
                  </a:schemeClr>
                </a:solidFill>
                <a:hlinkClick r:id="rId9">
                  <a:extLst>
                    <a:ext uri="{A12FA001-AC4F-418D-AE19-62706E023703}">
                      <ahyp:hlinkClr xmlns:ahyp="http://schemas.microsoft.com/office/drawing/2018/hyperlinkcolor" val="tx"/>
                    </a:ext>
                  </a:extLst>
                </a:hlinkClick>
              </a:rPr>
              <a:t>https://doi.org/10.29173/iq977</a:t>
            </a:r>
            <a:endParaRPr lang="en-GB" sz="1400" dirty="0">
              <a:solidFill>
                <a:schemeClr val="tx1">
                  <a:lumMod val="75000"/>
                </a:schemeClr>
              </a:solidFill>
            </a:endParaRPr>
          </a:p>
          <a:p>
            <a:pPr marL="0" indent="0">
              <a:buNone/>
            </a:pPr>
            <a:r>
              <a:rPr lang="en-US" sz="1400" dirty="0" err="1">
                <a:solidFill>
                  <a:schemeClr val="tx1">
                    <a:lumMod val="75000"/>
                  </a:schemeClr>
                </a:solidFill>
              </a:rPr>
              <a:t>Hrynaszkiewicz</a:t>
            </a:r>
            <a:r>
              <a:rPr lang="en-US" sz="1400" dirty="0">
                <a:solidFill>
                  <a:schemeClr val="tx1">
                    <a:lumMod val="75000"/>
                  </a:schemeClr>
                </a:solidFill>
              </a:rPr>
              <a:t>, I. &amp; Cockerill, M. (2012). Open by default: a proposed copyright license and waiver agreement for open access research and data in peer-reviewed journals, BMC Res Notes, 5(494). https://doi.org/10.1186/1756-0500-5-494</a:t>
            </a:r>
            <a:endParaRPr lang="en-GB" sz="1400" dirty="0">
              <a:solidFill>
                <a:schemeClr val="tx1">
                  <a:lumMod val="75000"/>
                </a:schemeClr>
              </a:solidFill>
            </a:endParaRPr>
          </a:p>
          <a:p>
            <a:pPr marL="0" indent="0">
              <a:buNone/>
            </a:pPr>
            <a:r>
              <a:rPr lang="en-US" sz="1400" dirty="0" err="1">
                <a:solidFill>
                  <a:schemeClr val="tx1">
                    <a:lumMod val="75000"/>
                  </a:schemeClr>
                </a:solidFill>
              </a:rPr>
              <a:t>Hufton</a:t>
            </a:r>
            <a:r>
              <a:rPr lang="en-US" sz="1400" dirty="0">
                <a:solidFill>
                  <a:schemeClr val="tx1">
                    <a:lumMod val="75000"/>
                  </a:schemeClr>
                </a:solidFill>
              </a:rPr>
              <a:t>, A. L. (2022). Dispelling common data sharing myths. https://alhufton.com/dispelling-common-data-sharing-myths/ </a:t>
            </a:r>
            <a:endParaRPr lang="en-GB" sz="1400" dirty="0">
              <a:solidFill>
                <a:schemeClr val="tx1">
                  <a:lumMod val="75000"/>
                </a:schemeClr>
              </a:solidFill>
            </a:endParaRPr>
          </a:p>
        </p:txBody>
      </p:sp>
    </p:spTree>
    <p:extLst>
      <p:ext uri="{BB962C8B-B14F-4D97-AF65-F5344CB8AC3E}">
        <p14:creationId xmlns:p14="http://schemas.microsoft.com/office/powerpoint/2010/main" val="14676897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9062512" cy="523220"/>
          </a:xfrm>
          <a:prstGeom prst="rect">
            <a:avLst/>
          </a:prstGeom>
          <a:noFill/>
        </p:spPr>
        <p:txBody>
          <a:bodyPr wrap="square" rtlCol="0">
            <a:spAutoFit/>
          </a:bodyPr>
          <a:lstStyle/>
          <a:p>
            <a:r>
              <a:rPr lang="en-GB" sz="2800" b="1" dirty="0">
                <a:solidFill>
                  <a:srgbClr val="008B95"/>
                </a:solidFill>
                <a:latin typeface="Arial" panose="020B0604020202020204" pitchFamily="34" charset="0"/>
                <a:cs typeface="Arial" panose="020B0604020202020204" pitchFamily="34" charset="0"/>
              </a:rPr>
              <a:t>References</a:t>
            </a:r>
            <a:endParaRPr lang="en-GB" sz="2800" b="1" u="sng" dirty="0">
              <a:solidFill>
                <a:srgbClr val="008B95"/>
              </a:solidFill>
              <a:latin typeface="Arial" panose="020B0604020202020204" pitchFamily="34" charset="0"/>
              <a:cs typeface="Arial" panose="020B0604020202020204" pitchFamily="34" charset="0"/>
            </a:endParaRPr>
          </a:p>
        </p:txBody>
      </p:sp>
      <p:sp>
        <p:nvSpPr>
          <p:cNvPr id="8" name="Slide Number Placeholder 7">
            <a:extLst>
              <a:ext uri="{FF2B5EF4-FFF2-40B4-BE49-F238E27FC236}">
                <a16:creationId xmlns:a16="http://schemas.microsoft.com/office/drawing/2014/main" id="{C3703CC0-8271-4964-B3BA-8BDE10CD86CF}"/>
              </a:ext>
            </a:extLst>
          </p:cNvPr>
          <p:cNvSpPr>
            <a:spLocks noGrp="1"/>
          </p:cNvSpPr>
          <p:nvPr>
            <p:ph type="sldNum" sz="quarter" idx="12"/>
          </p:nvPr>
        </p:nvSpPr>
        <p:spPr/>
        <p:txBody>
          <a:bodyPr/>
          <a:lstStyle/>
          <a:p>
            <a:fld id="{330EA680-D336-4FF7-8B7A-9848BB0A1C32}" type="slidenum">
              <a:rPr lang="en-GB" smtClean="0"/>
              <a:pPr/>
              <a:t>53</a:t>
            </a:fld>
            <a:endParaRPr lang="en-GB"/>
          </a:p>
        </p:txBody>
      </p:sp>
      <p:pic>
        <p:nvPicPr>
          <p:cNvPr id="6" name="Grafik 5">
            <a:extLst>
              <a:ext uri="{FF2B5EF4-FFF2-40B4-BE49-F238E27FC236}">
                <a16:creationId xmlns:a16="http://schemas.microsoft.com/office/drawing/2014/main" id="{3AAD3E64-3265-C3E0-7982-F0F54E2547D9}"/>
              </a:ext>
            </a:extLst>
          </p:cNvPr>
          <p:cNvPicPr>
            <a:picLocks noChangeAspect="1"/>
          </p:cNvPicPr>
          <p:nvPr/>
        </p:nvPicPr>
        <p:blipFill rotWithShape="1">
          <a:blip r:embed="rId3">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
        <p:nvSpPr>
          <p:cNvPr id="7" name="Content Placeholder 2">
            <a:extLst>
              <a:ext uri="{FF2B5EF4-FFF2-40B4-BE49-F238E27FC236}">
                <a16:creationId xmlns:a16="http://schemas.microsoft.com/office/drawing/2014/main" id="{B89910B4-670E-A884-50AA-0241F1DF3734}"/>
              </a:ext>
            </a:extLst>
          </p:cNvPr>
          <p:cNvSpPr txBox="1">
            <a:spLocks/>
          </p:cNvSpPr>
          <p:nvPr/>
        </p:nvSpPr>
        <p:spPr>
          <a:xfrm>
            <a:off x="990600" y="1978025"/>
            <a:ext cx="10515600" cy="4351338"/>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dirty="0">
                <a:solidFill>
                  <a:schemeClr val="tx1">
                    <a:lumMod val="75000"/>
                  </a:schemeClr>
                </a:solidFill>
              </a:rPr>
              <a:t>Konkol, M., Kray, C., &amp; Pfeiffer, M. (2018). Computational reproducibility in geoscientific papers: Insights from a series of studies with geoscientists and a reproduction study. </a:t>
            </a:r>
            <a:r>
              <a:rPr lang="en-GB" sz="1400" i="1" dirty="0">
                <a:solidFill>
                  <a:schemeClr val="tx1">
                    <a:lumMod val="75000"/>
                  </a:schemeClr>
                </a:solidFill>
              </a:rPr>
              <a:t>International Journal of Geographical Information Science</a:t>
            </a:r>
            <a:r>
              <a:rPr lang="en-GB" sz="1400" dirty="0">
                <a:solidFill>
                  <a:schemeClr val="tx1">
                    <a:lumMod val="75000"/>
                  </a:schemeClr>
                </a:solidFill>
              </a:rPr>
              <a:t>, 33:2, 408-429. </a:t>
            </a:r>
            <a:r>
              <a:rPr lang="en-GB" sz="1400" dirty="0">
                <a:solidFill>
                  <a:schemeClr val="tx1">
                    <a:lumMod val="75000"/>
                  </a:schemeClr>
                </a:solidFill>
                <a:hlinkClick r:id="rId4">
                  <a:extLst>
                    <a:ext uri="{A12FA001-AC4F-418D-AE19-62706E023703}">
                      <ahyp:hlinkClr xmlns:ahyp="http://schemas.microsoft.com/office/drawing/2018/hyperlinkcolor" val="tx"/>
                    </a:ext>
                  </a:extLst>
                </a:hlinkClick>
              </a:rPr>
              <a:t>https://doi.org/10.1080/13658816.2018.1508687</a:t>
            </a:r>
            <a:r>
              <a:rPr lang="en-GB" sz="1400" dirty="0">
                <a:solidFill>
                  <a:schemeClr val="tx1">
                    <a:lumMod val="75000"/>
                  </a:schemeClr>
                </a:solidFill>
              </a:rPr>
              <a:t> </a:t>
            </a:r>
          </a:p>
          <a:p>
            <a:pPr marL="0" indent="0">
              <a:buNone/>
            </a:pPr>
            <a:r>
              <a:rPr lang="en-GB" sz="1400" dirty="0">
                <a:solidFill>
                  <a:schemeClr val="tx1">
                    <a:lumMod val="75000"/>
                  </a:schemeClr>
                </a:solidFill>
              </a:rPr>
              <a:t>Labastida, I. &amp; </a:t>
            </a:r>
            <a:r>
              <a:rPr lang="en-GB" sz="1400" dirty="0" err="1">
                <a:solidFill>
                  <a:schemeClr val="tx1">
                    <a:lumMod val="75000"/>
                  </a:schemeClr>
                </a:solidFill>
              </a:rPr>
              <a:t>Margoni</a:t>
            </a:r>
            <a:r>
              <a:rPr lang="en-GB" sz="1400" dirty="0">
                <a:solidFill>
                  <a:schemeClr val="tx1">
                    <a:lumMod val="75000"/>
                  </a:schemeClr>
                </a:solidFill>
              </a:rPr>
              <a:t>, T. (2020). Licensing FAIR Data for Reuse. Data Intelligence, 2(1-2). https://doi.org/10.1162/dint_a_00042</a:t>
            </a:r>
          </a:p>
          <a:p>
            <a:pPr marL="0" indent="0">
              <a:buNone/>
            </a:pPr>
            <a:r>
              <a:rPr lang="en-GB" sz="1400" dirty="0" err="1">
                <a:solidFill>
                  <a:schemeClr val="tx1">
                    <a:lumMod val="75000"/>
                  </a:schemeClr>
                </a:solidFill>
              </a:rPr>
              <a:t>Lasser</a:t>
            </a:r>
            <a:r>
              <a:rPr lang="en-GB" sz="1400" dirty="0">
                <a:solidFill>
                  <a:schemeClr val="tx1">
                    <a:lumMod val="75000"/>
                  </a:schemeClr>
                </a:solidFill>
              </a:rPr>
              <a:t>, J. (2020). Creating an executable paper is a journey through Open Science. </a:t>
            </a:r>
            <a:r>
              <a:rPr lang="en-GB" sz="1400" i="1" dirty="0" err="1">
                <a:solidFill>
                  <a:schemeClr val="tx1">
                    <a:lumMod val="75000"/>
                  </a:schemeClr>
                </a:solidFill>
              </a:rPr>
              <a:t>Commun</a:t>
            </a:r>
            <a:r>
              <a:rPr lang="en-GB" sz="1400" i="1" dirty="0">
                <a:solidFill>
                  <a:schemeClr val="tx1">
                    <a:lumMod val="75000"/>
                  </a:schemeClr>
                </a:solidFill>
              </a:rPr>
              <a:t> Phys</a:t>
            </a:r>
            <a:r>
              <a:rPr lang="en-GB" sz="1400" dirty="0">
                <a:solidFill>
                  <a:schemeClr val="tx1">
                    <a:lumMod val="75000"/>
                  </a:schemeClr>
                </a:solidFill>
              </a:rPr>
              <a:t> </a:t>
            </a:r>
            <a:r>
              <a:rPr lang="en-GB" sz="1400" b="1" dirty="0">
                <a:solidFill>
                  <a:schemeClr val="tx1">
                    <a:lumMod val="75000"/>
                  </a:schemeClr>
                </a:solidFill>
              </a:rPr>
              <a:t>3, </a:t>
            </a:r>
            <a:r>
              <a:rPr lang="en-GB" sz="1400" dirty="0">
                <a:solidFill>
                  <a:schemeClr val="tx1">
                    <a:lumMod val="75000"/>
                  </a:schemeClr>
                </a:solidFill>
              </a:rPr>
              <a:t>143. </a:t>
            </a:r>
            <a:r>
              <a:rPr lang="en-GB" sz="1400" dirty="0">
                <a:solidFill>
                  <a:schemeClr val="tx1">
                    <a:lumMod val="75000"/>
                  </a:schemeClr>
                </a:solidFill>
                <a:hlinkClick r:id="rId5">
                  <a:extLst>
                    <a:ext uri="{A12FA001-AC4F-418D-AE19-62706E023703}">
                      <ahyp:hlinkClr xmlns:ahyp="http://schemas.microsoft.com/office/drawing/2018/hyperlinkcolor" val="tx"/>
                    </a:ext>
                  </a:extLst>
                </a:hlinkClick>
              </a:rPr>
              <a:t>https://doi.org/10.1038/s42005-020-00403-4</a:t>
            </a:r>
            <a:endParaRPr lang="en-GB" sz="1400" dirty="0">
              <a:solidFill>
                <a:schemeClr val="tx1">
                  <a:lumMod val="75000"/>
                </a:schemeClr>
              </a:solidFill>
            </a:endParaRPr>
          </a:p>
          <a:p>
            <a:pPr marL="0" indent="0">
              <a:buNone/>
            </a:pPr>
            <a:r>
              <a:rPr lang="en-GB" sz="1400" dirty="0" err="1">
                <a:solidFill>
                  <a:schemeClr val="tx1">
                    <a:lumMod val="75000"/>
                  </a:schemeClr>
                </a:solidFill>
              </a:rPr>
              <a:t>Nüst</a:t>
            </a:r>
            <a:r>
              <a:rPr lang="en-GB" sz="1400" dirty="0">
                <a:solidFill>
                  <a:schemeClr val="tx1">
                    <a:lumMod val="75000"/>
                  </a:schemeClr>
                </a:solidFill>
              </a:rPr>
              <a:t> et al. (2017). Opening the Publication Process with Executable Research Compendia. </a:t>
            </a:r>
            <a:r>
              <a:rPr lang="en-GB" sz="1400" i="1" dirty="0">
                <a:solidFill>
                  <a:schemeClr val="tx1">
                    <a:lumMod val="75000"/>
                  </a:schemeClr>
                </a:solidFill>
              </a:rPr>
              <a:t>D-Lib Magazine</a:t>
            </a:r>
            <a:r>
              <a:rPr lang="en-GB" sz="1400" dirty="0">
                <a:solidFill>
                  <a:schemeClr val="tx1">
                    <a:lumMod val="75000"/>
                  </a:schemeClr>
                </a:solidFill>
              </a:rPr>
              <a:t>. </a:t>
            </a:r>
            <a:r>
              <a:rPr lang="en-GB" sz="1400" dirty="0">
                <a:solidFill>
                  <a:schemeClr val="tx1">
                    <a:lumMod val="75000"/>
                  </a:schemeClr>
                </a:solidFill>
                <a:hlinkClick r:id="rId6">
                  <a:extLst>
                    <a:ext uri="{A12FA001-AC4F-418D-AE19-62706E023703}">
                      <ahyp:hlinkClr xmlns:ahyp="http://schemas.microsoft.com/office/drawing/2018/hyperlinkcolor" val="tx"/>
                    </a:ext>
                  </a:extLst>
                </a:hlinkClick>
              </a:rPr>
              <a:t>http://www.dlib.org/dlib/january17/nuest/01nuest.html</a:t>
            </a:r>
            <a:endParaRPr lang="en-GB" sz="1400" dirty="0">
              <a:solidFill>
                <a:schemeClr val="tx1">
                  <a:lumMod val="75000"/>
                </a:schemeClr>
              </a:solidFill>
            </a:endParaRPr>
          </a:p>
          <a:p>
            <a:pPr marL="0" indent="0">
              <a:buNone/>
            </a:pPr>
            <a:r>
              <a:rPr lang="en-US" sz="1400" dirty="0">
                <a:solidFill>
                  <a:schemeClr val="tx1">
                    <a:lumMod val="75000"/>
                  </a:schemeClr>
                </a:solidFill>
              </a:rPr>
              <a:t>Open Knowledge Foundation. Open Data Handbook. </a:t>
            </a:r>
            <a:r>
              <a:rPr lang="en-US" sz="1400" dirty="0">
                <a:solidFill>
                  <a:schemeClr val="tx1">
                    <a:lumMod val="75000"/>
                  </a:schemeClr>
                </a:solidFill>
                <a:hlinkClick r:id="rId7"/>
              </a:rPr>
              <a:t>http://opendatahandbook.org/</a:t>
            </a:r>
            <a:r>
              <a:rPr lang="en-US" sz="1400" dirty="0">
                <a:solidFill>
                  <a:schemeClr val="tx1">
                    <a:lumMod val="75000"/>
                  </a:schemeClr>
                </a:solidFill>
              </a:rPr>
              <a:t> </a:t>
            </a:r>
            <a:endParaRPr lang="en-GB" sz="1400" dirty="0">
              <a:solidFill>
                <a:schemeClr val="tx1">
                  <a:lumMod val="75000"/>
                </a:schemeClr>
              </a:solidFill>
            </a:endParaRPr>
          </a:p>
          <a:p>
            <a:pPr marL="0" indent="0">
              <a:buNone/>
            </a:pPr>
            <a:r>
              <a:rPr lang="en-GB" sz="1400" dirty="0">
                <a:solidFill>
                  <a:schemeClr val="tx1">
                    <a:lumMod val="75000"/>
                  </a:schemeClr>
                </a:solidFill>
              </a:rPr>
              <a:t>RStudio (2020). R Markdown Introduction. URL: </a:t>
            </a:r>
            <a:r>
              <a:rPr lang="en-GB" sz="1400" dirty="0">
                <a:solidFill>
                  <a:schemeClr val="tx1">
                    <a:lumMod val="75000"/>
                  </a:schemeClr>
                </a:solidFill>
                <a:hlinkClick r:id="rId8">
                  <a:extLst>
                    <a:ext uri="{A12FA001-AC4F-418D-AE19-62706E023703}">
                      <ahyp:hlinkClr xmlns:ahyp="http://schemas.microsoft.com/office/drawing/2018/hyperlinkcolor" val="tx"/>
                    </a:ext>
                  </a:extLst>
                </a:hlinkClick>
              </a:rPr>
              <a:t>https://rmarkdown.rstudio.com/lesson-1.html</a:t>
            </a:r>
            <a:r>
              <a:rPr lang="en-GB" sz="1400" dirty="0">
                <a:solidFill>
                  <a:schemeClr val="tx1">
                    <a:lumMod val="75000"/>
                  </a:schemeClr>
                </a:solidFill>
              </a:rPr>
              <a:t>  </a:t>
            </a:r>
          </a:p>
          <a:p>
            <a:pPr marL="0" indent="0">
              <a:buNone/>
            </a:pPr>
            <a:r>
              <a:rPr lang="en-GB" sz="1400" dirty="0" err="1">
                <a:solidFill>
                  <a:schemeClr val="tx1">
                    <a:lumMod val="75000"/>
                  </a:schemeClr>
                </a:solidFill>
              </a:rPr>
              <a:t>Sandve</a:t>
            </a:r>
            <a:r>
              <a:rPr lang="en-GB" sz="1400" dirty="0">
                <a:solidFill>
                  <a:schemeClr val="tx1">
                    <a:lumMod val="75000"/>
                  </a:schemeClr>
                </a:solidFill>
              </a:rPr>
              <a:t>, G. K., </a:t>
            </a:r>
            <a:r>
              <a:rPr lang="en-GB" sz="1400" dirty="0" err="1">
                <a:solidFill>
                  <a:schemeClr val="tx1">
                    <a:lumMod val="75000"/>
                  </a:schemeClr>
                </a:solidFill>
              </a:rPr>
              <a:t>Nekrutenko</a:t>
            </a:r>
            <a:r>
              <a:rPr lang="en-GB" sz="1400" dirty="0">
                <a:solidFill>
                  <a:schemeClr val="tx1">
                    <a:lumMod val="75000"/>
                  </a:schemeClr>
                </a:solidFill>
              </a:rPr>
              <a:t>, A., Taylor, J., </a:t>
            </a:r>
            <a:r>
              <a:rPr lang="en-GB" sz="1400" dirty="0" err="1">
                <a:solidFill>
                  <a:schemeClr val="tx1">
                    <a:lumMod val="75000"/>
                  </a:schemeClr>
                </a:solidFill>
              </a:rPr>
              <a:t>Hovig</a:t>
            </a:r>
            <a:r>
              <a:rPr lang="en-GB" sz="1400" dirty="0">
                <a:solidFill>
                  <a:schemeClr val="tx1">
                    <a:lumMod val="75000"/>
                  </a:schemeClr>
                </a:solidFill>
              </a:rPr>
              <a:t>, E. (2013). Ten Simple Rules for Reproducible Computational Research. </a:t>
            </a:r>
            <a:r>
              <a:rPr lang="en-GB" sz="1400" i="1" dirty="0" err="1">
                <a:solidFill>
                  <a:schemeClr val="tx1">
                    <a:lumMod val="75000"/>
                  </a:schemeClr>
                </a:solidFill>
              </a:rPr>
              <a:t>PLoS</a:t>
            </a:r>
            <a:r>
              <a:rPr lang="en-GB" sz="1400" i="1" dirty="0">
                <a:solidFill>
                  <a:schemeClr val="tx1">
                    <a:lumMod val="75000"/>
                  </a:schemeClr>
                </a:solidFill>
              </a:rPr>
              <a:t> </a:t>
            </a:r>
            <a:r>
              <a:rPr lang="en-GB" sz="1400" i="1" dirty="0" err="1">
                <a:solidFill>
                  <a:schemeClr val="tx1">
                    <a:lumMod val="75000"/>
                  </a:schemeClr>
                </a:solidFill>
              </a:rPr>
              <a:t>Comput</a:t>
            </a:r>
            <a:r>
              <a:rPr lang="en-GB" sz="1400" i="1" dirty="0">
                <a:solidFill>
                  <a:schemeClr val="tx1">
                    <a:lumMod val="75000"/>
                  </a:schemeClr>
                </a:solidFill>
              </a:rPr>
              <a:t> </a:t>
            </a:r>
            <a:r>
              <a:rPr lang="en-GB" sz="1400" i="1" dirty="0" err="1">
                <a:solidFill>
                  <a:schemeClr val="tx1">
                    <a:lumMod val="75000"/>
                  </a:schemeClr>
                </a:solidFill>
              </a:rPr>
              <a:t>Biol</a:t>
            </a:r>
            <a:r>
              <a:rPr lang="en-GB" sz="1400" dirty="0">
                <a:solidFill>
                  <a:schemeClr val="tx1">
                    <a:lumMod val="75000"/>
                  </a:schemeClr>
                </a:solidFill>
              </a:rPr>
              <a:t> 9(10): e1003285. </a:t>
            </a:r>
            <a:r>
              <a:rPr lang="en-GB" sz="1400" dirty="0">
                <a:solidFill>
                  <a:schemeClr val="tx1">
                    <a:lumMod val="75000"/>
                  </a:schemeClr>
                </a:solidFill>
                <a:hlinkClick r:id="rId9">
                  <a:extLst>
                    <a:ext uri="{A12FA001-AC4F-418D-AE19-62706E023703}">
                      <ahyp:hlinkClr xmlns:ahyp="http://schemas.microsoft.com/office/drawing/2018/hyperlinkcolor" val="tx"/>
                    </a:ext>
                  </a:extLst>
                </a:hlinkClick>
              </a:rPr>
              <a:t>https://doi.org/10.1371/journal.pcbi.1003285</a:t>
            </a:r>
            <a:endParaRPr lang="en-GB" sz="1400" dirty="0">
              <a:solidFill>
                <a:schemeClr val="tx1">
                  <a:lumMod val="75000"/>
                </a:schemeClr>
              </a:solidFill>
            </a:endParaRPr>
          </a:p>
          <a:p>
            <a:pPr marL="0" indent="0">
              <a:buNone/>
            </a:pPr>
            <a:r>
              <a:rPr lang="en-GB" sz="1400" dirty="0">
                <a:solidFill>
                  <a:schemeClr val="tx1">
                    <a:lumMod val="75000"/>
                  </a:schemeClr>
                </a:solidFill>
              </a:rPr>
              <a:t>Science, Digital; Simons, Natasha; </a:t>
            </a:r>
            <a:r>
              <a:rPr lang="en-GB" sz="1400" dirty="0" err="1">
                <a:solidFill>
                  <a:schemeClr val="tx1">
                    <a:lumMod val="75000"/>
                  </a:schemeClr>
                </a:solidFill>
              </a:rPr>
              <a:t>Goodey</a:t>
            </a:r>
            <a:r>
              <a:rPr lang="en-GB" sz="1400" dirty="0">
                <a:solidFill>
                  <a:schemeClr val="tx1">
                    <a:lumMod val="75000"/>
                  </a:schemeClr>
                </a:solidFill>
              </a:rPr>
              <a:t>, Greg; Hardeman, Megan; Clare, Connie; Gonzales, Sara; et al. (2021). The State of Open Data 2021. Digital Science. Report. https://doi.org/10.6084/m9.figshare.17061347.v1</a:t>
            </a:r>
          </a:p>
          <a:p>
            <a:pPr marL="0" indent="0">
              <a:buNone/>
            </a:pPr>
            <a:r>
              <a:rPr lang="en-GB" sz="1400" dirty="0" err="1">
                <a:solidFill>
                  <a:schemeClr val="tx1">
                    <a:lumMod val="75000"/>
                  </a:schemeClr>
                </a:solidFill>
              </a:rPr>
              <a:t>Stodden</a:t>
            </a:r>
            <a:r>
              <a:rPr lang="en-GB" sz="1400" dirty="0">
                <a:solidFill>
                  <a:schemeClr val="tx1">
                    <a:lumMod val="75000"/>
                  </a:schemeClr>
                </a:solidFill>
              </a:rPr>
              <a:t>, V., McNutt, M., Bailey, D. H., </a:t>
            </a:r>
            <a:r>
              <a:rPr lang="en-GB" sz="1400" dirty="0" err="1">
                <a:solidFill>
                  <a:schemeClr val="tx1">
                    <a:lumMod val="75000"/>
                  </a:schemeClr>
                </a:solidFill>
              </a:rPr>
              <a:t>Deelman</a:t>
            </a:r>
            <a:r>
              <a:rPr lang="en-GB" sz="1400" dirty="0">
                <a:solidFill>
                  <a:schemeClr val="tx1">
                    <a:lumMod val="75000"/>
                  </a:schemeClr>
                </a:solidFill>
              </a:rPr>
              <a:t>, E., Gil, Y., Hanson, B., … &amp; </a:t>
            </a:r>
            <a:r>
              <a:rPr lang="en-GB" sz="1400" dirty="0" err="1">
                <a:solidFill>
                  <a:schemeClr val="tx1">
                    <a:lumMod val="75000"/>
                  </a:schemeClr>
                </a:solidFill>
              </a:rPr>
              <a:t>Taufer</a:t>
            </a:r>
            <a:r>
              <a:rPr lang="en-GB" sz="1400" dirty="0">
                <a:solidFill>
                  <a:schemeClr val="tx1">
                    <a:lumMod val="75000"/>
                  </a:schemeClr>
                </a:solidFill>
              </a:rPr>
              <a:t>, M. (2016). Enhancing reproducibility for computational methods. Science, 354(6317), 1240–1241. </a:t>
            </a:r>
            <a:r>
              <a:rPr lang="en-GB" sz="1400" dirty="0">
                <a:solidFill>
                  <a:schemeClr val="tx1">
                    <a:lumMod val="75000"/>
                  </a:schemeClr>
                </a:solidFill>
                <a:hlinkClick r:id="rId10">
                  <a:extLst>
                    <a:ext uri="{A12FA001-AC4F-418D-AE19-62706E023703}">
                      <ahyp:hlinkClr xmlns:ahyp="http://schemas.microsoft.com/office/drawing/2018/hyperlinkcolor" val="tx"/>
                    </a:ext>
                  </a:extLst>
                </a:hlinkClick>
              </a:rPr>
              <a:t>https://doi.org/10.1126/science.aah6168</a:t>
            </a:r>
            <a:r>
              <a:rPr lang="en-GB" sz="1400" dirty="0">
                <a:solidFill>
                  <a:schemeClr val="tx1">
                    <a:lumMod val="75000"/>
                  </a:schemeClr>
                </a:solidFill>
              </a:rPr>
              <a:t>  </a:t>
            </a:r>
          </a:p>
          <a:p>
            <a:pPr marL="0" indent="0">
              <a:buNone/>
            </a:pPr>
            <a:r>
              <a:rPr lang="en-GB" sz="1400" dirty="0">
                <a:solidFill>
                  <a:schemeClr val="tx1">
                    <a:lumMod val="75000"/>
                  </a:schemeClr>
                </a:solidFill>
              </a:rPr>
              <a:t>The Carpentries (2022). Version Control with Git. </a:t>
            </a:r>
            <a:r>
              <a:rPr lang="en-GB" sz="1400" dirty="0">
                <a:solidFill>
                  <a:schemeClr val="tx1">
                    <a:lumMod val="75000"/>
                  </a:schemeClr>
                </a:solidFill>
                <a:hlinkClick r:id="rId11">
                  <a:extLst>
                    <a:ext uri="{A12FA001-AC4F-418D-AE19-62706E023703}">
                      <ahyp:hlinkClr xmlns:ahyp="http://schemas.microsoft.com/office/drawing/2018/hyperlinkcolor" val="tx"/>
                    </a:ext>
                  </a:extLst>
                </a:hlinkClick>
              </a:rPr>
              <a:t>https://swcarpentry.github.io/git-novice/index.html</a:t>
            </a:r>
            <a:r>
              <a:rPr lang="en-GB" sz="1400" dirty="0">
                <a:solidFill>
                  <a:schemeClr val="tx1">
                    <a:lumMod val="75000"/>
                  </a:schemeClr>
                </a:solidFill>
              </a:rPr>
              <a:t> </a:t>
            </a:r>
          </a:p>
        </p:txBody>
      </p:sp>
    </p:spTree>
    <p:extLst>
      <p:ext uri="{BB962C8B-B14F-4D97-AF65-F5344CB8AC3E}">
        <p14:creationId xmlns:p14="http://schemas.microsoft.com/office/powerpoint/2010/main" val="25601775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p:cNvSpPr txBox="1"/>
          <p:nvPr/>
        </p:nvSpPr>
        <p:spPr>
          <a:xfrm>
            <a:off x="354620" y="639097"/>
            <a:ext cx="9062512" cy="523220"/>
          </a:xfrm>
          <a:prstGeom prst="rect">
            <a:avLst/>
          </a:prstGeom>
          <a:noFill/>
        </p:spPr>
        <p:txBody>
          <a:bodyPr wrap="square" rtlCol="0">
            <a:spAutoFit/>
          </a:bodyPr>
          <a:lstStyle/>
          <a:p>
            <a:r>
              <a:rPr lang="en-GB" sz="2800" b="1" dirty="0">
                <a:solidFill>
                  <a:srgbClr val="008B95"/>
                </a:solidFill>
                <a:latin typeface="Arial" panose="020B0604020202020204" pitchFamily="34" charset="0"/>
                <a:cs typeface="Arial" panose="020B0604020202020204" pitchFamily="34" charset="0"/>
              </a:rPr>
              <a:t>References</a:t>
            </a:r>
            <a:endParaRPr lang="en-GB" sz="2800" b="1" u="sng" dirty="0">
              <a:solidFill>
                <a:srgbClr val="008B95"/>
              </a:solidFill>
              <a:latin typeface="Arial" panose="020B0604020202020204" pitchFamily="34" charset="0"/>
              <a:cs typeface="Arial" panose="020B0604020202020204" pitchFamily="34" charset="0"/>
            </a:endParaRPr>
          </a:p>
        </p:txBody>
      </p:sp>
      <p:sp>
        <p:nvSpPr>
          <p:cNvPr id="8" name="Slide Number Placeholder 7">
            <a:extLst>
              <a:ext uri="{FF2B5EF4-FFF2-40B4-BE49-F238E27FC236}">
                <a16:creationId xmlns:a16="http://schemas.microsoft.com/office/drawing/2014/main" id="{C3703CC0-8271-4964-B3BA-8BDE10CD86CF}"/>
              </a:ext>
            </a:extLst>
          </p:cNvPr>
          <p:cNvSpPr>
            <a:spLocks noGrp="1"/>
          </p:cNvSpPr>
          <p:nvPr>
            <p:ph type="sldNum" sz="quarter" idx="12"/>
          </p:nvPr>
        </p:nvSpPr>
        <p:spPr/>
        <p:txBody>
          <a:bodyPr/>
          <a:lstStyle/>
          <a:p>
            <a:fld id="{330EA680-D336-4FF7-8B7A-9848BB0A1C32}" type="slidenum">
              <a:rPr lang="en-GB" smtClean="0"/>
              <a:pPr/>
              <a:t>54</a:t>
            </a:fld>
            <a:endParaRPr lang="en-GB"/>
          </a:p>
        </p:txBody>
      </p:sp>
      <p:pic>
        <p:nvPicPr>
          <p:cNvPr id="6" name="Grafik 5">
            <a:extLst>
              <a:ext uri="{FF2B5EF4-FFF2-40B4-BE49-F238E27FC236}">
                <a16:creationId xmlns:a16="http://schemas.microsoft.com/office/drawing/2014/main" id="{3AAD3E64-3265-C3E0-7982-F0F54E2547D9}"/>
              </a:ext>
            </a:extLst>
          </p:cNvPr>
          <p:cNvPicPr>
            <a:picLocks noChangeAspect="1"/>
          </p:cNvPicPr>
          <p:nvPr/>
        </p:nvPicPr>
        <p:blipFill rotWithShape="1">
          <a:blip r:embed="rId3">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
        <p:nvSpPr>
          <p:cNvPr id="7" name="Content Placeholder 2">
            <a:extLst>
              <a:ext uri="{FF2B5EF4-FFF2-40B4-BE49-F238E27FC236}">
                <a16:creationId xmlns:a16="http://schemas.microsoft.com/office/drawing/2014/main" id="{B89910B4-670E-A884-50AA-0241F1DF3734}"/>
              </a:ext>
            </a:extLst>
          </p:cNvPr>
          <p:cNvSpPr txBox="1">
            <a:spLocks/>
          </p:cNvSpPr>
          <p:nvPr/>
        </p:nvSpPr>
        <p:spPr>
          <a:xfrm>
            <a:off x="990600" y="1978025"/>
            <a:ext cx="10515600" cy="4351338"/>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solidFill>
                  <a:schemeClr val="tx1">
                    <a:lumMod val="75000"/>
                  </a:schemeClr>
                </a:solidFill>
              </a:rPr>
              <a:t>The Jupyter Book Community. UC Berkeley Data Science Modules. https://ds-modules.github.io/modules-textbook/introduction/ds-intro.html</a:t>
            </a:r>
            <a:endParaRPr lang="en-GB" sz="1400" dirty="0">
              <a:solidFill>
                <a:schemeClr val="tx1">
                  <a:lumMod val="75000"/>
                </a:schemeClr>
              </a:solidFill>
            </a:endParaRPr>
          </a:p>
          <a:p>
            <a:pPr marL="0" indent="0">
              <a:buNone/>
            </a:pPr>
            <a:r>
              <a:rPr lang="en-GB" sz="1400" dirty="0">
                <a:solidFill>
                  <a:schemeClr val="tx1">
                    <a:lumMod val="75000"/>
                  </a:schemeClr>
                </a:solidFill>
              </a:rPr>
              <a:t>The Turing Way Community, Arnold, B., Bowler, L., Gibson, S., </a:t>
            </a:r>
            <a:r>
              <a:rPr lang="en-GB" sz="1400" dirty="0" err="1">
                <a:solidFill>
                  <a:schemeClr val="tx1">
                    <a:lumMod val="75000"/>
                  </a:schemeClr>
                </a:solidFill>
              </a:rPr>
              <a:t>Herterich</a:t>
            </a:r>
            <a:r>
              <a:rPr lang="en-GB" sz="1400" dirty="0">
                <a:solidFill>
                  <a:schemeClr val="tx1">
                    <a:lumMod val="75000"/>
                  </a:schemeClr>
                </a:solidFill>
              </a:rPr>
              <a:t>, P., </a:t>
            </a:r>
            <a:r>
              <a:rPr lang="en-GB" sz="1400" dirty="0" err="1">
                <a:solidFill>
                  <a:schemeClr val="tx1">
                    <a:lumMod val="75000"/>
                  </a:schemeClr>
                </a:solidFill>
              </a:rPr>
              <a:t>Higman</a:t>
            </a:r>
            <a:r>
              <a:rPr lang="en-GB" sz="1400" dirty="0">
                <a:solidFill>
                  <a:schemeClr val="tx1">
                    <a:lumMod val="75000"/>
                  </a:schemeClr>
                </a:solidFill>
              </a:rPr>
              <a:t>, R. … &amp; Whitaker, K. (2019). The Turing Way: A Handbook for Reproducible Data Science. </a:t>
            </a:r>
            <a:r>
              <a:rPr lang="en-GB" sz="1400" i="1" dirty="0">
                <a:solidFill>
                  <a:schemeClr val="tx1">
                    <a:lumMod val="75000"/>
                  </a:schemeClr>
                </a:solidFill>
              </a:rPr>
              <a:t>Zenodo</a:t>
            </a:r>
            <a:r>
              <a:rPr lang="en-GB" sz="1400" dirty="0">
                <a:solidFill>
                  <a:schemeClr val="tx1">
                    <a:lumMod val="75000"/>
                  </a:schemeClr>
                </a:solidFill>
              </a:rPr>
              <a:t>. </a:t>
            </a:r>
            <a:r>
              <a:rPr lang="en-GB" sz="1400" dirty="0">
                <a:solidFill>
                  <a:schemeClr val="tx1">
                    <a:lumMod val="75000"/>
                  </a:schemeClr>
                </a:solidFill>
                <a:hlinkClick r:id="rId4">
                  <a:extLst>
                    <a:ext uri="{A12FA001-AC4F-418D-AE19-62706E023703}">
                      <ahyp:hlinkClr xmlns:ahyp="http://schemas.microsoft.com/office/drawing/2018/hyperlinkcolor" val="tx"/>
                    </a:ext>
                  </a:extLst>
                </a:hlinkClick>
              </a:rPr>
              <a:t>http://doi.org/10.5281/zenodo.3233986</a:t>
            </a:r>
            <a:r>
              <a:rPr lang="en-GB" sz="1400" dirty="0">
                <a:solidFill>
                  <a:schemeClr val="tx1">
                    <a:lumMod val="75000"/>
                  </a:schemeClr>
                </a:solidFill>
              </a:rPr>
              <a:t> </a:t>
            </a:r>
          </a:p>
          <a:p>
            <a:pPr marL="0" indent="0">
              <a:buNone/>
            </a:pPr>
            <a:r>
              <a:rPr lang="en-US" sz="1400" dirty="0">
                <a:solidFill>
                  <a:schemeClr val="tx1">
                    <a:lumMod val="75000"/>
                  </a:schemeClr>
                </a:solidFill>
              </a:rPr>
              <a:t>Theobald, A. Introduction to Creative Commons Licenses. </a:t>
            </a:r>
            <a:r>
              <a:rPr lang="en-US" sz="1400" dirty="0">
                <a:solidFill>
                  <a:schemeClr val="tx1">
                    <a:lumMod val="75000"/>
                  </a:schemeClr>
                </a:solidFill>
                <a:hlinkClick r:id="rId5"/>
              </a:rPr>
              <a:t>https://uniofcam.libwizard.com/f/CreativeCommons</a:t>
            </a:r>
            <a:r>
              <a:rPr lang="en-US" sz="1400" dirty="0">
                <a:solidFill>
                  <a:schemeClr val="tx1">
                    <a:lumMod val="75000"/>
                  </a:schemeClr>
                </a:solidFill>
              </a:rPr>
              <a:t> </a:t>
            </a:r>
            <a:endParaRPr lang="en-GB" sz="1400" dirty="0">
              <a:solidFill>
                <a:schemeClr val="tx1">
                  <a:lumMod val="75000"/>
                </a:schemeClr>
              </a:solidFill>
            </a:endParaRPr>
          </a:p>
          <a:p>
            <a:pPr marL="0" indent="0">
              <a:buNone/>
            </a:pPr>
            <a:r>
              <a:rPr lang="en-GB" sz="1400" dirty="0">
                <a:solidFill>
                  <a:schemeClr val="tx1">
                    <a:lumMod val="75000"/>
                  </a:schemeClr>
                </a:solidFill>
              </a:rPr>
              <a:t>UNESCO (2021). UNESCO Recommendation on Open Science. URL: </a:t>
            </a:r>
            <a:r>
              <a:rPr lang="en-GB" sz="1400" dirty="0">
                <a:solidFill>
                  <a:schemeClr val="tx1">
                    <a:lumMod val="75000"/>
                  </a:schemeClr>
                </a:solidFill>
                <a:hlinkClick r:id="rId6"/>
              </a:rPr>
              <a:t>https://www.unesco.org/en/open-science/about</a:t>
            </a:r>
            <a:r>
              <a:rPr lang="en-GB" sz="1400" dirty="0">
                <a:solidFill>
                  <a:schemeClr val="tx1">
                    <a:lumMod val="75000"/>
                  </a:schemeClr>
                </a:solidFill>
              </a:rPr>
              <a:t> </a:t>
            </a:r>
          </a:p>
          <a:p>
            <a:pPr marL="0" indent="0">
              <a:buNone/>
            </a:pPr>
            <a:r>
              <a:rPr lang="en-US" sz="1400" dirty="0">
                <a:solidFill>
                  <a:schemeClr val="tx1">
                    <a:lumMod val="75000"/>
                  </a:schemeClr>
                </a:solidFill>
              </a:rPr>
              <a:t>University of Cambridge. Research data - Looking after and sharing your data. https://www.data.cam.ac.uk/data-management-guide/looking-after-and-sharing-your-data#Selection </a:t>
            </a:r>
            <a:endParaRPr lang="en-GB" sz="1400" dirty="0">
              <a:solidFill>
                <a:schemeClr val="tx1">
                  <a:lumMod val="75000"/>
                </a:schemeClr>
              </a:solidFill>
            </a:endParaRPr>
          </a:p>
          <a:p>
            <a:pPr marL="0" indent="0">
              <a:buNone/>
            </a:pPr>
            <a:r>
              <a:rPr lang="en-US" sz="1400" dirty="0">
                <a:solidFill>
                  <a:schemeClr val="tx1">
                    <a:lumMod val="75000"/>
                  </a:schemeClr>
                </a:solidFill>
              </a:rPr>
              <a:t>Wilkinson, M., Dumontier, M., </a:t>
            </a:r>
            <a:r>
              <a:rPr lang="en-US" sz="1400" dirty="0" err="1">
                <a:solidFill>
                  <a:schemeClr val="tx1">
                    <a:lumMod val="75000"/>
                  </a:schemeClr>
                </a:solidFill>
              </a:rPr>
              <a:t>Aalbersberg</a:t>
            </a:r>
            <a:r>
              <a:rPr lang="en-US" sz="1400" dirty="0">
                <a:solidFill>
                  <a:schemeClr val="tx1">
                    <a:lumMod val="75000"/>
                  </a:schemeClr>
                </a:solidFill>
              </a:rPr>
              <a:t>, I. et al. (2016). The FAIR Guiding Principles for scientific data management and stewardship. Scientific Data 3, 160018. https://doi.org/10.1038/sdata.2016.18 </a:t>
            </a:r>
          </a:p>
          <a:p>
            <a:pPr marL="0" indent="0">
              <a:buNone/>
            </a:pPr>
            <a:endParaRPr lang="en-GB" sz="1400" dirty="0">
              <a:solidFill>
                <a:schemeClr val="tx1">
                  <a:lumMod val="75000"/>
                </a:schemeClr>
              </a:solidFill>
            </a:endParaRPr>
          </a:p>
        </p:txBody>
      </p:sp>
    </p:spTree>
    <p:extLst>
      <p:ext uri="{BB962C8B-B14F-4D97-AF65-F5344CB8AC3E}">
        <p14:creationId xmlns:p14="http://schemas.microsoft.com/office/powerpoint/2010/main" val="13089184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44424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A7F5B8E-1CB8-4C61-87F2-DD78029E4789}"/>
              </a:ext>
            </a:extLst>
          </p:cNvPr>
          <p:cNvSpPr>
            <a:spLocks noGrp="1"/>
          </p:cNvSpPr>
          <p:nvPr>
            <p:ph type="sldNum" sz="quarter" idx="12"/>
          </p:nvPr>
        </p:nvSpPr>
        <p:spPr/>
        <p:txBody>
          <a:bodyPr/>
          <a:lstStyle/>
          <a:p>
            <a:fld id="{330EA680-D336-4FF7-8B7A-9848BB0A1C32}" type="slidenum">
              <a:rPr lang="en-GB" smtClean="0"/>
              <a:pPr/>
              <a:t>56</a:t>
            </a:fld>
            <a:endParaRPr lang="en-GB"/>
          </a:p>
        </p:txBody>
      </p:sp>
      <p:sp>
        <p:nvSpPr>
          <p:cNvPr id="14" name="Textfeld 3">
            <a:extLst>
              <a:ext uri="{FF2B5EF4-FFF2-40B4-BE49-F238E27FC236}">
                <a16:creationId xmlns:a16="http://schemas.microsoft.com/office/drawing/2014/main" id="{53393D53-6B92-411D-A7AF-3971C584D6B4}"/>
              </a:ext>
            </a:extLst>
          </p:cNvPr>
          <p:cNvSpPr txBox="1"/>
          <p:nvPr/>
        </p:nvSpPr>
        <p:spPr>
          <a:xfrm>
            <a:off x="354619" y="639097"/>
            <a:ext cx="10442921" cy="523220"/>
          </a:xfrm>
          <a:prstGeom prst="rect">
            <a:avLst/>
          </a:prstGeom>
          <a:noFill/>
        </p:spPr>
        <p:txBody>
          <a:bodyPr wrap="square" rtlCol="0">
            <a:spAutoFit/>
          </a:bodyPr>
          <a:lstStyle/>
          <a:p>
            <a:r>
              <a:rPr lang="en-GB" sz="2800" b="1" dirty="0">
                <a:solidFill>
                  <a:srgbClr val="008B95"/>
                </a:solidFill>
                <a:latin typeface="Arial" panose="020B0604020202020204" pitchFamily="34" charset="0"/>
                <a:cs typeface="Arial" panose="020B0604020202020204" pitchFamily="34" charset="0"/>
              </a:rPr>
              <a:t>The German National Research Data Infrastructure (NFDI)</a:t>
            </a:r>
          </a:p>
        </p:txBody>
      </p:sp>
      <p:sp>
        <p:nvSpPr>
          <p:cNvPr id="15" name="TextBox 14">
            <a:extLst>
              <a:ext uri="{FF2B5EF4-FFF2-40B4-BE49-F238E27FC236}">
                <a16:creationId xmlns:a16="http://schemas.microsoft.com/office/drawing/2014/main" id="{36486F7F-BCC8-44CF-9DDA-F122ECD37918}"/>
              </a:ext>
            </a:extLst>
          </p:cNvPr>
          <p:cNvSpPr txBox="1"/>
          <p:nvPr/>
        </p:nvSpPr>
        <p:spPr>
          <a:xfrm>
            <a:off x="354620" y="6381575"/>
            <a:ext cx="5977600" cy="307777"/>
          </a:xfrm>
          <a:prstGeom prst="rect">
            <a:avLst/>
          </a:prstGeom>
          <a:noFill/>
        </p:spPr>
        <p:txBody>
          <a:bodyPr wrap="square" rtlCol="0">
            <a:spAutoFit/>
          </a:bodyPr>
          <a:lstStyle/>
          <a:p>
            <a:r>
              <a:rPr lang="en-GB" sz="1400" dirty="0">
                <a:solidFill>
                  <a:srgbClr val="008B95"/>
                </a:solidFill>
              </a:rPr>
              <a:t>Further reading: </a:t>
            </a:r>
            <a:r>
              <a:rPr lang="en-GB" sz="1400" dirty="0">
                <a:solidFill>
                  <a:srgbClr val="0563C1"/>
                </a:solidFill>
                <a:hlinkClick r:id="rId3">
                  <a:extLst>
                    <a:ext uri="{A12FA001-AC4F-418D-AE19-62706E023703}">
                      <ahyp:hlinkClr xmlns:ahyp="http://schemas.microsoft.com/office/drawing/2018/hyperlinkcolor" val="tx"/>
                    </a:ext>
                  </a:extLst>
                </a:hlinkClick>
              </a:rPr>
              <a:t>Rat für </a:t>
            </a:r>
            <a:r>
              <a:rPr lang="en-GB" sz="1400" dirty="0" err="1">
                <a:solidFill>
                  <a:srgbClr val="0563C1"/>
                </a:solidFill>
                <a:hlinkClick r:id="rId3">
                  <a:extLst>
                    <a:ext uri="{A12FA001-AC4F-418D-AE19-62706E023703}">
                      <ahyp:hlinkClr xmlns:ahyp="http://schemas.microsoft.com/office/drawing/2018/hyperlinkcolor" val="tx"/>
                    </a:ext>
                  </a:extLst>
                </a:hlinkClick>
              </a:rPr>
              <a:t>Informationsinfrastr</a:t>
            </a:r>
            <a:r>
              <a:rPr lang="en-GB" sz="1400" dirty="0">
                <a:solidFill>
                  <a:srgbClr val="008B95"/>
                </a:solidFill>
                <a:hlinkClick r:id="rId3">
                  <a:extLst>
                    <a:ext uri="{A12FA001-AC4F-418D-AE19-62706E023703}">
                      <ahyp:hlinkClr xmlns:ahyp="http://schemas.microsoft.com/office/drawing/2018/hyperlinkcolor" val="tx"/>
                    </a:ext>
                  </a:extLst>
                </a:hlinkClick>
              </a:rPr>
              <a:t>.</a:t>
            </a:r>
            <a:r>
              <a:rPr lang="en-GB" sz="1400" dirty="0">
                <a:solidFill>
                  <a:srgbClr val="008B95"/>
                </a:solidFill>
              </a:rPr>
              <a:t>, </a:t>
            </a:r>
            <a:r>
              <a:rPr lang="en-GB" sz="1400" dirty="0">
                <a:solidFill>
                  <a:srgbClr val="008B95"/>
                </a:solidFill>
                <a:hlinkClick r:id="rId4">
                  <a:extLst>
                    <a:ext uri="{A12FA001-AC4F-418D-AE19-62706E023703}">
                      <ahyp:hlinkClr xmlns:ahyp="http://schemas.microsoft.com/office/drawing/2018/hyperlinkcolor" val="tx"/>
                    </a:ext>
                  </a:extLst>
                </a:hlinkClick>
              </a:rPr>
              <a:t>Informationsinfrastrukturen/NFDI</a:t>
            </a:r>
            <a:r>
              <a:rPr lang="en-GB" sz="1400" dirty="0">
                <a:solidFill>
                  <a:srgbClr val="008B95"/>
                </a:solidFill>
              </a:rPr>
              <a:t> </a:t>
            </a:r>
          </a:p>
        </p:txBody>
      </p:sp>
      <p:sp>
        <p:nvSpPr>
          <p:cNvPr id="18" name="Content Placeholder 2">
            <a:extLst>
              <a:ext uri="{FF2B5EF4-FFF2-40B4-BE49-F238E27FC236}">
                <a16:creationId xmlns:a16="http://schemas.microsoft.com/office/drawing/2014/main" id="{DAAF8186-69F0-D81B-5EAA-1E3AC033317F}"/>
              </a:ext>
            </a:extLst>
          </p:cNvPr>
          <p:cNvSpPr txBox="1">
            <a:spLocks/>
          </p:cNvSpPr>
          <p:nvPr/>
        </p:nvSpPr>
        <p:spPr>
          <a:xfrm>
            <a:off x="700608" y="1815173"/>
            <a:ext cx="10728325" cy="409707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defRPr/>
            </a:pPr>
            <a:endParaRPr kumimoji="0" lang="en-US" sz="2400" b="0" i="0" u="none" strike="noStrike" kern="1200" cap="none" spc="0" normalizeH="0" baseline="0" noProof="0" dirty="0">
              <a:ln>
                <a:noFill/>
              </a:ln>
              <a:solidFill>
                <a:srgbClr val="008B95"/>
              </a:solidFill>
              <a:effectLst/>
              <a:uLnTx/>
              <a:uFillTx/>
              <a:latin typeface="Calibri" panose="020F0502020204030204"/>
              <a:ea typeface="+mn-ea"/>
              <a:cs typeface="+mn-cs"/>
            </a:endParaRPr>
          </a:p>
        </p:txBody>
      </p:sp>
      <p:sp>
        <p:nvSpPr>
          <p:cNvPr id="2" name="Rechteck 1">
            <a:extLst>
              <a:ext uri="{FF2B5EF4-FFF2-40B4-BE49-F238E27FC236}">
                <a16:creationId xmlns:a16="http://schemas.microsoft.com/office/drawing/2014/main" id="{31DDE2AA-91CB-D7F6-ADB3-835E4F3C6220}"/>
              </a:ext>
            </a:extLst>
          </p:cNvPr>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Grafik 2">
            <a:extLst>
              <a:ext uri="{FF2B5EF4-FFF2-40B4-BE49-F238E27FC236}">
                <a16:creationId xmlns:a16="http://schemas.microsoft.com/office/drawing/2014/main" id="{A99E2696-581C-643D-F816-3EAB9C2611E8}"/>
              </a:ext>
            </a:extLst>
          </p:cNvPr>
          <p:cNvPicPr>
            <a:picLocks noChangeAspect="1"/>
          </p:cNvPicPr>
          <p:nvPr/>
        </p:nvPicPr>
        <p:blipFill rotWithShape="1">
          <a:blip r:embed="rId5">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
        <p:nvSpPr>
          <p:cNvPr id="4" name="Content Placeholder 2">
            <a:extLst>
              <a:ext uri="{FF2B5EF4-FFF2-40B4-BE49-F238E27FC236}">
                <a16:creationId xmlns:a16="http://schemas.microsoft.com/office/drawing/2014/main" id="{46DDD0E1-A4D2-8356-FBDC-7661CB60B6EE}"/>
              </a:ext>
            </a:extLst>
          </p:cNvPr>
          <p:cNvSpPr txBox="1">
            <a:spLocks/>
          </p:cNvSpPr>
          <p:nvPr/>
        </p:nvSpPr>
        <p:spPr>
          <a:xfrm>
            <a:off x="718334" y="1840398"/>
            <a:ext cx="7103876" cy="409707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defRPr/>
            </a:pPr>
            <a:r>
              <a:rPr lang="en-US" sz="2400" dirty="0">
                <a:solidFill>
                  <a:srgbClr val="008B95"/>
                </a:solidFill>
              </a:rPr>
              <a:t>Federal-state program to create the NFDI (2018)</a:t>
            </a:r>
          </a:p>
          <a:p>
            <a:pPr algn="just">
              <a:defRPr/>
            </a:pPr>
            <a:r>
              <a:rPr lang="en-US" sz="2400" dirty="0">
                <a:solidFill>
                  <a:srgbClr val="008B95"/>
                </a:solidFill>
              </a:rPr>
              <a:t>Funding for 10 years with € 90 million p.a.</a:t>
            </a:r>
          </a:p>
          <a:p>
            <a:pPr algn="just">
              <a:defRPr/>
            </a:pPr>
            <a:r>
              <a:rPr lang="en-US" sz="2400" dirty="0">
                <a:solidFill>
                  <a:srgbClr val="008B95"/>
                </a:solidFill>
              </a:rPr>
              <a:t>Funding of up to 30 consortia in 3 rounds of calls – Managed by the German Science Foundation (DFG)</a:t>
            </a:r>
          </a:p>
        </p:txBody>
      </p:sp>
      <p:pic>
        <p:nvPicPr>
          <p:cNvPr id="6" name="Grafik 5">
            <a:extLst>
              <a:ext uri="{FF2B5EF4-FFF2-40B4-BE49-F238E27FC236}">
                <a16:creationId xmlns:a16="http://schemas.microsoft.com/office/drawing/2014/main" id="{3F3DD7D3-F479-D06E-32B0-AF35ED9775B3}"/>
              </a:ext>
            </a:extLst>
          </p:cNvPr>
          <p:cNvPicPr>
            <a:picLocks noChangeAspect="1"/>
          </p:cNvPicPr>
          <p:nvPr/>
        </p:nvPicPr>
        <p:blipFill>
          <a:blip r:embed="rId6"/>
          <a:stretch>
            <a:fillRect/>
          </a:stretch>
        </p:blipFill>
        <p:spPr>
          <a:xfrm>
            <a:off x="8282384" y="1662773"/>
            <a:ext cx="3703517" cy="1318916"/>
          </a:xfrm>
          <a:prstGeom prst="rect">
            <a:avLst/>
          </a:prstGeom>
        </p:spPr>
      </p:pic>
      <p:sp>
        <p:nvSpPr>
          <p:cNvPr id="7" name="Textfeld 6">
            <a:extLst>
              <a:ext uri="{FF2B5EF4-FFF2-40B4-BE49-F238E27FC236}">
                <a16:creationId xmlns:a16="http://schemas.microsoft.com/office/drawing/2014/main" id="{80251A27-0D81-62D6-08A4-5CAE94C4B3B8}"/>
              </a:ext>
            </a:extLst>
          </p:cNvPr>
          <p:cNvSpPr txBox="1"/>
          <p:nvPr/>
        </p:nvSpPr>
        <p:spPr>
          <a:xfrm>
            <a:off x="9367109" y="2978083"/>
            <a:ext cx="1780149" cy="307777"/>
          </a:xfrm>
          <a:prstGeom prst="rect">
            <a:avLst/>
          </a:prstGeom>
          <a:noFill/>
        </p:spPr>
        <p:txBody>
          <a:bodyPr wrap="square" rtlCol="0">
            <a:spAutoFit/>
          </a:bodyPr>
          <a:lstStyle/>
          <a:p>
            <a:r>
              <a:rPr lang="en-GB" sz="1400" dirty="0"/>
              <a:t>https://www.nfdi.de/</a:t>
            </a:r>
          </a:p>
        </p:txBody>
      </p:sp>
    </p:spTree>
    <p:extLst>
      <p:ext uri="{BB962C8B-B14F-4D97-AF65-F5344CB8AC3E}">
        <p14:creationId xmlns:p14="http://schemas.microsoft.com/office/powerpoint/2010/main" val="2959446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A7F5B8E-1CB8-4C61-87F2-DD78029E4789}"/>
              </a:ext>
            </a:extLst>
          </p:cNvPr>
          <p:cNvSpPr>
            <a:spLocks noGrp="1"/>
          </p:cNvSpPr>
          <p:nvPr>
            <p:ph type="sldNum" sz="quarter" idx="12"/>
          </p:nvPr>
        </p:nvSpPr>
        <p:spPr/>
        <p:txBody>
          <a:bodyPr/>
          <a:lstStyle/>
          <a:p>
            <a:fld id="{330EA680-D336-4FF7-8B7A-9848BB0A1C32}" type="slidenum">
              <a:rPr lang="en-GB" smtClean="0"/>
              <a:pPr/>
              <a:t>57</a:t>
            </a:fld>
            <a:endParaRPr lang="en-GB"/>
          </a:p>
        </p:txBody>
      </p:sp>
      <p:sp>
        <p:nvSpPr>
          <p:cNvPr id="14" name="Textfeld 3">
            <a:extLst>
              <a:ext uri="{FF2B5EF4-FFF2-40B4-BE49-F238E27FC236}">
                <a16:creationId xmlns:a16="http://schemas.microsoft.com/office/drawing/2014/main" id="{53393D53-6B92-411D-A7AF-3971C584D6B4}"/>
              </a:ext>
            </a:extLst>
          </p:cNvPr>
          <p:cNvSpPr txBox="1"/>
          <p:nvPr/>
        </p:nvSpPr>
        <p:spPr>
          <a:xfrm>
            <a:off x="354619" y="639097"/>
            <a:ext cx="10442921" cy="523220"/>
          </a:xfrm>
          <a:prstGeom prst="rect">
            <a:avLst/>
          </a:prstGeom>
          <a:noFill/>
        </p:spPr>
        <p:txBody>
          <a:bodyPr wrap="square" rtlCol="0">
            <a:spAutoFit/>
          </a:bodyPr>
          <a:lstStyle/>
          <a:p>
            <a:r>
              <a:rPr lang="en-GB" sz="2800" b="1" dirty="0">
                <a:solidFill>
                  <a:srgbClr val="008B95"/>
                </a:solidFill>
                <a:latin typeface="Arial" panose="020B0604020202020204" pitchFamily="34" charset="0"/>
                <a:cs typeface="Arial" panose="020B0604020202020204" pitchFamily="34" charset="0"/>
              </a:rPr>
              <a:t>The German National Research Data Infrastructure (NFDI)</a:t>
            </a:r>
          </a:p>
        </p:txBody>
      </p:sp>
      <p:sp>
        <p:nvSpPr>
          <p:cNvPr id="15" name="TextBox 14">
            <a:extLst>
              <a:ext uri="{FF2B5EF4-FFF2-40B4-BE49-F238E27FC236}">
                <a16:creationId xmlns:a16="http://schemas.microsoft.com/office/drawing/2014/main" id="{36486F7F-BCC8-44CF-9DDA-F122ECD37918}"/>
              </a:ext>
            </a:extLst>
          </p:cNvPr>
          <p:cNvSpPr txBox="1"/>
          <p:nvPr/>
        </p:nvSpPr>
        <p:spPr>
          <a:xfrm>
            <a:off x="354620" y="6381575"/>
            <a:ext cx="5977600" cy="307777"/>
          </a:xfrm>
          <a:prstGeom prst="rect">
            <a:avLst/>
          </a:prstGeom>
          <a:noFill/>
        </p:spPr>
        <p:txBody>
          <a:bodyPr wrap="square" rtlCol="0">
            <a:spAutoFit/>
          </a:bodyPr>
          <a:lstStyle/>
          <a:p>
            <a:r>
              <a:rPr lang="en-GB" sz="1400" dirty="0">
                <a:solidFill>
                  <a:srgbClr val="008B95"/>
                </a:solidFill>
              </a:rPr>
              <a:t>Further reading: </a:t>
            </a:r>
            <a:r>
              <a:rPr lang="en-GB" sz="1400" dirty="0">
                <a:solidFill>
                  <a:srgbClr val="0563C1"/>
                </a:solidFill>
                <a:hlinkClick r:id="rId3">
                  <a:extLst>
                    <a:ext uri="{A12FA001-AC4F-418D-AE19-62706E023703}">
                      <ahyp:hlinkClr xmlns:ahyp="http://schemas.microsoft.com/office/drawing/2018/hyperlinkcolor" val="tx"/>
                    </a:ext>
                  </a:extLst>
                </a:hlinkClick>
              </a:rPr>
              <a:t>Rat für </a:t>
            </a:r>
            <a:r>
              <a:rPr lang="en-GB" sz="1400" dirty="0" err="1">
                <a:solidFill>
                  <a:srgbClr val="0563C1"/>
                </a:solidFill>
                <a:hlinkClick r:id="rId3">
                  <a:extLst>
                    <a:ext uri="{A12FA001-AC4F-418D-AE19-62706E023703}">
                      <ahyp:hlinkClr xmlns:ahyp="http://schemas.microsoft.com/office/drawing/2018/hyperlinkcolor" val="tx"/>
                    </a:ext>
                  </a:extLst>
                </a:hlinkClick>
              </a:rPr>
              <a:t>Informationsinfrastr</a:t>
            </a:r>
            <a:r>
              <a:rPr lang="en-GB" sz="1400" dirty="0">
                <a:solidFill>
                  <a:srgbClr val="008B95"/>
                </a:solidFill>
                <a:hlinkClick r:id="rId3">
                  <a:extLst>
                    <a:ext uri="{A12FA001-AC4F-418D-AE19-62706E023703}">
                      <ahyp:hlinkClr xmlns:ahyp="http://schemas.microsoft.com/office/drawing/2018/hyperlinkcolor" val="tx"/>
                    </a:ext>
                  </a:extLst>
                </a:hlinkClick>
              </a:rPr>
              <a:t>.</a:t>
            </a:r>
            <a:r>
              <a:rPr lang="en-GB" sz="1400" dirty="0">
                <a:solidFill>
                  <a:srgbClr val="008B95"/>
                </a:solidFill>
              </a:rPr>
              <a:t>, </a:t>
            </a:r>
            <a:r>
              <a:rPr lang="en-GB" sz="1400" dirty="0">
                <a:solidFill>
                  <a:srgbClr val="008B95"/>
                </a:solidFill>
                <a:hlinkClick r:id="rId4">
                  <a:extLst>
                    <a:ext uri="{A12FA001-AC4F-418D-AE19-62706E023703}">
                      <ahyp:hlinkClr xmlns:ahyp="http://schemas.microsoft.com/office/drawing/2018/hyperlinkcolor" val="tx"/>
                    </a:ext>
                  </a:extLst>
                </a:hlinkClick>
              </a:rPr>
              <a:t>Informationsinfrastrukturen/NFDI</a:t>
            </a:r>
            <a:r>
              <a:rPr lang="en-GB" sz="1400" dirty="0">
                <a:solidFill>
                  <a:srgbClr val="008B95"/>
                </a:solidFill>
              </a:rPr>
              <a:t> </a:t>
            </a:r>
          </a:p>
        </p:txBody>
      </p:sp>
      <p:sp>
        <p:nvSpPr>
          <p:cNvPr id="18" name="Content Placeholder 2">
            <a:extLst>
              <a:ext uri="{FF2B5EF4-FFF2-40B4-BE49-F238E27FC236}">
                <a16:creationId xmlns:a16="http://schemas.microsoft.com/office/drawing/2014/main" id="{DAAF8186-69F0-D81B-5EAA-1E3AC033317F}"/>
              </a:ext>
            </a:extLst>
          </p:cNvPr>
          <p:cNvSpPr txBox="1">
            <a:spLocks/>
          </p:cNvSpPr>
          <p:nvPr/>
        </p:nvSpPr>
        <p:spPr>
          <a:xfrm>
            <a:off x="700608" y="1815173"/>
            <a:ext cx="10728325" cy="409707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defRPr/>
            </a:pPr>
            <a:r>
              <a:rPr lang="en-US" sz="2400" b="1" dirty="0">
                <a:solidFill>
                  <a:srgbClr val="008B95"/>
                </a:solidFill>
                <a:latin typeface="Calibri" panose="020F0502020204030204"/>
              </a:rPr>
              <a:t>Idea: </a:t>
            </a:r>
            <a:r>
              <a:rPr lang="en-US" sz="2400" dirty="0">
                <a:solidFill>
                  <a:srgbClr val="008B95"/>
                </a:solidFill>
                <a:latin typeface="Calibri" panose="020F0502020204030204"/>
              </a:rPr>
              <a:t>Research results should be transparent, verifiable, reproducible, and reusable.</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dirty="0">
                <a:solidFill>
                  <a:srgbClr val="008B95"/>
                </a:solidFill>
                <a:latin typeface="Calibri" panose="020F0502020204030204"/>
              </a:rPr>
              <a:t>Challenges: </a:t>
            </a:r>
          </a:p>
          <a:p>
            <a:pPr algn="just">
              <a:defRPr/>
            </a:pPr>
            <a:r>
              <a:rPr kumimoji="0" lang="en-US" sz="2400" b="0" i="0" u="none" strike="noStrike" kern="1200" cap="none" spc="0" normalizeH="0" baseline="0" noProof="0" dirty="0">
                <a:ln>
                  <a:noFill/>
                </a:ln>
                <a:solidFill>
                  <a:srgbClr val="008B95"/>
                </a:solidFill>
                <a:effectLst/>
                <a:uLnTx/>
                <a:uFillTx/>
                <a:latin typeface="Calibri" panose="020F0502020204030204"/>
                <a:ea typeface="+mn-ea"/>
                <a:cs typeface="+mn-cs"/>
              </a:rPr>
              <a:t>Store digital research outputs in a reusable way (RDM).</a:t>
            </a:r>
          </a:p>
          <a:p>
            <a:pPr algn="just">
              <a:defRPr/>
            </a:pPr>
            <a:r>
              <a:rPr kumimoji="0" lang="en-US" sz="2400" b="0" i="0" u="none" strike="noStrike" kern="1200" cap="none" spc="0" normalizeH="0" baseline="0" noProof="0" dirty="0">
                <a:ln>
                  <a:noFill/>
                </a:ln>
                <a:solidFill>
                  <a:srgbClr val="008B95"/>
                </a:solidFill>
                <a:effectLst/>
                <a:uLnTx/>
                <a:uFillTx/>
                <a:latin typeface="Calibri" panose="020F0502020204030204"/>
                <a:ea typeface="+mn-ea"/>
                <a:cs typeface="+mn-cs"/>
              </a:rPr>
              <a:t>Diversity of data </a:t>
            </a:r>
            <a:r>
              <a:rPr kumimoji="0" lang="en-US" sz="2400" b="0" i="0" u="none" strike="noStrike" kern="1200" cap="none" spc="0" normalizeH="0" baseline="0" noProof="0" dirty="0" err="1">
                <a:ln>
                  <a:noFill/>
                </a:ln>
                <a:solidFill>
                  <a:srgbClr val="008B95"/>
                </a:solidFill>
                <a:effectLst/>
                <a:uLnTx/>
                <a:uFillTx/>
                <a:latin typeface="Calibri" panose="020F0502020204030204"/>
                <a:ea typeface="+mn-ea"/>
                <a:cs typeface="+mn-cs"/>
              </a:rPr>
              <a:t>w.r.t.</a:t>
            </a:r>
            <a:r>
              <a:rPr kumimoji="0" lang="en-US" sz="2400" b="0" i="0" u="none" strike="noStrike" kern="1200" cap="none" spc="0" normalizeH="0" baseline="0" noProof="0" dirty="0">
                <a:ln>
                  <a:noFill/>
                </a:ln>
                <a:solidFill>
                  <a:srgbClr val="008B95"/>
                </a:solidFill>
                <a:effectLst/>
                <a:uLnTx/>
                <a:uFillTx/>
                <a:latin typeface="Calibri" panose="020F0502020204030204"/>
                <a:ea typeface="+mn-ea"/>
                <a:cs typeface="+mn-cs"/>
              </a:rPr>
              <a:t> quality, size, licenses, semantics…</a:t>
            </a:r>
          </a:p>
          <a:p>
            <a:pPr algn="just">
              <a:defRPr/>
            </a:pPr>
            <a:r>
              <a:rPr kumimoji="0" lang="en-US" sz="2400" b="0" i="0" u="none" strike="noStrike" kern="1200" cap="none" spc="0" normalizeH="0" baseline="0" noProof="0" dirty="0">
                <a:ln>
                  <a:noFill/>
                </a:ln>
                <a:solidFill>
                  <a:srgbClr val="008B95"/>
                </a:solidFill>
                <a:effectLst/>
                <a:uLnTx/>
                <a:uFillTx/>
                <a:latin typeface="Calibri" panose="020F0502020204030204"/>
                <a:ea typeface="+mn-ea"/>
                <a:cs typeface="+mn-cs"/>
              </a:rPr>
              <a:t>There is often no (standardized) metadata.</a:t>
            </a:r>
            <a:endParaRPr lang="en-US" sz="2400" dirty="0">
              <a:solidFill>
                <a:srgbClr val="008B95"/>
              </a:solidFill>
              <a:latin typeface="Calibri" panose="020F0502020204030204"/>
            </a:endParaRPr>
          </a:p>
          <a:p>
            <a:pPr algn="just">
              <a:defRPr/>
            </a:pPr>
            <a:r>
              <a:rPr lang="en-US" sz="2400" dirty="0">
                <a:solidFill>
                  <a:srgbClr val="008B95"/>
                </a:solidFill>
                <a:latin typeface="Calibri" panose="020F0502020204030204"/>
              </a:rPr>
              <a:t>Missing tools &amp; platforms to support the research process.</a:t>
            </a:r>
          </a:p>
          <a:p>
            <a:pPr algn="just">
              <a:defRPr/>
            </a:pPr>
            <a:r>
              <a:rPr lang="en-US" sz="2400" dirty="0">
                <a:solidFill>
                  <a:srgbClr val="008B95"/>
                </a:solidFill>
                <a:latin typeface="Calibri" panose="020F0502020204030204"/>
              </a:rPr>
              <a:t>Many different stakeholders.</a:t>
            </a:r>
          </a:p>
          <a:p>
            <a:pPr marL="0" indent="0" algn="just">
              <a:buNone/>
              <a:defRPr/>
            </a:pPr>
            <a:r>
              <a:rPr lang="en-US" sz="2400" b="1" dirty="0">
                <a:solidFill>
                  <a:srgbClr val="008B95"/>
                </a:solidFill>
                <a:latin typeface="Calibri" panose="020F0502020204030204"/>
                <a:sym typeface="Wingdings" panose="05000000000000000000" pitchFamily="2" charset="2"/>
              </a:rPr>
              <a:t>Goal: </a:t>
            </a:r>
            <a:r>
              <a:rPr lang="en-US" sz="2400" dirty="0">
                <a:solidFill>
                  <a:srgbClr val="008B95"/>
                </a:solidFill>
                <a:latin typeface="Calibri" panose="020F0502020204030204"/>
                <a:sym typeface="Wingdings" panose="05000000000000000000" pitchFamily="2" charset="2"/>
              </a:rPr>
              <a:t>NFDI aims to connect stakeholders and increase the value of research outputs.</a:t>
            </a:r>
            <a:endParaRPr kumimoji="0" lang="en-US" sz="2400" b="0" i="0" u="none" strike="noStrike" kern="1200" cap="none" spc="0" normalizeH="0" baseline="0" noProof="0" dirty="0">
              <a:ln>
                <a:noFill/>
              </a:ln>
              <a:solidFill>
                <a:srgbClr val="008B95"/>
              </a:solidFill>
              <a:effectLst/>
              <a:uLnTx/>
              <a:uFillTx/>
              <a:latin typeface="Calibri" panose="020F0502020204030204"/>
              <a:ea typeface="+mn-ea"/>
              <a:cs typeface="+mn-cs"/>
            </a:endParaRPr>
          </a:p>
          <a:p>
            <a:pPr algn="just">
              <a:defRPr/>
            </a:pPr>
            <a:endParaRPr kumimoji="0" lang="en-US" sz="2400" b="0" i="0" u="none" strike="noStrike" kern="1200" cap="none" spc="0" normalizeH="0" baseline="0" noProof="0" dirty="0">
              <a:ln>
                <a:noFill/>
              </a:ln>
              <a:solidFill>
                <a:srgbClr val="008B95"/>
              </a:solidFill>
              <a:effectLst/>
              <a:uLnTx/>
              <a:uFillTx/>
              <a:latin typeface="Calibri" panose="020F0502020204030204"/>
              <a:ea typeface="+mn-ea"/>
              <a:cs typeface="+mn-cs"/>
            </a:endParaRPr>
          </a:p>
        </p:txBody>
      </p:sp>
      <p:sp>
        <p:nvSpPr>
          <p:cNvPr id="2" name="Rechteck 1">
            <a:extLst>
              <a:ext uri="{FF2B5EF4-FFF2-40B4-BE49-F238E27FC236}">
                <a16:creationId xmlns:a16="http://schemas.microsoft.com/office/drawing/2014/main" id="{31DDE2AA-91CB-D7F6-ADB3-835E4F3C6220}"/>
              </a:ext>
            </a:extLst>
          </p:cNvPr>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Grafik 2">
            <a:extLst>
              <a:ext uri="{FF2B5EF4-FFF2-40B4-BE49-F238E27FC236}">
                <a16:creationId xmlns:a16="http://schemas.microsoft.com/office/drawing/2014/main" id="{A99E2696-581C-643D-F816-3EAB9C2611E8}"/>
              </a:ext>
            </a:extLst>
          </p:cNvPr>
          <p:cNvPicPr>
            <a:picLocks noChangeAspect="1"/>
          </p:cNvPicPr>
          <p:nvPr/>
        </p:nvPicPr>
        <p:blipFill rotWithShape="1">
          <a:blip r:embed="rId5">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Tree>
    <p:extLst>
      <p:ext uri="{BB962C8B-B14F-4D97-AF65-F5344CB8AC3E}">
        <p14:creationId xmlns:p14="http://schemas.microsoft.com/office/powerpoint/2010/main" val="14562250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A7F5B8E-1CB8-4C61-87F2-DD78029E4789}"/>
              </a:ext>
            </a:extLst>
          </p:cNvPr>
          <p:cNvSpPr>
            <a:spLocks noGrp="1"/>
          </p:cNvSpPr>
          <p:nvPr>
            <p:ph type="sldNum" sz="quarter" idx="12"/>
          </p:nvPr>
        </p:nvSpPr>
        <p:spPr/>
        <p:txBody>
          <a:bodyPr/>
          <a:lstStyle/>
          <a:p>
            <a:fld id="{330EA680-D336-4FF7-8B7A-9848BB0A1C32}" type="slidenum">
              <a:rPr lang="en-GB" smtClean="0"/>
              <a:pPr/>
              <a:t>58</a:t>
            </a:fld>
            <a:endParaRPr lang="en-GB"/>
          </a:p>
        </p:txBody>
      </p:sp>
      <p:sp>
        <p:nvSpPr>
          <p:cNvPr id="14" name="Textfeld 3">
            <a:extLst>
              <a:ext uri="{FF2B5EF4-FFF2-40B4-BE49-F238E27FC236}">
                <a16:creationId xmlns:a16="http://schemas.microsoft.com/office/drawing/2014/main" id="{53393D53-6B92-411D-A7AF-3971C584D6B4}"/>
              </a:ext>
            </a:extLst>
          </p:cNvPr>
          <p:cNvSpPr txBox="1"/>
          <p:nvPr/>
        </p:nvSpPr>
        <p:spPr>
          <a:xfrm>
            <a:off x="354619" y="639097"/>
            <a:ext cx="10442921" cy="523220"/>
          </a:xfrm>
          <a:prstGeom prst="rect">
            <a:avLst/>
          </a:prstGeom>
          <a:noFill/>
        </p:spPr>
        <p:txBody>
          <a:bodyPr wrap="square" rtlCol="0">
            <a:spAutoFit/>
          </a:bodyPr>
          <a:lstStyle/>
          <a:p>
            <a:r>
              <a:rPr lang="en-GB" sz="2800" b="1" dirty="0">
                <a:solidFill>
                  <a:srgbClr val="008B95"/>
                </a:solidFill>
                <a:latin typeface="Arial" panose="020B0604020202020204" pitchFamily="34" charset="0"/>
                <a:cs typeface="Arial" panose="020B0604020202020204" pitchFamily="34" charset="0"/>
              </a:rPr>
              <a:t>The German National Research Data Infrastructure (NFDI)</a:t>
            </a:r>
          </a:p>
        </p:txBody>
      </p:sp>
      <p:sp>
        <p:nvSpPr>
          <p:cNvPr id="18" name="Content Placeholder 2">
            <a:extLst>
              <a:ext uri="{FF2B5EF4-FFF2-40B4-BE49-F238E27FC236}">
                <a16:creationId xmlns:a16="http://schemas.microsoft.com/office/drawing/2014/main" id="{DAAF8186-69F0-D81B-5EAA-1E3AC033317F}"/>
              </a:ext>
            </a:extLst>
          </p:cNvPr>
          <p:cNvSpPr txBox="1">
            <a:spLocks/>
          </p:cNvSpPr>
          <p:nvPr/>
        </p:nvSpPr>
        <p:spPr>
          <a:xfrm>
            <a:off x="700608" y="1815173"/>
            <a:ext cx="10728325" cy="409707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defRPr/>
            </a:pPr>
            <a:endParaRPr kumimoji="0" lang="en-US" sz="2400" b="0" i="0" u="none" strike="noStrike" kern="1200" cap="none" spc="0" normalizeH="0" baseline="0" noProof="0" dirty="0">
              <a:ln>
                <a:noFill/>
              </a:ln>
              <a:solidFill>
                <a:srgbClr val="008B95"/>
              </a:solidFill>
              <a:effectLst/>
              <a:uLnTx/>
              <a:uFillTx/>
              <a:latin typeface="Calibri" panose="020F0502020204030204"/>
              <a:ea typeface="+mn-ea"/>
              <a:cs typeface="+mn-cs"/>
            </a:endParaRPr>
          </a:p>
        </p:txBody>
      </p:sp>
      <p:sp>
        <p:nvSpPr>
          <p:cNvPr id="2" name="Rechteck 1">
            <a:extLst>
              <a:ext uri="{FF2B5EF4-FFF2-40B4-BE49-F238E27FC236}">
                <a16:creationId xmlns:a16="http://schemas.microsoft.com/office/drawing/2014/main" id="{31DDE2AA-91CB-D7F6-ADB3-835E4F3C6220}"/>
              </a:ext>
            </a:extLst>
          </p:cNvPr>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Grafik 2">
            <a:extLst>
              <a:ext uri="{FF2B5EF4-FFF2-40B4-BE49-F238E27FC236}">
                <a16:creationId xmlns:a16="http://schemas.microsoft.com/office/drawing/2014/main" id="{A99E2696-581C-643D-F816-3EAB9C2611E8}"/>
              </a:ext>
            </a:extLst>
          </p:cNvPr>
          <p:cNvPicPr>
            <a:picLocks noChangeAspect="1"/>
          </p:cNvPicPr>
          <p:nvPr/>
        </p:nvPicPr>
        <p:blipFill rotWithShape="1">
          <a:blip r:embed="rId3">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pic>
        <p:nvPicPr>
          <p:cNvPr id="8" name="Grafik 7">
            <a:extLst>
              <a:ext uri="{FF2B5EF4-FFF2-40B4-BE49-F238E27FC236}">
                <a16:creationId xmlns:a16="http://schemas.microsoft.com/office/drawing/2014/main" id="{0E5A7155-0641-E679-D95B-339F0C93CBA4}"/>
              </a:ext>
            </a:extLst>
          </p:cNvPr>
          <p:cNvPicPr>
            <a:picLocks noChangeAspect="1"/>
          </p:cNvPicPr>
          <p:nvPr/>
        </p:nvPicPr>
        <p:blipFill>
          <a:blip r:embed="rId4"/>
          <a:stretch>
            <a:fillRect/>
          </a:stretch>
        </p:blipFill>
        <p:spPr>
          <a:xfrm>
            <a:off x="441415" y="1493643"/>
            <a:ext cx="3356325" cy="4862707"/>
          </a:xfrm>
          <a:prstGeom prst="rect">
            <a:avLst/>
          </a:prstGeom>
        </p:spPr>
      </p:pic>
      <p:pic>
        <p:nvPicPr>
          <p:cNvPr id="10" name="Grafik 9">
            <a:extLst>
              <a:ext uri="{FF2B5EF4-FFF2-40B4-BE49-F238E27FC236}">
                <a16:creationId xmlns:a16="http://schemas.microsoft.com/office/drawing/2014/main" id="{AB036AA7-AEAE-625D-9C65-3A5CAFF837E5}"/>
              </a:ext>
            </a:extLst>
          </p:cNvPr>
          <p:cNvPicPr>
            <a:picLocks noChangeAspect="1"/>
          </p:cNvPicPr>
          <p:nvPr/>
        </p:nvPicPr>
        <p:blipFill>
          <a:blip r:embed="rId5"/>
          <a:stretch>
            <a:fillRect/>
          </a:stretch>
        </p:blipFill>
        <p:spPr>
          <a:xfrm>
            <a:off x="4001797" y="1493643"/>
            <a:ext cx="3465803" cy="5324656"/>
          </a:xfrm>
          <a:prstGeom prst="rect">
            <a:avLst/>
          </a:prstGeom>
        </p:spPr>
      </p:pic>
      <p:pic>
        <p:nvPicPr>
          <p:cNvPr id="12" name="Grafik 11">
            <a:extLst>
              <a:ext uri="{FF2B5EF4-FFF2-40B4-BE49-F238E27FC236}">
                <a16:creationId xmlns:a16="http://schemas.microsoft.com/office/drawing/2014/main" id="{A39BC730-351F-5A8F-061F-F6F77B6D5DC9}"/>
              </a:ext>
            </a:extLst>
          </p:cNvPr>
          <p:cNvPicPr>
            <a:picLocks noChangeAspect="1"/>
          </p:cNvPicPr>
          <p:nvPr/>
        </p:nvPicPr>
        <p:blipFill>
          <a:blip r:embed="rId6"/>
          <a:stretch>
            <a:fillRect/>
          </a:stretch>
        </p:blipFill>
        <p:spPr>
          <a:xfrm>
            <a:off x="7671657" y="1493643"/>
            <a:ext cx="3465570" cy="4457032"/>
          </a:xfrm>
          <a:prstGeom prst="rect">
            <a:avLst/>
          </a:prstGeom>
        </p:spPr>
      </p:pic>
      <p:sp>
        <p:nvSpPr>
          <p:cNvPr id="16" name="Rechteck 15">
            <a:extLst>
              <a:ext uri="{FF2B5EF4-FFF2-40B4-BE49-F238E27FC236}">
                <a16:creationId xmlns:a16="http://schemas.microsoft.com/office/drawing/2014/main" id="{6BB35D4E-AC3B-2447-B64B-CF60B2E0EEA2}"/>
              </a:ext>
            </a:extLst>
          </p:cNvPr>
          <p:cNvSpPr/>
          <p:nvPr/>
        </p:nvSpPr>
        <p:spPr>
          <a:xfrm>
            <a:off x="4017008" y="4251158"/>
            <a:ext cx="3525178" cy="59355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3">
            <a:extLst>
              <a:ext uri="{FF2B5EF4-FFF2-40B4-BE49-F238E27FC236}">
                <a16:creationId xmlns:a16="http://schemas.microsoft.com/office/drawing/2014/main" id="{437B7D45-8AE6-C010-94A2-25D70CA958F4}"/>
              </a:ext>
            </a:extLst>
          </p:cNvPr>
          <p:cNvSpPr txBox="1"/>
          <p:nvPr/>
        </p:nvSpPr>
        <p:spPr>
          <a:xfrm>
            <a:off x="7693855" y="6108152"/>
            <a:ext cx="2381470" cy="523220"/>
          </a:xfrm>
          <a:prstGeom prst="rect">
            <a:avLst/>
          </a:prstGeom>
          <a:noFill/>
        </p:spPr>
        <p:txBody>
          <a:bodyPr wrap="square" rtlCol="0">
            <a:spAutoFit/>
          </a:bodyPr>
          <a:lstStyle/>
          <a:p>
            <a:r>
              <a:rPr lang="en-GB" sz="1400" dirty="0"/>
              <a:t>From: Bernard, Lars (2024). NFDI and NFDI4Earth. </a:t>
            </a:r>
          </a:p>
        </p:txBody>
      </p:sp>
    </p:spTree>
    <p:extLst>
      <p:ext uri="{BB962C8B-B14F-4D97-AF65-F5344CB8AC3E}">
        <p14:creationId xmlns:p14="http://schemas.microsoft.com/office/powerpoint/2010/main" val="4125654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Grafik 30">
            <a:extLst>
              <a:ext uri="{FF2B5EF4-FFF2-40B4-BE49-F238E27FC236}">
                <a16:creationId xmlns:a16="http://schemas.microsoft.com/office/drawing/2014/main" id="{A61EB607-90B0-0F69-6AB8-58ED5B2228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52037" y="1445110"/>
            <a:ext cx="7098124" cy="4062523"/>
          </a:xfrm>
          <a:prstGeom prst="rect">
            <a:avLst/>
          </a:prstGeom>
        </p:spPr>
      </p:pic>
      <p:sp>
        <p:nvSpPr>
          <p:cNvPr id="5" name="Slide Number Placeholder 4">
            <a:extLst>
              <a:ext uri="{FF2B5EF4-FFF2-40B4-BE49-F238E27FC236}">
                <a16:creationId xmlns:a16="http://schemas.microsoft.com/office/drawing/2014/main" id="{4A7F5B8E-1CB8-4C61-87F2-DD78029E4789}"/>
              </a:ext>
            </a:extLst>
          </p:cNvPr>
          <p:cNvSpPr>
            <a:spLocks noGrp="1"/>
          </p:cNvSpPr>
          <p:nvPr>
            <p:ph type="sldNum" sz="quarter" idx="12"/>
          </p:nvPr>
        </p:nvSpPr>
        <p:spPr/>
        <p:txBody>
          <a:bodyPr/>
          <a:lstStyle/>
          <a:p>
            <a:fld id="{330EA680-D336-4FF7-8B7A-9848BB0A1C32}" type="slidenum">
              <a:rPr lang="en-GB" smtClean="0"/>
              <a:pPr/>
              <a:t>59</a:t>
            </a:fld>
            <a:endParaRPr lang="en-GB"/>
          </a:p>
        </p:txBody>
      </p:sp>
      <p:sp>
        <p:nvSpPr>
          <p:cNvPr id="14" name="Textfeld 3">
            <a:extLst>
              <a:ext uri="{FF2B5EF4-FFF2-40B4-BE49-F238E27FC236}">
                <a16:creationId xmlns:a16="http://schemas.microsoft.com/office/drawing/2014/main" id="{53393D53-6B92-411D-A7AF-3971C584D6B4}"/>
              </a:ext>
            </a:extLst>
          </p:cNvPr>
          <p:cNvSpPr txBox="1"/>
          <p:nvPr/>
        </p:nvSpPr>
        <p:spPr>
          <a:xfrm>
            <a:off x="354619" y="639097"/>
            <a:ext cx="10442921" cy="523220"/>
          </a:xfrm>
          <a:prstGeom prst="rect">
            <a:avLst/>
          </a:prstGeom>
          <a:noFill/>
        </p:spPr>
        <p:txBody>
          <a:bodyPr wrap="square" rtlCol="0">
            <a:spAutoFit/>
          </a:bodyPr>
          <a:lstStyle/>
          <a:p>
            <a:r>
              <a:rPr lang="en-GB" sz="2800" b="1" dirty="0">
                <a:solidFill>
                  <a:srgbClr val="07857A"/>
                </a:solidFill>
                <a:latin typeface="Arial" panose="020B0604020202020204" pitchFamily="34" charset="0"/>
                <a:cs typeface="Arial" panose="020B0604020202020204" pitchFamily="34" charset="0"/>
              </a:rPr>
              <a:t>NFDI4Earth</a:t>
            </a:r>
          </a:p>
        </p:txBody>
      </p:sp>
      <p:sp>
        <p:nvSpPr>
          <p:cNvPr id="15" name="TextBox 14">
            <a:extLst>
              <a:ext uri="{FF2B5EF4-FFF2-40B4-BE49-F238E27FC236}">
                <a16:creationId xmlns:a16="http://schemas.microsoft.com/office/drawing/2014/main" id="{36486F7F-BCC8-44CF-9DDA-F122ECD37918}"/>
              </a:ext>
            </a:extLst>
          </p:cNvPr>
          <p:cNvSpPr txBox="1"/>
          <p:nvPr/>
        </p:nvSpPr>
        <p:spPr>
          <a:xfrm>
            <a:off x="354620" y="6315021"/>
            <a:ext cx="8255980" cy="307777"/>
          </a:xfrm>
          <a:prstGeom prst="rect">
            <a:avLst/>
          </a:prstGeom>
          <a:noFill/>
        </p:spPr>
        <p:txBody>
          <a:bodyPr wrap="square" rtlCol="0">
            <a:spAutoFit/>
          </a:bodyPr>
          <a:lstStyle/>
          <a:p>
            <a:r>
              <a:rPr lang="en-GB" sz="1400" dirty="0">
                <a:solidFill>
                  <a:srgbClr val="008B95"/>
                </a:solidFill>
              </a:rPr>
              <a:t>Further reading: </a:t>
            </a:r>
            <a:r>
              <a:rPr lang="en-GB" sz="1400" dirty="0">
                <a:solidFill>
                  <a:srgbClr val="008B95"/>
                </a:solidFill>
                <a:hlinkClick r:id="rId4">
                  <a:extLst>
                    <a:ext uri="{A12FA001-AC4F-418D-AE19-62706E023703}">
                      <ahyp:hlinkClr xmlns:ahyp="http://schemas.microsoft.com/office/drawing/2018/hyperlinkcolor" val="tx"/>
                    </a:ext>
                  </a:extLst>
                </a:hlinkClick>
              </a:rPr>
              <a:t>NFDI4Earth</a:t>
            </a:r>
            <a:r>
              <a:rPr lang="en-GB" sz="1400" dirty="0">
                <a:solidFill>
                  <a:srgbClr val="008B95"/>
                </a:solidFill>
              </a:rPr>
              <a:t>, picture taken from: </a:t>
            </a:r>
            <a:r>
              <a:rPr lang="en-GB" sz="1400" dirty="0">
                <a:solidFill>
                  <a:srgbClr val="008B95"/>
                </a:solidFill>
                <a:hlinkClick r:id="rId4"/>
              </a:rPr>
              <a:t>https://www.nfdi4earth.de/about-us</a:t>
            </a:r>
            <a:r>
              <a:rPr lang="en-GB" sz="1400" dirty="0">
                <a:solidFill>
                  <a:srgbClr val="008B95"/>
                </a:solidFill>
              </a:rPr>
              <a:t> </a:t>
            </a:r>
          </a:p>
        </p:txBody>
      </p:sp>
      <p:pic>
        <p:nvPicPr>
          <p:cNvPr id="17" name="Grafik 16">
            <a:extLst>
              <a:ext uri="{FF2B5EF4-FFF2-40B4-BE49-F238E27FC236}">
                <a16:creationId xmlns:a16="http://schemas.microsoft.com/office/drawing/2014/main" id="{03857CE3-9C49-AD2C-1171-FE5192ECC8D1}"/>
              </a:ext>
            </a:extLst>
          </p:cNvPr>
          <p:cNvPicPr>
            <a:picLocks noChangeAspect="1"/>
          </p:cNvPicPr>
          <p:nvPr/>
        </p:nvPicPr>
        <p:blipFill>
          <a:blip r:embed="rId5"/>
          <a:stretch>
            <a:fillRect/>
          </a:stretch>
        </p:blipFill>
        <p:spPr>
          <a:xfrm>
            <a:off x="354619" y="601074"/>
            <a:ext cx="2606937" cy="662932"/>
          </a:xfrm>
          <a:prstGeom prst="rect">
            <a:avLst/>
          </a:prstGeom>
        </p:spPr>
      </p:pic>
      <p:sp>
        <p:nvSpPr>
          <p:cNvPr id="2" name="Rechteck 1">
            <a:extLst>
              <a:ext uri="{FF2B5EF4-FFF2-40B4-BE49-F238E27FC236}">
                <a16:creationId xmlns:a16="http://schemas.microsoft.com/office/drawing/2014/main" id="{C1013514-7E14-462D-658C-9469E25F7011}"/>
              </a:ext>
            </a:extLst>
          </p:cNvPr>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Grafik 2">
            <a:extLst>
              <a:ext uri="{FF2B5EF4-FFF2-40B4-BE49-F238E27FC236}">
                <a16:creationId xmlns:a16="http://schemas.microsoft.com/office/drawing/2014/main" id="{0E63CECB-A037-C6EF-ADC6-28245E9014FB}"/>
              </a:ext>
            </a:extLst>
          </p:cNvPr>
          <p:cNvPicPr>
            <a:picLocks noChangeAspect="1"/>
          </p:cNvPicPr>
          <p:nvPr/>
        </p:nvPicPr>
        <p:blipFill rotWithShape="1">
          <a:blip r:embed="rId6">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
        <p:nvSpPr>
          <p:cNvPr id="28" name="Textfeld 3">
            <a:extLst>
              <a:ext uri="{FF2B5EF4-FFF2-40B4-BE49-F238E27FC236}">
                <a16:creationId xmlns:a16="http://schemas.microsoft.com/office/drawing/2014/main" id="{814DCD1E-9825-E2BD-CBD4-EFA25F660FE7}"/>
              </a:ext>
            </a:extLst>
          </p:cNvPr>
          <p:cNvSpPr txBox="1"/>
          <p:nvPr/>
        </p:nvSpPr>
        <p:spPr>
          <a:xfrm>
            <a:off x="2992582" y="754092"/>
            <a:ext cx="7957358" cy="523220"/>
          </a:xfrm>
          <a:prstGeom prst="rect">
            <a:avLst/>
          </a:prstGeom>
          <a:noFill/>
        </p:spPr>
        <p:txBody>
          <a:bodyPr wrap="square" rtlCol="0">
            <a:spAutoFit/>
          </a:bodyPr>
          <a:lstStyle/>
          <a:p>
            <a:r>
              <a:rPr lang="en-GB" sz="2800" b="1" dirty="0">
                <a:solidFill>
                  <a:srgbClr val="008B95"/>
                </a:solidFill>
                <a:latin typeface="Arial" panose="020B0604020202020204" pitchFamily="34" charset="0"/>
                <a:cs typeface="Arial" panose="020B0604020202020204" pitchFamily="34" charset="0"/>
              </a:rPr>
              <a:t>- NFDI for the Earth System Sciences</a:t>
            </a:r>
          </a:p>
        </p:txBody>
      </p:sp>
      <p:sp>
        <p:nvSpPr>
          <p:cNvPr id="29" name="Content Placeholder 2">
            <a:extLst>
              <a:ext uri="{FF2B5EF4-FFF2-40B4-BE49-F238E27FC236}">
                <a16:creationId xmlns:a16="http://schemas.microsoft.com/office/drawing/2014/main" id="{6AAE84BD-C8E8-F564-BE5A-8EB2923F6ABD}"/>
              </a:ext>
            </a:extLst>
          </p:cNvPr>
          <p:cNvSpPr txBox="1">
            <a:spLocks/>
          </p:cNvSpPr>
          <p:nvPr/>
        </p:nvSpPr>
        <p:spPr>
          <a:xfrm>
            <a:off x="700608" y="1815173"/>
            <a:ext cx="10728325" cy="409707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defRPr/>
            </a:pPr>
            <a:r>
              <a:rPr lang="en-US" sz="2400" dirty="0">
                <a:solidFill>
                  <a:srgbClr val="008B95"/>
                </a:solidFill>
              </a:rPr>
              <a:t>61 institutions covering the breadth of</a:t>
            </a:r>
          </a:p>
          <a:p>
            <a:pPr marL="0" indent="0" algn="just">
              <a:buNone/>
              <a:defRPr/>
            </a:pPr>
            <a:r>
              <a:rPr lang="en-US" sz="2400" dirty="0">
                <a:solidFill>
                  <a:srgbClr val="008B95"/>
                </a:solidFill>
              </a:rPr>
              <a:t>Earth System Sciences (ESS)</a:t>
            </a:r>
          </a:p>
          <a:p>
            <a:pPr algn="just">
              <a:defRPr/>
            </a:pPr>
            <a:r>
              <a:rPr lang="en-US" sz="2400" dirty="0">
                <a:solidFill>
                  <a:srgbClr val="008B95"/>
                </a:solidFill>
              </a:rPr>
              <a:t>Universities</a:t>
            </a:r>
          </a:p>
          <a:p>
            <a:pPr algn="just">
              <a:defRPr/>
            </a:pPr>
            <a:r>
              <a:rPr lang="en-US" sz="2400" dirty="0">
                <a:solidFill>
                  <a:srgbClr val="008B95"/>
                </a:solidFill>
              </a:rPr>
              <a:t>Research Organizations</a:t>
            </a:r>
          </a:p>
          <a:p>
            <a:pPr algn="just">
              <a:defRPr/>
            </a:pPr>
            <a:r>
              <a:rPr lang="en-US" sz="2400" dirty="0">
                <a:solidFill>
                  <a:srgbClr val="008B95"/>
                </a:solidFill>
              </a:rPr>
              <a:t>Infrastructure Providers</a:t>
            </a:r>
          </a:p>
          <a:p>
            <a:pPr algn="just">
              <a:defRPr/>
            </a:pPr>
            <a:r>
              <a:rPr lang="en-US" sz="2400" dirty="0">
                <a:solidFill>
                  <a:srgbClr val="008B95"/>
                </a:solidFill>
              </a:rPr>
              <a:t>Governmental Institutions</a:t>
            </a:r>
          </a:p>
          <a:p>
            <a:pPr algn="just">
              <a:defRPr/>
            </a:pPr>
            <a:r>
              <a:rPr lang="en-US" sz="2400" dirty="0">
                <a:solidFill>
                  <a:srgbClr val="008B95"/>
                </a:solidFill>
              </a:rPr>
              <a:t>Scientific Associations/Networks</a:t>
            </a:r>
          </a:p>
          <a:p>
            <a:pPr marL="0" indent="0" algn="just">
              <a:buNone/>
              <a:defRPr/>
            </a:pPr>
            <a:endParaRPr lang="en-US" sz="2400" dirty="0">
              <a:solidFill>
                <a:srgbClr val="008B95"/>
              </a:solidFill>
            </a:endParaRPr>
          </a:p>
          <a:p>
            <a:pPr marL="0" indent="0" algn="just">
              <a:buNone/>
              <a:defRPr/>
            </a:pPr>
            <a:r>
              <a:rPr lang="en-US" sz="2400" dirty="0">
                <a:solidFill>
                  <a:srgbClr val="008B95"/>
                </a:solidFill>
              </a:rPr>
              <a:t>DFG-Funded 10/2021–9/2026; 16.5 Mio. Euro</a:t>
            </a:r>
            <a:endParaRPr kumimoji="0" lang="en-US" sz="2400" b="0" i="0" u="none" strike="noStrike" kern="1200" cap="none" spc="0" normalizeH="0" baseline="0" noProof="0" dirty="0">
              <a:ln>
                <a:noFill/>
              </a:ln>
              <a:solidFill>
                <a:srgbClr val="008B95"/>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35912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A7F5B8E-1CB8-4C61-87F2-DD78029E4789}"/>
              </a:ext>
            </a:extLst>
          </p:cNvPr>
          <p:cNvSpPr>
            <a:spLocks noGrp="1"/>
          </p:cNvSpPr>
          <p:nvPr>
            <p:ph type="sldNum" sz="quarter" idx="12"/>
          </p:nvPr>
        </p:nvSpPr>
        <p:spPr/>
        <p:txBody>
          <a:bodyPr/>
          <a:lstStyle/>
          <a:p>
            <a:fld id="{330EA680-D336-4FF7-8B7A-9848BB0A1C32}" type="slidenum">
              <a:rPr lang="en-GB" smtClean="0"/>
              <a:pPr/>
              <a:t>60</a:t>
            </a:fld>
            <a:endParaRPr lang="en-GB"/>
          </a:p>
        </p:txBody>
      </p:sp>
      <p:sp>
        <p:nvSpPr>
          <p:cNvPr id="14" name="Textfeld 3">
            <a:extLst>
              <a:ext uri="{FF2B5EF4-FFF2-40B4-BE49-F238E27FC236}">
                <a16:creationId xmlns:a16="http://schemas.microsoft.com/office/drawing/2014/main" id="{53393D53-6B92-411D-A7AF-3971C584D6B4}"/>
              </a:ext>
            </a:extLst>
          </p:cNvPr>
          <p:cNvSpPr txBox="1"/>
          <p:nvPr/>
        </p:nvSpPr>
        <p:spPr>
          <a:xfrm>
            <a:off x="354619" y="639097"/>
            <a:ext cx="10442921" cy="523220"/>
          </a:xfrm>
          <a:prstGeom prst="rect">
            <a:avLst/>
          </a:prstGeom>
          <a:noFill/>
        </p:spPr>
        <p:txBody>
          <a:bodyPr wrap="square" rtlCol="0">
            <a:spAutoFit/>
          </a:bodyPr>
          <a:lstStyle/>
          <a:p>
            <a:r>
              <a:rPr lang="en-GB" sz="2800" b="1" dirty="0">
                <a:solidFill>
                  <a:srgbClr val="07857A"/>
                </a:solidFill>
                <a:latin typeface="Arial" panose="020B0604020202020204" pitchFamily="34" charset="0"/>
                <a:cs typeface="Arial" panose="020B0604020202020204" pitchFamily="34" charset="0"/>
              </a:rPr>
              <a:t>NFDI4Earth</a:t>
            </a:r>
          </a:p>
        </p:txBody>
      </p:sp>
      <p:sp>
        <p:nvSpPr>
          <p:cNvPr id="15" name="TextBox 14">
            <a:extLst>
              <a:ext uri="{FF2B5EF4-FFF2-40B4-BE49-F238E27FC236}">
                <a16:creationId xmlns:a16="http://schemas.microsoft.com/office/drawing/2014/main" id="{36486F7F-BCC8-44CF-9DDA-F122ECD37918}"/>
              </a:ext>
            </a:extLst>
          </p:cNvPr>
          <p:cNvSpPr txBox="1"/>
          <p:nvPr/>
        </p:nvSpPr>
        <p:spPr>
          <a:xfrm>
            <a:off x="354620" y="6381575"/>
            <a:ext cx="5977600" cy="307777"/>
          </a:xfrm>
          <a:prstGeom prst="rect">
            <a:avLst/>
          </a:prstGeom>
          <a:noFill/>
        </p:spPr>
        <p:txBody>
          <a:bodyPr wrap="square" rtlCol="0">
            <a:spAutoFit/>
          </a:bodyPr>
          <a:lstStyle/>
          <a:p>
            <a:r>
              <a:rPr lang="en-GB" sz="1400" dirty="0">
                <a:solidFill>
                  <a:srgbClr val="008B95"/>
                </a:solidFill>
              </a:rPr>
              <a:t>Further reading: </a:t>
            </a:r>
            <a:r>
              <a:rPr lang="en-GB" sz="1400" dirty="0">
                <a:solidFill>
                  <a:srgbClr val="008B95"/>
                </a:solidFill>
                <a:hlinkClick r:id="rId3">
                  <a:extLst>
                    <a:ext uri="{A12FA001-AC4F-418D-AE19-62706E023703}">
                      <ahyp:hlinkClr xmlns:ahyp="http://schemas.microsoft.com/office/drawing/2018/hyperlinkcolor" val="tx"/>
                    </a:ext>
                  </a:extLst>
                </a:hlinkClick>
              </a:rPr>
              <a:t>NFDI4Earth</a:t>
            </a:r>
            <a:endParaRPr lang="en-GB" sz="1400" dirty="0">
              <a:solidFill>
                <a:srgbClr val="008B95"/>
              </a:solidFill>
            </a:endParaRPr>
          </a:p>
        </p:txBody>
      </p:sp>
      <p:pic>
        <p:nvPicPr>
          <p:cNvPr id="17" name="Grafik 16">
            <a:extLst>
              <a:ext uri="{FF2B5EF4-FFF2-40B4-BE49-F238E27FC236}">
                <a16:creationId xmlns:a16="http://schemas.microsoft.com/office/drawing/2014/main" id="{03857CE3-9C49-AD2C-1171-FE5192ECC8D1}"/>
              </a:ext>
            </a:extLst>
          </p:cNvPr>
          <p:cNvPicPr>
            <a:picLocks noChangeAspect="1"/>
          </p:cNvPicPr>
          <p:nvPr/>
        </p:nvPicPr>
        <p:blipFill>
          <a:blip r:embed="rId4"/>
          <a:stretch>
            <a:fillRect/>
          </a:stretch>
        </p:blipFill>
        <p:spPr>
          <a:xfrm>
            <a:off x="354619" y="601074"/>
            <a:ext cx="2606937" cy="662932"/>
          </a:xfrm>
          <a:prstGeom prst="rect">
            <a:avLst/>
          </a:prstGeom>
        </p:spPr>
      </p:pic>
      <p:pic>
        <p:nvPicPr>
          <p:cNvPr id="8" name="Grafik 7">
            <a:extLst>
              <a:ext uri="{FF2B5EF4-FFF2-40B4-BE49-F238E27FC236}">
                <a16:creationId xmlns:a16="http://schemas.microsoft.com/office/drawing/2014/main" id="{617258B1-E338-0408-9F2F-62532DDAD567}"/>
              </a:ext>
            </a:extLst>
          </p:cNvPr>
          <p:cNvPicPr>
            <a:picLocks noChangeAspect="1"/>
          </p:cNvPicPr>
          <p:nvPr/>
        </p:nvPicPr>
        <p:blipFill>
          <a:blip r:embed="rId5"/>
          <a:stretch>
            <a:fillRect/>
          </a:stretch>
        </p:blipFill>
        <p:spPr>
          <a:xfrm>
            <a:off x="714457" y="2316499"/>
            <a:ext cx="10763086" cy="2397531"/>
          </a:xfrm>
          <a:prstGeom prst="rect">
            <a:avLst/>
          </a:prstGeom>
        </p:spPr>
      </p:pic>
      <p:sp>
        <p:nvSpPr>
          <p:cNvPr id="2" name="Rechteck 1">
            <a:extLst>
              <a:ext uri="{FF2B5EF4-FFF2-40B4-BE49-F238E27FC236}">
                <a16:creationId xmlns:a16="http://schemas.microsoft.com/office/drawing/2014/main" id="{C1013514-7E14-462D-658C-9469E25F7011}"/>
              </a:ext>
            </a:extLst>
          </p:cNvPr>
          <p:cNvSpPr/>
          <p:nvPr/>
        </p:nvSpPr>
        <p:spPr>
          <a:xfrm>
            <a:off x="354620" y="1350367"/>
            <a:ext cx="6876000" cy="45719"/>
          </a:xfrm>
          <a:prstGeom prst="rect">
            <a:avLst/>
          </a:prstGeom>
          <a:solidFill>
            <a:srgbClr val="009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Grafik 2">
            <a:extLst>
              <a:ext uri="{FF2B5EF4-FFF2-40B4-BE49-F238E27FC236}">
                <a16:creationId xmlns:a16="http://schemas.microsoft.com/office/drawing/2014/main" id="{0E63CECB-A037-C6EF-ADC6-28245E9014FB}"/>
              </a:ext>
            </a:extLst>
          </p:cNvPr>
          <p:cNvPicPr>
            <a:picLocks noChangeAspect="1"/>
          </p:cNvPicPr>
          <p:nvPr/>
        </p:nvPicPr>
        <p:blipFill rotWithShape="1">
          <a:blip r:embed="rId6">
            <a:extLst>
              <a:ext uri="{28A0092B-C50C-407E-A947-70E740481C1C}">
                <a14:useLocalDpi xmlns:a14="http://schemas.microsoft.com/office/drawing/2010/main" val="0"/>
              </a:ext>
            </a:extLst>
          </a:blip>
          <a:srcRect t="11249" b="20905"/>
          <a:stretch/>
        </p:blipFill>
        <p:spPr>
          <a:xfrm>
            <a:off x="10257184" y="5904937"/>
            <a:ext cx="1758844" cy="795529"/>
          </a:xfrm>
          <a:prstGeom prst="rect">
            <a:avLst/>
          </a:prstGeom>
        </p:spPr>
      </p:pic>
      <p:sp>
        <p:nvSpPr>
          <p:cNvPr id="4" name="Rechteck: abgerundete Ecken 3">
            <a:extLst>
              <a:ext uri="{FF2B5EF4-FFF2-40B4-BE49-F238E27FC236}">
                <a16:creationId xmlns:a16="http://schemas.microsoft.com/office/drawing/2014/main" id="{64B574F8-5C4C-5C1A-D7D9-615D6AA89E12}"/>
              </a:ext>
            </a:extLst>
          </p:cNvPr>
          <p:cNvSpPr/>
          <p:nvPr/>
        </p:nvSpPr>
        <p:spPr>
          <a:xfrm>
            <a:off x="6531428" y="2817630"/>
            <a:ext cx="581626" cy="394534"/>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abgerundete Ecken 5">
            <a:extLst>
              <a:ext uri="{FF2B5EF4-FFF2-40B4-BE49-F238E27FC236}">
                <a16:creationId xmlns:a16="http://schemas.microsoft.com/office/drawing/2014/main" id="{B7C1FCB8-C4B2-259C-8C62-86AA06A80D6B}"/>
              </a:ext>
            </a:extLst>
          </p:cNvPr>
          <p:cNvSpPr/>
          <p:nvPr/>
        </p:nvSpPr>
        <p:spPr>
          <a:xfrm>
            <a:off x="2281645" y="3150753"/>
            <a:ext cx="2251165" cy="394534"/>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abgerundete Ecken 6">
            <a:extLst>
              <a:ext uri="{FF2B5EF4-FFF2-40B4-BE49-F238E27FC236}">
                <a16:creationId xmlns:a16="http://schemas.microsoft.com/office/drawing/2014/main" id="{3747EBBC-947F-4BBB-FAFE-5986EBA5436B}"/>
              </a:ext>
            </a:extLst>
          </p:cNvPr>
          <p:cNvSpPr/>
          <p:nvPr/>
        </p:nvSpPr>
        <p:spPr>
          <a:xfrm>
            <a:off x="8169716" y="3150752"/>
            <a:ext cx="1740639" cy="365739"/>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abgerundete Ecken 8">
            <a:extLst>
              <a:ext uri="{FF2B5EF4-FFF2-40B4-BE49-F238E27FC236}">
                <a16:creationId xmlns:a16="http://schemas.microsoft.com/office/drawing/2014/main" id="{08EC00FF-81E4-F3ED-5AA5-3F9C0F09AEB8}"/>
              </a:ext>
            </a:extLst>
          </p:cNvPr>
          <p:cNvSpPr/>
          <p:nvPr/>
        </p:nvSpPr>
        <p:spPr>
          <a:xfrm>
            <a:off x="3791480" y="3516491"/>
            <a:ext cx="1498978" cy="365739"/>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abgerundete Ecken 9">
            <a:extLst>
              <a:ext uri="{FF2B5EF4-FFF2-40B4-BE49-F238E27FC236}">
                <a16:creationId xmlns:a16="http://schemas.microsoft.com/office/drawing/2014/main" id="{BB522F1C-833A-9753-28B4-1BDA808CF3DD}"/>
              </a:ext>
            </a:extLst>
          </p:cNvPr>
          <p:cNvSpPr/>
          <p:nvPr/>
        </p:nvSpPr>
        <p:spPr>
          <a:xfrm>
            <a:off x="2593931" y="3795608"/>
            <a:ext cx="1690686" cy="365739"/>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abgerundete Ecken 10">
            <a:extLst>
              <a:ext uri="{FF2B5EF4-FFF2-40B4-BE49-F238E27FC236}">
                <a16:creationId xmlns:a16="http://schemas.microsoft.com/office/drawing/2014/main" id="{F61F9BAC-B18B-65C5-8FD1-2DFFFA4CBA0B}"/>
              </a:ext>
            </a:extLst>
          </p:cNvPr>
          <p:cNvSpPr/>
          <p:nvPr/>
        </p:nvSpPr>
        <p:spPr>
          <a:xfrm>
            <a:off x="7230619" y="3795608"/>
            <a:ext cx="2679735" cy="365739"/>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Box 12">
            <a:extLst>
              <a:ext uri="{FF2B5EF4-FFF2-40B4-BE49-F238E27FC236}">
                <a16:creationId xmlns:a16="http://schemas.microsoft.com/office/drawing/2014/main" id="{812C7212-562B-2BA7-B9BE-D4025F0B2C80}"/>
              </a:ext>
            </a:extLst>
          </p:cNvPr>
          <p:cNvSpPr txBox="1"/>
          <p:nvPr/>
        </p:nvSpPr>
        <p:spPr>
          <a:xfrm>
            <a:off x="7349262" y="1536622"/>
            <a:ext cx="783768" cy="923330"/>
          </a:xfrm>
          <a:prstGeom prst="rect">
            <a:avLst/>
          </a:prstGeom>
          <a:noFill/>
        </p:spPr>
        <p:txBody>
          <a:bodyPr wrap="square" rtlCol="0">
            <a:spAutoFit/>
          </a:bodyPr>
          <a:lstStyle/>
          <a:p>
            <a:r>
              <a:rPr lang="en-GB" sz="5400" dirty="0">
                <a:solidFill>
                  <a:srgbClr val="008B95"/>
                </a:solidFill>
              </a:rPr>
              <a:t>?</a:t>
            </a:r>
          </a:p>
        </p:txBody>
      </p:sp>
      <p:sp>
        <p:nvSpPr>
          <p:cNvPr id="13" name="TextBox 12">
            <a:extLst>
              <a:ext uri="{FF2B5EF4-FFF2-40B4-BE49-F238E27FC236}">
                <a16:creationId xmlns:a16="http://schemas.microsoft.com/office/drawing/2014/main" id="{F283005E-018A-6181-74C9-0900CE129479}"/>
              </a:ext>
            </a:extLst>
          </p:cNvPr>
          <p:cNvSpPr txBox="1"/>
          <p:nvPr/>
        </p:nvSpPr>
        <p:spPr>
          <a:xfrm>
            <a:off x="10349781" y="2750499"/>
            <a:ext cx="783768" cy="923330"/>
          </a:xfrm>
          <a:prstGeom prst="rect">
            <a:avLst/>
          </a:prstGeom>
          <a:noFill/>
        </p:spPr>
        <p:txBody>
          <a:bodyPr wrap="square" rtlCol="0">
            <a:spAutoFit/>
          </a:bodyPr>
          <a:lstStyle/>
          <a:p>
            <a:r>
              <a:rPr lang="en-GB" sz="5400" dirty="0">
                <a:solidFill>
                  <a:srgbClr val="008B95"/>
                </a:solidFill>
              </a:rPr>
              <a:t>?</a:t>
            </a:r>
          </a:p>
        </p:txBody>
      </p:sp>
      <p:sp>
        <p:nvSpPr>
          <p:cNvPr id="16" name="TextBox 12">
            <a:extLst>
              <a:ext uri="{FF2B5EF4-FFF2-40B4-BE49-F238E27FC236}">
                <a16:creationId xmlns:a16="http://schemas.microsoft.com/office/drawing/2014/main" id="{9E790B58-FABD-E0FE-017A-77760E51B816}"/>
              </a:ext>
            </a:extLst>
          </p:cNvPr>
          <p:cNvSpPr txBox="1"/>
          <p:nvPr/>
        </p:nvSpPr>
        <p:spPr>
          <a:xfrm>
            <a:off x="9126586" y="4600873"/>
            <a:ext cx="783768" cy="923330"/>
          </a:xfrm>
          <a:prstGeom prst="rect">
            <a:avLst/>
          </a:prstGeom>
          <a:noFill/>
        </p:spPr>
        <p:txBody>
          <a:bodyPr wrap="square" rtlCol="0">
            <a:spAutoFit/>
          </a:bodyPr>
          <a:lstStyle/>
          <a:p>
            <a:r>
              <a:rPr lang="en-GB" sz="5400" dirty="0">
                <a:solidFill>
                  <a:srgbClr val="008B95"/>
                </a:solidFill>
              </a:rPr>
              <a:t>?</a:t>
            </a:r>
          </a:p>
        </p:txBody>
      </p:sp>
      <p:sp>
        <p:nvSpPr>
          <p:cNvPr id="18" name="TextBox 12">
            <a:extLst>
              <a:ext uri="{FF2B5EF4-FFF2-40B4-BE49-F238E27FC236}">
                <a16:creationId xmlns:a16="http://schemas.microsoft.com/office/drawing/2014/main" id="{708386F0-8847-8F4F-D405-CC014731A36F}"/>
              </a:ext>
            </a:extLst>
          </p:cNvPr>
          <p:cNvSpPr txBox="1"/>
          <p:nvPr/>
        </p:nvSpPr>
        <p:spPr>
          <a:xfrm>
            <a:off x="5184195" y="4548642"/>
            <a:ext cx="783768" cy="923330"/>
          </a:xfrm>
          <a:prstGeom prst="rect">
            <a:avLst/>
          </a:prstGeom>
          <a:noFill/>
        </p:spPr>
        <p:txBody>
          <a:bodyPr wrap="square" rtlCol="0">
            <a:spAutoFit/>
          </a:bodyPr>
          <a:lstStyle/>
          <a:p>
            <a:r>
              <a:rPr lang="en-GB" sz="5400" dirty="0">
                <a:solidFill>
                  <a:srgbClr val="008B95"/>
                </a:solidFill>
              </a:rPr>
              <a:t>?</a:t>
            </a:r>
          </a:p>
        </p:txBody>
      </p:sp>
      <p:sp>
        <p:nvSpPr>
          <p:cNvPr id="19" name="TextBox 12">
            <a:extLst>
              <a:ext uri="{FF2B5EF4-FFF2-40B4-BE49-F238E27FC236}">
                <a16:creationId xmlns:a16="http://schemas.microsoft.com/office/drawing/2014/main" id="{16D67FB3-3A8B-DD15-57C1-85AA4F7B8398}"/>
              </a:ext>
            </a:extLst>
          </p:cNvPr>
          <p:cNvSpPr txBox="1"/>
          <p:nvPr/>
        </p:nvSpPr>
        <p:spPr>
          <a:xfrm>
            <a:off x="2429232" y="4635732"/>
            <a:ext cx="783768" cy="923330"/>
          </a:xfrm>
          <a:prstGeom prst="rect">
            <a:avLst/>
          </a:prstGeom>
          <a:noFill/>
        </p:spPr>
        <p:txBody>
          <a:bodyPr wrap="square" rtlCol="0">
            <a:spAutoFit/>
          </a:bodyPr>
          <a:lstStyle/>
          <a:p>
            <a:r>
              <a:rPr lang="en-GB" sz="5400" dirty="0">
                <a:solidFill>
                  <a:srgbClr val="008B95"/>
                </a:solidFill>
              </a:rPr>
              <a:t>?</a:t>
            </a:r>
          </a:p>
        </p:txBody>
      </p:sp>
      <p:sp>
        <p:nvSpPr>
          <p:cNvPr id="20" name="TextBox 12">
            <a:extLst>
              <a:ext uri="{FF2B5EF4-FFF2-40B4-BE49-F238E27FC236}">
                <a16:creationId xmlns:a16="http://schemas.microsoft.com/office/drawing/2014/main" id="{57E64D09-1F9F-9037-0DF3-B69C245A0665}"/>
              </a:ext>
            </a:extLst>
          </p:cNvPr>
          <p:cNvSpPr txBox="1"/>
          <p:nvPr/>
        </p:nvSpPr>
        <p:spPr>
          <a:xfrm>
            <a:off x="1224983" y="2410291"/>
            <a:ext cx="783768" cy="923330"/>
          </a:xfrm>
          <a:prstGeom prst="rect">
            <a:avLst/>
          </a:prstGeom>
          <a:noFill/>
        </p:spPr>
        <p:txBody>
          <a:bodyPr wrap="square" rtlCol="0">
            <a:spAutoFit/>
          </a:bodyPr>
          <a:lstStyle/>
          <a:p>
            <a:r>
              <a:rPr lang="en-GB" sz="5400" dirty="0">
                <a:solidFill>
                  <a:srgbClr val="008B95"/>
                </a:solidFill>
              </a:rPr>
              <a:t>?</a:t>
            </a:r>
          </a:p>
        </p:txBody>
      </p:sp>
      <p:cxnSp>
        <p:nvCxnSpPr>
          <p:cNvPr id="21" name="Gerade Verbindung mit Pfeil 20">
            <a:extLst>
              <a:ext uri="{FF2B5EF4-FFF2-40B4-BE49-F238E27FC236}">
                <a16:creationId xmlns:a16="http://schemas.microsoft.com/office/drawing/2014/main" id="{51336372-4B6B-FE39-ADFE-DC9C17C7157F}"/>
              </a:ext>
            </a:extLst>
          </p:cNvPr>
          <p:cNvCxnSpPr>
            <a:cxnSpLocks/>
            <a:stCxn id="6" idx="0"/>
          </p:cNvCxnSpPr>
          <p:nvPr/>
        </p:nvCxnSpPr>
        <p:spPr>
          <a:xfrm flipH="1" flipV="1">
            <a:off x="1688337" y="2817630"/>
            <a:ext cx="1718891" cy="333123"/>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2" name="Gerade Verbindung mit Pfeil 21">
            <a:extLst>
              <a:ext uri="{FF2B5EF4-FFF2-40B4-BE49-F238E27FC236}">
                <a16:creationId xmlns:a16="http://schemas.microsoft.com/office/drawing/2014/main" id="{0EFA703C-5F41-C5AD-5F32-493F6ECAFBB9}"/>
              </a:ext>
            </a:extLst>
          </p:cNvPr>
          <p:cNvCxnSpPr>
            <a:stCxn id="4" idx="0"/>
          </p:cNvCxnSpPr>
          <p:nvPr/>
        </p:nvCxnSpPr>
        <p:spPr>
          <a:xfrm flipV="1">
            <a:off x="6822241" y="2138362"/>
            <a:ext cx="532148" cy="679268"/>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3" name="Gerade Verbindung mit Pfeil 22">
            <a:extLst>
              <a:ext uri="{FF2B5EF4-FFF2-40B4-BE49-F238E27FC236}">
                <a16:creationId xmlns:a16="http://schemas.microsoft.com/office/drawing/2014/main" id="{B640D25B-6C6E-B408-AD2E-EF7B9274AAC5}"/>
              </a:ext>
            </a:extLst>
          </p:cNvPr>
          <p:cNvCxnSpPr>
            <a:stCxn id="7" idx="3"/>
          </p:cNvCxnSpPr>
          <p:nvPr/>
        </p:nvCxnSpPr>
        <p:spPr>
          <a:xfrm flipV="1">
            <a:off x="9910355" y="3212164"/>
            <a:ext cx="566056" cy="121458"/>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4" name="Gerade Verbindung mit Pfeil 23">
            <a:extLst>
              <a:ext uri="{FF2B5EF4-FFF2-40B4-BE49-F238E27FC236}">
                <a16:creationId xmlns:a16="http://schemas.microsoft.com/office/drawing/2014/main" id="{5B2E944E-72B3-467E-4898-76A1939A7034}"/>
              </a:ext>
            </a:extLst>
          </p:cNvPr>
          <p:cNvCxnSpPr>
            <a:stCxn id="11" idx="2"/>
          </p:cNvCxnSpPr>
          <p:nvPr/>
        </p:nvCxnSpPr>
        <p:spPr>
          <a:xfrm>
            <a:off x="8570487" y="4161347"/>
            <a:ext cx="651890" cy="84896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5" name="Gerade Verbindung mit Pfeil 24">
            <a:extLst>
              <a:ext uri="{FF2B5EF4-FFF2-40B4-BE49-F238E27FC236}">
                <a16:creationId xmlns:a16="http://schemas.microsoft.com/office/drawing/2014/main" id="{BB360570-4B73-B32D-748D-E25A5B3B379C}"/>
              </a:ext>
            </a:extLst>
          </p:cNvPr>
          <p:cNvCxnSpPr>
            <a:stCxn id="9" idx="2"/>
          </p:cNvCxnSpPr>
          <p:nvPr/>
        </p:nvCxnSpPr>
        <p:spPr>
          <a:xfrm>
            <a:off x="4540969" y="3882230"/>
            <a:ext cx="749489" cy="960143"/>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6" name="Gerade Verbindung mit Pfeil 25">
            <a:extLst>
              <a:ext uri="{FF2B5EF4-FFF2-40B4-BE49-F238E27FC236}">
                <a16:creationId xmlns:a16="http://schemas.microsoft.com/office/drawing/2014/main" id="{C083726E-EE0F-59F7-E2F2-376814BFF8FA}"/>
              </a:ext>
            </a:extLst>
          </p:cNvPr>
          <p:cNvCxnSpPr>
            <a:stCxn id="10" idx="2"/>
          </p:cNvCxnSpPr>
          <p:nvPr/>
        </p:nvCxnSpPr>
        <p:spPr>
          <a:xfrm flipH="1">
            <a:off x="2821116" y="4161347"/>
            <a:ext cx="618158" cy="681026"/>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7" name="Textfeld 26">
            <a:extLst>
              <a:ext uri="{FF2B5EF4-FFF2-40B4-BE49-F238E27FC236}">
                <a16:creationId xmlns:a16="http://schemas.microsoft.com/office/drawing/2014/main" id="{3DFD0F8A-42DB-D3F4-C02E-DB844E7C5E9E}"/>
              </a:ext>
            </a:extLst>
          </p:cNvPr>
          <p:cNvSpPr txBox="1"/>
          <p:nvPr/>
        </p:nvSpPr>
        <p:spPr>
          <a:xfrm>
            <a:off x="3407227" y="5075159"/>
            <a:ext cx="5377544" cy="1200329"/>
          </a:xfrm>
          <a:prstGeom prst="rect">
            <a:avLst/>
          </a:prstGeom>
          <a:noFill/>
        </p:spPr>
        <p:txBody>
          <a:bodyPr wrap="square" rtlCol="0">
            <a:spAutoFit/>
          </a:bodyPr>
          <a:lstStyle/>
          <a:p>
            <a:r>
              <a:rPr lang="de-DE" sz="2400" dirty="0">
                <a:solidFill>
                  <a:srgbClr val="008B95"/>
                </a:solidFill>
              </a:rPr>
              <a:t>Next:</a:t>
            </a:r>
          </a:p>
          <a:p>
            <a:r>
              <a:rPr lang="de-DE" sz="2400" dirty="0">
                <a:solidFill>
                  <a:srgbClr val="008B95"/>
                </a:solidFill>
              </a:rPr>
              <a:t>Chapter 2: Open and FAIR Data</a:t>
            </a:r>
          </a:p>
          <a:p>
            <a:r>
              <a:rPr lang="de-DE" sz="2400" dirty="0">
                <a:solidFill>
                  <a:srgbClr val="008B95"/>
                </a:solidFill>
              </a:rPr>
              <a:t>Chapter 3: Open Reproducible Research</a:t>
            </a:r>
          </a:p>
        </p:txBody>
      </p:sp>
      <p:sp>
        <p:nvSpPr>
          <p:cNvPr id="28" name="Textfeld 3">
            <a:extLst>
              <a:ext uri="{FF2B5EF4-FFF2-40B4-BE49-F238E27FC236}">
                <a16:creationId xmlns:a16="http://schemas.microsoft.com/office/drawing/2014/main" id="{814DCD1E-9825-E2BD-CBD4-EFA25F660FE7}"/>
              </a:ext>
            </a:extLst>
          </p:cNvPr>
          <p:cNvSpPr txBox="1"/>
          <p:nvPr/>
        </p:nvSpPr>
        <p:spPr>
          <a:xfrm>
            <a:off x="2992582" y="754092"/>
            <a:ext cx="7957358" cy="523220"/>
          </a:xfrm>
          <a:prstGeom prst="rect">
            <a:avLst/>
          </a:prstGeom>
          <a:noFill/>
        </p:spPr>
        <p:txBody>
          <a:bodyPr wrap="square" rtlCol="0">
            <a:spAutoFit/>
          </a:bodyPr>
          <a:lstStyle/>
          <a:p>
            <a:r>
              <a:rPr lang="en-GB" sz="2800" b="1" dirty="0">
                <a:solidFill>
                  <a:srgbClr val="008B95"/>
                </a:solidFill>
                <a:latin typeface="Arial" panose="020B0604020202020204" pitchFamily="34" charset="0"/>
                <a:cs typeface="Arial" panose="020B0604020202020204" pitchFamily="34" charset="0"/>
              </a:rPr>
              <a:t>- NFDI for the Earth System Sciences</a:t>
            </a:r>
          </a:p>
        </p:txBody>
      </p:sp>
      <p:sp>
        <p:nvSpPr>
          <p:cNvPr id="29" name="Textfeld 28">
            <a:extLst>
              <a:ext uri="{FF2B5EF4-FFF2-40B4-BE49-F238E27FC236}">
                <a16:creationId xmlns:a16="http://schemas.microsoft.com/office/drawing/2014/main" id="{60368AA3-0797-9316-D86C-7EE5E7960BB0}"/>
              </a:ext>
            </a:extLst>
          </p:cNvPr>
          <p:cNvSpPr txBox="1"/>
          <p:nvPr/>
        </p:nvSpPr>
        <p:spPr>
          <a:xfrm>
            <a:off x="9950180" y="4714030"/>
            <a:ext cx="1694720" cy="738664"/>
          </a:xfrm>
          <a:prstGeom prst="rect">
            <a:avLst/>
          </a:prstGeom>
          <a:noFill/>
        </p:spPr>
        <p:txBody>
          <a:bodyPr wrap="square" rtlCol="0">
            <a:spAutoFit/>
          </a:bodyPr>
          <a:lstStyle/>
          <a:p>
            <a:r>
              <a:rPr lang="en-GB" sz="1400" dirty="0"/>
              <a:t>From: https://www.nfdi4earth.de/about-us</a:t>
            </a:r>
          </a:p>
        </p:txBody>
      </p:sp>
    </p:spTree>
    <p:extLst>
      <p:ext uri="{BB962C8B-B14F-4D97-AF65-F5344CB8AC3E}">
        <p14:creationId xmlns:p14="http://schemas.microsoft.com/office/powerpoint/2010/main" val="4012384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par>
                                <p:cTn id="44" presetID="10" presetClass="entr" presetSubtype="0" fill="hold"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10" presetClass="entr" presetSubtype="0" fill="hold"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childTnLst>
                                </p:cTn>
                              </p:par>
                              <p:par>
                                <p:cTn id="50" presetID="10" presetClass="entr" presetSubtype="0" fill="hold"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par>
                                <p:cTn id="53" presetID="10" presetClass="entr" presetSubtype="0" fill="hold" nodeType="with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500"/>
                                        <p:tgtEl>
                                          <p:spTgt spid="25"/>
                                        </p:tgtEl>
                                      </p:cBhvr>
                                    </p:animEffect>
                                  </p:childTnLst>
                                </p:cTn>
                              </p:par>
                              <p:par>
                                <p:cTn id="56" presetID="10" presetClass="entr" presetSubtype="0" fill="hold"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1" grpId="0" animBg="1"/>
      <p:bldP spid="12" grpId="0"/>
      <p:bldP spid="13" grpId="0"/>
      <p:bldP spid="16" grpId="0"/>
      <p:bldP spid="18" grpId="0"/>
      <p:bldP spid="19" grpId="0"/>
      <p:bldP spid="20" grpId="0"/>
      <p:bldP spid="27" grpId="0"/>
    </p:bld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AquaINFRA">
      <a:dk1>
        <a:srgbClr val="000000"/>
      </a:dk1>
      <a:lt1>
        <a:srgbClr val="FFFFFF"/>
      </a:lt1>
      <a:dk2>
        <a:srgbClr val="000000"/>
      </a:dk2>
      <a:lt2>
        <a:srgbClr val="F8F8F8"/>
      </a:lt2>
      <a:accent1>
        <a:srgbClr val="3464AC"/>
      </a:accent1>
      <a:accent2>
        <a:srgbClr val="76B943"/>
      </a:accent2>
      <a:accent3>
        <a:srgbClr val="F7FAFF"/>
      </a:accent3>
      <a:accent4>
        <a:srgbClr val="28470E"/>
      </a:accent4>
      <a:accent5>
        <a:srgbClr val="7918FF"/>
      </a:accent5>
      <a:accent6>
        <a:srgbClr val="D05944"/>
      </a:accent6>
      <a:hlink>
        <a:srgbClr val="5F5F5F"/>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1_Office Theme">
  <a:themeElements>
    <a:clrScheme name="AquaINFRA">
      <a:dk1>
        <a:srgbClr val="000000"/>
      </a:dk1>
      <a:lt1>
        <a:srgbClr val="FFFFFF"/>
      </a:lt1>
      <a:dk2>
        <a:srgbClr val="000000"/>
      </a:dk2>
      <a:lt2>
        <a:srgbClr val="F8F8F8"/>
      </a:lt2>
      <a:accent1>
        <a:srgbClr val="3464AC"/>
      </a:accent1>
      <a:accent2>
        <a:srgbClr val="76B943"/>
      </a:accent2>
      <a:accent3>
        <a:srgbClr val="F7FAFF"/>
      </a:accent3>
      <a:accent4>
        <a:srgbClr val="28470E"/>
      </a:accent4>
      <a:accent5>
        <a:srgbClr val="7918FF"/>
      </a:accent5>
      <a:accent6>
        <a:srgbClr val="D05944"/>
      </a:accent6>
      <a:hlink>
        <a:srgbClr val="5F5F5F"/>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6934</Words>
  <Application>Microsoft Office PowerPoint</Application>
  <PresentationFormat>Breitbild</PresentationFormat>
  <Paragraphs>974</Paragraphs>
  <Slides>60</Slides>
  <Notes>59</Notes>
  <HiddenSlides>0</HiddenSlides>
  <MMClips>0</MMClips>
  <ScaleCrop>false</ScaleCrop>
  <HeadingPairs>
    <vt:vector size="6" baseType="variant">
      <vt:variant>
        <vt:lpstr>Verwendete Schriftarten</vt:lpstr>
      </vt:variant>
      <vt:variant>
        <vt:i4>11</vt:i4>
      </vt:variant>
      <vt:variant>
        <vt:lpstr>Design</vt:lpstr>
      </vt:variant>
      <vt:variant>
        <vt:i4>3</vt:i4>
      </vt:variant>
      <vt:variant>
        <vt:lpstr>Folientitel</vt:lpstr>
      </vt:variant>
      <vt:variant>
        <vt:i4>60</vt:i4>
      </vt:variant>
    </vt:vector>
  </HeadingPairs>
  <TitlesOfParts>
    <vt:vector size="74" baseType="lpstr">
      <vt:lpstr>Arial</vt:lpstr>
      <vt:lpstr>Calibri</vt:lpstr>
      <vt:lpstr>Calibri Light</vt:lpstr>
      <vt:lpstr>Courier New</vt:lpstr>
      <vt:lpstr>Mona-Sans</vt:lpstr>
      <vt:lpstr>Mona-Sans Regular</vt:lpstr>
      <vt:lpstr>Mona-Sans SemiBold</vt:lpstr>
      <vt:lpstr>Monotype Corsiva</vt:lpstr>
      <vt:lpstr>MV Boli</vt:lpstr>
      <vt:lpstr>Roboto</vt:lpstr>
      <vt:lpstr>Wingdings</vt:lpstr>
      <vt:lpstr>Office</vt:lpstr>
      <vt:lpstr>Office Theme</vt:lpstr>
      <vt:lpstr>1_Office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Albert Remke - con terra GmbH</dc:creator>
  <cp:lastModifiedBy>Markus Konkol</cp:lastModifiedBy>
  <cp:revision>339</cp:revision>
  <cp:lastPrinted>2025-05-21T03:42:20Z</cp:lastPrinted>
  <dcterms:created xsi:type="dcterms:W3CDTF">2022-02-22T21:17:08Z</dcterms:created>
  <dcterms:modified xsi:type="dcterms:W3CDTF">2025-05-21T03:44:47Z</dcterms:modified>
</cp:coreProperties>
</file>